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11" r:id="rId2"/>
  </p:sldMasterIdLst>
  <p:notesMasterIdLst>
    <p:notesMasterId r:id="rId15"/>
  </p:notesMasterIdLst>
  <p:sldIdLst>
    <p:sldId id="257" r:id="rId3"/>
    <p:sldId id="784" r:id="rId4"/>
    <p:sldId id="779" r:id="rId5"/>
    <p:sldId id="781" r:id="rId6"/>
    <p:sldId id="787" r:id="rId7"/>
    <p:sldId id="786" r:id="rId8"/>
    <p:sldId id="790" r:id="rId9"/>
    <p:sldId id="868" r:id="rId10"/>
    <p:sldId id="785" r:id="rId11"/>
    <p:sldId id="782" r:id="rId12"/>
    <p:sldId id="789" r:id="rId13"/>
    <p:sldId id="7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ley, Richard" initials="BR" lastIdx="2" clrIdx="0">
    <p:extLst>
      <p:ext uri="{19B8F6BF-5375-455C-9EA6-DF929625EA0E}">
        <p15:presenceInfo xmlns:p15="http://schemas.microsoft.com/office/powerpoint/2012/main" userId="S::r.bailey@unesco.org::0f298537-3d08-4fde-9bd7-c4e2e9f364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BF594-244E-4E55-A9D8-6FE4D586645B}" v="80" dt="2024-02-19T05:43:08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3724" autoAdjust="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ADC0C-1E5E-43A7-82A5-DB5DDADAEC7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50BD6C03-7507-4B0B-9F42-AFF211E4B9A2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National</a:t>
          </a:r>
        </a:p>
      </dgm:t>
    </dgm:pt>
    <dgm:pt modelId="{0D104D48-12E5-4121-8311-23E7FB17CEE5}" type="parTrans" cxnId="{914EF0F4-505B-4E69-A180-FED1E97EFCB0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281202E1-6F2D-4FFD-A7FD-90615B762633}" type="sibTrans" cxnId="{914EF0F4-505B-4E69-A180-FED1E97EFCB0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AB5CE1E8-AE45-4452-AC79-66C95C67412E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State /</a:t>
          </a:r>
        </a:p>
        <a:p>
          <a:r>
            <a:rPr lang="en-GB" sz="2000" b="1" dirty="0">
              <a:solidFill>
                <a:schemeClr val="tx1"/>
              </a:solidFill>
            </a:rPr>
            <a:t>Territories</a:t>
          </a:r>
        </a:p>
      </dgm:t>
    </dgm:pt>
    <dgm:pt modelId="{12632B5C-C597-4A81-B01F-38786C8FCAE3}" type="parTrans" cxnId="{564ABD88-6E5B-4AAB-B635-DA7DB28BD44F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B073806C-2870-40AE-BF3A-71BE407B3993}" type="sibTrans" cxnId="{564ABD88-6E5B-4AAB-B635-DA7DB28BD44F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06E81122-CD30-47DB-8BD7-C2F73108E877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Municipals/ City / Districts </a:t>
          </a:r>
        </a:p>
      </dgm:t>
    </dgm:pt>
    <dgm:pt modelId="{BD84560D-FE9B-4AE2-826A-DD29AEEF84EB}" type="parTrans" cxnId="{4AAC7C09-A409-4EC0-9E2D-6B2534AAC327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268A3BF6-CB51-4011-B2A0-BF29783A7CB0}" type="sibTrans" cxnId="{4AAC7C09-A409-4EC0-9E2D-6B2534AAC327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3D91E517-946B-422D-A95A-9A276EDB22A3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Sub-Districts</a:t>
          </a:r>
        </a:p>
      </dgm:t>
    </dgm:pt>
    <dgm:pt modelId="{D54868E6-9DD9-4171-AB93-72A7DE287693}" type="parTrans" cxnId="{8A45D320-53E2-41AD-82FD-2FD81B52B5AE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66DDFCD8-E1A0-49E0-94E9-9F2477031DE0}" type="sibTrans" cxnId="{8A45D320-53E2-41AD-82FD-2FD81B52B5AE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F2BE4694-C3E6-43A1-84C2-36D423235E81}">
      <dgm:prSet phldrT="[Text]" custT="1"/>
      <dgm:spPr/>
      <dgm:t>
        <a:bodyPr/>
        <a:lstStyle/>
        <a:p>
          <a:r>
            <a:rPr lang="en-GB" sz="2000" b="1" dirty="0">
              <a:solidFill>
                <a:schemeClr val="tx1"/>
              </a:solidFill>
            </a:rPr>
            <a:t>Villages</a:t>
          </a:r>
        </a:p>
      </dgm:t>
    </dgm:pt>
    <dgm:pt modelId="{85220A12-A090-44EC-BAFD-818BCC700EDF}" type="parTrans" cxnId="{A3729CDB-7A9B-4F86-802A-68CE1B08E692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589B96A0-F4D5-43BD-988A-869621D20EFD}" type="sibTrans" cxnId="{A3729CDB-7A9B-4F86-802A-68CE1B08E692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1E28EFF8-0741-4053-9F0A-990D410CBB67}">
      <dgm:prSet phldrT="[Text]" custT="1"/>
      <dgm:spPr/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Neighbourhood</a:t>
          </a:r>
        </a:p>
      </dgm:t>
    </dgm:pt>
    <dgm:pt modelId="{747D3B32-D5D2-45F2-8DB6-E604EC1C0547}" type="parTrans" cxnId="{F6BB03B3-387C-47C7-9748-9C6C9B2A6DE2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6E3F5726-EB2D-4F6D-B915-3E93F613EA31}" type="sibTrans" cxnId="{F6BB03B3-387C-47C7-9748-9C6C9B2A6DE2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C8A58C0D-140E-4CB6-8449-2CB3F0C0F1C0}" type="pres">
      <dgm:prSet presAssocID="{27FADC0C-1E5E-43A7-82A5-DB5DDADAEC7B}" presName="CompostProcess" presStyleCnt="0">
        <dgm:presLayoutVars>
          <dgm:dir/>
          <dgm:resizeHandles val="exact"/>
        </dgm:presLayoutVars>
      </dgm:prSet>
      <dgm:spPr/>
    </dgm:pt>
    <dgm:pt modelId="{D79B96FF-21BC-40E6-A597-57979DDACC6E}" type="pres">
      <dgm:prSet presAssocID="{27FADC0C-1E5E-43A7-82A5-DB5DDADAEC7B}" presName="arrow" presStyleLbl="bgShp" presStyleIdx="0" presStyleCnt="1" custScaleX="117647" custLinFactNeighborX="980" custLinFactNeighborY="3631"/>
      <dgm:spPr/>
    </dgm:pt>
    <dgm:pt modelId="{FF33F2E2-ACD9-44B9-8C05-2FD13AFD5814}" type="pres">
      <dgm:prSet presAssocID="{27FADC0C-1E5E-43A7-82A5-DB5DDADAEC7B}" presName="linearProcess" presStyleCnt="0"/>
      <dgm:spPr/>
    </dgm:pt>
    <dgm:pt modelId="{00D3F12B-1797-423C-8D8C-4E1E9C6CF17A}" type="pres">
      <dgm:prSet presAssocID="{50BD6C03-7507-4B0B-9F42-AFF211E4B9A2}" presName="textNode" presStyleLbl="node1" presStyleIdx="0" presStyleCnt="6">
        <dgm:presLayoutVars>
          <dgm:bulletEnabled val="1"/>
        </dgm:presLayoutVars>
      </dgm:prSet>
      <dgm:spPr/>
    </dgm:pt>
    <dgm:pt modelId="{AE448655-D824-4A98-9803-7495BD729445}" type="pres">
      <dgm:prSet presAssocID="{281202E1-6F2D-4FFD-A7FD-90615B762633}" presName="sibTrans" presStyleCnt="0"/>
      <dgm:spPr/>
    </dgm:pt>
    <dgm:pt modelId="{78B00EA1-DBB5-47DE-A78B-B1F28406BE6E}" type="pres">
      <dgm:prSet presAssocID="{AB5CE1E8-AE45-4452-AC79-66C95C67412E}" presName="textNode" presStyleLbl="node1" presStyleIdx="1" presStyleCnt="6" custLinFactNeighborX="-43908">
        <dgm:presLayoutVars>
          <dgm:bulletEnabled val="1"/>
        </dgm:presLayoutVars>
      </dgm:prSet>
      <dgm:spPr/>
    </dgm:pt>
    <dgm:pt modelId="{A2132A90-C7E1-48BA-AB8F-A5E13035C215}" type="pres">
      <dgm:prSet presAssocID="{B073806C-2870-40AE-BF3A-71BE407B3993}" presName="sibTrans" presStyleCnt="0"/>
      <dgm:spPr/>
    </dgm:pt>
    <dgm:pt modelId="{847F9194-0F9F-4798-96EB-51B8BEFA2C5F}" type="pres">
      <dgm:prSet presAssocID="{06E81122-CD30-47DB-8BD7-C2F73108E877}" presName="textNode" presStyleLbl="node1" presStyleIdx="2" presStyleCnt="6" custLinFactNeighborX="-80498">
        <dgm:presLayoutVars>
          <dgm:bulletEnabled val="1"/>
        </dgm:presLayoutVars>
      </dgm:prSet>
      <dgm:spPr/>
    </dgm:pt>
    <dgm:pt modelId="{C7F86D25-22DF-4081-A410-A59857CC4855}" type="pres">
      <dgm:prSet presAssocID="{268A3BF6-CB51-4011-B2A0-BF29783A7CB0}" presName="sibTrans" presStyleCnt="0"/>
      <dgm:spPr/>
    </dgm:pt>
    <dgm:pt modelId="{E4A25049-5E3A-4447-A964-F5ED07A7C9BF}" type="pres">
      <dgm:prSet presAssocID="{3D91E517-946B-422D-A95A-9A276EDB22A3}" presName="textNode" presStyleLbl="node1" presStyleIdx="3" presStyleCnt="6" custLinFactX="-1629" custLinFactNeighborX="-100000">
        <dgm:presLayoutVars>
          <dgm:bulletEnabled val="1"/>
        </dgm:presLayoutVars>
      </dgm:prSet>
      <dgm:spPr/>
    </dgm:pt>
    <dgm:pt modelId="{A5C49CDD-625C-4986-90B7-3CAC71E92B4A}" type="pres">
      <dgm:prSet presAssocID="{66DDFCD8-E1A0-49E0-94E9-9F2477031DE0}" presName="sibTrans" presStyleCnt="0"/>
      <dgm:spPr/>
    </dgm:pt>
    <dgm:pt modelId="{60371501-98DF-45F7-AF25-717A540D0BCC}" type="pres">
      <dgm:prSet presAssocID="{F2BE4694-C3E6-43A1-84C2-36D423235E81}" presName="textNode" presStyleLbl="node1" presStyleIdx="4" presStyleCnt="6" custLinFactX="-9559" custLinFactNeighborX="-100000">
        <dgm:presLayoutVars>
          <dgm:bulletEnabled val="1"/>
        </dgm:presLayoutVars>
      </dgm:prSet>
      <dgm:spPr/>
    </dgm:pt>
    <dgm:pt modelId="{08472EDA-FC59-4E7F-BD52-C23C652C7655}" type="pres">
      <dgm:prSet presAssocID="{589B96A0-F4D5-43BD-988A-869621D20EFD}" presName="sibTrans" presStyleCnt="0"/>
      <dgm:spPr/>
    </dgm:pt>
    <dgm:pt modelId="{8F573BA6-DA51-48B2-89F4-1899B1B36738}" type="pres">
      <dgm:prSet presAssocID="{1E28EFF8-0741-4053-9F0A-990D410CBB67}" presName="textNode" presStyleLbl="node1" presStyleIdx="5" presStyleCnt="6" custScaleX="120910" custLinFactX="-14862" custLinFactNeighborX="-100000" custLinFactNeighborY="53">
        <dgm:presLayoutVars>
          <dgm:bulletEnabled val="1"/>
        </dgm:presLayoutVars>
      </dgm:prSet>
      <dgm:spPr/>
    </dgm:pt>
  </dgm:ptLst>
  <dgm:cxnLst>
    <dgm:cxn modelId="{4AAC7C09-A409-4EC0-9E2D-6B2534AAC327}" srcId="{27FADC0C-1E5E-43A7-82A5-DB5DDADAEC7B}" destId="{06E81122-CD30-47DB-8BD7-C2F73108E877}" srcOrd="2" destOrd="0" parTransId="{BD84560D-FE9B-4AE2-826A-DD29AEEF84EB}" sibTransId="{268A3BF6-CB51-4011-B2A0-BF29783A7CB0}"/>
    <dgm:cxn modelId="{8A45D320-53E2-41AD-82FD-2FD81B52B5AE}" srcId="{27FADC0C-1E5E-43A7-82A5-DB5DDADAEC7B}" destId="{3D91E517-946B-422D-A95A-9A276EDB22A3}" srcOrd="3" destOrd="0" parTransId="{D54868E6-9DD9-4171-AB93-72A7DE287693}" sibTransId="{66DDFCD8-E1A0-49E0-94E9-9F2477031DE0}"/>
    <dgm:cxn modelId="{D9BDE221-3F6A-4193-A8B5-1D1E828BDA8F}" type="presOf" srcId="{06E81122-CD30-47DB-8BD7-C2F73108E877}" destId="{847F9194-0F9F-4798-96EB-51B8BEFA2C5F}" srcOrd="0" destOrd="0" presId="urn:microsoft.com/office/officeart/2005/8/layout/hProcess9"/>
    <dgm:cxn modelId="{5CAF6D2A-0CF3-4886-B7F8-F7A9DEF41B5F}" type="presOf" srcId="{AB5CE1E8-AE45-4452-AC79-66C95C67412E}" destId="{78B00EA1-DBB5-47DE-A78B-B1F28406BE6E}" srcOrd="0" destOrd="0" presId="urn:microsoft.com/office/officeart/2005/8/layout/hProcess9"/>
    <dgm:cxn modelId="{B8A98669-DE2C-485C-BFCE-845E485FC28E}" type="presOf" srcId="{1E28EFF8-0741-4053-9F0A-990D410CBB67}" destId="{8F573BA6-DA51-48B2-89F4-1899B1B36738}" srcOrd="0" destOrd="0" presId="urn:microsoft.com/office/officeart/2005/8/layout/hProcess9"/>
    <dgm:cxn modelId="{BDF7986E-9ADA-4E4E-AA0B-24F0C6C289CB}" type="presOf" srcId="{50BD6C03-7507-4B0B-9F42-AFF211E4B9A2}" destId="{00D3F12B-1797-423C-8D8C-4E1E9C6CF17A}" srcOrd="0" destOrd="0" presId="urn:microsoft.com/office/officeart/2005/8/layout/hProcess9"/>
    <dgm:cxn modelId="{B5C8647D-C681-44D4-B4E5-916AD54761F9}" type="presOf" srcId="{F2BE4694-C3E6-43A1-84C2-36D423235E81}" destId="{60371501-98DF-45F7-AF25-717A540D0BCC}" srcOrd="0" destOrd="0" presId="urn:microsoft.com/office/officeart/2005/8/layout/hProcess9"/>
    <dgm:cxn modelId="{564ABD88-6E5B-4AAB-B635-DA7DB28BD44F}" srcId="{27FADC0C-1E5E-43A7-82A5-DB5DDADAEC7B}" destId="{AB5CE1E8-AE45-4452-AC79-66C95C67412E}" srcOrd="1" destOrd="0" parTransId="{12632B5C-C597-4A81-B01F-38786C8FCAE3}" sibTransId="{B073806C-2870-40AE-BF3A-71BE407B3993}"/>
    <dgm:cxn modelId="{F6BB03B3-387C-47C7-9748-9C6C9B2A6DE2}" srcId="{27FADC0C-1E5E-43A7-82A5-DB5DDADAEC7B}" destId="{1E28EFF8-0741-4053-9F0A-990D410CBB67}" srcOrd="5" destOrd="0" parTransId="{747D3B32-D5D2-45F2-8DB6-E604EC1C0547}" sibTransId="{6E3F5726-EB2D-4F6D-B915-3E93F613EA31}"/>
    <dgm:cxn modelId="{F569C8B8-4A62-4AA2-91EE-C9AA198B0EC4}" type="presOf" srcId="{27FADC0C-1E5E-43A7-82A5-DB5DDADAEC7B}" destId="{C8A58C0D-140E-4CB6-8449-2CB3F0C0F1C0}" srcOrd="0" destOrd="0" presId="urn:microsoft.com/office/officeart/2005/8/layout/hProcess9"/>
    <dgm:cxn modelId="{A3729CDB-7A9B-4F86-802A-68CE1B08E692}" srcId="{27FADC0C-1E5E-43A7-82A5-DB5DDADAEC7B}" destId="{F2BE4694-C3E6-43A1-84C2-36D423235E81}" srcOrd="4" destOrd="0" parTransId="{85220A12-A090-44EC-BAFD-818BCC700EDF}" sibTransId="{589B96A0-F4D5-43BD-988A-869621D20EFD}"/>
    <dgm:cxn modelId="{4C976FEF-17CD-4341-A5B3-A9AA62DE67C8}" type="presOf" srcId="{3D91E517-946B-422D-A95A-9A276EDB22A3}" destId="{E4A25049-5E3A-4447-A964-F5ED07A7C9BF}" srcOrd="0" destOrd="0" presId="urn:microsoft.com/office/officeart/2005/8/layout/hProcess9"/>
    <dgm:cxn modelId="{914EF0F4-505B-4E69-A180-FED1E97EFCB0}" srcId="{27FADC0C-1E5E-43A7-82A5-DB5DDADAEC7B}" destId="{50BD6C03-7507-4B0B-9F42-AFF211E4B9A2}" srcOrd="0" destOrd="0" parTransId="{0D104D48-12E5-4121-8311-23E7FB17CEE5}" sibTransId="{281202E1-6F2D-4FFD-A7FD-90615B762633}"/>
    <dgm:cxn modelId="{6A5155BD-B5C4-441B-A053-7A0D0401DF5A}" type="presParOf" srcId="{C8A58C0D-140E-4CB6-8449-2CB3F0C0F1C0}" destId="{D79B96FF-21BC-40E6-A597-57979DDACC6E}" srcOrd="0" destOrd="0" presId="urn:microsoft.com/office/officeart/2005/8/layout/hProcess9"/>
    <dgm:cxn modelId="{6ADC6560-1FD0-4658-B4AD-15A08ED31D93}" type="presParOf" srcId="{C8A58C0D-140E-4CB6-8449-2CB3F0C0F1C0}" destId="{FF33F2E2-ACD9-44B9-8C05-2FD13AFD5814}" srcOrd="1" destOrd="0" presId="urn:microsoft.com/office/officeart/2005/8/layout/hProcess9"/>
    <dgm:cxn modelId="{189AE65A-BCBD-4020-AB25-AF4766ABFB38}" type="presParOf" srcId="{FF33F2E2-ACD9-44B9-8C05-2FD13AFD5814}" destId="{00D3F12B-1797-423C-8D8C-4E1E9C6CF17A}" srcOrd="0" destOrd="0" presId="urn:microsoft.com/office/officeart/2005/8/layout/hProcess9"/>
    <dgm:cxn modelId="{0668A8DE-2763-46BB-8F44-72788A4B5354}" type="presParOf" srcId="{FF33F2E2-ACD9-44B9-8C05-2FD13AFD5814}" destId="{AE448655-D824-4A98-9803-7495BD729445}" srcOrd="1" destOrd="0" presId="urn:microsoft.com/office/officeart/2005/8/layout/hProcess9"/>
    <dgm:cxn modelId="{394A09E1-3502-43BE-81D8-3D4F4ED2073A}" type="presParOf" srcId="{FF33F2E2-ACD9-44B9-8C05-2FD13AFD5814}" destId="{78B00EA1-DBB5-47DE-A78B-B1F28406BE6E}" srcOrd="2" destOrd="0" presId="urn:microsoft.com/office/officeart/2005/8/layout/hProcess9"/>
    <dgm:cxn modelId="{A4660F33-1704-4FA1-807E-804943117C67}" type="presParOf" srcId="{FF33F2E2-ACD9-44B9-8C05-2FD13AFD5814}" destId="{A2132A90-C7E1-48BA-AB8F-A5E13035C215}" srcOrd="3" destOrd="0" presId="urn:microsoft.com/office/officeart/2005/8/layout/hProcess9"/>
    <dgm:cxn modelId="{DA608721-CB82-4A31-AD98-593C31FCEDAF}" type="presParOf" srcId="{FF33F2E2-ACD9-44B9-8C05-2FD13AFD5814}" destId="{847F9194-0F9F-4798-96EB-51B8BEFA2C5F}" srcOrd="4" destOrd="0" presId="urn:microsoft.com/office/officeart/2005/8/layout/hProcess9"/>
    <dgm:cxn modelId="{60F380D0-D4D0-4722-9DD8-4AA5E0769120}" type="presParOf" srcId="{FF33F2E2-ACD9-44B9-8C05-2FD13AFD5814}" destId="{C7F86D25-22DF-4081-A410-A59857CC4855}" srcOrd="5" destOrd="0" presId="urn:microsoft.com/office/officeart/2005/8/layout/hProcess9"/>
    <dgm:cxn modelId="{14B8B7B9-6DE1-464A-9691-37CA0D5319B2}" type="presParOf" srcId="{FF33F2E2-ACD9-44B9-8C05-2FD13AFD5814}" destId="{E4A25049-5E3A-4447-A964-F5ED07A7C9BF}" srcOrd="6" destOrd="0" presId="urn:microsoft.com/office/officeart/2005/8/layout/hProcess9"/>
    <dgm:cxn modelId="{265A5F61-5F70-4B7A-B8AD-999F97B7E27B}" type="presParOf" srcId="{FF33F2E2-ACD9-44B9-8C05-2FD13AFD5814}" destId="{A5C49CDD-625C-4986-90B7-3CAC71E92B4A}" srcOrd="7" destOrd="0" presId="urn:microsoft.com/office/officeart/2005/8/layout/hProcess9"/>
    <dgm:cxn modelId="{9EB17EF0-4D22-477A-BFDD-D0900219961D}" type="presParOf" srcId="{FF33F2E2-ACD9-44B9-8C05-2FD13AFD5814}" destId="{60371501-98DF-45F7-AF25-717A540D0BCC}" srcOrd="8" destOrd="0" presId="urn:microsoft.com/office/officeart/2005/8/layout/hProcess9"/>
    <dgm:cxn modelId="{36D54F81-0682-4AC2-A67E-17639A207AF8}" type="presParOf" srcId="{FF33F2E2-ACD9-44B9-8C05-2FD13AFD5814}" destId="{08472EDA-FC59-4E7F-BD52-C23C652C7655}" srcOrd="9" destOrd="0" presId="urn:microsoft.com/office/officeart/2005/8/layout/hProcess9"/>
    <dgm:cxn modelId="{03463098-8421-4675-B4AA-C071FD77FEA6}" type="presParOf" srcId="{FF33F2E2-ACD9-44B9-8C05-2FD13AFD5814}" destId="{8F573BA6-DA51-48B2-89F4-1899B1B3673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96FF-21BC-40E6-A597-57979DDACC6E}">
      <dsp:nvSpPr>
        <dsp:cNvPr id="0" name=""/>
        <dsp:cNvSpPr/>
      </dsp:nvSpPr>
      <dsp:spPr>
        <a:xfrm>
          <a:off x="5" y="0"/>
          <a:ext cx="10674345" cy="269028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3F12B-1797-423C-8D8C-4E1E9C6CF17A}">
      <dsp:nvSpPr>
        <dsp:cNvPr id="0" name=""/>
        <dsp:cNvSpPr/>
      </dsp:nvSpPr>
      <dsp:spPr>
        <a:xfrm>
          <a:off x="1992" y="807084"/>
          <a:ext cx="1515153" cy="10761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National</a:t>
          </a:r>
        </a:p>
      </dsp:txBody>
      <dsp:txXfrm>
        <a:off x="54524" y="859616"/>
        <a:ext cx="1410089" cy="971049"/>
      </dsp:txXfrm>
    </dsp:sp>
    <dsp:sp modelId="{78B00EA1-DBB5-47DE-A78B-B1F28406BE6E}">
      <dsp:nvSpPr>
        <dsp:cNvPr id="0" name=""/>
        <dsp:cNvSpPr/>
      </dsp:nvSpPr>
      <dsp:spPr>
        <a:xfrm>
          <a:off x="1658792" y="807084"/>
          <a:ext cx="1515153" cy="10761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State 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Territories</a:t>
          </a:r>
        </a:p>
      </dsp:txBody>
      <dsp:txXfrm>
        <a:off x="1711324" y="859616"/>
        <a:ext cx="1410089" cy="971049"/>
      </dsp:txXfrm>
    </dsp:sp>
    <dsp:sp modelId="{847F9194-0F9F-4798-96EB-51B8BEFA2C5F}">
      <dsp:nvSpPr>
        <dsp:cNvPr id="0" name=""/>
        <dsp:cNvSpPr/>
      </dsp:nvSpPr>
      <dsp:spPr>
        <a:xfrm>
          <a:off x="3334072" y="807084"/>
          <a:ext cx="1515153" cy="10761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Municipals/ City / Districts </a:t>
          </a:r>
        </a:p>
      </dsp:txBody>
      <dsp:txXfrm>
        <a:off x="3386604" y="859616"/>
        <a:ext cx="1410089" cy="971049"/>
      </dsp:txXfrm>
    </dsp:sp>
    <dsp:sp modelId="{E4A25049-5E3A-4447-A964-F5ED07A7C9BF}">
      <dsp:nvSpPr>
        <dsp:cNvPr id="0" name=""/>
        <dsp:cNvSpPr/>
      </dsp:nvSpPr>
      <dsp:spPr>
        <a:xfrm>
          <a:off x="5027821" y="807084"/>
          <a:ext cx="1515153" cy="10761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Sub-Districts</a:t>
          </a:r>
        </a:p>
      </dsp:txBody>
      <dsp:txXfrm>
        <a:off x="5080353" y="859616"/>
        <a:ext cx="1410089" cy="971049"/>
      </dsp:txXfrm>
    </dsp:sp>
    <dsp:sp modelId="{60371501-98DF-45F7-AF25-717A540D0BCC}">
      <dsp:nvSpPr>
        <dsp:cNvPr id="0" name=""/>
        <dsp:cNvSpPr/>
      </dsp:nvSpPr>
      <dsp:spPr>
        <a:xfrm>
          <a:off x="6675348" y="807084"/>
          <a:ext cx="1515153" cy="10761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</a:rPr>
            <a:t>Villages</a:t>
          </a:r>
        </a:p>
      </dsp:txBody>
      <dsp:txXfrm>
        <a:off x="6727880" y="859616"/>
        <a:ext cx="1410089" cy="971049"/>
      </dsp:txXfrm>
    </dsp:sp>
    <dsp:sp modelId="{8F573BA6-DA51-48B2-89F4-1899B1B36738}">
      <dsp:nvSpPr>
        <dsp:cNvPr id="0" name=""/>
        <dsp:cNvSpPr/>
      </dsp:nvSpPr>
      <dsp:spPr>
        <a:xfrm>
          <a:off x="8362678" y="807655"/>
          <a:ext cx="1831971" cy="10761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Neighbourhood</a:t>
          </a:r>
        </a:p>
      </dsp:txBody>
      <dsp:txXfrm>
        <a:off x="8415210" y="860187"/>
        <a:ext cx="1726907" cy="971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ECA1-CFEA-4EBD-8340-C93A7CE80D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E974F-D732-4E48-BE67-7CDA609F1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E205E-CD73-4305-88CF-892B440D76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06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5656FE-615F-4D36-89E2-B4338C3477AB}"/>
              </a:ext>
            </a:extLst>
          </p:cNvPr>
          <p:cNvSpPr/>
          <p:nvPr userDrawn="1"/>
        </p:nvSpPr>
        <p:spPr>
          <a:xfrm>
            <a:off x="0" y="0"/>
            <a:ext cx="12192000" cy="1400783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50000"/>
                </a:schemeClr>
              </a:gs>
              <a:gs pos="21000">
                <a:schemeClr val="accent1">
                  <a:lumMod val="50000"/>
                  <a:shade val="67500"/>
                  <a:satMod val="115000"/>
                </a:schemeClr>
              </a:gs>
              <a:gs pos="88000">
                <a:schemeClr val="accent1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1D0F9BB-C12C-4426-B159-EC91763DB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995" y="151611"/>
            <a:ext cx="2593107" cy="1058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F296C8-2CD7-4FBA-9E62-19CB968D0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861219D-6C89-3D27-024F-EDD5A39784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8" y="6380252"/>
            <a:ext cx="1313777" cy="38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3CD8-932A-E511-E0AF-95F9A821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CCA25-1A5C-4F58-3DBE-ECA58B4D6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A3262-C154-35D1-D793-A13888137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2F00-27DC-4B23-80A4-D222BF012077}" type="datetimeFigureOut">
              <a:rPr lang="en-IN" smtClean="0"/>
              <a:t>20-02-2024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54889-3FA2-BBBB-CAF2-E343B36C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896C-A610-6AB7-CABE-2445097E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97DEC-D179-48F7-824C-1DD0E48765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186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4">
            <a:extLst>
              <a:ext uri="{FF2B5EF4-FFF2-40B4-BE49-F238E27FC236}">
                <a16:creationId xmlns:a16="http://schemas.microsoft.com/office/drawing/2014/main" id="{DD1032CB-C952-47D3-91F1-1B8184F497BD}"/>
              </a:ext>
            </a:extLst>
          </p:cNvPr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1B16DB7F-771E-420A-851F-0FA465E115CA}"/>
              </a:ext>
            </a:extLst>
          </p:cNvPr>
          <p:cNvSpPr txBox="1"/>
          <p:nvPr userDrawn="1"/>
        </p:nvSpPr>
        <p:spPr>
          <a:xfrm>
            <a:off x="11761978" y="6439572"/>
            <a:ext cx="274530" cy="2590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675" dirty="0">
              <a:solidFill>
                <a:srgbClr val="C5192D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A9B8A3-238C-4D33-BB5B-3A7D5695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20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0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4EE0F-CFBB-4025-B742-8D7EF5D1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4CA6-F9E2-4A25-BFBD-A7C653445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6D125-4105-482D-A23A-36167D9C5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93C07-D9A6-4DBC-9F66-FD178D334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CA5-8B57-4969-AE8F-D619638A7A2E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DD38C-92D7-4CE7-99E7-ED1F2482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EF631-BF0D-48B6-9C9B-859C0959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D423-C39D-45A0-88F5-99C343B6C13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F91DB34-2433-442B-856A-4521103E0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992" cy="6857433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D53817-102D-4BBA-9F60-B09EAF1822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7D6D-EB4E-4CD2-A24C-5A109CAA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67D5A-1AC9-4ABE-8287-5F4D136AB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DA962-B0FB-4F9F-9A75-E0B96A7DC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CA5-8B57-4969-AE8F-D619638A7A2E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DF115-16B4-4AD5-BD09-46B3BCB2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28A02-CCF7-40E4-9ADA-569B0636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D423-C39D-45A0-88F5-99C343B6C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5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C8D9B-CB73-499C-A6F1-B2FA86DE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5CA5-8B57-4969-AE8F-D619638A7A2E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CBB4-4FB1-4C0A-93EE-292DA42C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712CE-A69E-42CA-A381-D7323ACC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D423-C39D-45A0-88F5-99C343B6C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52F5E-FD45-470E-B8DB-F815A18E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CC964-472B-4E69-9963-FA695FEEA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0B157-FE5F-4E8D-9BF3-9A7C2BFD4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075D1-5967-45A4-8DC0-63B883294E76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5A75-B0CF-4E47-A838-423570A88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8EA6-A812-416F-BC77-6D59B8E47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370C-2332-43EE-B8CF-9E8860BD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9" r:id="rId2"/>
    <p:sldLayoutId id="2147483720" r:id="rId3"/>
    <p:sldLayoutId id="214748372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6" r:id="rId3"/>
    <p:sldLayoutId id="2147483717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hyperlink" Target="mailto:a.kodijat@unesc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so.org/standard/70428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DBF1F9-73AB-423C-AC53-8E572BD239B3}"/>
              </a:ext>
            </a:extLst>
          </p:cNvPr>
          <p:cNvSpPr txBox="1"/>
          <p:nvPr/>
        </p:nvSpPr>
        <p:spPr>
          <a:xfrm>
            <a:off x="6208683" y="2068382"/>
            <a:ext cx="59129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Making Cities Resilient</a:t>
            </a:r>
          </a:p>
          <a:p>
            <a:r>
              <a:rPr lang="en-GB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Tsunami Ready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34D15D-D4F1-4461-BD6C-C7EABDD769CF}"/>
              </a:ext>
            </a:extLst>
          </p:cNvPr>
          <p:cNvSpPr/>
          <p:nvPr/>
        </p:nvSpPr>
        <p:spPr>
          <a:xfrm>
            <a:off x="6208683" y="3943758"/>
            <a:ext cx="376228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TTDMP – TOWS Meeting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19-23 February 2024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IRIDES, Tohoku - Sendai</a:t>
            </a:r>
          </a:p>
          <a:p>
            <a:pPr algn="ctr"/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6C8D0C-4BD6-6534-1FC1-14F8757975BA}"/>
              </a:ext>
            </a:extLst>
          </p:cNvPr>
          <p:cNvGrpSpPr/>
          <p:nvPr/>
        </p:nvGrpSpPr>
        <p:grpSpPr>
          <a:xfrm>
            <a:off x="4290815" y="5127910"/>
            <a:ext cx="7057196" cy="1480534"/>
            <a:chOff x="4290815" y="5127910"/>
            <a:chExt cx="7057196" cy="1480534"/>
          </a:xfrm>
        </p:grpSpPr>
        <p:pic>
          <p:nvPicPr>
            <p:cNvPr id="4" name="Picture 3" descr="A picture containing text, circle, graphics, logo&#10;&#10;Description automatically generated">
              <a:extLst>
                <a:ext uri="{FF2B5EF4-FFF2-40B4-BE49-F238E27FC236}">
                  <a16:creationId xmlns:a16="http://schemas.microsoft.com/office/drawing/2014/main" id="{7D3EE64F-BAE4-AFD7-FBF3-E72AD92DF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6815" y="5127910"/>
              <a:ext cx="961196" cy="91366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438678-2AAA-36BF-6609-64281C30EEB7}"/>
                </a:ext>
              </a:extLst>
            </p:cNvPr>
            <p:cNvSpPr txBox="1"/>
            <p:nvPr/>
          </p:nvSpPr>
          <p:spPr>
            <a:xfrm>
              <a:off x="4290815" y="5127910"/>
              <a:ext cx="6096000" cy="1480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en-US" sz="1600" b="1" kern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Ardito M KODIJAT</a:t>
              </a:r>
              <a:endParaRPr lang="en-GB" sz="1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</a:pPr>
              <a:r>
                <a:rPr lang="en-GB" sz="1200" i="1" kern="0" dirty="0">
                  <a:solidFill>
                    <a:schemeClr val="bg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UNESCO-IOC Indian Ocean Tsunami Information Centre </a:t>
              </a:r>
              <a:endParaRPr lang="en-GB" sz="1200" i="1" kern="100" dirty="0">
                <a:solidFill>
                  <a:schemeClr val="bg1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</a:pPr>
              <a:r>
                <a:rPr lang="en-US" sz="1200" i="1" kern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National Professional Officer DRR (SC/IOC)</a:t>
              </a:r>
              <a:endParaRPr lang="en-GB" sz="1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</a:pPr>
              <a:r>
                <a:rPr lang="en-US" sz="1200" i="1" kern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Disaster Risk Reduction and Tsunami Information Unit </a:t>
              </a:r>
              <a:endParaRPr lang="en-GB" sz="1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r">
                <a:lnSpc>
                  <a:spcPts val="1800"/>
                </a:lnSpc>
              </a:pPr>
              <a:r>
                <a:rPr lang="en-GB" sz="1200" i="1" kern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UNESCO Office Jakarta</a:t>
              </a:r>
            </a:p>
            <a:p>
              <a:pPr algn="r">
                <a:lnSpc>
                  <a:spcPts val="1800"/>
                </a:lnSpc>
              </a:pPr>
              <a:r>
                <a:rPr lang="en-GB" sz="1200" i="1" kern="0" dirty="0">
                  <a:solidFill>
                    <a:schemeClr val="bg1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Calibri" panose="020F0502020204030204" pitchFamily="34" charset="0"/>
                </a:rPr>
                <a:t>a.kodijat@unesco.org</a:t>
              </a:r>
              <a:endParaRPr lang="en-GB" sz="14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F446D1-F4DA-1AAC-B233-68229B1FB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/>
          <a:p>
            <a:r>
              <a:rPr lang="en-US" sz="4400" b="1" i="0" dirty="0">
                <a:effectLst/>
                <a:latin typeface="acta-bold"/>
              </a:rPr>
              <a:t>Making Cities Resilient &amp; TR</a:t>
            </a:r>
            <a:endParaRPr lang="en-GB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DBA9E-B963-B267-7942-BCBFABEE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07" y="1564141"/>
            <a:ext cx="105537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4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1A7C-B084-DADC-96E8-5B580DCD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A080A-671E-85C4-5EDE-D9A82E0B99E0}"/>
              </a:ext>
            </a:extLst>
          </p:cNvPr>
          <p:cNvSpPr txBox="1"/>
          <p:nvPr/>
        </p:nvSpPr>
        <p:spPr>
          <a:xfrm>
            <a:off x="748392" y="2036134"/>
            <a:ext cx="10695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ICGs and TICs to advocate member states implementing Tsunami Ready to link with MCR.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To encourage the National Tsunami Ready Board of Member States to include national agency work on MCR to be member of join the NTRB meeting.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ICGs and TICs t</a:t>
            </a:r>
            <a:r>
              <a:rPr lang="en-GB" sz="2400" b="1" dirty="0"/>
              <a:t>o promote Tsunami Ready in MCR events</a:t>
            </a:r>
          </a:p>
          <a:p>
            <a:pPr marL="892175" indent="-892175"/>
            <a:r>
              <a:rPr lang="en-GB" sz="2400" b="1" dirty="0"/>
              <a:t>	i.e. hold Tsunami Ready workshop as MCR events in the regions:</a:t>
            </a:r>
          </a:p>
          <a:p>
            <a:pPr marL="1235075" indent="-342900">
              <a:buFont typeface="Arial" panose="020B0604020202020204" pitchFamily="34" charset="0"/>
              <a:buChar char="•"/>
            </a:pPr>
            <a:r>
              <a:rPr lang="en-GB" sz="2400" b="1" dirty="0"/>
              <a:t>MCR Asia Pacific Region: ICG/IOTWMS and ICG/PTWS </a:t>
            </a:r>
          </a:p>
          <a:p>
            <a:pPr marL="1235075" indent="-342900">
              <a:buFont typeface="Arial" panose="020B0604020202020204" pitchFamily="34" charset="0"/>
              <a:buChar char="•"/>
            </a:pPr>
            <a:r>
              <a:rPr lang="en-GB" sz="2400" b="1" dirty="0"/>
              <a:t>MCR Africa Region: ICG/PTWS and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ICG/NEAMTWS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6903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CCC8-ED78-48BE-A8A0-9F5CD1BF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Thank you</a:t>
            </a:r>
            <a:endParaRPr lang="en-US" sz="4400" b="1" dirty="0">
              <a:solidFill>
                <a:srgbClr val="FFFFFF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832359-46AD-4523-93E2-55B776045907}"/>
              </a:ext>
            </a:extLst>
          </p:cNvPr>
          <p:cNvGrpSpPr/>
          <p:nvPr/>
        </p:nvGrpSpPr>
        <p:grpSpPr>
          <a:xfrm>
            <a:off x="3204428" y="1980757"/>
            <a:ext cx="8538024" cy="4648293"/>
            <a:chOff x="1939833" y="1995257"/>
            <a:chExt cx="8538024" cy="4648293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9687B378-4A87-4111-A4C8-2DD612C376C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939833" y="5182040"/>
              <a:ext cx="4848681" cy="134620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UNESCO-IOC Indian Ocean Tsunami Information Centre</a:t>
              </a:r>
            </a:p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IOTIC-BMKG </a:t>
              </a:r>
              <a:r>
                <a:rPr lang="en-US" altLang="en-US" sz="1200" i="1" dirty="0" err="1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Programme</a:t>
              </a: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Office</a:t>
              </a:r>
            </a:p>
            <a:p>
              <a:pPr algn="r">
                <a:buNone/>
                <a:defRPr/>
              </a:pPr>
              <a:endParaRPr lang="en-US" altLang="en-US" sz="1200" i="1" dirty="0">
                <a:solidFill>
                  <a:prstClr val="black"/>
                </a:solidFill>
                <a:latin typeface="Arial Black" panose="020B0A04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Disaster Risk Reduction and Tsunami Information Unit </a:t>
              </a:r>
            </a:p>
            <a:p>
              <a:pPr algn="r">
                <a:buNone/>
                <a:defRPr/>
              </a:pPr>
              <a:r>
                <a:rPr lang="en-US" altLang="en-US" sz="1200" i="1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UNESCO Jakarta Office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B4AF15-FA7B-47DB-BF84-67196CCB4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0133" y="1995257"/>
              <a:ext cx="1918381" cy="194730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7E93FC-2D2F-46E9-A168-DB69F24F39B6}"/>
                </a:ext>
              </a:extLst>
            </p:cNvPr>
            <p:cNvGrpSpPr/>
            <p:nvPr/>
          </p:nvGrpSpPr>
          <p:grpSpPr>
            <a:xfrm>
              <a:off x="7016577" y="2026597"/>
              <a:ext cx="3461280" cy="4616953"/>
              <a:chOff x="5497944" y="1675191"/>
              <a:chExt cx="3461280" cy="4616953"/>
            </a:xfrm>
          </p:grpSpPr>
          <p:sp>
            <p:nvSpPr>
              <p:cNvPr id="15" name="TextBox 1">
                <a:extLst>
                  <a:ext uri="{FF2B5EF4-FFF2-40B4-BE49-F238E27FC236}">
                    <a16:creationId xmlns:a16="http://schemas.microsoft.com/office/drawing/2014/main" id="{FE8993AA-BEF8-48C3-9D7C-2C44906409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8450" y="2678668"/>
                <a:ext cx="2323521" cy="528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9000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lnSpc>
                    <a:spcPts val="165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GB" altLang="en-US" sz="1600" b="1" dirty="0">
                    <a:latin typeface="Helvetica" panose="020B0604020202020204" pitchFamily="34" charset="0"/>
                  </a:rPr>
                  <a:t>iotic.ioc-unesco.org</a:t>
                </a:r>
              </a:p>
              <a:p>
                <a:pPr eaLnBrk="1" hangingPunct="1">
                  <a:lnSpc>
                    <a:spcPts val="165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600" b="1" dirty="0">
                    <a:latin typeface="Helvetica" panose="020B0604020202020204" pitchFamily="34" charset="0"/>
                  </a:rPr>
                  <a:t>www.iotsunami.org</a:t>
                </a:r>
                <a:endParaRPr lang="en-GB" altLang="en-US" sz="1600" b="1" dirty="0">
                  <a:latin typeface="Helvetica" panose="020B060402020202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BBA75A3-6F7B-4697-AD0E-32B91AAA53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847" t="27134" r="9708" b="26897"/>
              <a:stretch/>
            </p:blipFill>
            <p:spPr>
              <a:xfrm>
                <a:off x="5585612" y="5050133"/>
                <a:ext cx="802716" cy="458695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6A0814-ED28-4BB2-99E6-C872A07716FF}"/>
                  </a:ext>
                </a:extLst>
              </p:cNvPr>
              <p:cNvSpPr/>
              <p:nvPr/>
            </p:nvSpPr>
            <p:spPr>
              <a:xfrm>
                <a:off x="6388328" y="5111104"/>
                <a:ext cx="2488182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youtube.com/iotsunami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DC96CE-6156-4197-B4D2-5B93928AF4CE}"/>
                  </a:ext>
                </a:extLst>
              </p:cNvPr>
              <p:cNvSpPr/>
              <p:nvPr/>
            </p:nvSpPr>
            <p:spPr>
              <a:xfrm>
                <a:off x="6350874" y="4578359"/>
                <a:ext cx="1354858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@iotsunami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BE82F2F-49FD-4C0E-992E-91A7CBBF7AA1}"/>
                  </a:ext>
                </a:extLst>
              </p:cNvPr>
              <p:cNvSpPr/>
              <p:nvPr/>
            </p:nvSpPr>
            <p:spPr>
              <a:xfrm>
                <a:off x="6368450" y="3411760"/>
                <a:ext cx="2590774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facebook.com/iotsunami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9EA3339-6733-452F-AC6C-EFF6BD2784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7944" y="1675191"/>
                <a:ext cx="0" cy="4616953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485E481-4673-4937-9CCF-6C171B943178}"/>
                  </a:ext>
                </a:extLst>
              </p:cNvPr>
              <p:cNvSpPr/>
              <p:nvPr/>
            </p:nvSpPr>
            <p:spPr>
              <a:xfrm>
                <a:off x="6368450" y="5626187"/>
                <a:ext cx="1912703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en-US" altLang="en-US" sz="1600" b="1" dirty="0">
                    <a:latin typeface="Helvetica" panose="020B0604020202020204" pitchFamily="34" charset="0"/>
                    <a:cs typeface="Times New Roman" pitchFamily="18" charset="0"/>
                  </a:rPr>
                  <a:t>iotic@unesco.org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8A8E02-A9AB-45AC-A526-E87D2C8E6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6515" y="5525213"/>
                <a:ext cx="418191" cy="418191"/>
              </a:xfrm>
              <a:prstGeom prst="rect">
                <a:avLst/>
              </a:prstGeom>
            </p:spPr>
          </p:pic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C5BB3E47-5ED7-4F11-959F-6D51A0881A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2211" y="2199334"/>
                <a:ext cx="3337013" cy="404335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Helvetica Neue" panose="02000503000000020004" pitchFamily="2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Follow us</a:t>
                </a:r>
                <a:endParaRPr lang="id-ID" sz="3600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80E99C1-E590-4325-979B-A70962EE17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57986" y="2594036"/>
                <a:ext cx="693670" cy="61682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8250705-9713-44B8-90BE-640916A538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4793" y="3807966"/>
                <a:ext cx="692887" cy="68783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25AC82C-65B3-4820-B22F-A1522303F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7778" y="3288615"/>
                <a:ext cx="540615" cy="540615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E7574E0-6264-4708-8364-0953249E47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87885" y="4430086"/>
                <a:ext cx="616821" cy="616821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5B6AFA1-3C02-405D-9E6A-173DABD6A393}"/>
                  </a:ext>
                </a:extLst>
              </p:cNvPr>
              <p:cNvSpPr/>
              <p:nvPr/>
            </p:nvSpPr>
            <p:spPr>
              <a:xfrm>
                <a:off x="6368450" y="3983668"/>
                <a:ext cx="1354858" cy="310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1650"/>
                  </a:lnSpc>
                  <a:spcBef>
                    <a:spcPct val="0"/>
                  </a:spcBef>
                </a:pPr>
                <a:r>
                  <a:rPr lang="id-ID" sz="1600" b="1" dirty="0">
                    <a:latin typeface="Helvetica" panose="020B0604020202020204" pitchFamily="34" charset="0"/>
                    <a:cs typeface="Times New Roman" pitchFamily="18" charset="0"/>
                  </a:rPr>
                  <a:t>iotsunami</a:t>
                </a:r>
              </a:p>
            </p:txBody>
          </p:sp>
        </p:grpSp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BE763FEE-8227-487A-9855-893A9F88190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020821" y="4292284"/>
              <a:ext cx="4686703" cy="54003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0"/>
                </a:spcBef>
                <a:buNone/>
              </a:pPr>
              <a:r>
                <a:rPr lang="en-US" altLang="en-US" sz="1800" b="1" dirty="0">
                  <a:latin typeface="Arial Narrow" panose="020B060602020203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Ardito M. KODIJAT</a:t>
              </a:r>
            </a:p>
            <a:p>
              <a:pPr algn="r">
                <a:lnSpc>
                  <a:spcPts val="1400"/>
                </a:lnSpc>
                <a:spcBef>
                  <a:spcPts val="0"/>
                </a:spcBef>
                <a:buNone/>
              </a:pPr>
              <a:r>
                <a:rPr lang="en-US" sz="1200" i="1" dirty="0">
                  <a:latin typeface="Arial Narrow" panose="020B0606020202030204" pitchFamily="34" charset="0"/>
                  <a:hlinkClick r:id="rId9"/>
                </a:rPr>
                <a:t>a.kodijat@unesco.org</a:t>
              </a:r>
              <a:endParaRPr lang="en-US" sz="1200" i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63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5F2D-0C16-9063-AB6C-FB3B3702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0" dirty="0">
                <a:effectLst/>
                <a:latin typeface="acta-bold"/>
              </a:rPr>
              <a:t>Making Cities Resilient &amp; TR</a:t>
            </a:r>
            <a:endParaRPr lang="en-GB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729CFC-C2FA-BD78-BA55-BC02338F18FD}"/>
              </a:ext>
            </a:extLst>
          </p:cNvPr>
          <p:cNvSpPr txBox="1"/>
          <p:nvPr/>
        </p:nvSpPr>
        <p:spPr>
          <a:xfrm>
            <a:off x="465338" y="1484569"/>
            <a:ext cx="11454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181823"/>
                </a:solidFill>
                <a:effectLst/>
                <a:latin typeface="acta-bold"/>
              </a:rPr>
              <a:t>The Ten Essentials for Making Cities Resilient and Tsunami Ready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BE6E2A9-29C8-16BC-B928-DCC36FC8F8E7}"/>
              </a:ext>
            </a:extLst>
          </p:cNvPr>
          <p:cNvGrpSpPr/>
          <p:nvPr/>
        </p:nvGrpSpPr>
        <p:grpSpPr>
          <a:xfrm>
            <a:off x="119281" y="2469853"/>
            <a:ext cx="3984867" cy="3375775"/>
            <a:chOff x="119281" y="2469853"/>
            <a:chExt cx="3984867" cy="3375775"/>
          </a:xfrm>
        </p:grpSpPr>
        <p:pic>
          <p:nvPicPr>
            <p:cNvPr id="12" name="Content Placeholder 4" descr="Chart, sunburst chart&#10;&#10;Description automatically generated">
              <a:extLst>
                <a:ext uri="{FF2B5EF4-FFF2-40B4-BE49-F238E27FC236}">
                  <a16:creationId xmlns:a16="http://schemas.microsoft.com/office/drawing/2014/main" id="{5FC616C3-2D44-7431-1E89-58ADD6C5D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81" y="2530713"/>
              <a:ext cx="3314915" cy="3314915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A55BE58-B0E7-A9D5-52A7-F28481594B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5886" y="2469853"/>
              <a:ext cx="2155864" cy="171831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E6B8441-CEBB-F7E0-A96B-4312278449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5886" y="2918169"/>
              <a:ext cx="2155864" cy="127000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06FE661-E663-2E59-9B76-349606BCCEA2}"/>
                </a:ext>
              </a:extLst>
            </p:cNvPr>
            <p:cNvCxnSpPr>
              <a:cxnSpLocks/>
            </p:cNvCxnSpPr>
            <p:nvPr/>
          </p:nvCxnSpPr>
          <p:spPr>
            <a:xfrm>
              <a:off x="1915886" y="4188170"/>
              <a:ext cx="2122714" cy="24442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8132271-EA69-B746-D003-9F613BF2317B}"/>
                </a:ext>
              </a:extLst>
            </p:cNvPr>
            <p:cNvCxnSpPr>
              <a:cxnSpLocks/>
            </p:cNvCxnSpPr>
            <p:nvPr/>
          </p:nvCxnSpPr>
          <p:spPr>
            <a:xfrm>
              <a:off x="1915886" y="4188170"/>
              <a:ext cx="2155864" cy="80480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603615E-FFE7-4E3B-1AAF-C48ED7C560FD}"/>
                </a:ext>
              </a:extLst>
            </p:cNvPr>
            <p:cNvCxnSpPr>
              <a:cxnSpLocks/>
            </p:cNvCxnSpPr>
            <p:nvPr/>
          </p:nvCxnSpPr>
          <p:spPr>
            <a:xfrm>
              <a:off x="1915886" y="4188170"/>
              <a:ext cx="2188262" cy="152265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1A64653-DA05-D5A0-3A4C-F02C4684EE88}"/>
              </a:ext>
            </a:extLst>
          </p:cNvPr>
          <p:cNvGrpSpPr/>
          <p:nvPr/>
        </p:nvGrpSpPr>
        <p:grpSpPr>
          <a:xfrm>
            <a:off x="2977243" y="2007789"/>
            <a:ext cx="9035143" cy="4691204"/>
            <a:chOff x="2977243" y="2007789"/>
            <a:chExt cx="9035143" cy="46912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0EC88B6-A078-B544-3C9F-5A2DE8BE1FA5}"/>
                </a:ext>
              </a:extLst>
            </p:cNvPr>
            <p:cNvGrpSpPr/>
            <p:nvPr/>
          </p:nvGrpSpPr>
          <p:grpSpPr>
            <a:xfrm>
              <a:off x="3871453" y="2007789"/>
              <a:ext cx="8140933" cy="4691204"/>
              <a:chOff x="3414253" y="2007789"/>
              <a:chExt cx="8140933" cy="46912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4E90EFA-ADFE-E249-814A-9696F9CB6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4253" y="2367428"/>
                <a:ext cx="3952875" cy="397192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EE96636-3708-5AE7-4424-19B378FE61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9548" r="10780"/>
              <a:stretch/>
            </p:blipFill>
            <p:spPr>
              <a:xfrm>
                <a:off x="7165054" y="2007789"/>
                <a:ext cx="3952875" cy="469120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C9CF47A-1C92-2444-09D8-036CC5F1B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16986" y="2862262"/>
                <a:ext cx="838200" cy="3267075"/>
              </a:xfrm>
              <a:prstGeom prst="rect">
                <a:avLst/>
              </a:prstGeom>
            </p:spPr>
          </p:pic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E1B8732-FB2B-2186-4105-23467C00A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5663" y="3458181"/>
              <a:ext cx="836609" cy="264733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FDB0B1E-F951-EAA7-6B50-417EEEC3A9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5663" y="3826544"/>
              <a:ext cx="712937" cy="11408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FBE8BD3-3752-B2A9-1C81-50C09673260F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H="1">
              <a:off x="3434196" y="4174092"/>
              <a:ext cx="620979" cy="14079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745E910-A995-3CD8-DB5F-82BCCCABAC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08451" y="4909457"/>
              <a:ext cx="663448" cy="384899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A870E50-8C35-D6E6-036A-9ED3EA76E9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8451" y="3048034"/>
              <a:ext cx="746724" cy="43777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659754F7-0B39-8FF3-97EE-21B477343D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6053" y="2663636"/>
              <a:ext cx="779122" cy="58127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41F3E31-BA9A-874B-0056-DA1C1DC477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25663" y="4474196"/>
              <a:ext cx="746087" cy="119049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6A04489-3EEA-838B-4F9D-D9799406AF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93265" y="4595070"/>
              <a:ext cx="746087" cy="22773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26FE91F-FFDF-BE5C-E786-77BBC1D015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96790" y="5155448"/>
              <a:ext cx="923143" cy="65474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1126EE9-BDAB-C83F-4FA9-3613C1FCBC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7243" y="5306546"/>
              <a:ext cx="1106716" cy="830312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479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28DE8D-933D-BE53-3B8E-47754FD2B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73" y="1508272"/>
            <a:ext cx="8338455" cy="53497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F57D8A0-E4C4-0BA6-9C0B-05931B98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/>
          <a:p>
            <a:r>
              <a:rPr lang="en-US" sz="4400" b="1" i="0" dirty="0">
                <a:effectLst/>
                <a:latin typeface="acta-bold"/>
              </a:rPr>
              <a:t>Making Cities Resilient</a:t>
            </a:r>
            <a:endParaRPr lang="en-GB" sz="4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0E255D-3F5E-337E-5B03-1A8F92EDB380}"/>
              </a:ext>
            </a:extLst>
          </p:cNvPr>
          <p:cNvGrpSpPr/>
          <p:nvPr/>
        </p:nvGrpSpPr>
        <p:grpSpPr>
          <a:xfrm>
            <a:off x="204106" y="3352795"/>
            <a:ext cx="8714015" cy="1325563"/>
            <a:chOff x="326571" y="3429000"/>
            <a:chExt cx="8714015" cy="1325563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7504C0EE-067C-83D0-D1E6-2523FC439D44}"/>
                </a:ext>
              </a:extLst>
            </p:cNvPr>
            <p:cNvSpPr/>
            <p:nvPr/>
          </p:nvSpPr>
          <p:spPr>
            <a:xfrm>
              <a:off x="326571" y="3429000"/>
              <a:ext cx="8240485" cy="1325563"/>
            </a:xfrm>
            <a:prstGeom prst="rightArrow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Striped Right 8">
              <a:extLst>
                <a:ext uri="{FF2B5EF4-FFF2-40B4-BE49-F238E27FC236}">
                  <a16:creationId xmlns:a16="http://schemas.microsoft.com/office/drawing/2014/main" id="{027A068D-D2E2-C5EB-EDFA-38004A08F621}"/>
                </a:ext>
              </a:extLst>
            </p:cNvPr>
            <p:cNvSpPr/>
            <p:nvPr/>
          </p:nvSpPr>
          <p:spPr>
            <a:xfrm>
              <a:off x="7135586" y="3612809"/>
              <a:ext cx="1905000" cy="957943"/>
            </a:xfrm>
            <a:prstGeom prst="stripedRightArrow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80DAE2-8B8A-CE25-92C6-DEC1C61788BD}"/>
              </a:ext>
            </a:extLst>
          </p:cNvPr>
          <p:cNvSpPr txBox="1"/>
          <p:nvPr/>
        </p:nvSpPr>
        <p:spPr>
          <a:xfrm>
            <a:off x="1997527" y="3692409"/>
            <a:ext cx="3880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Community Capacity Development</a:t>
            </a:r>
          </a:p>
          <a:p>
            <a:r>
              <a:rPr lang="en-US" b="1" dirty="0"/>
              <a:t>12 indicator Tsunami Ready </a:t>
            </a:r>
          </a:p>
        </p:txBody>
      </p:sp>
    </p:spTree>
    <p:extLst>
      <p:ext uri="{BB962C8B-B14F-4D97-AF65-F5344CB8AC3E}">
        <p14:creationId xmlns:p14="http://schemas.microsoft.com/office/powerpoint/2010/main" val="33328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CF91B3-DCD9-C549-DA97-AB28B0F2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/>
          <a:p>
            <a:r>
              <a:rPr lang="en-US" sz="4400" b="1" i="0" dirty="0">
                <a:effectLst/>
                <a:latin typeface="acta-bold"/>
              </a:rPr>
              <a:t>Making Cities Resilient &amp; TR</a:t>
            </a:r>
            <a:endParaRPr lang="en-GB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0D297-CFA0-355C-73CE-CEEB073D4B2F}"/>
              </a:ext>
            </a:extLst>
          </p:cNvPr>
          <p:cNvSpPr txBox="1"/>
          <p:nvPr/>
        </p:nvSpPr>
        <p:spPr>
          <a:xfrm>
            <a:off x="7281785" y="2066441"/>
            <a:ext cx="440209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1818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A - Cities Know Better</a:t>
            </a:r>
          </a:p>
          <a:p>
            <a:pPr algn="l"/>
            <a:r>
              <a:rPr lang="en-US" sz="2000" b="0" i="0" dirty="0">
                <a:solidFill>
                  <a:srgbClr val="18182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Enhancing cities’ understanding on risk reduction and resilience. </a:t>
            </a:r>
            <a:r>
              <a:rPr lang="en-US" sz="2000" b="0" i="0" dirty="0">
                <a:solidFill>
                  <a:srgbClr val="1818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Cities are committed to move along the resilience pathway to develop and implement DRR and resilience strategy </a:t>
            </a:r>
            <a:r>
              <a:rPr lang="en-US" sz="2000" b="0" i="0" dirty="0">
                <a:solidFill>
                  <a:srgbClr val="18182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1" i="0" dirty="0">
                <a:solidFill>
                  <a:srgbClr val="18182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raising awareness</a:t>
            </a:r>
            <a:r>
              <a:rPr lang="en-US" sz="2000" b="0" i="0" dirty="0">
                <a:solidFill>
                  <a:srgbClr val="18182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around DRR and resilience and bringing relevant city actors and the public on board</a:t>
            </a:r>
            <a:r>
              <a:rPr lang="en-US" sz="2000" b="0" i="0" dirty="0">
                <a:solidFill>
                  <a:srgbClr val="1818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the city’s plans for DRR and resilience.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E5BC38-A3A5-7965-A76D-3D022D33BBFF}"/>
              </a:ext>
            </a:extLst>
          </p:cNvPr>
          <p:cNvSpPr txBox="1"/>
          <p:nvPr/>
        </p:nvSpPr>
        <p:spPr>
          <a:xfrm>
            <a:off x="642431" y="2578069"/>
            <a:ext cx="4267786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Assessment Indicator 1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Tsunami hazard zones are mapped and designated.</a:t>
            </a:r>
          </a:p>
          <a:p>
            <a:pPr>
              <a:spcBef>
                <a:spcPts val="8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Assessment Indicator 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The number of people at risk in the tsunami hazard zone is estimated</a:t>
            </a:r>
          </a:p>
          <a:p>
            <a:pPr>
              <a:spcBef>
                <a:spcPts val="8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Assessment Indicator 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Economic, infrastructural, political, and social resources are identified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5BA2033-C453-F6EA-FD0E-C31447310EA9}"/>
              </a:ext>
            </a:extLst>
          </p:cNvPr>
          <p:cNvSpPr/>
          <p:nvPr/>
        </p:nvSpPr>
        <p:spPr>
          <a:xfrm>
            <a:off x="5115527" y="3635039"/>
            <a:ext cx="1796143" cy="1325563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6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4CF91B3-DCD9-C549-DA97-AB28B0F2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/>
          <a:p>
            <a:r>
              <a:rPr lang="en-US" sz="4400" b="1" i="0" dirty="0">
                <a:effectLst/>
                <a:latin typeface="acta-bold"/>
              </a:rPr>
              <a:t>Making Cities Resilient &amp; TR</a:t>
            </a:r>
            <a:endParaRPr lang="en-GB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0D297-CFA0-355C-73CE-CEEB073D4B2F}"/>
              </a:ext>
            </a:extLst>
          </p:cNvPr>
          <p:cNvSpPr txBox="1"/>
          <p:nvPr/>
        </p:nvSpPr>
        <p:spPr>
          <a:xfrm>
            <a:off x="7336971" y="1614329"/>
            <a:ext cx="461554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rgbClr val="181823"/>
                </a:solidFill>
                <a:effectLst/>
                <a:latin typeface="acta-bold"/>
              </a:rPr>
              <a:t>Stage B - Cities Plan Better</a:t>
            </a:r>
          </a:p>
          <a:p>
            <a:pPr algn="l"/>
            <a:r>
              <a:rPr lang="en-US" sz="2000" b="1" i="0" dirty="0">
                <a:solidFill>
                  <a:srgbClr val="18182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Cities may have had some early successes and momentum towards achieving DRR, sustainability and resilience improvements, and have some form of strategy to address disasters </a:t>
            </a:r>
            <a:r>
              <a:rPr lang="en-US" sz="2000" b="0" i="0" dirty="0">
                <a:solidFill>
                  <a:srgbClr val="181823"/>
                </a:solidFill>
                <a:effectLst/>
                <a:latin typeface="Roboto" panose="02000000000000000000" pitchFamily="2" charset="0"/>
              </a:rPr>
              <a:t>but may not yet incorporate risk reduction or preventive measures. The cities must demonstrate the commitment to move towards development or refinement of a DRR and resilience strategy and ensure development plans are risk-informed.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E5BC38-A3A5-7965-A76D-3D022D33BBFF}"/>
              </a:ext>
            </a:extLst>
          </p:cNvPr>
          <p:cNvSpPr txBox="1"/>
          <p:nvPr/>
        </p:nvSpPr>
        <p:spPr>
          <a:xfrm>
            <a:off x="239486" y="1586169"/>
            <a:ext cx="5998028" cy="479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Preparedness Indicator 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Easily understood tsunami evacuation maps are approved.</a:t>
            </a:r>
          </a:p>
          <a:p>
            <a:pPr>
              <a:spcBef>
                <a:spcPts val="8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Preparedness Indicator 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Tsunami information including signage is publicly displayed. </a:t>
            </a:r>
          </a:p>
          <a:p>
            <a:pPr>
              <a:spcBef>
                <a:spcPts val="8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Preparedness Indicator 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Outreach and public awareness and education resources are available and distributed. </a:t>
            </a:r>
          </a:p>
          <a:p>
            <a:pPr>
              <a:spcBef>
                <a:spcPts val="8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Preparedness Indicator 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Outreach or educational activities are held at least 3 times a year. </a:t>
            </a:r>
          </a:p>
          <a:p>
            <a:pPr>
              <a:spcBef>
                <a:spcPts val="8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Preparedness Indicator 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A community tsunami exercise is conducted at least every two years.</a:t>
            </a:r>
          </a:p>
          <a:p>
            <a:pPr>
              <a:spcBef>
                <a:spcPts val="8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Response Indicator 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A community tsunami emergency response plan is approved.</a:t>
            </a:r>
          </a:p>
          <a:p>
            <a:pPr>
              <a:spcBef>
                <a:spcPts val="8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Response Indicator 2: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capacity to manage emergency response operations during a tsunami is in place.</a:t>
            </a:r>
          </a:p>
          <a:p>
            <a:pPr>
              <a:spcBef>
                <a:spcPts val="8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Response Indicator 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Redundant and reliable means to timely receive 24-hour official tsunami alerts are in place.</a:t>
            </a:r>
          </a:p>
          <a:p>
            <a:pPr>
              <a:spcBef>
                <a:spcPts val="80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Response Indicator 4: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Redundant and reliable means to timely disseminate 24-hour official tsunami alerts to the public are in place.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73AFCA8-7DF9-1D6D-E1AE-3D099E40DCD9}"/>
              </a:ext>
            </a:extLst>
          </p:cNvPr>
          <p:cNvSpPr/>
          <p:nvPr/>
        </p:nvSpPr>
        <p:spPr>
          <a:xfrm>
            <a:off x="6308271" y="3570514"/>
            <a:ext cx="957943" cy="1325563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9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C7C24A-CFCF-74CE-A51F-35231DB60A6E}"/>
              </a:ext>
            </a:extLst>
          </p:cNvPr>
          <p:cNvSpPr txBox="1"/>
          <p:nvPr/>
        </p:nvSpPr>
        <p:spPr>
          <a:xfrm>
            <a:off x="345595" y="1613503"/>
            <a:ext cx="610144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1818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Stage C - Cities Implement Better</a:t>
            </a:r>
          </a:p>
          <a:p>
            <a:pPr algn="l"/>
            <a:r>
              <a:rPr lang="en-US" b="0" i="0" dirty="0">
                <a:solidFill>
                  <a:srgbClr val="18182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Supporting cities in the implementation of risk reduction and resilience actions. </a:t>
            </a:r>
            <a:r>
              <a:rPr lang="en-US" b="0" i="0" dirty="0">
                <a:solidFill>
                  <a:srgbClr val="1818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Cities in this stage have a relatively robust DRR, </a:t>
            </a:r>
            <a:r>
              <a:rPr lang="en-US" b="0" i="0" dirty="0">
                <a:solidFill>
                  <a:srgbClr val="18182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resilience and sustainability plan in place </a:t>
            </a:r>
            <a:r>
              <a:rPr lang="en-US" b="0" i="0" dirty="0">
                <a:solidFill>
                  <a:srgbClr val="1818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may be in the early stages of implementation or already working towards mainstreaming the DRR/resilience strategy and activities across its governments’ structure. These cities will be initially focused on improving their cross-sector governance structure, increasing their ability to access finance and to design and deliver resilient infrastructure, developing nature-based solutions and improving inclusion, and must demonstrate commitment to implement and mainstream DRR and resilience across all sectors and to share experiences with others. </a:t>
            </a:r>
            <a:r>
              <a:rPr lang="en-US" b="0" i="0" dirty="0">
                <a:solidFill>
                  <a:srgbClr val="18182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Cities certified with </a:t>
            </a:r>
            <a:r>
              <a:rPr lang="en-US" b="0" i="0" u="none" strike="noStrike" dirty="0">
                <a:solidFill>
                  <a:srgbClr val="591A6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ISO37123 </a:t>
            </a:r>
            <a:r>
              <a:rPr lang="en-US" b="0" i="0" dirty="0">
                <a:solidFill>
                  <a:srgbClr val="18182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Sustainable cities and communities will automatically join this stage</a:t>
            </a:r>
            <a:r>
              <a:rPr lang="en-US" b="0" i="0" dirty="0">
                <a:solidFill>
                  <a:srgbClr val="18182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Content Placeholder 4" descr="Chart, sunburst chart&#10;&#10;Description automatically generated">
            <a:extLst>
              <a:ext uri="{FF2B5EF4-FFF2-40B4-BE49-F238E27FC236}">
                <a16:creationId xmlns:a16="http://schemas.microsoft.com/office/drawing/2014/main" id="{AB911380-88D8-49FB-704C-956FC3B03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07" y="2124231"/>
            <a:ext cx="3111798" cy="311179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0B79B45-93C7-91DF-21B5-52D57158DF25}"/>
              </a:ext>
            </a:extLst>
          </p:cNvPr>
          <p:cNvSpPr/>
          <p:nvPr/>
        </p:nvSpPr>
        <p:spPr>
          <a:xfrm>
            <a:off x="6585857" y="3429000"/>
            <a:ext cx="1796143" cy="1325563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7B795B-FF03-8E5F-546F-86E74D3326AB}"/>
              </a:ext>
            </a:extLst>
          </p:cNvPr>
          <p:cNvSpPr txBox="1">
            <a:spLocks/>
          </p:cNvSpPr>
          <p:nvPr/>
        </p:nvSpPr>
        <p:spPr>
          <a:xfrm>
            <a:off x="617738" y="190009"/>
            <a:ext cx="8889759" cy="101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4400" b="1" i="0" dirty="0">
                <a:effectLst/>
                <a:latin typeface="acta-bold"/>
              </a:rPr>
              <a:t>Making Cities Resilient &amp; TR</a:t>
            </a:r>
            <a:endParaRPr lang="en-GB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C6002-1AEE-0BDE-B583-C7E759864F16}"/>
              </a:ext>
            </a:extLst>
          </p:cNvPr>
          <p:cNvSpPr txBox="1"/>
          <p:nvPr/>
        </p:nvSpPr>
        <p:spPr>
          <a:xfrm>
            <a:off x="8749418" y="5113730"/>
            <a:ext cx="309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Maintain and Sustain Community </a:t>
            </a:r>
            <a:r>
              <a:rPr lang="en-US" b="1" dirty="0">
                <a:sym typeface="Wingdings" panose="05000000000000000000" pitchFamily="2" charset="2"/>
              </a:rPr>
              <a:t>Tsunami Ready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917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1A7C-B084-DADC-96E8-5B580DCD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A080A-671E-85C4-5EDE-D9A82E0B99E0}"/>
              </a:ext>
            </a:extLst>
          </p:cNvPr>
          <p:cNvSpPr txBox="1"/>
          <p:nvPr/>
        </p:nvSpPr>
        <p:spPr>
          <a:xfrm>
            <a:off x="1175657" y="2122714"/>
            <a:ext cx="957942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Linking TR and MCR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Opens the possibilities to capitalize on the cities’ effort in making cities resilience.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 to increase the visibility of Tsunami Ready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UNESCO-IOC Tsunami Ready Recognized Community is an example of good practice in the Making Cities Resilience </a:t>
            </a:r>
          </a:p>
        </p:txBody>
      </p:sp>
    </p:spTree>
    <p:extLst>
      <p:ext uri="{BB962C8B-B14F-4D97-AF65-F5344CB8AC3E}">
        <p14:creationId xmlns:p14="http://schemas.microsoft.com/office/powerpoint/2010/main" val="94735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8825DA-6E74-6818-A117-29E1C1171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130650"/>
              </p:ext>
            </p:extLst>
          </p:nvPr>
        </p:nvGraphicFramePr>
        <p:xfrm>
          <a:off x="932993" y="2228229"/>
          <a:ext cx="10674351" cy="26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A4663E1-E487-FD9F-34E5-DD069AA4CF8F}"/>
              </a:ext>
            </a:extLst>
          </p:cNvPr>
          <p:cNvSpPr txBox="1"/>
          <p:nvPr/>
        </p:nvSpPr>
        <p:spPr>
          <a:xfrm>
            <a:off x="932993" y="2412800"/>
            <a:ext cx="5772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Tsunami Ready Community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01F9F-733B-92B9-CFD6-20504D0E84E0}"/>
              </a:ext>
            </a:extLst>
          </p:cNvPr>
          <p:cNvSpPr txBox="1">
            <a:spLocks/>
          </p:cNvSpPr>
          <p:nvPr/>
        </p:nvSpPr>
        <p:spPr>
          <a:xfrm>
            <a:off x="649940" y="217811"/>
            <a:ext cx="8889759" cy="1018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sz="4400" b="1" i="0" dirty="0">
                <a:effectLst/>
                <a:latin typeface="acta-bold"/>
              </a:rPr>
              <a:t>Making Cities Resilient &amp; TR</a:t>
            </a:r>
            <a:endParaRPr lang="en-GB" sz="4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29B7E-4F6B-B367-549C-ABAE5EE4883B}"/>
              </a:ext>
            </a:extLst>
          </p:cNvPr>
          <p:cNvSpPr txBox="1"/>
          <p:nvPr/>
        </p:nvSpPr>
        <p:spPr>
          <a:xfrm>
            <a:off x="932993" y="1581898"/>
            <a:ext cx="577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Definition of City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8D3723-8CEE-44B4-2BCA-CEA407D4C933}"/>
              </a:ext>
            </a:extLst>
          </p:cNvPr>
          <p:cNvSpPr txBox="1"/>
          <p:nvPr/>
        </p:nvSpPr>
        <p:spPr>
          <a:xfrm>
            <a:off x="4376060" y="5276102"/>
            <a:ext cx="4855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Making Cities Resilient </a:t>
            </a: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(?)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985B324C-FDDE-A33A-EB30-8BB589B185C1}"/>
              </a:ext>
            </a:extLst>
          </p:cNvPr>
          <p:cNvSpPr/>
          <p:nvPr/>
        </p:nvSpPr>
        <p:spPr>
          <a:xfrm>
            <a:off x="4855029" y="4310743"/>
            <a:ext cx="391885" cy="79234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6F9562A8-D62E-ADE6-4A33-FEAA1A7BF45D}"/>
              </a:ext>
            </a:extLst>
          </p:cNvPr>
          <p:cNvSpPr/>
          <p:nvPr/>
        </p:nvSpPr>
        <p:spPr>
          <a:xfrm>
            <a:off x="6509656" y="4310743"/>
            <a:ext cx="391885" cy="79234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B2700FBA-E36F-AE51-A517-1EED88EBECA7}"/>
              </a:ext>
            </a:extLst>
          </p:cNvPr>
          <p:cNvSpPr/>
          <p:nvPr/>
        </p:nvSpPr>
        <p:spPr>
          <a:xfrm>
            <a:off x="8164283" y="4308912"/>
            <a:ext cx="391885" cy="79234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9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5067A5-2CB3-58D8-3F73-6685D47E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369" y="1859049"/>
            <a:ext cx="7426285" cy="49989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CFA812F-422C-B5FA-2987-5FC19EEC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37609"/>
            <a:ext cx="8889759" cy="1325563"/>
          </a:xfrm>
        </p:spPr>
        <p:txBody>
          <a:bodyPr>
            <a:normAutofit/>
          </a:bodyPr>
          <a:lstStyle/>
          <a:p>
            <a:r>
              <a:rPr lang="en-US" sz="4400" b="1" i="0" dirty="0">
                <a:effectLst/>
                <a:latin typeface="acta-bold"/>
              </a:rPr>
              <a:t>Making Cities Resilient &amp; TR</a:t>
            </a:r>
            <a:endParaRPr lang="en-GB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3D196-DB49-5AA8-7E76-56794D3C62BA}"/>
              </a:ext>
            </a:extLst>
          </p:cNvPr>
          <p:cNvSpPr txBox="1"/>
          <p:nvPr/>
        </p:nvSpPr>
        <p:spPr>
          <a:xfrm>
            <a:off x="9369583" y="5591546"/>
            <a:ext cx="2079415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 i="0"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ICG/IOTWMS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C6E8F-E385-56F7-5C0D-E1E326A4E4C6}"/>
              </a:ext>
            </a:extLst>
          </p:cNvPr>
          <p:cNvSpPr txBox="1"/>
          <p:nvPr/>
        </p:nvSpPr>
        <p:spPr>
          <a:xfrm>
            <a:off x="10322204" y="1628216"/>
            <a:ext cx="1704313" cy="46166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 i="0">
                <a:solidFill>
                  <a:srgbClr val="000000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dirty="0"/>
              <a:t>ICG/PTWS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11280-4165-3F84-2137-5920C7DBAA0E}"/>
              </a:ext>
            </a:extLst>
          </p:cNvPr>
          <p:cNvSpPr txBox="1"/>
          <p:nvPr/>
        </p:nvSpPr>
        <p:spPr>
          <a:xfrm>
            <a:off x="1114342" y="2188028"/>
            <a:ext cx="2800767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ICG/CARIBE-EWS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325662-FF9B-0695-4F73-620434634C14}"/>
              </a:ext>
            </a:extLst>
          </p:cNvPr>
          <p:cNvSpPr txBox="1"/>
          <p:nvPr/>
        </p:nvSpPr>
        <p:spPr>
          <a:xfrm>
            <a:off x="1246139" y="4670677"/>
            <a:ext cx="2406428" cy="46166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ICG/NEAMTWS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7996BF-30B4-1909-D40C-6838DDD1383D}"/>
              </a:ext>
            </a:extLst>
          </p:cNvPr>
          <p:cNvCxnSpPr>
            <a:cxnSpLocks/>
          </p:cNvCxnSpPr>
          <p:nvPr/>
        </p:nvCxnSpPr>
        <p:spPr>
          <a:xfrm>
            <a:off x="3652567" y="5132342"/>
            <a:ext cx="1093604" cy="3322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D142C2-987C-A1B7-AF7D-A14D1C370C70}"/>
              </a:ext>
            </a:extLst>
          </p:cNvPr>
          <p:cNvCxnSpPr>
            <a:cxnSpLocks/>
          </p:cNvCxnSpPr>
          <p:nvPr/>
        </p:nvCxnSpPr>
        <p:spPr>
          <a:xfrm>
            <a:off x="3652567" y="5132342"/>
            <a:ext cx="3597318" cy="33228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CDF00B-87FF-487D-556F-824662180B46}"/>
              </a:ext>
            </a:extLst>
          </p:cNvPr>
          <p:cNvCxnSpPr>
            <a:cxnSpLocks/>
          </p:cNvCxnSpPr>
          <p:nvPr/>
        </p:nvCxnSpPr>
        <p:spPr>
          <a:xfrm>
            <a:off x="3915109" y="2649693"/>
            <a:ext cx="831062" cy="4319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9CF195-F7D3-4850-FF69-694E1B6025A7}"/>
              </a:ext>
            </a:extLst>
          </p:cNvPr>
          <p:cNvCxnSpPr>
            <a:cxnSpLocks/>
          </p:cNvCxnSpPr>
          <p:nvPr/>
        </p:nvCxnSpPr>
        <p:spPr>
          <a:xfrm flipH="1">
            <a:off x="8763000" y="5591546"/>
            <a:ext cx="606583" cy="40821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F3D693-A70F-0865-D36E-FCD83196AB60}"/>
              </a:ext>
            </a:extLst>
          </p:cNvPr>
          <p:cNvCxnSpPr>
            <a:cxnSpLocks/>
          </p:cNvCxnSpPr>
          <p:nvPr/>
        </p:nvCxnSpPr>
        <p:spPr>
          <a:xfrm flipH="1" flipV="1">
            <a:off x="8763000" y="3761014"/>
            <a:ext cx="606583" cy="188207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9784A8-9E63-D005-E338-E21BA0C907C0}"/>
              </a:ext>
            </a:extLst>
          </p:cNvPr>
          <p:cNvCxnSpPr>
            <a:cxnSpLocks/>
          </p:cNvCxnSpPr>
          <p:nvPr/>
        </p:nvCxnSpPr>
        <p:spPr>
          <a:xfrm flipV="1">
            <a:off x="9369583" y="4169229"/>
            <a:ext cx="284260" cy="142231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CCF3E47-9DDB-CA59-D6EA-A2E2D8B18207}"/>
              </a:ext>
            </a:extLst>
          </p:cNvPr>
          <p:cNvCxnSpPr>
            <a:cxnSpLocks/>
          </p:cNvCxnSpPr>
          <p:nvPr/>
        </p:nvCxnSpPr>
        <p:spPr>
          <a:xfrm flipH="1">
            <a:off x="9653843" y="2089881"/>
            <a:ext cx="668361" cy="126818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F0F0E7-2795-A432-8CA1-7E09FF8CD8E8}"/>
              </a:ext>
            </a:extLst>
          </p:cNvPr>
          <p:cNvCxnSpPr>
            <a:cxnSpLocks/>
          </p:cNvCxnSpPr>
          <p:nvPr/>
        </p:nvCxnSpPr>
        <p:spPr>
          <a:xfrm flipH="1">
            <a:off x="5770188" y="2089881"/>
            <a:ext cx="4552016" cy="69560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CAB8C48-63BC-E2BA-BA9E-A43118D96168}"/>
              </a:ext>
            </a:extLst>
          </p:cNvPr>
          <p:cNvSpPr txBox="1"/>
          <p:nvPr/>
        </p:nvSpPr>
        <p:spPr>
          <a:xfrm>
            <a:off x="280281" y="1346814"/>
            <a:ext cx="6101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effectLst/>
                <a:latin typeface="acta-bold"/>
              </a:rPr>
              <a:t>MCR Regions and ICGs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4025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20" ma:contentTypeDescription="Create a new document." ma:contentTypeScope="" ma:versionID="822d4e460b2a08a511ecbd8bea890e9c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da30cbb6ef02cfc30cc5866e694d115e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20CAD8-2A29-4E8E-92E5-F3E702252D69}"/>
</file>

<file path=customXml/itemProps2.xml><?xml version="1.0" encoding="utf-8"?>
<ds:datastoreItem xmlns:ds="http://schemas.openxmlformats.org/officeDocument/2006/customXml" ds:itemID="{7EEB8E55-0909-4413-A632-78AEBC563351}"/>
</file>

<file path=customXml/itemProps3.xml><?xml version="1.0" encoding="utf-8"?>
<ds:datastoreItem xmlns:ds="http://schemas.openxmlformats.org/officeDocument/2006/customXml" ds:itemID="{25E720BA-B5EF-4D05-9C8A-B5DD57F69F79}"/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15650</TotalTime>
  <Words>799</Words>
  <Application>Microsoft Office PowerPoint</Application>
  <PresentationFormat>Widescreen</PresentationFormat>
  <Paragraphs>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acta-bold</vt:lpstr>
      <vt:lpstr>Arial</vt:lpstr>
      <vt:lpstr>Arial</vt:lpstr>
      <vt:lpstr>Arial Black</vt:lpstr>
      <vt:lpstr>Arial Narrow</vt:lpstr>
      <vt:lpstr>Calibri</vt:lpstr>
      <vt:lpstr>Calibri Light</vt:lpstr>
      <vt:lpstr>Helvetica</vt:lpstr>
      <vt:lpstr>Roboto</vt:lpstr>
      <vt:lpstr>Wingdings</vt:lpstr>
      <vt:lpstr>Office Theme</vt:lpstr>
      <vt:lpstr>9_Custom Design</vt:lpstr>
      <vt:lpstr>PowerPoint Presentation</vt:lpstr>
      <vt:lpstr>Making Cities Resilient &amp; TR</vt:lpstr>
      <vt:lpstr>Making Cities Resilient</vt:lpstr>
      <vt:lpstr>Making Cities Resilient &amp; TR</vt:lpstr>
      <vt:lpstr>Making Cities Resilient &amp; TR</vt:lpstr>
      <vt:lpstr>PowerPoint Presentation</vt:lpstr>
      <vt:lpstr>Summary</vt:lpstr>
      <vt:lpstr>PowerPoint Presentation</vt:lpstr>
      <vt:lpstr>Making Cities Resilient &amp; TR</vt:lpstr>
      <vt:lpstr>Making Cities Resilient &amp; TR</vt:lpstr>
      <vt:lpstr>Recommendation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Bailey, Richard</dc:creator>
  <cp:lastModifiedBy>Kodijat, Ardito</cp:lastModifiedBy>
  <cp:revision>143</cp:revision>
  <dcterms:created xsi:type="dcterms:W3CDTF">2021-11-04T20:51:46Z</dcterms:created>
  <dcterms:modified xsi:type="dcterms:W3CDTF">2024-02-20T00:21:43Z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