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11" r:id="rId2"/>
  </p:sldMasterIdLst>
  <p:notesMasterIdLst>
    <p:notesMasterId r:id="rId9"/>
  </p:notesMasterIdLst>
  <p:sldIdLst>
    <p:sldId id="257" r:id="rId3"/>
    <p:sldId id="772" r:id="rId4"/>
    <p:sldId id="774" r:id="rId5"/>
    <p:sldId id="771" r:id="rId6"/>
    <p:sldId id="770" r:id="rId7"/>
    <p:sldId id="72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ley, Richard" initials="BR" lastIdx="2" clrIdx="0">
    <p:extLst>
      <p:ext uri="{19B8F6BF-5375-455C-9EA6-DF929625EA0E}">
        <p15:presenceInfo xmlns:p15="http://schemas.microsoft.com/office/powerpoint/2012/main" userId="S::r.bailey@unesco.org::0f298537-3d08-4fde-9bd7-c4e2e9f364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3759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ECA1-CFEA-4EBD-8340-C93A7CE80D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E974F-D732-4E48-BE67-7CDA609F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E974F-D732-4E48-BE67-7CDA609F12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0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E974F-D732-4E48-BE67-7CDA609F12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6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5656FE-615F-4D36-89E2-B4338C3477AB}"/>
              </a:ext>
            </a:extLst>
          </p:cNvPr>
          <p:cNvSpPr/>
          <p:nvPr userDrawn="1"/>
        </p:nvSpPr>
        <p:spPr>
          <a:xfrm>
            <a:off x="0" y="0"/>
            <a:ext cx="12192000" cy="1400783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0"/>
                </a:schemeClr>
              </a:gs>
              <a:gs pos="21000">
                <a:schemeClr val="accent1">
                  <a:lumMod val="50000"/>
                  <a:shade val="67500"/>
                  <a:satMod val="115000"/>
                </a:schemeClr>
              </a:gs>
              <a:gs pos="88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D0F9BB-C12C-4426-B159-EC91763DB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995" y="151611"/>
            <a:ext cx="2593107" cy="1058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296C8-2CD7-4FBA-9E62-19CB968D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861219D-6C89-3D27-024F-EDD5A3978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8" y="6380252"/>
            <a:ext cx="1313777" cy="3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5656FE-615F-4D36-89E2-B4338C3477AB}"/>
              </a:ext>
            </a:extLst>
          </p:cNvPr>
          <p:cNvSpPr/>
          <p:nvPr userDrawn="1"/>
        </p:nvSpPr>
        <p:spPr>
          <a:xfrm>
            <a:off x="0" y="0"/>
            <a:ext cx="12192000" cy="1400783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0"/>
                </a:schemeClr>
              </a:gs>
              <a:gs pos="21000">
                <a:schemeClr val="accent1">
                  <a:lumMod val="50000"/>
                  <a:shade val="67500"/>
                  <a:satMod val="115000"/>
                </a:schemeClr>
              </a:gs>
              <a:gs pos="88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296C8-2CD7-4FBA-9E62-19CB968D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85B7E-0A2F-1D20-26ED-8C7EE34C2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2565400"/>
            <a:ext cx="2616200" cy="172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7CFCA-725F-5501-AA95-1825D2A7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2565400"/>
            <a:ext cx="2616200" cy="172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D332EA-82D0-8311-04B2-27C8C3867B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399" y="144038"/>
            <a:ext cx="1157890" cy="1112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BBAF1C-5C79-130A-FE55-E3C1AA3A1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093" y="197931"/>
            <a:ext cx="890433" cy="10049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40C3A0-0FAF-E283-B337-63E5D69B6F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6" y="6267689"/>
            <a:ext cx="2138913" cy="4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6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4CA6-F9E2-4A25-BFBD-A7C653445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6D125-4105-482D-A23A-36167D9C5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93C07-D9A6-4DBC-9F66-FD178D33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CA5-8B57-4969-AE8F-D619638A7A2E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DD38C-92D7-4CE7-99E7-ED1F2482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EF631-BF0D-48B6-9C9B-859C0959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D423-C39D-45A0-88F5-99C343B6C13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F91DB34-2433-442B-856A-4521103E0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D53817-102D-4BBA-9F60-B09EAF1822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7D6D-EB4E-4CD2-A24C-5A109CAA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67D5A-1AC9-4ABE-8287-5F4D136AB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DA962-B0FB-4F9F-9A75-E0B96A7D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CA5-8B57-4969-AE8F-D619638A7A2E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DF115-16B4-4AD5-BD09-46B3BCB2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28A02-CCF7-40E4-9ADA-569B0636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D423-C39D-45A0-88F5-99C343B6C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5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C8D9B-CB73-499C-A6F1-B2FA86DE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CA5-8B57-4969-AE8F-D619638A7A2E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CBB4-4FB1-4C0A-93EE-292DA42C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712CE-A69E-42CA-A381-D7323ACC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D423-C39D-45A0-88F5-99C343B6C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3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52F5E-FD45-470E-B8DB-F815A18E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CC964-472B-4E69-9963-FA695FEEA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B157-FE5F-4E8D-9BF3-9A7C2BFD4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75D1-5967-45A4-8DC0-63B883294E7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5A75-B0CF-4E47-A838-423570A88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8EA6-A812-416F-BC77-6D59B8E47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370C-2332-43EE-B8CF-9E8860BD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6" r:id="rId3"/>
    <p:sldLayoutId id="214748371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DBF1F9-73AB-423C-AC53-8E572BD239B3}"/>
              </a:ext>
            </a:extLst>
          </p:cNvPr>
          <p:cNvSpPr txBox="1"/>
          <p:nvPr/>
        </p:nvSpPr>
        <p:spPr>
          <a:xfrm>
            <a:off x="6208683" y="2068382"/>
            <a:ext cx="59129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Tsunami OTGA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Tsunami Awareness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n-GB" sz="32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sunami</a:t>
            </a:r>
            <a:r>
              <a:rPr lang="en-GB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Ready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34D15D-D4F1-4461-BD6C-C7EABDD769CF}"/>
              </a:ext>
            </a:extLst>
          </p:cNvPr>
          <p:cNvSpPr/>
          <p:nvPr/>
        </p:nvSpPr>
        <p:spPr>
          <a:xfrm>
            <a:off x="6208683" y="3998187"/>
            <a:ext cx="3762287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TTDMP-TOWS Meeting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19-23 February 2024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IRIDES, Tohoku - Sendai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38678-2AAA-36BF-6609-64281C30EEB7}"/>
              </a:ext>
            </a:extLst>
          </p:cNvPr>
          <p:cNvSpPr txBox="1"/>
          <p:nvPr/>
        </p:nvSpPr>
        <p:spPr>
          <a:xfrm>
            <a:off x="5738615" y="5389168"/>
            <a:ext cx="6096000" cy="998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6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Ardito M Kodijat</a:t>
            </a:r>
            <a:endParaRPr lang="en-GB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r">
              <a:lnSpc>
                <a:spcPts val="1800"/>
              </a:lnSpc>
            </a:pPr>
            <a:r>
              <a:rPr lang="en-GB" sz="1200" i="1" kern="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Indian Ocean Tsunami Information Centre </a:t>
            </a:r>
            <a:endParaRPr lang="en-GB" sz="1200" i="1" kern="100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r">
              <a:lnSpc>
                <a:spcPts val="1800"/>
              </a:lnSpc>
            </a:pPr>
            <a:r>
              <a:rPr lang="en-US" sz="1600" b="1" kern="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Laura Kong</a:t>
            </a:r>
          </a:p>
          <a:p>
            <a:pPr algn="r">
              <a:lnSpc>
                <a:spcPts val="1800"/>
              </a:lnSpc>
            </a:pPr>
            <a:r>
              <a:rPr lang="en-US" sz="1200" i="1" kern="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International Tsunami Information Centre</a:t>
            </a:r>
            <a:endParaRPr lang="en-GB" sz="1400" i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1A0B76-1144-7A54-BE1D-0E887432A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7" y="246803"/>
            <a:ext cx="1628627" cy="8143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6A3A8A8-A92A-3285-75FA-D50CCAAFA6CA}"/>
              </a:ext>
            </a:extLst>
          </p:cNvPr>
          <p:cNvSpPr txBox="1">
            <a:spLocks/>
          </p:cNvSpPr>
          <p:nvPr/>
        </p:nvSpPr>
        <p:spPr>
          <a:xfrm>
            <a:off x="2235679" y="296799"/>
            <a:ext cx="8239168" cy="83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Tsunami Awareness Training Course</a:t>
            </a:r>
            <a:endParaRPr lang="en-US" sz="1800" b="1" dirty="0">
              <a:solidFill>
                <a:srgbClr val="FFFFF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BAEEA-B59D-755D-1AD9-B2566FA6AD2B}"/>
              </a:ext>
            </a:extLst>
          </p:cNvPr>
          <p:cNvSpPr txBox="1"/>
          <p:nvPr/>
        </p:nvSpPr>
        <p:spPr>
          <a:xfrm>
            <a:off x="358232" y="1587527"/>
            <a:ext cx="1147553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en-AU" sz="2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OTGA Tsunami Awareness certificate required to enrol in Tsunami Ready</a:t>
            </a:r>
          </a:p>
          <a:p>
            <a:pPr marL="342900" indent="-34290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en-AU" sz="24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ITIC and IOC TSR Joint work on OTGA Tsunami Awareness Materials</a:t>
            </a:r>
          </a:p>
        </p:txBody>
      </p:sp>
      <p:sp>
        <p:nvSpPr>
          <p:cNvPr id="8" name="Callout: Right Arrow 21">
            <a:extLst>
              <a:ext uri="{FF2B5EF4-FFF2-40B4-BE49-F238E27FC236}">
                <a16:creationId xmlns:a16="http://schemas.microsoft.com/office/drawing/2014/main" id="{D7BA585B-7E50-AA8C-9553-45772FB9C5A7}"/>
              </a:ext>
            </a:extLst>
          </p:cNvPr>
          <p:cNvSpPr/>
          <p:nvPr/>
        </p:nvSpPr>
        <p:spPr>
          <a:xfrm>
            <a:off x="1082405" y="2754658"/>
            <a:ext cx="2577175" cy="1532784"/>
          </a:xfrm>
          <a:prstGeom prst="rightArrowCallout">
            <a:avLst>
              <a:gd name="adj1" fmla="val 34135"/>
              <a:gd name="adj2" fmla="val 26429"/>
              <a:gd name="adj3" fmla="val 21587"/>
              <a:gd name="adj4" fmla="val 82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53FD4E-AA22-CFA6-3828-FC20F9ACCC9D}"/>
              </a:ext>
            </a:extLst>
          </p:cNvPr>
          <p:cNvSpPr txBox="1"/>
          <p:nvPr/>
        </p:nvSpPr>
        <p:spPr>
          <a:xfrm>
            <a:off x="1082404" y="3068893"/>
            <a:ext cx="2035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AFA01-0E49-C599-69B7-3C897E0A6104}"/>
              </a:ext>
            </a:extLst>
          </p:cNvPr>
          <p:cNvSpPr txBox="1"/>
          <p:nvPr/>
        </p:nvSpPr>
        <p:spPr>
          <a:xfrm>
            <a:off x="3866911" y="2731317"/>
            <a:ext cx="7018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57313" algn="l"/>
              </a:tabLs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Pre-Quiz</a:t>
            </a:r>
          </a:p>
          <a:p>
            <a:pPr>
              <a:tabLst>
                <a:tab pos="1357313" algn="l"/>
              </a:tabLs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	Tsunami Basics (Parts 1 and 2)</a:t>
            </a:r>
          </a:p>
          <a:p>
            <a:pPr>
              <a:tabLst>
                <a:tab pos="1357313" algn="l"/>
              </a:tabLs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2: 	Tsunami Warning Systems (Parts 1 and 2)</a:t>
            </a:r>
          </a:p>
          <a:p>
            <a:pPr>
              <a:tabLst>
                <a:tab pos="1357313" algn="l"/>
              </a:tabLs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3: 	Tsunami Ready Preparedness (Parts 1 and 2)</a:t>
            </a:r>
          </a:p>
          <a:p>
            <a:pPr>
              <a:tabLst>
                <a:tab pos="1357313" algn="l"/>
              </a:tabLs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Post-Test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5D54CA-76A5-5BF2-B55C-2C2E31E9A0C9}"/>
              </a:ext>
            </a:extLst>
          </p:cNvPr>
          <p:cNvSpPr txBox="1"/>
          <p:nvPr/>
        </p:nvSpPr>
        <p:spPr>
          <a:xfrm>
            <a:off x="2900249" y="5991811"/>
            <a:ext cx="2998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21 and 24 Slides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Narrated Transcript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27E1E-79DE-D877-EF03-92A1D56443AC}"/>
              </a:ext>
            </a:extLst>
          </p:cNvPr>
          <p:cNvSpPr txBox="1"/>
          <p:nvPr/>
        </p:nvSpPr>
        <p:spPr>
          <a:xfrm>
            <a:off x="6022446" y="5991811"/>
            <a:ext cx="2801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4625" indent="-174625">
              <a:buFont typeface="Arial" panose="020B0604020202020204" pitchFamily="34" charset="0"/>
              <a:buChar char="•"/>
              <a:defRPr sz="2000" b="1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 and 19 Slides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Narrated Transcript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FA6084-C6A2-A39A-E1DA-9B6C3DE93FC8}"/>
              </a:ext>
            </a:extLst>
          </p:cNvPr>
          <p:cNvSpPr txBox="1"/>
          <p:nvPr/>
        </p:nvSpPr>
        <p:spPr>
          <a:xfrm>
            <a:off x="9193857" y="5991811"/>
            <a:ext cx="299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4625" indent="-174625">
              <a:buFont typeface="Arial" panose="020B0604020202020204" pitchFamily="34" charset="0"/>
              <a:buChar char="•"/>
              <a:defRPr sz="2000" b="1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 and 25  Slides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Narrated Transcript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69E0ED-EB2C-8EC4-4786-AAA8029E53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27" y="4633209"/>
            <a:ext cx="2084848" cy="1303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624684-F080-7E28-8C81-AD16C9C0967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21" y="4633209"/>
            <a:ext cx="2084848" cy="1303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FE26E3-4771-CA35-0DB6-FB4EFE3F617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034" y="4633209"/>
            <a:ext cx="2066529" cy="12915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246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A3A8A8-A92A-3285-75FA-D50CCAAFA6CA}"/>
              </a:ext>
            </a:extLst>
          </p:cNvPr>
          <p:cNvSpPr txBox="1">
            <a:spLocks/>
          </p:cNvSpPr>
          <p:nvPr/>
        </p:nvSpPr>
        <p:spPr>
          <a:xfrm>
            <a:off x="536023" y="158121"/>
            <a:ext cx="8239168" cy="83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Tsunami Awareness Training Course</a:t>
            </a:r>
            <a:endParaRPr lang="en-US" sz="1800" b="1" dirty="0">
              <a:solidFill>
                <a:srgbClr val="FFFFF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205FD-61E5-D0A8-576A-A7BF63D1B58E}"/>
              </a:ext>
            </a:extLst>
          </p:cNvPr>
          <p:cNvSpPr txBox="1"/>
          <p:nvPr/>
        </p:nvSpPr>
        <p:spPr>
          <a:xfrm>
            <a:off x="536023" y="783634"/>
            <a:ext cx="10953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30000"/>
            </a:pPr>
            <a:r>
              <a:rPr lang="en-A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ITIC and IOC TSR Joint work on OTGA Tsunami Awareness Materials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FDF50-6BFE-5DBE-03EE-BB1CC9B61B23}"/>
              </a:ext>
            </a:extLst>
          </p:cNvPr>
          <p:cNvSpPr txBox="1"/>
          <p:nvPr/>
        </p:nvSpPr>
        <p:spPr>
          <a:xfrm>
            <a:off x="729344" y="1632601"/>
            <a:ext cx="10866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 steps: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Development (in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OTGA Moodle). </a:t>
            </a:r>
          </a:p>
          <a:p>
            <a:pPr marL="865188" lvl="1" indent="-407988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Finish updates of images/maps for data/events, definitions through 2023 </a:t>
            </a:r>
          </a:p>
          <a:p>
            <a:pPr marL="865188" lvl="1" indent="-407988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and update scripts for each slide</a:t>
            </a:r>
          </a:p>
          <a:p>
            <a:pPr marL="865188" lvl="1" indent="-407988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Re-record voice narration of script, as needed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Course Delivery</a:t>
            </a:r>
          </a:p>
          <a:p>
            <a:pPr marL="865188" lvl="1" indent="-407988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Course (registration, take course (pre-quiz, modules with activities, post-test, grading, certificate receipt)</a:t>
            </a:r>
          </a:p>
          <a:p>
            <a:pPr marL="865188" lvl="1" indent="-407988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Course Live</a:t>
            </a:r>
          </a:p>
        </p:txBody>
      </p:sp>
    </p:spTree>
    <p:extLst>
      <p:ext uri="{BB962C8B-B14F-4D97-AF65-F5344CB8AC3E}">
        <p14:creationId xmlns:p14="http://schemas.microsoft.com/office/powerpoint/2010/main" val="252627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B809F4A-1850-6565-D892-AA7B81D6B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7" y="321754"/>
            <a:ext cx="1628627" cy="8143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B674CA-5356-EC34-D208-88251A1D2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74" y="2158296"/>
            <a:ext cx="4822669" cy="2302142"/>
          </a:xfrm>
          <a:prstGeom prst="rect">
            <a:avLst/>
          </a:prstGeom>
        </p:spPr>
      </p:pic>
      <p:sp>
        <p:nvSpPr>
          <p:cNvPr id="22" name="Callout: Right Arrow 21">
            <a:extLst>
              <a:ext uri="{FF2B5EF4-FFF2-40B4-BE49-F238E27FC236}">
                <a16:creationId xmlns:a16="http://schemas.microsoft.com/office/drawing/2014/main" id="{7C3E1828-4368-6089-BEA2-C79CD57905F5}"/>
              </a:ext>
            </a:extLst>
          </p:cNvPr>
          <p:cNvSpPr/>
          <p:nvPr/>
        </p:nvSpPr>
        <p:spPr>
          <a:xfrm>
            <a:off x="5145937" y="2073067"/>
            <a:ext cx="2319849" cy="1252653"/>
          </a:xfrm>
          <a:prstGeom prst="rightArrowCallout">
            <a:avLst>
              <a:gd name="adj1" fmla="val 34135"/>
              <a:gd name="adj2" fmla="val 26429"/>
              <a:gd name="adj3" fmla="val 21587"/>
              <a:gd name="adj4" fmla="val 82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CEA86D-179F-F9E7-7114-D4B848D4B829}"/>
              </a:ext>
            </a:extLst>
          </p:cNvPr>
          <p:cNvSpPr txBox="1"/>
          <p:nvPr/>
        </p:nvSpPr>
        <p:spPr>
          <a:xfrm>
            <a:off x="5078292" y="2073950"/>
            <a:ext cx="2035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GB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1 </a:t>
            </a:r>
          </a:p>
          <a:p>
            <a:pPr algn="ctr"/>
            <a:r>
              <a:rPr lang="en-GB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UNESCO-IOC Tsunami Ready Recognition </a:t>
            </a:r>
            <a:r>
              <a:rPr lang="en-GB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Programe</a:t>
            </a:r>
            <a:endParaRPr lang="en-GB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llout: Right Arrow 23">
            <a:extLst>
              <a:ext uri="{FF2B5EF4-FFF2-40B4-BE49-F238E27FC236}">
                <a16:creationId xmlns:a16="http://schemas.microsoft.com/office/drawing/2014/main" id="{971F65AE-3A9F-2382-7376-E159216AD75F}"/>
              </a:ext>
            </a:extLst>
          </p:cNvPr>
          <p:cNvSpPr/>
          <p:nvPr/>
        </p:nvSpPr>
        <p:spPr>
          <a:xfrm>
            <a:off x="5165943" y="3477912"/>
            <a:ext cx="2338613" cy="909661"/>
          </a:xfrm>
          <a:prstGeom prst="rightArrowCallout">
            <a:avLst>
              <a:gd name="adj1" fmla="val 34135"/>
              <a:gd name="adj2" fmla="val 26429"/>
              <a:gd name="adj3" fmla="val 21587"/>
              <a:gd name="adj4" fmla="val 82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BAA2F0-DD6A-48F4-EBDC-96B4D2D5CEF1}"/>
              </a:ext>
            </a:extLst>
          </p:cNvPr>
          <p:cNvSpPr txBox="1"/>
          <p:nvPr/>
        </p:nvSpPr>
        <p:spPr>
          <a:xfrm>
            <a:off x="5145937" y="3295745"/>
            <a:ext cx="2035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2 </a:t>
            </a:r>
          </a:p>
          <a:p>
            <a:pPr algn="ctr"/>
            <a:r>
              <a:rPr lang="en-GB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Facilitating Tsunami Ready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F89AE6-168E-FF63-A7D5-897CE0FFE422}"/>
              </a:ext>
            </a:extLst>
          </p:cNvPr>
          <p:cNvSpPr txBox="1"/>
          <p:nvPr/>
        </p:nvSpPr>
        <p:spPr>
          <a:xfrm>
            <a:off x="7533431" y="2304400"/>
            <a:ext cx="4089780" cy="71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081088" algn="l"/>
              </a:tabLs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Lessons 1: 	Tsunami Ready Background</a:t>
            </a:r>
          </a:p>
          <a:p>
            <a:pPr marL="92075" indent="-92075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081088" algn="l"/>
              </a:tabLs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Lessons 2: 	Tsunami Ready Implementation 	Process</a:t>
            </a:r>
          </a:p>
          <a:p>
            <a:pPr marL="92075" indent="-92075">
              <a:lnSpc>
                <a:spcPts val="1200"/>
              </a:lnSpc>
              <a:buFont typeface="Arial" panose="020B0604020202020204" pitchFamily="34" charset="0"/>
              <a:buChar char="•"/>
              <a:tabLst>
                <a:tab pos="1081088" algn="l"/>
              </a:tabLs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Lessons 3: 	Tsunami Ready Indicators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72FA8-BE52-A5FB-9B48-A56CBAB6E5E1}"/>
              </a:ext>
            </a:extLst>
          </p:cNvPr>
          <p:cNvSpPr txBox="1"/>
          <p:nvPr/>
        </p:nvSpPr>
        <p:spPr>
          <a:xfrm>
            <a:off x="7615870" y="3557391"/>
            <a:ext cx="3857673" cy="864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92075" indent="-92075">
              <a:lnSpc>
                <a:spcPts val="1200"/>
              </a:lnSpc>
              <a:buFont typeface="Arial" panose="020B0604020202020204" pitchFamily="34" charset="0"/>
              <a:buChar char="•"/>
              <a:defRPr sz="1200" b="1"/>
            </a:lvl1pPr>
          </a:lstStyle>
          <a:p>
            <a:pPr>
              <a:tabLst>
                <a:tab pos="1081088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Lessons 1: 	Approach to Tsunami Ready 		Community Capacity Building</a:t>
            </a:r>
          </a:p>
          <a:p>
            <a:pPr>
              <a:tabLst>
                <a:tab pos="1081088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Lessons 2:	Assessment Indicators</a:t>
            </a:r>
          </a:p>
          <a:p>
            <a:pPr>
              <a:tabLst>
                <a:tab pos="1081088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Lessons 3:	Preparedness Indicators</a:t>
            </a:r>
          </a:p>
          <a:p>
            <a:pPr>
              <a:tabLst>
                <a:tab pos="1081088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Lessons 4:	Response Indicators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F92631C-C922-36A2-38B2-426544D71D49}"/>
              </a:ext>
            </a:extLst>
          </p:cNvPr>
          <p:cNvGrpSpPr/>
          <p:nvPr/>
        </p:nvGrpSpPr>
        <p:grpSpPr>
          <a:xfrm>
            <a:off x="3062529" y="4762776"/>
            <a:ext cx="8884054" cy="2009888"/>
            <a:chOff x="3031525" y="4598600"/>
            <a:chExt cx="9299042" cy="230106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999C51-888B-0C9C-ED00-01380B3B7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6729" y="4598600"/>
              <a:ext cx="2520021" cy="14874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647833-278F-3D64-AC83-49158F1DF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9717" y="4611988"/>
              <a:ext cx="2632149" cy="14480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14F5A4-4023-BEA5-8759-99D9669DA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4833" y="4611988"/>
              <a:ext cx="2418524" cy="14480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B5E47F-F4E0-9673-61B7-465A6E281302}"/>
                </a:ext>
              </a:extLst>
            </p:cNvPr>
            <p:cNvSpPr txBox="1"/>
            <p:nvPr/>
          </p:nvSpPr>
          <p:spPr>
            <a:xfrm>
              <a:off x="3031525" y="6159698"/>
              <a:ext cx="3138192" cy="739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23 Slides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Transcript of each slide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FCA024-026F-62D8-2F29-444FD6375052}"/>
                </a:ext>
              </a:extLst>
            </p:cNvPr>
            <p:cNvSpPr txBox="1"/>
            <p:nvPr/>
          </p:nvSpPr>
          <p:spPr>
            <a:xfrm>
              <a:off x="6086421" y="6159698"/>
              <a:ext cx="3105955" cy="739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74625" indent="-174625">
                <a:buFont typeface="Arial" panose="020B0604020202020204" pitchFamily="34" charset="0"/>
                <a:buChar char="•"/>
                <a:defRPr sz="2000" b="1"/>
              </a:lvl1pPr>
            </a:lstStyle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19 Slides</a:t>
              </a:r>
            </a:p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Transcript of each slide</a:t>
              </a:r>
              <a:endParaRPr lang="en-GB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36944A-1375-FF2D-CDE8-16B038C0F9D8}"/>
                </a:ext>
              </a:extLst>
            </p:cNvPr>
            <p:cNvSpPr txBox="1"/>
            <p:nvPr/>
          </p:nvSpPr>
          <p:spPr>
            <a:xfrm>
              <a:off x="9192376" y="6146471"/>
              <a:ext cx="3138191" cy="739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74625" indent="-174625">
                <a:buFont typeface="Arial" panose="020B0604020202020204" pitchFamily="34" charset="0"/>
                <a:buChar char="•"/>
                <a:defRPr sz="2000" b="1"/>
              </a:lvl1pPr>
            </a:lstStyle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22 Slides</a:t>
              </a:r>
            </a:p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Transcript of each slide</a:t>
              </a:r>
              <a:endParaRPr lang="en-GB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2A141C8-DC06-329A-380C-D58DA42E866F}"/>
              </a:ext>
            </a:extLst>
          </p:cNvPr>
          <p:cNvSpPr/>
          <p:nvPr/>
        </p:nvSpPr>
        <p:spPr>
          <a:xfrm>
            <a:off x="5089743" y="3384782"/>
            <a:ext cx="6395251" cy="1096808"/>
          </a:xfrm>
          <a:prstGeom prst="roundRect">
            <a:avLst/>
          </a:prstGeom>
          <a:solidFill>
            <a:srgbClr val="DAE3F3">
              <a:alpha val="34902"/>
            </a:srgb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7E498-F7FB-BC3A-A84B-03FAB6BAA86C}"/>
              </a:ext>
            </a:extLst>
          </p:cNvPr>
          <p:cNvSpPr txBox="1">
            <a:spLocks/>
          </p:cNvSpPr>
          <p:nvPr/>
        </p:nvSpPr>
        <p:spPr>
          <a:xfrm>
            <a:off x="1941089" y="371750"/>
            <a:ext cx="8239168" cy="83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Tsunami Ready OTGA Training Materials</a:t>
            </a:r>
            <a:endParaRPr lang="en-US" sz="1800" b="1" dirty="0">
              <a:solidFill>
                <a:srgbClr val="FFFFF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A329E-5C03-C8D2-BEAD-B7B36E1C5600}"/>
              </a:ext>
            </a:extLst>
          </p:cNvPr>
          <p:cNvSpPr txBox="1"/>
          <p:nvPr/>
        </p:nvSpPr>
        <p:spPr>
          <a:xfrm>
            <a:off x="181801" y="1524368"/>
            <a:ext cx="11291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ITIC and IOTIC Joint work on OTGA Tsunami Ready Training Materials</a:t>
            </a:r>
          </a:p>
        </p:txBody>
      </p:sp>
    </p:spTree>
    <p:extLst>
      <p:ext uri="{BB962C8B-B14F-4D97-AF65-F5344CB8AC3E}">
        <p14:creationId xmlns:p14="http://schemas.microsoft.com/office/powerpoint/2010/main" val="418982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E498-F7FB-BC3A-A84B-03FAB6BAA86C}"/>
              </a:ext>
            </a:extLst>
          </p:cNvPr>
          <p:cNvSpPr txBox="1">
            <a:spLocks/>
          </p:cNvSpPr>
          <p:nvPr/>
        </p:nvSpPr>
        <p:spPr>
          <a:xfrm>
            <a:off x="284532" y="150183"/>
            <a:ext cx="9724030" cy="83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Tsunami Ready OTGA Training Materials</a:t>
            </a:r>
            <a:endParaRPr lang="en-US" sz="1800" b="1" dirty="0">
              <a:solidFill>
                <a:srgbClr val="FFFFF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A329E-5C03-C8D2-BEAD-B7B36E1C5600}"/>
              </a:ext>
            </a:extLst>
          </p:cNvPr>
          <p:cNvSpPr txBox="1"/>
          <p:nvPr/>
        </p:nvSpPr>
        <p:spPr>
          <a:xfrm>
            <a:off x="303710" y="755536"/>
            <a:ext cx="10953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ITIC and IOTIC Joint working on </a:t>
            </a:r>
            <a:r>
              <a:rPr lang="en-A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OTGA Tsunami Ready Training Materials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49478-1CE5-C09E-D167-1116CEFAEDF2}"/>
              </a:ext>
            </a:extLst>
          </p:cNvPr>
          <p:cNvSpPr txBox="1"/>
          <p:nvPr/>
        </p:nvSpPr>
        <p:spPr>
          <a:xfrm>
            <a:off x="1142415" y="2284219"/>
            <a:ext cx="110495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Change images/diagrams with high quality version or new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 task and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 the scripts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 the quizzes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Video or voice recording of the 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Convert to Moodle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0F74-4333-EE70-5BFB-566F87B6993F}"/>
              </a:ext>
            </a:extLst>
          </p:cNvPr>
          <p:cNvSpPr txBox="1"/>
          <p:nvPr/>
        </p:nvSpPr>
        <p:spPr>
          <a:xfrm>
            <a:off x="619941" y="1760999"/>
            <a:ext cx="10320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CCC8-ED78-48BE-A8A0-9F5CD1BF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66" y="3651666"/>
            <a:ext cx="8889759" cy="1325563"/>
          </a:xfrm>
        </p:spPr>
        <p:txBody>
          <a:bodyPr anchor="ctr">
            <a:noAutofit/>
          </a:bodyPr>
          <a:lstStyle/>
          <a:p>
            <a:r>
              <a:rPr lang="en-US" sz="9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8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38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20" ma:contentTypeDescription="Create a new document." ma:contentTypeScope="" ma:versionID="822d4e460b2a08a511ecbd8bea890e9c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da30cbb6ef02cfc30cc5866e694d115e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A96541-14BD-4B94-823F-EF1D76FCCAAB}"/>
</file>

<file path=customXml/itemProps2.xml><?xml version="1.0" encoding="utf-8"?>
<ds:datastoreItem xmlns:ds="http://schemas.openxmlformats.org/officeDocument/2006/customXml" ds:itemID="{D7895E6C-AB2E-4692-9CE0-3359F4ED31C4}"/>
</file>

<file path=customXml/itemProps3.xml><?xml version="1.0" encoding="utf-8"?>
<ds:datastoreItem xmlns:ds="http://schemas.openxmlformats.org/officeDocument/2006/customXml" ds:itemID="{BBDDC6D7-9358-49A1-83CA-0B7C41D2C692}"/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15709</TotalTime>
  <Words>351</Words>
  <Application>Microsoft Office PowerPoint</Application>
  <PresentationFormat>Widescreen</PresentationFormat>
  <Paragraphs>71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Office Theme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Bailey, Richard</dc:creator>
  <cp:lastModifiedBy>Chang Seng, Denis</cp:lastModifiedBy>
  <cp:revision>151</cp:revision>
  <dcterms:created xsi:type="dcterms:W3CDTF">2021-11-04T20:51:46Z</dcterms:created>
  <dcterms:modified xsi:type="dcterms:W3CDTF">2024-02-19T23:51:22Z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