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B5FC8-D560-0F7C-436E-5CAD9BEF46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57C8C0-71EE-59F7-2F97-25407F1B31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C55FEC-7A1C-3FC9-ED06-D00330E05024}"/>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E53A3A96-FE24-DC3A-879A-E239F5446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CB7A4E-2933-B881-F55D-CBBEA00DDFCB}"/>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85603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5240F-C7B1-9977-C726-A20DDC026E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089813-7A87-8051-9920-5890F006C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60306-8C97-53AF-514E-2FDD3BF0F1E2}"/>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0EC0B1C7-9D97-66B0-758E-8F4B89659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AE6E80-909C-7065-B658-14408B8A577B}"/>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238318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54A254-8400-08C3-AC1F-4579E58556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6EE55E-CA49-0D9F-AFAB-9CFA73C675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0B447-B564-5B15-9E0A-8682D115DD0E}"/>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273AD282-5AB4-5E87-946D-E58A136E90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73E55-D9E3-2134-B6B2-D1967297DCB0}"/>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135402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01DC8-3324-1481-6ACC-D400CAA83B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22F679-FCE8-2A9E-FD58-37E291C31A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F45638-10D6-4836-2423-EE318824FD49}"/>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0495A2D3-0D8F-228A-E855-A236EC7DA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CAAAE-CF11-E740-F2BA-28D57D566BFE}"/>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110630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BA19F-E09B-E674-F048-4D19FA1856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49EEA0-7215-69C3-D9CA-C6FD955EB7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42BE79-1193-4A12-5F7B-F4A95D14A7CE}"/>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CED9FD25-DDCE-36F9-31D6-9F99C1515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E0AF1-B0AD-0A27-ACE5-71F556A3C1E2}"/>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125385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A7AD5-548D-93FF-0949-1476D2276C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3B965-C82E-AFAA-B6F4-8A26CF5118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7BEC2C-5635-123E-4F48-0637314530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EF221B-3B12-E78D-A617-5C207EE447F8}"/>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6" name="Footer Placeholder 5">
            <a:extLst>
              <a:ext uri="{FF2B5EF4-FFF2-40B4-BE49-F238E27FC236}">
                <a16:creationId xmlns:a16="http://schemas.microsoft.com/office/drawing/2014/main" id="{277D3322-FEAC-4E67-FDB9-756966E615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105B4-519F-096E-B2E4-3ED1159C1C4B}"/>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49477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10F08-2053-27AF-5395-BE66883266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8A8502-003D-0ED0-3D66-547112440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50A773-AE3A-FAE1-093B-570A50EFBA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16881F-3A26-CF12-CC04-242D211AC3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DC38E2-8176-A066-56F0-46B83376C1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22CA93-2BFF-DC9F-1E86-116D12301FD2}"/>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8" name="Footer Placeholder 7">
            <a:extLst>
              <a:ext uri="{FF2B5EF4-FFF2-40B4-BE49-F238E27FC236}">
                <a16:creationId xmlns:a16="http://schemas.microsoft.com/office/drawing/2014/main" id="{6CC17884-7341-3CB7-4F9E-F2DD6D1F66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E0B179-9B19-6794-D6DA-822E465E02DD}"/>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376365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A30F1-4120-5D31-F954-AB3AFAE5B5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10A85D-51D7-5969-4677-B2FE7BED256C}"/>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4" name="Footer Placeholder 3">
            <a:extLst>
              <a:ext uri="{FF2B5EF4-FFF2-40B4-BE49-F238E27FC236}">
                <a16:creationId xmlns:a16="http://schemas.microsoft.com/office/drawing/2014/main" id="{16A5C393-3588-C1E8-AC43-12C8FD9302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BFC9CE-B404-77C3-5DCF-0DDA5A1B4B01}"/>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16402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190E1D-0827-B4FC-83C3-4CBAD6D17BEC}"/>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3" name="Footer Placeholder 2">
            <a:extLst>
              <a:ext uri="{FF2B5EF4-FFF2-40B4-BE49-F238E27FC236}">
                <a16:creationId xmlns:a16="http://schemas.microsoft.com/office/drawing/2014/main" id="{A08F47A8-055E-454F-8161-FD5C540A00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99A510-FA22-E638-4C1E-FDEF751E8275}"/>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84467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1E2BD-ACBF-D10D-605C-20445C6F54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F96C90-EC9F-6238-1132-E82163BA8F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2BB59C-9A5C-6DCE-FEEC-1BC025229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27DD5D-B179-0FB1-64E8-70D4A4BA57A4}"/>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6" name="Footer Placeholder 5">
            <a:extLst>
              <a:ext uri="{FF2B5EF4-FFF2-40B4-BE49-F238E27FC236}">
                <a16:creationId xmlns:a16="http://schemas.microsoft.com/office/drawing/2014/main" id="{06503171-48D9-9CB6-E843-C31D984CBA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FE41D-4606-739F-2EAC-EE3175784E06}"/>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263512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FCBA6-C1AF-6DC2-1791-1009D52739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A98866-8586-2C69-6AFA-CBB5D2DAE8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511559-47B8-6D36-E906-AD36E691C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DF7A31-D777-4FE7-BF83-3260D8220586}"/>
              </a:ext>
            </a:extLst>
          </p:cNvPr>
          <p:cNvSpPr>
            <a:spLocks noGrp="1"/>
          </p:cNvSpPr>
          <p:nvPr>
            <p:ph type="dt" sz="half" idx="10"/>
          </p:nvPr>
        </p:nvSpPr>
        <p:spPr/>
        <p:txBody>
          <a:bodyPr/>
          <a:lstStyle/>
          <a:p>
            <a:fld id="{F8573401-CA3C-445D-8FAE-F4482DCA28B8}" type="datetimeFigureOut">
              <a:rPr lang="en-US" smtClean="0"/>
              <a:t>2/18/2024</a:t>
            </a:fld>
            <a:endParaRPr lang="en-US"/>
          </a:p>
        </p:txBody>
      </p:sp>
      <p:sp>
        <p:nvSpPr>
          <p:cNvPr id="6" name="Footer Placeholder 5">
            <a:extLst>
              <a:ext uri="{FF2B5EF4-FFF2-40B4-BE49-F238E27FC236}">
                <a16:creationId xmlns:a16="http://schemas.microsoft.com/office/drawing/2014/main" id="{094C2FC3-D94C-FCF8-7039-FC966EF548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4BCE92-1986-7856-27FF-8A34DFB08454}"/>
              </a:ext>
            </a:extLst>
          </p:cNvPr>
          <p:cNvSpPr>
            <a:spLocks noGrp="1"/>
          </p:cNvSpPr>
          <p:nvPr>
            <p:ph type="sldNum" sz="quarter" idx="12"/>
          </p:nvPr>
        </p:nvSpPr>
        <p:spPr/>
        <p:txBody>
          <a:bodyPr/>
          <a:lstStyle/>
          <a:p>
            <a:fld id="{CDDBEB3E-9FA0-47A6-9334-EBFD4379AC3C}" type="slidenum">
              <a:rPr lang="en-US" smtClean="0"/>
              <a:t>‹#›</a:t>
            </a:fld>
            <a:endParaRPr lang="en-US"/>
          </a:p>
        </p:txBody>
      </p:sp>
    </p:spTree>
    <p:extLst>
      <p:ext uri="{BB962C8B-B14F-4D97-AF65-F5344CB8AC3E}">
        <p14:creationId xmlns:p14="http://schemas.microsoft.com/office/powerpoint/2010/main" val="233668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8F65AB-5FC4-632A-F6CE-001F9ECA11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FD8B4E-B18C-A70D-7481-2CEDC543C5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56457-A411-EE4F-3F8F-06A17CC730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73401-CA3C-445D-8FAE-F4482DCA28B8}" type="datetimeFigureOut">
              <a:rPr lang="en-US" smtClean="0"/>
              <a:t>2/18/2024</a:t>
            </a:fld>
            <a:endParaRPr lang="en-US"/>
          </a:p>
        </p:txBody>
      </p:sp>
      <p:sp>
        <p:nvSpPr>
          <p:cNvPr id="5" name="Footer Placeholder 4">
            <a:extLst>
              <a:ext uri="{FF2B5EF4-FFF2-40B4-BE49-F238E27FC236}">
                <a16:creationId xmlns:a16="http://schemas.microsoft.com/office/drawing/2014/main" id="{616CB78B-4F72-D018-6EA6-C8C4E625AE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591961-F758-A678-C653-71782A0D51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BEB3E-9FA0-47A6-9334-EBFD4379AC3C}" type="slidenum">
              <a:rPr lang="en-US" smtClean="0"/>
              <a:t>‹#›</a:t>
            </a:fld>
            <a:endParaRPr lang="en-US"/>
          </a:p>
        </p:txBody>
      </p:sp>
    </p:spTree>
    <p:extLst>
      <p:ext uri="{BB962C8B-B14F-4D97-AF65-F5344CB8AC3E}">
        <p14:creationId xmlns:p14="http://schemas.microsoft.com/office/powerpoint/2010/main" val="2701820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C44BD-4C6C-5A25-5F0C-DDA6920E161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C97DF2E-C1D7-1915-72F3-20DFD37FEE4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3409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10BA8-61D7-12F5-24D0-2CDFE3A17F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590D5D-B706-1E42-3FCB-7F9A96986C46}"/>
              </a:ext>
            </a:extLst>
          </p:cNvPr>
          <p:cNvSpPr>
            <a:spLocks noGrp="1"/>
          </p:cNvSpPr>
          <p:nvPr>
            <p:ph idx="1"/>
          </p:nvPr>
        </p:nvSpPr>
        <p:spPr/>
        <p:txBody>
          <a:bodyPr/>
          <a:lstStyle/>
          <a:p>
            <a:pPr marL="0" marR="0">
              <a:spcBef>
                <a:spcPts val="0"/>
              </a:spcBef>
              <a:spcAft>
                <a:spcPts val="0"/>
              </a:spcAft>
            </a:pPr>
            <a:r>
              <a:rPr lang="en-US" sz="2400" dirty="0">
                <a:effectLst/>
                <a:latin typeface="Calibri" panose="020F0502020204030204" pitchFamily="34" charset="0"/>
                <a:ea typeface="DengXian" panose="02010600030101010101" pitchFamily="2" charset="-122"/>
              </a:rPr>
              <a:t>Recommends to adopt a standard procedure for managing and processing documents</a:t>
            </a:r>
          </a:p>
          <a:p>
            <a:pPr marL="0" marR="0">
              <a:spcBef>
                <a:spcPts val="0"/>
              </a:spcBef>
              <a:spcAft>
                <a:spcPts val="0"/>
              </a:spcAft>
            </a:pPr>
            <a:endParaRPr lang="en-US" sz="2400" dirty="0">
              <a:latin typeface="Calibri" panose="020F0502020204030204" pitchFamily="34" charset="0"/>
              <a:ea typeface="DengXian" panose="02010600030101010101" pitchFamily="2" charset="-122"/>
            </a:endParaRPr>
          </a:p>
          <a:p>
            <a:pPr marL="0" marR="0">
              <a:spcBef>
                <a:spcPts val="0"/>
              </a:spcBef>
              <a:spcAft>
                <a:spcPts val="0"/>
              </a:spcAft>
            </a:pPr>
            <a:r>
              <a:rPr lang="en-US" sz="2400" dirty="0">
                <a:latin typeface="Calibri" panose="020F0502020204030204" pitchFamily="34" charset="0"/>
                <a:ea typeface="DengXian" panose="02010600030101010101" pitchFamily="2" charset="-122"/>
              </a:rPr>
              <a:t>Recommends </a:t>
            </a:r>
            <a:r>
              <a:rPr lang="en-US" sz="2400" dirty="0">
                <a:effectLst/>
                <a:latin typeface="Calibri" panose="020F0502020204030204" pitchFamily="34" charset="0"/>
                <a:ea typeface="DengXian" panose="02010600030101010101" pitchFamily="2" charset="-122"/>
              </a:rPr>
              <a:t> applicants to use a specific format when submitting their documents. This will facilitate the review process and make it more effective and efficient.</a:t>
            </a:r>
          </a:p>
          <a:p>
            <a:pPr marL="0" marR="0">
              <a:spcBef>
                <a:spcPts val="0"/>
              </a:spcBef>
              <a:spcAft>
                <a:spcPts val="0"/>
              </a:spcAft>
            </a:pPr>
            <a:endParaRPr lang="en-US" sz="2400" dirty="0">
              <a:effectLst/>
              <a:latin typeface="Calibri" panose="020F0502020204030204" pitchFamily="34" charset="0"/>
              <a:ea typeface="DengXian" panose="02010600030101010101" pitchFamily="2" charset="-122"/>
            </a:endParaRPr>
          </a:p>
          <a:p>
            <a:pPr marL="0" marR="0">
              <a:spcBef>
                <a:spcPts val="0"/>
              </a:spcBef>
              <a:spcAft>
                <a:spcPts val="0"/>
              </a:spcAft>
            </a:pPr>
            <a:r>
              <a:rPr lang="en-US" sz="2400" dirty="0">
                <a:effectLst/>
                <a:latin typeface="Calibri" panose="020F0502020204030204" pitchFamily="34" charset="0"/>
                <a:ea typeface="DengXian" panose="02010600030101010101" pitchFamily="2" charset="-122"/>
              </a:rPr>
              <a:t>Notes language barriers. It is difficult for non-native speakers to review </a:t>
            </a:r>
            <a:r>
              <a:rPr lang="en-US" sz="2400" dirty="0" err="1">
                <a:effectLst/>
                <a:latin typeface="Calibri" panose="020F0502020204030204" pitchFamily="34" charset="0"/>
                <a:ea typeface="DengXian" panose="02010600030101010101" pitchFamily="2" charset="-122"/>
              </a:rPr>
              <a:t>talso</a:t>
            </a:r>
            <a:r>
              <a:rPr lang="en-US" sz="2400" dirty="0">
                <a:effectLst/>
                <a:latin typeface="Calibri" panose="020F0502020204030204" pitchFamily="34" charset="0"/>
                <a:ea typeface="DengXian" panose="02010600030101010101" pitchFamily="2" charset="-122"/>
              </a:rPr>
              <a:t> have to take into account once again the he documents for final approval. Therefore, I would advise English to be used as the requested language for the application.</a:t>
            </a:r>
          </a:p>
          <a:p>
            <a:pPr marL="0" marR="0">
              <a:spcBef>
                <a:spcPts val="0"/>
              </a:spcBef>
              <a:spcAft>
                <a:spcPts val="0"/>
              </a:spcAft>
            </a:pPr>
            <a:r>
              <a:rPr lang="en-US" sz="1800" dirty="0">
                <a:effectLst/>
                <a:latin typeface="Calibri" panose="020F0502020204030204" pitchFamily="34" charset="0"/>
                <a:ea typeface="DengXian" panose="02010600030101010101" pitchFamily="2" charset="-122"/>
              </a:rPr>
              <a:t> </a:t>
            </a:r>
          </a:p>
          <a:p>
            <a:endParaRPr lang="en-US" dirty="0"/>
          </a:p>
        </p:txBody>
      </p:sp>
    </p:spTree>
    <p:extLst>
      <p:ext uri="{BB962C8B-B14F-4D97-AF65-F5344CB8AC3E}">
        <p14:creationId xmlns:p14="http://schemas.microsoft.com/office/powerpoint/2010/main" val="393916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594C-ADE9-4B36-55CF-238F419C3C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C3EF7D-D040-530A-86B5-2938AB8A5AD6}"/>
              </a:ext>
            </a:extLst>
          </p:cNvPr>
          <p:cNvSpPr>
            <a:spLocks noGrp="1"/>
          </p:cNvSpPr>
          <p:nvPr>
            <p:ph idx="1"/>
          </p:nvPr>
        </p:nvSpPr>
        <p:spPr/>
        <p:txBody>
          <a:bodyPr>
            <a:normAutofit fontScale="85000" lnSpcReduction="20000"/>
          </a:bodyPr>
          <a:lstStyle/>
          <a:p>
            <a:pPr marL="0" marR="0">
              <a:spcBef>
                <a:spcPts val="0"/>
              </a:spcBef>
              <a:spcAft>
                <a:spcPts val="0"/>
              </a:spcAft>
            </a:pPr>
            <a:r>
              <a:rPr lang="en-US" dirty="0">
                <a:latin typeface="Calibri" panose="020F0502020204030204" pitchFamily="34" charset="0"/>
                <a:ea typeface="DengXian" panose="02010600030101010101" pitchFamily="2" charset="-122"/>
              </a:rPr>
              <a:t>Noting t</a:t>
            </a:r>
            <a:r>
              <a:rPr lang="en-US" sz="2800" dirty="0">
                <a:effectLst/>
                <a:latin typeface="Calibri" panose="020F0502020204030204" pitchFamily="34" charset="0"/>
                <a:ea typeface="DengXian" panose="02010600030101010101" pitchFamily="2" charset="-122"/>
              </a:rPr>
              <a:t>he role of the TT-TR in the TR recognition process, considering that we have the NTRB, which evaluates the documents and authorizes the recognition, and the technical secretariat, which confirms the recognition on behalf of UNESCO. </a:t>
            </a:r>
          </a:p>
          <a:p>
            <a:pPr marL="0" marR="0">
              <a:spcBef>
                <a:spcPts val="0"/>
              </a:spcBef>
              <a:spcAft>
                <a:spcPts val="0"/>
              </a:spcAft>
            </a:pPr>
            <a:endParaRPr lang="en-US" dirty="0">
              <a:latin typeface="Calibri" panose="020F0502020204030204" pitchFamily="34" charset="0"/>
              <a:ea typeface="DengXian" panose="02010600030101010101" pitchFamily="2" charset="-122"/>
            </a:endParaRPr>
          </a:p>
          <a:p>
            <a:pPr marL="0" marR="0">
              <a:spcBef>
                <a:spcPts val="0"/>
              </a:spcBef>
              <a:spcAft>
                <a:spcPts val="0"/>
              </a:spcAft>
            </a:pPr>
            <a:r>
              <a:rPr lang="en-US" sz="2800" dirty="0">
                <a:effectLst/>
                <a:latin typeface="Calibri" panose="020F0502020204030204" pitchFamily="34" charset="0"/>
                <a:ea typeface="DengXian" panose="02010600030101010101" pitchFamily="2" charset="-122"/>
              </a:rPr>
              <a:t>The TT does not have the resources to review every document in detail, since this is the main task of the NTRB.</a:t>
            </a:r>
          </a:p>
          <a:p>
            <a:pPr marL="0" marR="0">
              <a:spcBef>
                <a:spcPts val="0"/>
              </a:spcBef>
              <a:spcAft>
                <a:spcPts val="0"/>
              </a:spcAft>
            </a:pPr>
            <a:endParaRPr lang="en-US" sz="2800" dirty="0">
              <a:effectLst/>
              <a:latin typeface="Calibri" panose="020F0502020204030204" pitchFamily="34" charset="0"/>
              <a:ea typeface="DengXian" panose="02010600030101010101" pitchFamily="2" charset="-122"/>
            </a:endParaRPr>
          </a:p>
          <a:p>
            <a:pPr marL="0" marR="0">
              <a:spcBef>
                <a:spcPts val="0"/>
              </a:spcBef>
              <a:spcAft>
                <a:spcPts val="0"/>
              </a:spcAft>
            </a:pPr>
            <a:r>
              <a:rPr lang="en-US" sz="2800" dirty="0">
                <a:effectLst/>
                <a:latin typeface="Calibri" panose="020F0502020204030204" pitchFamily="34" charset="0"/>
                <a:ea typeface="DengXian" panose="02010600030101010101" pitchFamily="2" charset="-122"/>
              </a:rPr>
              <a:t> How can we make the most of the TT's involvement in the process? </a:t>
            </a:r>
          </a:p>
          <a:p>
            <a:pPr marL="0" marR="0">
              <a:spcBef>
                <a:spcPts val="0"/>
              </a:spcBef>
              <a:spcAft>
                <a:spcPts val="0"/>
              </a:spcAft>
            </a:pPr>
            <a:endParaRPr lang="en-US" dirty="0">
              <a:latin typeface="Calibri" panose="020F0502020204030204" pitchFamily="34" charset="0"/>
              <a:ea typeface="DengXian" panose="02010600030101010101" pitchFamily="2" charset="-122"/>
            </a:endParaRPr>
          </a:p>
          <a:p>
            <a:pPr marL="0" marR="0">
              <a:spcBef>
                <a:spcPts val="0"/>
              </a:spcBef>
              <a:spcAft>
                <a:spcPts val="0"/>
              </a:spcAft>
            </a:pPr>
            <a:r>
              <a:rPr lang="en-US" sz="2800" dirty="0">
                <a:effectLst/>
                <a:latin typeface="Calibri" panose="020F0502020204030204" pitchFamily="34" charset="0"/>
                <a:ea typeface="DengXian" panose="02010600030101010101" pitchFamily="2" charset="-122"/>
              </a:rPr>
              <a:t>And what kind of verification can the TT perform, to assist the technical secretary?</a:t>
            </a:r>
          </a:p>
          <a:p>
            <a:pPr marL="0" marR="0">
              <a:spcBef>
                <a:spcPts val="0"/>
              </a:spcBef>
              <a:spcAft>
                <a:spcPts val="0"/>
              </a:spcAft>
            </a:pPr>
            <a:endParaRPr lang="en-US" sz="2800" dirty="0">
              <a:effectLst/>
              <a:latin typeface="Calibri" panose="020F0502020204030204" pitchFamily="34" charset="0"/>
              <a:ea typeface="DengXian" panose="02010600030101010101" pitchFamily="2" charset="-122"/>
            </a:endParaRPr>
          </a:p>
          <a:p>
            <a:pPr marL="0" marR="0">
              <a:spcBef>
                <a:spcPts val="0"/>
              </a:spcBef>
              <a:spcAft>
                <a:spcPts val="0"/>
              </a:spcAft>
            </a:pPr>
            <a:r>
              <a:rPr lang="en-US" sz="2800" dirty="0">
                <a:effectLst/>
                <a:latin typeface="Calibri" panose="020F0502020204030204" pitchFamily="34" charset="0"/>
                <a:ea typeface="DengXian" panose="02010600030101010101" pitchFamily="2" charset="-122"/>
              </a:rPr>
              <a:t>Last but not least, in some of the cases we reviewed so far, not all the submitted files were relevant, causing unnecessary workload. “The more the better” should not apply to our case.</a:t>
            </a:r>
          </a:p>
          <a:p>
            <a:endParaRPr lang="en-US" dirty="0"/>
          </a:p>
        </p:txBody>
      </p:sp>
    </p:spTree>
    <p:extLst>
      <p:ext uri="{BB962C8B-B14F-4D97-AF65-F5344CB8AC3E}">
        <p14:creationId xmlns:p14="http://schemas.microsoft.com/office/powerpoint/2010/main" val="982374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54335BECF21B40B6CCFAE91E076EEB" ma:contentTypeVersion="20" ma:contentTypeDescription="Create a new document." ma:contentTypeScope="" ma:versionID="822d4e460b2a08a511ecbd8bea890e9c">
  <xsd:schema xmlns:xsd="http://www.w3.org/2001/XMLSchema" xmlns:xs="http://www.w3.org/2001/XMLSchema" xmlns:p="http://schemas.microsoft.com/office/2006/metadata/properties" xmlns:ns2="f8ef70f3-4e3d-42be-bd40-fbc1cacc1519" xmlns:ns3="5b799ec2-212c-48b5-b7ff-d14ec6cbce2b" targetNamespace="http://schemas.microsoft.com/office/2006/metadata/properties" ma:root="true" ma:fieldsID="da30cbb6ef02cfc30cc5866e694d115e" ns2:_="" ns3:_="">
    <xsd:import namespace="f8ef70f3-4e3d-42be-bd40-fbc1cacc1519"/>
    <xsd:import namespace="5b799ec2-212c-48b5-b7ff-d14ec6cbce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_Flow_SignoffStatus" minOccurs="0"/>
                <xsd:element ref="ns2:lcf76f155ced4ddcb4097134ff3c332f" minOccurs="0"/>
                <xsd:element ref="ns3:TaxCatchAll" minOccurs="0"/>
                <xsd:element ref="ns2:Dat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f70f3-4e3d-42be-bd40-fbc1cacc15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0cec18f-64e3-475c-b7ef-ac8bd502240b" ma:termSetId="09814cd3-568e-fe90-9814-8d621ff8fb84" ma:anchorId="fba54fb3-c3e1-fe81-a776-ca4b69148c4d" ma:open="true" ma:isKeyword="false">
      <xsd:complexType>
        <xsd:sequence>
          <xsd:element ref="pc:Terms" minOccurs="0" maxOccurs="1"/>
        </xsd:sequence>
      </xsd:complexType>
    </xsd:element>
    <xsd:element name="Date" ma:index="25" nillable="true" ma:displayName="Date" ma:format="DateOnly" ma:internalName="Date">
      <xsd:simpleType>
        <xsd:restriction base="dms:DateTim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799ec2-212c-48b5-b7ff-d14ec6cbce2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69356fda-4aa5-4147-874c-60c3a814ea89}" ma:internalName="TaxCatchAll" ma:showField="CatchAllData" ma:web="5b799ec2-212c-48b5-b7ff-d14ec6cbce2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b799ec2-212c-48b5-b7ff-d14ec6cbce2b" xsi:nil="true"/>
    <_Flow_SignoffStatus xmlns="f8ef70f3-4e3d-42be-bd40-fbc1cacc1519" xsi:nil="true"/>
    <Date xmlns="f8ef70f3-4e3d-42be-bd40-fbc1cacc1519" xsi:nil="true"/>
    <lcf76f155ced4ddcb4097134ff3c332f xmlns="f8ef70f3-4e3d-42be-bd40-fbc1cacc151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7A3FCA1-89D5-4FDB-A9E9-9F2E493CB6D6}"/>
</file>

<file path=customXml/itemProps2.xml><?xml version="1.0" encoding="utf-8"?>
<ds:datastoreItem xmlns:ds="http://schemas.openxmlformats.org/officeDocument/2006/customXml" ds:itemID="{85330163-DBBB-466E-9B16-6B04885FE961}"/>
</file>

<file path=customXml/itemProps3.xml><?xml version="1.0" encoding="utf-8"?>
<ds:datastoreItem xmlns:ds="http://schemas.openxmlformats.org/officeDocument/2006/customXml" ds:itemID="{150C64FA-C46F-42AA-AC7F-33C7EEC6CFFA}"/>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3</TotalTime>
  <Words>219</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Seng, Denis</dc:creator>
  <cp:lastModifiedBy>Chang Seng, Denis</cp:lastModifiedBy>
  <cp:revision>1</cp:revision>
  <dcterms:created xsi:type="dcterms:W3CDTF">2024-02-18T05:27:31Z</dcterms:created>
  <dcterms:modified xsi:type="dcterms:W3CDTF">2024-02-18T05:31:14Z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0x0101009354335BECF21B40B6CCFAE91E076EEB</vt:lpwstr>
  </property>
</Properties>
</file>