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comments/modernComment_114_E9EBF308.xml" ContentType="application/vnd.ms-powerpoint.comments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70" r:id="rId4"/>
  </p:sldMasterIdLst>
  <p:notesMasterIdLst>
    <p:notesMasterId r:id="rId19"/>
  </p:notesMasterIdLst>
  <p:sldIdLst>
    <p:sldId id="269" r:id="rId5"/>
    <p:sldId id="274" r:id="rId6"/>
    <p:sldId id="276" r:id="rId7"/>
    <p:sldId id="256" r:id="rId8"/>
    <p:sldId id="311" r:id="rId9"/>
    <p:sldId id="310" r:id="rId10"/>
    <p:sldId id="297" r:id="rId11"/>
    <p:sldId id="306" r:id="rId12"/>
    <p:sldId id="301" r:id="rId13"/>
    <p:sldId id="309" r:id="rId14"/>
    <p:sldId id="275" r:id="rId15"/>
    <p:sldId id="277" r:id="rId16"/>
    <p:sldId id="278" r:id="rId17"/>
    <p:sldId id="321" r:id="rId18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57E221-DAE2-EBA3-7D98-2F8F43C263F7}" name="Brome, Alison" initials="BA" userId="S::a.brome@unesco.org::cda3e776-da96-42f4-8e7c-f5a06d348b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/>
    <p:restoredTop sz="94575"/>
  </p:normalViewPr>
  <p:slideViewPr>
    <p:cSldViewPr snapToGrid="0">
      <p:cViewPr varScale="1">
        <p:scale>
          <a:sx n="64" d="100"/>
          <a:sy n="64" d="100"/>
        </p:scale>
        <p:origin x="7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omments/modernComment_114_E9EBF3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1DB9F2-9D37-421E-91C5-5951E6B0214F}" authorId="{AC57E221-DAE2-EBA3-7D98-2F8F43C263F7}" created="2024-02-18T21:06:37.951">
    <pc:sldMkLst xmlns:pc="http://schemas.microsoft.com/office/powerpoint/2013/main/command">
      <pc:docMk/>
      <pc:sldMk cId="3924554504" sldId="276"/>
    </pc:sldMkLst>
    <p188:txBody>
      <a:bodyPr/>
      <a:lstStyle/>
      <a:p>
        <a:r>
          <a:rPr lang="en-US"/>
          <a:t>Silvia, there is an error on the Tsuanmi Ready Viewer as there is no recognised community in the Dominican Republic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67E0E-0F9D-D44F-A4BE-BEA9DD8BB3DA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FDCE9-B905-8C48-B335-79E2A1420078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80382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6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1D2AB-4E13-44A1-9BBC-1B7849979E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1D2AB-4E13-44A1-9BBC-1B7849979E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6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48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3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7729A-8CE2-ED9C-C721-86A2FBC43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1026C5-236E-16FB-397F-81CC57BD8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FFE14F-5421-677E-3069-EA70026B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F8C5E3-69DD-3AD7-39ED-BBE03F93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AE4C7F-D7FB-A63E-4B84-5E49F6C1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76182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31C60-F824-8786-DE98-166B5CBA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246762-35B3-FE03-E0FA-F8A387C51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BE6370-2640-0BCA-B52C-69387A9E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EEA0ED-8AB0-DA6F-E720-563969F1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C13055-99E5-A2A7-16E9-0547DB52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09256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9103C6-287A-A4D3-D640-2472E6B3E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A06E0F-89CA-4EB5-ED43-CEF334140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E97FF4-DB8C-BA29-6B71-4D57E32B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A133C7-C5DD-A521-8597-E390ABC9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3231B7-7461-337E-CC46-4BB864B5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66875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80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81087" y="1147264"/>
            <a:ext cx="2694549" cy="143872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538507"/>
            <a:ext cx="1369543" cy="1319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42F0F-2E3F-4E91-AB0E-EF3AEAEE7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52" t="8025" r="3449" b="10944"/>
          <a:stretch/>
        </p:blipFill>
        <p:spPr>
          <a:xfrm>
            <a:off x="1369543" y="5538507"/>
            <a:ext cx="1369543" cy="13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6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823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41B7C8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2752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2/19/2024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0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2/19/2024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41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2/19/2024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9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2F93A-07C7-B029-3558-EFF4938F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9D2C09-84FF-3F3C-0A13-CAC7B97E3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0639C1-323E-703F-46B7-17ECAFA1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3CA3BB-56D7-A2C9-0C3A-159640B2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68B955-B5A0-5079-F819-7E12556D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915775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F6BD-2D25-93EA-542E-AB062AB71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B068D-A72F-4BD9-9061-E7CB1136E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7A5CB-1859-22A8-3276-F6C415D3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6DC9A-A8CF-ADF8-524D-6717A163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1B6FF-AAAB-C349-5AEC-753FDAA3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8644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576D7-3115-DF8D-82D2-F734EDFC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FB297-C303-D81A-9087-445C47933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07E79-1C6F-7EFA-0897-60DF124C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87A01-AED4-55BF-89AC-C99A02E6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61B2C-07F7-779A-0249-940C1624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511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C659-39F9-60FF-25C5-842CF4CD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D5B-C66F-40DE-78D7-E8D3BEE9E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2547F-3B53-B52B-7921-C0A559E4A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5B6BA-230E-BB62-0252-FAA156F9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80CA6-02D5-D5AA-B4DE-B772788C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9499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9E8C-5673-F111-7FBF-FA4639AC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41EA-9CE7-FCEE-1758-E24F06771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65E16-664B-8A41-22A9-D63708FC2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26803-4B0F-4D11-6234-C8D6FAC4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BDB5D-F382-2C33-47E9-11C141BF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405F8-58A1-CF82-F05C-E15C5495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7454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977A-8010-6E99-A907-E9D84C94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001C0-DC6C-3620-16C0-ED0838932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5E5D1-6DAF-4D25-EF27-882F7427C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45A7E-D1C3-A1C6-A71A-0D8D98D04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10D97-F3ED-9DD6-5B49-C9A4CEF57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745878-69A8-18F7-D574-66E74943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786E9-2230-C153-315B-6F0B3BBF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87348-5F2D-8F6A-89CE-A354E83AF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448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E4FC-4918-B507-D479-2EB83DF5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9E9C1-FEB9-CD11-96C3-B2B1183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E589D-BAAB-47E7-D569-DC992243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CAE43-519E-B507-0EAF-97E925C5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099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C1B43-F2FD-5754-0EFE-B52B32A2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84DFE-43A6-C24F-0C4F-C171C5F2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B1A91-D2F6-E588-0785-FCAAFBDF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60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A11A-4417-42DC-B638-A191E435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7D77-C9CB-FA52-2142-486E5438C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C9A3F-BB98-EC1D-1081-EE63D699A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BC897-640B-9F96-B5BA-6282561B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DC294-29E8-E447-7E61-50CB5A9D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D69B2-CF95-4F45-D416-8B39B802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9702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8E8C-5008-1409-7DEC-3B03A4B87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789D6-523C-5328-8884-7901C5FD8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B433D-7514-CD0F-891C-C12F06D87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3C2B8-BA64-73A1-8D2F-20C77A1F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E4530-B6CB-7FED-F314-33A5EEB7A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EF4CD-A4A6-BAE6-5360-083A8EDF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2270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76BA-145D-2188-8B46-F3DB5C23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18439-1153-51C2-883B-6AFA572A2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671CC-B8D7-C7C8-198E-E8A7D2D8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1A7C-471C-D831-12FA-61A6E403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DCFDA-DFCE-8FD6-C96B-7072DA9F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803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4828-1841-DBD7-6F72-3B1557A5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F6E689-5229-8EF7-7A45-F70AB6CBB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EA07EE-3C07-23F3-69D0-2A7A0F3D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CE9F38-40E4-426C-2411-365C425A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99DAC9-89EB-143C-9437-20EA1153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49512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94CE4-E241-713C-75FE-07DC8E8B2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F855A-DDFB-0897-C784-5504E951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B9F90-0A78-7E02-2C60-313716F1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0C07-70DD-BE51-9C88-9FA42C7C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F145B-5A5A-8141-4C1D-DF0D720B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24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5E0D0-A1EA-A159-7E39-B81410D4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91D2CD-70EE-1574-D5CE-F5691998C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13EEE3-EFBD-0B86-A7AA-170EF1C36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88783B-4CFD-E6B0-18B9-DB0094C6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6AB2EA-19AD-552A-9268-0E115601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74897A-028B-7A37-E64C-6DBD0AD1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72117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7E713-A5CA-6F1A-EB25-4292B649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B32304-EC3D-C467-C0F0-B8FC355B0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9BA8DC-5ED9-BDC4-0508-FA95335D5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2D9002-6F11-1C76-BD4B-B7A90E7F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810C77-EB0D-D705-ACA0-30C1691BE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261DC6-8492-98C8-F725-1D99B5E0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75A1EB-644B-FC35-C040-25657193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F4B87B-80EB-89FE-B332-EF856574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3265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C5D25-F0A8-EE4D-5350-991C41D0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AC608E-63C2-4B35-D974-8531661A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6F19F2-F539-862B-ACCF-174026DF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921564-B3B3-2B40-5206-83821CD2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71332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3E26E0-0AA2-74F2-47C7-B1F05131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9ABD68C-8FC1-52B9-9E84-F1976983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33F4F1-F801-569C-95B8-1C7A51CF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17890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DFFBF-EF1A-BE90-0873-BFD24070F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882455-6F59-6A18-BBCF-965F6167B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ADB062-B210-9892-6DEE-49C4342A5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B3C97C-DA2E-EF90-B831-392BB63D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2226B4-E5CC-7AC2-7E34-0F64B8288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5E78DD-69DF-E29C-F426-9F6C1F30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9797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6F991-D7F1-9F4E-AEEE-7570A9A8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61B7A2-EAE4-2AF0-E028-701EB943A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DC1569-CEB4-353B-F880-A2AEF49E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76B245-63D2-CE08-3BA7-B7589D72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5214EE-A10D-000F-712C-8A862923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1B5CAD-B055-CF06-3BC9-26F9C0C9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8493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AF404D-FBBC-EE82-3D3A-ED32FD89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F62C12-BB5D-CDDC-FD11-2127FDBDC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87C0C-99A0-4E63-C194-B37536151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5CEC95-6292-9F4B-92A4-F914662682B5}" type="datetimeFigureOut">
              <a:rPr lang="es-CR" smtClean="0"/>
              <a:t>19/2/2024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7F1ADA-8A4C-33CF-2645-FE005232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421A7F-0902-5418-DBC0-4CA98609C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D96DAE-94BB-1846-8B2F-F3B358AA571D}" type="slidenum">
              <a:rPr lang="es-CR" smtClean="0"/>
              <a:t>‹#›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65868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B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25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491BC-1992-9704-F573-79C48DF9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4D3AD-77DF-B145-320C-1243EEA5D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8839C-3A4A-1AC8-63C7-49C4C9065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3D5F-4EDA-FF41-B1B0-BF75D45C4EA6}" type="datetimeFigureOut">
              <a:rPr lang="x-none" smtClean="0"/>
              <a:pPr/>
              <a:t>2/19/2024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8E4FD-8DBD-CCB2-8FC2-3CA123C8E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FB3-546E-F9AB-37DA-75A99F9FC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B3A8F-9A13-0C4B-A4BF-E71743452E2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913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hyperlink" Target="mailto:silvia.chacon.barrantes@una.ac.cr" TargetMode="External"/><Relationship Id="rId4" Type="http://schemas.openxmlformats.org/officeDocument/2006/relationships/hyperlink" Target="mailto:a.brome@unesco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14_E9EBF3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://itic.ioc-unesco.org/index.php?option=com_content&amp;view=category&amp;layout=blog&amp;id=2280&amp;Itemid=2806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5622" y="5022227"/>
            <a:ext cx="7736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TOWS TT DMP, 20 Feb 2024, Sendai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 Item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Alison Brome (CTIC) and Silvia Chacon-Barrantes (UNA &amp; Chair, WG4)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B72B9-DB9F-D84C-8F49-C333A6E78A67}"/>
              </a:ext>
            </a:extLst>
          </p:cNvPr>
          <p:cNvSpPr/>
          <p:nvPr/>
        </p:nvSpPr>
        <p:spPr>
          <a:xfrm>
            <a:off x="6470986" y="1584812"/>
            <a:ext cx="54942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Tsunami Ready Implementation Status in the Caribbean and Adjacent Regions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10FD0-812F-04B9-6F79-9F5B9762B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12" y="5022227"/>
            <a:ext cx="2749910" cy="16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" y="-45243"/>
            <a:ext cx="8412479" cy="59994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ITIC-CAR USAID/BHA Project Communities 2023 - 2024 </a:t>
            </a:r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251D4CAB-4816-4645-A6E0-7B3C20D337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724381"/>
            <a:ext cx="3175228" cy="3000489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7599642" y="1186201"/>
            <a:ext cx="487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7693705" y="2185439"/>
            <a:ext cx="27940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4C0F6-B667-4A10-8A55-C6FFA33A9BD0}"/>
              </a:ext>
            </a:extLst>
          </p:cNvPr>
          <p:cNvSpPr txBox="1"/>
          <p:nvPr/>
        </p:nvSpPr>
        <p:spPr>
          <a:xfrm>
            <a:off x="-53356" y="1031277"/>
            <a:ext cx="11689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ANGUILLA (TERRITORY-WIDE RENEWAL):</a:t>
            </a:r>
          </a:p>
          <a:p>
            <a:pPr marL="4016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Launch – week of 11 March 2024</a:t>
            </a:r>
          </a:p>
          <a:p>
            <a:pPr marL="4016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Tsunami Ready Committee established</a:t>
            </a:r>
          </a:p>
          <a:p>
            <a:pPr marL="4016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Tsunami hazard assessment/modeling – discussions re: access and data reconfiguration etc. underway</a:t>
            </a:r>
          </a:p>
          <a:p>
            <a:pPr marL="4016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 materials initiated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58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ANTIGUA AND BARBUDA (BARBUDA):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CTIC convened discussions with national authorities 12-14 December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Barbuda proposed as TR community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ITIC &amp; National Authorities initiate discussion re: data, modelling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58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HONDURAS, RENEWAL (OMOA, TORNABE/TELA):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Signage, updated evacuation map, SOPs required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 and collection of date and resources ongoing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 documentation and resources for Tornabe/Tela to be provided by IOC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566AB-7695-EBF2-9ABB-792C72C4A748}"/>
              </a:ext>
            </a:extLst>
          </p:cNvPr>
          <p:cNvSpPr txBox="1"/>
          <p:nvPr/>
        </p:nvSpPr>
        <p:spPr>
          <a:xfrm>
            <a:off x="448887" y="565265"/>
            <a:ext cx="841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Implementing Agency: ITIC CAR</a:t>
            </a:r>
          </a:p>
        </p:txBody>
      </p:sp>
    </p:spTree>
    <p:extLst>
      <p:ext uri="{BB962C8B-B14F-4D97-AF65-F5344CB8AC3E}">
        <p14:creationId xmlns:p14="http://schemas.microsoft.com/office/powerpoint/2010/main" val="172251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"/>
          <p:cNvSpPr txBox="1">
            <a:spLocks noGrp="1"/>
          </p:cNvSpPr>
          <p:nvPr>
            <p:ph type="title"/>
          </p:nvPr>
        </p:nvSpPr>
        <p:spPr>
          <a:xfrm>
            <a:off x="1452562" y="183191"/>
            <a:ext cx="9286875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Evaluation Form CW – Tsunami Ready</a:t>
            </a:r>
            <a:endParaRPr dirty="0"/>
          </a:p>
        </p:txBody>
      </p:sp>
      <p:graphicFrame>
        <p:nvGraphicFramePr>
          <p:cNvPr id="323" name="Google Shape;323;p16"/>
          <p:cNvGraphicFramePr/>
          <p:nvPr>
            <p:extLst>
              <p:ext uri="{D42A27DB-BD31-4B8C-83A1-F6EECF244321}">
                <p14:modId xmlns:p14="http://schemas.microsoft.com/office/powerpoint/2010/main" val="1769034982"/>
              </p:ext>
            </p:extLst>
          </p:nvPr>
        </p:nvGraphicFramePr>
        <p:xfrm>
          <a:off x="838200" y="4298697"/>
          <a:ext cx="2133600" cy="22555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6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Countries Interested in Implementing TR</a:t>
                      </a:r>
                      <a:endParaRPr sz="24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Aruba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Colombia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Cuba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Honduras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Sint Maarten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5456674-FBCE-5084-E01F-66C2DF596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193"/>
          <a:stretch/>
        </p:blipFill>
        <p:spPr>
          <a:xfrm>
            <a:off x="3838574" y="1096483"/>
            <a:ext cx="8286751" cy="5761517"/>
          </a:xfrm>
          <a:prstGeom prst="rect">
            <a:avLst/>
          </a:prstGeom>
        </p:spPr>
      </p:pic>
      <p:sp>
        <p:nvSpPr>
          <p:cNvPr id="322" name="Google Shape;322;p16"/>
          <p:cNvSpPr txBox="1"/>
          <p:nvPr/>
        </p:nvSpPr>
        <p:spPr>
          <a:xfrm>
            <a:off x="369503" y="1748245"/>
            <a:ext cx="358337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results indicated that 71% of the countries are interested in implementing Tsunami Ready, with 87 as total number of target communities to be recognized (this is a much lower number than previous years).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3F7CA-B8A0-B803-31FF-3FB2DFD5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TR Evaluation Survey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5A5C11-5DFD-F258-1A06-7BE86C2E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86425" cy="4351338"/>
          </a:xfrm>
        </p:spPr>
        <p:txBody>
          <a:bodyPr>
            <a:normAutofit/>
          </a:bodyPr>
          <a:lstStyle/>
          <a:p>
            <a:r>
              <a:rPr lang="es-CR" dirty="0"/>
              <a:t>The TR-TT prepared an Evaluation Survey</a:t>
            </a:r>
          </a:p>
          <a:p>
            <a:r>
              <a:rPr lang="es-CR" dirty="0"/>
              <a:t>For TR Recognized Communities</a:t>
            </a:r>
          </a:p>
          <a:p>
            <a:r>
              <a:rPr lang="es-CR" dirty="0"/>
              <a:t>Approved in ICG-XVI</a:t>
            </a:r>
          </a:p>
          <a:p>
            <a:r>
              <a:rPr lang="es-CR" dirty="0"/>
              <a:t>We recommend:</a:t>
            </a:r>
          </a:p>
          <a:p>
            <a:pPr lvl="1"/>
            <a:r>
              <a:rPr lang="es-CR" dirty="0"/>
              <a:t>The introduction at the other ICGs</a:t>
            </a:r>
          </a:p>
          <a:p>
            <a:pPr lvl="1"/>
            <a:r>
              <a:rPr lang="es-CR" dirty="0"/>
              <a:t>The translation to SP &amp;FR</a:t>
            </a:r>
          </a:p>
          <a:p>
            <a:pPr lvl="1"/>
            <a:r>
              <a:rPr lang="es-CR" dirty="0"/>
              <a:t>Administration by TRS/IOC/UNESCO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AC921B-8532-2306-8E8D-43AD4473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47" y="62571"/>
            <a:ext cx="4612053" cy="673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96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BC52D-E227-65B3-DA0A-2A01EC85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overview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CAB957-064F-2E08-A945-813C60C8E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6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Effectiveness of the guidelines</a:t>
            </a:r>
          </a:p>
          <a:p>
            <a:r>
              <a:rPr lang="en-US" dirty="0"/>
              <a:t>Recommendations of additional indicators</a:t>
            </a:r>
          </a:p>
          <a:p>
            <a:r>
              <a:rPr lang="en-US" dirty="0"/>
              <a:t>Effectiveness of TR as part of school curricula</a:t>
            </a:r>
          </a:p>
          <a:p>
            <a:r>
              <a:rPr lang="en-US" dirty="0"/>
              <a:t>Effectiveness of TR in developing or testing SOPs</a:t>
            </a:r>
          </a:p>
          <a:p>
            <a:r>
              <a:rPr lang="en-US" dirty="0"/>
              <a:t>Effectiveness of TR verification process</a:t>
            </a:r>
          </a:p>
          <a:p>
            <a:r>
              <a:rPr lang="en-US" dirty="0"/>
              <a:t>Effectiveness of TR guidelines in preparing the community to respond appropriately</a:t>
            </a:r>
          </a:p>
          <a:p>
            <a:r>
              <a:rPr lang="en-US" dirty="0"/>
              <a:t>Level of difficulty in implementing each indicator</a:t>
            </a:r>
          </a:p>
          <a:p>
            <a:r>
              <a:rPr lang="en-US" dirty="0"/>
              <a:t>Helpfulness of TR guidelines in preparing for other hazards</a:t>
            </a:r>
          </a:p>
          <a:p>
            <a:r>
              <a:rPr lang="en-US" dirty="0"/>
              <a:t>Helpfulness of TR guidelines for improving design of MHEWS</a:t>
            </a:r>
          </a:p>
          <a:p>
            <a:r>
              <a:rPr lang="en-US" dirty="0"/>
              <a:t>Would you recommend it for other communities?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CAEE11-373B-FCED-F590-7E32C107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0" y="-69850"/>
            <a:ext cx="3860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749" t="16968" r="17650" b="7591"/>
          <a:stretch/>
        </p:blipFill>
        <p:spPr>
          <a:xfrm>
            <a:off x="-22890211" y="-4029795"/>
            <a:ext cx="121477" cy="2597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445171" y="6355574"/>
            <a:ext cx="92911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#CARIBEWAVE         #TSUNAMIREADY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20233" y="5521011"/>
            <a:ext cx="984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a.brome@unesco.org</a:t>
            </a:r>
            <a:r>
              <a:rPr kumimoji="0" lang="es-V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</a:t>
            </a:r>
            <a:r>
              <a:rPr kumimoji="0" lang="es-V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silvia.chacon.barrantes@una.ac.cr</a:t>
            </a:r>
            <a:endParaRPr kumimoji="0" lang="es-V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896977" y="2459504"/>
            <a:ext cx="5612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Thanks for your attention</a:t>
            </a: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08B418DD-8A41-1158-4144-359FC4BDC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00" y="-69850"/>
            <a:ext cx="3860800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1328737" y="182083"/>
            <a:ext cx="9534525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Evaluation Form CW – Tsunami Ready</a:t>
            </a:r>
            <a:endParaRPr dirty="0"/>
          </a:p>
        </p:txBody>
      </p:sp>
      <p:sp>
        <p:nvSpPr>
          <p:cNvPr id="314" name="Google Shape;314;p15"/>
          <p:cNvSpPr txBox="1"/>
          <p:nvPr/>
        </p:nvSpPr>
        <p:spPr>
          <a:xfrm>
            <a:off x="585345" y="1305559"/>
            <a:ext cx="3597772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According to Member States and Territories, there are about 66 communities recognized for TsunamiReady® or Tsunami Ready.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034B67-BCC6-38F3-A82B-80950E2ED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6" y="1096483"/>
            <a:ext cx="6994634" cy="572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0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74E26C7-DD83-D3C8-5B72-B2541672F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49" y="-1"/>
            <a:ext cx="10723326" cy="68107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D1339B-4BAF-86CB-0448-D904FC1D2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965200"/>
            <a:ext cx="27432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545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 descr="Poster Tsunami Ready in Caribbean">
            <a:extLst>
              <a:ext uri="{FF2B5EF4-FFF2-40B4-BE49-F238E27FC236}">
                <a16:creationId xmlns:a16="http://schemas.microsoft.com/office/drawing/2014/main" id="{49D4DE12-9F75-B851-128D-4FA2179D0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219"/>
          <a:stretch/>
        </p:blipFill>
        <p:spPr bwMode="auto">
          <a:xfrm>
            <a:off x="0" y="-216129"/>
            <a:ext cx="4457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0F7277E-9339-1582-6081-6C76866C4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280" y="1213658"/>
            <a:ext cx="5836920" cy="404414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UNESCO/IOC Tsunami Ready Recognition Programme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18 Tsunami Recognized Communities in 13 Member States/Territories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12 Communities in nomination/renewal process</a:t>
            </a:r>
          </a:p>
        </p:txBody>
      </p:sp>
    </p:spTree>
    <p:extLst>
      <p:ext uri="{BB962C8B-B14F-4D97-AF65-F5344CB8AC3E}">
        <p14:creationId xmlns:p14="http://schemas.microsoft.com/office/powerpoint/2010/main" val="338843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8CC1-7BD5-08A8-3969-E5885985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AD7C9-FE6E-2960-5411-EEC5F4633E59}"/>
              </a:ext>
            </a:extLst>
          </p:cNvPr>
          <p:cNvSpPr txBox="1"/>
          <p:nvPr/>
        </p:nvSpPr>
        <p:spPr>
          <a:xfrm>
            <a:off x="0" y="602049"/>
            <a:ext cx="4463392" cy="4900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http://itic.ioc-unesco.org/index.php?option=com_content&amp;view=category&amp;layout=blog&amp;id=2280&amp;Itemid=2806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Deshaies, Guadeloupe,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June 2023, Self-funded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Saint George Parish,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VINCENT AND THE GRENADINES: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August 2023, ITIC-CAR USAID/BHA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 Church West,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BARBADOS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04 September 2023, ITIC-CAR USAID/BHA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9154F8-3C47-7586-ADA3-26D35C68F2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0"/>
            <a:ext cx="0" cy="0"/>
          </a:xfr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19174-CD04-29D5-55B6-10C7ECD5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4" y="2313198"/>
            <a:ext cx="3727417" cy="4428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19581E-110E-4F82-003A-CD04CA2FF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449" y="654185"/>
            <a:ext cx="3214839" cy="6143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3FDDF1-089E-0B13-29CB-8CDD7E46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91" t="29235" r="15728" b="6159"/>
          <a:stretch/>
        </p:blipFill>
        <p:spPr>
          <a:xfrm>
            <a:off x="93793" y="4148834"/>
            <a:ext cx="4655127" cy="2592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EF07F5-8A7A-18BD-7FDD-D6A096F84FA0}"/>
              </a:ext>
            </a:extLst>
          </p:cNvPr>
          <p:cNvSpPr txBox="1"/>
          <p:nvPr/>
        </p:nvSpPr>
        <p:spPr>
          <a:xfrm>
            <a:off x="93792" y="116378"/>
            <a:ext cx="8302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UNESCO/IOC Tsunami Ready Communities 2023</a:t>
            </a:r>
          </a:p>
        </p:txBody>
      </p:sp>
    </p:spTree>
    <p:extLst>
      <p:ext uri="{BB962C8B-B14F-4D97-AF65-F5344CB8AC3E}">
        <p14:creationId xmlns:p14="http://schemas.microsoft.com/office/powerpoint/2010/main" val="305325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60651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UNESCO/IOC CARIBE EWS Project, Grenada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91D37E7-D75D-4764-AE16-902B02C8D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0391"/>
            <a:ext cx="4474621" cy="376986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26923" y="881149"/>
            <a:ext cx="699611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Name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Strengthening Capacities for Tsunami Early Warning in Grenada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Donor: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 of Australia, Port of Spain Direct Aid Program &amp; UNESCO/IOC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Scope: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Awareness and Education for Saint George Parish, Tsunami Ready nomination for St. George’s City to Point Salines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Billboard signs to be installed &amp; EOP under development for testing in CARIBE WAVE 2024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 ceremony scheduled for week of 25 March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7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49679" cy="492443"/>
          </a:xfrm>
        </p:spPr>
        <p:txBody>
          <a:bodyPr/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UNESCO/IOC</a:t>
            </a:r>
            <a:r>
              <a:rPr lang="en-US" sz="3200" b="1" dirty="0"/>
              <a:t> 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CARIBE EWS NORAD Project Communities</a:t>
            </a:r>
            <a:endParaRPr lang="LID4096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" y="1226933"/>
            <a:ext cx="3678458" cy="334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2" y="524441"/>
            <a:ext cx="336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Porters to Holders Hill, St. James, Barbados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14" y="1216372"/>
            <a:ext cx="3659405" cy="334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18858" y="548604"/>
            <a:ext cx="329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Port Maria, St. Mary, Jamaica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175" y="1180803"/>
            <a:ext cx="3661695" cy="334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209175" y="462372"/>
            <a:ext cx="383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Mayora Village, Mayaro–Rio Claro County,  Trinidad and Tobago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400" y="4629798"/>
            <a:ext cx="11799199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s-E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Project Name: </a:t>
            </a:r>
            <a:r>
              <a:rPr kumimoji="0" lang="en-US" altLang="es-E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Towards a Safer Ocean in the Caribbean through Tsunami Ready Communities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s-E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Donor: </a:t>
            </a:r>
            <a:r>
              <a:rPr kumimoji="0" lang="es-MX" altLang="es-E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Norwegian Agency for Development Cooperation (NORAD)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Funding: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altLang="es-E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NORAD: 170,000, UNESCO: 30,000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Duration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January – September 2022, extended to July 2023, extension under consideration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Evacuation map completed for Barbados, National Consultants hired, PAE undertaken. EOP drafted for all communities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Procurement of signage and equipment, testing and community trainings to be conducted for all communities, inundation and evacuation mapping for Trinidad &amp; Tobago and Jamaica to be undertaken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significantly challenged by fund transfer mechanism and to some extent other country priorities</a:t>
            </a:r>
          </a:p>
        </p:txBody>
      </p:sp>
    </p:spTree>
    <p:extLst>
      <p:ext uri="{BB962C8B-B14F-4D97-AF65-F5344CB8AC3E}">
        <p14:creationId xmlns:p14="http://schemas.microsoft.com/office/powerpoint/2010/main" val="157034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60651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UNESCO/IOC CARIBE EWS Project, Dominican Republic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881149"/>
            <a:ext cx="1032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Puerto Plata and Sabana Grande de Palenque, Dominican Republic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D70A98-CEFC-1368-3558-3FBE2BDBC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0" y="2146843"/>
            <a:ext cx="5225935" cy="25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5AE72-C833-BBB2-496C-6CCD76C95B7C}"/>
              </a:ext>
            </a:extLst>
          </p:cNvPr>
          <p:cNvSpPr txBox="1"/>
          <p:nvPr/>
        </p:nvSpPr>
        <p:spPr>
          <a:xfrm>
            <a:off x="349135" y="1596044"/>
            <a:ext cx="4871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Puerto Plata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87E6E-3D5D-9BD0-DD6F-FA9A29A275E8}"/>
              </a:ext>
            </a:extLst>
          </p:cNvPr>
          <p:cNvSpPr txBox="1"/>
          <p:nvPr/>
        </p:nvSpPr>
        <p:spPr>
          <a:xfrm>
            <a:off x="160710" y="5070764"/>
            <a:ext cx="10978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Tsunami Ready programme advanced in both communities through previous project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 of support received from Municipality of Palenque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UNESCO/IOC to resume discussions with national and community authorities to finalise requirements including mapping, re-installation of signage etc.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D3F-811D-0EB3-56E0-AC99B5749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31"/>
          <a:stretch/>
        </p:blipFill>
        <p:spPr>
          <a:xfrm>
            <a:off x="6096000" y="2166294"/>
            <a:ext cx="4381500" cy="2544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9E7447-99AC-B437-03F2-311BB310AFAB}"/>
              </a:ext>
            </a:extLst>
          </p:cNvPr>
          <p:cNvSpPr txBox="1"/>
          <p:nvPr/>
        </p:nvSpPr>
        <p:spPr>
          <a:xfrm>
            <a:off x="6301047" y="1596044"/>
            <a:ext cx="417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Sabana Grande de Palenque</a:t>
            </a:r>
          </a:p>
        </p:txBody>
      </p:sp>
    </p:spTree>
    <p:extLst>
      <p:ext uri="{BB962C8B-B14F-4D97-AF65-F5344CB8AC3E}">
        <p14:creationId xmlns:p14="http://schemas.microsoft.com/office/powerpoint/2010/main" val="377715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" y="-45243"/>
            <a:ext cx="9524539" cy="76550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ITIC-CAR USAID/BHA Project Communities 2022 - 2023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848427" y="1031071"/>
            <a:ext cx="2806700" cy="639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Portsmouth, Dominica</a:t>
            </a:r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251D4CAB-4816-4645-A6E0-7B3C20D337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724381"/>
            <a:ext cx="3175228" cy="3000489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7599642" y="1186201"/>
            <a:ext cx="487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7693705" y="2185439"/>
            <a:ext cx="27940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 bwMode="auto">
          <a:xfrm>
            <a:off x="6258295" y="826725"/>
            <a:ext cx="28067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Laborie, Saint Lucia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A51A14A6-78B8-49A5-90E5-D84E88EFB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88" y="1803477"/>
            <a:ext cx="2807850" cy="300048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6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251D4CAB-4816-4645-A6E0-7B3C20D3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2310" y="1799004"/>
            <a:ext cx="3175228" cy="3000489"/>
          </a:xfrm>
          <a:prstGeom prst="rect">
            <a:avLst/>
          </a:prstGeom>
          <a:noFill/>
          <a:ln>
            <a:solidFill>
              <a:srgbClr val="1F497D">
                <a:lumMod val="60000"/>
                <a:lumOff val="4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4C0F6-B667-4A10-8A55-C6FFA33A9BD0}"/>
              </a:ext>
            </a:extLst>
          </p:cNvPr>
          <p:cNvSpPr txBox="1"/>
          <p:nvPr/>
        </p:nvSpPr>
        <p:spPr>
          <a:xfrm>
            <a:off x="178810" y="5103835"/>
            <a:ext cx="11689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Portsmouth Council submitted its application to the TNC with all documentation in December. 2023, signage installation only remaining requirement to be fulfilled prior to submission of application to IOC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Saint Lucia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signage installation is  only remaining requirement to be fulfilled prior to preparation of documentation and submission of application to IOC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566AB-7695-EBF2-9ABB-792C72C4A748}"/>
              </a:ext>
            </a:extLst>
          </p:cNvPr>
          <p:cNvSpPr txBox="1"/>
          <p:nvPr/>
        </p:nvSpPr>
        <p:spPr>
          <a:xfrm>
            <a:off x="448887" y="565265"/>
            <a:ext cx="841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Implementing Agency: ITIC CAR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ECB36-8B0B-9F9A-BB32-D3289A5E1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895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0" ma:contentTypeDescription="Create a new document." ma:contentTypeScope="" ma:versionID="822d4e460b2a08a511ecbd8bea890e9c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da30cbb6ef02cfc30cc5866e694d115e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D0C386-ECBE-41AC-9366-D7BD9CD7EAFA}"/>
</file>

<file path=customXml/itemProps2.xml><?xml version="1.0" encoding="utf-8"?>
<ds:datastoreItem xmlns:ds="http://schemas.openxmlformats.org/officeDocument/2006/customXml" ds:itemID="{25D2313B-C552-4425-82E6-FF3914ACD9D8}"/>
</file>

<file path=customXml/itemProps3.xml><?xml version="1.0" encoding="utf-8"?>
<ds:datastoreItem xmlns:ds="http://schemas.openxmlformats.org/officeDocument/2006/customXml" ds:itemID="{62124745-6351-4F5F-A25B-E72471447D0D}"/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867</Words>
  <Application>Microsoft Office PowerPoint</Application>
  <PresentationFormat>Widescreen</PresentationFormat>
  <Paragraphs>102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ArialMT</vt:lpstr>
      <vt:lpstr>Aptos</vt:lpstr>
      <vt:lpstr>Aptos Display</vt:lpstr>
      <vt:lpstr>Arial</vt:lpstr>
      <vt:lpstr>Calibri</vt:lpstr>
      <vt:lpstr>Calibri Light</vt:lpstr>
      <vt:lpstr>Times New Roman</vt:lpstr>
      <vt:lpstr>Tema de Office</vt:lpstr>
      <vt:lpstr>10_Custom Design</vt:lpstr>
      <vt:lpstr>Custom Design</vt:lpstr>
      <vt:lpstr>2_Office Theme</vt:lpstr>
      <vt:lpstr>PowerPoint Presentation</vt:lpstr>
      <vt:lpstr>Evaluation Form CW – Tsunami Ready</vt:lpstr>
      <vt:lpstr>PowerPoint Presentation</vt:lpstr>
      <vt:lpstr>PowerPoint Presentation</vt:lpstr>
      <vt:lpstr>PowerPoint Presentation</vt:lpstr>
      <vt:lpstr>UNESCO/IOC CARIBE EWS Project, Grenada</vt:lpstr>
      <vt:lpstr>UNESCO/IOC CARIBE EWS NORAD Project Communities</vt:lpstr>
      <vt:lpstr>UNESCO/IOC CARIBE EWS Project, Dominican Republic </vt:lpstr>
      <vt:lpstr>ITIC-CAR USAID/BHA Project Communities 2022 - 2023 </vt:lpstr>
      <vt:lpstr>ITIC-CAR USAID/BHA Project Communities 2023 - 2024 </vt:lpstr>
      <vt:lpstr>Evaluation Form CW – Tsunami Ready</vt:lpstr>
      <vt:lpstr>TR Evaluation Survey</vt:lpstr>
      <vt:lpstr>Questions overview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Tsunami Ready Implementation Status</dc:title>
  <dc:creator>SILVIA CHACON  BARRANTES</dc:creator>
  <cp:lastModifiedBy>Chang Seng, Denis</cp:lastModifiedBy>
  <cp:revision>11</cp:revision>
  <dcterms:created xsi:type="dcterms:W3CDTF">2024-02-15T00:32:07Z</dcterms:created>
  <dcterms:modified xsi:type="dcterms:W3CDTF">2024-02-19T00:21:55Z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