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961" r:id="rId3"/>
    <p:sldId id="962" r:id="rId4"/>
    <p:sldId id="963" r:id="rId5"/>
    <p:sldId id="964" r:id="rId6"/>
    <p:sldId id="960" r:id="rId7"/>
    <p:sldId id="326" r:id="rId8"/>
    <p:sldId id="965" r:id="rId9"/>
    <p:sldId id="274" r:id="rId10"/>
    <p:sldId id="900" r:id="rId11"/>
    <p:sldId id="959" r:id="rId12"/>
    <p:sldId id="966" r:id="rId13"/>
    <p:sldId id="967" r:id="rId14"/>
    <p:sldId id="325" r:id="rId15"/>
    <p:sldId id="968" r:id="rId16"/>
    <p:sldId id="969" r:id="rId17"/>
    <p:sldId id="970" r:id="rId18"/>
    <p:sldId id="885" r:id="rId19"/>
    <p:sldId id="971" r:id="rId20"/>
    <p:sldId id="972" r:id="rId21"/>
    <p:sldId id="973" r:id="rId22"/>
    <p:sldId id="974" r:id="rId23"/>
    <p:sldId id="975" r:id="rId24"/>
    <p:sldId id="976" r:id="rId25"/>
    <p:sldId id="977" r:id="rId26"/>
    <p:sldId id="883" r:id="rId27"/>
    <p:sldId id="8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F61"/>
    <a:srgbClr val="02365A"/>
    <a:srgbClr val="003AB0"/>
    <a:srgbClr val="7030A0"/>
    <a:srgbClr val="00FA64"/>
    <a:srgbClr val="004F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06"/>
    <p:restoredTop sz="94668"/>
  </p:normalViewPr>
  <p:slideViewPr>
    <p:cSldViewPr snapToGrid="0" snapToObjects="1">
      <p:cViewPr varScale="1">
        <p:scale>
          <a:sx n="86" d="100"/>
          <a:sy n="86" d="100"/>
        </p:scale>
        <p:origin x="248" y="13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520A5-41C4-2E4D-81B4-2D85F8151900}" type="datetimeFigureOut">
              <a:rPr lang="en-US" smtClean="0"/>
              <a:t>2/21/24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82798-3FC4-0643-B3C5-DC58086828C5}" type="slidenum">
              <a:rPr lang="en-US" smtClean="0"/>
              <a:t>‹#›</a:t>
            </a:fld>
            <a:endParaRPr lang="en-US"/>
          </a:p>
        </p:txBody>
      </p:sp>
    </p:spTree>
    <p:extLst>
      <p:ext uri="{BB962C8B-B14F-4D97-AF65-F5344CB8AC3E}">
        <p14:creationId xmlns:p14="http://schemas.microsoft.com/office/powerpoint/2010/main" val="391396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9: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964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Marcador de número de diapositiva 3"/>
          <p:cNvSpPr>
            <a:spLocks noGrp="1"/>
          </p:cNvSpPr>
          <p:nvPr>
            <p:ph type="sldNum" sz="quarter" idx="5"/>
          </p:nvPr>
        </p:nvSpPr>
        <p:spPr/>
        <p:txBody>
          <a:bodyPr/>
          <a:lstStyle/>
          <a:p>
            <a:fld id="{E32267A8-7206-7E41-BDE2-5F877B20821F}" type="slidenum">
              <a:rPr lang="en-US" smtClean="0"/>
              <a:t>24</a:t>
            </a:fld>
            <a:endParaRPr lang="en-US"/>
          </a:p>
        </p:txBody>
      </p:sp>
    </p:spTree>
    <p:extLst>
      <p:ext uri="{BB962C8B-B14F-4D97-AF65-F5344CB8AC3E}">
        <p14:creationId xmlns:p14="http://schemas.microsoft.com/office/powerpoint/2010/main" val="374387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Marcador de número de diapositiva 3"/>
          <p:cNvSpPr>
            <a:spLocks noGrp="1"/>
          </p:cNvSpPr>
          <p:nvPr>
            <p:ph type="sldNum" sz="quarter" idx="5"/>
          </p:nvPr>
        </p:nvSpPr>
        <p:spPr/>
        <p:txBody>
          <a:bodyPr/>
          <a:lstStyle/>
          <a:p>
            <a:fld id="{E32267A8-7206-7E41-BDE2-5F877B20821F}" type="slidenum">
              <a:rPr lang="en-US" smtClean="0"/>
              <a:t>25</a:t>
            </a:fld>
            <a:endParaRPr lang="en-US"/>
          </a:p>
        </p:txBody>
      </p:sp>
    </p:spTree>
    <p:extLst>
      <p:ext uri="{BB962C8B-B14F-4D97-AF65-F5344CB8AC3E}">
        <p14:creationId xmlns:p14="http://schemas.microsoft.com/office/powerpoint/2010/main" val="2846881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b="1" noProof="0" dirty="0"/>
          </a:p>
        </p:txBody>
      </p:sp>
      <p:sp>
        <p:nvSpPr>
          <p:cNvPr id="4" name="Marcador de número de diapositiva 3"/>
          <p:cNvSpPr>
            <a:spLocks noGrp="1"/>
          </p:cNvSpPr>
          <p:nvPr>
            <p:ph type="sldNum" sz="quarter" idx="5"/>
          </p:nvPr>
        </p:nvSpPr>
        <p:spPr/>
        <p:txBody>
          <a:bodyPr/>
          <a:lstStyle/>
          <a:p>
            <a:fld id="{E32267A8-7206-7E41-BDE2-5F877B20821F}" type="slidenum">
              <a:rPr lang="en-US" smtClean="0"/>
              <a:t>26</a:t>
            </a:fld>
            <a:endParaRPr lang="en-US"/>
          </a:p>
        </p:txBody>
      </p:sp>
    </p:spTree>
    <p:extLst>
      <p:ext uri="{BB962C8B-B14F-4D97-AF65-F5344CB8AC3E}">
        <p14:creationId xmlns:p14="http://schemas.microsoft.com/office/powerpoint/2010/main" val="919045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9: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2815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DA1AB5-C10F-C741-B6B6-E74E2FD75C3F}" type="slidenum">
              <a:rPr lang="en-US" smtClean="0"/>
              <a:t>10</a:t>
            </a:fld>
            <a:endParaRPr lang="en-US"/>
          </a:p>
        </p:txBody>
      </p:sp>
    </p:spTree>
    <p:extLst>
      <p:ext uri="{BB962C8B-B14F-4D97-AF65-F5344CB8AC3E}">
        <p14:creationId xmlns:p14="http://schemas.microsoft.com/office/powerpoint/2010/main" val="1136925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Marcador de número de diapositiva 3"/>
          <p:cNvSpPr>
            <a:spLocks noGrp="1"/>
          </p:cNvSpPr>
          <p:nvPr>
            <p:ph type="sldNum" sz="quarter" idx="5"/>
          </p:nvPr>
        </p:nvSpPr>
        <p:spPr/>
        <p:txBody>
          <a:bodyPr/>
          <a:lstStyle/>
          <a:p>
            <a:fld id="{E32267A8-7206-7E41-BDE2-5F877B20821F}" type="slidenum">
              <a:rPr lang="en-US" smtClean="0"/>
              <a:t>18</a:t>
            </a:fld>
            <a:endParaRPr lang="en-US"/>
          </a:p>
        </p:txBody>
      </p:sp>
    </p:spTree>
    <p:extLst>
      <p:ext uri="{BB962C8B-B14F-4D97-AF65-F5344CB8AC3E}">
        <p14:creationId xmlns:p14="http://schemas.microsoft.com/office/powerpoint/2010/main" val="2968889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Marcador de número de diapositiva 3"/>
          <p:cNvSpPr>
            <a:spLocks noGrp="1"/>
          </p:cNvSpPr>
          <p:nvPr>
            <p:ph type="sldNum" sz="quarter" idx="5"/>
          </p:nvPr>
        </p:nvSpPr>
        <p:spPr/>
        <p:txBody>
          <a:bodyPr/>
          <a:lstStyle/>
          <a:p>
            <a:fld id="{E32267A8-7206-7E41-BDE2-5F877B20821F}" type="slidenum">
              <a:rPr lang="en-US" smtClean="0"/>
              <a:t>19</a:t>
            </a:fld>
            <a:endParaRPr lang="en-US"/>
          </a:p>
        </p:txBody>
      </p:sp>
    </p:spTree>
    <p:extLst>
      <p:ext uri="{BB962C8B-B14F-4D97-AF65-F5344CB8AC3E}">
        <p14:creationId xmlns:p14="http://schemas.microsoft.com/office/powerpoint/2010/main" val="4061571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Marcador de número de diapositiva 3"/>
          <p:cNvSpPr>
            <a:spLocks noGrp="1"/>
          </p:cNvSpPr>
          <p:nvPr>
            <p:ph type="sldNum" sz="quarter" idx="5"/>
          </p:nvPr>
        </p:nvSpPr>
        <p:spPr/>
        <p:txBody>
          <a:bodyPr/>
          <a:lstStyle/>
          <a:p>
            <a:fld id="{E32267A8-7206-7E41-BDE2-5F877B20821F}" type="slidenum">
              <a:rPr lang="en-US" smtClean="0"/>
              <a:t>20</a:t>
            </a:fld>
            <a:endParaRPr lang="en-US"/>
          </a:p>
        </p:txBody>
      </p:sp>
    </p:spTree>
    <p:extLst>
      <p:ext uri="{BB962C8B-B14F-4D97-AF65-F5344CB8AC3E}">
        <p14:creationId xmlns:p14="http://schemas.microsoft.com/office/powerpoint/2010/main" val="307640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Marcador de número de diapositiva 3"/>
          <p:cNvSpPr>
            <a:spLocks noGrp="1"/>
          </p:cNvSpPr>
          <p:nvPr>
            <p:ph type="sldNum" sz="quarter" idx="5"/>
          </p:nvPr>
        </p:nvSpPr>
        <p:spPr/>
        <p:txBody>
          <a:bodyPr/>
          <a:lstStyle/>
          <a:p>
            <a:fld id="{E32267A8-7206-7E41-BDE2-5F877B20821F}" type="slidenum">
              <a:rPr lang="en-US" smtClean="0"/>
              <a:t>21</a:t>
            </a:fld>
            <a:endParaRPr lang="en-US"/>
          </a:p>
        </p:txBody>
      </p:sp>
    </p:spTree>
    <p:extLst>
      <p:ext uri="{BB962C8B-B14F-4D97-AF65-F5344CB8AC3E}">
        <p14:creationId xmlns:p14="http://schemas.microsoft.com/office/powerpoint/2010/main" val="333482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Marcador de número de diapositiva 3"/>
          <p:cNvSpPr>
            <a:spLocks noGrp="1"/>
          </p:cNvSpPr>
          <p:nvPr>
            <p:ph type="sldNum" sz="quarter" idx="5"/>
          </p:nvPr>
        </p:nvSpPr>
        <p:spPr/>
        <p:txBody>
          <a:bodyPr/>
          <a:lstStyle/>
          <a:p>
            <a:fld id="{E32267A8-7206-7E41-BDE2-5F877B20821F}" type="slidenum">
              <a:rPr lang="en-US" smtClean="0"/>
              <a:t>22</a:t>
            </a:fld>
            <a:endParaRPr lang="en-US"/>
          </a:p>
        </p:txBody>
      </p:sp>
    </p:spTree>
    <p:extLst>
      <p:ext uri="{BB962C8B-B14F-4D97-AF65-F5344CB8AC3E}">
        <p14:creationId xmlns:p14="http://schemas.microsoft.com/office/powerpoint/2010/main" val="1456299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Marcador de número de diapositiva 3"/>
          <p:cNvSpPr>
            <a:spLocks noGrp="1"/>
          </p:cNvSpPr>
          <p:nvPr>
            <p:ph type="sldNum" sz="quarter" idx="5"/>
          </p:nvPr>
        </p:nvSpPr>
        <p:spPr/>
        <p:txBody>
          <a:bodyPr/>
          <a:lstStyle/>
          <a:p>
            <a:fld id="{E32267A8-7206-7E41-BDE2-5F877B20821F}" type="slidenum">
              <a:rPr lang="en-US" smtClean="0"/>
              <a:t>23</a:t>
            </a:fld>
            <a:endParaRPr lang="en-US"/>
          </a:p>
        </p:txBody>
      </p:sp>
    </p:spTree>
    <p:extLst>
      <p:ext uri="{BB962C8B-B14F-4D97-AF65-F5344CB8AC3E}">
        <p14:creationId xmlns:p14="http://schemas.microsoft.com/office/powerpoint/2010/main" val="1103201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1F6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EFB6FF-A201-7448-9CCF-75261A4BEE77}" type="datetimeFigureOut">
              <a:rPr lang="en-US" smtClean="0"/>
              <a:t>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629517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EFB6FF-A201-7448-9CCF-75261A4BEE77}" type="datetimeFigureOut">
              <a:rPr lang="en-US" smtClean="0"/>
              <a:t>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880934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EFB6FF-A201-7448-9CCF-75261A4BEE77}" type="datetimeFigureOut">
              <a:rPr lang="en-US" smtClean="0"/>
              <a:t>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1109475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2566CC-D121-C544-B823-64AA85F057F2}"/>
              </a:ext>
            </a:extLst>
          </p:cNvPr>
          <p:cNvPicPr>
            <a:picLocks noChangeAspect="1"/>
          </p:cNvPicPr>
          <p:nvPr userDrawn="1"/>
        </p:nvPicPr>
        <p:blipFill>
          <a:blip r:embed="rId2"/>
          <a:stretch>
            <a:fillRect/>
          </a:stretch>
        </p:blipFill>
        <p:spPr>
          <a:xfrm>
            <a:off x="10476627" y="645047"/>
            <a:ext cx="1071600" cy="676800"/>
          </a:xfrm>
          <a:prstGeom prst="rect">
            <a:avLst/>
          </a:prstGeom>
        </p:spPr>
      </p:pic>
      <p:pic>
        <p:nvPicPr>
          <p:cNvPr id="12" name="Graphic 11">
            <a:extLst>
              <a:ext uri="{FF2B5EF4-FFF2-40B4-BE49-F238E27FC236}">
                <a16:creationId xmlns:a16="http://schemas.microsoft.com/office/drawing/2014/main" id="{CB6AA409-CD3C-6598-DFF4-AE91AD9254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0621" y="393263"/>
            <a:ext cx="12822621" cy="6464738"/>
          </a:xfrm>
          <a:prstGeom prst="rect">
            <a:avLst/>
          </a:prstGeom>
        </p:spPr>
      </p:pic>
      <p:sp>
        <p:nvSpPr>
          <p:cNvPr id="3" name="Rectangle 2">
            <a:extLst>
              <a:ext uri="{FF2B5EF4-FFF2-40B4-BE49-F238E27FC236}">
                <a16:creationId xmlns:a16="http://schemas.microsoft.com/office/drawing/2014/main" id="{CDBFE9B7-41E3-AA4F-A7EE-DE8677DAA296}"/>
              </a:ext>
            </a:extLst>
          </p:cNvPr>
          <p:cNvSpPr/>
          <p:nvPr userDrawn="1"/>
        </p:nvSpPr>
        <p:spPr>
          <a:xfrm>
            <a:off x="10359614" y="516367"/>
            <a:ext cx="1452282" cy="1011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746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EFB6FF-A201-7448-9CCF-75261A4BEE77}" type="datetimeFigureOut">
              <a:rPr lang="en-US" smtClean="0"/>
              <a:t>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1791185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EFB6FF-A201-7448-9CCF-75261A4BEE77}" type="datetimeFigureOut">
              <a:rPr lang="en-US" smtClean="0"/>
              <a:t>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1032279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EFB6FF-A201-7448-9CCF-75261A4BEE77}" type="datetimeFigureOut">
              <a:rPr lang="en-US" smtClean="0"/>
              <a:t>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28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EFB6FF-A201-7448-9CCF-75261A4BEE77}" type="datetimeFigureOut">
              <a:rPr lang="en-US" smtClean="0"/>
              <a:t>2/21/24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438152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EFB6FF-A201-7448-9CCF-75261A4BEE77}" type="datetimeFigureOut">
              <a:rPr lang="en-US" smtClean="0"/>
              <a:t>2/21/24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31298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FB6FF-A201-7448-9CCF-75261A4BEE77}" type="datetimeFigureOut">
              <a:rPr lang="en-US" smtClean="0"/>
              <a:t>2/21/24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1177712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EFB6FF-A201-7448-9CCF-75261A4BEE77}" type="datetimeFigureOut">
              <a:rPr lang="en-US" smtClean="0"/>
              <a:t>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462893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EFB6FF-A201-7448-9CCF-75261A4BEE77}" type="datetimeFigureOut">
              <a:rPr lang="en-US" smtClean="0"/>
              <a:t>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1671453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F6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FB6FF-A201-7448-9CCF-75261A4BEE77}" type="datetimeFigureOut">
              <a:rPr lang="en-US" smtClean="0"/>
              <a:t>2/21/24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01836-85A8-8746-96F2-64D3B81ACAAA}" type="slidenum">
              <a:rPr lang="en-US" smtClean="0"/>
              <a:t>‹#›</a:t>
            </a:fld>
            <a:endParaRPr lang="en-US"/>
          </a:p>
        </p:txBody>
      </p:sp>
      <p:pic>
        <p:nvPicPr>
          <p:cNvPr id="7" name="Picture 6">
            <a:extLst>
              <a:ext uri="{FF2B5EF4-FFF2-40B4-BE49-F238E27FC236}">
                <a16:creationId xmlns:a16="http://schemas.microsoft.com/office/drawing/2014/main" id="{9ADF213C-CD92-124A-9FC7-46AEAAE595DC}"/>
              </a:ext>
            </a:extLst>
          </p:cNvPr>
          <p:cNvPicPr>
            <a:picLocks noChangeAspect="1"/>
          </p:cNvPicPr>
          <p:nvPr userDrawn="1"/>
        </p:nvPicPr>
        <p:blipFill>
          <a:blip r:embed="rId14"/>
          <a:stretch>
            <a:fillRect/>
          </a:stretch>
        </p:blipFill>
        <p:spPr>
          <a:xfrm>
            <a:off x="75044" y="84083"/>
            <a:ext cx="1188929" cy="801836"/>
          </a:xfrm>
          <a:prstGeom prst="rect">
            <a:avLst/>
          </a:prstGeom>
        </p:spPr>
      </p:pic>
    </p:spTree>
    <p:extLst>
      <p:ext uri="{BB962C8B-B14F-4D97-AF65-F5344CB8AC3E}">
        <p14:creationId xmlns:p14="http://schemas.microsoft.com/office/powerpoint/2010/main" val="658324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book.oceaninfohub.org/?_ga=2.259810505.2141234701.1632318930-1206114531.1612510412"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oceaninfohub.org/"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hyperlink" Target="mailto:L.Scott@unesco.org" TargetMode="External"/><Relationship Id="rId3" Type="http://schemas.openxmlformats.org/officeDocument/2006/relationships/hyperlink" Target="https://oceaninfohub.org/" TargetMode="External"/><Relationship Id="rId7" Type="http://schemas.openxmlformats.org/officeDocument/2006/relationships/hyperlink" Target="https://drive.google.com/file/d/1TeWhcciX6UVcQMh9HAsfxG-jKd-3BOlj/view?usp=share_link"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drive.google.com/file/d/1YvEMcETZlt-E4aHTad4K1jopbF6ODi4u/view?usp=share_link" TargetMode="External"/><Relationship Id="rId5" Type="http://schemas.openxmlformats.org/officeDocument/2006/relationships/hyperlink" Target="https://classroom.oceanteacher.org/course/view.php?id=722" TargetMode="External"/><Relationship Id="rId4" Type="http://schemas.openxmlformats.org/officeDocument/2006/relationships/hyperlink" Target="https://book.oceaninfohub.org/index.html" TargetMode="External"/><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portete.invemar.org.co/chm"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F6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B20B89-2B7C-5247-92F8-6D2C8384E57E}"/>
              </a:ext>
            </a:extLst>
          </p:cNvPr>
          <p:cNvSpPr/>
          <p:nvPr/>
        </p:nvSpPr>
        <p:spPr>
          <a:xfrm>
            <a:off x="0" y="0"/>
            <a:ext cx="12192000" cy="13593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834190" y="2031044"/>
            <a:ext cx="10523620" cy="650402"/>
          </a:xfrm>
        </p:spPr>
        <p:txBody>
          <a:bodyPr>
            <a:normAutofit/>
          </a:bodyPr>
          <a:lstStyle/>
          <a:p>
            <a:r>
              <a:rPr lang="en-US" sz="3600" b="1" dirty="0">
                <a:solidFill>
                  <a:schemeClr val="bg1"/>
                </a:solidFill>
              </a:rPr>
              <a:t>The IOC/UNESCO Ocean InfoHub Project </a:t>
            </a:r>
          </a:p>
          <a:p>
            <a:endParaRPr lang="en-US" sz="1100" b="1" dirty="0">
              <a:solidFill>
                <a:schemeClr val="bg1"/>
              </a:solidFill>
            </a:endParaRPr>
          </a:p>
          <a:p>
            <a:endParaRPr lang="en-US" sz="1200" b="1" dirty="0">
              <a:solidFill>
                <a:schemeClr val="bg1"/>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2984" y="374165"/>
            <a:ext cx="2788476" cy="57368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3292" y="247708"/>
            <a:ext cx="2006876" cy="82659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031" y="127383"/>
            <a:ext cx="1730555" cy="1171690"/>
          </a:xfrm>
          <a:prstGeom prst="rect">
            <a:avLst/>
          </a:prstGeom>
        </p:spPr>
      </p:pic>
      <p:sp>
        <p:nvSpPr>
          <p:cNvPr id="15" name="Oval 14">
            <a:extLst>
              <a:ext uri="{FF2B5EF4-FFF2-40B4-BE49-F238E27FC236}">
                <a16:creationId xmlns:a16="http://schemas.microsoft.com/office/drawing/2014/main" id="{5428ECA8-4167-6A48-B041-44E7D510A4F6}"/>
              </a:ext>
            </a:extLst>
          </p:cNvPr>
          <p:cNvSpPr/>
          <p:nvPr/>
        </p:nvSpPr>
        <p:spPr>
          <a:xfrm>
            <a:off x="975766" y="2741723"/>
            <a:ext cx="2536868" cy="239552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Google Shape;33;p18">
            <a:extLst>
              <a:ext uri="{FF2B5EF4-FFF2-40B4-BE49-F238E27FC236}">
                <a16:creationId xmlns:a16="http://schemas.microsoft.com/office/drawing/2014/main" id="{24E2D364-7C7D-0641-94F0-091C6066013A}"/>
              </a:ext>
            </a:extLst>
          </p:cNvPr>
          <p:cNvPicPr preferRelativeResize="0"/>
          <p:nvPr/>
        </p:nvPicPr>
        <p:blipFill rotWithShape="1">
          <a:blip r:embed="rId6">
            <a:alphaModFix/>
          </a:blip>
          <a:srcRect/>
          <a:stretch/>
        </p:blipFill>
        <p:spPr>
          <a:xfrm>
            <a:off x="3512634" y="127382"/>
            <a:ext cx="1269809" cy="1155021"/>
          </a:xfrm>
          <a:prstGeom prst="rect">
            <a:avLst/>
          </a:prstGeom>
          <a:noFill/>
          <a:ln>
            <a:noFill/>
          </a:ln>
        </p:spPr>
      </p:pic>
      <p:pic>
        <p:nvPicPr>
          <p:cNvPr id="5" name="Picture 4">
            <a:extLst>
              <a:ext uri="{FF2B5EF4-FFF2-40B4-BE49-F238E27FC236}">
                <a16:creationId xmlns:a16="http://schemas.microsoft.com/office/drawing/2014/main" id="{A9594DF6-C813-FA45-9224-46AFAC61583D}"/>
              </a:ext>
            </a:extLst>
          </p:cNvPr>
          <p:cNvPicPr>
            <a:picLocks noChangeAspect="1"/>
          </p:cNvPicPr>
          <p:nvPr/>
        </p:nvPicPr>
        <p:blipFill>
          <a:blip r:embed="rId7"/>
          <a:stretch>
            <a:fillRect/>
          </a:stretch>
        </p:blipFill>
        <p:spPr>
          <a:xfrm>
            <a:off x="4888167" y="90119"/>
            <a:ext cx="1936378" cy="1178859"/>
          </a:xfrm>
          <a:prstGeom prst="rect">
            <a:avLst/>
          </a:prstGeom>
        </p:spPr>
      </p:pic>
      <p:sp>
        <p:nvSpPr>
          <p:cNvPr id="17" name="Oval 16">
            <a:extLst>
              <a:ext uri="{FF2B5EF4-FFF2-40B4-BE49-F238E27FC236}">
                <a16:creationId xmlns:a16="http://schemas.microsoft.com/office/drawing/2014/main" id="{9866AB52-BD5F-9A4C-A63E-6B2FC651E30B}"/>
              </a:ext>
            </a:extLst>
          </p:cNvPr>
          <p:cNvSpPr/>
          <p:nvPr/>
        </p:nvSpPr>
        <p:spPr>
          <a:xfrm>
            <a:off x="8820942" y="2741723"/>
            <a:ext cx="2536868" cy="2395523"/>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21F3E5E0-E028-5640-B892-29758400C0C1}"/>
              </a:ext>
            </a:extLst>
          </p:cNvPr>
          <p:cNvSpPr/>
          <p:nvPr/>
        </p:nvSpPr>
        <p:spPr>
          <a:xfrm>
            <a:off x="3029099" y="3385926"/>
            <a:ext cx="6096000" cy="2831544"/>
          </a:xfrm>
          <a:prstGeom prst="rect">
            <a:avLst/>
          </a:prstGeom>
        </p:spPr>
        <p:txBody>
          <a:bodyPr>
            <a:spAutoFit/>
          </a:bodyPr>
          <a:lstStyle/>
          <a:p>
            <a:pPr algn="ctr">
              <a:spcAft>
                <a:spcPts val="1200"/>
              </a:spcAft>
            </a:pPr>
            <a:r>
              <a:rPr lang="en-ZA" sz="4800" b="1" dirty="0">
                <a:solidFill>
                  <a:schemeClr val="bg1"/>
                </a:solidFill>
                <a:latin typeface="Calibri" panose="020F0502020204030204" pitchFamily="34" charset="0"/>
              </a:rPr>
              <a:t>GE-CD-V Meeting</a:t>
            </a:r>
          </a:p>
          <a:p>
            <a:pPr algn="ctr">
              <a:spcAft>
                <a:spcPts val="1200"/>
              </a:spcAft>
            </a:pPr>
            <a:endParaRPr lang="en-ZA" sz="2400" dirty="0">
              <a:solidFill>
                <a:schemeClr val="bg1"/>
              </a:solidFill>
              <a:latin typeface="Calibri" panose="020F0502020204030204" pitchFamily="34" charset="0"/>
            </a:endParaRPr>
          </a:p>
          <a:p>
            <a:pPr algn="ctr">
              <a:spcAft>
                <a:spcPts val="1200"/>
              </a:spcAft>
            </a:pPr>
            <a:r>
              <a:rPr lang="en-ZA" sz="2400" dirty="0">
                <a:solidFill>
                  <a:schemeClr val="bg1"/>
                </a:solidFill>
                <a:latin typeface="Calibri" panose="020F0502020204030204" pitchFamily="34" charset="0"/>
              </a:rPr>
              <a:t>27 to 29 February, Paris</a:t>
            </a:r>
          </a:p>
          <a:p>
            <a:pPr algn="ctr">
              <a:spcAft>
                <a:spcPts val="1200"/>
              </a:spcAft>
            </a:pPr>
            <a:r>
              <a:rPr lang="en-ZA" sz="2400" b="0" i="0" u="none" strike="noStrike" dirty="0">
                <a:solidFill>
                  <a:schemeClr val="bg1"/>
                </a:solidFill>
                <a:effectLst/>
                <a:latin typeface="Calibri" panose="020F0502020204030204" pitchFamily="34" charset="0"/>
              </a:rPr>
              <a:t>Lucy Scott</a:t>
            </a:r>
          </a:p>
          <a:p>
            <a:pPr algn="ctr">
              <a:spcAft>
                <a:spcPts val="1200"/>
              </a:spcAft>
            </a:pPr>
            <a:r>
              <a:rPr lang="en-ZA" dirty="0">
                <a:solidFill>
                  <a:schemeClr val="bg1"/>
                </a:solidFill>
                <a:latin typeface="Calibri" panose="020F0502020204030204" pitchFamily="34" charset="0"/>
              </a:rPr>
              <a:t>L.Scott@unesco.org</a:t>
            </a:r>
            <a:endParaRPr lang="en-ZA" b="0" i="0" u="none" strike="noStrike" dirty="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356709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1F6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53B166-2697-CF40-BC15-C02233320A61}"/>
              </a:ext>
            </a:extLst>
          </p:cNvPr>
          <p:cNvSpPr txBox="1">
            <a:spLocks/>
          </p:cNvSpPr>
          <p:nvPr/>
        </p:nvSpPr>
        <p:spPr>
          <a:xfrm>
            <a:off x="827164" y="589821"/>
            <a:ext cx="10515600" cy="979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ZA" sz="4800" dirty="0">
              <a:solidFill>
                <a:schemeClr val="bg1"/>
              </a:solidFill>
              <a:latin typeface="Al Nile" pitchFamily="2" charset="-78"/>
              <a:cs typeface="Al Nile" pitchFamily="2" charset="-78"/>
            </a:endParaRPr>
          </a:p>
        </p:txBody>
      </p:sp>
      <p:pic>
        <p:nvPicPr>
          <p:cNvPr id="5" name="Picture 4">
            <a:extLst>
              <a:ext uri="{FF2B5EF4-FFF2-40B4-BE49-F238E27FC236}">
                <a16:creationId xmlns:a16="http://schemas.microsoft.com/office/drawing/2014/main" id="{9A0CFAD5-2AC9-7341-B888-052D09BF05EF}"/>
              </a:ext>
            </a:extLst>
          </p:cNvPr>
          <p:cNvPicPr>
            <a:picLocks noChangeAspect="1"/>
          </p:cNvPicPr>
          <p:nvPr/>
        </p:nvPicPr>
        <p:blipFill>
          <a:blip r:embed="rId3"/>
          <a:stretch>
            <a:fillRect/>
          </a:stretch>
        </p:blipFill>
        <p:spPr>
          <a:xfrm>
            <a:off x="732857" y="1569574"/>
            <a:ext cx="10724773" cy="4304113"/>
          </a:xfrm>
          <a:prstGeom prst="rect">
            <a:avLst/>
          </a:prstGeom>
        </p:spPr>
      </p:pic>
      <p:sp>
        <p:nvSpPr>
          <p:cNvPr id="19" name="TextBox 18">
            <a:extLst>
              <a:ext uri="{FF2B5EF4-FFF2-40B4-BE49-F238E27FC236}">
                <a16:creationId xmlns:a16="http://schemas.microsoft.com/office/drawing/2014/main" id="{8FF8A299-F101-5F48-901C-7912FB9F87CC}"/>
              </a:ext>
            </a:extLst>
          </p:cNvPr>
          <p:cNvSpPr txBox="1"/>
          <p:nvPr/>
        </p:nvSpPr>
        <p:spPr>
          <a:xfrm>
            <a:off x="1157399" y="113207"/>
            <a:ext cx="10448190" cy="646331"/>
          </a:xfrm>
          <a:prstGeom prst="rect">
            <a:avLst/>
          </a:prstGeom>
          <a:solidFill>
            <a:srgbClr val="002060"/>
          </a:solidFill>
        </p:spPr>
        <p:txBody>
          <a:bodyPr wrap="square" rtlCol="0">
            <a:spAutoFit/>
          </a:bodyPr>
          <a:lstStyle/>
          <a:p>
            <a:pPr algn="ctr"/>
            <a:r>
              <a:rPr lang="en-ZA" sz="3600" dirty="0">
                <a:solidFill>
                  <a:schemeClr val="bg1"/>
                </a:solidFill>
                <a:cs typeface="Al Nile" pitchFamily="2" charset="-78"/>
              </a:rPr>
              <a:t>Three pilot regions</a:t>
            </a:r>
          </a:p>
        </p:txBody>
      </p:sp>
      <p:sp>
        <p:nvSpPr>
          <p:cNvPr id="13" name="TextBox 12">
            <a:extLst>
              <a:ext uri="{FF2B5EF4-FFF2-40B4-BE49-F238E27FC236}">
                <a16:creationId xmlns:a16="http://schemas.microsoft.com/office/drawing/2014/main" id="{EAF97158-425F-C74E-88A2-3F5C4F14013E}"/>
              </a:ext>
            </a:extLst>
          </p:cNvPr>
          <p:cNvSpPr txBox="1"/>
          <p:nvPr/>
        </p:nvSpPr>
        <p:spPr>
          <a:xfrm>
            <a:off x="1347019" y="130381"/>
            <a:ext cx="10258570" cy="707886"/>
          </a:xfrm>
          <a:prstGeom prst="rect">
            <a:avLst/>
          </a:prstGeom>
          <a:solidFill>
            <a:srgbClr val="002060"/>
          </a:solidFill>
        </p:spPr>
        <p:txBody>
          <a:bodyPr wrap="square" rtlCol="0">
            <a:spAutoFit/>
          </a:bodyPr>
          <a:lstStyle/>
          <a:p>
            <a:pPr algn="ctr"/>
            <a:r>
              <a:rPr lang="en-ZA" sz="4000" dirty="0">
                <a:solidFill>
                  <a:schemeClr val="bg1"/>
                </a:solidFill>
                <a:cs typeface="Arial" panose="020B0604020202020204" pitchFamily="34" charset="0"/>
              </a:rPr>
              <a:t>Approach: Three pilot regions</a:t>
            </a:r>
          </a:p>
        </p:txBody>
      </p:sp>
      <p:sp>
        <p:nvSpPr>
          <p:cNvPr id="9" name="TextBox 8">
            <a:extLst>
              <a:ext uri="{FF2B5EF4-FFF2-40B4-BE49-F238E27FC236}">
                <a16:creationId xmlns:a16="http://schemas.microsoft.com/office/drawing/2014/main" id="{A16890C3-C30E-F34E-B45D-4CFEE3AFBECD}"/>
              </a:ext>
            </a:extLst>
          </p:cNvPr>
          <p:cNvSpPr txBox="1"/>
          <p:nvPr/>
        </p:nvSpPr>
        <p:spPr>
          <a:xfrm>
            <a:off x="732857" y="1569574"/>
            <a:ext cx="6469626" cy="369332"/>
          </a:xfrm>
          <a:prstGeom prst="rect">
            <a:avLst/>
          </a:prstGeom>
          <a:noFill/>
        </p:spPr>
        <p:txBody>
          <a:bodyPr wrap="square" rtlCol="0">
            <a:spAutoFit/>
          </a:bodyPr>
          <a:lstStyle/>
          <a:p>
            <a:r>
              <a:rPr lang="en-US" dirty="0">
                <a:solidFill>
                  <a:srgbClr val="001F61"/>
                </a:solidFill>
              </a:rPr>
              <a:t>We also worked initially within three pilot regions</a:t>
            </a:r>
          </a:p>
        </p:txBody>
      </p:sp>
    </p:spTree>
    <p:extLst>
      <p:ext uri="{BB962C8B-B14F-4D97-AF65-F5344CB8AC3E}">
        <p14:creationId xmlns:p14="http://schemas.microsoft.com/office/powerpoint/2010/main" val="703769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F6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2FE200-D539-974D-BBC5-0319E552DF82}"/>
              </a:ext>
            </a:extLst>
          </p:cNvPr>
          <p:cNvSpPr/>
          <p:nvPr/>
        </p:nvSpPr>
        <p:spPr>
          <a:xfrm>
            <a:off x="6476304" y="1223989"/>
            <a:ext cx="5032816" cy="48936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The </a:t>
            </a:r>
            <a:r>
              <a:rPr kumimoji="0" lang="en-US" sz="2400" i="0" u="none" strike="noStrike" kern="0" cap="none" spc="0" normalizeH="0" baseline="0" noProof="0" dirty="0">
                <a:ln>
                  <a:noFill/>
                </a:ln>
                <a:solidFill>
                  <a:srgbClr val="FFFF00"/>
                </a:solidFill>
                <a:effectLst/>
                <a:uLnTx/>
                <a:uFillTx/>
                <a:latin typeface="Calibri" panose="020F0502020204030204"/>
                <a:ea typeface="Calibri" panose="020F0502020204030204" pitchFamily="34" charset="0"/>
                <a:cs typeface="Times New Roman" panose="02020603050405020304" pitchFamily="18" charset="0"/>
              </a:rPr>
              <a:t>Ocean Data and Information System </a:t>
            </a:r>
            <a:r>
              <a:rPr kumimoji="0" lang="en-US" sz="240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links nodes through a JSON-LD+schema.org based, decentralized interoperability architecture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a:t>
            </a:r>
            <a:r>
              <a:rPr kumimoji="0" lang="en-US" sz="2400" i="0" u="none" strike="noStrike" kern="0" cap="none" spc="0" normalizeH="0" baseline="0" noProof="0" dirty="0">
                <a:ln>
                  <a:noFill/>
                </a:ln>
                <a:solidFill>
                  <a:srgbClr val="FFFF00"/>
                </a:solidFill>
                <a:effectLst/>
                <a:uLnTx/>
                <a:uFillTx/>
                <a:latin typeface="Calibri" panose="020F0502020204030204"/>
                <a:ea typeface="Calibri" panose="020F0502020204030204" pitchFamily="34" charset="0"/>
                <a:cs typeface="Times New Roman" panose="02020603050405020304" pitchFamily="18" charset="0"/>
              </a:rPr>
              <a:t>ODIS-Architecture</a:t>
            </a:r>
            <a:r>
              <a:rPr kumimoji="0" lang="en-US" sz="240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 </a:t>
            </a:r>
            <a:br>
              <a:rPr kumimoji="0" lang="en-US" sz="240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br>
            <a:br>
              <a:rPr kumimoji="0" lang="en-US" sz="240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br>
            <a:r>
              <a:rPr kumimoji="0" lang="en-US" sz="240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Partners aligned to ODIS-Arch are also discoverable by Google, Microsoft, Yahoo, and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kern="0" dirty="0">
              <a:solidFill>
                <a:prstClr val="white"/>
              </a:solidFill>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Partners </a:t>
            </a:r>
            <a:r>
              <a:rPr kumimoji="0" lang="en-US" sz="2400" i="0" u="none" strike="noStrike" kern="0" cap="none" spc="0" normalizeH="0" baseline="0" noProof="0" dirty="0">
                <a:ln>
                  <a:noFill/>
                </a:ln>
                <a:solidFill>
                  <a:srgbClr val="FFFF00"/>
                </a:solidFill>
                <a:effectLst/>
                <a:uLnTx/>
                <a:uFillTx/>
                <a:latin typeface="Calibri" panose="020F0502020204030204"/>
                <a:ea typeface="Calibri" panose="020F0502020204030204" pitchFamily="34" charset="0"/>
                <a:cs typeface="Times New Roman" panose="02020603050405020304" pitchFamily="18" charset="0"/>
              </a:rPr>
              <a:t>retain their own data and complete control </a:t>
            </a:r>
            <a:r>
              <a:rPr kumimoji="0" lang="en-US" sz="240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over what they share through their node or nodes.</a:t>
            </a:r>
          </a:p>
        </p:txBody>
      </p:sp>
      <p:pic>
        <p:nvPicPr>
          <p:cNvPr id="10" name="Picture 9"/>
          <p:cNvPicPr>
            <a:picLocks noChangeAspect="1"/>
          </p:cNvPicPr>
          <p:nvPr/>
        </p:nvPicPr>
        <p:blipFill>
          <a:blip r:embed="rId2"/>
          <a:stretch>
            <a:fillRect/>
          </a:stretch>
        </p:blipFill>
        <p:spPr>
          <a:xfrm>
            <a:off x="357161" y="1084413"/>
            <a:ext cx="5232783" cy="4195200"/>
          </a:xfrm>
          <a:prstGeom prst="snip2DiagRect">
            <a:avLst/>
          </a:prstGeom>
          <a:solidFill>
            <a:srgbClr val="FFFFFF">
              <a:shade val="85000"/>
            </a:srgbClr>
          </a:solidFill>
          <a:ln w="88900" cap="sq">
            <a:solidFill>
              <a:srgbClr val="84CE9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3"/>
          <a:stretch>
            <a:fillRect/>
          </a:stretch>
        </p:blipFill>
        <p:spPr>
          <a:xfrm>
            <a:off x="718688" y="3182013"/>
            <a:ext cx="5396089" cy="2935623"/>
          </a:xfrm>
          <a:prstGeom prst="round2DiagRect">
            <a:avLst>
              <a:gd name="adj1" fmla="val 16667"/>
              <a:gd name="adj2" fmla="val 0"/>
            </a:avLst>
          </a:prstGeom>
          <a:ln w="88900" cap="sq">
            <a:solidFill>
              <a:srgbClr val="F3A58D"/>
            </a:soli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448542A6-2B10-C44E-BC89-941D42B94DD7}"/>
              </a:ext>
            </a:extLst>
          </p:cNvPr>
          <p:cNvSpPr txBox="1"/>
          <p:nvPr/>
        </p:nvSpPr>
        <p:spPr>
          <a:xfrm>
            <a:off x="1347019" y="130381"/>
            <a:ext cx="10258570" cy="707886"/>
          </a:xfrm>
          <a:prstGeom prst="rect">
            <a:avLst/>
          </a:prstGeom>
          <a:solidFill>
            <a:srgbClr val="002060"/>
          </a:solidFill>
        </p:spPr>
        <p:txBody>
          <a:bodyPr wrap="square" rtlCol="0">
            <a:spAutoFit/>
          </a:bodyPr>
          <a:lstStyle/>
          <a:p>
            <a:pPr algn="ctr"/>
            <a:r>
              <a:rPr lang="en-ZA" sz="4000" dirty="0">
                <a:solidFill>
                  <a:srgbClr val="00B0F0"/>
                </a:solidFill>
                <a:cs typeface="Arial" panose="020B0604020202020204" pitchFamily="34" charset="0"/>
              </a:rPr>
              <a:t>We developed: </a:t>
            </a:r>
            <a:r>
              <a:rPr lang="en-ZA" sz="4000" dirty="0">
                <a:solidFill>
                  <a:schemeClr val="bg1"/>
                </a:solidFill>
                <a:cs typeface="Arial" panose="020B0604020202020204" pitchFamily="34" charset="0"/>
              </a:rPr>
              <a:t>1. The ODIS architecture</a:t>
            </a:r>
          </a:p>
        </p:txBody>
      </p:sp>
    </p:spTree>
    <p:extLst>
      <p:ext uri="{BB962C8B-B14F-4D97-AF65-F5344CB8AC3E}">
        <p14:creationId xmlns:p14="http://schemas.microsoft.com/office/powerpoint/2010/main" val="2345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2FE200-D539-974D-BBC5-0319E552DF82}"/>
              </a:ext>
            </a:extLst>
          </p:cNvPr>
          <p:cNvSpPr/>
          <p:nvPr/>
        </p:nvSpPr>
        <p:spPr>
          <a:xfrm>
            <a:off x="4060722" y="1037176"/>
            <a:ext cx="7836310" cy="5355312"/>
          </a:xfrm>
          <a:prstGeom prst="rect">
            <a:avLst/>
          </a:prstGeom>
        </p:spPr>
        <p:txBody>
          <a:bodyPr wrap="square">
            <a:spAutoFit/>
          </a:bodyPr>
          <a:lstStyle/>
          <a:p>
            <a:r>
              <a:rPr lang="en-US" dirty="0">
                <a:solidFill>
                  <a:schemeClr val="bg1"/>
                </a:solidFill>
              </a:rPr>
              <a:t>As with natural ecosystems, ODIS will be resilient to the gain or loss of parts, and accommodate a high diversity of products and services, while </a:t>
            </a:r>
            <a:r>
              <a:rPr lang="en-US" dirty="0">
                <a:solidFill>
                  <a:srgbClr val="FFFF00"/>
                </a:solidFill>
              </a:rPr>
              <a:t>maintaining its core functions</a:t>
            </a:r>
            <a:r>
              <a:rPr lang="en-US" dirty="0">
                <a:solidFill>
                  <a:schemeClr val="bg1"/>
                </a:solidFill>
              </a:rPr>
              <a:t>. </a:t>
            </a:r>
            <a:endParaRPr lang="en-ZA" dirty="0">
              <a:solidFill>
                <a:schemeClr val="bg1"/>
              </a:solidFill>
            </a:endParaRPr>
          </a:p>
          <a:p>
            <a:r>
              <a:rPr lang="en-ZA" dirty="0">
                <a:solidFill>
                  <a:schemeClr val="bg1"/>
                </a:solidFill>
              </a:rPr>
              <a:t> </a:t>
            </a:r>
          </a:p>
          <a:p>
            <a:r>
              <a:rPr lang="en-US" dirty="0">
                <a:solidFill>
                  <a:schemeClr val="bg1"/>
                </a:solidFill>
              </a:rPr>
              <a:t>The data are labelled according to different </a:t>
            </a:r>
            <a:r>
              <a:rPr lang="en-US" dirty="0">
                <a:solidFill>
                  <a:srgbClr val="FFFF00"/>
                </a:solidFill>
              </a:rPr>
              <a:t>patterns or specifications</a:t>
            </a:r>
            <a:r>
              <a:rPr lang="en-US" dirty="0">
                <a:solidFill>
                  <a:schemeClr val="bg1"/>
                </a:solidFill>
              </a:rPr>
              <a:t>, </a:t>
            </a:r>
            <a:r>
              <a:rPr lang="en-ZA" dirty="0">
                <a:solidFill>
                  <a:schemeClr val="bg1"/>
                </a:solidFill>
              </a:rPr>
              <a:t>created based on the focal areas of the IOC and requests from its community of users (e.g. for sensors and instrumentation, SDG indicators, EOVs).</a:t>
            </a:r>
          </a:p>
          <a:p>
            <a:r>
              <a:rPr lang="en-US" dirty="0">
                <a:solidFill>
                  <a:schemeClr val="bg1"/>
                </a:solidFill>
              </a:rPr>
              <a:t> </a:t>
            </a:r>
            <a:endParaRPr lang="en-ZA" dirty="0">
              <a:solidFill>
                <a:schemeClr val="bg1"/>
              </a:solidFill>
            </a:endParaRPr>
          </a:p>
          <a:p>
            <a:r>
              <a:rPr lang="en-US" dirty="0">
                <a:solidFill>
                  <a:schemeClr val="bg1"/>
                </a:solidFill>
              </a:rPr>
              <a:t>It was an important objective, in working with existing systems, that the </a:t>
            </a:r>
            <a:r>
              <a:rPr lang="en-US" dirty="0">
                <a:solidFill>
                  <a:srgbClr val="FFFF00"/>
                </a:solidFill>
              </a:rPr>
              <a:t>barriers to joining be LOW </a:t>
            </a:r>
            <a:r>
              <a:rPr lang="en-US" dirty="0">
                <a:solidFill>
                  <a:schemeClr val="bg1"/>
                </a:solidFill>
              </a:rPr>
              <a:t>and that we should not require re-design of any existing systems.</a:t>
            </a:r>
            <a:endParaRPr lang="en-ZA" dirty="0">
              <a:solidFill>
                <a:schemeClr val="bg1"/>
              </a:solidFill>
            </a:endParaRPr>
          </a:p>
          <a:p>
            <a:r>
              <a:rPr lang="en-ZA" dirty="0">
                <a:solidFill>
                  <a:schemeClr val="bg1"/>
                </a:solidFill>
              </a:rPr>
              <a:t> </a:t>
            </a:r>
            <a:r>
              <a:rPr lang="en-US" dirty="0">
                <a:solidFill>
                  <a:schemeClr val="bg1"/>
                </a:solidFill>
              </a:rPr>
              <a:t> </a:t>
            </a:r>
            <a:endParaRPr lang="en-ZA" dirty="0">
              <a:solidFill>
                <a:schemeClr val="bg1"/>
              </a:solidFill>
            </a:endParaRPr>
          </a:p>
          <a:p>
            <a:r>
              <a:rPr lang="en-ZA" dirty="0">
                <a:solidFill>
                  <a:schemeClr val="bg1"/>
                </a:solidFill>
              </a:rPr>
              <a:t>The project’s open-source philosophy of </a:t>
            </a:r>
            <a:r>
              <a:rPr lang="en-ZA" dirty="0">
                <a:solidFill>
                  <a:srgbClr val="FFFF00"/>
                </a:solidFill>
              </a:rPr>
              <a:t>open and transparent documentation </a:t>
            </a:r>
            <a:r>
              <a:rPr lang="en-ZA" dirty="0">
                <a:solidFill>
                  <a:schemeClr val="bg1"/>
                </a:solidFill>
              </a:rPr>
              <a:t>promotes reuse and adaptation by any institution, whether or not they are an OIH project partner. This will build resilience and sustainability of ODIS as it becomes adopted and implemented by more partners beyond the life of the OIH Project.</a:t>
            </a:r>
          </a:p>
          <a:p>
            <a:endParaRPr lang="en-ZA" dirty="0">
              <a:solidFill>
                <a:schemeClr val="bg1"/>
              </a:solidFill>
            </a:endParaRPr>
          </a:p>
          <a:p>
            <a:r>
              <a:rPr lang="en-ZA" dirty="0">
                <a:solidFill>
                  <a:schemeClr val="bg1"/>
                </a:solidFill>
              </a:rPr>
              <a:t>ODIS-arch Documentation </a:t>
            </a:r>
            <a:r>
              <a:rPr lang="en-US" dirty="0">
                <a:solidFill>
                  <a:schemeClr val="bg1"/>
                </a:solidFill>
                <a:hlinkClick r:id="rId2">
                  <a:extLst>
                    <a:ext uri="{A12FA001-AC4F-418D-AE19-62706E023703}">
                      <ahyp:hlinkClr xmlns:ahyp="http://schemas.microsoft.com/office/drawing/2018/hyperlinkcolor" val="tx"/>
                    </a:ext>
                  </a:extLst>
                </a:hlinkClick>
              </a:rPr>
              <a:t>https://book.oceaninfohub.org</a:t>
            </a:r>
            <a:endParaRPr lang="en-ZA" dirty="0">
              <a:solidFill>
                <a:schemeClr val="bg1"/>
              </a:solidFill>
            </a:endParaRPr>
          </a:p>
          <a:p>
            <a:endParaRPr lang="en-ZA" dirty="0">
              <a:solidFill>
                <a:schemeClr val="bg1"/>
              </a:solidFill>
            </a:endParaRPr>
          </a:p>
        </p:txBody>
      </p:sp>
      <p:pic>
        <p:nvPicPr>
          <p:cNvPr id="7" name="Picture 6"/>
          <p:cNvPicPr>
            <a:picLocks noChangeAspect="1"/>
          </p:cNvPicPr>
          <p:nvPr/>
        </p:nvPicPr>
        <p:blipFill>
          <a:blip r:embed="rId3"/>
          <a:stretch>
            <a:fillRect/>
          </a:stretch>
        </p:blipFill>
        <p:spPr>
          <a:xfrm>
            <a:off x="264343" y="1945912"/>
            <a:ext cx="3456773" cy="2616256"/>
          </a:xfrm>
          <a:prstGeom prst="snip2DiagRect">
            <a:avLst/>
          </a:prstGeom>
          <a:solidFill>
            <a:srgbClr val="FFFFFF">
              <a:shade val="85000"/>
            </a:srgbClr>
          </a:solidFill>
          <a:ln w="88900" cap="sq">
            <a:solidFill>
              <a:srgbClr val="80DEF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48542A6-2B10-C44E-BC89-941D42B94DD7}"/>
              </a:ext>
            </a:extLst>
          </p:cNvPr>
          <p:cNvSpPr txBox="1"/>
          <p:nvPr/>
        </p:nvSpPr>
        <p:spPr>
          <a:xfrm>
            <a:off x="1347019" y="130381"/>
            <a:ext cx="10258570" cy="707886"/>
          </a:xfrm>
          <a:prstGeom prst="rect">
            <a:avLst/>
          </a:prstGeom>
          <a:solidFill>
            <a:srgbClr val="002060"/>
          </a:solidFill>
        </p:spPr>
        <p:txBody>
          <a:bodyPr wrap="square" rtlCol="0">
            <a:spAutoFit/>
          </a:bodyPr>
          <a:lstStyle/>
          <a:p>
            <a:pPr algn="ctr"/>
            <a:r>
              <a:rPr lang="en-ZA" sz="4000" dirty="0">
                <a:solidFill>
                  <a:srgbClr val="00B0F0"/>
                </a:solidFill>
                <a:cs typeface="Arial" panose="020B0604020202020204" pitchFamily="34" charset="0"/>
              </a:rPr>
              <a:t>We developed: </a:t>
            </a:r>
            <a:r>
              <a:rPr lang="en-ZA" sz="4000" dirty="0">
                <a:solidFill>
                  <a:schemeClr val="bg1"/>
                </a:solidFill>
                <a:cs typeface="Arial" panose="020B0604020202020204" pitchFamily="34" charset="0"/>
              </a:rPr>
              <a:t>1. The ODIS architecture</a:t>
            </a:r>
          </a:p>
        </p:txBody>
      </p:sp>
    </p:spTree>
    <p:extLst>
      <p:ext uri="{BB962C8B-B14F-4D97-AF65-F5344CB8AC3E}">
        <p14:creationId xmlns:p14="http://schemas.microsoft.com/office/powerpoint/2010/main" val="1311433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2FE200-D539-974D-BBC5-0319E552DF82}"/>
              </a:ext>
            </a:extLst>
          </p:cNvPr>
          <p:cNvSpPr/>
          <p:nvPr/>
        </p:nvSpPr>
        <p:spPr>
          <a:xfrm>
            <a:off x="1455173" y="1430466"/>
            <a:ext cx="7836310" cy="3170099"/>
          </a:xfrm>
          <a:prstGeom prst="rect">
            <a:avLst/>
          </a:prstGeom>
        </p:spPr>
        <p:txBody>
          <a:bodyPr wrap="square">
            <a:spAutoFit/>
          </a:bodyPr>
          <a:lstStyle/>
          <a:p>
            <a:pPr lvl="0"/>
            <a:r>
              <a:rPr lang="en-US" sz="2000" dirty="0">
                <a:solidFill>
                  <a:schemeClr val="bg1"/>
                </a:solidFill>
              </a:rPr>
              <a:t>Although we first worked with global IOC partners and our three pilot regions, we gradually expanded over time so that now we are engaging with over </a:t>
            </a:r>
            <a:r>
              <a:rPr lang="en-US" sz="2000" dirty="0">
                <a:solidFill>
                  <a:srgbClr val="FFFF00"/>
                </a:solidFill>
              </a:rPr>
              <a:t>90 organisations </a:t>
            </a:r>
            <a:r>
              <a:rPr lang="en-US" sz="2000" dirty="0">
                <a:solidFill>
                  <a:schemeClr val="bg1"/>
                </a:solidFill>
              </a:rPr>
              <a:t>at some level, to enable them to expose their metadata and to join the growing network, and continue the ongoing process of co-design. </a:t>
            </a:r>
          </a:p>
          <a:p>
            <a:pPr lvl="0"/>
            <a:endParaRPr lang="en-ZA" sz="2000" dirty="0">
              <a:solidFill>
                <a:schemeClr val="bg1"/>
              </a:solidFill>
            </a:endParaRPr>
          </a:p>
          <a:p>
            <a:pPr lvl="0"/>
            <a:r>
              <a:rPr lang="en-ZA" sz="2000" dirty="0">
                <a:solidFill>
                  <a:schemeClr val="bg1"/>
                </a:solidFill>
              </a:rPr>
              <a:t>The ODIS-architecture has been established and currently indexes </a:t>
            </a:r>
            <a:r>
              <a:rPr lang="en-ZA" sz="2000" dirty="0">
                <a:solidFill>
                  <a:srgbClr val="FFFF00"/>
                </a:solidFill>
              </a:rPr>
              <a:t>32 databases from 28 partner organisations</a:t>
            </a:r>
            <a:r>
              <a:rPr lang="en-ZA" sz="2000" dirty="0">
                <a:solidFill>
                  <a:schemeClr val="bg1"/>
                </a:solidFill>
              </a:rPr>
              <a:t>. These 32 nodes are contributing openly discoverable content to the Ocean InfoHub knowledge graph.</a:t>
            </a:r>
          </a:p>
          <a:p>
            <a:endParaRPr lang="en-ZA" sz="2000" dirty="0">
              <a:solidFill>
                <a:schemeClr val="bg1"/>
              </a:solidFill>
            </a:endParaRPr>
          </a:p>
        </p:txBody>
      </p:sp>
      <p:sp>
        <p:nvSpPr>
          <p:cNvPr id="8" name="TextBox 7">
            <a:extLst>
              <a:ext uri="{FF2B5EF4-FFF2-40B4-BE49-F238E27FC236}">
                <a16:creationId xmlns:a16="http://schemas.microsoft.com/office/drawing/2014/main" id="{448542A6-2B10-C44E-BC89-941D42B94DD7}"/>
              </a:ext>
            </a:extLst>
          </p:cNvPr>
          <p:cNvSpPr txBox="1"/>
          <p:nvPr/>
        </p:nvSpPr>
        <p:spPr>
          <a:xfrm>
            <a:off x="1347018" y="130381"/>
            <a:ext cx="10697497" cy="707886"/>
          </a:xfrm>
          <a:prstGeom prst="rect">
            <a:avLst/>
          </a:prstGeom>
          <a:solidFill>
            <a:srgbClr val="002060"/>
          </a:solidFill>
        </p:spPr>
        <p:txBody>
          <a:bodyPr wrap="square" rtlCol="0">
            <a:spAutoFit/>
          </a:bodyPr>
          <a:lstStyle/>
          <a:p>
            <a:pPr algn="ctr"/>
            <a:r>
              <a:rPr lang="en-ZA" sz="4000" dirty="0">
                <a:solidFill>
                  <a:srgbClr val="00B0F0"/>
                </a:solidFill>
                <a:cs typeface="Arial" panose="020B0604020202020204" pitchFamily="34" charset="0"/>
              </a:rPr>
              <a:t>We developed: </a:t>
            </a:r>
            <a:r>
              <a:rPr lang="en-ZA" sz="2800" dirty="0">
                <a:solidFill>
                  <a:schemeClr val="bg1"/>
                </a:solidFill>
                <a:cs typeface="Arial" panose="020B0604020202020204" pitchFamily="34" charset="0"/>
              </a:rPr>
              <a:t>2. A partner network and communities of practice</a:t>
            </a:r>
            <a:endParaRPr lang="en-ZA" sz="4000" dirty="0">
              <a:solidFill>
                <a:schemeClr val="bg1"/>
              </a:solidFill>
              <a:cs typeface="Arial" panose="020B0604020202020204" pitchFamily="34" charset="0"/>
            </a:endParaRPr>
          </a:p>
        </p:txBody>
      </p:sp>
    </p:spTree>
    <p:extLst>
      <p:ext uri="{BB962C8B-B14F-4D97-AF65-F5344CB8AC3E}">
        <p14:creationId xmlns:p14="http://schemas.microsoft.com/office/powerpoint/2010/main" val="3090268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F6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2AD185-FE02-4942-AFDA-B3335E372998}"/>
              </a:ext>
            </a:extLst>
          </p:cNvPr>
          <p:cNvSpPr txBox="1"/>
          <p:nvPr/>
        </p:nvSpPr>
        <p:spPr>
          <a:xfrm>
            <a:off x="3297199" y="279024"/>
            <a:ext cx="5990801" cy="707886"/>
          </a:xfrm>
          <a:prstGeom prst="rect">
            <a:avLst/>
          </a:prstGeom>
          <a:noFill/>
        </p:spPr>
        <p:txBody>
          <a:bodyPr wrap="square" rtlCol="0">
            <a:spAutoFit/>
          </a:bodyPr>
          <a:lstStyle/>
          <a:p>
            <a:pPr algn="ctr"/>
            <a:r>
              <a:rPr lang="en-US" sz="2400" b="1" dirty="0">
                <a:solidFill>
                  <a:schemeClr val="bg1"/>
                </a:solidFill>
              </a:rPr>
              <a:t>Current status of the ODIS network</a:t>
            </a:r>
          </a:p>
          <a:p>
            <a:pPr algn="ctr"/>
            <a:r>
              <a:rPr lang="en-US" sz="1600" dirty="0">
                <a:solidFill>
                  <a:schemeClr val="bg1"/>
                </a:solidFill>
              </a:rPr>
              <a:t>developing in white, indexed in green</a:t>
            </a:r>
          </a:p>
        </p:txBody>
      </p:sp>
      <p:pic>
        <p:nvPicPr>
          <p:cNvPr id="4" name="Picture 3">
            <a:extLst>
              <a:ext uri="{FF2B5EF4-FFF2-40B4-BE49-F238E27FC236}">
                <a16:creationId xmlns:a16="http://schemas.microsoft.com/office/drawing/2014/main" id="{4396E84C-483D-8542-98B0-0F57F761EBFD}"/>
              </a:ext>
            </a:extLst>
          </p:cNvPr>
          <p:cNvPicPr>
            <a:picLocks noChangeAspect="1"/>
          </p:cNvPicPr>
          <p:nvPr/>
        </p:nvPicPr>
        <p:blipFill>
          <a:blip r:embed="rId2"/>
          <a:stretch>
            <a:fillRect/>
          </a:stretch>
        </p:blipFill>
        <p:spPr>
          <a:xfrm>
            <a:off x="96313" y="1380569"/>
            <a:ext cx="11997072" cy="5316002"/>
          </a:xfrm>
          <a:prstGeom prst="rect">
            <a:avLst/>
          </a:prstGeom>
        </p:spPr>
      </p:pic>
    </p:spTree>
    <p:extLst>
      <p:ext uri="{BB962C8B-B14F-4D97-AF65-F5344CB8AC3E}">
        <p14:creationId xmlns:p14="http://schemas.microsoft.com/office/powerpoint/2010/main" val="1921020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2FE200-D539-974D-BBC5-0319E552DF82}"/>
              </a:ext>
            </a:extLst>
          </p:cNvPr>
          <p:cNvSpPr/>
          <p:nvPr/>
        </p:nvSpPr>
        <p:spPr>
          <a:xfrm>
            <a:off x="1455173" y="1430466"/>
            <a:ext cx="7836310" cy="2092881"/>
          </a:xfrm>
          <a:prstGeom prst="rect">
            <a:avLst/>
          </a:prstGeom>
        </p:spPr>
        <p:txBody>
          <a:bodyPr wrap="square">
            <a:spAutoFit/>
          </a:bodyPr>
          <a:lstStyle/>
          <a:p>
            <a:pPr lvl="0"/>
            <a:r>
              <a:rPr lang="en-US" dirty="0">
                <a:solidFill>
                  <a:schemeClr val="bg1"/>
                </a:solidFill>
              </a:rPr>
              <a:t>With the assistance of co-financing from NORAD, we have been able to work beyond the three initial focus regions and bring in additional partners.</a:t>
            </a:r>
          </a:p>
          <a:p>
            <a:pPr lvl="0"/>
            <a:endParaRPr lang="en-ZA" dirty="0">
              <a:solidFill>
                <a:schemeClr val="bg1"/>
              </a:solidFill>
            </a:endParaRPr>
          </a:p>
          <a:p>
            <a:pPr lvl="0"/>
            <a:r>
              <a:rPr lang="en-ZA" dirty="0">
                <a:solidFill>
                  <a:schemeClr val="bg1"/>
                </a:solidFill>
              </a:rPr>
              <a:t>Many other data-sharing initiatives work primarily in Europe or North America, but the Ocean InfoHub and ODIS is demonstrating interoperability between highly diverse themes, regions, and capacities across the globe</a:t>
            </a:r>
            <a:r>
              <a:rPr lang="en-ZA" sz="2000" dirty="0">
                <a:solidFill>
                  <a:schemeClr val="bg1"/>
                </a:solidFill>
              </a:rPr>
              <a:t>.</a:t>
            </a:r>
          </a:p>
          <a:p>
            <a:endParaRPr lang="en-ZA" sz="2000" dirty="0">
              <a:solidFill>
                <a:schemeClr val="bg1"/>
              </a:solidFill>
            </a:endParaRPr>
          </a:p>
        </p:txBody>
      </p:sp>
      <p:sp>
        <p:nvSpPr>
          <p:cNvPr id="8" name="TextBox 7">
            <a:extLst>
              <a:ext uri="{FF2B5EF4-FFF2-40B4-BE49-F238E27FC236}">
                <a16:creationId xmlns:a16="http://schemas.microsoft.com/office/drawing/2014/main" id="{448542A6-2B10-C44E-BC89-941D42B94DD7}"/>
              </a:ext>
            </a:extLst>
          </p:cNvPr>
          <p:cNvSpPr txBox="1"/>
          <p:nvPr/>
        </p:nvSpPr>
        <p:spPr>
          <a:xfrm>
            <a:off x="1347018" y="130381"/>
            <a:ext cx="10697497" cy="707886"/>
          </a:xfrm>
          <a:prstGeom prst="rect">
            <a:avLst/>
          </a:prstGeom>
          <a:solidFill>
            <a:srgbClr val="002060"/>
          </a:solidFill>
        </p:spPr>
        <p:txBody>
          <a:bodyPr wrap="square" rtlCol="0">
            <a:spAutoFit/>
          </a:bodyPr>
          <a:lstStyle/>
          <a:p>
            <a:pPr algn="ctr"/>
            <a:r>
              <a:rPr lang="en-ZA" sz="4000" dirty="0">
                <a:solidFill>
                  <a:srgbClr val="00B0F0"/>
                </a:solidFill>
                <a:cs typeface="Arial" panose="020B0604020202020204" pitchFamily="34" charset="0"/>
              </a:rPr>
              <a:t>We developed: </a:t>
            </a:r>
            <a:r>
              <a:rPr lang="en-ZA" sz="2800" dirty="0">
                <a:solidFill>
                  <a:schemeClr val="bg1"/>
                </a:solidFill>
                <a:cs typeface="Arial" panose="020B0604020202020204" pitchFamily="34" charset="0"/>
              </a:rPr>
              <a:t>2. A partner network and communities of practice</a:t>
            </a:r>
            <a:endParaRPr lang="en-ZA" sz="4000" dirty="0">
              <a:solidFill>
                <a:schemeClr val="bg1"/>
              </a:solidFill>
              <a:cs typeface="Arial" panose="020B0604020202020204" pitchFamily="34" charset="0"/>
            </a:endParaRPr>
          </a:p>
        </p:txBody>
      </p:sp>
    </p:spTree>
    <p:extLst>
      <p:ext uri="{BB962C8B-B14F-4D97-AF65-F5344CB8AC3E}">
        <p14:creationId xmlns:p14="http://schemas.microsoft.com/office/powerpoint/2010/main" val="3560450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2FE200-D539-974D-BBC5-0319E552DF82}"/>
              </a:ext>
            </a:extLst>
          </p:cNvPr>
          <p:cNvSpPr/>
          <p:nvPr/>
        </p:nvSpPr>
        <p:spPr>
          <a:xfrm>
            <a:off x="973393" y="1135498"/>
            <a:ext cx="10323872" cy="1692771"/>
          </a:xfrm>
          <a:prstGeom prst="rect">
            <a:avLst/>
          </a:prstGeom>
        </p:spPr>
        <p:txBody>
          <a:bodyPr wrap="square">
            <a:spAutoFit/>
          </a:bodyPr>
          <a:lstStyle/>
          <a:p>
            <a:r>
              <a:rPr lang="en-US" sz="2000" dirty="0">
                <a:solidFill>
                  <a:schemeClr val="bg1"/>
                </a:solidFill>
              </a:rPr>
              <a:t>A Global Search portal has been developed as a demonstration of ODIS (</a:t>
            </a:r>
            <a:r>
              <a:rPr lang="en-US" sz="2000" u="sng" dirty="0">
                <a:solidFill>
                  <a:schemeClr val="bg1"/>
                </a:solidFill>
                <a:hlinkClick r:id="rId2">
                  <a:extLst>
                    <a:ext uri="{A12FA001-AC4F-418D-AE19-62706E023703}">
                      <ahyp:hlinkClr xmlns:ahyp="http://schemas.microsoft.com/office/drawing/2018/hyperlinkcolor" val="tx"/>
                    </a:ext>
                  </a:extLst>
                </a:hlinkClick>
              </a:rPr>
              <a:t>https://oceaninfohub.org</a:t>
            </a:r>
            <a:r>
              <a:rPr lang="en-US" sz="2000" dirty="0">
                <a:solidFill>
                  <a:schemeClr val="bg1"/>
                </a:solidFill>
              </a:rPr>
              <a:t>). The portal currently contains over 130,000 content items in seven content categories: (</a:t>
            </a:r>
            <a:r>
              <a:rPr lang="en-US" sz="2000" dirty="0" err="1">
                <a:solidFill>
                  <a:schemeClr val="bg1"/>
                </a:solidFill>
              </a:rPr>
              <a:t>i</a:t>
            </a:r>
            <a:r>
              <a:rPr lang="en-US" sz="2000" dirty="0">
                <a:solidFill>
                  <a:schemeClr val="bg1"/>
                </a:solidFill>
              </a:rPr>
              <a:t>) Experts (27,000); (ii) Institutions (13,000; (iii) Documents (42,000); (iv) Training (1,500); (v) Vessels (113); (vi) Projects (3,600); and (vii) Datasets (48,000).</a:t>
            </a:r>
            <a:endParaRPr lang="en-ZA" sz="2000" dirty="0">
              <a:solidFill>
                <a:schemeClr val="bg1"/>
              </a:solidFill>
            </a:endParaRPr>
          </a:p>
          <a:p>
            <a:endParaRPr lang="en-ZA" sz="2400" dirty="0">
              <a:solidFill>
                <a:schemeClr val="bg1"/>
              </a:solidFill>
            </a:endParaRPr>
          </a:p>
        </p:txBody>
      </p:sp>
      <p:sp>
        <p:nvSpPr>
          <p:cNvPr id="8" name="TextBox 7">
            <a:extLst>
              <a:ext uri="{FF2B5EF4-FFF2-40B4-BE49-F238E27FC236}">
                <a16:creationId xmlns:a16="http://schemas.microsoft.com/office/drawing/2014/main" id="{448542A6-2B10-C44E-BC89-941D42B94DD7}"/>
              </a:ext>
            </a:extLst>
          </p:cNvPr>
          <p:cNvSpPr txBox="1"/>
          <p:nvPr/>
        </p:nvSpPr>
        <p:spPr>
          <a:xfrm>
            <a:off x="1347018" y="130381"/>
            <a:ext cx="10697497" cy="707886"/>
          </a:xfrm>
          <a:prstGeom prst="rect">
            <a:avLst/>
          </a:prstGeom>
          <a:solidFill>
            <a:srgbClr val="002060"/>
          </a:solidFill>
        </p:spPr>
        <p:txBody>
          <a:bodyPr wrap="square" rtlCol="0">
            <a:spAutoFit/>
          </a:bodyPr>
          <a:lstStyle/>
          <a:p>
            <a:pPr algn="ctr"/>
            <a:r>
              <a:rPr lang="en-ZA" sz="4000" dirty="0">
                <a:solidFill>
                  <a:srgbClr val="00B0F0"/>
                </a:solidFill>
                <a:cs typeface="Arial" panose="020B0604020202020204" pitchFamily="34" charset="0"/>
              </a:rPr>
              <a:t>We developed: </a:t>
            </a:r>
            <a:r>
              <a:rPr lang="en-ZA" sz="3600" dirty="0">
                <a:solidFill>
                  <a:schemeClr val="bg1"/>
                </a:solidFill>
                <a:cs typeface="Arial" panose="020B0604020202020204" pitchFamily="34" charset="0"/>
              </a:rPr>
              <a:t>3. An OIH Global Search portal</a:t>
            </a:r>
            <a:endParaRPr lang="en-ZA" sz="4000" dirty="0">
              <a:solidFill>
                <a:schemeClr val="bg1"/>
              </a:solidFill>
              <a:cs typeface="Arial" panose="020B0604020202020204" pitchFamily="34" charset="0"/>
            </a:endParaRPr>
          </a:p>
        </p:txBody>
      </p:sp>
      <p:pic>
        <p:nvPicPr>
          <p:cNvPr id="4" name="Picture 3">
            <a:extLst>
              <a:ext uri="{FF2B5EF4-FFF2-40B4-BE49-F238E27FC236}">
                <a16:creationId xmlns:a16="http://schemas.microsoft.com/office/drawing/2014/main" id="{FD8048B0-C398-5E4C-B54C-4C782ADC7BB3}"/>
              </a:ext>
            </a:extLst>
          </p:cNvPr>
          <p:cNvPicPr>
            <a:picLocks noChangeAspect="1"/>
          </p:cNvPicPr>
          <p:nvPr/>
        </p:nvPicPr>
        <p:blipFill>
          <a:blip r:embed="rId3"/>
          <a:stretch>
            <a:fillRect/>
          </a:stretch>
        </p:blipFill>
        <p:spPr>
          <a:xfrm>
            <a:off x="2182762" y="2645394"/>
            <a:ext cx="6972202" cy="3927469"/>
          </a:xfrm>
          <a:prstGeom prst="rect">
            <a:avLst/>
          </a:prstGeom>
          <a:ln>
            <a:solidFill>
              <a:schemeClr val="bg1"/>
            </a:solidFill>
          </a:ln>
        </p:spPr>
      </p:pic>
    </p:spTree>
    <p:extLst>
      <p:ext uri="{BB962C8B-B14F-4D97-AF65-F5344CB8AC3E}">
        <p14:creationId xmlns:p14="http://schemas.microsoft.com/office/powerpoint/2010/main" val="57326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2FE200-D539-974D-BBC5-0319E552DF82}"/>
              </a:ext>
            </a:extLst>
          </p:cNvPr>
          <p:cNvSpPr/>
          <p:nvPr/>
        </p:nvSpPr>
        <p:spPr>
          <a:xfrm>
            <a:off x="973393" y="1135498"/>
            <a:ext cx="10323872" cy="2739211"/>
          </a:xfrm>
          <a:prstGeom prst="rect">
            <a:avLst/>
          </a:prstGeom>
        </p:spPr>
        <p:txBody>
          <a:bodyPr wrap="square">
            <a:spAutoFit/>
          </a:bodyPr>
          <a:lstStyle/>
          <a:p>
            <a:r>
              <a:rPr lang="en-ZA" dirty="0">
                <a:solidFill>
                  <a:schemeClr val="bg1"/>
                </a:solidFill>
              </a:rPr>
              <a:t>Other UN agencies, global data systems, and initiatives in other domains and sectors have also expressed an interest in adopting the ODIS technology. We are aligning to the </a:t>
            </a:r>
            <a:r>
              <a:rPr lang="en-GB" dirty="0">
                <a:solidFill>
                  <a:schemeClr val="bg1"/>
                </a:solidFill>
                <a:latin typeface="Lato"/>
              </a:rPr>
              <a:t>emerging CODATA Cross-domain interoperability framework (CDIF).</a:t>
            </a:r>
            <a:endParaRPr lang="en-ZA" dirty="0">
              <a:solidFill>
                <a:schemeClr val="bg1"/>
              </a:solidFill>
            </a:endParaRPr>
          </a:p>
          <a:p>
            <a:r>
              <a:rPr lang="en-US" dirty="0">
                <a:solidFill>
                  <a:schemeClr val="bg1"/>
                </a:solidFill>
              </a:rPr>
              <a:t> </a:t>
            </a:r>
            <a:endParaRPr lang="en-ZA" dirty="0">
              <a:solidFill>
                <a:schemeClr val="bg1"/>
              </a:solidFill>
            </a:endParaRPr>
          </a:p>
          <a:p>
            <a:r>
              <a:rPr lang="en-ZA" dirty="0">
                <a:solidFill>
                  <a:schemeClr val="bg1"/>
                </a:solidFill>
              </a:rPr>
              <a:t>We are discussing interoperability solutions with organisations including GEO BON, the Helmholtz Metadata Collaboration (HMC), the Earth Science Information Partners (ESIP), and the Polar Data Discovery Enhancement Research (POLDER) project). OIH/ODIS is also a case study in the ongoing </a:t>
            </a:r>
            <a:r>
              <a:rPr lang="en-ZA" dirty="0" err="1">
                <a:solidFill>
                  <a:schemeClr val="bg1"/>
                </a:solidFill>
              </a:rPr>
              <a:t>WorldFAIR</a:t>
            </a:r>
            <a:r>
              <a:rPr lang="en-ZA" dirty="0">
                <a:solidFill>
                  <a:schemeClr val="bg1"/>
                </a:solidFill>
              </a:rPr>
              <a:t> project representing the ocean domain in a constellation of 11 case studies.</a:t>
            </a:r>
          </a:p>
          <a:p>
            <a:endParaRPr lang="en-ZA" sz="2400" dirty="0">
              <a:solidFill>
                <a:schemeClr val="bg1"/>
              </a:solidFill>
            </a:endParaRPr>
          </a:p>
        </p:txBody>
      </p:sp>
      <p:sp>
        <p:nvSpPr>
          <p:cNvPr id="8" name="TextBox 7">
            <a:extLst>
              <a:ext uri="{FF2B5EF4-FFF2-40B4-BE49-F238E27FC236}">
                <a16:creationId xmlns:a16="http://schemas.microsoft.com/office/drawing/2014/main" id="{448542A6-2B10-C44E-BC89-941D42B94DD7}"/>
              </a:ext>
            </a:extLst>
          </p:cNvPr>
          <p:cNvSpPr txBox="1"/>
          <p:nvPr/>
        </p:nvSpPr>
        <p:spPr>
          <a:xfrm>
            <a:off x="1347018" y="130381"/>
            <a:ext cx="10697497" cy="707886"/>
          </a:xfrm>
          <a:prstGeom prst="rect">
            <a:avLst/>
          </a:prstGeom>
          <a:solidFill>
            <a:srgbClr val="002060"/>
          </a:solidFill>
        </p:spPr>
        <p:txBody>
          <a:bodyPr wrap="square" rtlCol="0">
            <a:spAutoFit/>
          </a:bodyPr>
          <a:lstStyle/>
          <a:p>
            <a:pPr algn="ctr"/>
            <a:r>
              <a:rPr lang="en-ZA" sz="4000" dirty="0">
                <a:solidFill>
                  <a:srgbClr val="00B0F0"/>
                </a:solidFill>
                <a:cs typeface="Arial" panose="020B0604020202020204" pitchFamily="34" charset="0"/>
              </a:rPr>
              <a:t>We developed: </a:t>
            </a:r>
            <a:r>
              <a:rPr lang="en-ZA" sz="3200" dirty="0">
                <a:solidFill>
                  <a:schemeClr val="bg1"/>
                </a:solidFill>
                <a:cs typeface="Arial" panose="020B0604020202020204" pitchFamily="34" charset="0"/>
              </a:rPr>
              <a:t>4. Cross-domain interoperability technology</a:t>
            </a:r>
            <a:endParaRPr lang="en-ZA" sz="4000" dirty="0">
              <a:solidFill>
                <a:schemeClr val="bg1"/>
              </a:solidFill>
              <a:cs typeface="Arial" panose="020B0604020202020204" pitchFamily="34" charset="0"/>
            </a:endParaRPr>
          </a:p>
        </p:txBody>
      </p:sp>
      <p:pic>
        <p:nvPicPr>
          <p:cNvPr id="6" name="Picture 2" descr="https://lh5.googleusercontent.com/w1Psq81CHt4tZqVI_e4_-Kjai4P1mZ7WkW2G3a6JhUgnQbKP52hkx_HdpRp6wLBQ936on1c1Q-5PGkRD9Tpx-t6UsQwpLhDdbNFIp2nF4HvKRY2rCD5mPujUS97yeoQMUUsYtAOMp7UX9WxZKiBsBrjJoQ=s2048">
            <a:extLst>
              <a:ext uri="{FF2B5EF4-FFF2-40B4-BE49-F238E27FC236}">
                <a16:creationId xmlns:a16="http://schemas.microsoft.com/office/drawing/2014/main" id="{75A9496A-E053-8345-A59C-60406A54D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7024" y="3461060"/>
            <a:ext cx="3130241" cy="3056589"/>
          </a:xfrm>
          <a:prstGeom prst="round2DiagRect">
            <a:avLst>
              <a:gd name="adj1" fmla="val 16667"/>
              <a:gd name="adj2" fmla="val 3161"/>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73D25D-80D3-334C-A547-E7D060E67552}"/>
              </a:ext>
            </a:extLst>
          </p:cNvPr>
          <p:cNvPicPr>
            <a:picLocks noChangeAspect="1"/>
          </p:cNvPicPr>
          <p:nvPr/>
        </p:nvPicPr>
        <p:blipFill>
          <a:blip r:embed="rId3"/>
          <a:stretch>
            <a:fillRect/>
          </a:stretch>
        </p:blipFill>
        <p:spPr>
          <a:xfrm>
            <a:off x="1650315" y="3604398"/>
            <a:ext cx="3920628" cy="2684263"/>
          </a:xfrm>
          <a:prstGeom prst="round2DiagRect">
            <a:avLst>
              <a:gd name="adj1" fmla="val 6785"/>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ounded Rectangle 8">
            <a:extLst>
              <a:ext uri="{FF2B5EF4-FFF2-40B4-BE49-F238E27FC236}">
                <a16:creationId xmlns:a16="http://schemas.microsoft.com/office/drawing/2014/main" id="{15F3635D-FDED-B74E-853B-77F139D6DD9B}"/>
              </a:ext>
            </a:extLst>
          </p:cNvPr>
          <p:cNvSpPr/>
          <p:nvPr/>
        </p:nvSpPr>
        <p:spPr>
          <a:xfrm>
            <a:off x="8465575" y="4886632"/>
            <a:ext cx="658762" cy="37990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A6A6471-FF50-CF41-A373-51AB27E144B2}"/>
              </a:ext>
            </a:extLst>
          </p:cNvPr>
          <p:cNvPicPr>
            <a:picLocks noChangeAspect="1"/>
          </p:cNvPicPr>
          <p:nvPr/>
        </p:nvPicPr>
        <p:blipFill>
          <a:blip r:embed="rId4"/>
          <a:stretch>
            <a:fillRect/>
          </a:stretch>
        </p:blipFill>
        <p:spPr>
          <a:xfrm>
            <a:off x="5923629" y="5899704"/>
            <a:ext cx="1390650" cy="457200"/>
          </a:xfrm>
          <a:prstGeom prst="rect">
            <a:avLst/>
          </a:prstGeom>
        </p:spPr>
      </p:pic>
      <p:sp>
        <p:nvSpPr>
          <p:cNvPr id="11" name="Rectangle 10">
            <a:extLst>
              <a:ext uri="{FF2B5EF4-FFF2-40B4-BE49-F238E27FC236}">
                <a16:creationId xmlns:a16="http://schemas.microsoft.com/office/drawing/2014/main" id="{543632A6-67F8-A84C-915E-B2A21A36D8B3}"/>
              </a:ext>
            </a:extLst>
          </p:cNvPr>
          <p:cNvSpPr/>
          <p:nvPr/>
        </p:nvSpPr>
        <p:spPr>
          <a:xfrm>
            <a:off x="5745531" y="6356904"/>
            <a:ext cx="171612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https://doi.org/10.5281/zenodo.7682399</a:t>
            </a:r>
          </a:p>
        </p:txBody>
      </p:sp>
    </p:spTree>
    <p:extLst>
      <p:ext uri="{BB962C8B-B14F-4D97-AF65-F5344CB8AC3E}">
        <p14:creationId xmlns:p14="http://schemas.microsoft.com/office/powerpoint/2010/main" val="2110693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1F6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6E06E0-D611-0441-BFDB-A9C72EA2681D}"/>
              </a:ext>
            </a:extLst>
          </p:cNvPr>
          <p:cNvSpPr/>
          <p:nvPr/>
        </p:nvSpPr>
        <p:spPr>
          <a:xfrm>
            <a:off x="0" y="4280807"/>
            <a:ext cx="12192000" cy="2577193"/>
          </a:xfrm>
          <a:prstGeom prst="rect">
            <a:avLst/>
          </a:prstGeom>
          <a:solidFill>
            <a:srgbClr val="00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C4F5E60-B2DC-2445-97D9-6E7231CAE404}"/>
              </a:ext>
            </a:extLst>
          </p:cNvPr>
          <p:cNvSpPr/>
          <p:nvPr/>
        </p:nvSpPr>
        <p:spPr>
          <a:xfrm>
            <a:off x="10255045" y="130381"/>
            <a:ext cx="1681316" cy="1777077"/>
          </a:xfrm>
          <a:prstGeom prst="rect">
            <a:avLst/>
          </a:prstGeom>
          <a:solidFill>
            <a:srgbClr val="00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0821248-5221-604E-ABD3-6AB487AC627D}"/>
              </a:ext>
            </a:extLst>
          </p:cNvPr>
          <p:cNvSpPr txBox="1"/>
          <p:nvPr/>
        </p:nvSpPr>
        <p:spPr>
          <a:xfrm>
            <a:off x="1356851" y="130381"/>
            <a:ext cx="10248737" cy="646331"/>
          </a:xfrm>
          <a:prstGeom prst="rect">
            <a:avLst/>
          </a:prstGeom>
          <a:solidFill>
            <a:srgbClr val="002060"/>
          </a:solidFill>
        </p:spPr>
        <p:txBody>
          <a:bodyPr wrap="square" rtlCol="0">
            <a:spAutoFit/>
          </a:bodyPr>
          <a:lstStyle/>
          <a:p>
            <a:pPr algn="ctr"/>
            <a:r>
              <a:rPr lang="en-ZA" sz="3600" dirty="0">
                <a:solidFill>
                  <a:schemeClr val="bg1"/>
                </a:solidFill>
                <a:cs typeface="Arial" panose="020B0604020202020204" pitchFamily="34" charset="0"/>
              </a:rPr>
              <a:t>The Ocean InfoHub, through ODIS, now provides a:</a:t>
            </a:r>
          </a:p>
        </p:txBody>
      </p:sp>
      <p:sp>
        <p:nvSpPr>
          <p:cNvPr id="15" name="Rectangle 14">
            <a:extLst>
              <a:ext uri="{FF2B5EF4-FFF2-40B4-BE49-F238E27FC236}">
                <a16:creationId xmlns:a16="http://schemas.microsoft.com/office/drawing/2014/main" id="{8F4B60C4-6B07-B348-B5BE-3B25674B96DF}"/>
              </a:ext>
            </a:extLst>
          </p:cNvPr>
          <p:cNvSpPr/>
          <p:nvPr/>
        </p:nvSpPr>
        <p:spPr>
          <a:xfrm>
            <a:off x="3187473" y="1135498"/>
            <a:ext cx="8109791" cy="5755422"/>
          </a:xfrm>
          <a:prstGeom prst="rect">
            <a:avLst/>
          </a:prstGeom>
        </p:spPr>
        <p:txBody>
          <a:bodyPr wrap="square">
            <a:spAutoFit/>
          </a:bodyPr>
          <a:lstStyle/>
          <a:p>
            <a:pPr marL="285750" lvl="0" indent="-285750">
              <a:buFont typeface="Arial" panose="020B0604020202020204" pitchFamily="34" charset="0"/>
              <a:buChar char="•"/>
            </a:pPr>
            <a:r>
              <a:rPr lang="en-GB" sz="2400" b="1" dirty="0">
                <a:solidFill>
                  <a:schemeClr val="bg1"/>
                </a:solidFill>
              </a:rPr>
              <a:t>Sustainable, interoperable, inclusive, </a:t>
            </a:r>
            <a:r>
              <a:rPr lang="en-GB" sz="2400" dirty="0">
                <a:solidFill>
                  <a:schemeClr val="bg1"/>
                </a:solidFill>
              </a:rPr>
              <a:t>and</a:t>
            </a:r>
            <a:r>
              <a:rPr lang="en-GB" sz="2400" b="1" dirty="0">
                <a:solidFill>
                  <a:schemeClr val="bg1"/>
                </a:solidFill>
              </a:rPr>
              <a:t> openly accessible ODIS infrastructure</a:t>
            </a:r>
            <a:endParaRPr lang="en-ZA" sz="2400" dirty="0">
              <a:solidFill>
                <a:schemeClr val="bg1"/>
              </a:solidFill>
            </a:endParaRPr>
          </a:p>
          <a:p>
            <a:pPr marL="285750" lvl="0" indent="-285750">
              <a:buFont typeface="Arial" panose="020B0604020202020204" pitchFamily="34" charset="0"/>
              <a:buChar char="•"/>
            </a:pPr>
            <a:r>
              <a:rPr lang="en-GB" sz="2400" dirty="0">
                <a:solidFill>
                  <a:schemeClr val="bg1"/>
                </a:solidFill>
              </a:rPr>
              <a:t>Composed of </a:t>
            </a:r>
            <a:r>
              <a:rPr lang="en-GB" sz="2400" b="1" dirty="0">
                <a:solidFill>
                  <a:schemeClr val="bg1"/>
                </a:solidFill>
              </a:rPr>
              <a:t>nodes</a:t>
            </a:r>
            <a:r>
              <a:rPr lang="en-GB" sz="2400" dirty="0">
                <a:solidFill>
                  <a:schemeClr val="bg1"/>
                </a:solidFill>
              </a:rPr>
              <a:t>, through which data providers and partners can share (meta) data</a:t>
            </a:r>
            <a:endParaRPr lang="en-ZA" sz="2400" dirty="0">
              <a:solidFill>
                <a:schemeClr val="bg1"/>
              </a:solidFill>
            </a:endParaRPr>
          </a:p>
          <a:p>
            <a:pPr marL="285750" lvl="0" indent="-285750">
              <a:buFont typeface="Arial" panose="020B0604020202020204" pitchFamily="34" charset="0"/>
              <a:buChar char="•"/>
            </a:pPr>
            <a:r>
              <a:rPr lang="en-GB" sz="2400" dirty="0">
                <a:solidFill>
                  <a:schemeClr val="bg1"/>
                </a:solidFill>
              </a:rPr>
              <a:t>Does not depend on a central Hub, the </a:t>
            </a:r>
            <a:r>
              <a:rPr lang="en-GB" sz="2400" b="1" dirty="0">
                <a:solidFill>
                  <a:schemeClr val="bg1"/>
                </a:solidFill>
              </a:rPr>
              <a:t>web </a:t>
            </a:r>
            <a:r>
              <a:rPr lang="en-GB" sz="2400" dirty="0">
                <a:solidFill>
                  <a:schemeClr val="bg1"/>
                </a:solidFill>
              </a:rPr>
              <a:t>is our </a:t>
            </a:r>
            <a:r>
              <a:rPr lang="en-GB" sz="2400" b="1" dirty="0">
                <a:solidFill>
                  <a:schemeClr val="bg1"/>
                </a:solidFill>
              </a:rPr>
              <a:t>collective Hub;</a:t>
            </a:r>
            <a:endParaRPr lang="en-ZA" sz="2400" dirty="0">
              <a:solidFill>
                <a:schemeClr val="bg1"/>
              </a:solidFill>
            </a:endParaRPr>
          </a:p>
          <a:p>
            <a:pPr lvl="0"/>
            <a:endParaRPr lang="en-GB" sz="2400" b="1" dirty="0">
              <a:solidFill>
                <a:schemeClr val="bg1"/>
              </a:solidFill>
            </a:endParaRPr>
          </a:p>
          <a:p>
            <a:pPr lvl="0"/>
            <a:r>
              <a:rPr lang="en-GB" sz="2400" b="1" dirty="0">
                <a:solidFill>
                  <a:schemeClr val="bg1"/>
                </a:solidFill>
              </a:rPr>
              <a:t>Nodes (maintained by partners) </a:t>
            </a:r>
            <a:r>
              <a:rPr lang="en-GB" sz="2400" b="1" dirty="0">
                <a:solidFill>
                  <a:srgbClr val="FFFF00"/>
                </a:solidFill>
              </a:rPr>
              <a:t>have complete ownership and control</a:t>
            </a:r>
            <a:r>
              <a:rPr lang="en-GB" sz="2400" b="1" dirty="0">
                <a:solidFill>
                  <a:schemeClr val="bg1"/>
                </a:solidFill>
              </a:rPr>
              <a:t>, and choose </a:t>
            </a:r>
            <a:r>
              <a:rPr lang="en-GB" sz="2400" dirty="0">
                <a:solidFill>
                  <a:schemeClr val="bg1"/>
                </a:solidFill>
              </a:rPr>
              <a:t>which metadata they would like to share.</a:t>
            </a:r>
            <a:endParaRPr lang="en-ZA" sz="2400" dirty="0">
              <a:solidFill>
                <a:schemeClr val="bg1"/>
              </a:solidFill>
            </a:endParaRPr>
          </a:p>
          <a:p>
            <a:pPr lvl="0"/>
            <a:r>
              <a:rPr lang="en-GB" sz="2400" dirty="0">
                <a:solidFill>
                  <a:schemeClr val="bg1"/>
                </a:solidFill>
              </a:rPr>
              <a:t>Anyone can develop thematic or regional </a:t>
            </a:r>
            <a:r>
              <a:rPr lang="en-GB" sz="2400" b="1" dirty="0">
                <a:solidFill>
                  <a:schemeClr val="bg1"/>
                </a:solidFill>
              </a:rPr>
              <a:t>portals</a:t>
            </a:r>
            <a:r>
              <a:rPr lang="en-GB" sz="2400" dirty="0">
                <a:solidFill>
                  <a:schemeClr val="bg1"/>
                </a:solidFill>
              </a:rPr>
              <a:t>.</a:t>
            </a:r>
            <a:endParaRPr lang="en-ZA" sz="2400" dirty="0">
              <a:solidFill>
                <a:schemeClr val="bg1"/>
              </a:solidFill>
            </a:endParaRPr>
          </a:p>
          <a:p>
            <a:pPr lvl="0"/>
            <a:r>
              <a:rPr lang="en-US" sz="2400" dirty="0">
                <a:solidFill>
                  <a:schemeClr val="bg1"/>
                </a:solidFill>
              </a:rPr>
              <a:t>Provenance is maintained: metadata links back to the </a:t>
            </a:r>
            <a:r>
              <a:rPr lang="en-US" sz="2400" b="1" dirty="0">
                <a:solidFill>
                  <a:srgbClr val="FFFF00"/>
                </a:solidFill>
              </a:rPr>
              <a:t>original, authoritative source</a:t>
            </a:r>
            <a:endParaRPr lang="en-ZA" sz="2400" dirty="0">
              <a:solidFill>
                <a:srgbClr val="FFFF00"/>
              </a:solidFill>
            </a:endParaRPr>
          </a:p>
          <a:p>
            <a:pPr lvl="0"/>
            <a:r>
              <a:rPr lang="en-GB" sz="2400" dirty="0">
                <a:solidFill>
                  <a:schemeClr val="bg1"/>
                </a:solidFill>
              </a:rPr>
              <a:t>Architecture is a </a:t>
            </a:r>
            <a:r>
              <a:rPr lang="en-GB" sz="2400" b="1" dirty="0">
                <a:solidFill>
                  <a:srgbClr val="FFFF00"/>
                </a:solidFill>
              </a:rPr>
              <a:t>lightweight</a:t>
            </a:r>
            <a:r>
              <a:rPr lang="en-GB" sz="2400" dirty="0">
                <a:solidFill>
                  <a:schemeClr val="bg1"/>
                </a:solidFill>
              </a:rPr>
              <a:t>, minimal layer and workflows should not need to change.</a:t>
            </a:r>
            <a:endParaRPr lang="en-ZA" sz="2400" dirty="0">
              <a:solidFill>
                <a:schemeClr val="bg1"/>
              </a:solidFill>
            </a:endParaRPr>
          </a:p>
          <a:p>
            <a:endParaRPr lang="en-ZA" sz="3200" dirty="0">
              <a:solidFill>
                <a:schemeClr val="bg1"/>
              </a:solidFill>
            </a:endParaRPr>
          </a:p>
        </p:txBody>
      </p:sp>
      <p:sp>
        <p:nvSpPr>
          <p:cNvPr id="5" name="Oval 4">
            <a:extLst>
              <a:ext uri="{FF2B5EF4-FFF2-40B4-BE49-F238E27FC236}">
                <a16:creationId xmlns:a16="http://schemas.microsoft.com/office/drawing/2014/main" id="{ED0FE428-A7E0-844D-BE6F-0FCDE2D23773}"/>
              </a:ext>
            </a:extLst>
          </p:cNvPr>
          <p:cNvSpPr/>
          <p:nvPr/>
        </p:nvSpPr>
        <p:spPr>
          <a:xfrm>
            <a:off x="231013" y="2025094"/>
            <a:ext cx="2956460" cy="2705418"/>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792013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4F5E60-B2DC-2445-97D9-6E7231CAE404}"/>
              </a:ext>
            </a:extLst>
          </p:cNvPr>
          <p:cNvSpPr/>
          <p:nvPr/>
        </p:nvSpPr>
        <p:spPr>
          <a:xfrm>
            <a:off x="10255045" y="130381"/>
            <a:ext cx="1681316" cy="1777077"/>
          </a:xfrm>
          <a:prstGeom prst="rect">
            <a:avLst/>
          </a:prstGeom>
          <a:solidFill>
            <a:srgbClr val="00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0821248-5221-604E-ABD3-6AB487AC627D}"/>
              </a:ext>
            </a:extLst>
          </p:cNvPr>
          <p:cNvSpPr txBox="1"/>
          <p:nvPr/>
        </p:nvSpPr>
        <p:spPr>
          <a:xfrm>
            <a:off x="1356851" y="130381"/>
            <a:ext cx="10248737" cy="646331"/>
          </a:xfrm>
          <a:prstGeom prst="rect">
            <a:avLst/>
          </a:prstGeom>
          <a:solidFill>
            <a:srgbClr val="002060"/>
          </a:solidFill>
        </p:spPr>
        <p:txBody>
          <a:bodyPr wrap="square" rtlCol="0">
            <a:spAutoFit/>
          </a:bodyPr>
          <a:lstStyle/>
          <a:p>
            <a:pPr algn="ctr"/>
            <a:r>
              <a:rPr lang="en-ZA" sz="3600" dirty="0">
                <a:solidFill>
                  <a:schemeClr val="bg1"/>
                </a:solidFill>
                <a:cs typeface="Arial" panose="020B0604020202020204" pitchFamily="34" charset="0"/>
              </a:rPr>
              <a:t>Capacity development activities</a:t>
            </a:r>
          </a:p>
        </p:txBody>
      </p:sp>
      <p:sp>
        <p:nvSpPr>
          <p:cNvPr id="15" name="Rectangle 14">
            <a:extLst>
              <a:ext uri="{FF2B5EF4-FFF2-40B4-BE49-F238E27FC236}">
                <a16:creationId xmlns:a16="http://schemas.microsoft.com/office/drawing/2014/main" id="{8F4B60C4-6B07-B348-B5BE-3B25674B96DF}"/>
              </a:ext>
            </a:extLst>
          </p:cNvPr>
          <p:cNvSpPr/>
          <p:nvPr/>
        </p:nvSpPr>
        <p:spPr>
          <a:xfrm>
            <a:off x="993057" y="2010569"/>
            <a:ext cx="10323872" cy="1323439"/>
          </a:xfrm>
          <a:prstGeom prst="rect">
            <a:avLst/>
          </a:prstGeom>
        </p:spPr>
        <p:txBody>
          <a:bodyPr wrap="square">
            <a:spAutoFit/>
          </a:bodyPr>
          <a:lstStyle/>
          <a:p>
            <a:pPr lvl="0" algn="ctr"/>
            <a:r>
              <a:rPr lang="en-US" sz="2400" dirty="0">
                <a:solidFill>
                  <a:srgbClr val="FFFF00"/>
                </a:solidFill>
              </a:rPr>
              <a:t>Underpinning all these activities, are our capacity development activities, contributing also to the IOC’s Capacity Development strategy. </a:t>
            </a:r>
            <a:endParaRPr lang="en-ZA" sz="2400" dirty="0">
              <a:solidFill>
                <a:srgbClr val="FFFF00"/>
              </a:solidFill>
            </a:endParaRPr>
          </a:p>
          <a:p>
            <a:pPr algn="ctr"/>
            <a:endParaRPr lang="en-ZA" sz="3200" dirty="0">
              <a:solidFill>
                <a:srgbClr val="FFFF00"/>
              </a:solidFill>
            </a:endParaRPr>
          </a:p>
        </p:txBody>
      </p:sp>
    </p:spTree>
    <p:extLst>
      <p:ext uri="{BB962C8B-B14F-4D97-AF65-F5344CB8AC3E}">
        <p14:creationId xmlns:p14="http://schemas.microsoft.com/office/powerpoint/2010/main" val="3768064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ECBC0DB-9236-9A48-84D9-F687279F2398}"/>
              </a:ext>
            </a:extLst>
          </p:cNvPr>
          <p:cNvSpPr txBox="1">
            <a:spLocks/>
          </p:cNvSpPr>
          <p:nvPr/>
        </p:nvSpPr>
        <p:spPr>
          <a:xfrm>
            <a:off x="1157398" y="1419109"/>
            <a:ext cx="9358201" cy="41979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dirty="0">
                <a:solidFill>
                  <a:schemeClr val="bg1"/>
                </a:solidFill>
              </a:rPr>
              <a:t>The First Session of the IOC Group of Experts on Capacity Development was held in Paris between 21-23 March 2018. The </a:t>
            </a:r>
            <a:r>
              <a:rPr lang="en-ZA" b="1" dirty="0">
                <a:solidFill>
                  <a:srgbClr val="FFFF00"/>
                </a:solidFill>
              </a:rPr>
              <a:t>Task Team on the implementation of a TMT/CHM</a:t>
            </a:r>
            <a:r>
              <a:rPr lang="en-ZA" b="1" dirty="0">
                <a:solidFill>
                  <a:schemeClr val="bg1"/>
                </a:solidFill>
              </a:rPr>
              <a:t> "portal" and related activities </a:t>
            </a:r>
            <a:r>
              <a:rPr lang="en-US" dirty="0">
                <a:solidFill>
                  <a:schemeClr val="bg1"/>
                </a:solidFill>
              </a:rPr>
              <a:t>was convened and held its first meeting in March 2019. </a:t>
            </a:r>
          </a:p>
          <a:p>
            <a:pPr algn="l"/>
            <a:r>
              <a:rPr lang="en-US" dirty="0">
                <a:solidFill>
                  <a:schemeClr val="bg1"/>
                </a:solidFill>
              </a:rPr>
              <a:t>The meeting discussed the results of a survey (on CD needs assessment and on the clearing house mechanism) which had been launched on 5 October 2018 until 14 February 2019. </a:t>
            </a:r>
          </a:p>
          <a:p>
            <a:pPr algn="l"/>
            <a:r>
              <a:rPr lang="en-US" dirty="0">
                <a:solidFill>
                  <a:schemeClr val="bg1"/>
                </a:solidFill>
              </a:rPr>
              <a:t>It focused on the three regional sub-commissions (IOCAFRICA, IOCARIBE, WESTPAC) and regional committee IOCIDIO, including SIDS.</a:t>
            </a:r>
            <a:endParaRPr lang="en-ZA" dirty="0">
              <a:solidFill>
                <a:schemeClr val="bg1"/>
              </a:solidFill>
            </a:endParaRPr>
          </a:p>
          <a:p>
            <a:pPr algn="l"/>
            <a:endParaRPr lang="en-US" dirty="0">
              <a:solidFill>
                <a:schemeClr val="bg1"/>
              </a:solidFill>
            </a:endParaRPr>
          </a:p>
        </p:txBody>
      </p:sp>
      <p:sp>
        <p:nvSpPr>
          <p:cNvPr id="14" name="TextBox 13">
            <a:extLst>
              <a:ext uri="{FF2B5EF4-FFF2-40B4-BE49-F238E27FC236}">
                <a16:creationId xmlns:a16="http://schemas.microsoft.com/office/drawing/2014/main" id="{A03F5578-BE9E-924E-9C7A-714D7B200571}"/>
              </a:ext>
            </a:extLst>
          </p:cNvPr>
          <p:cNvSpPr txBox="1"/>
          <p:nvPr/>
        </p:nvSpPr>
        <p:spPr>
          <a:xfrm>
            <a:off x="1317523" y="130381"/>
            <a:ext cx="10288066" cy="707886"/>
          </a:xfrm>
          <a:prstGeom prst="rect">
            <a:avLst/>
          </a:prstGeom>
          <a:solidFill>
            <a:srgbClr val="002060"/>
          </a:solidFill>
        </p:spPr>
        <p:txBody>
          <a:bodyPr wrap="square" rtlCol="0">
            <a:spAutoFit/>
          </a:bodyPr>
          <a:lstStyle/>
          <a:p>
            <a:pPr algn="ctr"/>
            <a:r>
              <a:rPr lang="en-ZA" sz="4000" dirty="0">
                <a:solidFill>
                  <a:schemeClr val="bg1"/>
                </a:solidFill>
                <a:cs typeface="Arial" panose="020B0604020202020204" pitchFamily="34" charset="0"/>
              </a:rPr>
              <a:t>History and background</a:t>
            </a:r>
          </a:p>
        </p:txBody>
      </p:sp>
    </p:spTree>
    <p:extLst>
      <p:ext uri="{BB962C8B-B14F-4D97-AF65-F5344CB8AC3E}">
        <p14:creationId xmlns:p14="http://schemas.microsoft.com/office/powerpoint/2010/main" val="113301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4F5E60-B2DC-2445-97D9-6E7231CAE404}"/>
              </a:ext>
            </a:extLst>
          </p:cNvPr>
          <p:cNvSpPr/>
          <p:nvPr/>
        </p:nvSpPr>
        <p:spPr>
          <a:xfrm>
            <a:off x="10255045" y="130381"/>
            <a:ext cx="1681316" cy="1777077"/>
          </a:xfrm>
          <a:prstGeom prst="rect">
            <a:avLst/>
          </a:prstGeom>
          <a:solidFill>
            <a:srgbClr val="00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0821248-5221-604E-ABD3-6AB487AC627D}"/>
              </a:ext>
            </a:extLst>
          </p:cNvPr>
          <p:cNvSpPr txBox="1"/>
          <p:nvPr/>
        </p:nvSpPr>
        <p:spPr>
          <a:xfrm>
            <a:off x="1356851" y="130381"/>
            <a:ext cx="10248737" cy="646331"/>
          </a:xfrm>
          <a:prstGeom prst="rect">
            <a:avLst/>
          </a:prstGeom>
          <a:solidFill>
            <a:srgbClr val="002060"/>
          </a:solidFill>
        </p:spPr>
        <p:txBody>
          <a:bodyPr wrap="square" rtlCol="0">
            <a:spAutoFit/>
          </a:bodyPr>
          <a:lstStyle/>
          <a:p>
            <a:pPr algn="ctr"/>
            <a:r>
              <a:rPr lang="en-ZA" sz="3600" dirty="0">
                <a:solidFill>
                  <a:schemeClr val="bg1"/>
                </a:solidFill>
                <a:cs typeface="Arial" panose="020B0604020202020204" pitchFamily="34" charset="0"/>
              </a:rPr>
              <a:t>Capacity development contributions</a:t>
            </a:r>
          </a:p>
        </p:txBody>
      </p:sp>
      <p:sp>
        <p:nvSpPr>
          <p:cNvPr id="15" name="Rectangle 14">
            <a:extLst>
              <a:ext uri="{FF2B5EF4-FFF2-40B4-BE49-F238E27FC236}">
                <a16:creationId xmlns:a16="http://schemas.microsoft.com/office/drawing/2014/main" id="{8F4B60C4-6B07-B348-B5BE-3B25674B96DF}"/>
              </a:ext>
            </a:extLst>
          </p:cNvPr>
          <p:cNvSpPr/>
          <p:nvPr/>
        </p:nvSpPr>
        <p:spPr>
          <a:xfrm>
            <a:off x="1281716" y="846013"/>
            <a:ext cx="10323872" cy="4647426"/>
          </a:xfrm>
          <a:prstGeom prst="rect">
            <a:avLst/>
          </a:prstGeom>
        </p:spPr>
        <p:txBody>
          <a:bodyPr wrap="square">
            <a:spAutoFit/>
          </a:bodyPr>
          <a:lstStyle/>
          <a:p>
            <a:pPr lvl="0"/>
            <a:endParaRPr lang="en-US" sz="2000" dirty="0">
              <a:solidFill>
                <a:schemeClr val="bg1"/>
              </a:solidFill>
            </a:endParaRPr>
          </a:p>
          <a:p>
            <a:pPr marL="285750" lvl="0" indent="-285750">
              <a:buFont typeface="Arial" panose="020B0604020202020204" pitchFamily="34" charset="0"/>
              <a:buChar char="•"/>
            </a:pPr>
            <a:r>
              <a:rPr lang="en-US" sz="2000" dirty="0">
                <a:solidFill>
                  <a:schemeClr val="bg1"/>
                </a:solidFill>
              </a:rPr>
              <a:t>The OIH is needs driven, with investment in tools that have been requested by regions</a:t>
            </a:r>
            <a:endParaRPr lang="en-ZA" sz="2000" dirty="0">
              <a:solidFill>
                <a:schemeClr val="bg1"/>
              </a:solidFill>
            </a:endParaRPr>
          </a:p>
          <a:p>
            <a:pPr marL="285750" lvl="0" indent="-285750">
              <a:buFont typeface="Arial" panose="020B0604020202020204" pitchFamily="34" charset="0"/>
              <a:buChar char="•"/>
            </a:pPr>
            <a:r>
              <a:rPr lang="en-US" sz="2000" dirty="0">
                <a:solidFill>
                  <a:schemeClr val="bg1"/>
                </a:solidFill>
              </a:rPr>
              <a:t>The OIH will </a:t>
            </a:r>
            <a:r>
              <a:rPr lang="en-US" sz="2000" dirty="0" err="1">
                <a:solidFill>
                  <a:schemeClr val="bg1"/>
                </a:solidFill>
              </a:rPr>
              <a:t>optimise</a:t>
            </a:r>
            <a:r>
              <a:rPr lang="en-US" sz="2000" dirty="0">
                <a:solidFill>
                  <a:schemeClr val="bg1"/>
                </a:solidFill>
              </a:rPr>
              <a:t> the exchange of knowledge, information and learning</a:t>
            </a:r>
            <a:endParaRPr lang="en-ZA" sz="2000" dirty="0">
              <a:solidFill>
                <a:schemeClr val="bg1"/>
              </a:solidFill>
            </a:endParaRPr>
          </a:p>
          <a:p>
            <a:pPr marL="285750" lvl="0" indent="-285750">
              <a:buFont typeface="Arial" panose="020B0604020202020204" pitchFamily="34" charset="0"/>
              <a:buChar char="•"/>
            </a:pPr>
            <a:r>
              <a:rPr lang="en-US" sz="2000" dirty="0">
                <a:solidFill>
                  <a:schemeClr val="bg1"/>
                </a:solidFill>
              </a:rPr>
              <a:t>It responds to national and regional priorities</a:t>
            </a:r>
            <a:endParaRPr lang="en-ZA" sz="2000" dirty="0">
              <a:solidFill>
                <a:schemeClr val="bg1"/>
              </a:solidFill>
            </a:endParaRPr>
          </a:p>
          <a:p>
            <a:pPr marL="285750" lvl="0" indent="-285750">
              <a:buFont typeface="Arial" panose="020B0604020202020204" pitchFamily="34" charset="0"/>
              <a:buChar char="•"/>
            </a:pPr>
            <a:r>
              <a:rPr lang="en-US" sz="2000" dirty="0">
                <a:solidFill>
                  <a:schemeClr val="bg1"/>
                </a:solidFill>
              </a:rPr>
              <a:t>It will respect cultural and geographic diversity (regional identity of hubs, including language)</a:t>
            </a:r>
            <a:endParaRPr lang="en-ZA" sz="2000" dirty="0">
              <a:solidFill>
                <a:schemeClr val="bg1"/>
              </a:solidFill>
            </a:endParaRPr>
          </a:p>
          <a:p>
            <a:pPr marL="285750" lvl="0" indent="-285750">
              <a:buFont typeface="Arial" panose="020B0604020202020204" pitchFamily="34" charset="0"/>
              <a:buChar char="•"/>
            </a:pPr>
            <a:r>
              <a:rPr lang="en-US" sz="2000" dirty="0">
                <a:solidFill>
                  <a:schemeClr val="bg1"/>
                </a:solidFill>
              </a:rPr>
              <a:t>Targets knowledge generators and users</a:t>
            </a:r>
            <a:endParaRPr lang="en-ZA" sz="2000" dirty="0">
              <a:solidFill>
                <a:schemeClr val="bg1"/>
              </a:solidFill>
            </a:endParaRPr>
          </a:p>
          <a:p>
            <a:pPr marL="285750" lvl="0" indent="-285750">
              <a:buFont typeface="Arial" panose="020B0604020202020204" pitchFamily="34" charset="0"/>
              <a:buChar char="•"/>
            </a:pPr>
            <a:r>
              <a:rPr lang="en-US" sz="2000" dirty="0">
                <a:solidFill>
                  <a:schemeClr val="bg1"/>
                </a:solidFill>
              </a:rPr>
              <a:t>Builds on and strengthens existing resources</a:t>
            </a:r>
            <a:endParaRPr lang="en-ZA" sz="2000" dirty="0">
              <a:solidFill>
                <a:schemeClr val="bg1"/>
              </a:solidFill>
            </a:endParaRPr>
          </a:p>
          <a:p>
            <a:pPr marL="285750" lvl="0" indent="-285750">
              <a:buFont typeface="Arial" panose="020B0604020202020204" pitchFamily="34" charset="0"/>
              <a:buChar char="•"/>
            </a:pPr>
            <a:r>
              <a:rPr lang="en-US" sz="2000" dirty="0">
                <a:solidFill>
                  <a:schemeClr val="bg1"/>
                </a:solidFill>
              </a:rPr>
              <a:t>Focuses on the transfer of local knowledge, </a:t>
            </a:r>
            <a:endParaRPr lang="en-ZA" sz="2000" dirty="0">
              <a:solidFill>
                <a:schemeClr val="bg1"/>
              </a:solidFill>
            </a:endParaRPr>
          </a:p>
          <a:p>
            <a:pPr marL="285750" lvl="0" indent="-285750">
              <a:buFont typeface="Arial" panose="020B0604020202020204" pitchFamily="34" charset="0"/>
              <a:buChar char="•"/>
            </a:pPr>
            <a:r>
              <a:rPr lang="en-US" sz="2000" dirty="0">
                <a:solidFill>
                  <a:schemeClr val="bg1"/>
                </a:solidFill>
              </a:rPr>
              <a:t>on supporting early career scientists, </a:t>
            </a:r>
            <a:endParaRPr lang="en-ZA" sz="2000" dirty="0">
              <a:solidFill>
                <a:schemeClr val="bg1"/>
              </a:solidFill>
            </a:endParaRPr>
          </a:p>
          <a:p>
            <a:pPr marL="285750" lvl="0" indent="-285750">
              <a:buFont typeface="Arial" panose="020B0604020202020204" pitchFamily="34" charset="0"/>
              <a:buChar char="•"/>
            </a:pPr>
            <a:r>
              <a:rPr lang="en-US" sz="2000" dirty="0">
                <a:solidFill>
                  <a:schemeClr val="bg1"/>
                </a:solidFill>
              </a:rPr>
              <a:t>and on remedying gender disparity by increasing access to information, technologies and opportunities.</a:t>
            </a:r>
            <a:endParaRPr lang="en-ZA" sz="2000" dirty="0">
              <a:solidFill>
                <a:schemeClr val="bg1"/>
              </a:solidFill>
            </a:endParaRPr>
          </a:p>
          <a:p>
            <a:pPr marL="285750" lvl="0" indent="-285750">
              <a:buFont typeface="Arial" panose="020B0604020202020204" pitchFamily="34" charset="0"/>
              <a:buChar char="•"/>
            </a:pPr>
            <a:r>
              <a:rPr lang="en-ZA" sz="2000" dirty="0">
                <a:solidFill>
                  <a:schemeClr val="bg1"/>
                </a:solidFill>
              </a:rPr>
              <a:t>Facilitates equitable access to Ocean metadata.</a:t>
            </a:r>
          </a:p>
          <a:p>
            <a:pPr marL="285750" lvl="0" indent="-285750">
              <a:buFont typeface="Arial" panose="020B0604020202020204" pitchFamily="34" charset="0"/>
              <a:buChar char="•"/>
            </a:pPr>
            <a:r>
              <a:rPr lang="en-ZA" sz="2000" dirty="0">
                <a:solidFill>
                  <a:schemeClr val="bg1"/>
                </a:solidFill>
              </a:rPr>
              <a:t>The low barriers to joining enable the inclusion of very simple, to highly complex systems. </a:t>
            </a:r>
          </a:p>
          <a:p>
            <a:pPr algn="ctr"/>
            <a:endParaRPr lang="en-ZA" sz="3600" dirty="0">
              <a:solidFill>
                <a:schemeClr val="bg1"/>
              </a:solidFill>
            </a:endParaRPr>
          </a:p>
        </p:txBody>
      </p:sp>
    </p:spTree>
    <p:extLst>
      <p:ext uri="{BB962C8B-B14F-4D97-AF65-F5344CB8AC3E}">
        <p14:creationId xmlns:p14="http://schemas.microsoft.com/office/powerpoint/2010/main" val="1631445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4F5E60-B2DC-2445-97D9-6E7231CAE404}"/>
              </a:ext>
            </a:extLst>
          </p:cNvPr>
          <p:cNvSpPr/>
          <p:nvPr/>
        </p:nvSpPr>
        <p:spPr>
          <a:xfrm>
            <a:off x="10255045" y="130381"/>
            <a:ext cx="1681316" cy="1777077"/>
          </a:xfrm>
          <a:prstGeom prst="rect">
            <a:avLst/>
          </a:prstGeom>
          <a:solidFill>
            <a:srgbClr val="00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0821248-5221-604E-ABD3-6AB487AC627D}"/>
              </a:ext>
            </a:extLst>
          </p:cNvPr>
          <p:cNvSpPr txBox="1"/>
          <p:nvPr/>
        </p:nvSpPr>
        <p:spPr>
          <a:xfrm>
            <a:off x="1356851" y="130381"/>
            <a:ext cx="10248737" cy="646331"/>
          </a:xfrm>
          <a:prstGeom prst="rect">
            <a:avLst/>
          </a:prstGeom>
          <a:solidFill>
            <a:srgbClr val="002060"/>
          </a:solidFill>
        </p:spPr>
        <p:txBody>
          <a:bodyPr wrap="square" rtlCol="0">
            <a:spAutoFit/>
          </a:bodyPr>
          <a:lstStyle/>
          <a:p>
            <a:pPr algn="ctr"/>
            <a:r>
              <a:rPr lang="en-ZA" sz="3600" dirty="0">
                <a:solidFill>
                  <a:schemeClr val="bg1"/>
                </a:solidFill>
                <a:cs typeface="Arial" panose="020B0604020202020204" pitchFamily="34" charset="0"/>
              </a:rPr>
              <a:t>Capacity development activities</a:t>
            </a:r>
          </a:p>
        </p:txBody>
      </p:sp>
      <p:sp>
        <p:nvSpPr>
          <p:cNvPr id="15" name="Rectangle 14">
            <a:extLst>
              <a:ext uri="{FF2B5EF4-FFF2-40B4-BE49-F238E27FC236}">
                <a16:creationId xmlns:a16="http://schemas.microsoft.com/office/drawing/2014/main" id="{8F4B60C4-6B07-B348-B5BE-3B25674B96DF}"/>
              </a:ext>
            </a:extLst>
          </p:cNvPr>
          <p:cNvSpPr/>
          <p:nvPr/>
        </p:nvSpPr>
        <p:spPr>
          <a:xfrm>
            <a:off x="1281716" y="1115833"/>
            <a:ext cx="10323872" cy="4031873"/>
          </a:xfrm>
          <a:prstGeom prst="rect">
            <a:avLst/>
          </a:prstGeom>
        </p:spPr>
        <p:txBody>
          <a:bodyPr wrap="square">
            <a:spAutoFit/>
          </a:bodyPr>
          <a:lstStyle/>
          <a:p>
            <a:r>
              <a:rPr lang="en-US" sz="2000" dirty="0">
                <a:solidFill>
                  <a:schemeClr val="bg1"/>
                </a:solidFill>
              </a:rPr>
              <a:t>Our partnership with OTGA is very important. To reach the thousands of partners that we would ultimately need to connect to, bilateral and in-person training is just not practical. </a:t>
            </a:r>
          </a:p>
          <a:p>
            <a:endParaRPr lang="en-US" sz="2000" dirty="0">
              <a:solidFill>
                <a:schemeClr val="bg1"/>
              </a:solidFill>
            </a:endParaRPr>
          </a:p>
          <a:p>
            <a:r>
              <a:rPr lang="en-US" sz="2000" dirty="0">
                <a:solidFill>
                  <a:schemeClr val="bg1"/>
                </a:solidFill>
              </a:rPr>
              <a:t>The IOC/OTGA/OIH Training course: </a:t>
            </a:r>
            <a:r>
              <a:rPr lang="en-US" sz="2000" b="1" dirty="0">
                <a:solidFill>
                  <a:srgbClr val="FFFF00"/>
                </a:solidFill>
              </a:rPr>
              <a:t>Implementing the Ocean Data and Information System (ODIS) architecture</a:t>
            </a:r>
            <a:r>
              <a:rPr lang="en-US" sz="2000" dirty="0">
                <a:solidFill>
                  <a:schemeClr val="bg1"/>
                </a:solidFill>
              </a:rPr>
              <a:t> was held in 2021 in English and then in 2023 in four languages.</a:t>
            </a:r>
            <a:endParaRPr lang="en-ZA" sz="2000" dirty="0">
              <a:solidFill>
                <a:schemeClr val="bg1"/>
              </a:solidFill>
            </a:endParaRPr>
          </a:p>
          <a:p>
            <a:r>
              <a:rPr lang="en-US" sz="2000" dirty="0">
                <a:solidFill>
                  <a:schemeClr val="bg1"/>
                </a:solidFill>
              </a:rPr>
              <a:t>It was held online over a week-long period, and then made available as a self-paced course. [9 courses in total]</a:t>
            </a:r>
            <a:endParaRPr lang="en-ZA" sz="2000" dirty="0">
              <a:solidFill>
                <a:schemeClr val="bg1"/>
              </a:solidFill>
            </a:endParaRPr>
          </a:p>
          <a:p>
            <a:pPr lvl="0"/>
            <a:r>
              <a:rPr lang="en-US" sz="2000" dirty="0">
                <a:solidFill>
                  <a:schemeClr val="bg1"/>
                </a:solidFill>
              </a:rPr>
              <a:t>2021: 59 in English</a:t>
            </a:r>
            <a:endParaRPr lang="en-ZA" sz="2000" dirty="0">
              <a:solidFill>
                <a:schemeClr val="bg1"/>
              </a:solidFill>
            </a:endParaRPr>
          </a:p>
          <a:p>
            <a:pPr lvl="0"/>
            <a:r>
              <a:rPr lang="en-US" sz="2000" dirty="0">
                <a:solidFill>
                  <a:schemeClr val="bg1"/>
                </a:solidFill>
              </a:rPr>
              <a:t>2023: 81 across English, Spanish, Portuguese, French</a:t>
            </a:r>
            <a:endParaRPr lang="en-ZA" sz="2000" dirty="0">
              <a:solidFill>
                <a:schemeClr val="bg1"/>
              </a:solidFill>
            </a:endParaRPr>
          </a:p>
          <a:p>
            <a:endParaRPr lang="en-US" sz="2000" dirty="0">
              <a:solidFill>
                <a:schemeClr val="bg1"/>
              </a:solidFill>
            </a:endParaRPr>
          </a:p>
          <a:p>
            <a:r>
              <a:rPr lang="en-US" sz="2000" dirty="0">
                <a:solidFill>
                  <a:schemeClr val="bg1"/>
                </a:solidFill>
              </a:rPr>
              <a:t> </a:t>
            </a:r>
            <a:endParaRPr lang="en-ZA" sz="2000" dirty="0">
              <a:solidFill>
                <a:schemeClr val="bg1"/>
              </a:solidFill>
            </a:endParaRPr>
          </a:p>
          <a:p>
            <a:pPr algn="ctr"/>
            <a:endParaRPr lang="en-ZA" sz="3600" dirty="0">
              <a:solidFill>
                <a:schemeClr val="bg1"/>
              </a:solidFill>
            </a:endParaRPr>
          </a:p>
        </p:txBody>
      </p:sp>
    </p:spTree>
    <p:extLst>
      <p:ext uri="{BB962C8B-B14F-4D97-AF65-F5344CB8AC3E}">
        <p14:creationId xmlns:p14="http://schemas.microsoft.com/office/powerpoint/2010/main" val="2683483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4F5E60-B2DC-2445-97D9-6E7231CAE404}"/>
              </a:ext>
            </a:extLst>
          </p:cNvPr>
          <p:cNvSpPr/>
          <p:nvPr/>
        </p:nvSpPr>
        <p:spPr>
          <a:xfrm>
            <a:off x="10255045" y="130381"/>
            <a:ext cx="1681316" cy="1777077"/>
          </a:xfrm>
          <a:prstGeom prst="rect">
            <a:avLst/>
          </a:prstGeom>
          <a:solidFill>
            <a:srgbClr val="00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0821248-5221-604E-ABD3-6AB487AC627D}"/>
              </a:ext>
            </a:extLst>
          </p:cNvPr>
          <p:cNvSpPr txBox="1"/>
          <p:nvPr/>
        </p:nvSpPr>
        <p:spPr>
          <a:xfrm>
            <a:off x="1356851" y="130381"/>
            <a:ext cx="10248737" cy="646331"/>
          </a:xfrm>
          <a:prstGeom prst="rect">
            <a:avLst/>
          </a:prstGeom>
          <a:solidFill>
            <a:srgbClr val="002060"/>
          </a:solidFill>
        </p:spPr>
        <p:txBody>
          <a:bodyPr wrap="square" rtlCol="0">
            <a:spAutoFit/>
          </a:bodyPr>
          <a:lstStyle/>
          <a:p>
            <a:pPr algn="ctr"/>
            <a:r>
              <a:rPr lang="en-ZA" sz="3600" dirty="0">
                <a:solidFill>
                  <a:schemeClr val="bg1"/>
                </a:solidFill>
                <a:cs typeface="Arial" panose="020B0604020202020204" pitchFamily="34" charset="0"/>
              </a:rPr>
              <a:t>Capacity development activities</a:t>
            </a:r>
          </a:p>
        </p:txBody>
      </p:sp>
      <p:sp>
        <p:nvSpPr>
          <p:cNvPr id="15" name="Rectangle 14">
            <a:extLst>
              <a:ext uri="{FF2B5EF4-FFF2-40B4-BE49-F238E27FC236}">
                <a16:creationId xmlns:a16="http://schemas.microsoft.com/office/drawing/2014/main" id="{8F4B60C4-6B07-B348-B5BE-3B25674B96DF}"/>
              </a:ext>
            </a:extLst>
          </p:cNvPr>
          <p:cNvSpPr/>
          <p:nvPr/>
        </p:nvSpPr>
        <p:spPr>
          <a:xfrm>
            <a:off x="1281716" y="1115833"/>
            <a:ext cx="10323872" cy="4031873"/>
          </a:xfrm>
          <a:prstGeom prst="rect">
            <a:avLst/>
          </a:prstGeom>
        </p:spPr>
        <p:txBody>
          <a:bodyPr wrap="square">
            <a:spAutoFit/>
          </a:bodyPr>
          <a:lstStyle/>
          <a:p>
            <a:r>
              <a:rPr lang="en-US" sz="2400" dirty="0">
                <a:solidFill>
                  <a:schemeClr val="bg1"/>
                </a:solidFill>
              </a:rPr>
              <a:t>We have worked closely with the International Coastal Atlas Network (ICAN), to support </a:t>
            </a:r>
            <a:r>
              <a:rPr lang="en-US" sz="2400" dirty="0" err="1">
                <a:solidFill>
                  <a:srgbClr val="FFFF00"/>
                </a:solidFill>
              </a:rPr>
              <a:t>GeoNode</a:t>
            </a:r>
            <a:r>
              <a:rPr lang="en-US" sz="2400" dirty="0">
                <a:solidFill>
                  <a:schemeClr val="bg1"/>
                </a:solidFill>
              </a:rPr>
              <a:t> training in association with the activities supporting the African Coastal and Marine Atlas.</a:t>
            </a:r>
            <a:endParaRPr lang="en-ZA" sz="2400" dirty="0">
              <a:solidFill>
                <a:schemeClr val="bg1"/>
              </a:solidFill>
            </a:endParaRPr>
          </a:p>
          <a:p>
            <a:r>
              <a:rPr lang="en-US" sz="2400" dirty="0">
                <a:solidFill>
                  <a:schemeClr val="bg1"/>
                </a:solidFill>
              </a:rPr>
              <a:t> </a:t>
            </a:r>
            <a:endParaRPr lang="en-ZA" sz="2400" dirty="0">
              <a:solidFill>
                <a:schemeClr val="bg1"/>
              </a:solidFill>
            </a:endParaRPr>
          </a:p>
          <a:p>
            <a:r>
              <a:rPr lang="en-US" sz="2400" dirty="0">
                <a:solidFill>
                  <a:schemeClr val="bg1"/>
                </a:solidFill>
              </a:rPr>
              <a:t>We do </a:t>
            </a:r>
            <a:r>
              <a:rPr lang="en-US" sz="2400" dirty="0">
                <a:solidFill>
                  <a:srgbClr val="FFFF00"/>
                </a:solidFill>
              </a:rPr>
              <a:t>bilateral co-design </a:t>
            </a:r>
            <a:r>
              <a:rPr lang="en-US" sz="2400" dirty="0">
                <a:solidFill>
                  <a:schemeClr val="bg1"/>
                </a:solidFill>
              </a:rPr>
              <a:t>as we have a consultant on board who holds 1:1 meetings with partners to walk them through the joining process. This also has a two way feedback as they use the interactions to improve the documentation as well as to develop a Getting Started manual that is currently in process.</a:t>
            </a:r>
            <a:endParaRPr lang="en-ZA" sz="2400" dirty="0">
              <a:solidFill>
                <a:schemeClr val="bg1"/>
              </a:solidFill>
            </a:endParaRPr>
          </a:p>
          <a:p>
            <a:r>
              <a:rPr lang="en-US" sz="2400" dirty="0">
                <a:solidFill>
                  <a:schemeClr val="bg1"/>
                </a:solidFill>
              </a:rPr>
              <a:t> </a:t>
            </a:r>
            <a:endParaRPr lang="en-ZA" sz="2400" dirty="0">
              <a:solidFill>
                <a:schemeClr val="bg1"/>
              </a:solidFill>
            </a:endParaRPr>
          </a:p>
          <a:p>
            <a:pPr algn="ctr"/>
            <a:endParaRPr lang="en-ZA" sz="4000" dirty="0">
              <a:solidFill>
                <a:schemeClr val="bg1"/>
              </a:solidFill>
            </a:endParaRPr>
          </a:p>
        </p:txBody>
      </p:sp>
    </p:spTree>
    <p:extLst>
      <p:ext uri="{BB962C8B-B14F-4D97-AF65-F5344CB8AC3E}">
        <p14:creationId xmlns:p14="http://schemas.microsoft.com/office/powerpoint/2010/main" val="2078914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4F5E60-B2DC-2445-97D9-6E7231CAE404}"/>
              </a:ext>
            </a:extLst>
          </p:cNvPr>
          <p:cNvSpPr/>
          <p:nvPr/>
        </p:nvSpPr>
        <p:spPr>
          <a:xfrm>
            <a:off x="10255045" y="130381"/>
            <a:ext cx="1681316" cy="1777077"/>
          </a:xfrm>
          <a:prstGeom prst="rect">
            <a:avLst/>
          </a:prstGeom>
          <a:solidFill>
            <a:srgbClr val="00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0821248-5221-604E-ABD3-6AB487AC627D}"/>
              </a:ext>
            </a:extLst>
          </p:cNvPr>
          <p:cNvSpPr txBox="1"/>
          <p:nvPr/>
        </p:nvSpPr>
        <p:spPr>
          <a:xfrm>
            <a:off x="1356851" y="130381"/>
            <a:ext cx="10248737" cy="646331"/>
          </a:xfrm>
          <a:prstGeom prst="rect">
            <a:avLst/>
          </a:prstGeom>
          <a:solidFill>
            <a:srgbClr val="002060"/>
          </a:solidFill>
        </p:spPr>
        <p:txBody>
          <a:bodyPr wrap="square" rtlCol="0">
            <a:spAutoFit/>
          </a:bodyPr>
          <a:lstStyle/>
          <a:p>
            <a:pPr algn="ctr"/>
            <a:r>
              <a:rPr lang="en-ZA" sz="3600" dirty="0">
                <a:solidFill>
                  <a:schemeClr val="bg1"/>
                </a:solidFill>
                <a:cs typeface="Arial" panose="020B0604020202020204" pitchFamily="34" charset="0"/>
              </a:rPr>
              <a:t>Capacity development activities: local context</a:t>
            </a:r>
          </a:p>
        </p:txBody>
      </p:sp>
      <p:sp>
        <p:nvSpPr>
          <p:cNvPr id="15" name="Rectangle 14">
            <a:extLst>
              <a:ext uri="{FF2B5EF4-FFF2-40B4-BE49-F238E27FC236}">
                <a16:creationId xmlns:a16="http://schemas.microsoft.com/office/drawing/2014/main" id="{8F4B60C4-6B07-B348-B5BE-3B25674B96DF}"/>
              </a:ext>
            </a:extLst>
          </p:cNvPr>
          <p:cNvSpPr/>
          <p:nvPr/>
        </p:nvSpPr>
        <p:spPr>
          <a:xfrm>
            <a:off x="1281716" y="1115833"/>
            <a:ext cx="10323872" cy="4185761"/>
          </a:xfrm>
          <a:prstGeom prst="rect">
            <a:avLst/>
          </a:prstGeom>
        </p:spPr>
        <p:txBody>
          <a:bodyPr wrap="square">
            <a:spAutoFit/>
          </a:bodyPr>
          <a:lstStyle/>
          <a:p>
            <a:r>
              <a:rPr lang="en-ZA" dirty="0">
                <a:solidFill>
                  <a:schemeClr val="bg1"/>
                </a:solidFill>
              </a:rPr>
              <a:t>OIH has supported the three pilot regions in the specific ways they wanted to link to OIH.</a:t>
            </a:r>
          </a:p>
          <a:p>
            <a:r>
              <a:rPr lang="en-ZA" dirty="0">
                <a:solidFill>
                  <a:schemeClr val="bg1"/>
                </a:solidFill>
              </a:rPr>
              <a:t> </a:t>
            </a:r>
          </a:p>
          <a:p>
            <a:r>
              <a:rPr lang="en-ZA" dirty="0">
                <a:solidFill>
                  <a:schemeClr val="bg1"/>
                </a:solidFill>
              </a:rPr>
              <a:t>INVEMAR has a regional node of OIH, which links to datasets from 12 countries in the </a:t>
            </a:r>
            <a:r>
              <a:rPr lang="en-ZA" dirty="0">
                <a:solidFill>
                  <a:srgbClr val="FFFF00"/>
                </a:solidFill>
              </a:rPr>
              <a:t>LAC region </a:t>
            </a:r>
            <a:r>
              <a:rPr lang="en-ZA" dirty="0">
                <a:solidFill>
                  <a:schemeClr val="bg1"/>
                </a:solidFill>
              </a:rPr>
              <a:t>as well as regional partners that include CLME+ Training and Capacity Development Portal, The </a:t>
            </a:r>
            <a:r>
              <a:rPr lang="en-ZA" dirty="0" err="1">
                <a:solidFill>
                  <a:schemeClr val="bg1"/>
                </a:solidFill>
              </a:rPr>
              <a:t>Sargassum</a:t>
            </a:r>
            <a:r>
              <a:rPr lang="en-ZA" dirty="0">
                <a:solidFill>
                  <a:schemeClr val="bg1"/>
                </a:solidFill>
              </a:rPr>
              <a:t> Information Hub and the Caribbean Marine Atlas.</a:t>
            </a:r>
          </a:p>
          <a:p>
            <a:r>
              <a:rPr lang="en-ZA" dirty="0">
                <a:solidFill>
                  <a:schemeClr val="bg1"/>
                </a:solidFill>
              </a:rPr>
              <a:t> </a:t>
            </a:r>
          </a:p>
          <a:p>
            <a:r>
              <a:rPr lang="en-ZA" dirty="0">
                <a:solidFill>
                  <a:srgbClr val="FFFF00"/>
                </a:solidFill>
              </a:rPr>
              <a:t>Africa</a:t>
            </a:r>
            <a:r>
              <a:rPr lang="en-ZA" dirty="0">
                <a:solidFill>
                  <a:schemeClr val="bg1"/>
                </a:solidFill>
              </a:rPr>
              <a:t> has developed three thematic portals that link to the global OIH, </a:t>
            </a:r>
          </a:p>
          <a:p>
            <a:r>
              <a:rPr lang="en-ZA" dirty="0">
                <a:solidFill>
                  <a:schemeClr val="bg1"/>
                </a:solidFill>
              </a:rPr>
              <a:t> </a:t>
            </a:r>
          </a:p>
          <a:p>
            <a:r>
              <a:rPr lang="en-ZA" dirty="0">
                <a:solidFill>
                  <a:srgbClr val="FFFF00"/>
                </a:solidFill>
              </a:rPr>
              <a:t>The Pacific </a:t>
            </a:r>
            <a:r>
              <a:rPr lang="en-ZA" dirty="0">
                <a:solidFill>
                  <a:schemeClr val="bg1"/>
                </a:solidFill>
              </a:rPr>
              <a:t>has linked its two existing regional portals to OIH.</a:t>
            </a:r>
          </a:p>
          <a:p>
            <a:r>
              <a:rPr lang="en-US" dirty="0">
                <a:solidFill>
                  <a:schemeClr val="bg1"/>
                </a:solidFill>
              </a:rPr>
              <a:t> </a:t>
            </a:r>
            <a:endParaRPr lang="en-ZA" dirty="0">
              <a:solidFill>
                <a:schemeClr val="bg1"/>
              </a:solidFill>
            </a:endParaRPr>
          </a:p>
          <a:p>
            <a:r>
              <a:rPr lang="en-ZA" dirty="0">
                <a:solidFill>
                  <a:schemeClr val="bg1"/>
                </a:solidFill>
              </a:rPr>
              <a:t>The Ocean InfoHub Project and ODIS have succeeded in creating a self-sustaining network of partners, but there remains much work to do to widen the collaboration to other regions and nations, build capacity and digital equity in regions with low resourcing, and continually upgrade the capabilities of the network. </a:t>
            </a:r>
          </a:p>
          <a:p>
            <a:pPr algn="ctr"/>
            <a:endParaRPr lang="en-ZA" sz="3200" dirty="0">
              <a:solidFill>
                <a:schemeClr val="bg1"/>
              </a:solidFill>
            </a:endParaRPr>
          </a:p>
        </p:txBody>
      </p:sp>
    </p:spTree>
    <p:extLst>
      <p:ext uri="{BB962C8B-B14F-4D97-AF65-F5344CB8AC3E}">
        <p14:creationId xmlns:p14="http://schemas.microsoft.com/office/powerpoint/2010/main" val="3398884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4F5E60-B2DC-2445-97D9-6E7231CAE404}"/>
              </a:ext>
            </a:extLst>
          </p:cNvPr>
          <p:cNvSpPr/>
          <p:nvPr/>
        </p:nvSpPr>
        <p:spPr>
          <a:xfrm>
            <a:off x="10255045" y="130381"/>
            <a:ext cx="1681316" cy="1777077"/>
          </a:xfrm>
          <a:prstGeom prst="rect">
            <a:avLst/>
          </a:prstGeom>
          <a:solidFill>
            <a:srgbClr val="00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0821248-5221-604E-ABD3-6AB487AC627D}"/>
              </a:ext>
            </a:extLst>
          </p:cNvPr>
          <p:cNvSpPr txBox="1"/>
          <p:nvPr/>
        </p:nvSpPr>
        <p:spPr>
          <a:xfrm>
            <a:off x="1281717" y="130381"/>
            <a:ext cx="10792296" cy="523220"/>
          </a:xfrm>
          <a:prstGeom prst="rect">
            <a:avLst/>
          </a:prstGeom>
          <a:solidFill>
            <a:srgbClr val="002060"/>
          </a:solidFill>
        </p:spPr>
        <p:txBody>
          <a:bodyPr wrap="square" rtlCol="0">
            <a:spAutoFit/>
          </a:bodyPr>
          <a:lstStyle/>
          <a:p>
            <a:pPr algn="ctr"/>
            <a:r>
              <a:rPr lang="en-ZA" sz="2800" dirty="0">
                <a:solidFill>
                  <a:schemeClr val="bg1"/>
                </a:solidFill>
              </a:rPr>
              <a:t>Links to the UN Decade of Ocean Science for Sustainable Development</a:t>
            </a:r>
            <a:endParaRPr lang="en-ZA" sz="4800" dirty="0">
              <a:solidFill>
                <a:schemeClr val="bg1"/>
              </a:solidFill>
              <a:cs typeface="Arial" panose="020B0604020202020204" pitchFamily="34" charset="0"/>
            </a:endParaRPr>
          </a:p>
        </p:txBody>
      </p:sp>
      <p:sp>
        <p:nvSpPr>
          <p:cNvPr id="15" name="Rectangle 14">
            <a:extLst>
              <a:ext uri="{FF2B5EF4-FFF2-40B4-BE49-F238E27FC236}">
                <a16:creationId xmlns:a16="http://schemas.microsoft.com/office/drawing/2014/main" id="{8F4B60C4-6B07-B348-B5BE-3B25674B96DF}"/>
              </a:ext>
            </a:extLst>
          </p:cNvPr>
          <p:cNvSpPr/>
          <p:nvPr/>
        </p:nvSpPr>
        <p:spPr>
          <a:xfrm>
            <a:off x="1281716" y="1115833"/>
            <a:ext cx="10323872" cy="2800767"/>
          </a:xfrm>
          <a:prstGeom prst="rect">
            <a:avLst/>
          </a:prstGeom>
        </p:spPr>
        <p:txBody>
          <a:bodyPr wrap="square">
            <a:spAutoFit/>
          </a:bodyPr>
          <a:lstStyle/>
          <a:p>
            <a:r>
              <a:rPr lang="en-ZA" dirty="0">
                <a:solidFill>
                  <a:schemeClr val="bg1"/>
                </a:solidFill>
              </a:rPr>
              <a:t>A Programme called An Ocean Data and Information System supporting the UN Decade of Ocean Science for Sustainable Development (OceanData-2030) has been registered with the UN Decade for Ocean Science for Sustainable Development. </a:t>
            </a:r>
          </a:p>
          <a:p>
            <a:r>
              <a:rPr lang="en-ZA" dirty="0">
                <a:solidFill>
                  <a:schemeClr val="bg1"/>
                </a:solidFill>
              </a:rPr>
              <a:t> </a:t>
            </a:r>
          </a:p>
          <a:p>
            <a:r>
              <a:rPr lang="en-ZA" dirty="0">
                <a:solidFill>
                  <a:schemeClr val="bg1"/>
                </a:solidFill>
              </a:rPr>
              <a:t>The “ocean digital ecosystem” concept promoted and developed through OIH/ODIS is adopted also by the UN Decade of Ocean Science for Sustainable Development and is referred to in the “Data &amp; Information Strategy for the UN Ocean Decade”. A Decade Coordination Office (DCO) for Data Sharing, is hosted by the IOC Project Office for IODE, Oostende, Belgium</a:t>
            </a:r>
          </a:p>
          <a:p>
            <a:pPr algn="ctr"/>
            <a:endParaRPr lang="en-ZA" sz="3200" dirty="0">
              <a:solidFill>
                <a:schemeClr val="bg1"/>
              </a:solidFill>
            </a:endParaRPr>
          </a:p>
        </p:txBody>
      </p:sp>
    </p:spTree>
    <p:extLst>
      <p:ext uri="{BB962C8B-B14F-4D97-AF65-F5344CB8AC3E}">
        <p14:creationId xmlns:p14="http://schemas.microsoft.com/office/powerpoint/2010/main" val="3734041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4F5E60-B2DC-2445-97D9-6E7231CAE404}"/>
              </a:ext>
            </a:extLst>
          </p:cNvPr>
          <p:cNvSpPr/>
          <p:nvPr/>
        </p:nvSpPr>
        <p:spPr>
          <a:xfrm>
            <a:off x="10255045" y="130381"/>
            <a:ext cx="1681316" cy="1777077"/>
          </a:xfrm>
          <a:prstGeom prst="rect">
            <a:avLst/>
          </a:prstGeom>
          <a:solidFill>
            <a:srgbClr val="00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0821248-5221-604E-ABD3-6AB487AC627D}"/>
              </a:ext>
            </a:extLst>
          </p:cNvPr>
          <p:cNvSpPr txBox="1"/>
          <p:nvPr/>
        </p:nvSpPr>
        <p:spPr>
          <a:xfrm>
            <a:off x="1281717" y="130381"/>
            <a:ext cx="9779573" cy="646331"/>
          </a:xfrm>
          <a:prstGeom prst="rect">
            <a:avLst/>
          </a:prstGeom>
          <a:solidFill>
            <a:srgbClr val="002060"/>
          </a:solidFill>
        </p:spPr>
        <p:txBody>
          <a:bodyPr wrap="square" rtlCol="0">
            <a:spAutoFit/>
          </a:bodyPr>
          <a:lstStyle/>
          <a:p>
            <a:pPr lvl="0" algn="ctr"/>
            <a:r>
              <a:rPr lang="en-ZA" sz="3600" b="1" dirty="0">
                <a:solidFill>
                  <a:schemeClr val="bg1"/>
                </a:solidFill>
              </a:rPr>
              <a:t>The Future</a:t>
            </a:r>
            <a:endParaRPr lang="en-ZA" sz="3600" dirty="0">
              <a:solidFill>
                <a:schemeClr val="bg1"/>
              </a:solidFill>
            </a:endParaRPr>
          </a:p>
        </p:txBody>
      </p:sp>
      <p:sp>
        <p:nvSpPr>
          <p:cNvPr id="15" name="Rectangle 14">
            <a:extLst>
              <a:ext uri="{FF2B5EF4-FFF2-40B4-BE49-F238E27FC236}">
                <a16:creationId xmlns:a16="http://schemas.microsoft.com/office/drawing/2014/main" id="{8F4B60C4-6B07-B348-B5BE-3B25674B96DF}"/>
              </a:ext>
            </a:extLst>
          </p:cNvPr>
          <p:cNvSpPr/>
          <p:nvPr/>
        </p:nvSpPr>
        <p:spPr>
          <a:xfrm>
            <a:off x="1281716" y="1115833"/>
            <a:ext cx="10323872" cy="4031873"/>
          </a:xfrm>
          <a:prstGeom prst="rect">
            <a:avLst/>
          </a:prstGeom>
        </p:spPr>
        <p:txBody>
          <a:bodyPr wrap="square">
            <a:spAutoFit/>
          </a:bodyPr>
          <a:lstStyle/>
          <a:p>
            <a:r>
              <a:rPr lang="en-ZA" sz="2000" dirty="0">
                <a:solidFill>
                  <a:schemeClr val="bg1"/>
                </a:solidFill>
              </a:rPr>
              <a:t>ODIS offers a </a:t>
            </a:r>
            <a:r>
              <a:rPr lang="en-ZA" sz="2000" b="1" dirty="0">
                <a:solidFill>
                  <a:schemeClr val="bg1"/>
                </a:solidFill>
              </a:rPr>
              <a:t>long-term solution for any organisation, including NODCs and ADUs and new partners</a:t>
            </a:r>
            <a:r>
              <a:rPr lang="en-ZA" sz="2000" dirty="0">
                <a:solidFill>
                  <a:schemeClr val="bg1"/>
                </a:solidFill>
              </a:rPr>
              <a:t> to keep ownership and complete control over their data holdings, while choosing which (meta)data to share with a growing global ocean digital ecosystem.</a:t>
            </a:r>
          </a:p>
          <a:p>
            <a:r>
              <a:rPr lang="en-ZA" sz="2000" dirty="0">
                <a:solidFill>
                  <a:schemeClr val="bg1"/>
                </a:solidFill>
              </a:rPr>
              <a:t> </a:t>
            </a:r>
          </a:p>
          <a:p>
            <a:r>
              <a:rPr lang="en-US" sz="2000" dirty="0">
                <a:solidFill>
                  <a:schemeClr val="bg1"/>
                </a:solidFill>
              </a:rPr>
              <a:t>The OIH Project will close in June 2024 but </a:t>
            </a:r>
            <a:r>
              <a:rPr lang="en-US" sz="2000" dirty="0">
                <a:solidFill>
                  <a:srgbClr val="FFFF00"/>
                </a:solidFill>
              </a:rPr>
              <a:t>the Ocean Data and Information Programme component of IODE will continue </a:t>
            </a:r>
            <a:r>
              <a:rPr lang="en-US" sz="2000" dirty="0">
                <a:solidFill>
                  <a:schemeClr val="bg1"/>
                </a:solidFill>
              </a:rPr>
              <a:t>to support core services seamlessly with IODE RP funding. </a:t>
            </a:r>
            <a:r>
              <a:rPr lang="en-US" sz="2000" dirty="0" err="1">
                <a:solidFill>
                  <a:schemeClr val="bg1"/>
                </a:solidFill>
              </a:rPr>
              <a:t>OIHAfrica</a:t>
            </a:r>
            <a:r>
              <a:rPr lang="en-US" sz="2000" dirty="0">
                <a:solidFill>
                  <a:schemeClr val="bg1"/>
                </a:solidFill>
              </a:rPr>
              <a:t> will also continue with RP funding and resources will be actively sought for other regions and further development of ODIS.</a:t>
            </a:r>
            <a:endParaRPr lang="en-ZA" sz="2000" dirty="0">
              <a:solidFill>
                <a:schemeClr val="bg1"/>
              </a:solidFill>
            </a:endParaRPr>
          </a:p>
          <a:p>
            <a:r>
              <a:rPr lang="en-US" sz="2000" b="1" dirty="0">
                <a:solidFill>
                  <a:schemeClr val="bg1"/>
                </a:solidFill>
              </a:rPr>
              <a:t> </a:t>
            </a:r>
            <a:endParaRPr lang="en-ZA" sz="2000" dirty="0">
              <a:solidFill>
                <a:schemeClr val="bg1"/>
              </a:solidFill>
            </a:endParaRPr>
          </a:p>
          <a:p>
            <a:r>
              <a:rPr lang="en-ZA" sz="2000" dirty="0">
                <a:solidFill>
                  <a:schemeClr val="bg1"/>
                </a:solidFill>
              </a:rPr>
              <a:t> </a:t>
            </a:r>
          </a:p>
          <a:p>
            <a:r>
              <a:rPr lang="en-ZA" sz="2000" b="1" dirty="0">
                <a:solidFill>
                  <a:schemeClr val="bg1"/>
                </a:solidFill>
              </a:rPr>
              <a:t> </a:t>
            </a:r>
            <a:endParaRPr lang="en-ZA" sz="2000" dirty="0">
              <a:solidFill>
                <a:schemeClr val="bg1"/>
              </a:solidFill>
            </a:endParaRPr>
          </a:p>
          <a:p>
            <a:pPr algn="ctr"/>
            <a:endParaRPr lang="en-ZA" sz="3600" dirty="0">
              <a:solidFill>
                <a:schemeClr val="bg1"/>
              </a:solidFill>
            </a:endParaRPr>
          </a:p>
        </p:txBody>
      </p:sp>
    </p:spTree>
    <p:extLst>
      <p:ext uri="{BB962C8B-B14F-4D97-AF65-F5344CB8AC3E}">
        <p14:creationId xmlns:p14="http://schemas.microsoft.com/office/powerpoint/2010/main" val="1279620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1F61"/>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127BD70-DACB-D237-7F53-81C14AAB3B7C}"/>
              </a:ext>
            </a:extLst>
          </p:cNvPr>
          <p:cNvSpPr txBox="1">
            <a:spLocks/>
          </p:cNvSpPr>
          <p:nvPr/>
        </p:nvSpPr>
        <p:spPr>
          <a:xfrm>
            <a:off x="2507897" y="1123441"/>
            <a:ext cx="9078087" cy="67684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600"/>
              </a:spcBef>
              <a:buClr>
                <a:srgbClr val="0A449A"/>
              </a:buClr>
              <a:buNone/>
            </a:pPr>
            <a:r>
              <a:rPr lang="en-GB" sz="2000" b="1" dirty="0">
                <a:solidFill>
                  <a:srgbClr val="FFFF00"/>
                </a:solidFill>
                <a:cs typeface="Poppins" pitchFamily="2" charset="77"/>
              </a:rPr>
              <a:t>Website</a:t>
            </a:r>
            <a:r>
              <a:rPr lang="en-GB" sz="2000" b="1" dirty="0">
                <a:solidFill>
                  <a:schemeClr val="bg1"/>
                </a:solidFill>
                <a:cs typeface="Poppins" pitchFamily="2" charset="77"/>
              </a:rPr>
              <a:t> </a:t>
            </a:r>
            <a:r>
              <a:rPr lang="en-ZA" sz="2000" dirty="0">
                <a:solidFill>
                  <a:schemeClr val="bg1"/>
                </a:solidFill>
                <a:hlinkClick r:id="rId3">
                  <a:extLst>
                    <a:ext uri="{A12FA001-AC4F-418D-AE19-62706E023703}">
                      <ahyp:hlinkClr xmlns:ahyp="http://schemas.microsoft.com/office/drawing/2018/hyperlinkcolor" val="tx"/>
                    </a:ext>
                  </a:extLst>
                </a:hlinkClick>
              </a:rPr>
              <a:t>https://oceaninfohub.org/</a:t>
            </a:r>
            <a:endParaRPr lang="en-GB" sz="2000" b="1" dirty="0">
              <a:solidFill>
                <a:schemeClr val="bg1"/>
              </a:solidFill>
              <a:cs typeface="Poppins" pitchFamily="2" charset="77"/>
            </a:endParaRPr>
          </a:p>
          <a:p>
            <a:pPr marL="0" indent="0">
              <a:lnSpc>
                <a:spcPct val="100000"/>
              </a:lnSpc>
              <a:spcBef>
                <a:spcPts val="1600"/>
              </a:spcBef>
              <a:buClr>
                <a:srgbClr val="0A449A"/>
              </a:buClr>
              <a:buNone/>
            </a:pPr>
            <a:r>
              <a:rPr lang="en-GB" sz="2000" b="1" dirty="0">
                <a:solidFill>
                  <a:srgbClr val="FFFF00"/>
                </a:solidFill>
                <a:cs typeface="Poppins" pitchFamily="2" charset="77"/>
              </a:rPr>
              <a:t>Documentation</a:t>
            </a:r>
            <a:r>
              <a:rPr lang="en-GB" sz="2000" b="1" dirty="0">
                <a:solidFill>
                  <a:schemeClr val="bg1"/>
                </a:solidFill>
                <a:cs typeface="Poppins" pitchFamily="2" charset="77"/>
              </a:rPr>
              <a:t> </a:t>
            </a:r>
            <a:r>
              <a:rPr lang="en-ZA" sz="2000" dirty="0">
                <a:solidFill>
                  <a:schemeClr val="bg1"/>
                </a:solidFill>
                <a:hlinkClick r:id="rId4">
                  <a:extLst>
                    <a:ext uri="{A12FA001-AC4F-418D-AE19-62706E023703}">
                      <ahyp:hlinkClr xmlns:ahyp="http://schemas.microsoft.com/office/drawing/2018/hyperlinkcolor" val="tx"/>
                    </a:ext>
                  </a:extLst>
                </a:hlinkClick>
              </a:rPr>
              <a:t>https://book.oceaninfohub.org/index.html</a:t>
            </a:r>
            <a:endParaRPr lang="en-GB" sz="2000" b="1" dirty="0">
              <a:solidFill>
                <a:schemeClr val="bg1"/>
              </a:solidFill>
              <a:cs typeface="Poppins" pitchFamily="2" charset="77"/>
            </a:endParaRPr>
          </a:p>
          <a:p>
            <a:pPr marL="0" indent="0">
              <a:lnSpc>
                <a:spcPct val="100000"/>
              </a:lnSpc>
              <a:spcBef>
                <a:spcPts val="1600"/>
              </a:spcBef>
              <a:buClr>
                <a:srgbClr val="0A449A"/>
              </a:buClr>
              <a:buNone/>
            </a:pPr>
            <a:r>
              <a:rPr lang="en-GB" sz="2000" b="1" dirty="0">
                <a:solidFill>
                  <a:srgbClr val="FFFF00"/>
                </a:solidFill>
                <a:cs typeface="Poppins" pitchFamily="2" charset="77"/>
              </a:rPr>
              <a:t>Walk-through of documentation </a:t>
            </a:r>
            <a:r>
              <a:rPr lang="en-GB" sz="2000" dirty="0">
                <a:solidFill>
                  <a:schemeClr val="bg1"/>
                </a:solidFill>
                <a:cs typeface="Poppins" pitchFamily="2" charset="77"/>
              </a:rPr>
              <a:t>(free OTGA sign-in required)</a:t>
            </a:r>
          </a:p>
          <a:p>
            <a:pPr marL="0" lvl="0" indent="0">
              <a:spcBef>
                <a:spcPts val="0"/>
              </a:spcBef>
              <a:buClr>
                <a:srgbClr val="02365A"/>
              </a:buClr>
              <a:buSzPts val="2800"/>
              <a:buNone/>
            </a:pPr>
            <a:r>
              <a:rPr lang="en-US" sz="2000" dirty="0">
                <a:solidFill>
                  <a:schemeClr val="bg1"/>
                </a:solidFill>
              </a:rPr>
              <a:t>IOC/OTGA/OIH Training course: Implementing the Ocean Data and Information System (ODIS) architecture. </a:t>
            </a:r>
            <a:r>
              <a:rPr lang="en-US" sz="2000" dirty="0">
                <a:solidFill>
                  <a:schemeClr val="bg1"/>
                </a:solidFill>
                <a:hlinkClick r:id="rId5">
                  <a:extLst>
                    <a:ext uri="{A12FA001-AC4F-418D-AE19-62706E023703}">
                      <ahyp:hlinkClr xmlns:ahyp="http://schemas.microsoft.com/office/drawing/2018/hyperlinkcolor" val="tx"/>
                    </a:ext>
                  </a:extLst>
                </a:hlinkClick>
              </a:rPr>
              <a:t>https://classroom.oceanteacher.org/course/view.php?id=722</a:t>
            </a:r>
            <a:endParaRPr lang="en-US" sz="2000" dirty="0">
              <a:solidFill>
                <a:schemeClr val="bg1"/>
              </a:solidFill>
            </a:endParaRPr>
          </a:p>
          <a:p>
            <a:pPr marL="0" indent="0">
              <a:lnSpc>
                <a:spcPct val="100000"/>
              </a:lnSpc>
              <a:spcBef>
                <a:spcPts val="1600"/>
              </a:spcBef>
              <a:buClr>
                <a:srgbClr val="0A449A"/>
              </a:buClr>
              <a:buNone/>
            </a:pPr>
            <a:r>
              <a:rPr lang="en-GB" sz="2000" b="1" dirty="0">
                <a:solidFill>
                  <a:srgbClr val="FFFF00"/>
                </a:solidFill>
              </a:rPr>
              <a:t>Video</a:t>
            </a:r>
            <a:r>
              <a:rPr lang="en-GB" sz="2000" b="1" dirty="0">
                <a:solidFill>
                  <a:schemeClr val="bg1"/>
                </a:solidFill>
              </a:rPr>
              <a:t>: </a:t>
            </a:r>
            <a:r>
              <a:rPr lang="en-ZA" sz="2000" dirty="0">
                <a:solidFill>
                  <a:schemeClr val="bg1"/>
                </a:solidFill>
                <a:hlinkClick r:id="rId6">
                  <a:extLst>
                    <a:ext uri="{A12FA001-AC4F-418D-AE19-62706E023703}">
                      <ahyp:hlinkClr xmlns:ahyp="http://schemas.microsoft.com/office/drawing/2018/hyperlinkcolor" val="tx"/>
                    </a:ext>
                  </a:extLst>
                </a:hlinkClick>
              </a:rPr>
              <a:t>https://drive.google.com/file/d/1YvEMcETZlt-E4aHTad4K1jopbF6ODi4u/view?usp=share_link</a:t>
            </a:r>
            <a:endParaRPr lang="en-GB" sz="2000" dirty="0">
              <a:solidFill>
                <a:schemeClr val="bg1"/>
              </a:solidFill>
            </a:endParaRPr>
          </a:p>
          <a:p>
            <a:pPr marL="0" indent="0">
              <a:lnSpc>
                <a:spcPct val="100000"/>
              </a:lnSpc>
              <a:spcBef>
                <a:spcPts val="1600"/>
              </a:spcBef>
              <a:buClr>
                <a:srgbClr val="0A449A"/>
              </a:buClr>
              <a:buNone/>
            </a:pPr>
            <a:r>
              <a:rPr lang="en-GB" sz="2000" b="1" dirty="0">
                <a:solidFill>
                  <a:srgbClr val="FFFF00"/>
                </a:solidFill>
              </a:rPr>
              <a:t>Brochure</a:t>
            </a:r>
            <a:r>
              <a:rPr lang="en-GB" sz="1600" b="1" dirty="0">
                <a:solidFill>
                  <a:schemeClr val="bg1"/>
                </a:solidFill>
              </a:rPr>
              <a:t>: </a:t>
            </a:r>
            <a:r>
              <a:rPr lang="en-ZA" sz="2000" u="sng" dirty="0">
                <a:solidFill>
                  <a:schemeClr val="bg1"/>
                </a:solidFill>
                <a:hlinkClick r:id="rId7">
                  <a:extLst>
                    <a:ext uri="{A12FA001-AC4F-418D-AE19-62706E023703}">
                      <ahyp:hlinkClr xmlns:ahyp="http://schemas.microsoft.com/office/drawing/2018/hyperlinkcolor" val="tx"/>
                    </a:ext>
                  </a:extLst>
                </a:hlinkClick>
              </a:rPr>
              <a:t>https://drive.google.com/file/d/1TeWhcciX6UVcQMh9HAsfxG-jKd-3BOlj/view?usp=share_link</a:t>
            </a:r>
            <a:endParaRPr lang="en-GB" sz="2000" b="1" dirty="0">
              <a:solidFill>
                <a:schemeClr val="bg1"/>
              </a:solidFill>
            </a:endParaRPr>
          </a:p>
          <a:p>
            <a:pPr marL="0" indent="0">
              <a:lnSpc>
                <a:spcPct val="100000"/>
              </a:lnSpc>
              <a:spcBef>
                <a:spcPts val="1600"/>
              </a:spcBef>
              <a:buClr>
                <a:srgbClr val="0A449A"/>
              </a:buClr>
              <a:buNone/>
            </a:pPr>
            <a:r>
              <a:rPr lang="en-GB" sz="2000" b="1" dirty="0">
                <a:solidFill>
                  <a:srgbClr val="FFFF00"/>
                </a:solidFill>
              </a:rPr>
              <a:t>Find out more / join us: </a:t>
            </a:r>
            <a:r>
              <a:rPr lang="en-GB" sz="2000" dirty="0">
                <a:solidFill>
                  <a:schemeClr val="bg1"/>
                </a:solidFill>
                <a:hlinkClick r:id="rId8">
                  <a:extLst>
                    <a:ext uri="{A12FA001-AC4F-418D-AE19-62706E023703}">
                      <ahyp:hlinkClr xmlns:ahyp="http://schemas.microsoft.com/office/drawing/2018/hyperlinkcolor" val="tx"/>
                    </a:ext>
                  </a:extLst>
                </a:hlinkClick>
              </a:rPr>
              <a:t>L.Scott@unesco.org</a:t>
            </a:r>
            <a:endParaRPr lang="en-GB" sz="2000" dirty="0">
              <a:solidFill>
                <a:schemeClr val="bg1"/>
              </a:solidFill>
            </a:endParaRPr>
          </a:p>
          <a:p>
            <a:pPr>
              <a:lnSpc>
                <a:spcPct val="100000"/>
              </a:lnSpc>
              <a:spcBef>
                <a:spcPts val="1600"/>
              </a:spcBef>
              <a:buClr>
                <a:srgbClr val="0A449A"/>
              </a:buClr>
              <a:buFont typeface="Courier New" panose="02070309020205020404" pitchFamily="49" charset="0"/>
              <a:buChar char="o"/>
            </a:pPr>
            <a:endParaRPr lang="en-GB" sz="1800" dirty="0">
              <a:solidFill>
                <a:schemeClr val="bg1"/>
              </a:solidFill>
              <a:latin typeface="Poppins" pitchFamily="2" charset="77"/>
              <a:cs typeface="Poppins" pitchFamily="2" charset="77"/>
            </a:endParaRPr>
          </a:p>
        </p:txBody>
      </p:sp>
      <p:sp>
        <p:nvSpPr>
          <p:cNvPr id="4" name="TextBox 3">
            <a:extLst>
              <a:ext uri="{FF2B5EF4-FFF2-40B4-BE49-F238E27FC236}">
                <a16:creationId xmlns:a16="http://schemas.microsoft.com/office/drawing/2014/main" id="{CB980EDC-96C1-854A-9D59-98FEE7A3FF5B}"/>
              </a:ext>
            </a:extLst>
          </p:cNvPr>
          <p:cNvSpPr txBox="1"/>
          <p:nvPr/>
        </p:nvSpPr>
        <p:spPr>
          <a:xfrm>
            <a:off x="-21994" y="-6339"/>
            <a:ext cx="12190415" cy="923330"/>
          </a:xfrm>
          <a:prstGeom prst="rect">
            <a:avLst/>
          </a:prstGeom>
          <a:solidFill>
            <a:srgbClr val="002060"/>
          </a:solidFill>
        </p:spPr>
        <p:txBody>
          <a:bodyPr wrap="square" rtlCol="0">
            <a:spAutoFit/>
          </a:bodyPr>
          <a:lstStyle/>
          <a:p>
            <a:pPr algn="ctr"/>
            <a:r>
              <a:rPr lang="en-US" sz="5400" dirty="0">
                <a:solidFill>
                  <a:schemeClr val="bg1"/>
                </a:solidFill>
              </a:rPr>
              <a:t>Resources</a:t>
            </a:r>
          </a:p>
        </p:txBody>
      </p:sp>
      <p:pic>
        <p:nvPicPr>
          <p:cNvPr id="5" name="Picture 4">
            <a:extLst>
              <a:ext uri="{FF2B5EF4-FFF2-40B4-BE49-F238E27FC236}">
                <a16:creationId xmlns:a16="http://schemas.microsoft.com/office/drawing/2014/main" id="{1F76B982-CBE2-9443-8861-2A9C9E67EEAC}"/>
              </a:ext>
            </a:extLst>
          </p:cNvPr>
          <p:cNvPicPr>
            <a:picLocks noChangeAspect="1"/>
          </p:cNvPicPr>
          <p:nvPr/>
        </p:nvPicPr>
        <p:blipFill>
          <a:blip r:embed="rId9"/>
          <a:stretch>
            <a:fillRect/>
          </a:stretch>
        </p:blipFill>
        <p:spPr>
          <a:xfrm>
            <a:off x="87929" y="115214"/>
            <a:ext cx="1008608" cy="680224"/>
          </a:xfrm>
          <a:prstGeom prst="rect">
            <a:avLst/>
          </a:prstGeom>
        </p:spPr>
      </p:pic>
      <p:sp>
        <p:nvSpPr>
          <p:cNvPr id="2" name="Rectangle 1">
            <a:extLst>
              <a:ext uri="{FF2B5EF4-FFF2-40B4-BE49-F238E27FC236}">
                <a16:creationId xmlns:a16="http://schemas.microsoft.com/office/drawing/2014/main" id="{266971F5-A776-6B4C-85F2-6C38485E66E6}"/>
              </a:ext>
            </a:extLst>
          </p:cNvPr>
          <p:cNvSpPr/>
          <p:nvPr/>
        </p:nvSpPr>
        <p:spPr>
          <a:xfrm>
            <a:off x="10127226" y="629265"/>
            <a:ext cx="1877961" cy="1337187"/>
          </a:xfrm>
          <a:prstGeom prst="rect">
            <a:avLst/>
          </a:prstGeom>
          <a:solidFill>
            <a:srgbClr val="00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5706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1F6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9BCE-FB49-1D43-AC78-4B9E270059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B7B509-A834-9049-8098-4A270A135FD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F0A96D4-09B7-6243-90DD-6650AED6D0F9}"/>
              </a:ext>
            </a:extLst>
          </p:cNvPr>
          <p:cNvPicPr>
            <a:picLocks noChangeAspect="1"/>
          </p:cNvPicPr>
          <p:nvPr/>
        </p:nvPicPr>
        <p:blipFill>
          <a:blip r:embed="rId2"/>
          <a:stretch>
            <a:fillRect/>
          </a:stretch>
        </p:blipFill>
        <p:spPr>
          <a:xfrm>
            <a:off x="0" y="0"/>
            <a:ext cx="12192000" cy="7046259"/>
          </a:xfrm>
          <a:prstGeom prst="rect">
            <a:avLst/>
          </a:prstGeom>
        </p:spPr>
      </p:pic>
    </p:spTree>
    <p:extLst>
      <p:ext uri="{BB962C8B-B14F-4D97-AF65-F5344CB8AC3E}">
        <p14:creationId xmlns:p14="http://schemas.microsoft.com/office/powerpoint/2010/main" val="1424853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ECBC0DB-9236-9A48-84D9-F687279F2398}"/>
              </a:ext>
            </a:extLst>
          </p:cNvPr>
          <p:cNvSpPr txBox="1">
            <a:spLocks/>
          </p:cNvSpPr>
          <p:nvPr/>
        </p:nvSpPr>
        <p:spPr>
          <a:xfrm>
            <a:off x="1157398" y="1419109"/>
            <a:ext cx="8966315" cy="44591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dirty="0">
                <a:solidFill>
                  <a:schemeClr val="bg1"/>
                </a:solidFill>
              </a:rPr>
              <a:t>All regions reported that such a mechanism would be </a:t>
            </a:r>
            <a:r>
              <a:rPr lang="en-US" dirty="0">
                <a:solidFill>
                  <a:srgbClr val="FFFF00"/>
                </a:solidFill>
              </a:rPr>
              <a:t>instrumental to the further development of ocean science capacity in the countries</a:t>
            </a:r>
            <a:r>
              <a:rPr lang="en-US" dirty="0">
                <a:solidFill>
                  <a:schemeClr val="bg1"/>
                </a:solidFill>
              </a:rPr>
              <a:t>. </a:t>
            </a:r>
          </a:p>
          <a:p>
            <a:pPr algn="l"/>
            <a:r>
              <a:rPr lang="en-US" dirty="0">
                <a:solidFill>
                  <a:schemeClr val="bg1"/>
                </a:solidFill>
              </a:rPr>
              <a:t>All regions expressed preference for an online central portal integrating the data and information harvested from regional/sectoral CHM portals. </a:t>
            </a:r>
          </a:p>
          <a:p>
            <a:pPr algn="l"/>
            <a:r>
              <a:rPr lang="en-US" dirty="0">
                <a:solidFill>
                  <a:schemeClr val="bg1"/>
                </a:solidFill>
              </a:rPr>
              <a:t>The respondents identified the need for a </a:t>
            </a:r>
            <a:r>
              <a:rPr lang="en-US" b="1" dirty="0">
                <a:solidFill>
                  <a:srgbClr val="FFFF00"/>
                </a:solidFill>
              </a:rPr>
              <a:t>series of nodes </a:t>
            </a:r>
            <a:r>
              <a:rPr lang="en-US" dirty="0">
                <a:solidFill>
                  <a:schemeClr val="bg1"/>
                </a:solidFill>
              </a:rPr>
              <a:t>rather than one global central node but using technology that allows </a:t>
            </a:r>
            <a:r>
              <a:rPr lang="en-US" b="1" dirty="0">
                <a:solidFill>
                  <a:srgbClr val="FFFF00"/>
                </a:solidFill>
              </a:rPr>
              <a:t>interoperability</a:t>
            </a:r>
            <a:r>
              <a:rPr lang="en-US" dirty="0">
                <a:solidFill>
                  <a:schemeClr val="bg1"/>
                </a:solidFill>
              </a:rPr>
              <a:t> between the nodes. </a:t>
            </a:r>
          </a:p>
          <a:p>
            <a:pPr algn="l"/>
            <a:r>
              <a:rPr lang="en-US" dirty="0">
                <a:solidFill>
                  <a:schemeClr val="bg1"/>
                </a:solidFill>
              </a:rPr>
              <a:t>The majority of respondents had recommended a “</a:t>
            </a:r>
            <a:r>
              <a:rPr lang="en-US" dirty="0">
                <a:solidFill>
                  <a:srgbClr val="FFFF00"/>
                </a:solidFill>
              </a:rPr>
              <a:t>A hybrid model: online central portal with deep-links to regional/sectoral CHM portals</a:t>
            </a:r>
            <a:r>
              <a:rPr lang="en-US" dirty="0">
                <a:solidFill>
                  <a:schemeClr val="bg1"/>
                </a:solidFill>
              </a:rPr>
              <a:t>”. </a:t>
            </a:r>
            <a:endParaRPr lang="en-ZA"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A03F5578-BE9E-924E-9C7A-714D7B200571}"/>
              </a:ext>
            </a:extLst>
          </p:cNvPr>
          <p:cNvSpPr txBox="1"/>
          <p:nvPr/>
        </p:nvSpPr>
        <p:spPr>
          <a:xfrm>
            <a:off x="1356851" y="130381"/>
            <a:ext cx="10248737" cy="707886"/>
          </a:xfrm>
          <a:prstGeom prst="rect">
            <a:avLst/>
          </a:prstGeom>
          <a:solidFill>
            <a:srgbClr val="002060"/>
          </a:solidFill>
        </p:spPr>
        <p:txBody>
          <a:bodyPr wrap="square" rtlCol="0">
            <a:spAutoFit/>
          </a:bodyPr>
          <a:lstStyle/>
          <a:p>
            <a:pPr algn="ctr"/>
            <a:r>
              <a:rPr lang="en-ZA" sz="4000" dirty="0">
                <a:solidFill>
                  <a:schemeClr val="bg1"/>
                </a:solidFill>
                <a:cs typeface="Arial" panose="020B0604020202020204" pitchFamily="34" charset="0"/>
              </a:rPr>
              <a:t>History and background</a:t>
            </a:r>
          </a:p>
        </p:txBody>
      </p:sp>
    </p:spTree>
    <p:extLst>
      <p:ext uri="{BB962C8B-B14F-4D97-AF65-F5344CB8AC3E}">
        <p14:creationId xmlns:p14="http://schemas.microsoft.com/office/powerpoint/2010/main" val="1678669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ECBC0DB-9236-9A48-84D9-F687279F2398}"/>
              </a:ext>
            </a:extLst>
          </p:cNvPr>
          <p:cNvSpPr txBox="1">
            <a:spLocks/>
          </p:cNvSpPr>
          <p:nvPr/>
        </p:nvSpPr>
        <p:spPr>
          <a:xfrm>
            <a:off x="1157398" y="1419109"/>
            <a:ext cx="9178587" cy="4361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dirty="0">
                <a:solidFill>
                  <a:schemeClr val="bg1"/>
                </a:solidFill>
              </a:rPr>
              <a:t>Based on this, INVEMAR (Colombia) developed a pilot CHM for the Latin America and Caribbean region, in the context of the Caribbean Marine Atlas (CMA-II) project. </a:t>
            </a:r>
          </a:p>
          <a:p>
            <a:pPr algn="l"/>
            <a:r>
              <a:rPr lang="en-US" dirty="0">
                <a:solidFill>
                  <a:schemeClr val="bg1"/>
                </a:solidFill>
              </a:rPr>
              <a:t>The pilot </a:t>
            </a:r>
            <a:r>
              <a:rPr lang="en-US" dirty="0">
                <a:solidFill>
                  <a:srgbClr val="FFFF00"/>
                </a:solidFill>
              </a:rPr>
              <a:t>Clearing-House Mechanism LAC</a:t>
            </a:r>
            <a:r>
              <a:rPr lang="en-US" dirty="0">
                <a:solidFill>
                  <a:schemeClr val="bg1"/>
                </a:solidFill>
              </a:rPr>
              <a:t> (</a:t>
            </a:r>
            <a:r>
              <a:rPr lang="en-US" u="sng" dirty="0">
                <a:solidFill>
                  <a:schemeClr val="bg1"/>
                </a:solidFill>
                <a:hlinkClick r:id="rId2">
                  <a:extLst>
                    <a:ext uri="{A12FA001-AC4F-418D-AE19-62706E023703}">
                      <ahyp:hlinkClr xmlns:ahyp="http://schemas.microsoft.com/office/drawing/2018/hyperlinkcolor" val="tx"/>
                    </a:ext>
                  </a:extLst>
                </a:hlinkClick>
              </a:rPr>
              <a:t>http://portete.invemar.org.co/chm</a:t>
            </a:r>
            <a:r>
              <a:rPr lang="en-US" dirty="0">
                <a:solidFill>
                  <a:schemeClr val="bg1"/>
                </a:solidFill>
              </a:rPr>
              <a:t>) is a hybrid model, with a centralized portal that provides access to information sources identified by the users as most relevant (Databases on Training and Education resources, List of experts, Research vessels,..) and integrated from a number of existing web sources developed and maintained under IOC (</a:t>
            </a:r>
            <a:r>
              <a:rPr lang="en-US" dirty="0" err="1">
                <a:solidFill>
                  <a:schemeClr val="bg1"/>
                </a:solidFill>
              </a:rPr>
              <a:t>OceanExpert</a:t>
            </a:r>
            <a:r>
              <a:rPr lang="en-US" dirty="0">
                <a:solidFill>
                  <a:schemeClr val="bg1"/>
                </a:solidFill>
              </a:rPr>
              <a:t>, Ocean Teacher Global Academy, </a:t>
            </a:r>
            <a:r>
              <a:rPr lang="en-US" dirty="0" err="1">
                <a:solidFill>
                  <a:schemeClr val="bg1"/>
                </a:solidFill>
              </a:rPr>
              <a:t>ODISCat</a:t>
            </a:r>
            <a:r>
              <a:rPr lang="en-US" dirty="0">
                <a:solidFill>
                  <a:schemeClr val="bg1"/>
                </a:solidFill>
              </a:rPr>
              <a:t>) </a:t>
            </a:r>
            <a:endParaRPr lang="en-ZA" dirty="0">
              <a:solidFill>
                <a:schemeClr val="bg1"/>
              </a:solidFill>
            </a:endParaRPr>
          </a:p>
          <a:p>
            <a:pPr algn="l"/>
            <a:endParaRPr lang="en-US" dirty="0">
              <a:solidFill>
                <a:schemeClr val="bg1"/>
              </a:solidFill>
            </a:endParaRPr>
          </a:p>
        </p:txBody>
      </p:sp>
      <p:sp>
        <p:nvSpPr>
          <p:cNvPr id="14" name="TextBox 13">
            <a:extLst>
              <a:ext uri="{FF2B5EF4-FFF2-40B4-BE49-F238E27FC236}">
                <a16:creationId xmlns:a16="http://schemas.microsoft.com/office/drawing/2014/main" id="{A03F5578-BE9E-924E-9C7A-714D7B200571}"/>
              </a:ext>
            </a:extLst>
          </p:cNvPr>
          <p:cNvSpPr txBox="1"/>
          <p:nvPr/>
        </p:nvSpPr>
        <p:spPr>
          <a:xfrm>
            <a:off x="1386347" y="130381"/>
            <a:ext cx="10219241" cy="707886"/>
          </a:xfrm>
          <a:prstGeom prst="rect">
            <a:avLst/>
          </a:prstGeom>
          <a:solidFill>
            <a:srgbClr val="002060"/>
          </a:solidFill>
        </p:spPr>
        <p:txBody>
          <a:bodyPr wrap="square" rtlCol="0">
            <a:spAutoFit/>
          </a:bodyPr>
          <a:lstStyle/>
          <a:p>
            <a:pPr algn="ctr"/>
            <a:r>
              <a:rPr lang="en-ZA" sz="4000" dirty="0">
                <a:solidFill>
                  <a:schemeClr val="bg1"/>
                </a:solidFill>
                <a:cs typeface="Arial" panose="020B0604020202020204" pitchFamily="34" charset="0"/>
              </a:rPr>
              <a:t>History and background</a:t>
            </a:r>
          </a:p>
        </p:txBody>
      </p:sp>
    </p:spTree>
    <p:extLst>
      <p:ext uri="{BB962C8B-B14F-4D97-AF65-F5344CB8AC3E}">
        <p14:creationId xmlns:p14="http://schemas.microsoft.com/office/powerpoint/2010/main" val="135474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ECBC0DB-9236-9A48-84D9-F687279F2398}"/>
              </a:ext>
            </a:extLst>
          </p:cNvPr>
          <p:cNvSpPr txBox="1">
            <a:spLocks/>
          </p:cNvSpPr>
          <p:nvPr/>
        </p:nvSpPr>
        <p:spPr>
          <a:xfrm>
            <a:off x="1157399" y="1419109"/>
            <a:ext cx="7225958" cy="33447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dirty="0">
                <a:solidFill>
                  <a:schemeClr val="bg1"/>
                </a:solidFill>
              </a:rPr>
              <a:t>From these and several other preparatory activities, the </a:t>
            </a:r>
            <a:r>
              <a:rPr lang="en-US" dirty="0">
                <a:solidFill>
                  <a:srgbClr val="FFFF00"/>
                </a:solidFill>
              </a:rPr>
              <a:t>Ocean InfoHub (OIH) Project </a:t>
            </a:r>
            <a:r>
              <a:rPr lang="en-US" dirty="0">
                <a:solidFill>
                  <a:schemeClr val="bg1"/>
                </a:solidFill>
              </a:rPr>
              <a:t>was designed and approved and was implemented, starting in April 2020, funded by the Government of Flanders (Kingdom of Belgium) .</a:t>
            </a:r>
            <a:endParaRPr lang="en-ZA"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A03F5578-BE9E-924E-9C7A-714D7B200571}"/>
              </a:ext>
            </a:extLst>
          </p:cNvPr>
          <p:cNvSpPr txBox="1"/>
          <p:nvPr/>
        </p:nvSpPr>
        <p:spPr>
          <a:xfrm>
            <a:off x="1356851" y="130381"/>
            <a:ext cx="10248737" cy="707886"/>
          </a:xfrm>
          <a:prstGeom prst="rect">
            <a:avLst/>
          </a:prstGeom>
          <a:solidFill>
            <a:srgbClr val="002060"/>
          </a:solidFill>
        </p:spPr>
        <p:txBody>
          <a:bodyPr wrap="square" rtlCol="0">
            <a:spAutoFit/>
          </a:bodyPr>
          <a:lstStyle/>
          <a:p>
            <a:pPr algn="ctr"/>
            <a:r>
              <a:rPr lang="en-ZA" sz="4000" dirty="0">
                <a:solidFill>
                  <a:schemeClr val="bg1"/>
                </a:solidFill>
                <a:cs typeface="Arial" panose="020B0604020202020204" pitchFamily="34" charset="0"/>
              </a:rPr>
              <a:t>History and background</a:t>
            </a:r>
          </a:p>
        </p:txBody>
      </p:sp>
    </p:spTree>
    <p:extLst>
      <p:ext uri="{BB962C8B-B14F-4D97-AF65-F5344CB8AC3E}">
        <p14:creationId xmlns:p14="http://schemas.microsoft.com/office/powerpoint/2010/main" val="2668985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F6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ECBC0DB-9236-9A48-84D9-F687279F2398}"/>
              </a:ext>
            </a:extLst>
          </p:cNvPr>
          <p:cNvSpPr txBox="1">
            <a:spLocks/>
          </p:cNvSpPr>
          <p:nvPr/>
        </p:nvSpPr>
        <p:spPr>
          <a:xfrm>
            <a:off x="1157399" y="1321138"/>
            <a:ext cx="8385554" cy="3838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lvl="0" indent="-342900" algn="l">
              <a:buFont typeface="Arial" panose="020B0604020202020204" pitchFamily="34" charset="0"/>
              <a:buChar char="•"/>
            </a:pPr>
            <a:r>
              <a:rPr lang="en-ZA" dirty="0">
                <a:solidFill>
                  <a:schemeClr val="bg1"/>
                </a:solidFill>
              </a:rPr>
              <a:t>A proliferation of online sources of data and information (</a:t>
            </a:r>
            <a:r>
              <a:rPr lang="en-ZA" dirty="0" err="1">
                <a:solidFill>
                  <a:schemeClr val="bg1"/>
                </a:solidFill>
              </a:rPr>
              <a:t>ODISCat</a:t>
            </a:r>
            <a:r>
              <a:rPr lang="en-ZA" dirty="0">
                <a:solidFill>
                  <a:schemeClr val="bg1"/>
                </a:solidFill>
              </a:rPr>
              <a:t> currently contains over 3100 records https://</a:t>
            </a:r>
            <a:r>
              <a:rPr lang="en-ZA" dirty="0" err="1">
                <a:solidFill>
                  <a:schemeClr val="bg1"/>
                </a:solidFill>
              </a:rPr>
              <a:t>catalogue.odis.org</a:t>
            </a:r>
            <a:r>
              <a:rPr lang="en-ZA" dirty="0">
                <a:solidFill>
                  <a:schemeClr val="bg1"/>
                </a:solidFill>
              </a:rPr>
              <a:t>/)</a:t>
            </a:r>
          </a:p>
          <a:p>
            <a:pPr marL="342900" lvl="0" indent="-342900" algn="l">
              <a:buFont typeface="Arial" panose="020B0604020202020204" pitchFamily="34" charset="0"/>
              <a:buChar char="•"/>
            </a:pPr>
            <a:r>
              <a:rPr lang="en-ZA" dirty="0">
                <a:solidFill>
                  <a:schemeClr val="bg1"/>
                </a:solidFill>
              </a:rPr>
              <a:t>A diversity of online data systems</a:t>
            </a:r>
          </a:p>
          <a:p>
            <a:pPr marL="342900" lvl="0" indent="-342900" algn="l">
              <a:buFont typeface="Arial" panose="020B0604020202020204" pitchFamily="34" charset="0"/>
              <a:buChar char="•"/>
            </a:pPr>
            <a:r>
              <a:rPr lang="en-ZA" dirty="0">
                <a:solidFill>
                  <a:schemeClr val="bg1"/>
                </a:solidFill>
              </a:rPr>
              <a:t>Member states may have very valuable and useful resources, but they are difficult to find</a:t>
            </a:r>
          </a:p>
          <a:p>
            <a:pPr marL="342900" lvl="0" indent="-342900" algn="l">
              <a:buFont typeface="Arial" panose="020B0604020202020204" pitchFamily="34" charset="0"/>
              <a:buChar char="•"/>
            </a:pPr>
            <a:r>
              <a:rPr lang="en-ZA" dirty="0">
                <a:solidFill>
                  <a:schemeClr val="bg1"/>
                </a:solidFill>
              </a:rPr>
              <a:t>Global data and information resources have useful content, but local users might not know about them</a:t>
            </a:r>
          </a:p>
          <a:p>
            <a:pPr marL="342900" lvl="0" indent="-342900" algn="l">
              <a:buFont typeface="Arial" panose="020B0604020202020204" pitchFamily="34" charset="0"/>
              <a:buChar char="•"/>
            </a:pPr>
            <a:r>
              <a:rPr lang="en-ZA" dirty="0">
                <a:solidFill>
                  <a:schemeClr val="bg1"/>
                </a:solidFill>
              </a:rPr>
              <a:t>Challenges of trust in some regions</a:t>
            </a:r>
          </a:p>
          <a:p>
            <a:pPr marL="285750" indent="-285750" algn="l">
              <a:buFont typeface="Arial" panose="020B0604020202020204" pitchFamily="34" charset="0"/>
              <a:buChar char="•"/>
            </a:pPr>
            <a:endParaRPr lang="en-US" sz="1800" dirty="0">
              <a:solidFill>
                <a:schemeClr val="bg1"/>
              </a:solidFill>
            </a:endParaRPr>
          </a:p>
        </p:txBody>
      </p:sp>
      <p:sp>
        <p:nvSpPr>
          <p:cNvPr id="14" name="TextBox 13">
            <a:extLst>
              <a:ext uri="{FF2B5EF4-FFF2-40B4-BE49-F238E27FC236}">
                <a16:creationId xmlns:a16="http://schemas.microsoft.com/office/drawing/2014/main" id="{A03F5578-BE9E-924E-9C7A-714D7B200571}"/>
              </a:ext>
            </a:extLst>
          </p:cNvPr>
          <p:cNvSpPr txBox="1"/>
          <p:nvPr/>
        </p:nvSpPr>
        <p:spPr>
          <a:xfrm>
            <a:off x="1317523" y="130381"/>
            <a:ext cx="10288066" cy="707886"/>
          </a:xfrm>
          <a:prstGeom prst="rect">
            <a:avLst/>
          </a:prstGeom>
          <a:solidFill>
            <a:srgbClr val="002060"/>
          </a:solidFill>
        </p:spPr>
        <p:txBody>
          <a:bodyPr wrap="square" rtlCol="0">
            <a:spAutoFit/>
          </a:bodyPr>
          <a:lstStyle/>
          <a:p>
            <a:pPr algn="ctr"/>
            <a:r>
              <a:rPr lang="en-ZA" sz="4000" dirty="0">
                <a:solidFill>
                  <a:schemeClr val="bg1"/>
                </a:solidFill>
                <a:cs typeface="Arial" panose="020B0604020202020204" pitchFamily="34" charset="0"/>
              </a:rPr>
              <a:t>Challenges identified</a:t>
            </a:r>
          </a:p>
        </p:txBody>
      </p:sp>
    </p:spTree>
    <p:extLst>
      <p:ext uri="{BB962C8B-B14F-4D97-AF65-F5344CB8AC3E}">
        <p14:creationId xmlns:p14="http://schemas.microsoft.com/office/powerpoint/2010/main" val="3602196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F6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1320C6A-E68B-BC4D-94A1-5781BECD1060}"/>
              </a:ext>
            </a:extLst>
          </p:cNvPr>
          <p:cNvSpPr txBox="1">
            <a:spLocks/>
          </p:cNvSpPr>
          <p:nvPr/>
        </p:nvSpPr>
        <p:spPr>
          <a:xfrm>
            <a:off x="3328987" y="1023358"/>
            <a:ext cx="8276601" cy="33447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lvl="0" indent="-342900" algn="l">
              <a:buFont typeface="Arial" panose="020B0604020202020204" pitchFamily="34" charset="0"/>
              <a:buChar char="•"/>
            </a:pPr>
            <a:r>
              <a:rPr lang="en-US" dirty="0">
                <a:solidFill>
                  <a:schemeClr val="bg1"/>
                </a:solidFill>
              </a:rPr>
              <a:t>Respond</a:t>
            </a:r>
            <a:r>
              <a:rPr lang="en-ZA" dirty="0">
                <a:solidFill>
                  <a:schemeClr val="bg1"/>
                </a:solidFill>
              </a:rPr>
              <a:t> to the global challenges of understanding and managing marine ecosystems in a rapidly changing world</a:t>
            </a:r>
          </a:p>
          <a:p>
            <a:pPr marL="342900" lvl="0" indent="-342900" algn="l">
              <a:buFont typeface="Arial" panose="020B0604020202020204" pitchFamily="34" charset="0"/>
              <a:buChar char="•"/>
            </a:pPr>
            <a:r>
              <a:rPr lang="en-US" dirty="0">
                <a:solidFill>
                  <a:schemeClr val="bg1"/>
                </a:solidFill>
              </a:rPr>
              <a:t>Develop interoperability between existing information systems, thus improving the flow of information to end users. </a:t>
            </a:r>
            <a:endParaRPr lang="en-ZA" dirty="0">
              <a:solidFill>
                <a:schemeClr val="bg1"/>
              </a:solidFill>
            </a:endParaRPr>
          </a:p>
          <a:p>
            <a:pPr marL="342900" lvl="0" indent="-342900" algn="l">
              <a:buFont typeface="Arial" panose="020B0604020202020204" pitchFamily="34" charset="0"/>
              <a:buChar char="•"/>
            </a:pPr>
            <a:r>
              <a:rPr lang="en-US" dirty="0">
                <a:solidFill>
                  <a:schemeClr val="bg1"/>
                </a:solidFill>
              </a:rPr>
              <a:t>Improve access to marine and coastal data for multiple purposes, but especially to inform sustainable management and informed policy development.</a:t>
            </a:r>
            <a:endParaRPr lang="en-ZA" dirty="0">
              <a:solidFill>
                <a:schemeClr val="bg1"/>
              </a:solidFill>
            </a:endParaRPr>
          </a:p>
          <a:p>
            <a:pPr marL="342900" lvl="0" indent="-342900" algn="l">
              <a:buFont typeface="Arial" panose="020B0604020202020204" pitchFamily="34" charset="0"/>
              <a:buChar char="•"/>
            </a:pPr>
            <a:r>
              <a:rPr lang="en-US" dirty="0">
                <a:solidFill>
                  <a:schemeClr val="bg1"/>
                </a:solidFill>
              </a:rPr>
              <a:t>Facilitate equitable access to Ocean information and knowledge products</a:t>
            </a:r>
            <a:endParaRPr lang="en-ZA" dirty="0">
              <a:solidFill>
                <a:schemeClr val="bg1"/>
              </a:solidFill>
            </a:endParaRPr>
          </a:p>
          <a:p>
            <a:pPr marL="342900" lvl="0" indent="-342900" algn="l">
              <a:buFont typeface="Arial" panose="020B0604020202020204" pitchFamily="34" charset="0"/>
              <a:buChar char="•"/>
            </a:pPr>
            <a:r>
              <a:rPr lang="en-US" dirty="0">
                <a:solidFill>
                  <a:schemeClr val="bg1"/>
                </a:solidFill>
              </a:rPr>
              <a:t>Connect independent digital initiatives to form a diverse, but interoperable and inclusive, Ocean Data and Information System. </a:t>
            </a:r>
            <a:endParaRPr lang="en-ZA" dirty="0">
              <a:solidFill>
                <a:schemeClr val="bg1"/>
              </a:solidFill>
            </a:endParaRPr>
          </a:p>
        </p:txBody>
      </p:sp>
      <p:sp>
        <p:nvSpPr>
          <p:cNvPr id="9" name="Oval 8">
            <a:extLst>
              <a:ext uri="{FF2B5EF4-FFF2-40B4-BE49-F238E27FC236}">
                <a16:creationId xmlns:a16="http://schemas.microsoft.com/office/drawing/2014/main" id="{F29DFCAD-B770-0A43-8F87-94D32DBAEF36}"/>
              </a:ext>
            </a:extLst>
          </p:cNvPr>
          <p:cNvSpPr/>
          <p:nvPr/>
        </p:nvSpPr>
        <p:spPr>
          <a:xfrm>
            <a:off x="231014" y="1575389"/>
            <a:ext cx="2956460" cy="2705418"/>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Box 9">
            <a:extLst>
              <a:ext uri="{FF2B5EF4-FFF2-40B4-BE49-F238E27FC236}">
                <a16:creationId xmlns:a16="http://schemas.microsoft.com/office/drawing/2014/main" id="{BF92F6F1-A9E0-6B40-B36D-3CAF37E11787}"/>
              </a:ext>
            </a:extLst>
          </p:cNvPr>
          <p:cNvSpPr txBox="1"/>
          <p:nvPr/>
        </p:nvSpPr>
        <p:spPr>
          <a:xfrm>
            <a:off x="1278193" y="130381"/>
            <a:ext cx="10327395" cy="707886"/>
          </a:xfrm>
          <a:prstGeom prst="rect">
            <a:avLst/>
          </a:prstGeom>
          <a:solidFill>
            <a:srgbClr val="002060"/>
          </a:solidFill>
        </p:spPr>
        <p:txBody>
          <a:bodyPr wrap="square" rtlCol="0">
            <a:spAutoFit/>
          </a:bodyPr>
          <a:lstStyle/>
          <a:p>
            <a:pPr algn="ctr"/>
            <a:r>
              <a:rPr lang="en-ZA" sz="4000" dirty="0">
                <a:solidFill>
                  <a:schemeClr val="bg1"/>
                </a:solidFill>
                <a:cs typeface="Arial" panose="020B0604020202020204" pitchFamily="34" charset="0"/>
              </a:rPr>
              <a:t>Objectives</a:t>
            </a:r>
          </a:p>
        </p:txBody>
      </p:sp>
      <p:sp>
        <p:nvSpPr>
          <p:cNvPr id="2" name="TextBox 1">
            <a:extLst>
              <a:ext uri="{FF2B5EF4-FFF2-40B4-BE49-F238E27FC236}">
                <a16:creationId xmlns:a16="http://schemas.microsoft.com/office/drawing/2014/main" id="{3FBBC360-9421-F14A-9716-EE24BE85CA84}"/>
              </a:ext>
            </a:extLst>
          </p:cNvPr>
          <p:cNvSpPr txBox="1"/>
          <p:nvPr/>
        </p:nvSpPr>
        <p:spPr>
          <a:xfrm>
            <a:off x="1355271" y="6204857"/>
            <a:ext cx="5878286" cy="830997"/>
          </a:xfrm>
          <a:prstGeom prst="rect">
            <a:avLst/>
          </a:prstGeom>
          <a:noFill/>
        </p:spPr>
        <p:txBody>
          <a:bodyPr wrap="square" rtlCol="0">
            <a:spAutoFit/>
          </a:bodyPr>
          <a:lstStyle/>
          <a:p>
            <a:r>
              <a:rPr lang="en-ZA" sz="2400" dirty="0">
                <a:solidFill>
                  <a:srgbClr val="FFFF00"/>
                </a:solidFill>
              </a:rPr>
              <a:t>Our overall aim was proof of concept.</a:t>
            </a:r>
          </a:p>
          <a:p>
            <a:endParaRPr lang="en-US" sz="2400" dirty="0">
              <a:solidFill>
                <a:srgbClr val="FFFF00"/>
              </a:solidFill>
            </a:endParaRPr>
          </a:p>
        </p:txBody>
      </p:sp>
    </p:spTree>
    <p:extLst>
      <p:ext uri="{BB962C8B-B14F-4D97-AF65-F5344CB8AC3E}">
        <p14:creationId xmlns:p14="http://schemas.microsoft.com/office/powerpoint/2010/main" val="123837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p19"/>
          <p:cNvSpPr txBox="1">
            <a:spLocks noGrp="1"/>
          </p:cNvSpPr>
          <p:nvPr>
            <p:ph type="body" idx="1"/>
          </p:nvPr>
        </p:nvSpPr>
        <p:spPr>
          <a:xfrm>
            <a:off x="1898984" y="1401981"/>
            <a:ext cx="8965019" cy="4373156"/>
          </a:xfrm>
          <a:prstGeom prst="rect">
            <a:avLst/>
          </a:prstGeom>
          <a:noFill/>
          <a:ln>
            <a:noFill/>
          </a:ln>
        </p:spPr>
        <p:txBody>
          <a:bodyPr spcFirstLastPara="1" wrap="square" lIns="91425" tIns="45700" rIns="91425" bIns="45700" anchor="t" anchorCtr="0">
            <a:noAutofit/>
          </a:bodyPr>
          <a:lstStyle/>
          <a:p>
            <a:pPr lvl="1">
              <a:lnSpc>
                <a:spcPct val="100000"/>
              </a:lnSpc>
              <a:buClr>
                <a:schemeClr val="bg1"/>
              </a:buClr>
              <a:buSzPts val="2400"/>
            </a:pPr>
            <a:r>
              <a:rPr lang="en-ZA" dirty="0">
                <a:solidFill>
                  <a:schemeClr val="bg1"/>
                </a:solidFill>
              </a:rPr>
              <a:t>By harnessing digital revolutions, and facilitating the sharing of new technologies between countries and institutions.</a:t>
            </a:r>
          </a:p>
          <a:p>
            <a:pPr lvl="1">
              <a:lnSpc>
                <a:spcPct val="100000"/>
              </a:lnSpc>
              <a:buClr>
                <a:schemeClr val="bg1"/>
              </a:buClr>
              <a:buSzPts val="2400"/>
            </a:pPr>
            <a:r>
              <a:rPr lang="en-ZA" dirty="0">
                <a:solidFill>
                  <a:srgbClr val="FFFF00"/>
                </a:solidFill>
              </a:rPr>
              <a:t>Fast-track new technologies</a:t>
            </a:r>
          </a:p>
          <a:p>
            <a:pPr lvl="1">
              <a:lnSpc>
                <a:spcPct val="100000"/>
              </a:lnSpc>
              <a:buClr>
                <a:schemeClr val="bg1"/>
              </a:buClr>
              <a:buSzPts val="2400"/>
            </a:pPr>
            <a:r>
              <a:rPr lang="en-ZA" i="1" dirty="0">
                <a:solidFill>
                  <a:schemeClr val="bg1"/>
                </a:solidFill>
              </a:rPr>
              <a:t>Exchange</a:t>
            </a:r>
            <a:r>
              <a:rPr lang="en-ZA" dirty="0">
                <a:solidFill>
                  <a:schemeClr val="bg1"/>
                </a:solidFill>
              </a:rPr>
              <a:t> of technologies not N -&gt; S, but a true co-design process between partners, brokered by the the OIH Project </a:t>
            </a:r>
          </a:p>
          <a:p>
            <a:pPr marL="457200" lvl="1" indent="0">
              <a:lnSpc>
                <a:spcPct val="100000"/>
              </a:lnSpc>
              <a:buClr>
                <a:srgbClr val="02365A"/>
              </a:buClr>
              <a:buSzPts val="2400"/>
              <a:buNone/>
            </a:pPr>
            <a:endParaRPr dirty="0">
              <a:solidFill>
                <a:schemeClr val="bg1"/>
              </a:solidFill>
            </a:endParaRPr>
          </a:p>
        </p:txBody>
      </p:sp>
      <p:sp>
        <p:nvSpPr>
          <p:cNvPr id="13" name="TextBox 12">
            <a:extLst>
              <a:ext uri="{FF2B5EF4-FFF2-40B4-BE49-F238E27FC236}">
                <a16:creationId xmlns:a16="http://schemas.microsoft.com/office/drawing/2014/main" id="{399A9B0A-FA3D-DA42-A2CF-5A9F78ABFF01}"/>
              </a:ext>
            </a:extLst>
          </p:cNvPr>
          <p:cNvSpPr txBox="1"/>
          <p:nvPr/>
        </p:nvSpPr>
        <p:spPr>
          <a:xfrm>
            <a:off x="1157399" y="130381"/>
            <a:ext cx="10448190" cy="707886"/>
          </a:xfrm>
          <a:prstGeom prst="rect">
            <a:avLst/>
          </a:prstGeom>
          <a:solidFill>
            <a:srgbClr val="002060"/>
          </a:solidFill>
        </p:spPr>
        <p:txBody>
          <a:bodyPr wrap="square" rtlCol="0">
            <a:spAutoFit/>
          </a:bodyPr>
          <a:lstStyle/>
          <a:p>
            <a:pPr algn="ctr"/>
            <a:r>
              <a:rPr lang="en-ZA" sz="4000" dirty="0">
                <a:solidFill>
                  <a:schemeClr val="bg1"/>
                </a:solidFill>
                <a:cs typeface="Arial" panose="020B0604020202020204" pitchFamily="34" charset="0"/>
              </a:rPr>
              <a:t>Approach</a:t>
            </a:r>
          </a:p>
        </p:txBody>
      </p:sp>
    </p:spTree>
    <p:extLst>
      <p:ext uri="{BB962C8B-B14F-4D97-AF65-F5344CB8AC3E}">
        <p14:creationId xmlns:p14="http://schemas.microsoft.com/office/powerpoint/2010/main" val="463822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F61"/>
        </a:solidFill>
        <a:effectLst/>
      </p:bgPr>
    </p:bg>
    <p:spTree>
      <p:nvGrpSpPr>
        <p:cNvPr id="1" name="Shape 265"/>
        <p:cNvGrpSpPr/>
        <p:nvPr/>
      </p:nvGrpSpPr>
      <p:grpSpPr>
        <a:xfrm>
          <a:off x="0" y="0"/>
          <a:ext cx="0" cy="0"/>
          <a:chOff x="0" y="0"/>
          <a:chExt cx="0" cy="0"/>
        </a:xfrm>
      </p:grpSpPr>
      <p:sp>
        <p:nvSpPr>
          <p:cNvPr id="267" name="Google Shape;267;p19"/>
          <p:cNvSpPr txBox="1">
            <a:spLocks noGrp="1"/>
          </p:cNvSpPr>
          <p:nvPr>
            <p:ph type="body" idx="1"/>
          </p:nvPr>
        </p:nvSpPr>
        <p:spPr>
          <a:xfrm>
            <a:off x="757084" y="939865"/>
            <a:ext cx="10972799" cy="4373156"/>
          </a:xfrm>
          <a:prstGeom prst="rect">
            <a:avLst/>
          </a:prstGeom>
          <a:noFill/>
          <a:ln>
            <a:noFill/>
          </a:ln>
        </p:spPr>
        <p:txBody>
          <a:bodyPr spcFirstLastPara="1" wrap="square" lIns="91425" tIns="45700" rIns="91425" bIns="45700" anchor="t" anchorCtr="0">
            <a:noAutofit/>
          </a:bodyPr>
          <a:lstStyle/>
          <a:p>
            <a:pPr marL="457200" lvl="1" indent="0">
              <a:lnSpc>
                <a:spcPct val="100000"/>
              </a:lnSpc>
              <a:buClr>
                <a:srgbClr val="02365A"/>
              </a:buClr>
              <a:buSzPts val="2400"/>
              <a:buNone/>
            </a:pPr>
            <a:r>
              <a:rPr lang="en-US" sz="2000" dirty="0">
                <a:solidFill>
                  <a:schemeClr val="bg1"/>
                </a:solidFill>
              </a:rPr>
              <a:t>We worked with a number of founding partners including the University of Ghent, WIOMSA, SPREP, SPC, EUROCEAN, </a:t>
            </a:r>
            <a:r>
              <a:rPr lang="en-US" sz="2000" dirty="0" err="1">
                <a:solidFill>
                  <a:schemeClr val="bg1"/>
                </a:solidFill>
              </a:rPr>
              <a:t>EMODnet</a:t>
            </a:r>
            <a:r>
              <a:rPr lang="en-US" sz="2000" dirty="0">
                <a:solidFill>
                  <a:schemeClr val="bg1"/>
                </a:solidFill>
              </a:rPr>
              <a:t> and other sister projects within IODE, including:</a:t>
            </a:r>
          </a:p>
          <a:p>
            <a:pPr lvl="1">
              <a:lnSpc>
                <a:spcPct val="100000"/>
              </a:lnSpc>
              <a:buClr>
                <a:schemeClr val="bg1"/>
              </a:buClr>
              <a:buSzPts val="2400"/>
            </a:pPr>
            <a:r>
              <a:rPr lang="en-US" sz="2000" dirty="0">
                <a:solidFill>
                  <a:schemeClr val="bg1"/>
                </a:solidFill>
              </a:rPr>
              <a:t>Ocean and Data information system Catalogue of data sources (ODISCAT)</a:t>
            </a:r>
            <a:r>
              <a:rPr lang="en-ZA" sz="2000" dirty="0">
                <a:solidFill>
                  <a:schemeClr val="bg1"/>
                </a:solidFill>
              </a:rPr>
              <a:t> </a:t>
            </a:r>
          </a:p>
          <a:p>
            <a:pPr lvl="1">
              <a:lnSpc>
                <a:spcPct val="100000"/>
              </a:lnSpc>
              <a:buClr>
                <a:schemeClr val="bg1"/>
              </a:buClr>
              <a:buSzPts val="2400"/>
            </a:pPr>
            <a:r>
              <a:rPr lang="en-US" sz="2000" dirty="0" err="1">
                <a:solidFill>
                  <a:schemeClr val="bg1"/>
                </a:solidFill>
              </a:rPr>
              <a:t>OceanExpert</a:t>
            </a:r>
            <a:r>
              <a:rPr lang="en-US" sz="2000" dirty="0">
                <a:solidFill>
                  <a:schemeClr val="bg1"/>
                </a:solidFill>
              </a:rPr>
              <a:t> : </a:t>
            </a:r>
            <a:r>
              <a:rPr lang="en-US" sz="2000" i="1" dirty="0">
                <a:solidFill>
                  <a:schemeClr val="bg1"/>
                </a:solidFill>
              </a:rPr>
              <a:t>People, institutions and events</a:t>
            </a:r>
            <a:r>
              <a:rPr lang="en-US" sz="2000" dirty="0">
                <a:solidFill>
                  <a:schemeClr val="bg1"/>
                </a:solidFill>
              </a:rPr>
              <a:t> </a:t>
            </a:r>
            <a:endParaRPr sz="2000" dirty="0">
              <a:solidFill>
                <a:schemeClr val="bg1"/>
              </a:solidFill>
            </a:endParaRPr>
          </a:p>
          <a:p>
            <a:pPr lvl="1">
              <a:lnSpc>
                <a:spcPct val="100000"/>
              </a:lnSpc>
              <a:buClr>
                <a:schemeClr val="bg1"/>
              </a:buClr>
              <a:buSzPts val="2400"/>
            </a:pPr>
            <a:r>
              <a:rPr lang="en-US" sz="2000" dirty="0" err="1">
                <a:solidFill>
                  <a:schemeClr val="bg1"/>
                </a:solidFill>
              </a:rPr>
              <a:t>AquaDocs</a:t>
            </a:r>
            <a:r>
              <a:rPr lang="en-US" sz="2000" dirty="0">
                <a:solidFill>
                  <a:schemeClr val="bg1"/>
                </a:solidFill>
              </a:rPr>
              <a:t> : </a:t>
            </a:r>
            <a:r>
              <a:rPr lang="en-US" sz="2000" i="1" dirty="0">
                <a:solidFill>
                  <a:schemeClr val="bg1"/>
                </a:solidFill>
              </a:rPr>
              <a:t>Documents and Publications</a:t>
            </a:r>
            <a:endParaRPr sz="2000" dirty="0">
              <a:solidFill>
                <a:schemeClr val="bg1"/>
              </a:solidFill>
            </a:endParaRPr>
          </a:p>
          <a:p>
            <a:pPr lvl="1">
              <a:lnSpc>
                <a:spcPct val="100000"/>
              </a:lnSpc>
              <a:buClr>
                <a:schemeClr val="bg1"/>
              </a:buClr>
              <a:buSzPts val="2400"/>
            </a:pPr>
            <a:r>
              <a:rPr lang="en-US" sz="2000" dirty="0">
                <a:solidFill>
                  <a:schemeClr val="bg1"/>
                </a:solidFill>
              </a:rPr>
              <a:t>The GOOS/IODE Ocean Best Practices System (OBPS) </a:t>
            </a:r>
            <a:endParaRPr sz="2000" dirty="0">
              <a:solidFill>
                <a:schemeClr val="bg1"/>
              </a:solidFill>
            </a:endParaRPr>
          </a:p>
          <a:p>
            <a:pPr lvl="1">
              <a:lnSpc>
                <a:spcPct val="100000"/>
              </a:lnSpc>
              <a:buClr>
                <a:schemeClr val="bg1"/>
              </a:buClr>
              <a:buSzPts val="2400"/>
            </a:pPr>
            <a:r>
              <a:rPr lang="en-US" sz="2000" dirty="0">
                <a:solidFill>
                  <a:schemeClr val="bg1"/>
                </a:solidFill>
              </a:rPr>
              <a:t>The Ocean Biodiversity Information System (OBIS) </a:t>
            </a:r>
            <a:endParaRPr sz="2000" dirty="0">
              <a:solidFill>
                <a:schemeClr val="bg1"/>
              </a:solidFill>
            </a:endParaRPr>
          </a:p>
          <a:p>
            <a:pPr lvl="1">
              <a:lnSpc>
                <a:spcPct val="100000"/>
              </a:lnSpc>
              <a:buClr>
                <a:schemeClr val="bg1"/>
              </a:buClr>
              <a:buSzPts val="2400"/>
            </a:pPr>
            <a:r>
              <a:rPr lang="en-US" sz="2000" dirty="0">
                <a:solidFill>
                  <a:schemeClr val="bg1"/>
                </a:solidFill>
              </a:rPr>
              <a:t>The World Ocean Database (WOD) </a:t>
            </a:r>
            <a:endParaRPr sz="2000" dirty="0">
              <a:solidFill>
                <a:schemeClr val="bg1"/>
              </a:solidFill>
            </a:endParaRPr>
          </a:p>
        </p:txBody>
      </p:sp>
      <p:pic>
        <p:nvPicPr>
          <p:cNvPr id="8" name="Google Shape;240;p15">
            <a:extLst>
              <a:ext uri="{FF2B5EF4-FFF2-40B4-BE49-F238E27FC236}">
                <a16:creationId xmlns:a16="http://schemas.microsoft.com/office/drawing/2014/main" id="{807E5ED6-D320-A446-8F4C-26FBC150EAE9}"/>
              </a:ext>
            </a:extLst>
          </p:cNvPr>
          <p:cNvPicPr preferRelativeResize="0"/>
          <p:nvPr/>
        </p:nvPicPr>
        <p:blipFill rotWithShape="1">
          <a:blip r:embed="rId3">
            <a:alphaModFix/>
          </a:blip>
          <a:srcRect/>
          <a:stretch/>
        </p:blipFill>
        <p:spPr>
          <a:xfrm>
            <a:off x="1919406" y="4251256"/>
            <a:ext cx="4067241" cy="1672008"/>
          </a:xfrm>
          <a:prstGeom prst="rect">
            <a:avLst/>
          </a:prstGeom>
          <a:noFill/>
          <a:ln w="12700" cap="flat" cmpd="sng">
            <a:solidFill>
              <a:srgbClr val="02365A"/>
            </a:solidFill>
            <a:prstDash val="solid"/>
            <a:round/>
            <a:headEnd type="none" w="sm" len="sm"/>
            <a:tailEnd type="none" w="sm" len="sm"/>
          </a:ln>
        </p:spPr>
      </p:pic>
      <p:pic>
        <p:nvPicPr>
          <p:cNvPr id="10" name="Google Shape;254;p17">
            <a:extLst>
              <a:ext uri="{FF2B5EF4-FFF2-40B4-BE49-F238E27FC236}">
                <a16:creationId xmlns:a16="http://schemas.microsoft.com/office/drawing/2014/main" id="{2EC780E0-8BAD-9D49-BB6C-1825A9424B89}"/>
              </a:ext>
            </a:extLst>
          </p:cNvPr>
          <p:cNvPicPr preferRelativeResize="0"/>
          <p:nvPr/>
        </p:nvPicPr>
        <p:blipFill rotWithShape="1">
          <a:blip r:embed="rId4">
            <a:alphaModFix/>
          </a:blip>
          <a:srcRect/>
          <a:stretch/>
        </p:blipFill>
        <p:spPr>
          <a:xfrm>
            <a:off x="1632430" y="5414619"/>
            <a:ext cx="3984598" cy="1294660"/>
          </a:xfrm>
          <a:prstGeom prst="rect">
            <a:avLst/>
          </a:prstGeom>
          <a:noFill/>
          <a:ln w="12700" cap="flat" cmpd="sng">
            <a:solidFill>
              <a:srgbClr val="02365A"/>
            </a:solidFill>
            <a:prstDash val="solid"/>
            <a:round/>
            <a:headEnd type="none" w="sm" len="sm"/>
            <a:tailEnd type="none" w="sm" len="sm"/>
          </a:ln>
        </p:spPr>
      </p:pic>
      <p:pic>
        <p:nvPicPr>
          <p:cNvPr id="11" name="Google Shape;261;p18">
            <a:extLst>
              <a:ext uri="{FF2B5EF4-FFF2-40B4-BE49-F238E27FC236}">
                <a16:creationId xmlns:a16="http://schemas.microsoft.com/office/drawing/2014/main" id="{BA4355E0-9E99-364E-9285-70B09B27DC77}"/>
              </a:ext>
            </a:extLst>
          </p:cNvPr>
          <p:cNvPicPr preferRelativeResize="0"/>
          <p:nvPr/>
        </p:nvPicPr>
        <p:blipFill rotWithShape="1">
          <a:blip r:embed="rId5">
            <a:alphaModFix/>
          </a:blip>
          <a:srcRect/>
          <a:stretch/>
        </p:blipFill>
        <p:spPr>
          <a:xfrm>
            <a:off x="5904004" y="3763819"/>
            <a:ext cx="2621965" cy="1854323"/>
          </a:xfrm>
          <a:prstGeom prst="rect">
            <a:avLst/>
          </a:prstGeom>
          <a:noFill/>
          <a:ln w="12700" cap="flat" cmpd="sng">
            <a:solidFill>
              <a:srgbClr val="02365A"/>
            </a:solidFill>
            <a:prstDash val="solid"/>
            <a:round/>
            <a:headEnd type="none" w="sm" len="sm"/>
            <a:tailEnd type="none" w="sm" len="sm"/>
          </a:ln>
        </p:spPr>
      </p:pic>
      <p:pic>
        <p:nvPicPr>
          <p:cNvPr id="9" name="Google Shape;247;p16">
            <a:extLst>
              <a:ext uri="{FF2B5EF4-FFF2-40B4-BE49-F238E27FC236}">
                <a16:creationId xmlns:a16="http://schemas.microsoft.com/office/drawing/2014/main" id="{A4EB986A-E143-6144-AA32-BDDA069761C6}"/>
              </a:ext>
            </a:extLst>
          </p:cNvPr>
          <p:cNvPicPr preferRelativeResize="0"/>
          <p:nvPr/>
        </p:nvPicPr>
        <p:blipFill rotWithShape="1">
          <a:blip r:embed="rId6">
            <a:alphaModFix/>
          </a:blip>
          <a:srcRect/>
          <a:stretch/>
        </p:blipFill>
        <p:spPr>
          <a:xfrm>
            <a:off x="5417574" y="5188858"/>
            <a:ext cx="2904062" cy="1456905"/>
          </a:xfrm>
          <a:prstGeom prst="rect">
            <a:avLst/>
          </a:prstGeom>
          <a:noFill/>
          <a:ln w="12700" cap="flat" cmpd="sng">
            <a:solidFill>
              <a:srgbClr val="02365A"/>
            </a:solidFill>
            <a:prstDash val="solid"/>
            <a:round/>
            <a:headEnd type="none" w="sm" len="sm"/>
            <a:tailEnd type="none" w="sm" len="sm"/>
          </a:ln>
        </p:spPr>
      </p:pic>
      <p:pic>
        <p:nvPicPr>
          <p:cNvPr id="268" name="Google Shape;268;p19"/>
          <p:cNvPicPr preferRelativeResize="0"/>
          <p:nvPr/>
        </p:nvPicPr>
        <p:blipFill rotWithShape="1">
          <a:blip r:embed="rId7">
            <a:alphaModFix/>
          </a:blip>
          <a:srcRect/>
          <a:stretch/>
        </p:blipFill>
        <p:spPr>
          <a:xfrm>
            <a:off x="8086696" y="4307996"/>
            <a:ext cx="2334989" cy="1964921"/>
          </a:xfrm>
          <a:prstGeom prst="rect">
            <a:avLst/>
          </a:prstGeom>
          <a:noFill/>
          <a:ln w="12700" cap="flat" cmpd="sng">
            <a:solidFill>
              <a:srgbClr val="02365A"/>
            </a:solidFill>
            <a:prstDash val="solid"/>
            <a:round/>
            <a:headEnd type="none" w="sm" len="sm"/>
            <a:tailEnd type="none" w="sm" len="sm"/>
          </a:ln>
        </p:spPr>
      </p:pic>
      <p:sp>
        <p:nvSpPr>
          <p:cNvPr id="13" name="TextBox 12">
            <a:extLst>
              <a:ext uri="{FF2B5EF4-FFF2-40B4-BE49-F238E27FC236}">
                <a16:creationId xmlns:a16="http://schemas.microsoft.com/office/drawing/2014/main" id="{399A9B0A-FA3D-DA42-A2CF-5A9F78ABFF01}"/>
              </a:ext>
            </a:extLst>
          </p:cNvPr>
          <p:cNvSpPr txBox="1"/>
          <p:nvPr/>
        </p:nvSpPr>
        <p:spPr>
          <a:xfrm>
            <a:off x="1157399" y="130381"/>
            <a:ext cx="10448190" cy="707886"/>
          </a:xfrm>
          <a:prstGeom prst="rect">
            <a:avLst/>
          </a:prstGeom>
          <a:solidFill>
            <a:srgbClr val="002060"/>
          </a:solidFill>
        </p:spPr>
        <p:txBody>
          <a:bodyPr wrap="square" rtlCol="0">
            <a:spAutoFit/>
          </a:bodyPr>
          <a:lstStyle/>
          <a:p>
            <a:pPr algn="ctr"/>
            <a:r>
              <a:rPr lang="en-ZA" sz="4000" dirty="0">
                <a:solidFill>
                  <a:schemeClr val="bg1"/>
                </a:solidFill>
                <a:cs typeface="Arial" panose="020B0604020202020204" pitchFamily="34" charset="0"/>
              </a:rPr>
              <a:t>Approach</a:t>
            </a:r>
          </a:p>
        </p:txBody>
      </p:sp>
    </p:spTree>
    <p:extLst>
      <p:ext uri="{BB962C8B-B14F-4D97-AF65-F5344CB8AC3E}">
        <p14:creationId xmlns:p14="http://schemas.microsoft.com/office/powerpoint/2010/main" val="8319145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19274</TotalTime>
  <Words>2294</Words>
  <Application>Microsoft Macintosh PowerPoint</Application>
  <PresentationFormat>Widescreen</PresentationFormat>
  <Paragraphs>157</Paragraphs>
  <Slides>27</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Al Nile</vt:lpstr>
      <vt:lpstr>Arial</vt:lpstr>
      <vt:lpstr>Calibri</vt:lpstr>
      <vt:lpstr>Calibri Light</vt:lpstr>
      <vt:lpstr>Courier New</vt:lpstr>
      <vt:lpstr>Lato</vt:lpstr>
      <vt:lpstr>Poppins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Scott</dc:creator>
  <cp:lastModifiedBy>Lucy Scott</cp:lastModifiedBy>
  <cp:revision>105</cp:revision>
  <dcterms:created xsi:type="dcterms:W3CDTF">2020-06-08T13:24:03Z</dcterms:created>
  <dcterms:modified xsi:type="dcterms:W3CDTF">2024-02-23T09:59:34Z</dcterms:modified>
</cp:coreProperties>
</file>