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10"/>
  </p:notesMasterIdLst>
  <p:sldIdLst>
    <p:sldId id="327" r:id="rId3"/>
    <p:sldId id="320" r:id="rId4"/>
    <p:sldId id="331" r:id="rId5"/>
    <p:sldId id="332" r:id="rId6"/>
    <p:sldId id="333" r:id="rId7"/>
    <p:sldId id="335" r:id="rId8"/>
    <p:sldId id="3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6"/>
    <p:restoredTop sz="96208"/>
  </p:normalViewPr>
  <p:slideViewPr>
    <p:cSldViewPr snapToGrid="0">
      <p:cViewPr>
        <p:scale>
          <a:sx n="77" d="100"/>
          <a:sy n="77" d="100"/>
        </p:scale>
        <p:origin x="2056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6C9A-6319-1B4E-AF1C-4942C28AE5B7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E7F38-55E7-EA4F-89C8-3463DB965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7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-9850" t="-943" r="-1"/>
          <a:stretch/>
        </p:blipFill>
        <p:spPr>
          <a:xfrm>
            <a:off x="7417942" y="1560444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05316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1" t="6791" r="23338" b="13839"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37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9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4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2943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77476" r="38087" b="1776"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78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50353" r="5606" b="36489"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35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8" r="47703" b="5212"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52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54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57102" y="773612"/>
            <a:ext cx="2165077" cy="124714"/>
          </a:xfrm>
          <a:prstGeom prst="rect">
            <a:avLst/>
          </a:prstGeom>
          <a:solidFill>
            <a:srgbClr val="41B7C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13250" y="6169572"/>
            <a:ext cx="12205250" cy="6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8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AW8z1MkwUIR_PUpaO0F53GWAL5pyKObF/edit?usp=share_link&amp;ouid=112786724931258010805&amp;rtpof=true&amp;sd=tru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://oceancd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ceancd.org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944D29-6140-48A5-91EC-CC5A8B1D06D4}"/>
              </a:ext>
            </a:extLst>
          </p:cNvPr>
          <p:cNvSpPr txBox="1"/>
          <p:nvPr/>
        </p:nvSpPr>
        <p:spPr>
          <a:xfrm>
            <a:off x="1236196" y="1425786"/>
            <a:ext cx="938667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IOC Group of Experts on Capacity Development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5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E1928B-DF53-1EE1-EC89-F00F66D1FF8D}"/>
              </a:ext>
            </a:extLst>
          </p:cNvPr>
          <p:cNvSpPr txBox="1"/>
          <p:nvPr/>
        </p:nvSpPr>
        <p:spPr>
          <a:xfrm>
            <a:off x="1044122" y="5137269"/>
            <a:ext cx="10103753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27 February 2024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4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Paris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5597DF-EA0F-910A-68ED-E728D5B977AE}"/>
              </a:ext>
            </a:extLst>
          </p:cNvPr>
          <p:cNvSpPr txBox="1"/>
          <p:nvPr/>
        </p:nvSpPr>
        <p:spPr>
          <a:xfrm>
            <a:off x="1044123" y="3093574"/>
            <a:ext cx="10103753" cy="1868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Agenda 2.2 IOC CD-Hub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232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Roboto"/>
            </a:endParaRP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Johanna </a:t>
            </a:r>
            <a:r>
              <a:rPr kumimoji="0" lang="en-PH" sz="1806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Diwa-Acallar</a:t>
            </a:r>
            <a:r>
              <a:rPr kumimoji="0" lang="en-PH" sz="180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</a:p>
          <a:p>
            <a:pPr marL="0" marR="0" lvl="0" indent="0" algn="ctr" defTabSz="1179576" rtl="0" eaLnBrk="1" fontAlgn="auto" latinLnBrk="0" hangingPunct="1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232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Roboto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71F07-A86D-664D-B630-4B4808A86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509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D6D1C9-8176-9A4E-A4BB-60FE3320D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290C2-8D01-FF05-9709-37B5286E9B0B}"/>
              </a:ext>
            </a:extLst>
          </p:cNvPr>
          <p:cNvSpPr txBox="1"/>
          <p:nvPr/>
        </p:nvSpPr>
        <p:spPr>
          <a:xfrm>
            <a:off x="1177159" y="1555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FFE9D-40E4-D767-F2B3-A174503414CA}"/>
              </a:ext>
            </a:extLst>
          </p:cNvPr>
          <p:cNvSpPr txBox="1"/>
          <p:nvPr/>
        </p:nvSpPr>
        <p:spPr>
          <a:xfrm>
            <a:off x="800100" y="987496"/>
            <a:ext cx="938299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PH" sz="1800" b="1" i="0" u="none" strike="noStrike" dirty="0">
                <a:effectLst/>
                <a:latin typeface="Arial" panose="020B0604020202020204" pitchFamily="34" charset="0"/>
              </a:rPr>
              <a:t>Initially proposed at the first meeting of the Working Group on the IOC CD strategy revision on 25 January 2022:</a:t>
            </a:r>
            <a:endParaRPr lang="en-PH" b="0" i="0" u="none" strike="noStrike" dirty="0">
              <a:effectLst/>
            </a:endParaRPr>
          </a:p>
          <a:p>
            <a:pPr marL="361950" algn="just" rtl="0">
              <a:spcBef>
                <a:spcPts val="0"/>
              </a:spcBef>
              <a:spcAft>
                <a:spcPts val="0"/>
              </a:spcAft>
            </a:pPr>
            <a:br>
              <a:rPr lang="en-PH" b="0" i="0" u="none" strike="noStrike" dirty="0">
                <a:effectLst/>
              </a:rPr>
            </a:br>
            <a:r>
              <a:rPr lang="en-PH" sz="1800" b="0" i="1" u="none" strike="noStrike" dirty="0">
                <a:effectLst/>
                <a:latin typeface="Arial" panose="020B0604020202020204" pitchFamily="34" charset="0"/>
              </a:rPr>
              <a:t>”The Working Group decided to develop a compendium of CD activities by other global and regional </a:t>
            </a:r>
            <a:r>
              <a:rPr lang="en-PH" sz="1800" b="0" i="1" u="none" strike="noStrike" dirty="0" err="1">
                <a:effectLst/>
                <a:latin typeface="Arial" panose="020B0604020202020204" pitchFamily="34" charset="0"/>
              </a:rPr>
              <a:t>programmes</a:t>
            </a:r>
            <a:r>
              <a:rPr lang="en-PH" sz="1800" b="0" i="1" u="none" strike="noStrike" dirty="0">
                <a:effectLst/>
                <a:latin typeface="Arial" panose="020B0604020202020204" pitchFamily="34" charset="0"/>
              </a:rPr>
              <a:t>, UN specialized agencies, intergovernmental organizations (non-governmental organizations (and national aid </a:t>
            </a:r>
            <a:r>
              <a:rPr lang="en-PH" sz="1800" b="0" i="1" u="none" strike="noStrike" dirty="0" err="1">
                <a:effectLst/>
                <a:latin typeface="Arial" panose="020B0604020202020204" pitchFamily="34" charset="0"/>
              </a:rPr>
              <a:t>programmes</a:t>
            </a:r>
            <a:r>
              <a:rPr lang="en-PH" sz="1800" b="0" i="1" u="none" strike="noStrike" dirty="0">
                <a:effectLst/>
                <a:latin typeface="Arial" panose="020B0604020202020204" pitchFamily="34" charset="0"/>
              </a:rPr>
              <a:t>, etc. to be maintained as an online portal, and requested the Secretariat to seek external funding to hire a consultant to carry out the work.”</a:t>
            </a:r>
          </a:p>
          <a:p>
            <a:pPr marL="361950" algn="just" rtl="0">
              <a:spcBef>
                <a:spcPts val="0"/>
              </a:spcBef>
              <a:spcAft>
                <a:spcPts val="0"/>
              </a:spcAft>
            </a:pPr>
            <a:endParaRPr lang="en-PH" i="1" dirty="0">
              <a:latin typeface="Arial" panose="020B0604020202020204" pitchFamily="34" charset="0"/>
            </a:endParaRPr>
          </a:p>
          <a:p>
            <a:pPr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PH" sz="1800" b="1" i="0" u="none" strike="noStrike" dirty="0">
                <a:effectLst/>
                <a:latin typeface="Arial" panose="020B0604020202020204" pitchFamily="34" charset="0"/>
              </a:rPr>
              <a:t> Identified a clear need for an online platform </a:t>
            </a:r>
            <a:r>
              <a:rPr lang="en-PH" sz="1800" b="0" i="0" u="none" strike="noStrike" dirty="0">
                <a:effectLst/>
                <a:latin typeface="Arial" panose="020B0604020202020204" pitchFamily="34" charset="0"/>
              </a:rPr>
              <a:t>where users (Early Career Professionals, Scientists, Educators, </a:t>
            </a:r>
            <a:r>
              <a:rPr lang="en-PH" dirty="0">
                <a:latin typeface="Arial" panose="020B0604020202020204" pitchFamily="34" charset="0"/>
              </a:rPr>
              <a:t>Policy Makers, stakeholder groups, </a:t>
            </a:r>
            <a:r>
              <a:rPr lang="en-PH" sz="1800" b="0" i="0" u="none" strike="noStrike" dirty="0">
                <a:effectLst/>
                <a:latin typeface="Arial" panose="020B0604020202020204" pitchFamily="34" charset="0"/>
              </a:rPr>
              <a:t>etc.) can easily search for a broad range of CD activities and opportunities around the world</a:t>
            </a:r>
            <a:endParaRPr lang="en-PH" sz="1800" b="1" i="0" u="none" strike="noStrike" dirty="0">
              <a:effectLst/>
              <a:latin typeface="Noto Sans Symbols"/>
            </a:endParaRPr>
          </a:p>
          <a:p>
            <a:pPr marL="271463" algn="l" rtl="0" fontAlgn="base">
              <a:spcBef>
                <a:spcPts val="0"/>
              </a:spcBef>
              <a:spcAft>
                <a:spcPts val="0"/>
              </a:spcAft>
            </a:pPr>
            <a:br>
              <a:rPr lang="en-PH" b="0" i="0" u="none" strike="noStrike" dirty="0">
                <a:effectLst/>
              </a:rPr>
            </a:br>
            <a:r>
              <a:rPr lang="en-PH" sz="1800" b="0" i="1" u="none" strike="noStrike" dirty="0">
                <a:effectLst/>
                <a:latin typeface="Arial" panose="020B0604020202020204" pitchFamily="34" charset="0"/>
              </a:rPr>
              <a:t>This is a unique opportunity for the IOC CD to further invest in and market this tool as the main one-stop shop for other organizations to advertise their CD opportunities and for Member States to use as a search tool.</a:t>
            </a:r>
          </a:p>
          <a:p>
            <a:pPr marL="271463" algn="l" rtl="0" fontAlgn="base">
              <a:spcBef>
                <a:spcPts val="0"/>
              </a:spcBef>
              <a:spcAft>
                <a:spcPts val="0"/>
              </a:spcAft>
            </a:pPr>
            <a:endParaRPr lang="en-PH" sz="1800" b="0" i="1" u="none" strike="noStrike" dirty="0">
              <a:effectLst/>
              <a:latin typeface="Noto Sans Symbols"/>
            </a:endParaRPr>
          </a:p>
          <a:p>
            <a:pPr marL="285750" indent="-285750" algn="l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PH" sz="1800" b="1" i="0" u="none" strike="noStrike" dirty="0">
                <a:effectLst/>
                <a:latin typeface="Arial" panose="020B0604020202020204" pitchFamily="34" charset="0"/>
              </a:rPr>
              <a:t>Quality of publicly available information on CD activities is highly variable </a:t>
            </a:r>
            <a:r>
              <a:rPr lang="en-PH" sz="1800" b="0" i="0" u="none" strike="noStrike" dirty="0">
                <a:effectLst/>
                <a:latin typeface="Arial" panose="020B0604020202020204" pitchFamily="34" charset="0"/>
              </a:rPr>
              <a:t>amongst organizations, e.g., inconsistent, difficult to find and sometimes outdated</a:t>
            </a:r>
            <a:endParaRPr lang="en-PH" sz="1800" b="1" i="0" u="none" strike="noStrike" dirty="0">
              <a:effectLst/>
              <a:latin typeface="Noto Sans Symbols"/>
            </a:endParaRPr>
          </a:p>
          <a:p>
            <a:pPr marL="361950" algn="just" rtl="0">
              <a:spcBef>
                <a:spcPts val="0"/>
              </a:spcBef>
              <a:spcAft>
                <a:spcPts val="0"/>
              </a:spcAft>
            </a:pPr>
            <a:endParaRPr lang="en-PH" b="0" i="0" u="none" strike="noStrike" dirty="0">
              <a:effectLst/>
            </a:endParaRPr>
          </a:p>
          <a:p>
            <a:br>
              <a:rPr lang="en-PH" dirty="0"/>
            </a:br>
            <a:br>
              <a:rPr lang="en-PH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7C500-F0D5-1BB6-7335-9041E58A6BA4}"/>
              </a:ext>
            </a:extLst>
          </p:cNvPr>
          <p:cNvSpPr txBox="1"/>
          <p:nvPr/>
        </p:nvSpPr>
        <p:spPr>
          <a:xfrm>
            <a:off x="264968" y="246557"/>
            <a:ext cx="65566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OVERVIEW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672413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50346-22DE-D041-7132-DF6F51B6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4291" y="-301314"/>
            <a:ext cx="2024743" cy="2024743"/>
          </a:xfrm>
          <a:prstGeom prst="rect">
            <a:avLst/>
          </a:prstGeom>
        </p:spPr>
      </p:pic>
      <p:sp>
        <p:nvSpPr>
          <p:cNvPr id="3" name="3. WG TERMS OF REFERENCE">
            <a:extLst>
              <a:ext uri="{FF2B5EF4-FFF2-40B4-BE49-F238E27FC236}">
                <a16:creationId xmlns:a16="http://schemas.microsoft.com/office/drawing/2014/main" id="{E5B1AE4B-2785-D89A-461B-D426795A3F46}"/>
              </a:ext>
            </a:extLst>
          </p:cNvPr>
          <p:cNvSpPr txBox="1"/>
          <p:nvPr/>
        </p:nvSpPr>
        <p:spPr>
          <a:xfrm>
            <a:off x="5913120" y="1263024"/>
            <a:ext cx="7601024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/>
            </a:lvl1pPr>
          </a:lstStyle>
          <a:p>
            <a:pPr algn="ctr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URL: OceanCD.Org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Launched in early 2023</a:t>
            </a:r>
          </a:p>
          <a:p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screenshot of a web page&#10;&#10;Description automatically generated with medium confidence">
            <a:extLst>
              <a:ext uri="{FF2B5EF4-FFF2-40B4-BE49-F238E27FC236}">
                <a16:creationId xmlns:a16="http://schemas.microsoft.com/office/drawing/2014/main" id="{8890FEB3-AED3-C90E-ACAB-D82F641E6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724" y="159091"/>
            <a:ext cx="7772400" cy="65398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D5D2C-95CF-AED6-C0C6-09EF963E972D}"/>
              </a:ext>
            </a:extLst>
          </p:cNvPr>
          <p:cNvSpPr txBox="1"/>
          <p:nvPr/>
        </p:nvSpPr>
        <p:spPr>
          <a:xfrm>
            <a:off x="8193741" y="2357542"/>
            <a:ext cx="34669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Ocean CD-Hub </a:t>
            </a:r>
            <a:r>
              <a:rPr lang="en-GB" dirty="0"/>
              <a:t>is a response to a request from IOC Member States to </a:t>
            </a:r>
            <a:r>
              <a:rPr lang="en-GB" b="1" dirty="0"/>
              <a:t>create </a:t>
            </a:r>
            <a:r>
              <a:rPr lang="en-GB" b="1" u="sng" dirty="0"/>
              <a:t>an online search engine </a:t>
            </a:r>
            <a:r>
              <a:rPr lang="en-GB" b="1" dirty="0"/>
              <a:t>which </a:t>
            </a:r>
            <a:r>
              <a:rPr lang="en-GB" b="1" u="sng" dirty="0"/>
              <a:t>helps individuals and organizations </a:t>
            </a:r>
            <a:r>
              <a:rPr lang="en-GB" dirty="0"/>
              <a:t>(e.g., early career professionals, managers, technicians, government officials, schoolteachers, etc.) </a:t>
            </a:r>
            <a:r>
              <a:rPr lang="en-GB" b="1" u="sng" dirty="0"/>
              <a:t>search for capacity development opportunities</a:t>
            </a:r>
            <a:r>
              <a:rPr lang="en-GB" u="sng" dirty="0"/>
              <a:t> </a:t>
            </a:r>
            <a:r>
              <a:rPr lang="en-GB" dirty="0"/>
              <a:t>(e.g., awards, fellowships, grants, Internships/Jobs, teaching materials, trainings, etc.) offered </a:t>
            </a:r>
            <a:r>
              <a:rPr lang="en-GB" u="sng" dirty="0"/>
              <a:t>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9519149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68E8ED-CAA6-073D-2B82-A1778BBEB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451" y="175082"/>
            <a:ext cx="2024743" cy="2024743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8A8BFDF9-BD64-501B-11AB-8F0181654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65227"/>
            <a:ext cx="5127812" cy="3181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01B506-48F6-FAB5-543C-05BB2131D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59" y="241040"/>
            <a:ext cx="4616497" cy="27647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FD5D2C-95CF-AED6-C0C6-09EF963E972D}"/>
              </a:ext>
            </a:extLst>
          </p:cNvPr>
          <p:cNvSpPr txBox="1"/>
          <p:nvPr/>
        </p:nvSpPr>
        <p:spPr>
          <a:xfrm>
            <a:off x="36644" y="411486"/>
            <a:ext cx="4485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/>
              <a:t>13 head buttons </a:t>
            </a:r>
            <a:r>
              <a:rPr lang="en-GB" dirty="0"/>
              <a:t>for categories of </a:t>
            </a:r>
          </a:p>
          <a:p>
            <a:pPr algn="ctr"/>
            <a:r>
              <a:rPr lang="en-GB" dirty="0"/>
              <a:t>CD activities (in line with the IOC CD Strategy)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AE3E0-90F5-E30E-2C93-FF3E2297FD8E}"/>
              </a:ext>
            </a:extLst>
          </p:cNvPr>
          <p:cNvSpPr txBox="1"/>
          <p:nvPr/>
        </p:nvSpPr>
        <p:spPr>
          <a:xfrm>
            <a:off x="7987860" y="1462084"/>
            <a:ext cx="3965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2</a:t>
            </a:r>
            <a:r>
              <a:rPr lang="en-GB" baseline="30000" dirty="0"/>
              <a:t>nd</a:t>
            </a:r>
            <a:r>
              <a:rPr lang="en-GB" dirty="0"/>
              <a:t>-level sub-categories for training and higher education related activities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1F704-1D54-0DC2-9D64-5F251EE3FF48}"/>
              </a:ext>
            </a:extLst>
          </p:cNvPr>
          <p:cNvSpPr txBox="1"/>
          <p:nvPr/>
        </p:nvSpPr>
        <p:spPr>
          <a:xfrm>
            <a:off x="286870" y="3312049"/>
            <a:ext cx="51278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PH" sz="2000" b="1" i="0" u="sng" strike="noStrike" dirty="0">
                <a:effectLst/>
                <a:latin typeface="Calibri" panose="020F0502020204030204" pitchFamily="34" charset="0"/>
              </a:rPr>
              <a:t>Search</a:t>
            </a:r>
            <a:r>
              <a:rPr lang="en-PH" sz="1800" b="0" i="0" u="none" strike="noStrike" dirty="0">
                <a:effectLst/>
                <a:latin typeface="Calibri" panose="020F0502020204030204" pitchFamily="34" charset="0"/>
              </a:rPr>
              <a:t> function on the home page and second landing page where users can enter general search e.g., meteorological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04FE2-90EB-4AD6-710A-8533D8185F57}"/>
              </a:ext>
            </a:extLst>
          </p:cNvPr>
          <p:cNvSpPr txBox="1"/>
          <p:nvPr/>
        </p:nvSpPr>
        <p:spPr>
          <a:xfrm>
            <a:off x="968188" y="4520602"/>
            <a:ext cx="47774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PH" sz="1800" b="0" i="0" u="none" strike="noStrike" dirty="0">
                <a:effectLst/>
                <a:latin typeface="Calibri" panose="020F0502020204030204" pitchFamily="34" charset="0"/>
              </a:rPr>
              <a:t>Refine research into filters:</a:t>
            </a: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PH" dirty="0">
                <a:latin typeface="Calibri" panose="020F0502020204030204" pitchFamily="34" charset="0"/>
              </a:rPr>
              <a:t>Entries can be tagged into </a:t>
            </a:r>
            <a:r>
              <a:rPr lang="en-PH" sz="2000" b="1" u="sng" dirty="0">
                <a:latin typeface="Calibri" panose="020F0502020204030204" pitchFamily="34" charset="0"/>
              </a:rPr>
              <a:t>type of activity</a:t>
            </a: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PH" sz="2000" b="1" u="sng" dirty="0">
                <a:latin typeface="Calibri" panose="020F0502020204030204" pitchFamily="34" charset="0"/>
              </a:rPr>
              <a:t>keywords </a:t>
            </a:r>
            <a:endParaRPr lang="en-PH" sz="1800" b="0" i="0" u="none" strike="noStrike" dirty="0">
              <a:effectLst/>
              <a:latin typeface="Calibri" panose="020F0502020204030204" pitchFamily="34" charset="0"/>
            </a:endParaRP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PH" sz="2000" b="1" u="sng" dirty="0">
                <a:latin typeface="Calibri" panose="020F0502020204030204" pitchFamily="34" charset="0"/>
              </a:rPr>
              <a:t>target audience</a:t>
            </a:r>
            <a:r>
              <a:rPr lang="en-PH" dirty="0">
                <a:latin typeface="Calibri" panose="020F0502020204030204" pitchFamily="34" charset="0"/>
              </a:rPr>
              <a:t>: </a:t>
            </a: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PH" dirty="0">
                <a:latin typeface="Calibri" panose="020F0502020204030204" pitchFamily="34" charset="0"/>
              </a:rPr>
              <a:t>Specific groups/beneficiaries</a:t>
            </a:r>
          </a:p>
          <a:p>
            <a:pPr algn="r" rtl="0" fontAlgn="base">
              <a:spcBef>
                <a:spcPts val="0"/>
              </a:spcBef>
              <a:spcAft>
                <a:spcPts val="0"/>
              </a:spcAft>
            </a:pPr>
            <a:r>
              <a:rPr lang="en-PH" dirty="0">
                <a:latin typeface="Calibri" panose="020F0502020204030204" pitchFamily="34" charset="0"/>
              </a:rPr>
              <a:t>E.g. ECOPs? Youth? </a:t>
            </a:r>
            <a:endParaRPr lang="en-PH" sz="1800" b="0" i="0" u="none" strike="noStrike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15" name="Picture 14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0AA7B0E9-78A3-FABB-4BAA-4CD273392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82" y="4101523"/>
            <a:ext cx="947894" cy="23449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D5F54D-AD42-9088-68B7-CD9560E87A66}"/>
              </a:ext>
            </a:extLst>
          </p:cNvPr>
          <p:cNvSpPr txBox="1"/>
          <p:nvPr/>
        </p:nvSpPr>
        <p:spPr>
          <a:xfrm>
            <a:off x="8833949" y="4101523"/>
            <a:ext cx="32913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PH" sz="1800" b="0" i="0" u="none" strike="noStrike" dirty="0">
                <a:effectLst/>
                <a:latin typeface="Calibri" panose="020F0502020204030204" pitchFamily="34" charset="0"/>
              </a:rPr>
              <a:t>Full metadata displayed, with high-level information when title is selected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endParaRPr lang="en-PH" sz="1800" b="0" i="0" u="none" strike="noStrike" dirty="0"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PH" sz="1800" b="0" i="0" u="none" strike="noStrike" dirty="0">
                <a:effectLst/>
                <a:latin typeface="Calibri" panose="020F0502020204030204" pitchFamily="34" charset="0"/>
              </a:rPr>
              <a:t>Linked to </a:t>
            </a:r>
            <a:r>
              <a:rPr lang="en-PH" dirty="0">
                <a:latin typeface="Calibri" panose="020F0502020204030204" pitchFamily="34" charset="0"/>
              </a:rPr>
              <a:t>website of the activities including </a:t>
            </a:r>
            <a:r>
              <a:rPr lang="en-PH" sz="1800" b="0" i="0" u="none" strike="noStrike" dirty="0">
                <a:effectLst/>
                <a:latin typeface="Calibri" panose="020F0502020204030204" pitchFamily="34" charset="0"/>
              </a:rPr>
              <a:t>contact details </a:t>
            </a:r>
            <a:r>
              <a:rPr lang="en-PH" dirty="0">
                <a:latin typeface="Calibri" panose="020F0502020204030204" pitchFamily="34" charset="0"/>
              </a:rPr>
              <a:t>to </a:t>
            </a:r>
            <a:r>
              <a:rPr lang="en-PH" sz="1800" b="0" i="0" u="none" strike="noStrike" dirty="0">
                <a:effectLst/>
                <a:latin typeface="Calibri" panose="020F0502020204030204" pitchFamily="34" charset="0"/>
              </a:rPr>
              <a:t>request further information and application details</a:t>
            </a:r>
          </a:p>
        </p:txBody>
      </p:sp>
    </p:spTree>
    <p:extLst>
      <p:ext uri="{BB962C8B-B14F-4D97-AF65-F5344CB8AC3E}">
        <p14:creationId xmlns:p14="http://schemas.microsoft.com/office/powerpoint/2010/main" val="28559790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9FD5D2C-95CF-AED6-C0C6-09EF963E972D}"/>
              </a:ext>
            </a:extLst>
          </p:cNvPr>
          <p:cNvSpPr txBox="1"/>
          <p:nvPr/>
        </p:nvSpPr>
        <p:spPr>
          <a:xfrm>
            <a:off x="260004" y="-23975"/>
            <a:ext cx="4909873" cy="477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PH" dirty="0">
                <a:effectLst/>
              </a:rPr>
              <a:t> </a:t>
            </a:r>
          </a:p>
          <a:p>
            <a:pPr lvl="0" algn="just">
              <a:lnSpc>
                <a:spcPct val="115000"/>
              </a:lnSpc>
            </a:pPr>
            <a:r>
              <a:rPr lang="en-GB" sz="3200" b="1" dirty="0">
                <a:effectLst/>
                <a:ea typeface="Arial" panose="020B0604020202020204" pitchFamily="34" charset="0"/>
              </a:rPr>
              <a:t>BENEFITS</a:t>
            </a:r>
          </a:p>
          <a:p>
            <a:pPr lvl="0" algn="just">
              <a:lnSpc>
                <a:spcPct val="115000"/>
              </a:lnSpc>
            </a:pPr>
            <a:endParaRPr lang="en-GB" sz="1800" dirty="0">
              <a:effectLst/>
              <a:ea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</a:pPr>
            <a:endParaRPr lang="en-GB" sz="1800" dirty="0">
              <a:effectLst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ea typeface="Arial" panose="020B0604020202020204" pitchFamily="34" charset="0"/>
              </a:rPr>
              <a:t>Serves as </a:t>
            </a:r>
            <a:r>
              <a:rPr lang="en-GB" dirty="0">
                <a:ea typeface="Arial" panose="020B0604020202020204" pitchFamily="34" charset="0"/>
              </a:rPr>
              <a:t>a central repository </a:t>
            </a:r>
            <a:r>
              <a:rPr lang="en-GB" sz="1800" dirty="0">
                <a:effectLst/>
                <a:ea typeface="Arial" panose="020B0604020202020204" pitchFamily="34" charset="0"/>
              </a:rPr>
              <a:t>to easily search for available CD opportunities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ea typeface="Arial" panose="020B0604020202020204" pitchFamily="34" charset="0"/>
              </a:rPr>
              <a:t>Identifies synergies and potential partnerships with other organizations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dirty="0">
                <a:ea typeface="Arial" panose="020B0604020202020204" pitchFamily="34" charset="0"/>
              </a:rPr>
              <a:t>Avoids </a:t>
            </a:r>
            <a:r>
              <a:rPr lang="en-GB" sz="1800" dirty="0">
                <a:effectLst/>
                <a:ea typeface="Arial" panose="020B0604020202020204" pitchFamily="34" charset="0"/>
              </a:rPr>
              <a:t>duplication of effort and mutualize resources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1800" dirty="0">
                <a:effectLst/>
                <a:ea typeface="Arial" panose="020B0604020202020204" pitchFamily="34" charset="0"/>
              </a:rPr>
              <a:t>Helps Member States report on progress and achievements towards: SDGs, UN Ocean Decade, BBNJ, etc.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9237C9-C404-51C9-E117-C6BA36B69EE3}"/>
              </a:ext>
            </a:extLst>
          </p:cNvPr>
          <p:cNvSpPr txBox="1"/>
          <p:nvPr/>
        </p:nvSpPr>
        <p:spPr>
          <a:xfrm>
            <a:off x="-190321" y="4359769"/>
            <a:ext cx="514978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63538" lvl="0" algn="ctr"/>
            <a:r>
              <a:rPr lang="en-GB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Ocean CD-Hub </a:t>
            </a:r>
            <a:r>
              <a:rPr lang="en-GB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GB" sz="18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living entity where new entries can be added as opportunities are shared and discovered…</a:t>
            </a:r>
            <a:endParaRPr lang="en-GB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E7A10C0-FAF2-4380-73DD-57856D301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656" y="1746746"/>
            <a:ext cx="3423712" cy="2142251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A1DBE464-A22B-D72A-862F-6D6411DE0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236" y="-12169"/>
            <a:ext cx="3341945" cy="2068258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DA63AB69-70AE-C187-91F7-48627DBB4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8283" y="2489295"/>
            <a:ext cx="3423713" cy="40327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1BE418-08F6-625B-5615-F80ADFBF80E3}"/>
              </a:ext>
            </a:extLst>
          </p:cNvPr>
          <p:cNvSpPr txBox="1"/>
          <p:nvPr/>
        </p:nvSpPr>
        <p:spPr>
          <a:xfrm>
            <a:off x="5169877" y="5064121"/>
            <a:ext cx="76607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kern="0" dirty="0">
                <a:latin typeface="Arial"/>
                <a:cs typeface="Arial"/>
                <a:sym typeface="Arial"/>
              </a:rPr>
              <a:t>IOCARIBE Webinar Series</a:t>
            </a:r>
          </a:p>
          <a:p>
            <a:r>
              <a:rPr lang="en-US" i="1" kern="0" dirty="0">
                <a:latin typeface="Arial"/>
                <a:cs typeface="Arial"/>
                <a:sym typeface="Arial"/>
              </a:rPr>
              <a:t>What CD opportunities are there in the region?</a:t>
            </a:r>
          </a:p>
          <a:p>
            <a:r>
              <a:rPr lang="en-US" i="1" kern="0" dirty="0">
                <a:latin typeface="Arial"/>
                <a:cs typeface="Arial"/>
                <a:sym typeface="Arial"/>
              </a:rPr>
              <a:t>What expertise are available in the countries?</a:t>
            </a:r>
          </a:p>
          <a:p>
            <a:r>
              <a:rPr lang="en-US" i="1" kern="0" dirty="0">
                <a:latin typeface="Arial"/>
                <a:cs typeface="Arial"/>
                <a:sym typeface="Arial"/>
              </a:rPr>
              <a:t>What potential collaboration or partnerships are possible?</a:t>
            </a:r>
          </a:p>
          <a:p>
            <a:endParaRPr lang="en-US" b="1" kern="0" dirty="0">
              <a:latin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620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AD85478-4907-EE15-89F0-363CE8CA7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25563" r="26709"/>
          <a:stretch/>
        </p:blipFill>
        <p:spPr bwMode="auto">
          <a:xfrm>
            <a:off x="10427666" y="1303090"/>
            <a:ext cx="1603199" cy="35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1B2037D1-3A16-10ED-54F1-3D1F8C67D8E0}"/>
              </a:ext>
            </a:extLst>
          </p:cNvPr>
          <p:cNvSpPr/>
          <p:nvPr/>
        </p:nvSpPr>
        <p:spPr>
          <a:xfrm>
            <a:off x="10246280" y="1303090"/>
            <a:ext cx="278611" cy="3586227"/>
          </a:xfrm>
          <a:prstGeom prst="leftBrace">
            <a:avLst>
              <a:gd name="adj1" fmla="val 162664"/>
              <a:gd name="adj2" fmla="val 36897"/>
            </a:avLst>
          </a:prstGeom>
          <a:noFill/>
          <a:ln w="4762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" name="3. WG TERMS OF REFERENCE">
            <a:extLst>
              <a:ext uri="{FF2B5EF4-FFF2-40B4-BE49-F238E27FC236}">
                <a16:creationId xmlns:a16="http://schemas.microsoft.com/office/drawing/2014/main" id="{9F0B4690-172C-838C-F6C6-27E4778CFDB8}"/>
              </a:ext>
            </a:extLst>
          </p:cNvPr>
          <p:cNvSpPr txBox="1"/>
          <p:nvPr/>
        </p:nvSpPr>
        <p:spPr>
          <a:xfrm>
            <a:off x="478107" y="382957"/>
            <a:ext cx="2480290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/>
            </a:lvl1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3. WG TERMS OF REFERENCE">
            <a:extLst>
              <a:ext uri="{FF2B5EF4-FFF2-40B4-BE49-F238E27FC236}">
                <a16:creationId xmlns:a16="http://schemas.microsoft.com/office/drawing/2014/main" id="{39A94DCF-8F89-79DA-B418-A8CD962C63D2}"/>
              </a:ext>
            </a:extLst>
          </p:cNvPr>
          <p:cNvSpPr txBox="1"/>
          <p:nvPr/>
        </p:nvSpPr>
        <p:spPr>
          <a:xfrm>
            <a:off x="9631964" y="3028892"/>
            <a:ext cx="2032941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000"/>
            </a:lvl1pPr>
          </a:lstStyle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CD FACILITY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DF1C6-C715-1D92-63EA-ED831270DC7E}"/>
              </a:ext>
            </a:extLst>
          </p:cNvPr>
          <p:cNvSpPr txBox="1"/>
          <p:nvPr/>
        </p:nvSpPr>
        <p:spPr>
          <a:xfrm>
            <a:off x="268871" y="1173081"/>
            <a:ext cx="5031689" cy="5301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165100"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</a:pPr>
            <a:endParaRPr lang="en-US" sz="1600" dirty="0">
              <a:solidFill>
                <a:srgbClr val="4343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Trebuchet MS"/>
            </a:endParaRPr>
          </a:p>
          <a:p>
            <a:pPr marL="457200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r>
              <a:rPr lang="en-US" sz="1600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Expand the 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Ocean Capacity Development Hub </a:t>
            </a:r>
            <a:r>
              <a:rPr lang="en-US" sz="1600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list of CD opportunities offered globally and regionally</a:t>
            </a:r>
          </a:p>
          <a:p>
            <a:pPr marL="457200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endParaRPr lang="en-US" sz="1600" dirty="0">
              <a:solidFill>
                <a:srgbClr val="4343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Trebuchet MS"/>
            </a:endParaRPr>
          </a:p>
          <a:p>
            <a:pPr marL="457200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Matchmaking exercises </a:t>
            </a:r>
            <a:r>
              <a:rPr lang="en-US" sz="1600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with existing expertise and resources vis-a-vis identified regional priorities for capacity development</a:t>
            </a:r>
          </a:p>
          <a:p>
            <a:pPr marL="457200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endParaRPr lang="en-US" sz="1600" dirty="0">
              <a:solidFill>
                <a:srgbClr val="4343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Trebuchet MS"/>
            </a:endParaRPr>
          </a:p>
          <a:p>
            <a:pPr marL="457200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r>
              <a:rPr lang="en-US" sz="1600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Collaborate and contribute to capacity development ambitions of the Decade through the 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CD Facility</a:t>
            </a:r>
          </a:p>
          <a:p>
            <a:pPr marL="914400" lvl="1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Add 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metadata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 for CD components of the Decade actions</a:t>
            </a:r>
          </a:p>
          <a:p>
            <a:pPr marL="914400" lvl="1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Trebuchet MS"/>
            </a:endParaRPr>
          </a:p>
          <a:p>
            <a:pPr marL="457200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Further development of </a:t>
            </a:r>
            <a:r>
              <a:rPr lang="en-US" sz="1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mechanisms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 to capture new entries</a:t>
            </a:r>
          </a:p>
          <a:p>
            <a:pPr marL="914400" lvl="1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Interactive functions</a:t>
            </a:r>
          </a:p>
          <a:p>
            <a:pPr marL="914400" lvl="1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Trebuchet MS"/>
              </a:rPr>
              <a:t>Inclusion of more keywords</a:t>
            </a:r>
            <a:endParaRPr lang="en-US" sz="1600" dirty="0">
              <a:solidFill>
                <a:srgbClr val="4343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Trebuchet MS"/>
            </a:endParaRPr>
          </a:p>
          <a:p>
            <a:pPr marL="457200" indent="-292100">
              <a:buClr>
                <a:srgbClr val="434343"/>
              </a:buClr>
              <a:buSzPts val="1000"/>
              <a:buFont typeface="Wingdings" pitchFamily="2" charset="2"/>
              <a:buChar char="Ø"/>
            </a:pPr>
            <a:endParaRPr lang="en-US" sz="1600" dirty="0">
              <a:solidFill>
                <a:srgbClr val="4343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Trebuchet MS"/>
            </a:endParaRPr>
          </a:p>
          <a:p>
            <a: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Wingdings" pitchFamily="2" charset="2"/>
              <a:buChar char="Ø"/>
            </a:pPr>
            <a:endParaRPr lang="en-US" sz="1600" dirty="0">
              <a:solidFill>
                <a:srgbClr val="43434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Trebuchet MS"/>
            </a:endParaRPr>
          </a:p>
        </p:txBody>
      </p:sp>
      <p:pic>
        <p:nvPicPr>
          <p:cNvPr id="9" name="Picture 8" descr="A screenshot of a web page&#10;&#10;Description automatically generated with medium confidence">
            <a:extLst>
              <a:ext uri="{FF2B5EF4-FFF2-40B4-BE49-F238E27FC236}">
                <a16:creationId xmlns:a16="http://schemas.microsoft.com/office/drawing/2014/main" id="{587E4BE2-BA5A-3F4C-8DD4-6633E24455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396"/>
          <a:stretch/>
        </p:blipFill>
        <p:spPr>
          <a:xfrm>
            <a:off x="5016802" y="1683613"/>
            <a:ext cx="4733257" cy="3090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B4DC4D-F9BA-B213-E832-482560F9890F}"/>
              </a:ext>
            </a:extLst>
          </p:cNvPr>
          <p:cNvSpPr txBox="1"/>
          <p:nvPr/>
        </p:nvSpPr>
        <p:spPr>
          <a:xfrm>
            <a:off x="6096000" y="1115726"/>
            <a:ext cx="610651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BE" dirty="0">
                <a:hlinkClick r:id="rId5"/>
              </a:rPr>
              <a:t>https://oceancd.org</a:t>
            </a:r>
            <a:endParaRPr lang="en-BE" dirty="0"/>
          </a:p>
          <a:p>
            <a:endParaRPr lang="en-BE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. WG TERMS OF REFERENCE">
            <a:extLst>
              <a:ext uri="{FF2B5EF4-FFF2-40B4-BE49-F238E27FC236}">
                <a16:creationId xmlns:a16="http://schemas.microsoft.com/office/drawing/2014/main" id="{E5B1AE4B-2785-D89A-461B-D426795A3F46}"/>
              </a:ext>
            </a:extLst>
          </p:cNvPr>
          <p:cNvSpPr txBox="1"/>
          <p:nvPr/>
        </p:nvSpPr>
        <p:spPr>
          <a:xfrm>
            <a:off x="1076678" y="1600771"/>
            <a:ext cx="2124937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/>
            </a:lvl1pPr>
          </a:lstStyle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  <a:p>
            <a:endParaRPr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0854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581</Words>
  <Application>Microsoft Macintosh PowerPoint</Application>
  <PresentationFormat>Widescreen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Noto Sans Symbols</vt:lpstr>
      <vt:lpstr>Arial</vt:lpstr>
      <vt:lpstr>Calibri</vt:lpstr>
      <vt:lpstr>Open Sans</vt:lpstr>
      <vt:lpstr>Roboto</vt:lpstr>
      <vt:lpstr>Wingdings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Johanna Diwa</dc:creator>
  <cp:lastModifiedBy>Diwa, Johanna Paula</cp:lastModifiedBy>
  <cp:revision>27</cp:revision>
  <dcterms:created xsi:type="dcterms:W3CDTF">2022-11-23T15:38:53Z</dcterms:created>
  <dcterms:modified xsi:type="dcterms:W3CDTF">2024-02-27T04:00:08Z</dcterms:modified>
</cp:coreProperties>
</file>