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96" r:id="rId2"/>
    <p:sldMasterId id="2147483697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14"/>
      <p:bold r:id="rId15"/>
    </p:embeddedFont>
    <p:embeddedFont>
      <p:font typeface="Arimo" panose="020B0604020202020204" pitchFamily="34" charset="0"/>
      <p:regular r:id="rId16"/>
      <p:bold r:id="rId17"/>
      <p:italic r:id="rId18"/>
      <p:boldItalic r:id="rId19"/>
    </p:embeddedFont>
    <p:embeddedFont>
      <p:font typeface="Barlow" pitchFamily="2" charset="77"/>
      <p:regular r:id="rId20"/>
      <p:bold r:id="rId21"/>
      <p:italic r:id="rId22"/>
      <p:boldItalic r:id="rId23"/>
    </p:embeddedFont>
    <p:embeddedFont>
      <p:font typeface="Barlow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Libre Franklin" pitchFamily="2" charset="77"/>
      <p:regular r:id="rId34"/>
      <p:bold r:id="rId35"/>
      <p:italic r:id="rId36"/>
      <p:boldItalic r:id="rId37"/>
    </p:embeddedFont>
    <p:embeddedFont>
      <p:font typeface="Lucida Sans" panose="020B0602030504020204" pitchFamily="34" charset="77"/>
      <p:regular r:id="rId38"/>
      <p:bold r:id="rId39"/>
      <p:italic r:id="rId40"/>
      <p:boldItalic r:id="rId41"/>
    </p:embeddedFont>
    <p:embeddedFont>
      <p:font typeface="Montserrat" pitchFamily="2" charset="77"/>
      <p:regular r:id="rId42"/>
      <p:bold r:id="rId43"/>
      <p:italic r:id="rId44"/>
      <p:boldItalic r:id="rId45"/>
    </p:embeddedFont>
    <p:embeddedFont>
      <p:font typeface="Quattrocento Sans" panose="020B0502050000020003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63"/>
  </p:normalViewPr>
  <p:slideViewPr>
    <p:cSldViewPr snapToGrid="0">
      <p:cViewPr varScale="1">
        <p:scale>
          <a:sx n="155" d="100"/>
          <a:sy n="155" d="100"/>
        </p:scale>
        <p:origin x="192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font" Target="fonts/font29.fntdata"/><Relationship Id="rId47" Type="http://schemas.openxmlformats.org/officeDocument/2006/relationships/font" Target="fonts/font34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font" Target="fonts/font32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font" Target="fonts/font31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font" Target="fonts/font30.fntdata"/><Relationship Id="rId48" Type="http://schemas.openxmlformats.org/officeDocument/2006/relationships/font" Target="fonts/font35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openxmlformats.org/officeDocument/2006/relationships/font" Target="fonts/font33.fntdata"/><Relationship Id="rId20" Type="http://schemas.openxmlformats.org/officeDocument/2006/relationships/font" Target="fonts/font7.fntdata"/><Relationship Id="rId41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49" Type="http://schemas.openxmlformats.org/officeDocument/2006/relationships/font" Target="fonts/font3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bcb45da324_0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Ann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g2bcb45da324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bcb45da324_0_1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bcb45da324_0_1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bcb45da32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2bcb45da32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Ann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bcb45da324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2bcb45da324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Ann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bcb45da324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2bcb45da324_0_7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000FF"/>
                </a:solidFill>
                <a:latin typeface="Arimo"/>
                <a:ea typeface="Arimo"/>
                <a:cs typeface="Arimo"/>
                <a:sym typeface="Arimo"/>
              </a:rPr>
              <a:t>  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2bcb45da324_0_7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bcb45fde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bcb45fdec3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Scattered efforts, beneficial but not sufficiently coordinated or targeted and do not address the fundamental question lack of operations in global south,m developing countries, Africa, SIDS - when blue investment is needed to support data delivery for sustainable development and adaptation</a:t>
            </a:r>
            <a:endParaRPr/>
          </a:p>
        </p:txBody>
      </p:sp>
      <p:sp>
        <p:nvSpPr>
          <p:cNvPr id="373" name="Google Shape;373;g2bcb45fdec3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bcb45da324_0_1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bcb45da324_0_1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bcb45da324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g2bcb45da324_0_10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g2bcb45da324_0_10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bcb45da324_0_1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g2bcb45da324_0_1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025999" y="2092500"/>
            <a:ext cx="51576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025999" y="3447900"/>
            <a:ext cx="51576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lvl="1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540545" y="972741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>
            <a:spLocks noGrp="1"/>
          </p:cNvSpPr>
          <p:nvPr>
            <p:ph type="pic" idx="2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</a:defRPr>
            </a:lvl1pPr>
            <a:lvl2pPr lvl="1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17"/>
          <p:cNvSpPr>
            <a:spLocks noGrp="1"/>
          </p:cNvSpPr>
          <p:nvPr>
            <p:ph type="pic" idx="2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79" name="Google Shape;79;p1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17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81" name="Google Shape;81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540542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572000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">
  <p:cSld name="Three Columns with Image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9"/>
          <p:cNvSpPr>
            <a:spLocks noGrp="1"/>
          </p:cNvSpPr>
          <p:nvPr>
            <p:ph type="pic" idx="2"/>
          </p:nvPr>
        </p:nvSpPr>
        <p:spPr>
          <a:xfrm>
            <a:off x="540544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540544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>
            <a:spLocks noGrp="1"/>
          </p:cNvSpPr>
          <p:nvPr>
            <p:ph type="pic" idx="3"/>
          </p:nvPr>
        </p:nvSpPr>
        <p:spPr>
          <a:xfrm>
            <a:off x="3273300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0" name="Google Shape;100;p19"/>
          <p:cNvSpPr txBox="1">
            <a:spLocks noGrp="1"/>
          </p:cNvSpPr>
          <p:nvPr>
            <p:ph type="body" idx="4"/>
          </p:nvPr>
        </p:nvSpPr>
        <p:spPr>
          <a:xfrm>
            <a:off x="3273300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>
            <a:spLocks noGrp="1"/>
          </p:cNvSpPr>
          <p:nvPr>
            <p:ph type="pic" idx="5"/>
          </p:nvPr>
        </p:nvSpPr>
        <p:spPr>
          <a:xfrm>
            <a:off x="6006056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2" name="Google Shape;102;p19"/>
          <p:cNvSpPr txBox="1">
            <a:spLocks noGrp="1"/>
          </p:cNvSpPr>
          <p:nvPr>
            <p:ph type="body" idx="6"/>
          </p:nvPr>
        </p:nvSpPr>
        <p:spPr>
          <a:xfrm>
            <a:off x="6006056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 1">
  <p:cSld name="1_Three Columns with Im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0"/>
          <p:cNvSpPr>
            <a:spLocks noGrp="1"/>
          </p:cNvSpPr>
          <p:nvPr>
            <p:ph type="pic" idx="2"/>
          </p:nvPr>
        </p:nvSpPr>
        <p:spPr>
          <a:xfrm>
            <a:off x="540544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540544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>
            <a:spLocks noGrp="1"/>
          </p:cNvSpPr>
          <p:nvPr>
            <p:ph type="pic" idx="3"/>
          </p:nvPr>
        </p:nvSpPr>
        <p:spPr>
          <a:xfrm>
            <a:off x="3273300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1" name="Google Shape;111;p20"/>
          <p:cNvSpPr txBox="1">
            <a:spLocks noGrp="1"/>
          </p:cNvSpPr>
          <p:nvPr>
            <p:ph type="body" idx="4"/>
          </p:nvPr>
        </p:nvSpPr>
        <p:spPr>
          <a:xfrm>
            <a:off x="3273300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>
            <a:spLocks noGrp="1"/>
          </p:cNvSpPr>
          <p:nvPr>
            <p:ph type="pic" idx="5"/>
          </p:nvPr>
        </p:nvSpPr>
        <p:spPr>
          <a:xfrm>
            <a:off x="6006056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3" name="Google Shape;113;p20"/>
          <p:cNvSpPr txBox="1">
            <a:spLocks noGrp="1"/>
          </p:cNvSpPr>
          <p:nvPr>
            <p:ph type="body" idx="6"/>
          </p:nvPr>
        </p:nvSpPr>
        <p:spPr>
          <a:xfrm>
            <a:off x="6006056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540545" y="972741"/>
            <a:ext cx="2934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2934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>
            <a:spLocks noGrp="1"/>
          </p:cNvSpPr>
          <p:nvPr>
            <p:ph type="pic" idx="2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540544" y="1412100"/>
            <a:ext cx="5805000" cy="2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540544" y="3798900"/>
            <a:ext cx="58050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31" name="Google Shape;131;p23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">
  <p:cSld name="1_Content and Imag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540545" y="972742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15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>
            <a:spLocks noGrp="1"/>
          </p:cNvSpPr>
          <p:nvPr>
            <p:ph type="pic" idx="2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Blue">
  <p:cSld name="Content and Image Blue">
    <p:bg>
      <p:bgPr>
        <a:solidFill>
          <a:schemeClr val="accen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891000" y="595313"/>
            <a:ext cx="35466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dt" idx="10"/>
          </p:nvPr>
        </p:nvSpPr>
        <p:spPr>
          <a:xfrm>
            <a:off x="4168120" y="46980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ftr" idx="11"/>
          </p:nvPr>
        </p:nvSpPr>
        <p:spPr>
          <a:xfrm>
            <a:off x="513160" y="4698000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>
            <a:spLocks noGrp="1"/>
          </p:cNvSpPr>
          <p:nvPr>
            <p:ph type="pic" idx="2"/>
          </p:nvPr>
        </p:nvSpPr>
        <p:spPr>
          <a:xfrm>
            <a:off x="4918501" y="0"/>
            <a:ext cx="4225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513160" y="1417502"/>
            <a:ext cx="3924300" cy="30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3pPr>
            <a:lvl4pPr marL="1828800" lvl="3" indent="-32385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―"/>
              <a:defRPr>
                <a:solidFill>
                  <a:schemeClr val="lt1"/>
                </a:solidFill>
              </a:defRPr>
            </a:lvl4pPr>
            <a:lvl5pPr marL="2286000" lvl="4" indent="-32385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―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2"/>
          </p:nvPr>
        </p:nvSpPr>
        <p:spPr>
          <a:xfrm>
            <a:off x="540543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3"/>
          </p:nvPr>
        </p:nvSpPr>
        <p:spPr>
          <a:xfrm>
            <a:off x="3272399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4"/>
          </p:nvPr>
        </p:nvSpPr>
        <p:spPr>
          <a:xfrm>
            <a:off x="6004255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66" name="Google Shape;166;p28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subTitle" idx="1"/>
          </p:nvPr>
        </p:nvSpPr>
        <p:spPr>
          <a:xfrm>
            <a:off x="7094765" y="867116"/>
            <a:ext cx="19767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74AFDB"/>
              </a:buClr>
              <a:buSzPts val="1400"/>
              <a:buNone/>
              <a:defRPr sz="14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100"/>
              <a:buNone/>
              <a:defRPr sz="11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000"/>
              <a:buNone/>
              <a:defRPr sz="10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9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9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2"/>
          </p:nvPr>
        </p:nvSpPr>
        <p:spPr>
          <a:xfrm>
            <a:off x="6550090" y="1996815"/>
            <a:ext cx="2520900" cy="1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sz="1100" i="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None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dt" idx="10"/>
          </p:nvPr>
        </p:nvSpPr>
        <p:spPr>
          <a:xfrm>
            <a:off x="7086600" y="4849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ftr" idx="11"/>
          </p:nvPr>
        </p:nvSpPr>
        <p:spPr>
          <a:xfrm>
            <a:off x="0" y="485474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84" name="Google Shape;184;p31" descr="A picture containing food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8393" y="158306"/>
            <a:ext cx="953067" cy="57822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 txBox="1">
            <a:spLocks noGrp="1"/>
          </p:cNvSpPr>
          <p:nvPr>
            <p:ph type="ctrTitle"/>
          </p:nvPr>
        </p:nvSpPr>
        <p:spPr>
          <a:xfrm>
            <a:off x="72003" y="867116"/>
            <a:ext cx="70227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000"/>
              <a:buFont typeface="Libre Franklin"/>
              <a:buNone/>
              <a:defRPr sz="3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32"/>
          <p:cNvGrpSpPr/>
          <p:nvPr/>
        </p:nvGrpSpPr>
        <p:grpSpPr>
          <a:xfrm>
            <a:off x="117197" y="1109039"/>
            <a:ext cx="1566227" cy="1800770"/>
            <a:chOff x="233371" y="872842"/>
            <a:chExt cx="2088302" cy="2401027"/>
          </a:xfrm>
        </p:grpSpPr>
        <p:sp>
          <p:nvSpPr>
            <p:cNvPr id="188" name="Google Shape;188;p32"/>
            <p:cNvSpPr txBox="1"/>
            <p:nvPr/>
          </p:nvSpPr>
          <p:spPr>
            <a:xfrm>
              <a:off x="233376" y="1273007"/>
              <a:ext cx="1970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 you</a:t>
              </a:r>
              <a:endParaRPr sz="1500" b="0" i="0" u="none" strike="noStrike" cap="non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" name="Google Shape;189;p32"/>
            <p:cNvSpPr txBox="1"/>
            <p:nvPr/>
          </p:nvSpPr>
          <p:spPr>
            <a:xfrm>
              <a:off x="233372" y="2073337"/>
              <a:ext cx="1569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sz="1500" b="0" i="0" u="none" strike="noStrike" cap="non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90" name="Google Shape;190;p32"/>
            <p:cNvSpPr txBox="1"/>
            <p:nvPr/>
          </p:nvSpPr>
          <p:spPr>
            <a:xfrm>
              <a:off x="233372" y="1673172"/>
              <a:ext cx="191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sz="1500" b="0" i="0" u="none" strike="noStrike" cap="non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1" name="Google Shape;191;p32"/>
            <p:cNvSpPr txBox="1"/>
            <p:nvPr/>
          </p:nvSpPr>
          <p:spPr>
            <a:xfrm>
              <a:off x="233373" y="872842"/>
              <a:ext cx="208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sz="1500" b="0" i="0" u="none" strike="noStrike" cap="non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2" name="Google Shape;192;p32"/>
            <p:cNvSpPr txBox="1"/>
            <p:nvPr/>
          </p:nvSpPr>
          <p:spPr>
            <a:xfrm>
              <a:off x="233371" y="2873669"/>
              <a:ext cx="1296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1" i="0" u="none" strike="noStrike" cap="non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sz="1500" b="0" i="0" u="none" strike="noStrike" cap="non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3" name="Google Shape;193;p32"/>
            <p:cNvSpPr txBox="1"/>
            <p:nvPr/>
          </p:nvSpPr>
          <p:spPr>
            <a:xfrm>
              <a:off x="233371" y="2473502"/>
              <a:ext cx="1399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sz="1500" b="0" i="0" u="none" strike="noStrike" cap="non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1738379" y="1484024"/>
            <a:ext cx="21405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None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95" name="Google Shape;19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14552" y="694368"/>
            <a:ext cx="4727166" cy="334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197" y="4185173"/>
            <a:ext cx="2931894" cy="572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32"/>
          <p:cNvCxnSpPr/>
          <p:nvPr/>
        </p:nvCxnSpPr>
        <p:spPr>
          <a:xfrm>
            <a:off x="3980388" y="1607534"/>
            <a:ext cx="0" cy="702000"/>
          </a:xfrm>
          <a:prstGeom prst="straightConnector1">
            <a:avLst/>
          </a:prstGeom>
          <a:noFill/>
          <a:ln w="25400" cap="flat" cmpd="sng">
            <a:solidFill>
              <a:srgbClr val="8DC5D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8" name="Google Shape;198;p32" descr="A picture containing food, devi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197" y="155752"/>
            <a:ext cx="953067" cy="57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Images">
  <p:cSld name="Two Columns with Image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33"/>
          <p:cNvSpPr>
            <a:spLocks noGrp="1"/>
          </p:cNvSpPr>
          <p:nvPr>
            <p:ph type="pic" idx="2"/>
          </p:nvPr>
        </p:nvSpPr>
        <p:spPr>
          <a:xfrm>
            <a:off x="540544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5" name="Google Shape;205;p33"/>
          <p:cNvSpPr txBox="1">
            <a:spLocks noGrp="1"/>
          </p:cNvSpPr>
          <p:nvPr>
            <p:ph type="body" idx="1"/>
          </p:nvPr>
        </p:nvSpPr>
        <p:spPr>
          <a:xfrm>
            <a:off x="540544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3"/>
          <p:cNvSpPr>
            <a:spLocks noGrp="1"/>
          </p:cNvSpPr>
          <p:nvPr>
            <p:ph type="pic" idx="3"/>
          </p:nvPr>
        </p:nvSpPr>
        <p:spPr>
          <a:xfrm>
            <a:off x="4625166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7" name="Google Shape;207;p33"/>
          <p:cNvSpPr txBox="1">
            <a:spLocks noGrp="1"/>
          </p:cNvSpPr>
          <p:nvPr>
            <p:ph type="body" idx="4"/>
          </p:nvPr>
        </p:nvSpPr>
        <p:spPr>
          <a:xfrm>
            <a:off x="4625166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ctrTitle"/>
          </p:nvPr>
        </p:nvSpPr>
        <p:spPr>
          <a:xfrm>
            <a:off x="1025999" y="2092500"/>
            <a:ext cx="51576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subTitle" idx="1"/>
          </p:nvPr>
        </p:nvSpPr>
        <p:spPr>
          <a:xfrm>
            <a:off x="1025999" y="3447900"/>
            <a:ext cx="51576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lvl="1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20" name="Google Shape;220;p3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000" y="432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">
  <p:cSld name="Three Columns with Image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36"/>
          <p:cNvSpPr>
            <a:spLocks noGrp="1"/>
          </p:cNvSpPr>
          <p:nvPr>
            <p:ph type="pic" idx="2"/>
          </p:nvPr>
        </p:nvSpPr>
        <p:spPr>
          <a:xfrm>
            <a:off x="540544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>
            <a:off x="540544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>
            <a:spLocks noGrp="1"/>
          </p:cNvSpPr>
          <p:nvPr>
            <p:ph type="pic" idx="3"/>
          </p:nvPr>
        </p:nvSpPr>
        <p:spPr>
          <a:xfrm>
            <a:off x="3273300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29" name="Google Shape;229;p36"/>
          <p:cNvSpPr txBox="1">
            <a:spLocks noGrp="1"/>
          </p:cNvSpPr>
          <p:nvPr>
            <p:ph type="body" idx="4"/>
          </p:nvPr>
        </p:nvSpPr>
        <p:spPr>
          <a:xfrm>
            <a:off x="3273300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>
            <a:spLocks noGrp="1"/>
          </p:cNvSpPr>
          <p:nvPr>
            <p:ph type="pic" idx="5"/>
          </p:nvPr>
        </p:nvSpPr>
        <p:spPr>
          <a:xfrm>
            <a:off x="6006056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1" name="Google Shape;231;p36"/>
          <p:cNvSpPr txBox="1">
            <a:spLocks noGrp="1"/>
          </p:cNvSpPr>
          <p:nvPr>
            <p:ph type="body" idx="6"/>
          </p:nvPr>
        </p:nvSpPr>
        <p:spPr>
          <a:xfrm>
            <a:off x="6006056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subTitle" idx="1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</a:defRPr>
            </a:lvl1pPr>
            <a:lvl2pPr lvl="1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5" name="Google Shape;235;p37"/>
          <p:cNvSpPr>
            <a:spLocks noGrp="1"/>
          </p:cNvSpPr>
          <p:nvPr>
            <p:ph type="pic" idx="2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236" name="Google Shape;236;p3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37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238" name="Google Shape;238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3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 1">
  <p:cSld name="1_Three Columns with Image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38"/>
          <p:cNvSpPr>
            <a:spLocks noGrp="1"/>
          </p:cNvSpPr>
          <p:nvPr>
            <p:ph type="pic" idx="2"/>
          </p:nvPr>
        </p:nvSpPr>
        <p:spPr>
          <a:xfrm>
            <a:off x="540544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48" name="Google Shape;248;p38"/>
          <p:cNvSpPr txBox="1">
            <a:spLocks noGrp="1"/>
          </p:cNvSpPr>
          <p:nvPr>
            <p:ph type="body" idx="1"/>
          </p:nvPr>
        </p:nvSpPr>
        <p:spPr>
          <a:xfrm>
            <a:off x="540544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8"/>
          <p:cNvSpPr>
            <a:spLocks noGrp="1"/>
          </p:cNvSpPr>
          <p:nvPr>
            <p:ph type="pic" idx="3"/>
          </p:nvPr>
        </p:nvSpPr>
        <p:spPr>
          <a:xfrm>
            <a:off x="3273300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0" name="Google Shape;250;p38"/>
          <p:cNvSpPr txBox="1">
            <a:spLocks noGrp="1"/>
          </p:cNvSpPr>
          <p:nvPr>
            <p:ph type="body" idx="4"/>
          </p:nvPr>
        </p:nvSpPr>
        <p:spPr>
          <a:xfrm>
            <a:off x="3273300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38"/>
          <p:cNvSpPr>
            <a:spLocks noGrp="1"/>
          </p:cNvSpPr>
          <p:nvPr>
            <p:ph type="pic" idx="5"/>
          </p:nvPr>
        </p:nvSpPr>
        <p:spPr>
          <a:xfrm>
            <a:off x="6006056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2" name="Google Shape;252;p38"/>
          <p:cNvSpPr txBox="1">
            <a:spLocks noGrp="1"/>
          </p:cNvSpPr>
          <p:nvPr>
            <p:ph type="body" idx="6"/>
          </p:nvPr>
        </p:nvSpPr>
        <p:spPr>
          <a:xfrm>
            <a:off x="6006056" y="2635200"/>
            <a:ext cx="2597400" cy="17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body" idx="1"/>
          </p:nvPr>
        </p:nvSpPr>
        <p:spPr>
          <a:xfrm>
            <a:off x="540545" y="972741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39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9"/>
          <p:cNvSpPr>
            <a:spLocks noGrp="1"/>
          </p:cNvSpPr>
          <p:nvPr>
            <p:ph type="pic" idx="2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0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0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40"/>
          <p:cNvSpPr txBox="1">
            <a:spLocks noGrp="1"/>
          </p:cNvSpPr>
          <p:nvPr>
            <p:ph type="body" idx="1"/>
          </p:nvPr>
        </p:nvSpPr>
        <p:spPr>
          <a:xfrm>
            <a:off x="540545" y="972741"/>
            <a:ext cx="2934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2934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0"/>
          <p:cNvSpPr>
            <a:spLocks noGrp="1"/>
          </p:cNvSpPr>
          <p:nvPr>
            <p:ph type="pic" idx="2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 type="obj">
  <p:cSld name="OBJEC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1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1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1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2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2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title"/>
          </p:nvPr>
        </p:nvSpPr>
        <p:spPr>
          <a:xfrm>
            <a:off x="540544" y="1412100"/>
            <a:ext cx="5805000" cy="2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3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3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43"/>
          <p:cNvSpPr txBox="1">
            <a:spLocks noGrp="1"/>
          </p:cNvSpPr>
          <p:nvPr>
            <p:ph type="body" idx="1"/>
          </p:nvPr>
        </p:nvSpPr>
        <p:spPr>
          <a:xfrm>
            <a:off x="540544" y="3798900"/>
            <a:ext cx="58050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83" name="Google Shape;283;p43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">
  <p:cSld name="1_Content and Imag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4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4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44"/>
          <p:cNvSpPr txBox="1">
            <a:spLocks noGrp="1"/>
          </p:cNvSpPr>
          <p:nvPr>
            <p:ph type="body" idx="1"/>
          </p:nvPr>
        </p:nvSpPr>
        <p:spPr>
          <a:xfrm>
            <a:off x="540545" y="972742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15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44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4"/>
          <p:cNvSpPr>
            <a:spLocks noGrp="1"/>
          </p:cNvSpPr>
          <p:nvPr>
            <p:ph type="pic" idx="2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5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46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6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6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" name="Google Shape;301;p46"/>
          <p:cNvSpPr txBox="1">
            <a:spLocks noGrp="1"/>
          </p:cNvSpPr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Blue">
  <p:cSld name="Content and Image Blue">
    <p:bg>
      <p:bgPr>
        <a:solidFill>
          <a:schemeClr val="accen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>
            <a:spLocks noGrp="1"/>
          </p:cNvSpPr>
          <p:nvPr>
            <p:ph type="title"/>
          </p:nvPr>
        </p:nvSpPr>
        <p:spPr>
          <a:xfrm>
            <a:off x="891000" y="595313"/>
            <a:ext cx="35466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7"/>
          <p:cNvSpPr txBox="1">
            <a:spLocks noGrp="1"/>
          </p:cNvSpPr>
          <p:nvPr>
            <p:ph type="dt" idx="10"/>
          </p:nvPr>
        </p:nvSpPr>
        <p:spPr>
          <a:xfrm>
            <a:off x="4168120" y="469800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7"/>
          <p:cNvSpPr txBox="1">
            <a:spLocks noGrp="1"/>
          </p:cNvSpPr>
          <p:nvPr>
            <p:ph type="ftr" idx="11"/>
          </p:nvPr>
        </p:nvSpPr>
        <p:spPr>
          <a:xfrm>
            <a:off x="513160" y="4698000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7"/>
          <p:cNvSpPr>
            <a:spLocks noGrp="1"/>
          </p:cNvSpPr>
          <p:nvPr>
            <p:ph type="pic" idx="2"/>
          </p:nvPr>
        </p:nvSpPr>
        <p:spPr>
          <a:xfrm>
            <a:off x="4918501" y="0"/>
            <a:ext cx="4225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07" name="Google Shape;307;p47"/>
          <p:cNvSpPr txBox="1">
            <a:spLocks noGrp="1"/>
          </p:cNvSpPr>
          <p:nvPr>
            <p:ph type="body" idx="1"/>
          </p:nvPr>
        </p:nvSpPr>
        <p:spPr>
          <a:xfrm>
            <a:off x="513160" y="1417502"/>
            <a:ext cx="3924300" cy="30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3pPr>
            <a:lvl4pPr marL="1828800" lvl="3" indent="-32385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―"/>
              <a:defRPr>
                <a:solidFill>
                  <a:schemeClr val="lt1"/>
                </a:solidFill>
              </a:defRPr>
            </a:lvl4pPr>
            <a:lvl5pPr marL="2286000" lvl="4" indent="-32385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500"/>
              <a:buChar char="―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body" idx="1"/>
          </p:nvPr>
        </p:nvSpPr>
        <p:spPr>
          <a:xfrm>
            <a:off x="540542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body" idx="2"/>
          </p:nvPr>
        </p:nvSpPr>
        <p:spPr>
          <a:xfrm>
            <a:off x="4572000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9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9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9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9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49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49"/>
          <p:cNvSpPr txBox="1">
            <a:spLocks noGrp="1"/>
          </p:cNvSpPr>
          <p:nvPr>
            <p:ph type="body" idx="2"/>
          </p:nvPr>
        </p:nvSpPr>
        <p:spPr>
          <a:xfrm>
            <a:off x="540543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49"/>
          <p:cNvSpPr txBox="1">
            <a:spLocks noGrp="1"/>
          </p:cNvSpPr>
          <p:nvPr>
            <p:ph type="body" idx="3"/>
          </p:nvPr>
        </p:nvSpPr>
        <p:spPr>
          <a:xfrm>
            <a:off x="3272399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49"/>
          <p:cNvSpPr txBox="1">
            <a:spLocks noGrp="1"/>
          </p:cNvSpPr>
          <p:nvPr>
            <p:ph type="body" idx="4"/>
          </p:nvPr>
        </p:nvSpPr>
        <p:spPr>
          <a:xfrm>
            <a:off x="6004255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325" name="Google Shape;325;p49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0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50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0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50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" name="Google Shape;56;p13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" name="Google Shape;57;p1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0544" y="4646699"/>
            <a:ext cx="674371" cy="249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1">
          <p15:clr>
            <a:srgbClr val="F26B43"/>
          </p15:clr>
        </p15:guide>
        <p15:guide id="4" pos="5114">
          <p15:clr>
            <a:srgbClr val="F26B43"/>
          </p15:clr>
        </p15:guide>
        <p15:guide id="5" orient="horz" pos="341">
          <p15:clr>
            <a:srgbClr val="F26B43"/>
          </p15:clr>
        </p15:guide>
        <p15:guide id="6" orient="horz" pos="2794">
          <p15:clr>
            <a:srgbClr val="F26B43"/>
          </p15:clr>
        </p15:guide>
        <p15:guide id="7" orient="horz" pos="613">
          <p15:clr>
            <a:srgbClr val="F26B43"/>
          </p15:clr>
        </p15:guide>
        <p15:guide id="8" orient="horz" pos="970">
          <p15:clr>
            <a:srgbClr val="F26B43"/>
          </p15:clr>
        </p15:guide>
        <p15:guide id="9" pos="541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4" name="Google Shape;214;p34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3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40544" y="4646699"/>
            <a:ext cx="674371" cy="249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1">
          <p15:clr>
            <a:srgbClr val="F26B43"/>
          </p15:clr>
        </p15:guide>
        <p15:guide id="4" pos="5114">
          <p15:clr>
            <a:srgbClr val="F26B43"/>
          </p15:clr>
        </p15:guide>
        <p15:guide id="5" orient="horz" pos="341">
          <p15:clr>
            <a:srgbClr val="F26B43"/>
          </p15:clr>
        </p15:guide>
        <p15:guide id="6" orient="horz" pos="2794">
          <p15:clr>
            <a:srgbClr val="F26B43"/>
          </p15:clr>
        </p15:guide>
        <p15:guide id="7" orient="horz" pos="613">
          <p15:clr>
            <a:srgbClr val="F26B43"/>
          </p15:clr>
        </p15:guide>
        <p15:guide id="8" orient="horz" pos="970">
          <p15:clr>
            <a:srgbClr val="F26B43"/>
          </p15:clr>
        </p15:guide>
        <p15:guide id="9" pos="54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>
            <a:spLocks noGrp="1"/>
          </p:cNvSpPr>
          <p:nvPr>
            <p:ph type="ctrTitle"/>
          </p:nvPr>
        </p:nvSpPr>
        <p:spPr>
          <a:xfrm>
            <a:off x="721350" y="1920488"/>
            <a:ext cx="7845600" cy="1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"/>
              <a:t>GOOS- Capacity Development</a:t>
            </a:r>
            <a:endParaRPr sz="15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endParaRPr sz="15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500" b="0"/>
              <a:t>Emily Smith, Ting Yu, Emma Heslop, and Joanna Post</a:t>
            </a:r>
            <a:endParaRPr sz="15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5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subTitle" idx="1"/>
          </p:nvPr>
        </p:nvSpPr>
        <p:spPr>
          <a:xfrm>
            <a:off x="721350" y="3519150"/>
            <a:ext cx="7540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/>
              <a:t>GE-CD-V Meeting, February 27-29, 2024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/>
              <a:t>UNESCO HQ, Paris, France</a:t>
            </a:r>
            <a:endParaRPr/>
          </a:p>
        </p:txBody>
      </p:sp>
      <p:pic>
        <p:nvPicPr>
          <p:cNvPr id="338" name="Google Shape;33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69706"/>
            <a:ext cx="4379608" cy="11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000" y="432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2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Connections with Challenge 9</a:t>
            </a:r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solidFill>
                  <a:schemeClr val="accent3"/>
                </a:solidFill>
              </a:rPr>
              <a:t>Develop the skills required by various actors to study,</a:t>
            </a:r>
            <a:r>
              <a:rPr lang="en" sz="1800"/>
              <a:t> sustainably utilize, and manage the ocean.​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Promote </a:t>
            </a:r>
            <a:r>
              <a:rPr lang="en" sz="1800" b="1">
                <a:solidFill>
                  <a:schemeClr val="accent3"/>
                </a:solidFill>
              </a:rPr>
              <a:t>equal representation of all groups in the science</a:t>
            </a:r>
            <a:r>
              <a:rPr lang="en" sz="1800"/>
              <a:t>, communication, management, and policy areas of the ocean.​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Ensure </a:t>
            </a:r>
            <a:r>
              <a:rPr lang="en" sz="1800" b="1">
                <a:solidFill>
                  <a:schemeClr val="accent3"/>
                </a:solidFill>
              </a:rPr>
              <a:t>fair and equitable distribution of infrastructure and technology required to study,</a:t>
            </a:r>
            <a:r>
              <a:rPr lang="en" sz="1800"/>
              <a:t> sustainably exploit, and manage the ocean.​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solidFill>
                  <a:schemeClr val="accent3"/>
                </a:solidFill>
              </a:rPr>
              <a:t>Remove barriers/restrictions on the sharing and movement of ocean data</a:t>
            </a:r>
            <a:r>
              <a:rPr lang="en" sz="1800"/>
              <a:t> and knowledge among different users of the ocean​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Ensure equitable distribution of funding and </a:t>
            </a:r>
            <a:r>
              <a:rPr lang="en" sz="1800" b="1">
                <a:solidFill>
                  <a:schemeClr val="accent3"/>
                </a:solidFill>
              </a:rPr>
              <a:t>encourage all countries to invest in ocean science.​</a:t>
            </a:r>
            <a:endParaRPr sz="1800" b="1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Encourage constructive, </a:t>
            </a:r>
            <a:r>
              <a:rPr lang="en" sz="1800" b="1">
                <a:solidFill>
                  <a:schemeClr val="accent3"/>
                </a:solidFill>
              </a:rPr>
              <a:t>multi-directional partnerships to find common objectives</a:t>
            </a:r>
            <a:r>
              <a:rPr lang="en" sz="1800"/>
              <a:t> that fulfil the needs of all parties involved.​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3"/>
          <p:cNvSpPr txBox="1"/>
          <p:nvPr/>
        </p:nvSpPr>
        <p:spPr>
          <a:xfrm>
            <a:off x="540544" y="1076756"/>
            <a:ext cx="54411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064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 b="1" i="0" u="none" strike="noStrike" cap="none">
                <a:solidFill>
                  <a:schemeClr val="accent1"/>
                </a:solidFill>
              </a:rPr>
              <a:t>Webinar Series: </a:t>
            </a:r>
            <a:endParaRPr sz="2000" b="1" i="0" u="none" strike="noStrike" cap="none">
              <a:solidFill>
                <a:schemeClr val="accent1"/>
              </a:solidFill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en" sz="2000" i="0" u="none" strike="noStrike" cap="none">
                <a:solidFill>
                  <a:schemeClr val="accent1"/>
                </a:solidFill>
              </a:rPr>
              <a:t>WMO Information System 2.0 (WIS 2.0)</a:t>
            </a:r>
            <a:endParaRPr sz="2000" i="0" u="none" strike="noStrike" cap="none">
              <a:solidFill>
                <a:schemeClr val="accent1"/>
              </a:solidFill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en" sz="2000" i="0" u="none" strike="noStrike" cap="none">
                <a:solidFill>
                  <a:schemeClr val="accent1"/>
                </a:solidFill>
              </a:rPr>
              <a:t>Argo Data - how to access and use this freely available dataset</a:t>
            </a:r>
            <a:endParaRPr sz="2000" i="0" u="none" strike="noStrike" cap="none">
              <a:solidFill>
                <a:schemeClr val="accent1"/>
              </a:solidFill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en" sz="2000" i="0" u="none" strike="noStrike" cap="none">
                <a:solidFill>
                  <a:schemeClr val="accent1"/>
                </a:solidFill>
              </a:rPr>
              <a:t>IOC/UNESCO information and data related resources and the Ocean InfoHub Project</a:t>
            </a:r>
            <a:endParaRPr sz="2000" i="0" u="none" strike="noStrike" cap="none">
              <a:solidFill>
                <a:schemeClr val="accent1"/>
              </a:solidFill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en" sz="2000" i="0" u="none" strike="noStrike" cap="none">
                <a:solidFill>
                  <a:schemeClr val="accent1"/>
                </a:solidFill>
              </a:rPr>
              <a:t>ASAP - Upper air profiles at sea</a:t>
            </a:r>
            <a:endParaRPr sz="2000" i="0" u="none" strike="noStrike" cap="none">
              <a:solidFill>
                <a:schemeClr val="accent1"/>
              </a:solidFill>
            </a:endParaRPr>
          </a:p>
        </p:txBody>
      </p:sp>
      <p:sp>
        <p:nvSpPr>
          <p:cNvPr id="351" name="Google Shape;351;p53"/>
          <p:cNvSpPr txBox="1">
            <a:spLocks noGrp="1"/>
          </p:cNvSpPr>
          <p:nvPr>
            <p:ph type="title"/>
          </p:nvPr>
        </p:nvSpPr>
        <p:spPr>
          <a:xfrm>
            <a:off x="405408" y="406301"/>
            <a:ext cx="60471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 i="1">
                <a:solidFill>
                  <a:schemeClr val="accent3"/>
                </a:solidFill>
              </a:rPr>
              <a:t>Developing the skills</a:t>
            </a:r>
            <a:r>
              <a:rPr lang="en">
                <a:solidFill>
                  <a:schemeClr val="accent3"/>
                </a:solidFill>
              </a:rPr>
              <a:t>…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352" name="Google Shape;352;p53"/>
          <p:cNvPicPr preferRelativeResize="0"/>
          <p:nvPr/>
        </p:nvPicPr>
        <p:blipFill rotWithShape="1">
          <a:blip r:embed="rId3">
            <a:alphaModFix/>
          </a:blip>
          <a:srcRect l="25058" r="33780"/>
          <a:stretch/>
        </p:blipFill>
        <p:spPr>
          <a:xfrm>
            <a:off x="6321374" y="0"/>
            <a:ext cx="282262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3"/>
          <p:cNvSpPr txBox="1"/>
          <p:nvPr/>
        </p:nvSpPr>
        <p:spPr>
          <a:xfrm>
            <a:off x="1790825" y="4466850"/>
            <a:ext cx="38766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https://www.youtube.com/@goosocean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4"/>
          <p:cNvSpPr txBox="1"/>
          <p:nvPr/>
        </p:nvSpPr>
        <p:spPr>
          <a:xfrm>
            <a:off x="154675" y="697000"/>
            <a:ext cx="6047100" cy="4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064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Char char="●"/>
            </a:pPr>
            <a:r>
              <a:rPr lang="en" sz="1800" b="1" i="0" u="none" strike="noStrike" cap="none">
                <a:solidFill>
                  <a:schemeClr val="accent1"/>
                </a:solidFill>
                <a:highlight>
                  <a:srgbClr val="FFFFFF"/>
                </a:highlight>
              </a:rPr>
              <a:t>Ocean Observations side event</a:t>
            </a:r>
            <a:r>
              <a:rPr lang="en" sz="1800" i="0" u="none" strike="noStrike" cap="none">
                <a:solidFill>
                  <a:schemeClr val="accent1"/>
                </a:solidFill>
                <a:highlight>
                  <a:srgbClr val="FFFFFF"/>
                </a:highlight>
              </a:rPr>
              <a:t> at the 18th WMO Regional Association I  Conference-</a:t>
            </a:r>
            <a:r>
              <a:rPr lang="en" sz="1800" b="1" i="1">
                <a:solidFill>
                  <a:schemeClr val="accent3"/>
                </a:solidFill>
                <a:highlight>
                  <a:srgbClr val="FFFFFF"/>
                </a:highlight>
              </a:rPr>
              <a:t>multi-directional partnerships to find common objectives</a:t>
            </a:r>
            <a:endParaRPr sz="1800" b="1" i="1">
              <a:solidFill>
                <a:schemeClr val="accent3"/>
              </a:solidFill>
              <a:highlight>
                <a:srgbClr val="FFFFFF"/>
              </a:highlight>
            </a:endParaRPr>
          </a:p>
          <a:p>
            <a:pPr marL="342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4064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 sz="1800" b="1" i="1">
                <a:solidFill>
                  <a:schemeClr val="accent3"/>
                </a:solidFill>
                <a:highlight>
                  <a:srgbClr val="FFFFFF"/>
                </a:highlight>
              </a:rPr>
              <a:t>Fair and equitable distribution of infrastructure and technology required to study</a:t>
            </a:r>
            <a:endParaRPr sz="1800" b="1" i="1" u="none" strike="noStrike" cap="none">
              <a:solidFill>
                <a:schemeClr val="accent3"/>
              </a:solidFill>
              <a:highlight>
                <a:srgbClr val="FFFFFF"/>
              </a:highlight>
            </a:endParaRPr>
          </a:p>
          <a:p>
            <a:pPr marL="685800" marR="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 i="0" u="none" strike="noStrike" cap="none">
                <a:solidFill>
                  <a:schemeClr val="accent1"/>
                </a:solidFill>
              </a:rPr>
              <a:t>2 drifters donated by DBCP (to Solomon Islands )</a:t>
            </a:r>
            <a:endParaRPr sz="1800" i="0" u="none" strike="noStrike" cap="none">
              <a:solidFill>
                <a:schemeClr val="accent1"/>
              </a:solidFill>
            </a:endParaRPr>
          </a:p>
          <a:p>
            <a:pPr marL="685800" marR="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 i="0" u="none" strike="noStrike" cap="none">
                <a:solidFill>
                  <a:schemeClr val="accent1"/>
                </a:solidFill>
              </a:rPr>
              <a:t>3 VOS observation instruments donated by SOT (to Argentina, Chile, and Russia)</a:t>
            </a:r>
            <a:endParaRPr sz="1800" i="0" u="none" strike="noStrike" cap="none">
              <a:solidFill>
                <a:schemeClr val="accent1"/>
              </a:solidFill>
            </a:endParaRPr>
          </a:p>
        </p:txBody>
      </p:sp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405408" y="218351"/>
            <a:ext cx="60471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/>
              <a:t>Meetings and Workshops</a:t>
            </a:r>
            <a:endParaRPr/>
          </a:p>
        </p:txBody>
      </p:sp>
      <p:pic>
        <p:nvPicPr>
          <p:cNvPr id="360" name="Google Shape;360;p54"/>
          <p:cNvPicPr preferRelativeResize="0"/>
          <p:nvPr/>
        </p:nvPicPr>
        <p:blipFill rotWithShape="1">
          <a:blip r:embed="rId3">
            <a:alphaModFix/>
          </a:blip>
          <a:srcRect l="23171" r="21722"/>
          <a:stretch/>
        </p:blipFill>
        <p:spPr>
          <a:xfrm>
            <a:off x="6352800" y="0"/>
            <a:ext cx="2791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title"/>
          </p:nvPr>
        </p:nvSpPr>
        <p:spPr>
          <a:xfrm>
            <a:off x="338500" y="415672"/>
            <a:ext cx="8292300" cy="8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i="1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Equal representation of all groups in the science, and Encourage all countries to invest in ocean science</a:t>
            </a:r>
            <a:endParaRPr i="1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7" name="Google Shape;367;p55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68" name="Google Shape;368;p55"/>
          <p:cNvSpPr txBox="1"/>
          <p:nvPr/>
        </p:nvSpPr>
        <p:spPr>
          <a:xfrm>
            <a:off x="471350" y="1246450"/>
            <a:ext cx="5654100" cy="29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 i="0" u="none" strike="noStrike" cap="none">
                <a:solidFill>
                  <a:schemeClr val="accent1"/>
                </a:solidFill>
              </a:rPr>
              <a:t>2 decades of dedicated in-region capacity building activities from 2003</a:t>
            </a:r>
            <a:endParaRPr sz="2000" i="0" u="none" strike="noStrike" cap="none">
              <a:solidFill>
                <a:schemeClr val="accent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 i="0" u="none" strike="noStrike" cap="none">
                <a:solidFill>
                  <a:schemeClr val="accent1"/>
                </a:solidFill>
              </a:rPr>
              <a:t>5 Western Indian Ocean, 5 Pacific Islands, 5 NPOMS, 1 Mediterranean, 500+ trainees, great appreciation from Members/Member States</a:t>
            </a:r>
            <a:endParaRPr sz="20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i="0" u="none" strike="noStrike" cap="none">
              <a:solidFill>
                <a:schemeClr val="accent1"/>
              </a:solidFill>
            </a:endParaRPr>
          </a:p>
        </p:txBody>
      </p:sp>
      <p:pic>
        <p:nvPicPr>
          <p:cNvPr id="369" name="Google Shape;36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9994" y="1677011"/>
            <a:ext cx="2639124" cy="178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744" y="319650"/>
            <a:ext cx="8263238" cy="411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6"/>
          <p:cNvPicPr preferRelativeResize="0"/>
          <p:nvPr/>
        </p:nvPicPr>
        <p:blipFill rotWithShape="1">
          <a:blip r:embed="rId4">
            <a:alphaModFix/>
          </a:blip>
          <a:srcRect b="-1657"/>
          <a:stretch/>
        </p:blipFill>
        <p:spPr>
          <a:xfrm>
            <a:off x="4060134" y="1539488"/>
            <a:ext cx="4238192" cy="238138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6"/>
          <p:cNvSpPr txBox="1">
            <a:spLocks noGrp="1"/>
          </p:cNvSpPr>
          <p:nvPr>
            <p:ph type="sldNum" idx="12"/>
          </p:nvPr>
        </p:nvSpPr>
        <p:spPr>
          <a:xfrm>
            <a:off x="6328209" y="3652242"/>
            <a:ext cx="144900" cy="1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78" name="Google Shape;378;p56"/>
          <p:cNvPicPr preferRelativeResize="0"/>
          <p:nvPr/>
        </p:nvPicPr>
        <p:blipFill rotWithShape="1">
          <a:blip r:embed="rId5">
            <a:alphaModFix/>
          </a:blip>
          <a:srcRect l="21017"/>
          <a:stretch/>
        </p:blipFill>
        <p:spPr>
          <a:xfrm>
            <a:off x="232481" y="0"/>
            <a:ext cx="1555537" cy="1549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Google Shape;379;p56"/>
          <p:cNvCxnSpPr/>
          <p:nvPr/>
        </p:nvCxnSpPr>
        <p:spPr>
          <a:xfrm>
            <a:off x="3677963" y="421322"/>
            <a:ext cx="2400" cy="3909300"/>
          </a:xfrm>
          <a:prstGeom prst="straightConnector1">
            <a:avLst/>
          </a:prstGeom>
          <a:noFill/>
          <a:ln w="19050" cap="flat" cmpd="sng">
            <a:solidFill>
              <a:srgbClr val="EA891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0" name="Google Shape;380;p56"/>
          <p:cNvSpPr txBox="1"/>
          <p:nvPr/>
        </p:nvSpPr>
        <p:spPr>
          <a:xfrm>
            <a:off x="1580063" y="604050"/>
            <a:ext cx="1989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EA8911"/>
                </a:solidFill>
              </a:rPr>
              <a:t>Capacity</a:t>
            </a:r>
            <a:endParaRPr sz="1200" b="1">
              <a:solidFill>
                <a:srgbClr val="EA8911"/>
              </a:solidFill>
            </a:endParaRPr>
          </a:p>
        </p:txBody>
      </p:sp>
      <p:sp>
        <p:nvSpPr>
          <p:cNvPr id="381" name="Google Shape;381;p56"/>
          <p:cNvSpPr txBox="1"/>
          <p:nvPr/>
        </p:nvSpPr>
        <p:spPr>
          <a:xfrm>
            <a:off x="4473947" y="613209"/>
            <a:ext cx="3410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EA8911"/>
                </a:solidFill>
              </a:rPr>
              <a:t>Ocean Decade: Observing Together</a:t>
            </a:r>
            <a:endParaRPr sz="1200" b="1">
              <a:solidFill>
                <a:srgbClr val="EA8911"/>
              </a:solidFill>
            </a:endParaRPr>
          </a:p>
        </p:txBody>
      </p:sp>
      <p:sp>
        <p:nvSpPr>
          <p:cNvPr id="382" name="Google Shape;382;p56"/>
          <p:cNvSpPr txBox="1"/>
          <p:nvPr/>
        </p:nvSpPr>
        <p:spPr>
          <a:xfrm>
            <a:off x="1536225" y="1139344"/>
            <a:ext cx="21366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2"/>
                </a:solidFill>
              </a:rPr>
              <a:t>272 </a:t>
            </a:r>
            <a:r>
              <a:rPr lang="en" sz="1100">
                <a:solidFill>
                  <a:schemeClr val="accent4"/>
                </a:solidFill>
              </a:rPr>
              <a:t>participants 65 countries ETOOFS Workshop (OTGA)</a:t>
            </a:r>
            <a:endParaRPr sz="110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2"/>
                </a:solidFill>
              </a:rPr>
              <a:t>40</a:t>
            </a:r>
            <a:r>
              <a:rPr lang="en" sz="1100">
                <a:solidFill>
                  <a:schemeClr val="accent2"/>
                </a:solidFill>
              </a:rPr>
              <a:t> </a:t>
            </a:r>
            <a:r>
              <a:rPr lang="en" sz="1100">
                <a:solidFill>
                  <a:schemeClr val="accent4"/>
                </a:solidFill>
              </a:rPr>
              <a:t>students 20 countries BGC summer school</a:t>
            </a:r>
            <a:endParaRPr sz="110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2"/>
                </a:solidFill>
              </a:rPr>
              <a:t>&gt;50 </a:t>
            </a:r>
            <a:r>
              <a:rPr lang="en" sz="1100">
                <a:solidFill>
                  <a:schemeClr val="accent4"/>
                </a:solidFill>
              </a:rPr>
              <a:t>GOOS webinars</a:t>
            </a:r>
            <a:endParaRPr sz="110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4"/>
              </a:solidFill>
            </a:endParaRPr>
          </a:p>
        </p:txBody>
      </p:sp>
      <p:pic>
        <p:nvPicPr>
          <p:cNvPr id="383" name="Google Shape;383;p56"/>
          <p:cNvPicPr preferRelativeResize="0"/>
          <p:nvPr/>
        </p:nvPicPr>
        <p:blipFill rotWithShape="1">
          <a:blip r:embed="rId6">
            <a:alphaModFix/>
          </a:blip>
          <a:srcRect t="661" b="670"/>
          <a:stretch/>
        </p:blipFill>
        <p:spPr>
          <a:xfrm>
            <a:off x="1117463" y="2291944"/>
            <a:ext cx="1390912" cy="180252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pic>
        <p:nvPicPr>
          <p:cNvPr id="384" name="Google Shape;384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8873" y="3215569"/>
            <a:ext cx="1650638" cy="918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7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Connections to Global Regional Alliances</a:t>
            </a:r>
            <a:endParaRPr/>
          </a:p>
        </p:txBody>
      </p:sp>
      <p:sp>
        <p:nvSpPr>
          <p:cNvPr id="390" name="Google Shape;390;p57"/>
          <p:cNvSpPr txBox="1">
            <a:spLocks noGrp="1"/>
          </p:cNvSpPr>
          <p:nvPr>
            <p:ph type="body" idx="1"/>
          </p:nvPr>
        </p:nvSpPr>
        <p:spPr>
          <a:xfrm>
            <a:off x="540550" y="1246449"/>
            <a:ext cx="8062800" cy="31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Focus going forward–SIDS and Africa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**Data sharing and increased observations for better forecasting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**Technical guidelines for each region, specifically,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IOCARIBE (Caribbean)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PI-GOOS (Pacific Islands)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IO-OOS (Indian Ocean)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GOOS Africa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3"/>
                </a:solidFill>
              </a:rPr>
              <a:t>Remove barriers/restrictions on the sharing and movement of ocean data</a:t>
            </a:r>
            <a:r>
              <a:rPr lang="en" sz="1800"/>
              <a:t>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New data policy from the Observations Coordination Group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8"/>
          <p:cNvSpPr txBox="1">
            <a:spLocks noGrp="1"/>
          </p:cNvSpPr>
          <p:nvPr>
            <p:ph type="title"/>
          </p:nvPr>
        </p:nvSpPr>
        <p:spPr>
          <a:xfrm>
            <a:off x="338494" y="415679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397" name="Google Shape;397;p58"/>
          <p:cNvSpPr txBox="1">
            <a:spLocks noGrp="1"/>
          </p:cNvSpPr>
          <p:nvPr>
            <p:ph type="sldNum" idx="12"/>
          </p:nvPr>
        </p:nvSpPr>
        <p:spPr>
          <a:xfrm>
            <a:off x="6328209" y="3652242"/>
            <a:ext cx="1449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98" name="Google Shape;398;p58"/>
          <p:cNvSpPr txBox="1"/>
          <p:nvPr/>
        </p:nvSpPr>
        <p:spPr>
          <a:xfrm>
            <a:off x="540563" y="999338"/>
            <a:ext cx="80628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Additional resources available for regions - specifically GOOS Africa, PIGOOS, IOCARIBE, IOINDIO; to bring people together to support regional capacity</a:t>
            </a:r>
            <a:endParaRPr sz="1800">
              <a:solidFill>
                <a:schemeClr val="accent1"/>
              </a:solidFill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NORAD funding to support GOOS Africa CD</a:t>
            </a:r>
            <a:endParaRPr sz="1800">
              <a:solidFill>
                <a:schemeClr val="accent1"/>
              </a:solidFill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Increased coordination with our CD and GOOS colleagues, inc ETOOFS and Ocean Ops, to support development of guidance for NFP and for CD in under-resourced member states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9"/>
          <p:cNvSpPr txBox="1">
            <a:spLocks noGrp="1"/>
          </p:cNvSpPr>
          <p:nvPr>
            <p:ph type="ctrTitle"/>
          </p:nvPr>
        </p:nvSpPr>
        <p:spPr>
          <a:xfrm>
            <a:off x="451092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404" name="Google Shape;404;p59"/>
          <p:cNvSpPr txBox="1">
            <a:spLocks noGrp="1"/>
          </p:cNvSpPr>
          <p:nvPr>
            <p:ph type="subTitle" idx="1"/>
          </p:nvPr>
        </p:nvSpPr>
        <p:spPr>
          <a:xfrm>
            <a:off x="451108" y="3462600"/>
            <a:ext cx="22917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"/>
              <a:t>goosocean.org</a:t>
            </a:r>
            <a:endParaRPr/>
          </a:p>
        </p:txBody>
      </p:sp>
      <p:pic>
        <p:nvPicPr>
          <p:cNvPr id="405" name="Google Shape;405;p59" descr="A picture containing swimming, ocean fl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-80" r="9140" b="-735"/>
          <a:stretch/>
        </p:blipFill>
        <p:spPr>
          <a:xfrm>
            <a:off x="3752469" y="166812"/>
            <a:ext cx="2914002" cy="484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9"/>
          <p:cNvPicPr preferRelativeResize="0"/>
          <p:nvPr/>
        </p:nvPicPr>
        <p:blipFill rotWithShape="1">
          <a:blip r:embed="rId4">
            <a:alphaModFix/>
          </a:blip>
          <a:srcRect t="7426" b="8185"/>
          <a:stretch/>
        </p:blipFill>
        <p:spPr>
          <a:xfrm>
            <a:off x="6760773" y="175293"/>
            <a:ext cx="2383225" cy="163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9" descr="A picture containing pers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871" b="9017"/>
          <a:stretch/>
        </p:blipFill>
        <p:spPr>
          <a:xfrm>
            <a:off x="6760774" y="1930655"/>
            <a:ext cx="2383231" cy="131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9" descr="A picture containing sky, outdoor, snow, sea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9663" b="-1087"/>
          <a:stretch/>
        </p:blipFill>
        <p:spPr>
          <a:xfrm>
            <a:off x="6760773" y="3365006"/>
            <a:ext cx="2383225" cy="163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d4fae52-39b3-4bfa-b0b3-022956b11194}" enabled="0" method="" siteId="{1d4fae52-39b3-4bfa-b0b3-022956b1119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Macintosh PowerPoint</Application>
  <PresentationFormat>On-screen Show (16:9)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Barlow Light</vt:lpstr>
      <vt:lpstr>Arial</vt:lpstr>
      <vt:lpstr>Libre Franklin</vt:lpstr>
      <vt:lpstr>Corbel</vt:lpstr>
      <vt:lpstr>Barlow</vt:lpstr>
      <vt:lpstr>Quattrocento Sans</vt:lpstr>
      <vt:lpstr>Montserrat</vt:lpstr>
      <vt:lpstr>Calibri</vt:lpstr>
      <vt:lpstr>Lucida Sans</vt:lpstr>
      <vt:lpstr>Microsoft YaHei</vt:lpstr>
      <vt:lpstr>Arimo</vt:lpstr>
      <vt:lpstr>Simple Light</vt:lpstr>
      <vt:lpstr>GOOS PPT Theme</vt:lpstr>
      <vt:lpstr>GOOS PPT Theme</vt:lpstr>
      <vt:lpstr>GOOS- Capacity Development  Emily Smith, Ting Yu, Emma Heslop, and Joanna Post  </vt:lpstr>
      <vt:lpstr>Connections with Challenge 9</vt:lpstr>
      <vt:lpstr>Developing the skills…</vt:lpstr>
      <vt:lpstr>Meetings and Workshops</vt:lpstr>
      <vt:lpstr>Equal representation of all groups in the science, and Encourage all countries to invest in ocean science </vt:lpstr>
      <vt:lpstr>PowerPoint Presentation</vt:lpstr>
      <vt:lpstr>Connections to Global Regional Alliances</vt:lpstr>
      <vt:lpstr>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GOOS- Capacity Development  Emily Smith, Ting Yu, Emma Heslop, and Joanna Post  </dc:title>
  <cp:lastModifiedBy>Diwa, Johanna Paula</cp:lastModifiedBy>
  <cp:revision>1</cp:revision>
  <dcterms:modified xsi:type="dcterms:W3CDTF">2024-02-27T21:36:52Z</dcterms:modified>
</cp:coreProperties>
</file>