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343" r:id="rId2"/>
    <p:sldId id="356" r:id="rId3"/>
    <p:sldId id="361" r:id="rId4"/>
    <p:sldId id="348" r:id="rId5"/>
    <p:sldId id="363" r:id="rId6"/>
    <p:sldId id="274" r:id="rId7"/>
    <p:sldId id="346" r:id="rId8"/>
    <p:sldId id="260" r:id="rId9"/>
    <p:sldId id="264" r:id="rId10"/>
    <p:sldId id="379" r:id="rId11"/>
    <p:sldId id="312" r:id="rId12"/>
    <p:sldId id="313" r:id="rId13"/>
    <p:sldId id="270" r:id="rId14"/>
    <p:sldId id="314" r:id="rId15"/>
    <p:sldId id="380" r:id="rId16"/>
    <p:sldId id="315" r:id="rId17"/>
    <p:sldId id="271" r:id="rId18"/>
    <p:sldId id="316" r:id="rId19"/>
    <p:sldId id="317" r:id="rId20"/>
    <p:sldId id="341" r:id="rId21"/>
    <p:sldId id="358" r:id="rId22"/>
    <p:sldId id="371" r:id="rId23"/>
    <p:sldId id="373" r:id="rId24"/>
    <p:sldId id="374" r:id="rId25"/>
    <p:sldId id="375" r:id="rId26"/>
    <p:sldId id="331" r:id="rId27"/>
    <p:sldId id="332" r:id="rId28"/>
    <p:sldId id="273" r:id="rId29"/>
    <p:sldId id="335" r:id="rId30"/>
    <p:sldId id="376" r:id="rId31"/>
    <p:sldId id="352" r:id="rId32"/>
    <p:sldId id="326" r:id="rId33"/>
    <p:sldId id="329" r:id="rId34"/>
    <p:sldId id="272" r:id="rId35"/>
    <p:sldId id="324" r:id="rId36"/>
    <p:sldId id="377" r:id="rId37"/>
    <p:sldId id="319" r:id="rId38"/>
    <p:sldId id="330" r:id="rId39"/>
    <p:sldId id="354" r:id="rId40"/>
    <p:sldId id="378" r:id="rId41"/>
    <p:sldId id="35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7" autoAdjust="0"/>
    <p:restoredTop sz="87540" autoAdjust="0"/>
  </p:normalViewPr>
  <p:slideViewPr>
    <p:cSldViewPr snapToGrid="0">
      <p:cViewPr varScale="1">
        <p:scale>
          <a:sx n="92" d="100"/>
          <a:sy n="92" d="100"/>
        </p:scale>
        <p:origin x="6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497E-6508-1D4E-8094-59DC746A3F7F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4442-10BC-EC4A-A330-0C125DB9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also currently discussing other potential members for the steering committee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0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0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5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1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51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768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1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644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66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417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120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614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49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19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412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25/03/24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27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Potential Funding Partners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999" y="342901"/>
            <a:ext cx="7799294" cy="5943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Japan: JICA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Germany: GFZ, GIZ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Swiss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UN ESCAP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Follow up activities from the symposium with these donor partnership: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Strengthening the local capacity of LDCs, SIDs and Developing Countries through UNESCO IOC Tsunami Ready and/or Similar Program, as well as development/strengthening local early warning infrastructure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Enhancement the knowledge and capacity building on non-seismic tsunami warning</a:t>
            </a:r>
          </a:p>
          <a:p>
            <a:pPr marL="514350" indent="-514350">
              <a:buFont typeface="+mj-lt"/>
              <a:buAutoNum type="arabicPeriod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12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CC69-41D4-49B5-1346-C2787589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Agenda of 2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Global Tsunami Symposium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(11-14 November 2024)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D2316D-1E5C-15D6-FD59-33F131F88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0421"/>
              </p:ext>
            </p:extLst>
          </p:nvPr>
        </p:nvGraphicFramePr>
        <p:xfrm>
          <a:off x="3472069" y="940903"/>
          <a:ext cx="8574156" cy="5075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288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Nov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2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3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4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 Nov 2024)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71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(09:00–12:00)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Day Excursion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766">
                <a:tc gridSpan="5"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Break (12:00 </a:t>
                      </a:r>
                      <a:r>
                        <a:rPr lang="mr-IN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13:30)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766">
                <a:tc rowSpan="2"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(13:30</a:t>
                      </a:r>
                      <a:r>
                        <a:rPr lang="mr-IN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16:30)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0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710"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</a:t>
                      </a:r>
                      <a:r>
                        <a:rPr lang="en-US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66036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Symposium Side Events: </a:t>
                      </a:r>
                    </a:p>
                    <a:p>
                      <a:pPr algn="ctr"/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</a:t>
                      </a:r>
                      <a:r>
                        <a:rPr lang="en-US" b="0" i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Posters Sessions</a:t>
                      </a:r>
                      <a:r>
                        <a:rPr lang="en-US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Ignite Stages and</a:t>
                      </a:r>
                      <a:r>
                        <a:rPr lang="en-US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  <a:r>
                        <a:rPr lang="en-US" b="0" i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(30 booth @2x3 )</a:t>
                      </a:r>
                    </a:p>
                  </a:txBody>
                  <a:tcPr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1818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A1D8F0C-7710-2120-4E55-C8B61067DA2A}"/>
              </a:ext>
            </a:extLst>
          </p:cNvPr>
          <p:cNvSpPr txBox="1"/>
          <p:nvPr/>
        </p:nvSpPr>
        <p:spPr>
          <a:xfrm>
            <a:off x="252919" y="6488668"/>
            <a:ext cx="697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Note Exhibition IABI &amp; USK – pre-event di USK organized by IABI &amp; USK</a:t>
            </a:r>
          </a:p>
        </p:txBody>
      </p:sp>
    </p:spTree>
    <p:extLst>
      <p:ext uri="{BB962C8B-B14F-4D97-AF65-F5344CB8AC3E}">
        <p14:creationId xmlns:p14="http://schemas.microsoft.com/office/powerpoint/2010/main" val="4196861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1 Morning: 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1">
                <a:latin typeface="Arial" panose="020B0604020202020204" pitchFamily="34" charset="0"/>
                <a:cs typeface="Arial" panose="020B0604020202020204" pitchFamily="34" charset="0"/>
              </a:rPr>
              <a:t>Opening Ceremony</a:t>
            </a:r>
            <a:endParaRPr lang="en-US" sz="3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738" y="642939"/>
            <a:ext cx="8072437" cy="6029324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Ceremony’</a:t>
            </a:r>
          </a:p>
          <a:p>
            <a:pPr marL="282575" indent="-282575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Anthem</a:t>
            </a:r>
          </a:p>
          <a:p>
            <a:pPr marL="282575" indent="-282575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pPr marL="282575" indent="-282575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 of Silent (Video) + eyewitness</a:t>
            </a:r>
          </a:p>
          <a:p>
            <a:pPr marL="282575" indent="-282575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Performance (Saman Dance)</a:t>
            </a:r>
          </a:p>
          <a:p>
            <a:pPr marL="282575" indent="-282575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</a:p>
          <a:p>
            <a:pPr marL="515938" indent="-260350">
              <a:buFont typeface="+mj-lt"/>
              <a:buAutoNum type="alphaL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Welcoming Remarks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Governor of </a:t>
            </a:r>
            <a:r>
              <a:rPr lang="en-US" sz="200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Aceh Darussalam Province 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ADG/ES of UNESCO-IOC (</a:t>
            </a:r>
            <a:r>
              <a:rPr lang="en-US" sz="2000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attending, Director of UNESCO Office Jakarta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 Representative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UN Resident Coordinator for Indonesia (</a:t>
            </a:r>
            <a:r>
              <a:rPr lang="en-US" sz="2000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Representative of the Secretary-General for Disaster Risk Reduction (</a:t>
            </a:r>
            <a:r>
              <a:rPr lang="en-US" sz="2000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5938" indent="-260350">
              <a:buFont typeface="+mj-lt"/>
              <a:buAutoNum type="alphaL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Remark </a:t>
            </a:r>
          </a:p>
          <a:p>
            <a:pPr marL="865188" lvl="1" indent="-300038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Minister for Maritime and Investment </a:t>
            </a:r>
            <a:r>
              <a:rPr lang="en-US" sz="2000" i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 Speech by the Newly Elected President (TBC)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Photo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Conference</a:t>
            </a:r>
          </a:p>
        </p:txBody>
      </p:sp>
    </p:spTree>
    <p:extLst>
      <p:ext uri="{BB962C8B-B14F-4D97-AF65-F5344CB8AC3E}">
        <p14:creationId xmlns:p14="http://schemas.microsoft.com/office/powerpoint/2010/main" val="1691993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1 Afternoon: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75" y="360219"/>
            <a:ext cx="7938807" cy="632633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I: 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Tsunami Warning and Mitigation Systems over the past 2 decades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(130 min - invited speakers)</a:t>
            </a:r>
          </a:p>
          <a:p>
            <a:pPr marL="1076325" indent="-514350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session 1 minutes UNDRR video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from Mega Tsunamis : 2004 Indian Ocean Tsunami and 2011 Tohoku Tsunami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person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20 min (40 mins):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Jan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Sopaheluwakan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….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 on history of IOTWMS (Past and present chairs ICG/IOTWMS, Chair PTWS rep, SCS-WS Rep, JMA Rep, UNESCAP, UNDRR rep –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persons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(40 mins):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Rick Bailey / Dr. Andi Eka, Dr.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Chales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Creery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Mr.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Fujiang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Yu, Mr.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Singo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Ushida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Gaps, challenges, and priorities in tsunami risk, detection, warning and dissemination, awareness and preparedness including the needs for  disruptive technologies (AI and 4.0) (current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ICG Chairs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mins):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Dr. Yuji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Gerard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Metayer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Alessandro Amato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ID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2: </a:t>
            </a:r>
            <a:r>
              <a:rPr lang="en-ID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Non-Seismic Tsunami 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response to UN ODTP UN Ocean Decade Tsunami </a:t>
            </a:r>
            <a:r>
              <a:rPr lang="en-US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 min - invited speakers)</a:t>
            </a:r>
            <a:endParaRPr lang="en-ID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 session 3 minutes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Stromboli Volcanoes (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 Chang-Seng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</a:t>
            </a:r>
            <a:endParaRPr lang="en-US" sz="18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Progress, gaps and emerging challenges of detecting and warning for tsunamis generated by non-seismic sources (20 Min):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Francois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Schindele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and/or Dr. Maurizio </a:t>
            </a:r>
            <a:r>
              <a:rPr lang="en-US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Ripepe</a:t>
            </a:r>
            <a:endParaRPr lang="en-US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non-seismic generated tsunami </a:t>
            </a: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(15 Min):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Aditya R.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Gusman</a:t>
            </a:r>
            <a:endParaRPr lang="en-ID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awareness and preparedness of communities for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tsunamis generated by non-seismic sources (15 Min):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Kong</a:t>
            </a:r>
          </a:p>
        </p:txBody>
      </p:sp>
    </p:spTree>
    <p:extLst>
      <p:ext uri="{BB962C8B-B14F-4D97-AF65-F5344CB8AC3E}">
        <p14:creationId xmlns:p14="http://schemas.microsoft.com/office/powerpoint/2010/main" val="12679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2 Morning: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614521" cy="512064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3: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Hazard and Risk Assessment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Evaluating seismic and non-seismic generated tsunami hazards (3 speaker) 45 minutes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1. Prof.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Fumihiko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Imamura, 2. PTHA - Dr. Gareth Davis / </a:t>
            </a:r>
            <a:r>
              <a:rPr lang="en-ID" dirty="0" err="1">
                <a:solidFill>
                  <a:srgbClr val="0070C0"/>
                </a:solidFill>
                <a:effectLst/>
                <a:latin typeface="Helvetica" pitchFamily="2" charset="0"/>
              </a:rPr>
              <a:t>Dr.</a:t>
            </a:r>
            <a:r>
              <a:rPr lang="en-ID" dirty="0">
                <a:solidFill>
                  <a:srgbClr val="0070C0"/>
                </a:solidFill>
                <a:effectLst/>
                <a:latin typeface="Helvetica" pitchFamily="2" charset="0"/>
              </a:rPr>
              <a:t> Adrienne Moseley</a:t>
            </a:r>
            <a:r>
              <a:rPr lang="en-ID" dirty="0">
                <a:effectLst/>
                <a:latin typeface="Helvetica" pitchFamily="2" charset="0"/>
              </a:rPr>
              <a:t>/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Mokthari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3. Data Assimilation (non seismic) – Prof.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Yuichiro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communities at-risk (3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peaker)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Minutes: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Christa von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Hillebrant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Okta Rina Aceh-Indonesia, </a:t>
            </a:r>
          </a:p>
          <a:p>
            <a:pPr marL="1168400" indent="-514350">
              <a:buFont typeface="+mj-lt"/>
              <a:buAutoNum type="alphaLcPeriod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4: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Detection, Warning and Dissemination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we Enhance Timeliness and Accuracy of Tsunami Warnings? (3 speaker): 1.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– Dr. Srinivasa Kumar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Tumala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2. WHOI – Mr. Lee Freitag, 3. Michael Angove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Ensure Tsunami Warnings Reach all in the community? (3 speaker):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Andi Eka, 2. Mr. </a:t>
            </a: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Bernado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Aliaga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3…..</a:t>
            </a:r>
            <a:endParaRPr lang="en-ID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4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9C95C-6B7D-76BA-4804-31631F21F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0" y="474095"/>
            <a:ext cx="3786632" cy="614238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Emile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(Northwestern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Costas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Synolakis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 Carolina)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Hermann Fritz (Georgia Institute of Technology)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Thorne Lay (University of California Santa Cruz)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Stuart Weinstein (NOAA)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Elena Suleimani (University of Alaska Fairbanks)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Bryan Atwater (USGS)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Louise Comfort (Univ of Berkley)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Charita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Pattiarachi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Southwest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Gareth Davies (Geoscience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Shunichi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Koshimura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Fumihiko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Imamura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Yuichiro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(Hokkaido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Kenji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Satake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Yoshihiro Okumura (Kansai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Yushiro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Megumi Sugimoto (Kyushu University)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RUSIA: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(NOAA Center for Tsunami Research)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Pelinovsky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(Russian Academy of Sciences)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31E56-16CD-03FF-6791-C2ED614A5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7750" y="627157"/>
            <a:ext cx="4249149" cy="598932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Philip Liu (University of Singapore)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Heiderzadeh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Bath)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Tumaratungga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Richard Haigh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Graziani (Institute of Geophysics and Volcanology)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Maurizio RIPEPE (Univ of Florence)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SPANYOL: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Elisa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Buforn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(Universidad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Complutense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Madrid)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Hugh Davies (University of Papua New Guinea)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Dimas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Sianipar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(former Head of BNPB)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Yan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Sophaheluwakan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(UI)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SIDS: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58C71-8BED-DE4F-B3AC-30DF0135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Potential Invited Speakers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added to</a:t>
            </a:r>
            <a:endParaRPr lang="en-ID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6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2 Afternoon: 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276" y="437320"/>
            <a:ext cx="7120177" cy="617551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5: </a:t>
            </a:r>
            <a:r>
              <a:rPr lang="en-US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Achieving 100% Communities at Risk to be Prepared for and Resilient to tsunami by 2030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of UNESCO IOC Tsunami Ready recognition programme (3 speaker):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Anugerah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Caribee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NEAM</a:t>
            </a: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Synergizing Tsunami Ready with national programmes for tsunami preparedness (3 speaker):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IDRIP–Dr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Raditya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Jati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PTWS – Ms. Ashley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Fromont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NZ, ISO – Dr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Weniza</a:t>
            </a:r>
            <a:endParaRPr lang="en-ID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Coalition (2 speaker):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Laura Kong, Mr.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endParaRPr lang="en-ID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54050" indent="0">
              <a:buNone/>
            </a:pPr>
            <a:endParaRPr lang="en-ID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6: </a:t>
            </a:r>
            <a:r>
              <a:rPr lang="en-ID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critical issues for building community </a:t>
            </a:r>
            <a:r>
              <a:rPr lang="en-ID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resiliences</a:t>
            </a:r>
            <a:r>
              <a:rPr lang="en-ID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  <a:endParaRPr lang="en-ID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Humanities perspective in Tsunami Science and Tsunami Early Warning System: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Irina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Rafliana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Critical infrastructure ready for tsunami: design, implementation, and maintenance: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endParaRPr lang="en-ID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Disaster Governance, Policy, and Justice: </a:t>
            </a:r>
            <a:r>
              <a:rPr lang="en-US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Abdul </a:t>
            </a:r>
            <a:r>
              <a:rPr lang="en-US" sz="1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Muhari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Mainstreaming DRR into Urban Planning: 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ID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Amaratunga</a:t>
            </a:r>
            <a:endParaRPr lang="en-ID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1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Cascading and compound hazards, systemic risk: </a:t>
            </a:r>
            <a:r>
              <a:rPr lang="en-ID" sz="1800" dirty="0">
                <a:solidFill>
                  <a:srgbClr val="0070C0"/>
                </a:solidFill>
                <a:effectLst/>
                <a:latin typeface="Helvetica" pitchFamily="2" charset="0"/>
              </a:rPr>
              <a:t>Prof. Louise K. Comfort and/or Prof Richard </a:t>
            </a:r>
            <a:r>
              <a:rPr lang="en-ID" sz="1800" dirty="0" err="1">
                <a:solidFill>
                  <a:srgbClr val="0070C0"/>
                </a:solidFill>
                <a:effectLst/>
                <a:latin typeface="Helvetica" pitchFamily="2" charset="0"/>
              </a:rPr>
              <a:t>haigh</a:t>
            </a:r>
            <a:endParaRPr lang="en-ID" sz="1800" dirty="0">
              <a:solidFill>
                <a:srgbClr val="0070C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2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3: 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Excursion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Day Excursion</a:t>
            </a:r>
            <a:endParaRPr lang="en-US" sz="28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 Tsunami Aceh</a:t>
            </a:r>
          </a:p>
          <a:p>
            <a:pPr marL="1042988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area: </a:t>
            </a:r>
            <a:r>
              <a:rPr lang="en-US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Lampuu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Village: Inauguration Tsunami Ready and Tsunami Drill</a:t>
            </a:r>
          </a:p>
          <a:p>
            <a:pPr marL="1042988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7" name="Picture 6" descr="A room with glass walls and a large window&#10;&#10;Description automatically generated">
            <a:extLst>
              <a:ext uri="{FF2B5EF4-FFF2-40B4-BE49-F238E27FC236}">
                <a16:creationId xmlns:a16="http://schemas.microsoft.com/office/drawing/2014/main" id="{CBAF0857-7BFA-23F4-83EF-6FB16875F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015" y="3944190"/>
            <a:ext cx="3086523" cy="2314893"/>
          </a:xfrm>
          <a:prstGeom prst="rect">
            <a:avLst/>
          </a:prstGeom>
        </p:spPr>
      </p:pic>
      <p:pic>
        <p:nvPicPr>
          <p:cNvPr id="9" name="Picture 8" descr="A poster of a group of people&#10;&#10;Description automatically generated">
            <a:extLst>
              <a:ext uri="{FF2B5EF4-FFF2-40B4-BE49-F238E27FC236}">
                <a16:creationId xmlns:a16="http://schemas.microsoft.com/office/drawing/2014/main" id="{4B0F5A69-0AC8-B0A6-F6D3-24192701C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1714" y="3944189"/>
            <a:ext cx="3086525" cy="2314893"/>
          </a:xfrm>
          <a:prstGeom prst="rect">
            <a:avLst/>
          </a:prstGeom>
        </p:spPr>
      </p:pic>
      <p:pic>
        <p:nvPicPr>
          <p:cNvPr id="11" name="Picture 10" descr="A sign with text and pictures on it&#10;&#10;Description automatically generated">
            <a:extLst>
              <a:ext uri="{FF2B5EF4-FFF2-40B4-BE49-F238E27FC236}">
                <a16:creationId xmlns:a16="http://schemas.microsoft.com/office/drawing/2014/main" id="{0892D28D-DBAB-3918-99C9-9A3B660B4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290" y="4921348"/>
            <a:ext cx="2540874" cy="1905656"/>
          </a:xfrm>
          <a:prstGeom prst="rect">
            <a:avLst/>
          </a:prstGeom>
        </p:spPr>
      </p:pic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9E3FD708-286F-744C-52E9-588A651A0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30" y="3558374"/>
            <a:ext cx="2694688" cy="202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5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4 Morning: 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2520" y="815068"/>
            <a:ext cx="7315200" cy="5218720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7: Contributions of TEWS to global initiatives (90 min - invited </a:t>
            </a:r>
            <a:r>
              <a:rPr lang="en-US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speakers) 7 person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MHEWS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EWS4ALL: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WMO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Ocean Decade: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Dr. Srinivasa K.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Tumala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SDGs, 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SFDRR, 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COP28</a:t>
            </a:r>
          </a:p>
          <a:p>
            <a:pPr marL="1168400" indent="-514350">
              <a:buFont typeface="+mj-lt"/>
              <a:buAutoNum type="alphaL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MCR2030</a:t>
            </a:r>
            <a:endParaRPr lang="en-ID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8: </a:t>
            </a:r>
            <a:r>
              <a:rPr lang="en-US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 up /Synthesis/Way Forward</a:t>
            </a: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outcome document, drawing upon achievements, gaps, challenges, and priorities from each session, including pre-event </a:t>
            </a:r>
            <a:r>
              <a:rPr lang="en-ID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ID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session moderators present brief summaries</a:t>
            </a:r>
            <a:r>
              <a:rPr lang="en-ID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input for the draft Banda Aceh Declaration</a:t>
            </a:r>
            <a:endParaRPr lang="en-ID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 Table Discussion on Way Forward (Chairs and TIC representatives each ICG, IUGG expert, Chair ODTP Science Committee)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Day 4 Afternoon: 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Story-Teller </a:t>
            </a:r>
            <a:r>
              <a:rPr lang="mr-IN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–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Pak </a:t>
            </a:r>
            <a:r>
              <a:rPr lang="en-US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Ngah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Hand-over price to the Indian Ocean Youth Tsunami Conversation and Campaign (IOYTCC) Winners (4 Indian Ocean competition regions)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announcement for best poster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 announcement for school children art/drawing 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Remark: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the Local Government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UNESCO IOC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the Government (Officially Closed the event)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Declaration (in one powerful sentence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Conference</a:t>
            </a:r>
          </a:p>
        </p:txBody>
      </p:sp>
    </p:spTree>
    <p:extLst>
      <p:ext uri="{BB962C8B-B14F-4D97-AF65-F5344CB8AC3E}">
        <p14:creationId xmlns:p14="http://schemas.microsoft.com/office/powerpoint/2010/main" val="1106300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32D46E0-6E1E-5AC4-B7F8-E2EE5A229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080349"/>
              </p:ext>
            </p:extLst>
          </p:nvPr>
        </p:nvGraphicFramePr>
        <p:xfrm>
          <a:off x="245166" y="155510"/>
          <a:ext cx="11701668" cy="646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278">
                  <a:extLst>
                    <a:ext uri="{9D8B030D-6E8A-4147-A177-3AD203B41FA5}">
                      <a16:colId xmlns:a16="http://schemas.microsoft.com/office/drawing/2014/main" val="1399858956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0278">
                  <a:extLst>
                    <a:ext uri="{9D8B030D-6E8A-4147-A177-3AD203B41FA5}">
                      <a16:colId xmlns:a16="http://schemas.microsoft.com/office/drawing/2014/main" val="793114828"/>
                    </a:ext>
                  </a:extLst>
                </a:gridCol>
              </a:tblGrid>
              <a:tr h="1034729"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PRE-EVENT</a:t>
                      </a:r>
                    </a:p>
                    <a:p>
                      <a:pPr algn="ctr"/>
                      <a:r>
                        <a:rPr lang="en-US" sz="2000" dirty="0"/>
                        <a:t>International Workshop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/>
                        <a:t>Venue: USK  Banda Aceh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UNESCO IOC Global Tsunami Symposium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Venue: Banda Aceh Convention Hall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– 14 November, 2024)</a:t>
                      </a:r>
                      <a:endParaRPr lang="en-US" sz="16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u="sng" dirty="0"/>
                        <a:t>POST-EVENT</a:t>
                      </a:r>
                    </a:p>
                    <a:p>
                      <a:pPr algn="ctr"/>
                      <a:r>
                        <a:rPr lang="en-US" sz="2000" dirty="0"/>
                        <a:t>ICG IOTWMS XIV Session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i="1" dirty="0"/>
                        <a:t>Venue: Banda Aceh or BMKG Jakarta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21964"/>
                  </a:ext>
                </a:extLst>
              </a:tr>
              <a:tr h="686666">
                <a:tc rowSpan="6">
                  <a:txBody>
                    <a:bodyPr/>
                    <a:lstStyle/>
                    <a:p>
                      <a:pPr algn="ctr"/>
                      <a:r>
                        <a:rPr lang="en-US" sz="1800" b="0" i="1" dirty="0"/>
                        <a:t>Hosted by IABI in collaboration 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800" b="0" i="1" dirty="0"/>
                        <a:t>TDRMC, IGI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1 </a:t>
                      </a:r>
                    </a:p>
                    <a:p>
                      <a:r>
                        <a:rPr lang="en-US" b="1" dirty="0"/>
                        <a:t>(11 Nov</a:t>
                      </a:r>
                      <a:r>
                        <a:rPr lang="en-US" b="1" baseline="0" dirty="0"/>
                        <a:t> 2024)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</a:t>
                      </a:r>
                    </a:p>
                    <a:p>
                      <a:r>
                        <a:rPr lang="en-US" b="1" dirty="0"/>
                        <a:t>( 12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3 </a:t>
                      </a:r>
                    </a:p>
                    <a:p>
                      <a:r>
                        <a:rPr lang="en-US" b="1" dirty="0"/>
                        <a:t>(13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4 </a:t>
                      </a:r>
                    </a:p>
                    <a:p>
                      <a:r>
                        <a:rPr lang="en-US" b="1" dirty="0"/>
                        <a:t>(14 Nov 2024)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b="0" i="1" dirty="0"/>
                        <a:t>Hosted by BMKG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54">
                <a:tc vMerge="1">
                  <a:txBody>
                    <a:bodyPr/>
                    <a:lstStyle/>
                    <a:p>
                      <a:r>
                        <a:rPr lang="en-US" sz="1600" b="0" dirty="0"/>
                        <a:t>Hosted by </a:t>
                      </a:r>
                    </a:p>
                    <a:p>
                      <a:r>
                        <a:rPr lang="en-US" sz="1600" b="0" dirty="0"/>
                        <a:t>IABI in collaboration 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600" b="0" dirty="0"/>
                        <a:t>TDRMC, IGI</a:t>
                      </a:r>
                    </a:p>
                    <a:p>
                      <a:r>
                        <a:rPr lang="en-US" sz="1600" b="0" dirty="0"/>
                        <a:t>Location: USK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Opening Ceremony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1" dirty="0"/>
                        <a:t>All Day Excursion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Lunch Break (12:00 </a:t>
                      </a:r>
                      <a:r>
                        <a:rPr lang="mr-IN" b="1" i="1" dirty="0"/>
                        <a:t>–</a:t>
                      </a:r>
                      <a:r>
                        <a:rPr lang="en-US" b="1" i="1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Lunch Break (12:00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Closing Ceremony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</a:t>
                      </a:r>
                      <a:r>
                        <a:rPr lang="en-US" b="1" baseline="0" dirty="0"/>
                        <a:t> 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649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located at Banda Aceh Convention Hall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Indonesia, Posters, and Ignite Stages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82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25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9C95C-6B7D-76BA-4804-31631F21F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56000" y="474095"/>
            <a:ext cx="3786632" cy="614238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Emile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(Northwestern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Costas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Synolakis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 Carolina)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Hermann Fritz (Georgia Institute of Technology)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Thorne Lay (University of California Santa Cruz)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Stuart Weinstein (NOAA)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Elena Suleimani (University of Alaska Fairbanks)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Bryan Atwater (USGS)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Louise Comfort (Univ of Berkley)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Charita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Pattiarachi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Southwest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Gareth Davies (Geoscience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Shunichi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Koshimura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Fumihiko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Imamura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Yuichiro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(Hokkaido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Kenji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Satake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Yoshihiro Okumura (Kansai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Yushiro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Megumi Sugimoto (Kyushu University)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RUSIA: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(NOAA Center for Tsunami Research)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Pelinovsky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(Russian Academy of Sciences)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31E56-16CD-03FF-6791-C2ED614A5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7750" y="627157"/>
            <a:ext cx="4249149" cy="598932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Philip Liu (University of Singapore)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Heiderzadeh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Bath)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Tumaratungga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Richard Haigh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Graziani (Institute of Geophysics and Volcanology)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Maurizio RIPEPE (Univ of Florence)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SPANYOL: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Elisa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Buforn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(Universidad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Complutense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Madrid)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Hugh Davies (University of Papua New Guinea)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Dimas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Sianipar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(former Head of BNPB)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Yan </a:t>
            </a:r>
            <a:r>
              <a:rPr lang="en-US" sz="1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Sophaheluwakan</a:t>
            </a: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(UI)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SIDS: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58C71-8BED-DE4F-B3AC-30DF0135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Potential Invited Speakers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added to</a:t>
            </a:r>
            <a:endParaRPr lang="en-ID" sz="4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5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86371-0420-2122-D691-210D042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Registration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B021-F5F0-DC63-2EB2-577267023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95745"/>
            <a:ext cx="7860770" cy="586047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Participants: 1,000 (Day 1 and Day 2)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Registration: free but should be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regsritrate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….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registration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events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website BMKG; pre-event link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IABI; others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tetap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BMKG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Question to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Bernado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about speaker logistic transportation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sponsor funding. Note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Bernado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70% self funding, 30%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Panitia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mencari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sponsor funding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expect co-sponsorship for accommodation for invited speakers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get funding support from sponsorship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snacks and coffee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Day 1 and Day2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Lunch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for Day 1 and Day 2: paying at the stalls at the exhibition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full meals for Day 4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(200 person by invitation only)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host gala dinner for Day 3 evening for invited by participants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(200 persons: UNESCO, National official, invited speakers)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BMKG will provide transportation, snack and lunch box Day 3 tour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(limited registration max 300 person/ 200 registered participants + 100 OC and speakers – 6 bus)</a:t>
            </a:r>
          </a:p>
        </p:txBody>
      </p:sp>
    </p:spTree>
    <p:extLst>
      <p:ext uri="{BB962C8B-B14F-4D97-AF65-F5344CB8AC3E}">
        <p14:creationId xmlns:p14="http://schemas.microsoft.com/office/powerpoint/2010/main" val="2715982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Venues of Main Events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A8211-2995-09AF-9546-94D65CC3BA0F}"/>
              </a:ext>
            </a:extLst>
          </p:cNvPr>
          <p:cNvSpPr txBox="1"/>
          <p:nvPr/>
        </p:nvSpPr>
        <p:spPr>
          <a:xfrm>
            <a:off x="3949027" y="1726543"/>
            <a:ext cx="763337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and Day 2: Banda Aceh Convention Hall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4: Hermes Hotel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2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160154" y="634543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4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472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252919" y="630568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Capacity:1,000 people </a:t>
            </a:r>
          </a:p>
        </p:txBody>
      </p:sp>
      <p:pic>
        <p:nvPicPr>
          <p:cNvPr id="5" name="Picture 4" descr="A large room with a black curtain&#10;&#10;Description automatically generated">
            <a:extLst>
              <a:ext uri="{FF2B5EF4-FFF2-40B4-BE49-F238E27FC236}">
                <a16:creationId xmlns:a16="http://schemas.microsoft.com/office/drawing/2014/main" id="{23287FAE-BE55-37D7-40F1-BACC4EB2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8" y="947753"/>
            <a:ext cx="7502401" cy="5626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01C72-88A5-526A-04B7-D1A4AB178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2431E3-DA2A-43D6-9621-961566C4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46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637276"/>
            <a:ext cx="7681152" cy="104465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>
                <a:solidFill>
                  <a:schemeClr val="accent1">
                    <a:lumMod val="75000"/>
                  </a:schemeClr>
                </a:solidFill>
              </a:rPr>
              <a:t>Hermes Hotel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 &amp; 8 and Closing Ceremony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832412" y="5836022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Capacity: 200 people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0DDC8-AE31-5EF3-9226-08EF0085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53" y="1681933"/>
            <a:ext cx="7772400" cy="3902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9BAC2-7FB9-1733-7D77-DC666BD6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3" y="4025875"/>
            <a:ext cx="3090973" cy="15582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87DBAF1-9F9B-FADC-6F1F-160C638F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Main Event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14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77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083" y="1178515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Side-Events: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Ignite Stage, Booth and Poster Exhibition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083" y="4937363"/>
            <a:ext cx="7315200" cy="914400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>
                <a:solidFill>
                  <a:schemeClr val="bg1">
                    <a:lumMod val="95000"/>
                  </a:schemeClr>
                </a:solidFill>
              </a:rPr>
              <a:t>Date: 11 – 14 November 2024</a:t>
            </a:r>
          </a:p>
          <a:p>
            <a:r>
              <a:rPr lang="en-US" sz="3000" b="1">
                <a:solidFill>
                  <a:schemeClr val="bg1">
                    <a:lumMod val="95000"/>
                  </a:schemeClr>
                </a:solidFill>
              </a:rPr>
              <a:t>Venue: Banda Aceh Convention Hall</a:t>
            </a:r>
            <a:endParaRPr lang="en-US" sz="2800" b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40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Side-Event:</a:t>
            </a:r>
            <a:endParaRPr lang="en-US" sz="36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465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</a:rPr>
              <a:t>The side event using the concept of </a:t>
            </a:r>
            <a:r>
              <a:rPr lang="en-US" sz="2800" b="1" i="1" err="1">
                <a:solidFill>
                  <a:schemeClr val="accent1">
                    <a:lumMod val="75000"/>
                  </a:schemeClr>
                </a:solidFill>
              </a:rPr>
              <a:t>Rumah</a:t>
            </a:r>
            <a:r>
              <a:rPr lang="en-US" sz="2800" b="1" i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b="1" i="1" err="1">
                <a:solidFill>
                  <a:schemeClr val="accent1">
                    <a:lumMod val="75000"/>
                  </a:schemeClr>
                </a:solidFill>
              </a:rPr>
              <a:t>Resiliensi</a:t>
            </a:r>
            <a:r>
              <a:rPr lang="en-US" sz="2800" b="1" i="1">
                <a:solidFill>
                  <a:schemeClr val="accent1">
                    <a:lumMod val="75000"/>
                  </a:schemeClr>
                </a:solidFill>
              </a:rPr>
              <a:t> (Resilient House) “small expo from us to us”</a:t>
            </a:r>
          </a:p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</a:rPr>
              <a:t>Aims to provide platform for</a:t>
            </a:r>
            <a:r>
              <a:rPr lang="en-US" sz="3200"/>
              <a:t> </a:t>
            </a:r>
          </a:p>
          <a:p>
            <a:pPr lvl="1"/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Tsunami open to public to participate for Global Tsunami Symposium</a:t>
            </a:r>
          </a:p>
          <a:p>
            <a:pPr lvl="1"/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and DRR players to show product, result, and innovation on Tsunami Mitigation, Tsunami Preparedness, Tsunami Awareness, Tsunami Early Warning, etc.</a:t>
            </a:r>
          </a:p>
          <a:p>
            <a:pPr lvl="1"/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Youth and young professionals (i.e. early career researcher and scientist) to showcase their research and activities on Tsunami Risk Reduction </a:t>
            </a:r>
          </a:p>
          <a:p>
            <a:pPr lvl="1"/>
            <a:r>
              <a:rPr lang="en-US" sz="2600">
                <a:solidFill>
                  <a:schemeClr val="tx1">
                    <a:lumMod val="50000"/>
                    <a:lumOff val="50000"/>
                  </a:schemeClr>
                </a:solidFill>
              </a:rPr>
              <a:t>For donor and sponsors to participate and showcase their engagement in the symposium</a:t>
            </a:r>
          </a:p>
        </p:txBody>
      </p:sp>
    </p:spTree>
    <p:extLst>
      <p:ext uri="{BB962C8B-B14F-4D97-AF65-F5344CB8AC3E}">
        <p14:creationId xmlns:p14="http://schemas.microsoft.com/office/powerpoint/2010/main" val="19781817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Side Events: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5818" y="5765138"/>
            <a:ext cx="4098223" cy="821400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Poster Session: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open to public to participate for Global Tsunami Symposium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3449" y="3107072"/>
            <a:ext cx="3972751" cy="2179301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Ignite Stage: 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for invited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institutions/organization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experts/celebrities/public figures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tsunami survivors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Schedule: During Coffee Breaks, Lunch Breaks and 1 hour after the end of day of the main event activities</a:t>
            </a:r>
          </a:p>
        </p:txBody>
      </p:sp>
      <p:pic>
        <p:nvPicPr>
          <p:cNvPr id="2050" name="Picture 2" descr="Pengetahuan Lokal Mengenai Bencana Mendunia Lewat Ignite Stage GPDRR ...">
            <a:extLst>
              <a:ext uri="{FF2B5EF4-FFF2-40B4-BE49-F238E27FC236}">
                <a16:creationId xmlns:a16="http://schemas.microsoft.com/office/drawing/2014/main" id="{CE83751B-B3A0-DF65-1BB4-3C4E92FA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98" y="569422"/>
            <a:ext cx="3585755" cy="2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07C13-83C2-6D7D-A843-A0BD8C6C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18" y="569422"/>
            <a:ext cx="3693489" cy="2216093"/>
          </a:xfrm>
          <a:prstGeom prst="rect">
            <a:avLst/>
          </a:prstGeom>
        </p:spPr>
      </p:pic>
      <p:pic>
        <p:nvPicPr>
          <p:cNvPr id="7" name="Picture 2" descr="Poster sessions illustrate student research data – UHCL The Signal">
            <a:extLst>
              <a:ext uri="{FF2B5EF4-FFF2-40B4-BE49-F238E27FC236}">
                <a16:creationId xmlns:a16="http://schemas.microsoft.com/office/drawing/2014/main" id="{F23160DD-1B80-1C1E-EF5D-C5514C09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79" y="3334981"/>
            <a:ext cx="4020162" cy="24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65818" y="2721304"/>
            <a:ext cx="5004866" cy="6124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Exhibitions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04E3F6-D076-1274-94C2-92CD1D7B2025}"/>
              </a:ext>
            </a:extLst>
          </p:cNvPr>
          <p:cNvSpPr txBox="1">
            <a:spLocks/>
          </p:cNvSpPr>
          <p:nvPr/>
        </p:nvSpPr>
        <p:spPr>
          <a:xfrm>
            <a:off x="7878916" y="5498696"/>
            <a:ext cx="3917284" cy="119103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Booth Display: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winner of Banda Aceh local school art drawing competition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Winner of Video competition</a:t>
            </a:r>
          </a:p>
        </p:txBody>
      </p:sp>
    </p:spTree>
    <p:extLst>
      <p:ext uri="{BB962C8B-B14F-4D97-AF65-F5344CB8AC3E}">
        <p14:creationId xmlns:p14="http://schemas.microsoft.com/office/powerpoint/2010/main" val="1520490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03F6-2DC7-C742-57F2-FA718258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27" y="1856231"/>
            <a:ext cx="3843409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b="1" spc="-100"/>
              <a:t>Example of </a:t>
            </a:r>
            <a:r>
              <a:rPr lang="en-US" sz="5500" b="1" spc="-100" err="1"/>
              <a:t>Rumah</a:t>
            </a:r>
            <a:r>
              <a:rPr lang="en-US" sz="5500" b="1" spc="-100"/>
              <a:t> </a:t>
            </a:r>
            <a:r>
              <a:rPr lang="en-US" sz="5500" b="1" spc="-100" err="1"/>
              <a:t>Resiliensi</a:t>
            </a:r>
            <a:r>
              <a:rPr lang="en-US" sz="5500" b="1" spc="-100"/>
              <a:t> Indonesia @GPDRR</a:t>
            </a:r>
          </a:p>
        </p:txBody>
      </p:sp>
      <p:pic>
        <p:nvPicPr>
          <p:cNvPr id="8" name="Content Placeholder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88DC5DE2-5F62-524C-F7B9-E2D11163D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20905" b="-2"/>
          <a:stretch/>
        </p:blipFill>
        <p:spPr>
          <a:xfrm>
            <a:off x="5120637" y="770805"/>
            <a:ext cx="3131882" cy="2599924"/>
          </a:xfrm>
          <a:prstGeom prst="rect">
            <a:avLst/>
          </a:prstGeom>
        </p:spPr>
      </p:pic>
      <p:pic>
        <p:nvPicPr>
          <p:cNvPr id="9" name="Content Placeholder 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EFCAAB94-13E4-2B47-6FE1-0F25EC05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-3"/>
          <a:stretch/>
        </p:blipFill>
        <p:spPr>
          <a:xfrm>
            <a:off x="8356033" y="768095"/>
            <a:ext cx="3131883" cy="2601388"/>
          </a:xfrm>
          <a:prstGeom prst="rect">
            <a:avLst/>
          </a:prstGeom>
        </p:spPr>
      </p:pic>
      <p:pic>
        <p:nvPicPr>
          <p:cNvPr id="10" name="Content Placeholder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15C5107-606B-2139-26C1-F719B6B28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20280" b="2"/>
          <a:stretch/>
        </p:blipFill>
        <p:spPr>
          <a:xfrm>
            <a:off x="5120636" y="3483864"/>
            <a:ext cx="3131884" cy="2601389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AEDFAE-02FB-2215-E8D2-85E420EAD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r="4609" b="2"/>
          <a:stretch/>
        </p:blipFill>
        <p:spPr>
          <a:xfrm>
            <a:off x="8356032" y="3483863"/>
            <a:ext cx="3131883" cy="26013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E36A-29D8-ED69-A596-83CB5E10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Location of Banda Aceh Indonesia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F0CC0-A24A-9F98-3112-5C3EDEEC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844" y="1568465"/>
            <a:ext cx="8392977" cy="3711926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3F6C107-610D-4EE5-D594-0F388D538FA7}"/>
              </a:ext>
            </a:extLst>
          </p:cNvPr>
          <p:cNvSpPr/>
          <p:nvPr/>
        </p:nvSpPr>
        <p:spPr>
          <a:xfrm>
            <a:off x="3546104" y="929763"/>
            <a:ext cx="588574" cy="6387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5F97B1-EF4A-BFD7-B9AE-E197775EE254}"/>
              </a:ext>
            </a:extLst>
          </p:cNvPr>
          <p:cNvSpPr/>
          <p:nvPr/>
        </p:nvSpPr>
        <p:spPr>
          <a:xfrm>
            <a:off x="3546104" y="1749287"/>
            <a:ext cx="800609" cy="530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E25EE3-ED6D-EA14-570C-81E2DDACEBB7}"/>
              </a:ext>
            </a:extLst>
          </p:cNvPr>
          <p:cNvSpPr txBox="1"/>
          <p:nvPr/>
        </p:nvSpPr>
        <p:spPr>
          <a:xfrm>
            <a:off x="3803393" y="5579246"/>
            <a:ext cx="4121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How to get there: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Jakarta (all domestic flight)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 KL – Malaysia using Air Asia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432A2-B420-505D-E9D5-3077DC43D17B}"/>
              </a:ext>
            </a:extLst>
          </p:cNvPr>
          <p:cNvSpPr txBox="1"/>
          <p:nvPr/>
        </p:nvSpPr>
        <p:spPr>
          <a:xfrm>
            <a:off x="4200938" y="560431"/>
            <a:ext cx="7526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registration for all events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at the symposium website (at BMKG)</a:t>
            </a:r>
          </a:p>
        </p:txBody>
      </p:sp>
    </p:spTree>
    <p:extLst>
      <p:ext uri="{BB962C8B-B14F-4D97-AF65-F5344CB8AC3E}">
        <p14:creationId xmlns:p14="http://schemas.microsoft.com/office/powerpoint/2010/main" val="2809889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</a:pPr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Exhibition Venue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Tents surrounding the Convention Hall area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94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18EE-5A68-65E6-DBFB-52BA126A7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Hotel and Accommodations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FB468-A65D-9489-2D51-4A8815EBE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6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6367" y="868680"/>
            <a:ext cx="8069813" cy="5120640"/>
          </a:xfrm>
        </p:spPr>
        <p:txBody>
          <a:bodyPr anchor="ctr"/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Hotel for Delegation/Participants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Hermes Hotel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Kyriad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Many 3 star hotels</a:t>
            </a: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46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32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499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IABI collaborated with TDRMC – USK and IGI </a:t>
            </a:r>
          </a:p>
        </p:txBody>
      </p:sp>
    </p:spTree>
    <p:extLst>
      <p:ext uri="{BB962C8B-B14F-4D97-AF65-F5344CB8AC3E}">
        <p14:creationId xmlns:p14="http://schemas.microsoft.com/office/powerpoint/2010/main" val="786413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Workshop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commemorate 2 decades post 2004 Tsunami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conduct PIT IABI 2024 collaborate with AIWEST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accommodate International and National Public to present their works/thoughts before participate the UNESCO IOC Global Symposium</a:t>
            </a:r>
          </a:p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Call for papers for Scientific Workshop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Pre event scientific workshop Book of abstracts, Indexing proceedings, Special issue of journals</a:t>
            </a:r>
          </a:p>
          <a:p>
            <a:pPr lvl="1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Open to global scientific and practician communities</a:t>
            </a:r>
          </a:p>
        </p:txBody>
      </p:sp>
    </p:spTree>
    <p:extLst>
      <p:ext uri="{BB962C8B-B14F-4D97-AF65-F5344CB8AC3E}">
        <p14:creationId xmlns:p14="http://schemas.microsoft.com/office/powerpoint/2010/main" val="111636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1" y="864826"/>
            <a:ext cx="3155299" cy="2305163"/>
          </a:xfrm>
        </p:spPr>
        <p:txBody>
          <a:bodyPr>
            <a:normAutofit/>
          </a:bodyPr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Pre-Event Venue</a:t>
            </a:r>
            <a:b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6" y="652646"/>
            <a:ext cx="8089943" cy="12067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 Dayan Dawood Auditorium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Kuala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D5B132-9130-6C1C-7BC1-E912B6D4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00" y="1859378"/>
            <a:ext cx="7772400" cy="39623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614376" y="592353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Capacity: 1,000 people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7E326-8F51-E084-2ACE-83C7A9EC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8" y="3169989"/>
            <a:ext cx="2760443" cy="27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8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5359-7793-2140-C833-F0BB0C41A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/>
              <a:t>Preparation done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D1920-83F1-F79E-0B67-8AD132E44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6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C675-BE29-E298-3F66-CE703452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6134" cy="460118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Preparation Done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5698-EA55-9E8C-2D6A-E81957E01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1" y="882316"/>
            <a:ext cx="7303167" cy="53462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Meeting after TOWS WG Meeting March 2023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Discussed with Prof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(Head of BMKG), Prof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(Former Head of BNPB/NDMA) (March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Discussed with BMKG and BNPB core team (March and April)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Discussed with IABI (April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Meeting with Prof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(May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Meeting with IABI and IGI (August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Meeting with BMKG, IOTIC, University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Kuala, Government of Aceh (September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Hand over PIT IABI from UB in 2023 to USK 2024 (27-28 November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Symposium Technical Meeting with BMKG, BNPB, IOTIC, and Ministry of Foreign Affairs (8 December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Online meeting with Program Organizing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Site Visit to Banda Aceh by Chairs (HPR and SA) and BMKG team (20 December 2024)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Several meeting conducted in January 2024 online and offline</a:t>
            </a:r>
          </a:p>
        </p:txBody>
      </p:sp>
    </p:spTree>
    <p:extLst>
      <p:ext uri="{BB962C8B-B14F-4D97-AF65-F5344CB8AC3E}">
        <p14:creationId xmlns:p14="http://schemas.microsoft.com/office/powerpoint/2010/main" val="1858484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Preparation Meetings</a:t>
            </a:r>
          </a:p>
        </p:txBody>
      </p:sp>
      <p:pic>
        <p:nvPicPr>
          <p:cNvPr id="7" name="Content Placeholder 6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8E465AC3-47EC-DE11-36F6-ECB066E96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68" y="2494674"/>
            <a:ext cx="2514089" cy="1571305"/>
          </a:xfrm>
        </p:spPr>
      </p:pic>
      <p:pic>
        <p:nvPicPr>
          <p:cNvPr id="9" name="Content Placeholder 8" descr="A group of people sitting on couches in a room&#10;&#10;Description automatically generated">
            <a:extLst>
              <a:ext uri="{FF2B5EF4-FFF2-40B4-BE49-F238E27FC236}">
                <a16:creationId xmlns:a16="http://schemas.microsoft.com/office/drawing/2014/main" id="{A0E0BDCD-F47B-1706-178A-3FCE610AF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771353"/>
            <a:ext cx="2793432" cy="1571305"/>
          </a:xfrm>
        </p:spPr>
      </p:pic>
      <p:pic>
        <p:nvPicPr>
          <p:cNvPr id="10" name="Content Placeholder 7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C47A31F7-FA6A-B79D-9B65-16C0B11C9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771353"/>
            <a:ext cx="2793432" cy="1571305"/>
          </a:xfrm>
          <a:prstGeom prst="rect">
            <a:avLst/>
          </a:prstGeom>
        </p:spPr>
      </p:pic>
      <p:pic>
        <p:nvPicPr>
          <p:cNvPr id="11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4F7862-A4B1-227F-F01E-DCA95A17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2494674"/>
            <a:ext cx="2793433" cy="1571305"/>
          </a:xfrm>
          <a:prstGeom prst="rect">
            <a:avLst/>
          </a:prstGeom>
        </p:spPr>
      </p:pic>
      <p:pic>
        <p:nvPicPr>
          <p:cNvPr id="12" name="Content Placeholder 9" descr="A group of women sitting at a table with laptops&#10;&#10;Description automatically generated">
            <a:extLst>
              <a:ext uri="{FF2B5EF4-FFF2-40B4-BE49-F238E27FC236}">
                <a16:creationId xmlns:a16="http://schemas.microsoft.com/office/drawing/2014/main" id="{CF6F7DF3-659C-10E8-9002-C900F260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86" y="4424822"/>
            <a:ext cx="2641214" cy="1980910"/>
          </a:xfrm>
          <a:prstGeom prst="rect">
            <a:avLst/>
          </a:prstGeom>
        </p:spPr>
      </p:pic>
      <p:pic>
        <p:nvPicPr>
          <p:cNvPr id="13" name="Content Placeholder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6BFA225-A379-A4DC-C289-A79E8762D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4424823"/>
            <a:ext cx="2641213" cy="1980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B4A19-5BD4-9568-D879-FADD91F1BE60}"/>
              </a:ext>
            </a:extLst>
          </p:cNvPr>
          <p:cNvSpPr txBox="1"/>
          <p:nvPr/>
        </p:nvSpPr>
        <p:spPr>
          <a:xfrm>
            <a:off x="9381609" y="20493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AA3AB-84B2-ABCA-DDF7-D9D6BD6F3ED0}"/>
              </a:ext>
            </a:extLst>
          </p:cNvPr>
          <p:cNvSpPr txBox="1"/>
          <p:nvPr/>
        </p:nvSpPr>
        <p:spPr>
          <a:xfrm>
            <a:off x="6355700" y="369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C94129-05BC-FAFD-1B1F-49EA581B8DCD}"/>
              </a:ext>
            </a:extLst>
          </p:cNvPr>
          <p:cNvSpPr txBox="1"/>
          <p:nvPr/>
        </p:nvSpPr>
        <p:spPr>
          <a:xfrm>
            <a:off x="10102319" y="36914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4EFAA-402F-2B11-EDE8-170ACB8E866D}"/>
              </a:ext>
            </a:extLst>
          </p:cNvPr>
          <p:cNvSpPr txBox="1"/>
          <p:nvPr/>
        </p:nvSpPr>
        <p:spPr>
          <a:xfrm>
            <a:off x="9229390" y="608664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969593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85529"/>
            <a:ext cx="2947482" cy="2606279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Courtesy Local Governments and Site Visits</a:t>
            </a:r>
            <a:b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(19-21 December 2024)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16BECA-1D8A-FFD3-CDCF-A35F9EE52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3736725"/>
            <a:ext cx="3475037" cy="2606277"/>
          </a:xfrm>
        </p:spPr>
      </p:pic>
      <p:pic>
        <p:nvPicPr>
          <p:cNvPr id="18" name="Content Placeholder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2FFA4E8-25E4-BB69-FBE5-AB699EE95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606026"/>
            <a:ext cx="3475038" cy="260627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1F01D0-AAA8-7237-12F4-48859393D639}"/>
              </a:ext>
            </a:extLst>
          </p:cNvPr>
          <p:cNvSpPr txBox="1"/>
          <p:nvPr/>
        </p:nvSpPr>
        <p:spPr>
          <a:xfrm>
            <a:off x="7633441" y="3318296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2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7C0BC3B-28F4-783F-A784-B54FC5F9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6" y="606026"/>
            <a:ext cx="3475038" cy="2606278"/>
          </a:xfrm>
          <a:prstGeom prst="rect">
            <a:avLst/>
          </a:prstGeom>
        </p:spPr>
      </p:pic>
      <p:pic>
        <p:nvPicPr>
          <p:cNvPr id="23" name="Content Placeholder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1BFA599-73CE-C3A8-F50E-0DF15DF4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7" y="3736725"/>
            <a:ext cx="3475037" cy="26062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C821E7-51E8-E247-9C8C-09BB18942820}"/>
              </a:ext>
            </a:extLst>
          </p:cNvPr>
          <p:cNvSpPr txBox="1"/>
          <p:nvPr/>
        </p:nvSpPr>
        <p:spPr>
          <a:xfrm>
            <a:off x="3728606" y="3337920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Courtesy to Vice Rector of USK and TDRMC</a:t>
            </a:r>
          </a:p>
        </p:txBody>
      </p:sp>
      <p:pic>
        <p:nvPicPr>
          <p:cNvPr id="26" name="Content Placeholder 1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4E6A2D5-6EAC-74FD-C0B0-64E4C4090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" y="3736725"/>
            <a:ext cx="2773970" cy="20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Aims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368301"/>
            <a:ext cx="7315200" cy="6248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commemorate two decades after 2004 Indian Ocean Tsunami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reflect what has been achieved in two decades</a:t>
            </a: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identify gaps, challenges and priorities for tsunami early warning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identify synergy with global challenges and coherence with global commitments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gather global tsunami community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90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C1A67-9251-5335-0202-27E1F451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6"/>
            <a:ext cx="2947482" cy="4601183"/>
          </a:xfrm>
        </p:spPr>
        <p:txBody>
          <a:bodyPr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Socialization Presentation for the Symposium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95A59-D815-455B-C970-65C9664F6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Steering Group online meeting (January 2024)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UN ODTP meeting in UNESCO Headquarter Paris, 25-26 January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ICG/CARIBE EWS Midterm Officers Meeting - Day 2 – online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Indian Ocean Decade Conference in Hyderabad India – offline 2 February 2024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ICG/NEAMTWS-XVIII - Eighteenth Session of the Intergovernmental Coordination Group for the Tsunami Early Warning and Mitigation System in the North- Eastern Atlantic, the Mediterranean and connected Seas</a:t>
            </a:r>
            <a:r>
              <a:rPr lang="en-ID"/>
              <a:t>  - online 7 February 2024 (today)</a:t>
            </a: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6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D0EA-88DE-866E-5348-2524FB474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Post Event:</a:t>
            </a:r>
            <a:br>
              <a:rPr lang="en-US" b="1"/>
            </a:br>
            <a:r>
              <a:rPr lang="en-US" b="1"/>
              <a:t>UNESCO IOC/ICG IOTWMS XIV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C2203-9ECD-3169-FB43-9C59279A9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In BMKG Jakarta / Banda Aceh</a:t>
            </a:r>
          </a:p>
          <a:p>
            <a:r>
              <a:rPr lang="en-US" b="1">
                <a:solidFill>
                  <a:schemeClr val="bg1"/>
                </a:solidFill>
              </a:rPr>
              <a:t>16-19 November 2024 (</a:t>
            </a:r>
            <a:r>
              <a:rPr lang="en-US" b="1" err="1">
                <a:solidFill>
                  <a:schemeClr val="bg1"/>
                </a:solidFill>
              </a:rPr>
              <a:t>tbd</a:t>
            </a:r>
            <a:r>
              <a:rPr lang="en-US" b="1">
                <a:solidFill>
                  <a:schemeClr val="bg1"/>
                </a:solidFill>
              </a:rPr>
              <a:t> with Chair of ICG IOTWMS)</a:t>
            </a:r>
          </a:p>
        </p:txBody>
      </p:sp>
    </p:spTree>
    <p:extLst>
      <p:ext uri="{BB962C8B-B14F-4D97-AF65-F5344CB8AC3E}">
        <p14:creationId xmlns:p14="http://schemas.microsoft.com/office/powerpoint/2010/main" val="4228269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Scopes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835" y="414340"/>
            <a:ext cx="8321238" cy="6315072"/>
          </a:xfrm>
        </p:spPr>
        <p:txBody>
          <a:bodyPr>
            <a:noAutofit/>
          </a:bodyPr>
          <a:lstStyle/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Session 1 to 8 open to public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Invited speakers for the sessions will be nominated/selected by POC, i.e., global and local prominent academia, engineers, practician, politician and public figures.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Anticipated 1,000 participants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Each session will be chaired by 1 Chair Session supported by 1 Rapporteur + 1 Timekeeper 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Chair Session and Rapporteur will be nominated by POC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One Day 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Exhibitions, Poster Sessions, Ignites Stage,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Resilience and local elementary school drawing competition will be organized by collaboration of BMKG, Government of Banda Aceh, IABI, USK, IGI.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United: Indian Ocean Youth Tsunami Conversation and Campaign Initiatives (IOYTCCI)  organized by IOTIC</a:t>
            </a:r>
          </a:p>
          <a:p>
            <a:pPr marL="254880" indent="-254880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Open access edited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 book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“Two Decades After 2004 Indian Ocean Tsunami: Reflection and the Way Forward”, drawing upon inputs from each session - editor HPR, DA and RH </a:t>
            </a:r>
          </a:p>
          <a:p>
            <a:pPr marL="254880" indent="-254880" algn="just">
              <a:lnSpc>
                <a:spcPct val="100000"/>
              </a:lnSpc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Extensive promotion has been started in January 2024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A7C068-F742-9F04-7824-D2167610881F}"/>
              </a:ext>
            </a:extLst>
          </p:cNvPr>
          <p:cNvCxnSpPr>
            <a:cxnSpLocks/>
          </p:cNvCxnSpPr>
          <p:nvPr/>
        </p:nvCxnSpPr>
        <p:spPr>
          <a:xfrm>
            <a:off x="3379304" y="3454186"/>
            <a:ext cx="85067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212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Government of Indonesia </a:t>
            </a:r>
            <a:r>
              <a:rPr lang="mr-IN" sz="2800">
                <a:latin typeface="Arial" panose="020B0604020202020204" pitchFamily="34" charset="0"/>
              </a:rPr>
              <a:t>–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BMKG (Host)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UNESCO IOC - Tsunami Resilient Section (Co-host)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IUGG (</a:t>
            </a:r>
            <a:r>
              <a:rPr lang="en-ID" sz="2800">
                <a:latin typeface="Arial" panose="020B0604020202020204" pitchFamily="34" charset="0"/>
                <a:cs typeface="Arial" panose="020B0604020202020204" pitchFamily="34" charset="0"/>
              </a:rPr>
              <a:t>International Union of Geodesy and Geophysics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mr-IN" sz="2800">
                <a:latin typeface="Arial" panose="020B0604020202020204" pitchFamily="34" charset="0"/>
              </a:rPr>
              <a:t>–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Joint Tsunami Commission (Co-host)</a:t>
            </a:r>
          </a:p>
        </p:txBody>
      </p:sp>
    </p:spTree>
    <p:extLst>
      <p:ext uri="{BB962C8B-B14F-4D97-AF65-F5344CB8AC3E}">
        <p14:creationId xmlns:p14="http://schemas.microsoft.com/office/powerpoint/2010/main" val="36023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(Approved by TOWS WG)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36" y="207818"/>
            <a:ext cx="8285945" cy="6650182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ID" sz="2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guide the Programme Organizing Committee on the substance of symposium: the themes, topics, programme, expertise and speakers,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Government of Indonesia: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D" sz="2200" dirty="0">
                <a:latin typeface="Arial" panose="020B0604020202020204" pitchFamily="34" charset="0"/>
                <a:cs typeface="Arial" panose="020B0604020202020204" pitchFamily="34" charset="0"/>
              </a:rPr>
              <a:t>Head of BMKG: Prof. </a:t>
            </a:r>
            <a:r>
              <a:rPr lang="en-ID" sz="2200" dirty="0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(Chair of UNESCO IOC/ICG IOTWMS)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Head of BNPB: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Letjen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Suharyanto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Representative of Ministry of Foreign Affairs: (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UNESCO Jakarta Office: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Director and Representative: Ms. Maki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Katsuno-Hayashikawa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UNESCO IOC: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Tsunami Resilient Section: Mr. Bernardo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Aliaga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 / ICG IOTWMS: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Secretariat: Mr. Rick </a:t>
            </a:r>
            <a:r>
              <a:rPr lang="en-US" sz="2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Balley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ODTP: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Scientific Committee: Dr. Srinivasa Kumar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Tummala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 DRR: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IUGG-JTC: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Chair of Join Tsunami Cooperation: Prof.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GDRC: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Amaratunga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Prof. Richard Haigh </a:t>
            </a:r>
          </a:p>
        </p:txBody>
      </p:sp>
    </p:spTree>
    <p:extLst>
      <p:ext uri="{BB962C8B-B14F-4D97-AF65-F5344CB8AC3E}">
        <p14:creationId xmlns:p14="http://schemas.microsoft.com/office/powerpoint/2010/main" val="1336324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AD4-F44A-5E38-FB2C-2412B357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Organizing Committee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(Approved by TOWS WG)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3CA-274B-A021-764E-A3C9B5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098" y="935575"/>
            <a:ext cx="8108576" cy="527969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 and organize the 2</a:t>
            </a:r>
            <a:r>
              <a:rPr lang="en-US" sz="2400" i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Tsunami Symposium on the detailed planning of the program and agenda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Chair : Dr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(UNESCO IOC-TOWS WG-TTDMP)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Vice Chair 1: Dr.  Yuji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(UNESCO IOC-TOWS WG-TTWO)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Vice Chair 2: Ms.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(BMKGUNESCO IOC/ICG IOTWMS WG3 / BMKG)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Members: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Mr. Hanif Andi (Deputy of Geophysics of BMKG)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Dr. Laura Kong (ITIC-International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Denis Chang-Seng (NEAMTIC-Northeast Atlantic and the Mediterranean Seas TIC)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Allison Broom (CTIC-Caribbean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(IOTIC-Indian Ocean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IUGG rep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 Gale (Secretariat of ICG/IOTWMS)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 (ICG/IOWMS)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42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Committee Indonesia</a:t>
            </a:r>
            <a:endParaRPr lang="en-ID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999" y="781395"/>
            <a:ext cx="7799294" cy="550510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coordinate, support, and manage the technical arrangement and organization of the symposium nationally and in Banda Aceh (In collaboration with </a:t>
            </a:r>
            <a:r>
              <a:rPr lang="en-US" sz="2200" i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200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Organizing Committee - POC)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Advisor: Deputy of Geophysics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Head of Technical Committee : Director of Earthquake and Tsunami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Members: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Mitigation Division and other Division of </a:t>
            </a:r>
            <a:r>
              <a:rPr lang="en-ID" sz="1800" err="1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 for Earthquake and Tsunami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Intl Cooperation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Public Affairs Division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Communication and Networks Division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Aceh Geophysical Station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Regional Centre Medan BMKG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BNPB (NDMO) 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Indonesian Ministry of Foreign Affairs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BPBA Province </a:t>
            </a:r>
            <a:r>
              <a:rPr lang="en-ID" sz="1800" err="1"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 Aceh Darussalam (LDMO)</a:t>
            </a:r>
          </a:p>
          <a:p>
            <a:pPr marL="1076325" indent="-514350">
              <a:spcBef>
                <a:spcPts val="0"/>
              </a:spcBef>
            </a:pPr>
            <a:r>
              <a:rPr lang="en-ID" sz="1800">
                <a:latin typeface="Arial" panose="020B0604020202020204" pitchFamily="34" charset="0"/>
                <a:cs typeface="Arial" panose="020B0604020202020204" pitchFamily="34" charset="0"/>
              </a:rPr>
              <a:t>BPBA Kota Banda Aceh (LDMO)</a:t>
            </a:r>
          </a:p>
        </p:txBody>
      </p:sp>
    </p:spTree>
    <p:extLst>
      <p:ext uri="{BB962C8B-B14F-4D97-AF65-F5344CB8AC3E}">
        <p14:creationId xmlns:p14="http://schemas.microsoft.com/office/powerpoint/2010/main" val="856045140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90307</TotalTime>
  <Words>3639</Words>
  <Application>Microsoft Macintosh PowerPoint</Application>
  <PresentationFormat>Widescreen</PresentationFormat>
  <Paragraphs>470</Paragraphs>
  <Slides>41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Corbel</vt:lpstr>
      <vt:lpstr>Helvetica</vt:lpstr>
      <vt:lpstr>Söhne</vt:lpstr>
      <vt:lpstr>Wingdings</vt:lpstr>
      <vt:lpstr>Wingdings 2</vt:lpstr>
      <vt:lpstr>Frame</vt:lpstr>
      <vt:lpstr>2nd UNESCO IOC Global Tsunami Symposium   “Two Decades After 2004 Indian Ocean Tsunami: Reflection and the Way Forward”</vt:lpstr>
      <vt:lpstr>PowerPoint Presentation</vt:lpstr>
      <vt:lpstr>Location of Banda Aceh Indonesia</vt:lpstr>
      <vt:lpstr>Aims </vt:lpstr>
      <vt:lpstr>Scopes</vt:lpstr>
      <vt:lpstr>Host</vt:lpstr>
      <vt:lpstr>Steering Committee  (Approved by TOWS WG)</vt:lpstr>
      <vt:lpstr>Programme Organizing Committee  (Approved by TOWS WG)</vt:lpstr>
      <vt:lpstr>National Committee Indonesia</vt:lpstr>
      <vt:lpstr>Potential Funding Partners</vt:lpstr>
      <vt:lpstr>Agenda of 2nd Global Tsunami Symposium (11-14 November 2024)</vt:lpstr>
      <vt:lpstr>Day 1 Morning:   Opening Ceremony</vt:lpstr>
      <vt:lpstr>Day 1 Afternoon:  Plenary Session</vt:lpstr>
      <vt:lpstr>Day 2 Morning:  Plenary Session</vt:lpstr>
      <vt:lpstr>Potential Invited Speakers (tbc)  To be added to</vt:lpstr>
      <vt:lpstr>Day 2 Afternoon:   Plenary Session</vt:lpstr>
      <vt:lpstr>Day 3:   Excursion</vt:lpstr>
      <vt:lpstr>Day 4 Morning:   Plenary Session</vt:lpstr>
      <vt:lpstr>Day 4 Afternoon:   Closing Ceremony</vt:lpstr>
      <vt:lpstr>Potential Invited Speakers (tbc)  To be added to</vt:lpstr>
      <vt:lpstr>Registration</vt:lpstr>
      <vt:lpstr>Venues of Main Events </vt:lpstr>
      <vt:lpstr>Main Event 11-12 November 2024</vt:lpstr>
      <vt:lpstr>Main Event 11-12 November 2024</vt:lpstr>
      <vt:lpstr>Main Event 14 November 2024</vt:lpstr>
      <vt:lpstr>Side-Events:  Ignite Stage, Booth and Poster Exhibition</vt:lpstr>
      <vt:lpstr>Side-Event:</vt:lpstr>
      <vt:lpstr>Side Events: 9-12 November 2024</vt:lpstr>
      <vt:lpstr>Example of Rumah Resiliensi Indonesia @GPDRR</vt:lpstr>
      <vt:lpstr>Exhibition Venue 9-12 November 2024</vt:lpstr>
      <vt:lpstr>Hotel and Accommodations</vt:lpstr>
      <vt:lpstr>Hotels</vt:lpstr>
      <vt:lpstr>Pre-Event: International Scientific  Workshop</vt:lpstr>
      <vt:lpstr>Pre-Event: International Scientific Workshop  9-10 November 2024</vt:lpstr>
      <vt:lpstr>Pre-Event Venue 9-10 November 2024</vt:lpstr>
      <vt:lpstr>Preparation done</vt:lpstr>
      <vt:lpstr>Preparation Done</vt:lpstr>
      <vt:lpstr>Preparation Meetings</vt:lpstr>
      <vt:lpstr>Courtesy Local Governments and Site Visits (19-21 December 2024)</vt:lpstr>
      <vt:lpstr>Socialization Presentation for the Symposium</vt:lpstr>
      <vt:lpstr>Post Event: UNESCO IOC/ICG IOTWMS XIV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asus-a416e@hotmail.com</dc:creator>
  <cp:lastModifiedBy>Harkunti Pertiwi Rahayu</cp:lastModifiedBy>
  <cp:revision>92</cp:revision>
  <dcterms:created xsi:type="dcterms:W3CDTF">2023-03-28T05:31:42Z</dcterms:created>
  <dcterms:modified xsi:type="dcterms:W3CDTF">2024-03-25T07:57:01Z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2023-12-14T06:18:29Z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a82c5592-2d19-40ae-90a4-7296b3fcaeea</vt:lpwstr>
  </property>
  <property fmtid="{D5CDD505-2E9C-101B-9397-08002B2CF9AE}" pid="8" name="MSIP_Label_38b525e5-f3da-4501-8f1e-526b6769fc56_ContentBits">
    <vt:lpwstr>0</vt:lpwstr>
  </property>
</Properties>
</file>