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60" r:id="rId3"/>
    <p:sldId id="275" r:id="rId4"/>
    <p:sldId id="274" r:id="rId5"/>
    <p:sldId id="276" r:id="rId6"/>
    <p:sldId id="320" r:id="rId7"/>
    <p:sldId id="321" r:id="rId8"/>
    <p:sldId id="322" r:id="rId9"/>
    <p:sldId id="323" r:id="rId10"/>
    <p:sldId id="324" r:id="rId11"/>
    <p:sldId id="268" r:id="rId12"/>
    <p:sldId id="269" r:id="rId13"/>
    <p:sldId id="271" r:id="rId14"/>
    <p:sldId id="270" r:id="rId15"/>
    <p:sldId id="272" r:id="rId16"/>
    <p:sldId id="283" r:id="rId17"/>
    <p:sldId id="259" r:id="rId18"/>
    <p:sldId id="267" r:id="rId19"/>
    <p:sldId id="312" r:id="rId20"/>
    <p:sldId id="313" r:id="rId21"/>
    <p:sldId id="327" r:id="rId22"/>
    <p:sldId id="328" r:id="rId23"/>
    <p:sldId id="280" r:id="rId24"/>
    <p:sldId id="309" r:id="rId25"/>
    <p:sldId id="281" r:id="rId26"/>
    <p:sldId id="325" r:id="rId27"/>
    <p:sldId id="286" r:id="rId28"/>
    <p:sldId id="282" r:id="rId29"/>
    <p:sldId id="310" r:id="rId30"/>
    <p:sldId id="285" r:id="rId31"/>
    <p:sldId id="279" r:id="rId32"/>
    <p:sldId id="296" r:id="rId33"/>
    <p:sldId id="297" r:id="rId34"/>
    <p:sldId id="298" r:id="rId35"/>
    <p:sldId id="295" r:id="rId36"/>
    <p:sldId id="300" r:id="rId37"/>
    <p:sldId id="301" r:id="rId38"/>
    <p:sldId id="303" r:id="rId39"/>
    <p:sldId id="304" r:id="rId40"/>
    <p:sldId id="302" r:id="rId41"/>
    <p:sldId id="289" r:id="rId42"/>
    <p:sldId id="291" r:id="rId43"/>
    <p:sldId id="314" r:id="rId44"/>
    <p:sldId id="292" r:id="rId45"/>
    <p:sldId id="305" r:id="rId46"/>
    <p:sldId id="293" r:id="rId47"/>
    <p:sldId id="307" r:id="rId48"/>
    <p:sldId id="294" r:id="rId49"/>
    <p:sldId id="284" r:id="rId50"/>
    <p:sldId id="306" r:id="rId51"/>
    <p:sldId id="315" r:id="rId52"/>
    <p:sldId id="278" r:id="rId53"/>
    <p:sldId id="308" r:id="rId54"/>
    <p:sldId id="316" r:id="rId55"/>
    <p:sldId id="31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E74AC"/>
    <a:srgbClr val="FADD60"/>
    <a:srgbClr val="519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99" autoAdjust="0"/>
    <p:restoredTop sz="94660"/>
  </p:normalViewPr>
  <p:slideViewPr>
    <p:cSldViewPr snapToGrid="0">
      <p:cViewPr varScale="1">
        <p:scale>
          <a:sx n="63" d="100"/>
          <a:sy n="63" d="100"/>
        </p:scale>
        <p:origin x="11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223E7-DB41-4BF7-9082-147F56410ABA}" type="datetimeFigureOut">
              <a:rPr lang="en-CA" smtClean="0"/>
              <a:t>2024-03-29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2B16B-0488-4B37-B00F-0F56DCFD3512}" type="slidenum">
              <a:rPr lang="en-CA" smtClean="0"/>
              <a:t>‹#›</a:t>
            </a:fld>
            <a:endParaRPr lang="en-CA"/>
          </a:p>
        </p:txBody>
      </p:sp>
    </p:spTree>
    <p:extLst>
      <p:ext uri="{BB962C8B-B14F-4D97-AF65-F5344CB8AC3E}">
        <p14:creationId xmlns:p14="http://schemas.microsoft.com/office/powerpoint/2010/main" val="408701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first session will cover </a:t>
            </a:r>
            <a:r>
              <a:rPr lang="en-CA" dirty="0" err="1"/>
              <a:t>DwC</a:t>
            </a:r>
            <a:r>
              <a:rPr lang="en-CA" dirty="0"/>
              <a:t>, which is an important data standard that OBIS data must adhere to</a:t>
            </a:r>
          </a:p>
        </p:txBody>
      </p:sp>
      <p:sp>
        <p:nvSpPr>
          <p:cNvPr id="4" name="Slide Number Placeholder 3"/>
          <p:cNvSpPr>
            <a:spLocks noGrp="1"/>
          </p:cNvSpPr>
          <p:nvPr>
            <p:ph type="sldNum" sz="quarter" idx="5"/>
          </p:nvPr>
        </p:nvSpPr>
        <p:spPr/>
        <p:txBody>
          <a:bodyPr/>
          <a:lstStyle/>
          <a:p>
            <a:fld id="{04C2B16B-0488-4B37-B00F-0F56DCFD3512}" type="slidenum">
              <a:rPr lang="en-CA" smtClean="0"/>
              <a:t>2</a:t>
            </a:fld>
            <a:endParaRPr lang="en-CA"/>
          </a:p>
        </p:txBody>
      </p:sp>
    </p:spTree>
    <p:extLst>
      <p:ext uri="{BB962C8B-B14F-4D97-AF65-F5344CB8AC3E}">
        <p14:creationId xmlns:p14="http://schemas.microsoft.com/office/powerpoint/2010/main" val="2936750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Okay we know about </a:t>
            </a:r>
            <a:r>
              <a:rPr lang="en-CA" dirty="0" err="1"/>
              <a:t>DwC</a:t>
            </a:r>
            <a:r>
              <a:rPr lang="en-CA" dirty="0"/>
              <a:t> terms and that the column names in our data should use these, but what about the datasheets themselves?</a:t>
            </a:r>
          </a:p>
        </p:txBody>
      </p:sp>
      <p:sp>
        <p:nvSpPr>
          <p:cNvPr id="4" name="Slide Number Placeholder 3"/>
          <p:cNvSpPr>
            <a:spLocks noGrp="1"/>
          </p:cNvSpPr>
          <p:nvPr>
            <p:ph type="sldNum" sz="quarter" idx="5"/>
          </p:nvPr>
        </p:nvSpPr>
        <p:spPr/>
        <p:txBody>
          <a:bodyPr/>
          <a:lstStyle/>
          <a:p>
            <a:fld id="{04C2B16B-0488-4B37-B00F-0F56DCFD3512}" type="slidenum">
              <a:rPr lang="en-CA" smtClean="0"/>
              <a:t>11</a:t>
            </a:fld>
            <a:endParaRPr lang="en-CA"/>
          </a:p>
        </p:txBody>
      </p:sp>
    </p:spTree>
    <p:extLst>
      <p:ext uri="{BB962C8B-B14F-4D97-AF65-F5344CB8AC3E}">
        <p14:creationId xmlns:p14="http://schemas.microsoft.com/office/powerpoint/2010/main" val="360332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 files are usually one or more spreadsheets or other file and data could spread out in different locations, or all in one. This can make it really difficult to interpret different datasets if there’s no standard way of structuring the data</a:t>
            </a:r>
          </a:p>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12</a:t>
            </a:fld>
            <a:endParaRPr lang="en-CA"/>
          </a:p>
        </p:txBody>
      </p:sp>
    </p:spTree>
    <p:extLst>
      <p:ext uri="{BB962C8B-B14F-4D97-AF65-F5344CB8AC3E}">
        <p14:creationId xmlns:p14="http://schemas.microsoft.com/office/powerpoint/2010/main" val="191229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where </a:t>
            </a:r>
            <a:r>
              <a:rPr lang="en-CA" dirty="0" err="1"/>
              <a:t>DwC</a:t>
            </a:r>
            <a:r>
              <a:rPr lang="en-CA" dirty="0"/>
              <a:t> and the </a:t>
            </a:r>
            <a:r>
              <a:rPr lang="en-CA" dirty="0" err="1"/>
              <a:t>DwC</a:t>
            </a:r>
            <a:r>
              <a:rPr lang="en-CA" dirty="0"/>
              <a:t>-Archive comes in! It provides a standard way to structure datasets. there is one “core” data table and then there are optional extension data tables</a:t>
            </a:r>
          </a:p>
        </p:txBody>
      </p:sp>
      <p:sp>
        <p:nvSpPr>
          <p:cNvPr id="4" name="Slide Number Placeholder 3"/>
          <p:cNvSpPr>
            <a:spLocks noGrp="1"/>
          </p:cNvSpPr>
          <p:nvPr>
            <p:ph type="sldNum" sz="quarter" idx="5"/>
          </p:nvPr>
        </p:nvSpPr>
        <p:spPr/>
        <p:txBody>
          <a:bodyPr/>
          <a:lstStyle/>
          <a:p>
            <a:fld id="{04C2B16B-0488-4B37-B00F-0F56DCFD3512}" type="slidenum">
              <a:rPr lang="en-CA" smtClean="0"/>
              <a:t>13</a:t>
            </a:fld>
            <a:endParaRPr lang="en-CA"/>
          </a:p>
        </p:txBody>
      </p:sp>
    </p:spTree>
    <p:extLst>
      <p:ext uri="{BB962C8B-B14F-4D97-AF65-F5344CB8AC3E}">
        <p14:creationId xmlns:p14="http://schemas.microsoft.com/office/powerpoint/2010/main" val="3032310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will be one of the first steps</a:t>
            </a:r>
          </a:p>
        </p:txBody>
      </p:sp>
      <p:sp>
        <p:nvSpPr>
          <p:cNvPr id="4" name="Slide Number Placeholder 3"/>
          <p:cNvSpPr>
            <a:spLocks noGrp="1"/>
          </p:cNvSpPr>
          <p:nvPr>
            <p:ph type="sldNum" sz="quarter" idx="5"/>
          </p:nvPr>
        </p:nvSpPr>
        <p:spPr/>
        <p:txBody>
          <a:bodyPr/>
          <a:lstStyle/>
          <a:p>
            <a:fld id="{04C2B16B-0488-4B37-B00F-0F56DCFD3512}" type="slidenum">
              <a:rPr lang="en-CA" smtClean="0"/>
              <a:t>16</a:t>
            </a:fld>
            <a:endParaRPr lang="en-CA"/>
          </a:p>
        </p:txBody>
      </p:sp>
    </p:spTree>
    <p:extLst>
      <p:ext uri="{BB962C8B-B14F-4D97-AF65-F5344CB8AC3E}">
        <p14:creationId xmlns:p14="http://schemas.microsoft.com/office/powerpoint/2010/main" val="107847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40</a:t>
            </a:fld>
            <a:endParaRPr lang="en-CA"/>
          </a:p>
        </p:txBody>
      </p:sp>
    </p:spTree>
    <p:extLst>
      <p:ext uri="{BB962C8B-B14F-4D97-AF65-F5344CB8AC3E}">
        <p14:creationId xmlns:p14="http://schemas.microsoft.com/office/powerpoint/2010/main" val="302142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 show the P06 collection</a:t>
            </a:r>
          </a:p>
        </p:txBody>
      </p:sp>
      <p:sp>
        <p:nvSpPr>
          <p:cNvPr id="4" name="Slide Number Placeholder 3"/>
          <p:cNvSpPr>
            <a:spLocks noGrp="1"/>
          </p:cNvSpPr>
          <p:nvPr>
            <p:ph type="sldNum" sz="quarter" idx="5"/>
          </p:nvPr>
        </p:nvSpPr>
        <p:spPr/>
        <p:txBody>
          <a:bodyPr/>
          <a:lstStyle/>
          <a:p>
            <a:fld id="{04C2B16B-0488-4B37-B00F-0F56DCFD3512}" type="slidenum">
              <a:rPr lang="en-CA" smtClean="0"/>
              <a:t>41</a:t>
            </a:fld>
            <a:endParaRPr lang="en-CA"/>
          </a:p>
        </p:txBody>
      </p:sp>
    </p:spTree>
    <p:extLst>
      <p:ext uri="{BB962C8B-B14F-4D97-AF65-F5344CB8AC3E}">
        <p14:creationId xmlns:p14="http://schemas.microsoft.com/office/powerpoint/2010/main" val="1586171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to self after showing C35 show some others</a:t>
            </a:r>
          </a:p>
        </p:txBody>
      </p:sp>
      <p:sp>
        <p:nvSpPr>
          <p:cNvPr id="4" name="Slide Number Placeholder 3"/>
          <p:cNvSpPr>
            <a:spLocks noGrp="1"/>
          </p:cNvSpPr>
          <p:nvPr>
            <p:ph type="sldNum" sz="quarter" idx="5"/>
          </p:nvPr>
        </p:nvSpPr>
        <p:spPr/>
        <p:txBody>
          <a:bodyPr/>
          <a:lstStyle/>
          <a:p>
            <a:fld id="{04C2B16B-0488-4B37-B00F-0F56DCFD3512}" type="slidenum">
              <a:rPr lang="en-CA" smtClean="0"/>
              <a:t>42</a:t>
            </a:fld>
            <a:endParaRPr lang="en-CA"/>
          </a:p>
        </p:txBody>
      </p:sp>
    </p:spTree>
    <p:extLst>
      <p:ext uri="{BB962C8B-B14F-4D97-AF65-F5344CB8AC3E}">
        <p14:creationId xmlns:p14="http://schemas.microsoft.com/office/powerpoint/2010/main" val="30727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wish to thank to all the supporters, donors and the thousands of scientists and the hundreds data managers who have been involved and contributed to OBIS. Without their efforts we would not have this fantastic resource to use today and in the future by our children.</a:t>
            </a:r>
          </a:p>
          <a:p>
            <a:endParaRPr lang="en-US" dirty="0"/>
          </a:p>
        </p:txBody>
      </p:sp>
      <p:sp>
        <p:nvSpPr>
          <p:cNvPr id="4" name="Slide Number Placeholder 3"/>
          <p:cNvSpPr>
            <a:spLocks noGrp="1"/>
          </p:cNvSpPr>
          <p:nvPr>
            <p:ph type="sldNum" sz="quarter" idx="5"/>
          </p:nvPr>
        </p:nvSpPr>
        <p:spPr/>
        <p:txBody>
          <a:bodyPr/>
          <a:lstStyle/>
          <a:p>
            <a:fld id="{C7E604F2-E9A9-8C44-B6E2-1BEDE89CB8AC}" type="slidenum">
              <a:rPr lang="en-US" smtClean="0"/>
              <a:t>55</a:t>
            </a:fld>
            <a:endParaRPr lang="en-US"/>
          </a:p>
        </p:txBody>
      </p:sp>
    </p:spTree>
    <p:extLst>
      <p:ext uri="{BB962C8B-B14F-4D97-AF65-F5344CB8AC3E}">
        <p14:creationId xmlns:p14="http://schemas.microsoft.com/office/powerpoint/2010/main" val="424283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 is </a:t>
            </a:r>
            <a:r>
              <a:rPr lang="en-CA" dirty="0" err="1"/>
              <a:t>DwC</a:t>
            </a:r>
            <a:r>
              <a:rPr lang="en-CA" dirty="0"/>
              <a:t>? It’s a body of standards that incudes standardized </a:t>
            </a:r>
            <a:r>
              <a:rPr lang="en-CA" dirty="0" err="1"/>
              <a:t>identifers</a:t>
            </a:r>
            <a:r>
              <a:rPr lang="en-CA" dirty="0"/>
              <a:t>, labels, and definitions, all of which are used to make it easier to share biodiversity information</a:t>
            </a:r>
          </a:p>
          <a:p>
            <a:r>
              <a:rPr lang="en-CA" dirty="0"/>
              <a:t>It includes stable terms and vocabularies that relate to biological objects, data and how these are collected. </a:t>
            </a:r>
          </a:p>
          <a:p>
            <a:r>
              <a:rPr lang="en-CA" dirty="0"/>
              <a:t>The body </a:t>
            </a:r>
            <a:r>
              <a:rPr lang="en-CA" dirty="0" err="1"/>
              <a:t>responsibile</a:t>
            </a:r>
            <a:r>
              <a:rPr lang="en-CA" dirty="0"/>
              <a:t> for maintaining this standard is TDWG, or </a:t>
            </a:r>
            <a:r>
              <a:rPr lang="en-CA" dirty="0" err="1"/>
              <a:t>Biodiv</a:t>
            </a:r>
            <a:r>
              <a:rPr lang="en-CA" dirty="0"/>
              <a:t> information standards</a:t>
            </a:r>
          </a:p>
        </p:txBody>
      </p:sp>
      <p:sp>
        <p:nvSpPr>
          <p:cNvPr id="4" name="Slide Number Placeholder 3"/>
          <p:cNvSpPr>
            <a:spLocks noGrp="1"/>
          </p:cNvSpPr>
          <p:nvPr>
            <p:ph type="sldNum" sz="quarter" idx="5"/>
          </p:nvPr>
        </p:nvSpPr>
        <p:spPr/>
        <p:txBody>
          <a:bodyPr/>
          <a:lstStyle/>
          <a:p>
            <a:fld id="{04C2B16B-0488-4B37-B00F-0F56DCFD3512}" type="slidenum">
              <a:rPr lang="en-CA" smtClean="0"/>
              <a:t>3</a:t>
            </a:fld>
            <a:endParaRPr lang="en-CA"/>
          </a:p>
        </p:txBody>
      </p:sp>
    </p:spTree>
    <p:extLst>
      <p:ext uri="{BB962C8B-B14F-4D97-AF65-F5344CB8AC3E}">
        <p14:creationId xmlns:p14="http://schemas.microsoft.com/office/powerpoint/2010/main" val="219865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is a </a:t>
            </a:r>
            <a:r>
              <a:rPr lang="en-CA" dirty="0" err="1"/>
              <a:t>DwC</a:t>
            </a:r>
            <a:r>
              <a:rPr lang="en-CA" dirty="0"/>
              <a:t> Quick Reference guide which can be extremely useful and I suggest book marking the page so you can easily access it. Let’s take a look at the page to see some examples of </a:t>
            </a:r>
            <a:r>
              <a:rPr lang="en-CA" dirty="0" err="1"/>
              <a:t>DwC</a:t>
            </a:r>
            <a:r>
              <a:rPr lang="en-CA" dirty="0"/>
              <a:t> terms…</a:t>
            </a:r>
          </a:p>
          <a:p>
            <a:r>
              <a:rPr lang="en-CA" dirty="0"/>
              <a:t>Note to self: show this page to demon some examples</a:t>
            </a:r>
          </a:p>
        </p:txBody>
      </p:sp>
      <p:sp>
        <p:nvSpPr>
          <p:cNvPr id="4" name="Slide Number Placeholder 3"/>
          <p:cNvSpPr>
            <a:spLocks noGrp="1"/>
          </p:cNvSpPr>
          <p:nvPr>
            <p:ph type="sldNum" sz="quarter" idx="5"/>
          </p:nvPr>
        </p:nvSpPr>
        <p:spPr/>
        <p:txBody>
          <a:bodyPr/>
          <a:lstStyle/>
          <a:p>
            <a:fld id="{04C2B16B-0488-4B37-B00F-0F56DCFD3512}" type="slidenum">
              <a:rPr lang="en-CA" smtClean="0"/>
              <a:t>4</a:t>
            </a:fld>
            <a:endParaRPr lang="en-CA"/>
          </a:p>
        </p:txBody>
      </p:sp>
    </p:spTree>
    <p:extLst>
      <p:ext uri="{BB962C8B-B14F-4D97-AF65-F5344CB8AC3E}">
        <p14:creationId xmlns:p14="http://schemas.microsoft.com/office/powerpoint/2010/main" val="10471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we’ve seen some </a:t>
            </a:r>
            <a:r>
              <a:rPr lang="en-CA" dirty="0" err="1"/>
              <a:t>DwC</a:t>
            </a:r>
            <a:r>
              <a:rPr lang="en-CA" dirty="0"/>
              <a:t> terms it’s important to know which ones are important to include in your dataset. As we saw there are a lot of terms, but the minimum terms required for datasets being published to OBIS include …</a:t>
            </a:r>
          </a:p>
        </p:txBody>
      </p:sp>
      <p:sp>
        <p:nvSpPr>
          <p:cNvPr id="4" name="Slide Number Placeholder 3"/>
          <p:cNvSpPr>
            <a:spLocks noGrp="1"/>
          </p:cNvSpPr>
          <p:nvPr>
            <p:ph type="sldNum" sz="quarter" idx="5"/>
          </p:nvPr>
        </p:nvSpPr>
        <p:spPr/>
        <p:txBody>
          <a:bodyPr/>
          <a:lstStyle/>
          <a:p>
            <a:fld id="{04C2B16B-0488-4B37-B00F-0F56DCFD3512}" type="slidenum">
              <a:rPr lang="en-CA" smtClean="0"/>
              <a:t>5</a:t>
            </a:fld>
            <a:endParaRPr lang="en-CA"/>
          </a:p>
        </p:txBody>
      </p:sp>
    </p:spTree>
    <p:extLst>
      <p:ext uri="{BB962C8B-B14F-4D97-AF65-F5344CB8AC3E}">
        <p14:creationId xmlns:p14="http://schemas.microsoft.com/office/powerpoint/2010/main" val="287432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6</a:t>
            </a:fld>
            <a:endParaRPr lang="en-CA"/>
          </a:p>
        </p:txBody>
      </p:sp>
    </p:spTree>
    <p:extLst>
      <p:ext uri="{BB962C8B-B14F-4D97-AF65-F5344CB8AC3E}">
        <p14:creationId xmlns:p14="http://schemas.microsoft.com/office/powerpoint/2010/main" val="102817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7</a:t>
            </a:fld>
            <a:endParaRPr lang="en-CA"/>
          </a:p>
        </p:txBody>
      </p:sp>
    </p:spTree>
    <p:extLst>
      <p:ext uri="{BB962C8B-B14F-4D97-AF65-F5344CB8AC3E}">
        <p14:creationId xmlns:p14="http://schemas.microsoft.com/office/powerpoint/2010/main" val="256953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8</a:t>
            </a:fld>
            <a:endParaRPr lang="en-CA"/>
          </a:p>
        </p:txBody>
      </p:sp>
    </p:spTree>
    <p:extLst>
      <p:ext uri="{BB962C8B-B14F-4D97-AF65-F5344CB8AC3E}">
        <p14:creationId xmlns:p14="http://schemas.microsoft.com/office/powerpoint/2010/main" val="104109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9</a:t>
            </a:fld>
            <a:endParaRPr lang="en-CA"/>
          </a:p>
        </p:txBody>
      </p:sp>
    </p:spTree>
    <p:extLst>
      <p:ext uri="{BB962C8B-B14F-4D97-AF65-F5344CB8AC3E}">
        <p14:creationId xmlns:p14="http://schemas.microsoft.com/office/powerpoint/2010/main" val="424166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4C2B16B-0488-4B37-B00F-0F56DCFD3512}" type="slidenum">
              <a:rPr lang="en-CA" smtClean="0"/>
              <a:t>10</a:t>
            </a:fld>
            <a:endParaRPr lang="en-CA"/>
          </a:p>
        </p:txBody>
      </p:sp>
    </p:spTree>
    <p:extLst>
      <p:ext uri="{BB962C8B-B14F-4D97-AF65-F5344CB8AC3E}">
        <p14:creationId xmlns:p14="http://schemas.microsoft.com/office/powerpoint/2010/main" val="372564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CCF5-A827-F865-D05B-06F44D37AE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4DF57C4-FAAC-D581-7B99-43B41F3DA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1AA8DD0-FFE0-F678-7ED2-481DA6D7C910}"/>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5" name="Footer Placeholder 4">
            <a:extLst>
              <a:ext uri="{FF2B5EF4-FFF2-40B4-BE49-F238E27FC236}">
                <a16:creationId xmlns:a16="http://schemas.microsoft.com/office/drawing/2014/main" id="{FAF947F7-1AE3-FA64-94B8-4DC395C4BC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1B27D0-832B-76F0-947C-836B3DB235A0}"/>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155768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8012-449D-E0EE-A08E-EADA012CDE5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EC35454-3DE9-9997-E56A-75B371242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834EB8D-A54A-F423-0A81-1C8D9679916A}"/>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5" name="Footer Placeholder 4">
            <a:extLst>
              <a:ext uri="{FF2B5EF4-FFF2-40B4-BE49-F238E27FC236}">
                <a16:creationId xmlns:a16="http://schemas.microsoft.com/office/drawing/2014/main" id="{8DFA65BF-76E7-D337-A285-F2EE0C00EF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A0CDE3-4E8F-B44E-70DA-3D54281E0A5E}"/>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419249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22D238-3BED-3F06-E538-93F7676166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F023739-43A9-A7E9-069E-C59E525FA4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4CCE81-6123-9408-553C-6CF4E798C03E}"/>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5" name="Footer Placeholder 4">
            <a:extLst>
              <a:ext uri="{FF2B5EF4-FFF2-40B4-BE49-F238E27FC236}">
                <a16:creationId xmlns:a16="http://schemas.microsoft.com/office/drawing/2014/main" id="{CEF2EC82-6D56-1AE3-BDD4-3F822A365DB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B696266-64F3-D34F-81B0-EFECD8A1616B}"/>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252622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8F3F-DEEF-FFB5-1970-41D6B1F6A47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856EC6-D31F-56B5-9A5D-B8361A818B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8D2772A-2BE4-A882-DD34-C9B9C25CAC0C}"/>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5" name="Footer Placeholder 4">
            <a:extLst>
              <a:ext uri="{FF2B5EF4-FFF2-40B4-BE49-F238E27FC236}">
                <a16:creationId xmlns:a16="http://schemas.microsoft.com/office/drawing/2014/main" id="{C0968068-2729-A2CC-A2D5-4A10D198ABE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AABE7E-0A45-06C9-AE95-AEDE4ED25EA6}"/>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122740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9EAB1-B559-8B17-5F92-B249086BC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A6EFDDE-DFFE-CAD0-20DF-95911C833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3C076A-7666-1896-077C-85AD5124D524}"/>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5" name="Footer Placeholder 4">
            <a:extLst>
              <a:ext uri="{FF2B5EF4-FFF2-40B4-BE49-F238E27FC236}">
                <a16:creationId xmlns:a16="http://schemas.microsoft.com/office/drawing/2014/main" id="{9D72AFCB-CFF1-7732-E0D0-C9264F31C9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42A6732-C9C7-746F-CA9C-7666463731C6}"/>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157472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3717-D99C-3169-6166-6CC4D052BDA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1D0549A-0E0E-811B-3AEE-2EF202CD43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232D24D-8F79-89BE-222B-7BDFFF3534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92411DD-C62A-CE36-DF87-8B23A4C146E4}"/>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6" name="Footer Placeholder 5">
            <a:extLst>
              <a:ext uri="{FF2B5EF4-FFF2-40B4-BE49-F238E27FC236}">
                <a16:creationId xmlns:a16="http://schemas.microsoft.com/office/drawing/2014/main" id="{131AA42E-E51A-93CC-DB79-B15772F58C3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7C8C01E-22E4-6DBA-CE3B-71C4F9166684}"/>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317300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8262-63DE-A83D-DB8D-27B6340FE84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D21438D-FE0F-ECFE-1127-29CFE775EA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CEC47-438D-F486-DDC2-FE39002FE9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D7C2A9C-2819-4D06-5CE7-D6B518FA4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AC1C94-3D38-802D-D928-27DB2F84E6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A8D7E32-2B48-4E7E-58F0-771605DBC43E}"/>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8" name="Footer Placeholder 7">
            <a:extLst>
              <a:ext uri="{FF2B5EF4-FFF2-40B4-BE49-F238E27FC236}">
                <a16:creationId xmlns:a16="http://schemas.microsoft.com/office/drawing/2014/main" id="{B87B4AD3-6887-E317-9833-DCDFD487607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9EEA6C0-8A19-7B7A-CA77-D9A6514864AD}"/>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254392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2DA8-2143-7F0D-147B-D18CD906FF3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C2EF71C-20D1-FA5B-4CC3-AE10A47B5AC8}"/>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4" name="Footer Placeholder 3">
            <a:extLst>
              <a:ext uri="{FF2B5EF4-FFF2-40B4-BE49-F238E27FC236}">
                <a16:creationId xmlns:a16="http://schemas.microsoft.com/office/drawing/2014/main" id="{868B12CC-2129-91F6-F3EF-3EDBAE07AC1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41E7233-1118-DE70-D063-691D3534D8DA}"/>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27189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E9EE95-F976-FE7C-6E33-915E7BD084ED}"/>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3" name="Footer Placeholder 2">
            <a:extLst>
              <a:ext uri="{FF2B5EF4-FFF2-40B4-BE49-F238E27FC236}">
                <a16:creationId xmlns:a16="http://schemas.microsoft.com/office/drawing/2014/main" id="{BCE44498-BF40-284F-A4ED-275156F03B9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B15611D-2452-9069-E1E6-86640002A9D0}"/>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274854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3D2E-C9CF-486A-C5B7-3910081A9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8A04171-07AC-0C97-458E-F20E38931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0AC0290-52B9-AC43-C45B-3586C1582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8917F7-B25E-E914-6E2D-93CD80C12EA8}"/>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6" name="Footer Placeholder 5">
            <a:extLst>
              <a:ext uri="{FF2B5EF4-FFF2-40B4-BE49-F238E27FC236}">
                <a16:creationId xmlns:a16="http://schemas.microsoft.com/office/drawing/2014/main" id="{143CDE8C-22E3-B906-4F1F-4F8A2A525B7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19E7B41-C704-35A4-F690-AD415D850798}"/>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167019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AA52-1C2E-C74B-9A94-46AC034B3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4EF6642-A1CE-B99C-540C-B7B139080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5DE51EF-BEC2-ADF6-6EE0-9B236D07E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22DAC-4C3C-E0CB-CE3C-AFD848D4357D}"/>
              </a:ext>
            </a:extLst>
          </p:cNvPr>
          <p:cNvSpPr>
            <a:spLocks noGrp="1"/>
          </p:cNvSpPr>
          <p:nvPr>
            <p:ph type="dt" sz="half" idx="10"/>
          </p:nvPr>
        </p:nvSpPr>
        <p:spPr/>
        <p:txBody>
          <a:bodyPr/>
          <a:lstStyle/>
          <a:p>
            <a:fld id="{C7E7F73E-27F4-4F30-A560-5E61FB3B0860}" type="datetimeFigureOut">
              <a:rPr lang="en-CA" smtClean="0"/>
              <a:t>2024-03-29</a:t>
            </a:fld>
            <a:endParaRPr lang="en-CA"/>
          </a:p>
        </p:txBody>
      </p:sp>
      <p:sp>
        <p:nvSpPr>
          <p:cNvPr id="6" name="Footer Placeholder 5">
            <a:extLst>
              <a:ext uri="{FF2B5EF4-FFF2-40B4-BE49-F238E27FC236}">
                <a16:creationId xmlns:a16="http://schemas.microsoft.com/office/drawing/2014/main" id="{02BA7D82-7EDB-3806-D1B4-A62A6115BED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09608-7866-7571-206F-163BD161DAA0}"/>
              </a:ext>
            </a:extLst>
          </p:cNvPr>
          <p:cNvSpPr>
            <a:spLocks noGrp="1"/>
          </p:cNvSpPr>
          <p:nvPr>
            <p:ph type="sldNum" sz="quarter" idx="12"/>
          </p:nvPr>
        </p:nvSpPr>
        <p:spPr/>
        <p:txBody>
          <a:bodyPr/>
          <a:lstStyle/>
          <a:p>
            <a:fld id="{DCE4EDDF-5E74-4A72-AD46-247047E6E414}" type="slidenum">
              <a:rPr lang="en-CA" smtClean="0"/>
              <a:t>‹#›</a:t>
            </a:fld>
            <a:endParaRPr lang="en-CA"/>
          </a:p>
        </p:txBody>
      </p:sp>
    </p:spTree>
    <p:extLst>
      <p:ext uri="{BB962C8B-B14F-4D97-AF65-F5344CB8AC3E}">
        <p14:creationId xmlns:p14="http://schemas.microsoft.com/office/powerpoint/2010/main" val="2130316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84D15-E3E2-E177-6244-4ADCA6C9A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3669B7A-6A5C-0DC8-7204-3E184522A4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FAE1DC5-13EB-5249-82A3-87BA05B58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7F73E-27F4-4F30-A560-5E61FB3B0860}" type="datetimeFigureOut">
              <a:rPr lang="en-CA" smtClean="0"/>
              <a:t>2024-03-29</a:t>
            </a:fld>
            <a:endParaRPr lang="en-CA"/>
          </a:p>
        </p:txBody>
      </p:sp>
      <p:sp>
        <p:nvSpPr>
          <p:cNvPr id="5" name="Footer Placeholder 4">
            <a:extLst>
              <a:ext uri="{FF2B5EF4-FFF2-40B4-BE49-F238E27FC236}">
                <a16:creationId xmlns:a16="http://schemas.microsoft.com/office/drawing/2014/main" id="{DABF91E5-BB77-2590-5AAE-9F8941935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71BCA50-93BC-82FB-BF14-902F6452B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4EDDF-5E74-4A72-AD46-247047E6E414}" type="slidenum">
              <a:rPr lang="en-CA" smtClean="0"/>
              <a:t>‹#›</a:t>
            </a:fld>
            <a:endParaRPr lang="en-CA"/>
          </a:p>
        </p:txBody>
      </p:sp>
    </p:spTree>
    <p:extLst>
      <p:ext uri="{BB962C8B-B14F-4D97-AF65-F5344CB8AC3E}">
        <p14:creationId xmlns:p14="http://schemas.microsoft.com/office/powerpoint/2010/main" val="2102107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1.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3.svg"/><Relationship Id="rId5" Type="http://schemas.openxmlformats.org/officeDocument/2006/relationships/image" Target="../media/image13.sv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sv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hyperlink" Target="https://rs.gbif.org/extensions.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38.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4.svg"/><Relationship Id="rId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vocab.nerc.ac.uk/search_nv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vocab.nerc.ac.uk/search_nv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ocab.nerc.ac.uk/search_nv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vocab.nerc.ac.uk/search_nv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wc.tdwg.org/term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manual.obis.org/vocabulary.html#selecting-p01-codes-for-measurementtypei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youtube.com/playlist?list=PLlgUwSvpCFS4hADB7Slf44V1KJauEU6U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manual.obis.org/vocabulary.html#selecting-p01-codes-for-measurementtypei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vocab.nerc.ac.uk/search_nvs/P06/?searchstr=&amp;options=identifier,preflabel,altlabel,status_accepted&amp;rbaddfilter=inc&amp;searchstr2=" TargetMode="External"/><Relationship Id="rId5" Type="http://schemas.openxmlformats.org/officeDocument/2006/relationships/image" Target="../media/image44.png"/><Relationship Id="rId4" Type="http://schemas.openxmlformats.org/officeDocument/2006/relationships/hyperlink" Target="https://www.youtube.com/playlist?list=PLlgUwSvpCFS4hADB7Slf44V1KJauEU6U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anual.obis.org/vocabulary.html#selecting-p01-codes-for-measurementtypei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vocab.nerc.ac.uk/search_nvs/C35/?searchstr=&amp;options=identifier,preflabel,altlabel,status_accepted&amp;rbaddfilter=inc&amp;searchstr2=" TargetMode="External"/><Relationship Id="rId5" Type="http://schemas.openxmlformats.org/officeDocument/2006/relationships/image" Target="../media/image44.png"/><Relationship Id="rId4" Type="http://schemas.openxmlformats.org/officeDocument/2006/relationships/hyperlink" Target="https://www.youtube.com/playlist?list=PLlgUwSvpCFS4hADB7Slf44V1KJauEU6U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playlist?list=PLlgUwSvpCFS4hADB7Slf44V1KJauEU6Ul" TargetMode="External"/><Relationship Id="rId7" Type="http://schemas.openxmlformats.org/officeDocument/2006/relationships/image" Target="../media/image46.png"/><Relationship Id="rId2" Type="http://schemas.openxmlformats.org/officeDocument/2006/relationships/hyperlink" Target="https://manual.obis.org/vocabulary.html#selecting-p01-codes-for-measurementtypeid"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vocab.ices.dk/" TargetMode="Externa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playlist?list=PLlgUwSvpCFS4hADB7Slf44V1KJauEU6Ul" TargetMode="External"/><Relationship Id="rId2" Type="http://schemas.openxmlformats.org/officeDocument/2006/relationships/hyperlink" Target="https://manual.obis.org/vocabulary.html#selecting-p01-codes-for-measurementtypeid"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playlist?list=PLlgUwSvpCFS4hADB7Slf44V1KJauEU6Ul" TargetMode="External"/><Relationship Id="rId2" Type="http://schemas.openxmlformats.org/officeDocument/2006/relationships/hyperlink" Target="https://manual.obis.org/vocabulary.html#selecting-p01-codes-for-measurementtypeid"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playlist?list=PLlgUwSvpCFS4hADB7Slf44V1KJauEU6Ul" TargetMode="External"/><Relationship Id="rId2" Type="http://schemas.openxmlformats.org/officeDocument/2006/relationships/hyperlink" Target="https://manual.obis.org/vocabulary.html#selecting-p01-codes-for-measurementtypeid"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playlist?list=PLlgUwSvpCFS4hADB7Slf44V1KJauEU6Ul" TargetMode="External"/><Relationship Id="rId2" Type="http://schemas.openxmlformats.org/officeDocument/2006/relationships/hyperlink" Target="https://manual.obis.org/vocabulary.html#selecting-p01-codes-for-measurementtypeid"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playlist?list=PLlgUwSvpCFS4hADB7Slf44V1KJauEU6Ul" TargetMode="External"/><Relationship Id="rId2" Type="http://schemas.openxmlformats.org/officeDocument/2006/relationships/hyperlink" Target="https://manual.obis.org/vocabulary.html#selecting-p01-codes-for-measurementtypeid" TargetMode="External"/><Relationship Id="rId1" Type="http://schemas.openxmlformats.org/officeDocument/2006/relationships/slideLayout" Target="../slideLayouts/slideLayout2.xml"/><Relationship Id="rId5" Type="http://schemas.openxmlformats.org/officeDocument/2006/relationships/hyperlink" Target="http://vocab.nerc.ac.uk/collection/P01/current/ADBIOL01/" TargetMode="Externa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vocab.seadatanet.org/p01-facet-searc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vocab.seadatanet.org/p01-facet-search"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ithub.com/nvs-vocabs/P01/issues"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r.obis.org/mo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r.obis.org/mof/"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mof.obis.or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join.slack.com/t/obishq/shared_invite/zt-1yiucrrrq-RZRPU7c4rm7OungiBseWV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rs.gbif.org/vocabulary/dwc/basis_of_record_2022-02-02.x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29" name="Arc 5128">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tx1">
                <a:lumMod val="40000"/>
                <a:lumOff val="60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48" name="Oval 5130">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FCDD7-B793-35E3-4CE9-326B671E7284}"/>
              </a:ext>
            </a:extLst>
          </p:cNvPr>
          <p:cNvSpPr>
            <a:spLocks noGrp="1"/>
          </p:cNvSpPr>
          <p:nvPr>
            <p:ph type="ctrTitle"/>
          </p:nvPr>
        </p:nvSpPr>
        <p:spPr>
          <a:xfrm>
            <a:off x="812800" y="647593"/>
            <a:ext cx="4467792" cy="3060541"/>
          </a:xfrm>
        </p:spPr>
        <p:txBody>
          <a:bodyPr>
            <a:normAutofit/>
          </a:bodyPr>
          <a:lstStyle/>
          <a:p>
            <a:r>
              <a:rPr lang="en-CA">
                <a:solidFill>
                  <a:srgbClr val="FFFFFF"/>
                </a:solidFill>
              </a:rPr>
              <a:t>Node Training</a:t>
            </a:r>
          </a:p>
        </p:txBody>
      </p:sp>
      <p:sp>
        <p:nvSpPr>
          <p:cNvPr id="3" name="Subtitle 2">
            <a:extLst>
              <a:ext uri="{FF2B5EF4-FFF2-40B4-BE49-F238E27FC236}">
                <a16:creationId xmlns:a16="http://schemas.microsoft.com/office/drawing/2014/main" id="{7D2D4266-3657-04FE-FD72-ECF5CC3C784E}"/>
              </a:ext>
            </a:extLst>
          </p:cNvPr>
          <p:cNvSpPr>
            <a:spLocks noGrp="1"/>
          </p:cNvSpPr>
          <p:nvPr>
            <p:ph type="subTitle" idx="1"/>
          </p:nvPr>
        </p:nvSpPr>
        <p:spPr>
          <a:xfrm>
            <a:off x="249426" y="3777438"/>
            <a:ext cx="5227403" cy="2410198"/>
          </a:xfrm>
        </p:spPr>
        <p:txBody>
          <a:bodyPr>
            <a:normAutofit/>
          </a:bodyPr>
          <a:lstStyle/>
          <a:p>
            <a:pPr rtl="0">
              <a:spcBef>
                <a:spcPts val="0"/>
              </a:spcBef>
              <a:spcAft>
                <a:spcPts val="600"/>
              </a:spcAft>
            </a:pPr>
            <a:r>
              <a:rPr lang="en-CA" b="0" i="0" u="none" strike="noStrike" dirty="0">
                <a:solidFill>
                  <a:srgbClr val="FFFFFF"/>
                </a:solidFill>
                <a:effectLst/>
                <a:latin typeface="Arial" panose="020B0604020202020204" pitchFamily="34" charset="0"/>
              </a:rPr>
              <a:t>SG-12</a:t>
            </a:r>
            <a:endParaRPr lang="en-CA" b="0" dirty="0">
              <a:solidFill>
                <a:srgbClr val="FFFFFF"/>
              </a:solidFill>
              <a:effectLst/>
            </a:endParaRPr>
          </a:p>
          <a:p>
            <a:pPr rtl="0">
              <a:spcBef>
                <a:spcPts val="0"/>
              </a:spcBef>
              <a:spcAft>
                <a:spcPts val="600"/>
              </a:spcAft>
            </a:pPr>
            <a:r>
              <a:rPr lang="en-CA" b="0" i="0" u="none" strike="noStrike" dirty="0">
                <a:solidFill>
                  <a:srgbClr val="FFFFFF"/>
                </a:solidFill>
                <a:effectLst/>
                <a:latin typeface="Arial" panose="020B0604020202020204" pitchFamily="34" charset="0"/>
              </a:rPr>
              <a:t>2024-03-25/26</a:t>
            </a:r>
          </a:p>
          <a:p>
            <a:pPr rtl="0">
              <a:spcBef>
                <a:spcPts val="0"/>
              </a:spcBef>
              <a:spcAft>
                <a:spcPts val="600"/>
              </a:spcAft>
            </a:pPr>
            <a:r>
              <a:rPr lang="en-CA" dirty="0">
                <a:solidFill>
                  <a:srgbClr val="FFFFFF"/>
                </a:solidFill>
                <a:latin typeface="Arial" panose="020B0604020202020204" pitchFamily="34" charset="0"/>
              </a:rPr>
              <a:t>Elizabeth Lawrence, Pieter Provoost, Silas Principe, Ward Appeltans</a:t>
            </a:r>
            <a:endParaRPr lang="en-CA" b="0" dirty="0">
              <a:solidFill>
                <a:srgbClr val="FFFFFF"/>
              </a:solidFill>
              <a:effectLst/>
            </a:endParaRPr>
          </a:p>
        </p:txBody>
      </p:sp>
      <p:pic>
        <p:nvPicPr>
          <p:cNvPr id="5122" name="Picture 2" descr="A blue and black logo&#10;&#10;Description automatically generated">
            <a:extLst>
              <a:ext uri="{FF2B5EF4-FFF2-40B4-BE49-F238E27FC236}">
                <a16:creationId xmlns:a16="http://schemas.microsoft.com/office/drawing/2014/main" id="{82625293-19B0-B2CE-3F00-8AA9D49B7B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51798" y="2138989"/>
            <a:ext cx="4252055" cy="2580022"/>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Graphic 3" descr="Fish with solid fill">
            <a:extLst>
              <a:ext uri="{FF2B5EF4-FFF2-40B4-BE49-F238E27FC236}">
                <a16:creationId xmlns:a16="http://schemas.microsoft.com/office/drawing/2014/main" id="{766A2C1D-F381-F585-800B-303EC9D88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0000">
            <a:off x="3171110" y="788499"/>
            <a:ext cx="1026160" cy="1026160"/>
          </a:xfrm>
          <a:prstGeom prst="rect">
            <a:avLst/>
          </a:prstGeom>
        </p:spPr>
      </p:pic>
    </p:spTree>
    <p:extLst>
      <p:ext uri="{BB962C8B-B14F-4D97-AF65-F5344CB8AC3E}">
        <p14:creationId xmlns:p14="http://schemas.microsoft.com/office/powerpoint/2010/main" val="2000059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6891-5452-1CBD-5C21-D704AAB0C235}"/>
              </a:ext>
            </a:extLst>
          </p:cNvPr>
          <p:cNvSpPr>
            <a:spLocks noGrp="1"/>
          </p:cNvSpPr>
          <p:nvPr>
            <p:ph type="title"/>
          </p:nvPr>
        </p:nvSpPr>
        <p:spPr/>
        <p:txBody>
          <a:bodyPr/>
          <a:lstStyle/>
          <a:p>
            <a:r>
              <a:rPr lang="en-CA"/>
              <a:t>OBIS </a:t>
            </a:r>
            <a:r>
              <a:rPr lang="en-CA" u="sng">
                <a:solidFill>
                  <a:srgbClr val="FF0000"/>
                </a:solidFill>
              </a:rPr>
              <a:t>Required</a:t>
            </a:r>
            <a:r>
              <a:rPr lang="en-CA"/>
              <a:t> DwC terms</a:t>
            </a:r>
          </a:p>
        </p:txBody>
      </p:sp>
      <p:sp>
        <p:nvSpPr>
          <p:cNvPr id="3" name="Content Placeholder 2">
            <a:extLst>
              <a:ext uri="{FF2B5EF4-FFF2-40B4-BE49-F238E27FC236}">
                <a16:creationId xmlns:a16="http://schemas.microsoft.com/office/drawing/2014/main" id="{E15A347C-B4D4-A431-AF99-007D8CEAB0FA}"/>
              </a:ext>
            </a:extLst>
          </p:cNvPr>
          <p:cNvSpPr>
            <a:spLocks noGrp="1"/>
          </p:cNvSpPr>
          <p:nvPr>
            <p:ph idx="1"/>
          </p:nvPr>
        </p:nvSpPr>
        <p:spPr/>
        <p:txBody>
          <a:bodyPr/>
          <a:lstStyle/>
          <a:p>
            <a:pPr marL="514350" indent="-514350">
              <a:buFont typeface="+mj-lt"/>
              <a:buAutoNum type="arabicPeriod"/>
            </a:pPr>
            <a:r>
              <a:rPr lang="en-US" dirty="0" err="1">
                <a:solidFill>
                  <a:schemeClr val="bg1">
                    <a:lumMod val="65000"/>
                  </a:schemeClr>
                </a:solidFill>
              </a:rPr>
              <a:t>eventDate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eventID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decimalLatitude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decimalLongitude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occurrenceID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occurrenceStatus</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basisOfRecord</a:t>
            </a:r>
            <a:endParaRPr lang="en-US" dirty="0">
              <a:solidFill>
                <a:schemeClr val="bg1">
                  <a:lumMod val="65000"/>
                </a:schemeClr>
              </a:solidFill>
            </a:endParaRPr>
          </a:p>
          <a:p>
            <a:pPr marL="514350" indent="-514350">
              <a:buFont typeface="+mj-lt"/>
              <a:buAutoNum type="arabicPeriod"/>
            </a:pPr>
            <a:r>
              <a:rPr lang="en-US" dirty="0" err="1"/>
              <a:t>scientificName</a:t>
            </a:r>
            <a:endParaRPr lang="en-CA" dirty="0"/>
          </a:p>
        </p:txBody>
      </p:sp>
      <p:sp>
        <p:nvSpPr>
          <p:cNvPr id="15" name="TextBox 14">
            <a:extLst>
              <a:ext uri="{FF2B5EF4-FFF2-40B4-BE49-F238E27FC236}">
                <a16:creationId xmlns:a16="http://schemas.microsoft.com/office/drawing/2014/main" id="{571F9D18-4071-285C-8AA5-BC3C8D3CF7B9}"/>
              </a:ext>
            </a:extLst>
          </p:cNvPr>
          <p:cNvSpPr txBox="1"/>
          <p:nvPr/>
        </p:nvSpPr>
        <p:spPr>
          <a:xfrm>
            <a:off x="2495550" y="6488668"/>
            <a:ext cx="8020050" cy="369332"/>
          </a:xfrm>
          <a:prstGeom prst="rect">
            <a:avLst/>
          </a:prstGeom>
          <a:noFill/>
        </p:spPr>
        <p:txBody>
          <a:bodyPr wrap="square">
            <a:spAutoFit/>
          </a:bodyPr>
          <a:lstStyle/>
          <a:p>
            <a:r>
              <a:rPr lang="en-CA"/>
              <a:t>https://manual.obis.org/checklist.html#darwin-core-term-checklist-for-obis</a:t>
            </a:r>
          </a:p>
        </p:txBody>
      </p:sp>
      <p:sp>
        <p:nvSpPr>
          <p:cNvPr id="4" name="TextBox 3">
            <a:extLst>
              <a:ext uri="{FF2B5EF4-FFF2-40B4-BE49-F238E27FC236}">
                <a16:creationId xmlns:a16="http://schemas.microsoft.com/office/drawing/2014/main" id="{9911935F-CA42-4185-FA33-6A00882C66F4}"/>
              </a:ext>
            </a:extLst>
          </p:cNvPr>
          <p:cNvSpPr txBox="1"/>
          <p:nvPr/>
        </p:nvSpPr>
        <p:spPr>
          <a:xfrm>
            <a:off x="5181601" y="2002393"/>
            <a:ext cx="6738258" cy="1938992"/>
          </a:xfrm>
          <a:prstGeom prst="rect">
            <a:avLst/>
          </a:prstGeom>
          <a:noFill/>
        </p:spPr>
        <p:txBody>
          <a:bodyPr wrap="square" rtlCol="0">
            <a:spAutoFit/>
          </a:bodyPr>
          <a:lstStyle/>
          <a:p>
            <a:r>
              <a:rPr lang="en-CA" sz="2400" dirty="0"/>
              <a:t>Name down to the lowest </a:t>
            </a:r>
            <a:r>
              <a:rPr lang="en-CA" sz="2400" b="1" dirty="0"/>
              <a:t>certain</a:t>
            </a:r>
            <a:r>
              <a:rPr lang="en-CA" sz="2400" dirty="0"/>
              <a:t> taxonomic identification, include authorship</a:t>
            </a:r>
          </a:p>
          <a:p>
            <a:endParaRPr lang="en-CA" sz="2400" dirty="0"/>
          </a:p>
          <a:p>
            <a:r>
              <a:rPr lang="en-CA" sz="2400" dirty="0"/>
              <a:t>Also strongly recommended to include</a:t>
            </a:r>
          </a:p>
          <a:p>
            <a:r>
              <a:rPr lang="en-CA" sz="2400" b="1" dirty="0" err="1"/>
              <a:t>scientificNameID</a:t>
            </a:r>
            <a:r>
              <a:rPr lang="en-CA" sz="2400" dirty="0"/>
              <a:t> </a:t>
            </a:r>
            <a:r>
              <a:rPr lang="en-CA" dirty="0"/>
              <a:t>(from World Register Marine Species </a:t>
            </a:r>
            <a:r>
              <a:rPr lang="en-CA" dirty="0" err="1"/>
              <a:t>WoRMS</a:t>
            </a:r>
            <a:r>
              <a:rPr lang="en-CA" dirty="0"/>
              <a:t>)</a:t>
            </a:r>
            <a:endParaRPr lang="en-CA" sz="2000" dirty="0"/>
          </a:p>
        </p:txBody>
      </p:sp>
    </p:spTree>
    <p:extLst>
      <p:ext uri="{BB962C8B-B14F-4D97-AF65-F5344CB8AC3E}">
        <p14:creationId xmlns:p14="http://schemas.microsoft.com/office/powerpoint/2010/main" val="3444461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E5C1-E675-F9BF-BDEA-41959C819A51}"/>
              </a:ext>
            </a:extLst>
          </p:cNvPr>
          <p:cNvSpPr>
            <a:spLocks noGrp="1"/>
          </p:cNvSpPr>
          <p:nvPr>
            <p:ph type="title"/>
          </p:nvPr>
        </p:nvSpPr>
        <p:spPr>
          <a:xfrm>
            <a:off x="729573" y="106771"/>
            <a:ext cx="2828544" cy="1325563"/>
          </a:xfrm>
        </p:spPr>
        <p:txBody>
          <a:bodyPr/>
          <a:lstStyle/>
          <a:p>
            <a:r>
              <a:rPr lang="en-CA"/>
              <a:t>Data files…</a:t>
            </a:r>
          </a:p>
        </p:txBody>
      </p:sp>
      <p:pic>
        <p:nvPicPr>
          <p:cNvPr id="7" name="Graphic 6" descr="Table with solid fill">
            <a:extLst>
              <a:ext uri="{FF2B5EF4-FFF2-40B4-BE49-F238E27FC236}">
                <a16:creationId xmlns:a16="http://schemas.microsoft.com/office/drawing/2014/main" id="{D72E2A6B-3A11-0724-692C-FC334F429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2943" y="1701398"/>
            <a:ext cx="1361804" cy="1361804"/>
          </a:xfrm>
          <a:prstGeom prst="rect">
            <a:avLst/>
          </a:prstGeom>
        </p:spPr>
      </p:pic>
      <p:pic>
        <p:nvPicPr>
          <p:cNvPr id="8" name="Graphic 7" descr="Table with solid fill">
            <a:extLst>
              <a:ext uri="{FF2B5EF4-FFF2-40B4-BE49-F238E27FC236}">
                <a16:creationId xmlns:a16="http://schemas.microsoft.com/office/drawing/2014/main" id="{FF4A85E4-092C-1D9D-6B60-4DF3ECDDAD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2943" y="1701398"/>
            <a:ext cx="1361804" cy="1361804"/>
          </a:xfrm>
          <a:prstGeom prst="rect">
            <a:avLst/>
          </a:prstGeom>
        </p:spPr>
      </p:pic>
      <p:pic>
        <p:nvPicPr>
          <p:cNvPr id="9" name="Graphic 8" descr="Table with solid fill">
            <a:extLst>
              <a:ext uri="{FF2B5EF4-FFF2-40B4-BE49-F238E27FC236}">
                <a16:creationId xmlns:a16="http://schemas.microsoft.com/office/drawing/2014/main" id="{70A68DF6-5159-64C0-410B-050FA7A90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2943" y="1701398"/>
            <a:ext cx="1361804" cy="1361804"/>
          </a:xfrm>
          <a:prstGeom prst="rect">
            <a:avLst/>
          </a:prstGeom>
        </p:spPr>
      </p:pic>
      <p:pic>
        <p:nvPicPr>
          <p:cNvPr id="10" name="Graphic 9" descr="Table with solid fill">
            <a:extLst>
              <a:ext uri="{FF2B5EF4-FFF2-40B4-BE49-F238E27FC236}">
                <a16:creationId xmlns:a16="http://schemas.microsoft.com/office/drawing/2014/main" id="{4C1CB008-0AA8-8A36-138A-9EE32C63F6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4121" y="1816275"/>
            <a:ext cx="1175243" cy="1175243"/>
          </a:xfrm>
          <a:prstGeom prst="rect">
            <a:avLst/>
          </a:prstGeom>
        </p:spPr>
      </p:pic>
      <p:pic>
        <p:nvPicPr>
          <p:cNvPr id="5" name="Content Placeholder 4" descr="Folder with solid fill">
            <a:extLst>
              <a:ext uri="{FF2B5EF4-FFF2-40B4-BE49-F238E27FC236}">
                <a16:creationId xmlns:a16="http://schemas.microsoft.com/office/drawing/2014/main" id="{B93F7FEA-E24C-5744-3D12-36522D3F65EB}"/>
              </a:ext>
            </a:extLst>
          </p:cNvPr>
          <p:cNvPicPr>
            <a:picLocks noGrp="1" noChangeAspect="1"/>
          </p:cNvPicPr>
          <p:nvPr>
            <p:ph idx="1"/>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380" y="1189539"/>
            <a:ext cx="2142727" cy="2142727"/>
          </a:xfrm>
        </p:spPr>
      </p:pic>
    </p:spTree>
    <p:extLst>
      <p:ext uri="{BB962C8B-B14F-4D97-AF65-F5344CB8AC3E}">
        <p14:creationId xmlns:p14="http://schemas.microsoft.com/office/powerpoint/2010/main" val="35448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E5C1-E675-F9BF-BDEA-41959C819A51}"/>
              </a:ext>
            </a:extLst>
          </p:cNvPr>
          <p:cNvSpPr>
            <a:spLocks noGrp="1"/>
          </p:cNvSpPr>
          <p:nvPr>
            <p:ph type="title"/>
          </p:nvPr>
        </p:nvSpPr>
        <p:spPr>
          <a:xfrm>
            <a:off x="729573" y="106771"/>
            <a:ext cx="2828544" cy="1325563"/>
          </a:xfrm>
        </p:spPr>
        <p:txBody>
          <a:bodyPr/>
          <a:lstStyle/>
          <a:p>
            <a:r>
              <a:rPr lang="en-CA"/>
              <a:t>Data files…</a:t>
            </a:r>
          </a:p>
        </p:txBody>
      </p:sp>
      <p:pic>
        <p:nvPicPr>
          <p:cNvPr id="7" name="Graphic 6" descr="Table with solid fill">
            <a:extLst>
              <a:ext uri="{FF2B5EF4-FFF2-40B4-BE49-F238E27FC236}">
                <a16:creationId xmlns:a16="http://schemas.microsoft.com/office/drawing/2014/main" id="{D72E2A6B-3A11-0724-692C-FC334F429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499" y="2888513"/>
            <a:ext cx="1361804" cy="1361804"/>
          </a:xfrm>
          <a:prstGeom prst="rect">
            <a:avLst/>
          </a:prstGeom>
        </p:spPr>
      </p:pic>
      <p:pic>
        <p:nvPicPr>
          <p:cNvPr id="8" name="Graphic 7" descr="Table with solid fill">
            <a:extLst>
              <a:ext uri="{FF2B5EF4-FFF2-40B4-BE49-F238E27FC236}">
                <a16:creationId xmlns:a16="http://schemas.microsoft.com/office/drawing/2014/main" id="{FF4A85E4-092C-1D9D-6B60-4DF3ECDDAD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0380" y="4195754"/>
            <a:ext cx="1361804" cy="1361804"/>
          </a:xfrm>
          <a:prstGeom prst="rect">
            <a:avLst/>
          </a:prstGeom>
        </p:spPr>
      </p:pic>
      <p:pic>
        <p:nvPicPr>
          <p:cNvPr id="9" name="Graphic 8" descr="Table with solid fill">
            <a:extLst>
              <a:ext uri="{FF2B5EF4-FFF2-40B4-BE49-F238E27FC236}">
                <a16:creationId xmlns:a16="http://schemas.microsoft.com/office/drawing/2014/main" id="{70A68DF6-5159-64C0-410B-050FA7A90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1434" y="2748098"/>
            <a:ext cx="1361804" cy="1361804"/>
          </a:xfrm>
          <a:prstGeom prst="rect">
            <a:avLst/>
          </a:prstGeom>
        </p:spPr>
      </p:pic>
      <p:pic>
        <p:nvPicPr>
          <p:cNvPr id="10" name="Graphic 9" descr="Table with solid fill">
            <a:extLst>
              <a:ext uri="{FF2B5EF4-FFF2-40B4-BE49-F238E27FC236}">
                <a16:creationId xmlns:a16="http://schemas.microsoft.com/office/drawing/2014/main" id="{4C1CB008-0AA8-8A36-138A-9EE32C63F6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7995" y="3952982"/>
            <a:ext cx="1175243" cy="1175243"/>
          </a:xfrm>
          <a:prstGeom prst="rect">
            <a:avLst/>
          </a:prstGeom>
        </p:spPr>
      </p:pic>
      <p:pic>
        <p:nvPicPr>
          <p:cNvPr id="6" name="Content Placeholder 4" descr="Folder with solid fill">
            <a:extLst>
              <a:ext uri="{FF2B5EF4-FFF2-40B4-BE49-F238E27FC236}">
                <a16:creationId xmlns:a16="http://schemas.microsoft.com/office/drawing/2014/main" id="{63DEC599-7F24-6571-0321-94D1EABF36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380" y="1189539"/>
            <a:ext cx="2142727" cy="2142727"/>
          </a:xfrm>
          <a:prstGeom prst="rect">
            <a:avLst/>
          </a:prstGeom>
        </p:spPr>
      </p:pic>
    </p:spTree>
    <p:extLst>
      <p:ext uri="{BB962C8B-B14F-4D97-AF65-F5344CB8AC3E}">
        <p14:creationId xmlns:p14="http://schemas.microsoft.com/office/powerpoint/2010/main" val="1537945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E5C1-E675-F9BF-BDEA-41959C819A51}"/>
              </a:ext>
            </a:extLst>
          </p:cNvPr>
          <p:cNvSpPr>
            <a:spLocks noGrp="1"/>
          </p:cNvSpPr>
          <p:nvPr>
            <p:ph type="title"/>
          </p:nvPr>
        </p:nvSpPr>
        <p:spPr>
          <a:xfrm>
            <a:off x="729573" y="106771"/>
            <a:ext cx="2828544" cy="1325563"/>
          </a:xfrm>
        </p:spPr>
        <p:txBody>
          <a:bodyPr/>
          <a:lstStyle/>
          <a:p>
            <a:r>
              <a:rPr lang="en-CA"/>
              <a:t>Data files…</a:t>
            </a:r>
          </a:p>
        </p:txBody>
      </p:sp>
      <p:pic>
        <p:nvPicPr>
          <p:cNvPr id="7" name="Graphic 6" descr="Table with solid fill">
            <a:extLst>
              <a:ext uri="{FF2B5EF4-FFF2-40B4-BE49-F238E27FC236}">
                <a16:creationId xmlns:a16="http://schemas.microsoft.com/office/drawing/2014/main" id="{D72E2A6B-3A11-0724-692C-FC334F429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499" y="2888513"/>
            <a:ext cx="1361804" cy="1361804"/>
          </a:xfrm>
          <a:prstGeom prst="rect">
            <a:avLst/>
          </a:prstGeom>
        </p:spPr>
      </p:pic>
      <p:pic>
        <p:nvPicPr>
          <p:cNvPr id="8" name="Graphic 7" descr="Table with solid fill">
            <a:extLst>
              <a:ext uri="{FF2B5EF4-FFF2-40B4-BE49-F238E27FC236}">
                <a16:creationId xmlns:a16="http://schemas.microsoft.com/office/drawing/2014/main" id="{FF4A85E4-092C-1D9D-6B60-4DF3ECDDAD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0380" y="4195754"/>
            <a:ext cx="1361804" cy="1361804"/>
          </a:xfrm>
          <a:prstGeom prst="rect">
            <a:avLst/>
          </a:prstGeom>
        </p:spPr>
      </p:pic>
      <p:pic>
        <p:nvPicPr>
          <p:cNvPr id="9" name="Graphic 8" descr="Table with solid fill">
            <a:extLst>
              <a:ext uri="{FF2B5EF4-FFF2-40B4-BE49-F238E27FC236}">
                <a16:creationId xmlns:a16="http://schemas.microsoft.com/office/drawing/2014/main" id="{70A68DF6-5159-64C0-410B-050FA7A90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1434" y="2748098"/>
            <a:ext cx="1361804" cy="1361804"/>
          </a:xfrm>
          <a:prstGeom prst="rect">
            <a:avLst/>
          </a:prstGeom>
        </p:spPr>
      </p:pic>
      <p:pic>
        <p:nvPicPr>
          <p:cNvPr id="10" name="Graphic 9" descr="Table with solid fill">
            <a:extLst>
              <a:ext uri="{FF2B5EF4-FFF2-40B4-BE49-F238E27FC236}">
                <a16:creationId xmlns:a16="http://schemas.microsoft.com/office/drawing/2014/main" id="{4C1CB008-0AA8-8A36-138A-9EE32C63F6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7995" y="3952982"/>
            <a:ext cx="1175243" cy="1175243"/>
          </a:xfrm>
          <a:prstGeom prst="rect">
            <a:avLst/>
          </a:prstGeom>
        </p:spPr>
      </p:pic>
      <p:pic>
        <p:nvPicPr>
          <p:cNvPr id="6" name="Content Placeholder 4" descr="Folder with solid fill">
            <a:extLst>
              <a:ext uri="{FF2B5EF4-FFF2-40B4-BE49-F238E27FC236}">
                <a16:creationId xmlns:a16="http://schemas.microsoft.com/office/drawing/2014/main" id="{63DEC599-7F24-6571-0321-94D1EABF36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380" y="1189539"/>
            <a:ext cx="2142727" cy="2142727"/>
          </a:xfrm>
          <a:prstGeom prst="rect">
            <a:avLst/>
          </a:prstGeom>
        </p:spPr>
      </p:pic>
      <p:grpSp>
        <p:nvGrpSpPr>
          <p:cNvPr id="3" name="Group 2">
            <a:extLst>
              <a:ext uri="{FF2B5EF4-FFF2-40B4-BE49-F238E27FC236}">
                <a16:creationId xmlns:a16="http://schemas.microsoft.com/office/drawing/2014/main" id="{80F6C1AA-CC0A-1BEF-A4BD-8D731513E488}"/>
              </a:ext>
            </a:extLst>
          </p:cNvPr>
          <p:cNvGrpSpPr/>
          <p:nvPr/>
        </p:nvGrpSpPr>
        <p:grpSpPr>
          <a:xfrm>
            <a:off x="6424390" y="1054789"/>
            <a:ext cx="4745880" cy="2512391"/>
            <a:chOff x="7628446" y="2452749"/>
            <a:chExt cx="4117131" cy="2274206"/>
          </a:xfrm>
        </p:grpSpPr>
        <p:grpSp>
          <p:nvGrpSpPr>
            <p:cNvPr id="4" name="Group 3">
              <a:extLst>
                <a:ext uri="{FF2B5EF4-FFF2-40B4-BE49-F238E27FC236}">
                  <a16:creationId xmlns:a16="http://schemas.microsoft.com/office/drawing/2014/main" id="{03AE30EA-46AD-7A09-B5CA-39472E29D2B7}"/>
                </a:ext>
              </a:extLst>
            </p:cNvPr>
            <p:cNvGrpSpPr/>
            <p:nvPr/>
          </p:nvGrpSpPr>
          <p:grpSpPr>
            <a:xfrm>
              <a:off x="7628446" y="2452749"/>
              <a:ext cx="4117131" cy="2274206"/>
              <a:chOff x="8218524" y="1356632"/>
              <a:chExt cx="4117131" cy="2274206"/>
            </a:xfrm>
          </p:grpSpPr>
          <p:pic>
            <p:nvPicPr>
              <p:cNvPr id="14" name="Graphic 13" descr="Paper with solid fill">
                <a:extLst>
                  <a:ext uri="{FF2B5EF4-FFF2-40B4-BE49-F238E27FC236}">
                    <a16:creationId xmlns:a16="http://schemas.microsoft.com/office/drawing/2014/main" id="{2CEFA0AA-4349-B990-CC49-F1BE8FAC19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86162" y="2716438"/>
                <a:ext cx="914400" cy="914400"/>
              </a:xfrm>
              <a:prstGeom prst="rect">
                <a:avLst/>
              </a:prstGeom>
            </p:spPr>
          </p:pic>
          <p:pic>
            <p:nvPicPr>
              <p:cNvPr id="15" name="Graphic 14" descr="Paper with solid fill">
                <a:extLst>
                  <a:ext uri="{FF2B5EF4-FFF2-40B4-BE49-F238E27FC236}">
                    <a16:creationId xmlns:a16="http://schemas.microsoft.com/office/drawing/2014/main" id="{DD9C8BDE-94C1-F5CD-B365-7F42621DBC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6162" y="1356632"/>
                <a:ext cx="879849" cy="879851"/>
              </a:xfrm>
              <a:prstGeom prst="rect">
                <a:avLst/>
              </a:prstGeom>
            </p:spPr>
          </p:pic>
          <p:pic>
            <p:nvPicPr>
              <p:cNvPr id="16" name="Graphic 15" descr="Paper with solid fill">
                <a:extLst>
                  <a:ext uri="{FF2B5EF4-FFF2-40B4-BE49-F238E27FC236}">
                    <a16:creationId xmlns:a16="http://schemas.microsoft.com/office/drawing/2014/main" id="{6C967BEA-E074-76CE-3D66-5745A0A449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18524" y="2728587"/>
                <a:ext cx="879850" cy="879851"/>
              </a:xfrm>
              <a:prstGeom prst="rect">
                <a:avLst/>
              </a:prstGeom>
            </p:spPr>
          </p:pic>
          <p:pic>
            <p:nvPicPr>
              <p:cNvPr id="17" name="Graphic 16" descr="Paper with solid fill">
                <a:extLst>
                  <a:ext uri="{FF2B5EF4-FFF2-40B4-BE49-F238E27FC236}">
                    <a16:creationId xmlns:a16="http://schemas.microsoft.com/office/drawing/2014/main" id="{F283C14D-669D-1699-5A46-385D3B2E48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55806" y="2728587"/>
                <a:ext cx="879849" cy="879850"/>
              </a:xfrm>
              <a:prstGeom prst="rect">
                <a:avLst/>
              </a:prstGeom>
            </p:spPr>
          </p:pic>
          <p:cxnSp>
            <p:nvCxnSpPr>
              <p:cNvPr id="18" name="Straight Arrow Connector 17">
                <a:extLst>
                  <a:ext uri="{FF2B5EF4-FFF2-40B4-BE49-F238E27FC236}">
                    <a16:creationId xmlns:a16="http://schemas.microsoft.com/office/drawing/2014/main" id="{D0E46721-46A9-4545-6F06-16C3D681E20F}"/>
                  </a:ext>
                </a:extLst>
              </p:cNvPr>
              <p:cNvCxnSpPr>
                <a:cxnSpLocks/>
                <a:stCxn id="14" idx="0"/>
                <a:endCxn id="15" idx="2"/>
              </p:cNvCxnSpPr>
              <p:nvPr/>
            </p:nvCxnSpPr>
            <p:spPr>
              <a:xfrm flipH="1" flipV="1">
                <a:off x="10226086" y="2236483"/>
                <a:ext cx="17276" cy="47995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DF625B0A-783C-8A3A-36AC-51F6D86CFBE7}"/>
                  </a:ext>
                </a:extLst>
              </p:cNvPr>
              <p:cNvCxnSpPr>
                <a:cxnSpLocks/>
                <a:stCxn id="14" idx="1"/>
                <a:endCxn id="16" idx="3"/>
              </p:cNvCxnSpPr>
              <p:nvPr/>
            </p:nvCxnSpPr>
            <p:spPr>
              <a:xfrm flipH="1" flipV="1">
                <a:off x="9098374" y="3168513"/>
                <a:ext cx="687788" cy="512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E171BA4-4501-0A0A-7009-EBF0B611EC64}"/>
                  </a:ext>
                </a:extLst>
              </p:cNvPr>
              <p:cNvCxnSpPr>
                <a:cxnSpLocks/>
                <a:stCxn id="14" idx="3"/>
                <a:endCxn id="17" idx="1"/>
              </p:cNvCxnSpPr>
              <p:nvPr/>
            </p:nvCxnSpPr>
            <p:spPr>
              <a:xfrm flipV="1">
                <a:off x="10700562" y="3168512"/>
                <a:ext cx="755245" cy="512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grpSp>
        <p:sp>
          <p:nvSpPr>
            <p:cNvPr id="5" name="TextBox 4">
              <a:extLst>
                <a:ext uri="{FF2B5EF4-FFF2-40B4-BE49-F238E27FC236}">
                  <a16:creationId xmlns:a16="http://schemas.microsoft.com/office/drawing/2014/main" id="{9A001E11-2C5E-1755-4F8D-39C6A91AC495}"/>
                </a:ext>
              </a:extLst>
            </p:cNvPr>
            <p:cNvSpPr txBox="1"/>
            <p:nvPr/>
          </p:nvSpPr>
          <p:spPr>
            <a:xfrm>
              <a:off x="9342045" y="4096883"/>
              <a:ext cx="622478" cy="369332"/>
            </a:xfrm>
            <a:prstGeom prst="rect">
              <a:avLst/>
            </a:prstGeom>
            <a:noFill/>
          </p:spPr>
          <p:txBody>
            <a:bodyPr wrap="none" rtlCol="0">
              <a:spAutoFit/>
            </a:bodyPr>
            <a:lstStyle/>
            <a:p>
              <a:r>
                <a:rPr lang="en-CA">
                  <a:solidFill>
                    <a:schemeClr val="accent5">
                      <a:lumMod val="75000"/>
                    </a:schemeClr>
                  </a:solidFill>
                </a:rPr>
                <a:t>Core</a:t>
              </a:r>
            </a:p>
          </p:txBody>
        </p:sp>
        <p:sp>
          <p:nvSpPr>
            <p:cNvPr id="11" name="TextBox 10">
              <a:extLst>
                <a:ext uri="{FF2B5EF4-FFF2-40B4-BE49-F238E27FC236}">
                  <a16:creationId xmlns:a16="http://schemas.microsoft.com/office/drawing/2014/main" id="{A04F7664-A292-58B3-71B3-30D573017381}"/>
                </a:ext>
              </a:extLst>
            </p:cNvPr>
            <p:cNvSpPr txBox="1"/>
            <p:nvPr/>
          </p:nvSpPr>
          <p:spPr>
            <a:xfrm>
              <a:off x="7839165" y="4168181"/>
              <a:ext cx="473912" cy="369332"/>
            </a:xfrm>
            <a:prstGeom prst="rect">
              <a:avLst/>
            </a:prstGeom>
            <a:noFill/>
          </p:spPr>
          <p:txBody>
            <a:bodyPr wrap="none" rtlCol="0">
              <a:spAutoFit/>
            </a:bodyPr>
            <a:lstStyle/>
            <a:p>
              <a:r>
                <a:rPr lang="en-CA">
                  <a:solidFill>
                    <a:srgbClr val="FFC000"/>
                  </a:solidFill>
                </a:rPr>
                <a:t>Ext</a:t>
              </a:r>
            </a:p>
          </p:txBody>
        </p:sp>
        <p:sp>
          <p:nvSpPr>
            <p:cNvPr id="12" name="TextBox 11">
              <a:extLst>
                <a:ext uri="{FF2B5EF4-FFF2-40B4-BE49-F238E27FC236}">
                  <a16:creationId xmlns:a16="http://schemas.microsoft.com/office/drawing/2014/main" id="{4FEACD29-99B6-34F2-209B-B404C09DF0C6}"/>
                </a:ext>
              </a:extLst>
            </p:cNvPr>
            <p:cNvSpPr txBox="1"/>
            <p:nvPr/>
          </p:nvSpPr>
          <p:spPr>
            <a:xfrm>
              <a:off x="9406803" y="2793235"/>
              <a:ext cx="473912" cy="369332"/>
            </a:xfrm>
            <a:prstGeom prst="rect">
              <a:avLst/>
            </a:prstGeom>
            <a:noFill/>
          </p:spPr>
          <p:txBody>
            <a:bodyPr wrap="none" rtlCol="0">
              <a:spAutoFit/>
            </a:bodyPr>
            <a:lstStyle/>
            <a:p>
              <a:r>
                <a:rPr lang="en-CA">
                  <a:solidFill>
                    <a:srgbClr val="FFC000"/>
                  </a:solidFill>
                </a:rPr>
                <a:t>Ext</a:t>
              </a:r>
            </a:p>
          </p:txBody>
        </p:sp>
        <p:sp>
          <p:nvSpPr>
            <p:cNvPr id="13" name="TextBox 12">
              <a:extLst>
                <a:ext uri="{FF2B5EF4-FFF2-40B4-BE49-F238E27FC236}">
                  <a16:creationId xmlns:a16="http://schemas.microsoft.com/office/drawing/2014/main" id="{3AF7EB82-64A4-0281-55B4-1BA89F7087EB}"/>
                </a:ext>
              </a:extLst>
            </p:cNvPr>
            <p:cNvSpPr txBox="1"/>
            <p:nvPr/>
          </p:nvSpPr>
          <p:spPr>
            <a:xfrm>
              <a:off x="11083527" y="4168181"/>
              <a:ext cx="473912" cy="369332"/>
            </a:xfrm>
            <a:prstGeom prst="rect">
              <a:avLst/>
            </a:prstGeom>
            <a:noFill/>
          </p:spPr>
          <p:txBody>
            <a:bodyPr wrap="none" rtlCol="0">
              <a:spAutoFit/>
            </a:bodyPr>
            <a:lstStyle/>
            <a:p>
              <a:r>
                <a:rPr lang="en-CA">
                  <a:solidFill>
                    <a:srgbClr val="FFC000"/>
                  </a:solidFill>
                </a:rPr>
                <a:t>Ext</a:t>
              </a:r>
            </a:p>
          </p:txBody>
        </p:sp>
      </p:grpSp>
      <p:sp>
        <p:nvSpPr>
          <p:cNvPr id="21" name="Arrow: Right 20">
            <a:extLst>
              <a:ext uri="{FF2B5EF4-FFF2-40B4-BE49-F238E27FC236}">
                <a16:creationId xmlns:a16="http://schemas.microsoft.com/office/drawing/2014/main" id="{FDDFABA7-D2A7-9628-AD82-FE8E52DDFB57}"/>
              </a:ext>
            </a:extLst>
          </p:cNvPr>
          <p:cNvSpPr/>
          <p:nvPr/>
        </p:nvSpPr>
        <p:spPr>
          <a:xfrm>
            <a:off x="4352615" y="1869663"/>
            <a:ext cx="1371600" cy="57607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58759D97-F68A-3543-B1FD-318EFE2D72F2}"/>
              </a:ext>
            </a:extLst>
          </p:cNvPr>
          <p:cNvSpPr txBox="1"/>
          <p:nvPr/>
        </p:nvSpPr>
        <p:spPr>
          <a:xfrm>
            <a:off x="5216581" y="384832"/>
            <a:ext cx="6365026" cy="830997"/>
          </a:xfrm>
          <a:prstGeom prst="rect">
            <a:avLst/>
          </a:prstGeom>
          <a:noFill/>
        </p:spPr>
        <p:txBody>
          <a:bodyPr wrap="square">
            <a:spAutoFit/>
          </a:bodyPr>
          <a:lstStyle/>
          <a:p>
            <a:r>
              <a:rPr lang="en-CA" sz="4800">
                <a:latin typeface="+mj-lt"/>
              </a:rPr>
              <a:t>&amp; Darwin Core-Archive</a:t>
            </a:r>
          </a:p>
        </p:txBody>
      </p:sp>
    </p:spTree>
    <p:extLst>
      <p:ext uri="{BB962C8B-B14F-4D97-AF65-F5344CB8AC3E}">
        <p14:creationId xmlns:p14="http://schemas.microsoft.com/office/powerpoint/2010/main" val="1576572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E5C1-E675-F9BF-BDEA-41959C819A51}"/>
              </a:ext>
            </a:extLst>
          </p:cNvPr>
          <p:cNvSpPr>
            <a:spLocks noGrp="1"/>
          </p:cNvSpPr>
          <p:nvPr>
            <p:ph type="title"/>
          </p:nvPr>
        </p:nvSpPr>
        <p:spPr>
          <a:xfrm>
            <a:off x="729573" y="106771"/>
            <a:ext cx="2828544" cy="1325563"/>
          </a:xfrm>
        </p:spPr>
        <p:txBody>
          <a:bodyPr/>
          <a:lstStyle/>
          <a:p>
            <a:r>
              <a:rPr lang="en-CA"/>
              <a:t>Data files…</a:t>
            </a:r>
          </a:p>
        </p:txBody>
      </p:sp>
      <p:pic>
        <p:nvPicPr>
          <p:cNvPr id="7" name="Graphic 6" descr="Table with solid fill">
            <a:extLst>
              <a:ext uri="{FF2B5EF4-FFF2-40B4-BE49-F238E27FC236}">
                <a16:creationId xmlns:a16="http://schemas.microsoft.com/office/drawing/2014/main" id="{D72E2A6B-3A11-0724-692C-FC334F4295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62943" y="1701398"/>
            <a:ext cx="1361804" cy="1361804"/>
          </a:xfrm>
          <a:prstGeom prst="rect">
            <a:avLst/>
          </a:prstGeom>
        </p:spPr>
      </p:pic>
      <p:pic>
        <p:nvPicPr>
          <p:cNvPr id="8" name="Graphic 7" descr="Table with solid fill">
            <a:extLst>
              <a:ext uri="{FF2B5EF4-FFF2-40B4-BE49-F238E27FC236}">
                <a16:creationId xmlns:a16="http://schemas.microsoft.com/office/drawing/2014/main" id="{FF4A85E4-092C-1D9D-6B60-4DF3ECDDAD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943" y="1701398"/>
            <a:ext cx="1361804" cy="1361804"/>
          </a:xfrm>
          <a:prstGeom prst="rect">
            <a:avLst/>
          </a:prstGeom>
        </p:spPr>
      </p:pic>
      <p:pic>
        <p:nvPicPr>
          <p:cNvPr id="9" name="Graphic 8" descr="Table with solid fill">
            <a:extLst>
              <a:ext uri="{FF2B5EF4-FFF2-40B4-BE49-F238E27FC236}">
                <a16:creationId xmlns:a16="http://schemas.microsoft.com/office/drawing/2014/main" id="{70A68DF6-5159-64C0-410B-050FA7A903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943" y="1701398"/>
            <a:ext cx="1361804" cy="1361804"/>
          </a:xfrm>
          <a:prstGeom prst="rect">
            <a:avLst/>
          </a:prstGeom>
        </p:spPr>
      </p:pic>
      <p:pic>
        <p:nvPicPr>
          <p:cNvPr id="10" name="Graphic 9" descr="Table with solid fill">
            <a:extLst>
              <a:ext uri="{FF2B5EF4-FFF2-40B4-BE49-F238E27FC236}">
                <a16:creationId xmlns:a16="http://schemas.microsoft.com/office/drawing/2014/main" id="{4C1CB008-0AA8-8A36-138A-9EE32C63F6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4121" y="1816275"/>
            <a:ext cx="1175243" cy="1175243"/>
          </a:xfrm>
          <a:prstGeom prst="rect">
            <a:avLst/>
          </a:prstGeom>
        </p:spPr>
      </p:pic>
      <p:pic>
        <p:nvPicPr>
          <p:cNvPr id="5" name="Content Placeholder 4" descr="Folder with solid fill">
            <a:extLst>
              <a:ext uri="{FF2B5EF4-FFF2-40B4-BE49-F238E27FC236}">
                <a16:creationId xmlns:a16="http://schemas.microsoft.com/office/drawing/2014/main" id="{B93F7FEA-E24C-5744-3D12-36522D3F65EB}"/>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0380" y="1189539"/>
            <a:ext cx="2142727" cy="2142727"/>
          </a:xfrm>
        </p:spPr>
      </p:pic>
      <p:grpSp>
        <p:nvGrpSpPr>
          <p:cNvPr id="11" name="Group 10">
            <a:extLst>
              <a:ext uri="{FF2B5EF4-FFF2-40B4-BE49-F238E27FC236}">
                <a16:creationId xmlns:a16="http://schemas.microsoft.com/office/drawing/2014/main" id="{2301A141-4E99-3659-0C26-EA3FF572C451}"/>
              </a:ext>
            </a:extLst>
          </p:cNvPr>
          <p:cNvGrpSpPr/>
          <p:nvPr/>
        </p:nvGrpSpPr>
        <p:grpSpPr>
          <a:xfrm>
            <a:off x="6424390" y="1054789"/>
            <a:ext cx="4745880" cy="2512391"/>
            <a:chOff x="7628446" y="2452749"/>
            <a:chExt cx="4117131" cy="2274206"/>
          </a:xfrm>
        </p:grpSpPr>
        <p:grpSp>
          <p:nvGrpSpPr>
            <p:cNvPr id="12" name="Group 11">
              <a:extLst>
                <a:ext uri="{FF2B5EF4-FFF2-40B4-BE49-F238E27FC236}">
                  <a16:creationId xmlns:a16="http://schemas.microsoft.com/office/drawing/2014/main" id="{4743D107-AF7A-2CE8-B71A-01AE9506B672}"/>
                </a:ext>
              </a:extLst>
            </p:cNvPr>
            <p:cNvGrpSpPr/>
            <p:nvPr/>
          </p:nvGrpSpPr>
          <p:grpSpPr>
            <a:xfrm>
              <a:off x="7628446" y="2452749"/>
              <a:ext cx="4117131" cy="2274206"/>
              <a:chOff x="8218524" y="1356632"/>
              <a:chExt cx="4117131" cy="2274206"/>
            </a:xfrm>
          </p:grpSpPr>
          <p:pic>
            <p:nvPicPr>
              <p:cNvPr id="17" name="Graphic 16" descr="Paper with solid fill">
                <a:extLst>
                  <a:ext uri="{FF2B5EF4-FFF2-40B4-BE49-F238E27FC236}">
                    <a16:creationId xmlns:a16="http://schemas.microsoft.com/office/drawing/2014/main" id="{8DFA4167-22D2-C773-CB4D-2D5187501C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6162" y="2716438"/>
                <a:ext cx="914400" cy="914400"/>
              </a:xfrm>
              <a:prstGeom prst="rect">
                <a:avLst/>
              </a:prstGeom>
            </p:spPr>
          </p:pic>
          <p:pic>
            <p:nvPicPr>
              <p:cNvPr id="18" name="Graphic 17" descr="Paper with solid fill">
                <a:extLst>
                  <a:ext uri="{FF2B5EF4-FFF2-40B4-BE49-F238E27FC236}">
                    <a16:creationId xmlns:a16="http://schemas.microsoft.com/office/drawing/2014/main" id="{F34AA02C-9CF1-F1D0-E93A-0A648E5DEC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86162" y="1356632"/>
                <a:ext cx="879849" cy="879851"/>
              </a:xfrm>
              <a:prstGeom prst="rect">
                <a:avLst/>
              </a:prstGeom>
            </p:spPr>
          </p:pic>
          <p:pic>
            <p:nvPicPr>
              <p:cNvPr id="19" name="Graphic 18" descr="Paper with solid fill">
                <a:extLst>
                  <a:ext uri="{FF2B5EF4-FFF2-40B4-BE49-F238E27FC236}">
                    <a16:creationId xmlns:a16="http://schemas.microsoft.com/office/drawing/2014/main" id="{11133049-A371-AFFD-3FBC-E0617E813B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18524" y="2728587"/>
                <a:ext cx="879850" cy="879851"/>
              </a:xfrm>
              <a:prstGeom prst="rect">
                <a:avLst/>
              </a:prstGeom>
            </p:spPr>
          </p:pic>
          <p:pic>
            <p:nvPicPr>
              <p:cNvPr id="20" name="Graphic 19" descr="Paper with solid fill">
                <a:extLst>
                  <a:ext uri="{FF2B5EF4-FFF2-40B4-BE49-F238E27FC236}">
                    <a16:creationId xmlns:a16="http://schemas.microsoft.com/office/drawing/2014/main" id="{14F2AE15-CF1C-5CE1-AFAF-682A7E65A8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55806" y="2728587"/>
                <a:ext cx="879849" cy="879850"/>
              </a:xfrm>
              <a:prstGeom prst="rect">
                <a:avLst/>
              </a:prstGeom>
            </p:spPr>
          </p:pic>
          <p:cxnSp>
            <p:nvCxnSpPr>
              <p:cNvPr id="21" name="Straight Arrow Connector 20">
                <a:extLst>
                  <a:ext uri="{FF2B5EF4-FFF2-40B4-BE49-F238E27FC236}">
                    <a16:creationId xmlns:a16="http://schemas.microsoft.com/office/drawing/2014/main" id="{C1CFFF7F-F549-229F-7492-011273BD2E06}"/>
                  </a:ext>
                </a:extLst>
              </p:cNvPr>
              <p:cNvCxnSpPr>
                <a:cxnSpLocks/>
                <a:stCxn id="17" idx="0"/>
                <a:endCxn id="18" idx="2"/>
              </p:cNvCxnSpPr>
              <p:nvPr/>
            </p:nvCxnSpPr>
            <p:spPr>
              <a:xfrm flipH="1" flipV="1">
                <a:off x="10226086" y="2236483"/>
                <a:ext cx="17276" cy="47995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473C52F-49BB-2FF7-2580-65F09969C3FE}"/>
                  </a:ext>
                </a:extLst>
              </p:cNvPr>
              <p:cNvCxnSpPr>
                <a:cxnSpLocks/>
                <a:stCxn id="17" idx="1"/>
                <a:endCxn id="19" idx="3"/>
              </p:cNvCxnSpPr>
              <p:nvPr/>
            </p:nvCxnSpPr>
            <p:spPr>
              <a:xfrm flipH="1" flipV="1">
                <a:off x="9098374" y="3168513"/>
                <a:ext cx="687788" cy="512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9018AAE-0A39-0FA9-4B89-9AE712D1D3CE}"/>
                  </a:ext>
                </a:extLst>
              </p:cNvPr>
              <p:cNvCxnSpPr>
                <a:cxnSpLocks/>
                <a:stCxn id="17" idx="3"/>
                <a:endCxn id="20" idx="1"/>
              </p:cNvCxnSpPr>
              <p:nvPr/>
            </p:nvCxnSpPr>
            <p:spPr>
              <a:xfrm flipV="1">
                <a:off x="10700562" y="3168512"/>
                <a:ext cx="755245" cy="512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C392E177-94EA-B43E-8643-B6F5CCA06DF1}"/>
                </a:ext>
              </a:extLst>
            </p:cNvPr>
            <p:cNvSpPr txBox="1"/>
            <p:nvPr/>
          </p:nvSpPr>
          <p:spPr>
            <a:xfrm>
              <a:off x="9342045" y="4096883"/>
              <a:ext cx="622478" cy="369332"/>
            </a:xfrm>
            <a:prstGeom prst="rect">
              <a:avLst/>
            </a:prstGeom>
            <a:noFill/>
          </p:spPr>
          <p:txBody>
            <a:bodyPr wrap="none" rtlCol="0">
              <a:spAutoFit/>
            </a:bodyPr>
            <a:lstStyle/>
            <a:p>
              <a:r>
                <a:rPr lang="en-CA">
                  <a:solidFill>
                    <a:schemeClr val="accent5">
                      <a:lumMod val="75000"/>
                    </a:schemeClr>
                  </a:solidFill>
                </a:rPr>
                <a:t>Core</a:t>
              </a:r>
            </a:p>
          </p:txBody>
        </p:sp>
        <p:sp>
          <p:nvSpPr>
            <p:cNvPr id="14" name="TextBox 13">
              <a:extLst>
                <a:ext uri="{FF2B5EF4-FFF2-40B4-BE49-F238E27FC236}">
                  <a16:creationId xmlns:a16="http://schemas.microsoft.com/office/drawing/2014/main" id="{3907C22E-A4A6-39B0-FCDD-5936CFBC7439}"/>
                </a:ext>
              </a:extLst>
            </p:cNvPr>
            <p:cNvSpPr txBox="1"/>
            <p:nvPr/>
          </p:nvSpPr>
          <p:spPr>
            <a:xfrm>
              <a:off x="7839165" y="4168181"/>
              <a:ext cx="473912" cy="369332"/>
            </a:xfrm>
            <a:prstGeom prst="rect">
              <a:avLst/>
            </a:prstGeom>
            <a:noFill/>
          </p:spPr>
          <p:txBody>
            <a:bodyPr wrap="none" rtlCol="0">
              <a:spAutoFit/>
            </a:bodyPr>
            <a:lstStyle/>
            <a:p>
              <a:r>
                <a:rPr lang="en-CA">
                  <a:solidFill>
                    <a:srgbClr val="FFC000"/>
                  </a:solidFill>
                </a:rPr>
                <a:t>Ext</a:t>
              </a:r>
            </a:p>
          </p:txBody>
        </p:sp>
        <p:sp>
          <p:nvSpPr>
            <p:cNvPr id="15" name="TextBox 14">
              <a:extLst>
                <a:ext uri="{FF2B5EF4-FFF2-40B4-BE49-F238E27FC236}">
                  <a16:creationId xmlns:a16="http://schemas.microsoft.com/office/drawing/2014/main" id="{67BD7F90-BF26-7D73-CB56-BF9DC6E00D03}"/>
                </a:ext>
              </a:extLst>
            </p:cNvPr>
            <p:cNvSpPr txBox="1"/>
            <p:nvPr/>
          </p:nvSpPr>
          <p:spPr>
            <a:xfrm>
              <a:off x="9406803" y="2793235"/>
              <a:ext cx="473912" cy="369332"/>
            </a:xfrm>
            <a:prstGeom prst="rect">
              <a:avLst/>
            </a:prstGeom>
            <a:noFill/>
          </p:spPr>
          <p:txBody>
            <a:bodyPr wrap="none" rtlCol="0">
              <a:spAutoFit/>
            </a:bodyPr>
            <a:lstStyle/>
            <a:p>
              <a:r>
                <a:rPr lang="en-CA">
                  <a:solidFill>
                    <a:srgbClr val="FFC000"/>
                  </a:solidFill>
                </a:rPr>
                <a:t>Ext</a:t>
              </a:r>
            </a:p>
          </p:txBody>
        </p:sp>
        <p:sp>
          <p:nvSpPr>
            <p:cNvPr id="16" name="TextBox 15">
              <a:extLst>
                <a:ext uri="{FF2B5EF4-FFF2-40B4-BE49-F238E27FC236}">
                  <a16:creationId xmlns:a16="http://schemas.microsoft.com/office/drawing/2014/main" id="{2C78F9CF-3127-2233-3AEF-ABC546AE22DC}"/>
                </a:ext>
              </a:extLst>
            </p:cNvPr>
            <p:cNvSpPr txBox="1"/>
            <p:nvPr/>
          </p:nvSpPr>
          <p:spPr>
            <a:xfrm>
              <a:off x="11083527" y="4168181"/>
              <a:ext cx="473912" cy="369332"/>
            </a:xfrm>
            <a:prstGeom prst="rect">
              <a:avLst/>
            </a:prstGeom>
            <a:noFill/>
          </p:spPr>
          <p:txBody>
            <a:bodyPr wrap="none" rtlCol="0">
              <a:spAutoFit/>
            </a:bodyPr>
            <a:lstStyle/>
            <a:p>
              <a:r>
                <a:rPr lang="en-CA">
                  <a:solidFill>
                    <a:srgbClr val="FFC000"/>
                  </a:solidFill>
                </a:rPr>
                <a:t>Ext</a:t>
              </a:r>
            </a:p>
          </p:txBody>
        </p:sp>
      </p:grpSp>
      <p:sp>
        <p:nvSpPr>
          <p:cNvPr id="24" name="Arrow: Right 23">
            <a:extLst>
              <a:ext uri="{FF2B5EF4-FFF2-40B4-BE49-F238E27FC236}">
                <a16:creationId xmlns:a16="http://schemas.microsoft.com/office/drawing/2014/main" id="{5D87753F-7970-82BA-C766-763D7CA7295C}"/>
              </a:ext>
            </a:extLst>
          </p:cNvPr>
          <p:cNvSpPr/>
          <p:nvPr/>
        </p:nvSpPr>
        <p:spPr>
          <a:xfrm>
            <a:off x="4352615" y="1869663"/>
            <a:ext cx="1371600" cy="57607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2787DA43-131C-1A8A-5C30-6D5E191052D4}"/>
              </a:ext>
            </a:extLst>
          </p:cNvPr>
          <p:cNvSpPr txBox="1"/>
          <p:nvPr/>
        </p:nvSpPr>
        <p:spPr>
          <a:xfrm>
            <a:off x="5216581" y="384832"/>
            <a:ext cx="6365026" cy="830997"/>
          </a:xfrm>
          <a:prstGeom prst="rect">
            <a:avLst/>
          </a:prstGeom>
          <a:noFill/>
        </p:spPr>
        <p:txBody>
          <a:bodyPr wrap="square">
            <a:spAutoFit/>
          </a:bodyPr>
          <a:lstStyle/>
          <a:p>
            <a:r>
              <a:rPr lang="en-CA" sz="4800">
                <a:latin typeface="+mj-lt"/>
              </a:rPr>
              <a:t>&amp; Darwin Core-Archive</a:t>
            </a:r>
          </a:p>
        </p:txBody>
      </p:sp>
      <p:sp>
        <p:nvSpPr>
          <p:cNvPr id="33" name="TextBox 32">
            <a:extLst>
              <a:ext uri="{FF2B5EF4-FFF2-40B4-BE49-F238E27FC236}">
                <a16:creationId xmlns:a16="http://schemas.microsoft.com/office/drawing/2014/main" id="{452BCB36-20D1-589D-B613-CAFE1494A8BF}"/>
              </a:ext>
            </a:extLst>
          </p:cNvPr>
          <p:cNvSpPr txBox="1"/>
          <p:nvPr/>
        </p:nvSpPr>
        <p:spPr>
          <a:xfrm>
            <a:off x="10407116" y="4489393"/>
            <a:ext cx="1640104" cy="461665"/>
          </a:xfrm>
          <a:prstGeom prst="rect">
            <a:avLst/>
          </a:prstGeom>
          <a:noFill/>
        </p:spPr>
        <p:txBody>
          <a:bodyPr wrap="square" rtlCol="0">
            <a:spAutoFit/>
          </a:bodyPr>
          <a:lstStyle/>
          <a:p>
            <a:r>
              <a:rPr lang="en-CA" sz="2400" b="1">
                <a:solidFill>
                  <a:srgbClr val="000000"/>
                </a:solidFill>
              </a:rPr>
              <a:t>Event core</a:t>
            </a:r>
          </a:p>
        </p:txBody>
      </p:sp>
      <p:sp>
        <p:nvSpPr>
          <p:cNvPr id="34" name="TextBox 33">
            <a:extLst>
              <a:ext uri="{FF2B5EF4-FFF2-40B4-BE49-F238E27FC236}">
                <a16:creationId xmlns:a16="http://schemas.microsoft.com/office/drawing/2014/main" id="{3B40C449-8D71-4740-867A-828DABC03F0D}"/>
              </a:ext>
            </a:extLst>
          </p:cNvPr>
          <p:cNvSpPr txBox="1"/>
          <p:nvPr/>
        </p:nvSpPr>
        <p:spPr>
          <a:xfrm>
            <a:off x="4906251" y="4489392"/>
            <a:ext cx="2532355" cy="461665"/>
          </a:xfrm>
          <a:prstGeom prst="rect">
            <a:avLst/>
          </a:prstGeom>
          <a:noFill/>
        </p:spPr>
        <p:txBody>
          <a:bodyPr wrap="square" rtlCol="0">
            <a:spAutoFit/>
          </a:bodyPr>
          <a:lstStyle/>
          <a:p>
            <a:r>
              <a:rPr lang="en-CA" sz="2400" b="1">
                <a:solidFill>
                  <a:srgbClr val="000000"/>
                </a:solidFill>
              </a:rPr>
              <a:t>Occurrence core</a:t>
            </a:r>
          </a:p>
        </p:txBody>
      </p:sp>
      <p:cxnSp>
        <p:nvCxnSpPr>
          <p:cNvPr id="38" name="Connector: Elbow 37">
            <a:extLst>
              <a:ext uri="{FF2B5EF4-FFF2-40B4-BE49-F238E27FC236}">
                <a16:creationId xmlns:a16="http://schemas.microsoft.com/office/drawing/2014/main" id="{779D3606-1D75-5CBF-F166-3EBEFDBF8D53}"/>
              </a:ext>
            </a:extLst>
          </p:cNvPr>
          <p:cNvCxnSpPr>
            <a:cxnSpLocks/>
          </p:cNvCxnSpPr>
          <p:nvPr/>
        </p:nvCxnSpPr>
        <p:spPr>
          <a:xfrm rot="5400000">
            <a:off x="6810956" y="2599620"/>
            <a:ext cx="922212" cy="2972781"/>
          </a:xfrm>
          <a:prstGeom prst="bentConnector3">
            <a:avLst/>
          </a:prstGeom>
          <a:ln w="38100">
            <a:solidFill>
              <a:srgbClr val="5193DB"/>
            </a:solidFill>
            <a:tailEnd type="triangle"/>
          </a:ln>
        </p:spPr>
        <p:style>
          <a:lnRef idx="1">
            <a:schemeClr val="accent5"/>
          </a:lnRef>
          <a:fillRef idx="0">
            <a:schemeClr val="accent5"/>
          </a:fillRef>
          <a:effectRef idx="0">
            <a:schemeClr val="accent5"/>
          </a:effectRef>
          <a:fontRef idx="minor">
            <a:schemeClr val="tx1"/>
          </a:fontRef>
        </p:style>
      </p:cxnSp>
      <p:cxnSp>
        <p:nvCxnSpPr>
          <p:cNvPr id="39" name="Connector: Elbow 38">
            <a:extLst>
              <a:ext uri="{FF2B5EF4-FFF2-40B4-BE49-F238E27FC236}">
                <a16:creationId xmlns:a16="http://schemas.microsoft.com/office/drawing/2014/main" id="{F7F1202C-7779-9D52-BF1D-437AB037D728}"/>
              </a:ext>
            </a:extLst>
          </p:cNvPr>
          <p:cNvCxnSpPr>
            <a:cxnSpLocks/>
          </p:cNvCxnSpPr>
          <p:nvPr/>
        </p:nvCxnSpPr>
        <p:spPr>
          <a:xfrm rot="16200000" flipH="1">
            <a:off x="9468000" y="2923620"/>
            <a:ext cx="922213" cy="2334391"/>
          </a:xfrm>
          <a:prstGeom prst="bentConnector3">
            <a:avLst>
              <a:gd name="adj1" fmla="val 50000"/>
            </a:avLst>
          </a:prstGeom>
          <a:ln w="38100">
            <a:solidFill>
              <a:srgbClr val="5193DB"/>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9218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301A141-4E99-3659-0C26-EA3FF572C451}"/>
              </a:ext>
            </a:extLst>
          </p:cNvPr>
          <p:cNvGrpSpPr/>
          <p:nvPr/>
        </p:nvGrpSpPr>
        <p:grpSpPr>
          <a:xfrm>
            <a:off x="6437090" y="-946166"/>
            <a:ext cx="4745880" cy="2512391"/>
            <a:chOff x="7628446" y="2452749"/>
            <a:chExt cx="4117131" cy="2274206"/>
          </a:xfrm>
        </p:grpSpPr>
        <p:grpSp>
          <p:nvGrpSpPr>
            <p:cNvPr id="12" name="Group 11">
              <a:extLst>
                <a:ext uri="{FF2B5EF4-FFF2-40B4-BE49-F238E27FC236}">
                  <a16:creationId xmlns:a16="http://schemas.microsoft.com/office/drawing/2014/main" id="{4743D107-AF7A-2CE8-B71A-01AE9506B672}"/>
                </a:ext>
              </a:extLst>
            </p:cNvPr>
            <p:cNvGrpSpPr/>
            <p:nvPr/>
          </p:nvGrpSpPr>
          <p:grpSpPr>
            <a:xfrm>
              <a:off x="7628446" y="2452749"/>
              <a:ext cx="4117131" cy="2274206"/>
              <a:chOff x="8218524" y="1356632"/>
              <a:chExt cx="4117131" cy="2274206"/>
            </a:xfrm>
          </p:grpSpPr>
          <p:pic>
            <p:nvPicPr>
              <p:cNvPr id="17" name="Graphic 16" descr="Paper with solid fill">
                <a:extLst>
                  <a:ext uri="{FF2B5EF4-FFF2-40B4-BE49-F238E27FC236}">
                    <a16:creationId xmlns:a16="http://schemas.microsoft.com/office/drawing/2014/main" id="{8DFA4167-22D2-C773-CB4D-2D5187501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6162" y="2716438"/>
                <a:ext cx="914400" cy="914400"/>
              </a:xfrm>
              <a:prstGeom prst="rect">
                <a:avLst/>
              </a:prstGeom>
            </p:spPr>
          </p:pic>
          <p:pic>
            <p:nvPicPr>
              <p:cNvPr id="18" name="Graphic 17" descr="Paper with solid fill">
                <a:extLst>
                  <a:ext uri="{FF2B5EF4-FFF2-40B4-BE49-F238E27FC236}">
                    <a16:creationId xmlns:a16="http://schemas.microsoft.com/office/drawing/2014/main" id="{F34AA02C-9CF1-F1D0-E93A-0A648E5DEC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6162" y="1356632"/>
                <a:ext cx="879849" cy="879851"/>
              </a:xfrm>
              <a:prstGeom prst="rect">
                <a:avLst/>
              </a:prstGeom>
            </p:spPr>
          </p:pic>
          <p:pic>
            <p:nvPicPr>
              <p:cNvPr id="19" name="Graphic 18" descr="Paper with solid fill">
                <a:extLst>
                  <a:ext uri="{FF2B5EF4-FFF2-40B4-BE49-F238E27FC236}">
                    <a16:creationId xmlns:a16="http://schemas.microsoft.com/office/drawing/2014/main" id="{11133049-A371-AFFD-3FBC-E0617E813B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8524" y="2728587"/>
                <a:ext cx="879850" cy="879851"/>
              </a:xfrm>
              <a:prstGeom prst="rect">
                <a:avLst/>
              </a:prstGeom>
            </p:spPr>
          </p:pic>
          <p:pic>
            <p:nvPicPr>
              <p:cNvPr id="20" name="Graphic 19" descr="Paper with solid fill">
                <a:extLst>
                  <a:ext uri="{FF2B5EF4-FFF2-40B4-BE49-F238E27FC236}">
                    <a16:creationId xmlns:a16="http://schemas.microsoft.com/office/drawing/2014/main" id="{14F2AE15-CF1C-5CE1-AFAF-682A7E65A8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55806" y="2728587"/>
                <a:ext cx="879849" cy="879850"/>
              </a:xfrm>
              <a:prstGeom prst="rect">
                <a:avLst/>
              </a:prstGeom>
            </p:spPr>
          </p:pic>
          <p:cxnSp>
            <p:nvCxnSpPr>
              <p:cNvPr id="21" name="Straight Arrow Connector 20">
                <a:extLst>
                  <a:ext uri="{FF2B5EF4-FFF2-40B4-BE49-F238E27FC236}">
                    <a16:creationId xmlns:a16="http://schemas.microsoft.com/office/drawing/2014/main" id="{C1CFFF7F-F549-229F-7492-011273BD2E06}"/>
                  </a:ext>
                </a:extLst>
              </p:cNvPr>
              <p:cNvCxnSpPr>
                <a:cxnSpLocks/>
                <a:stCxn id="17" idx="0"/>
                <a:endCxn id="18" idx="2"/>
              </p:cNvCxnSpPr>
              <p:nvPr/>
            </p:nvCxnSpPr>
            <p:spPr>
              <a:xfrm flipH="1" flipV="1">
                <a:off x="10226087" y="2236483"/>
                <a:ext cx="17276" cy="47995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473C52F-49BB-2FF7-2580-65F09969C3FE}"/>
                  </a:ext>
                </a:extLst>
              </p:cNvPr>
              <p:cNvCxnSpPr>
                <a:cxnSpLocks/>
                <a:stCxn id="17" idx="1"/>
                <a:endCxn id="19" idx="3"/>
              </p:cNvCxnSpPr>
              <p:nvPr/>
            </p:nvCxnSpPr>
            <p:spPr>
              <a:xfrm flipH="1" flipV="1">
                <a:off x="9098374" y="3168513"/>
                <a:ext cx="687788" cy="512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9018AAE-0A39-0FA9-4B89-9AE712D1D3CE}"/>
                  </a:ext>
                </a:extLst>
              </p:cNvPr>
              <p:cNvCxnSpPr>
                <a:cxnSpLocks/>
                <a:stCxn id="17" idx="3"/>
                <a:endCxn id="20" idx="1"/>
              </p:cNvCxnSpPr>
              <p:nvPr/>
            </p:nvCxnSpPr>
            <p:spPr>
              <a:xfrm flipV="1">
                <a:off x="10700562" y="3168512"/>
                <a:ext cx="755245" cy="512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C392E177-94EA-B43E-8643-B6F5CCA06DF1}"/>
                </a:ext>
              </a:extLst>
            </p:cNvPr>
            <p:cNvSpPr txBox="1"/>
            <p:nvPr/>
          </p:nvSpPr>
          <p:spPr>
            <a:xfrm>
              <a:off x="9342045" y="4096883"/>
              <a:ext cx="622478" cy="369332"/>
            </a:xfrm>
            <a:prstGeom prst="rect">
              <a:avLst/>
            </a:prstGeom>
            <a:noFill/>
          </p:spPr>
          <p:txBody>
            <a:bodyPr wrap="none" rtlCol="0">
              <a:spAutoFit/>
            </a:bodyPr>
            <a:lstStyle/>
            <a:p>
              <a:r>
                <a:rPr lang="en-CA">
                  <a:solidFill>
                    <a:schemeClr val="accent5">
                      <a:lumMod val="75000"/>
                    </a:schemeClr>
                  </a:solidFill>
                </a:rPr>
                <a:t>Core</a:t>
              </a:r>
            </a:p>
          </p:txBody>
        </p:sp>
        <p:sp>
          <p:nvSpPr>
            <p:cNvPr id="14" name="TextBox 13">
              <a:extLst>
                <a:ext uri="{FF2B5EF4-FFF2-40B4-BE49-F238E27FC236}">
                  <a16:creationId xmlns:a16="http://schemas.microsoft.com/office/drawing/2014/main" id="{3907C22E-A4A6-39B0-FCDD-5936CFBC7439}"/>
                </a:ext>
              </a:extLst>
            </p:cNvPr>
            <p:cNvSpPr txBox="1"/>
            <p:nvPr/>
          </p:nvSpPr>
          <p:spPr>
            <a:xfrm>
              <a:off x="7839165" y="4168181"/>
              <a:ext cx="473912" cy="369332"/>
            </a:xfrm>
            <a:prstGeom prst="rect">
              <a:avLst/>
            </a:prstGeom>
            <a:noFill/>
          </p:spPr>
          <p:txBody>
            <a:bodyPr wrap="none" rtlCol="0">
              <a:spAutoFit/>
            </a:bodyPr>
            <a:lstStyle/>
            <a:p>
              <a:r>
                <a:rPr lang="en-CA">
                  <a:solidFill>
                    <a:srgbClr val="FFC000"/>
                  </a:solidFill>
                </a:rPr>
                <a:t>Ext</a:t>
              </a:r>
            </a:p>
          </p:txBody>
        </p:sp>
        <p:sp>
          <p:nvSpPr>
            <p:cNvPr id="15" name="TextBox 14">
              <a:extLst>
                <a:ext uri="{FF2B5EF4-FFF2-40B4-BE49-F238E27FC236}">
                  <a16:creationId xmlns:a16="http://schemas.microsoft.com/office/drawing/2014/main" id="{67BD7F90-BF26-7D73-CB56-BF9DC6E00D03}"/>
                </a:ext>
              </a:extLst>
            </p:cNvPr>
            <p:cNvSpPr txBox="1"/>
            <p:nvPr/>
          </p:nvSpPr>
          <p:spPr>
            <a:xfrm>
              <a:off x="9406803" y="2793235"/>
              <a:ext cx="473912" cy="369332"/>
            </a:xfrm>
            <a:prstGeom prst="rect">
              <a:avLst/>
            </a:prstGeom>
            <a:noFill/>
          </p:spPr>
          <p:txBody>
            <a:bodyPr wrap="none" rtlCol="0">
              <a:spAutoFit/>
            </a:bodyPr>
            <a:lstStyle/>
            <a:p>
              <a:r>
                <a:rPr lang="en-CA">
                  <a:solidFill>
                    <a:srgbClr val="FFC000"/>
                  </a:solidFill>
                </a:rPr>
                <a:t>Ext</a:t>
              </a:r>
            </a:p>
          </p:txBody>
        </p:sp>
        <p:sp>
          <p:nvSpPr>
            <p:cNvPr id="16" name="TextBox 15">
              <a:extLst>
                <a:ext uri="{FF2B5EF4-FFF2-40B4-BE49-F238E27FC236}">
                  <a16:creationId xmlns:a16="http://schemas.microsoft.com/office/drawing/2014/main" id="{2C78F9CF-3127-2233-3AEF-ABC546AE22DC}"/>
                </a:ext>
              </a:extLst>
            </p:cNvPr>
            <p:cNvSpPr txBox="1"/>
            <p:nvPr/>
          </p:nvSpPr>
          <p:spPr>
            <a:xfrm>
              <a:off x="11083527" y="4168181"/>
              <a:ext cx="473912" cy="369332"/>
            </a:xfrm>
            <a:prstGeom prst="rect">
              <a:avLst/>
            </a:prstGeom>
            <a:noFill/>
          </p:spPr>
          <p:txBody>
            <a:bodyPr wrap="none" rtlCol="0">
              <a:spAutoFit/>
            </a:bodyPr>
            <a:lstStyle/>
            <a:p>
              <a:r>
                <a:rPr lang="en-CA">
                  <a:solidFill>
                    <a:srgbClr val="FFC000"/>
                  </a:solidFill>
                </a:rPr>
                <a:t>Ext</a:t>
              </a:r>
            </a:p>
          </p:txBody>
        </p:sp>
      </p:grpSp>
      <p:sp>
        <p:nvSpPr>
          <p:cNvPr id="37" name="TextBox 36">
            <a:extLst>
              <a:ext uri="{FF2B5EF4-FFF2-40B4-BE49-F238E27FC236}">
                <a16:creationId xmlns:a16="http://schemas.microsoft.com/office/drawing/2014/main" id="{1CB59765-7E8B-8970-9968-759477FD9882}"/>
              </a:ext>
            </a:extLst>
          </p:cNvPr>
          <p:cNvSpPr txBox="1"/>
          <p:nvPr/>
        </p:nvSpPr>
        <p:spPr>
          <a:xfrm>
            <a:off x="10409429" y="2545500"/>
            <a:ext cx="1801133" cy="461665"/>
          </a:xfrm>
          <a:prstGeom prst="rect">
            <a:avLst/>
          </a:prstGeom>
          <a:noFill/>
        </p:spPr>
        <p:txBody>
          <a:bodyPr wrap="square" rtlCol="0">
            <a:spAutoFit/>
          </a:bodyPr>
          <a:lstStyle/>
          <a:p>
            <a:r>
              <a:rPr lang="en-CA" sz="2400" b="1">
                <a:solidFill>
                  <a:srgbClr val="000000"/>
                </a:solidFill>
              </a:rPr>
              <a:t>Event core</a:t>
            </a:r>
          </a:p>
        </p:txBody>
      </p:sp>
      <p:sp>
        <p:nvSpPr>
          <p:cNvPr id="40" name="TextBox 39">
            <a:extLst>
              <a:ext uri="{FF2B5EF4-FFF2-40B4-BE49-F238E27FC236}">
                <a16:creationId xmlns:a16="http://schemas.microsoft.com/office/drawing/2014/main" id="{46D010E1-50B6-9F98-4364-F08AB517C48B}"/>
              </a:ext>
            </a:extLst>
          </p:cNvPr>
          <p:cNvSpPr txBox="1"/>
          <p:nvPr/>
        </p:nvSpPr>
        <p:spPr>
          <a:xfrm>
            <a:off x="4916387" y="2506398"/>
            <a:ext cx="2309887" cy="461665"/>
          </a:xfrm>
          <a:prstGeom prst="rect">
            <a:avLst/>
          </a:prstGeom>
          <a:noFill/>
        </p:spPr>
        <p:txBody>
          <a:bodyPr wrap="square" rtlCol="0">
            <a:spAutoFit/>
          </a:bodyPr>
          <a:lstStyle/>
          <a:p>
            <a:r>
              <a:rPr lang="en-CA" sz="2400" b="1">
                <a:solidFill>
                  <a:srgbClr val="000000"/>
                </a:solidFill>
              </a:rPr>
              <a:t>Occurrence core</a:t>
            </a:r>
          </a:p>
        </p:txBody>
      </p:sp>
      <p:cxnSp>
        <p:nvCxnSpPr>
          <p:cNvPr id="41" name="Connector: Elbow 40">
            <a:extLst>
              <a:ext uri="{FF2B5EF4-FFF2-40B4-BE49-F238E27FC236}">
                <a16:creationId xmlns:a16="http://schemas.microsoft.com/office/drawing/2014/main" id="{3199611C-D4F8-40DD-5E3F-2A0B8F12ED3E}"/>
              </a:ext>
            </a:extLst>
          </p:cNvPr>
          <p:cNvCxnSpPr>
            <a:cxnSpLocks/>
          </p:cNvCxnSpPr>
          <p:nvPr/>
        </p:nvCxnSpPr>
        <p:spPr>
          <a:xfrm rot="5400000">
            <a:off x="6811562" y="601288"/>
            <a:ext cx="922212" cy="2972781"/>
          </a:xfrm>
          <a:prstGeom prst="bentConnector3">
            <a:avLst/>
          </a:prstGeom>
          <a:ln w="38100">
            <a:solidFill>
              <a:srgbClr val="5193DB"/>
            </a:solidFill>
            <a:tailEnd type="triangle"/>
          </a:ln>
        </p:spPr>
        <p:style>
          <a:lnRef idx="1">
            <a:schemeClr val="accent5"/>
          </a:lnRef>
          <a:fillRef idx="0">
            <a:schemeClr val="accent5"/>
          </a:fillRef>
          <a:effectRef idx="0">
            <a:schemeClr val="accent5"/>
          </a:effectRef>
          <a:fontRef idx="minor">
            <a:schemeClr val="tx1"/>
          </a:fontRef>
        </p:style>
      </p:cxnSp>
      <p:cxnSp>
        <p:nvCxnSpPr>
          <p:cNvPr id="42" name="Connector: Elbow 41">
            <a:extLst>
              <a:ext uri="{FF2B5EF4-FFF2-40B4-BE49-F238E27FC236}">
                <a16:creationId xmlns:a16="http://schemas.microsoft.com/office/drawing/2014/main" id="{342E38AD-627E-DE67-F683-062CC7A43824}"/>
              </a:ext>
            </a:extLst>
          </p:cNvPr>
          <p:cNvCxnSpPr>
            <a:cxnSpLocks/>
          </p:cNvCxnSpPr>
          <p:nvPr/>
        </p:nvCxnSpPr>
        <p:spPr>
          <a:xfrm rot="16200000" flipH="1">
            <a:off x="9462090" y="921793"/>
            <a:ext cx="922213" cy="2334391"/>
          </a:xfrm>
          <a:prstGeom prst="bentConnector3">
            <a:avLst>
              <a:gd name="adj1" fmla="val 50000"/>
            </a:avLst>
          </a:prstGeom>
          <a:ln w="38100">
            <a:solidFill>
              <a:srgbClr val="5193DB"/>
            </a:solidFill>
            <a:tailEnd type="triangle"/>
          </a:ln>
        </p:spPr>
        <p:style>
          <a:lnRef idx="1">
            <a:schemeClr val="accent5"/>
          </a:lnRef>
          <a:fillRef idx="0">
            <a:schemeClr val="accent5"/>
          </a:fillRef>
          <a:effectRef idx="0">
            <a:schemeClr val="accent5"/>
          </a:effectRef>
          <a:fontRef idx="minor">
            <a:schemeClr val="tx1"/>
          </a:fontRef>
        </p:style>
      </p:cxnSp>
      <p:sp>
        <p:nvSpPr>
          <p:cNvPr id="57" name="TextBox 56">
            <a:extLst>
              <a:ext uri="{FF2B5EF4-FFF2-40B4-BE49-F238E27FC236}">
                <a16:creationId xmlns:a16="http://schemas.microsoft.com/office/drawing/2014/main" id="{3ED2D316-BED0-50A3-CA80-75190932F20E}"/>
              </a:ext>
            </a:extLst>
          </p:cNvPr>
          <p:cNvSpPr txBox="1"/>
          <p:nvPr/>
        </p:nvSpPr>
        <p:spPr>
          <a:xfrm>
            <a:off x="548008" y="3129899"/>
            <a:ext cx="5301291" cy="1015663"/>
          </a:xfrm>
          <a:prstGeom prst="rect">
            <a:avLst/>
          </a:prstGeom>
          <a:noFill/>
        </p:spPr>
        <p:txBody>
          <a:bodyPr wrap="square">
            <a:spAutoFit/>
          </a:bodyPr>
          <a:lstStyle/>
          <a:p>
            <a:pPr marL="285750" indent="-285750">
              <a:buFont typeface="Arial" panose="020B0604020202020204" pitchFamily="34" charset="0"/>
              <a:buChar char="•"/>
            </a:pPr>
            <a:r>
              <a:rPr lang="en-US" sz="2000" b="1"/>
              <a:t>No</a:t>
            </a:r>
            <a:r>
              <a:rPr lang="en-US" sz="2000"/>
              <a:t> sampling information</a:t>
            </a:r>
          </a:p>
          <a:p>
            <a:pPr marL="285750" indent="-285750">
              <a:buFont typeface="Arial" panose="020B0604020202020204" pitchFamily="34" charset="0"/>
              <a:buChar char="•"/>
            </a:pPr>
            <a:r>
              <a:rPr lang="en-US" sz="2000"/>
              <a:t>Measurements only on </a:t>
            </a:r>
            <a:r>
              <a:rPr lang="en-US" sz="2000" b="1"/>
              <a:t>single</a:t>
            </a:r>
            <a:r>
              <a:rPr lang="en-US" sz="2000"/>
              <a:t> occurrence</a:t>
            </a:r>
          </a:p>
          <a:p>
            <a:pPr marL="285750" indent="-285750">
              <a:buFont typeface="Arial" panose="020B0604020202020204" pitchFamily="34" charset="0"/>
              <a:buChar char="•"/>
            </a:pPr>
            <a:r>
              <a:rPr lang="en-US" sz="2000"/>
              <a:t>DNA derived data</a:t>
            </a:r>
          </a:p>
        </p:txBody>
      </p:sp>
      <p:pic>
        <p:nvPicPr>
          <p:cNvPr id="1028" name="Picture 1027">
            <a:extLst>
              <a:ext uri="{FF2B5EF4-FFF2-40B4-BE49-F238E27FC236}">
                <a16:creationId xmlns:a16="http://schemas.microsoft.com/office/drawing/2014/main" id="{91C1BE76-2B1A-9D4D-CFFA-9BF24426A69F}"/>
              </a:ext>
            </a:extLst>
          </p:cNvPr>
          <p:cNvPicPr>
            <a:picLocks noChangeAspect="1"/>
          </p:cNvPicPr>
          <p:nvPr/>
        </p:nvPicPr>
        <p:blipFill>
          <a:blip r:embed="rId6"/>
          <a:stretch>
            <a:fillRect/>
          </a:stretch>
        </p:blipFill>
        <p:spPr>
          <a:xfrm>
            <a:off x="867630" y="4215176"/>
            <a:ext cx="4020266" cy="2254942"/>
          </a:xfrm>
          <a:prstGeom prst="rect">
            <a:avLst/>
          </a:prstGeom>
        </p:spPr>
      </p:pic>
      <p:pic>
        <p:nvPicPr>
          <p:cNvPr id="2050" name="Picture 2" descr="Clownfish, Red Sea">
            <a:extLst>
              <a:ext uri="{FF2B5EF4-FFF2-40B4-BE49-F238E27FC236}">
                <a16:creationId xmlns:a16="http://schemas.microsoft.com/office/drawing/2014/main" id="{53DFB0D1-068D-2AB2-5AC1-F831EC5EA5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82" y="260983"/>
            <a:ext cx="3562533" cy="2620044"/>
          </a:xfrm>
          <a:prstGeom prst="rect">
            <a:avLst/>
          </a:prstGeom>
          <a:noFill/>
          <a:extLst>
            <a:ext uri="{909E8E84-426E-40DD-AFC4-6F175D3DCCD1}">
              <a14:hiddenFill xmlns:a14="http://schemas.microsoft.com/office/drawing/2010/main">
                <a:solidFill>
                  <a:srgbClr val="FFFFFF"/>
                </a:solidFill>
              </a14:hiddenFill>
            </a:ext>
          </a:extLst>
        </p:spPr>
      </p:pic>
      <p:sp>
        <p:nvSpPr>
          <p:cNvPr id="1030" name="TextBox 1029">
            <a:extLst>
              <a:ext uri="{FF2B5EF4-FFF2-40B4-BE49-F238E27FC236}">
                <a16:creationId xmlns:a16="http://schemas.microsoft.com/office/drawing/2014/main" id="{7B9B6CBA-2571-1DD3-61E1-0773825A620D}"/>
              </a:ext>
            </a:extLst>
          </p:cNvPr>
          <p:cNvSpPr txBox="1"/>
          <p:nvPr/>
        </p:nvSpPr>
        <p:spPr>
          <a:xfrm>
            <a:off x="932403" y="2890023"/>
            <a:ext cx="3107847" cy="261610"/>
          </a:xfrm>
          <a:prstGeom prst="rect">
            <a:avLst/>
          </a:prstGeom>
          <a:noFill/>
        </p:spPr>
        <p:txBody>
          <a:bodyPr wrap="square" lIns="91440" tIns="45720" rIns="91440" bIns="45720" anchor="t">
            <a:spAutoFit/>
          </a:bodyPr>
          <a:lstStyle/>
          <a:p>
            <a:r>
              <a:rPr lang="en-CA" sz="1100" b="0" i="0">
                <a:solidFill>
                  <a:schemeClr val="tx2"/>
                </a:solidFill>
                <a:effectLst/>
              </a:rPr>
              <a:t>Credit: </a:t>
            </a:r>
            <a:r>
              <a:rPr lang="en-CA" sz="1100" i="0" u="none" strike="noStrike">
                <a:solidFill>
                  <a:schemeClr val="tx2"/>
                </a:solidFill>
                <a:effectLst/>
              </a:rPr>
              <a:t>Cinzia </a:t>
            </a:r>
            <a:r>
              <a:rPr lang="en-CA" sz="1100" i="0" u="none" strike="noStrike" err="1">
                <a:solidFill>
                  <a:schemeClr val="tx2"/>
                </a:solidFill>
                <a:effectLst/>
              </a:rPr>
              <a:t>Osele</a:t>
            </a:r>
            <a:r>
              <a:rPr lang="en-CA" sz="1100" i="0" u="none" strike="noStrike">
                <a:solidFill>
                  <a:schemeClr val="tx2"/>
                </a:solidFill>
                <a:effectLst/>
              </a:rPr>
              <a:t> Bismarck / Ocean Image Bank</a:t>
            </a:r>
            <a:endParaRPr lang="en-CA" sz="1100">
              <a:solidFill>
                <a:schemeClr val="tx2"/>
              </a:solidFill>
              <a:ea typeface="Calibri"/>
              <a:cs typeface="Calibri"/>
            </a:endParaRPr>
          </a:p>
        </p:txBody>
      </p:sp>
      <p:cxnSp>
        <p:nvCxnSpPr>
          <p:cNvPr id="1034" name="Connector: Elbow 1033">
            <a:extLst>
              <a:ext uri="{FF2B5EF4-FFF2-40B4-BE49-F238E27FC236}">
                <a16:creationId xmlns:a16="http://schemas.microsoft.com/office/drawing/2014/main" id="{ECD339FE-16D4-4853-0F17-266C04B6CB81}"/>
              </a:ext>
            </a:extLst>
          </p:cNvPr>
          <p:cNvCxnSpPr>
            <a:cxnSpLocks/>
            <a:stCxn id="40" idx="2"/>
          </p:cNvCxnSpPr>
          <p:nvPr/>
        </p:nvCxnSpPr>
        <p:spPr>
          <a:xfrm rot="5400000">
            <a:off x="4263301" y="4776093"/>
            <a:ext cx="3616060" cy="1"/>
          </a:xfrm>
          <a:prstGeom prst="bentConnector3">
            <a:avLst>
              <a:gd name="adj1" fmla="val 50000"/>
            </a:avLst>
          </a:prstGeom>
          <a:ln>
            <a:prstDash val="dash"/>
          </a:ln>
        </p:spPr>
        <p:style>
          <a:lnRef idx="1">
            <a:schemeClr val="accent3"/>
          </a:lnRef>
          <a:fillRef idx="0">
            <a:schemeClr val="accent3"/>
          </a:fillRef>
          <a:effectRef idx="0">
            <a:schemeClr val="accent3"/>
          </a:effectRef>
          <a:fontRef idx="minor">
            <a:schemeClr val="tx1"/>
          </a:fontRef>
        </p:style>
      </p:cxnSp>
      <p:sp>
        <p:nvSpPr>
          <p:cNvPr id="1053" name="TextBox 1052">
            <a:extLst>
              <a:ext uri="{FF2B5EF4-FFF2-40B4-BE49-F238E27FC236}">
                <a16:creationId xmlns:a16="http://schemas.microsoft.com/office/drawing/2014/main" id="{DFD95FAA-08C1-EBB6-4A63-663B81646C88}"/>
              </a:ext>
            </a:extLst>
          </p:cNvPr>
          <p:cNvSpPr txBox="1"/>
          <p:nvPr/>
        </p:nvSpPr>
        <p:spPr>
          <a:xfrm>
            <a:off x="867628" y="6461893"/>
            <a:ext cx="4174270" cy="415498"/>
          </a:xfrm>
          <a:prstGeom prst="rect">
            <a:avLst/>
          </a:prstGeom>
          <a:noFill/>
        </p:spPr>
        <p:txBody>
          <a:bodyPr wrap="square">
            <a:spAutoFit/>
          </a:bodyPr>
          <a:lstStyle/>
          <a:p>
            <a:r>
              <a:rPr lang="en-CA" sz="1050"/>
              <a:t>eDNA sampling https://unesdoc.unesco.org/ark:/48223/pf0000384014 (C) UNESCO/Raw Visuals LTD and (C) UNESCO/Ward Appeltans</a:t>
            </a:r>
          </a:p>
        </p:txBody>
      </p:sp>
    </p:spTree>
    <p:extLst>
      <p:ext uri="{BB962C8B-B14F-4D97-AF65-F5344CB8AC3E}">
        <p14:creationId xmlns:p14="http://schemas.microsoft.com/office/powerpoint/2010/main" val="1947967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301A141-4E99-3659-0C26-EA3FF572C451}"/>
              </a:ext>
            </a:extLst>
          </p:cNvPr>
          <p:cNvGrpSpPr/>
          <p:nvPr/>
        </p:nvGrpSpPr>
        <p:grpSpPr>
          <a:xfrm>
            <a:off x="6437090" y="-946166"/>
            <a:ext cx="4745880" cy="2512391"/>
            <a:chOff x="7628446" y="2452749"/>
            <a:chExt cx="4117131" cy="2274206"/>
          </a:xfrm>
        </p:grpSpPr>
        <p:grpSp>
          <p:nvGrpSpPr>
            <p:cNvPr id="12" name="Group 11">
              <a:extLst>
                <a:ext uri="{FF2B5EF4-FFF2-40B4-BE49-F238E27FC236}">
                  <a16:creationId xmlns:a16="http://schemas.microsoft.com/office/drawing/2014/main" id="{4743D107-AF7A-2CE8-B71A-01AE9506B672}"/>
                </a:ext>
              </a:extLst>
            </p:cNvPr>
            <p:cNvGrpSpPr/>
            <p:nvPr/>
          </p:nvGrpSpPr>
          <p:grpSpPr>
            <a:xfrm>
              <a:off x="7628446" y="2452749"/>
              <a:ext cx="4117131" cy="2274206"/>
              <a:chOff x="8218524" y="1356632"/>
              <a:chExt cx="4117131" cy="2274206"/>
            </a:xfrm>
          </p:grpSpPr>
          <p:pic>
            <p:nvPicPr>
              <p:cNvPr id="17" name="Graphic 16" descr="Paper with solid fill">
                <a:extLst>
                  <a:ext uri="{FF2B5EF4-FFF2-40B4-BE49-F238E27FC236}">
                    <a16:creationId xmlns:a16="http://schemas.microsoft.com/office/drawing/2014/main" id="{8DFA4167-22D2-C773-CB4D-2D5187501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86162" y="2716438"/>
                <a:ext cx="914400" cy="914400"/>
              </a:xfrm>
              <a:prstGeom prst="rect">
                <a:avLst/>
              </a:prstGeom>
            </p:spPr>
          </p:pic>
          <p:pic>
            <p:nvPicPr>
              <p:cNvPr id="18" name="Graphic 17" descr="Paper with solid fill">
                <a:extLst>
                  <a:ext uri="{FF2B5EF4-FFF2-40B4-BE49-F238E27FC236}">
                    <a16:creationId xmlns:a16="http://schemas.microsoft.com/office/drawing/2014/main" id="{F34AA02C-9CF1-F1D0-E93A-0A648E5DEC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86162" y="1356632"/>
                <a:ext cx="879849" cy="879851"/>
              </a:xfrm>
              <a:prstGeom prst="rect">
                <a:avLst/>
              </a:prstGeom>
            </p:spPr>
          </p:pic>
          <p:pic>
            <p:nvPicPr>
              <p:cNvPr id="19" name="Graphic 18" descr="Paper with solid fill">
                <a:extLst>
                  <a:ext uri="{FF2B5EF4-FFF2-40B4-BE49-F238E27FC236}">
                    <a16:creationId xmlns:a16="http://schemas.microsoft.com/office/drawing/2014/main" id="{11133049-A371-AFFD-3FBC-E0617E813B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8524" y="2728587"/>
                <a:ext cx="879850" cy="879851"/>
              </a:xfrm>
              <a:prstGeom prst="rect">
                <a:avLst/>
              </a:prstGeom>
            </p:spPr>
          </p:pic>
          <p:pic>
            <p:nvPicPr>
              <p:cNvPr id="20" name="Graphic 19" descr="Paper with solid fill">
                <a:extLst>
                  <a:ext uri="{FF2B5EF4-FFF2-40B4-BE49-F238E27FC236}">
                    <a16:creationId xmlns:a16="http://schemas.microsoft.com/office/drawing/2014/main" id="{14F2AE15-CF1C-5CE1-AFAF-682A7E65A8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55806" y="2728587"/>
                <a:ext cx="879849" cy="879850"/>
              </a:xfrm>
              <a:prstGeom prst="rect">
                <a:avLst/>
              </a:prstGeom>
            </p:spPr>
          </p:pic>
          <p:cxnSp>
            <p:nvCxnSpPr>
              <p:cNvPr id="21" name="Straight Arrow Connector 20">
                <a:extLst>
                  <a:ext uri="{FF2B5EF4-FFF2-40B4-BE49-F238E27FC236}">
                    <a16:creationId xmlns:a16="http://schemas.microsoft.com/office/drawing/2014/main" id="{C1CFFF7F-F549-229F-7492-011273BD2E06}"/>
                  </a:ext>
                </a:extLst>
              </p:cNvPr>
              <p:cNvCxnSpPr>
                <a:cxnSpLocks/>
                <a:stCxn id="17" idx="0"/>
                <a:endCxn id="18" idx="2"/>
              </p:cNvCxnSpPr>
              <p:nvPr/>
            </p:nvCxnSpPr>
            <p:spPr>
              <a:xfrm flipH="1" flipV="1">
                <a:off x="10226087" y="2236483"/>
                <a:ext cx="17276" cy="47995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9473C52F-49BB-2FF7-2580-65F09969C3FE}"/>
                  </a:ext>
                </a:extLst>
              </p:cNvPr>
              <p:cNvCxnSpPr>
                <a:cxnSpLocks/>
                <a:stCxn id="17" idx="1"/>
                <a:endCxn id="19" idx="3"/>
              </p:cNvCxnSpPr>
              <p:nvPr/>
            </p:nvCxnSpPr>
            <p:spPr>
              <a:xfrm flipH="1" flipV="1">
                <a:off x="9098374" y="3168513"/>
                <a:ext cx="687788" cy="5125"/>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9018AAE-0A39-0FA9-4B89-9AE712D1D3CE}"/>
                  </a:ext>
                </a:extLst>
              </p:cNvPr>
              <p:cNvCxnSpPr>
                <a:cxnSpLocks/>
                <a:stCxn id="17" idx="3"/>
                <a:endCxn id="20" idx="1"/>
              </p:cNvCxnSpPr>
              <p:nvPr/>
            </p:nvCxnSpPr>
            <p:spPr>
              <a:xfrm flipV="1">
                <a:off x="10700562" y="3168512"/>
                <a:ext cx="755245" cy="5126"/>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C392E177-94EA-B43E-8643-B6F5CCA06DF1}"/>
                </a:ext>
              </a:extLst>
            </p:cNvPr>
            <p:cNvSpPr txBox="1"/>
            <p:nvPr/>
          </p:nvSpPr>
          <p:spPr>
            <a:xfrm>
              <a:off x="9342045" y="4096883"/>
              <a:ext cx="622478" cy="369332"/>
            </a:xfrm>
            <a:prstGeom prst="rect">
              <a:avLst/>
            </a:prstGeom>
            <a:noFill/>
          </p:spPr>
          <p:txBody>
            <a:bodyPr wrap="none" rtlCol="0">
              <a:spAutoFit/>
            </a:bodyPr>
            <a:lstStyle/>
            <a:p>
              <a:r>
                <a:rPr lang="en-CA" dirty="0">
                  <a:solidFill>
                    <a:schemeClr val="accent5">
                      <a:lumMod val="75000"/>
                    </a:schemeClr>
                  </a:solidFill>
                </a:rPr>
                <a:t>Core</a:t>
              </a:r>
            </a:p>
          </p:txBody>
        </p:sp>
        <p:sp>
          <p:nvSpPr>
            <p:cNvPr id="14" name="TextBox 13">
              <a:extLst>
                <a:ext uri="{FF2B5EF4-FFF2-40B4-BE49-F238E27FC236}">
                  <a16:creationId xmlns:a16="http://schemas.microsoft.com/office/drawing/2014/main" id="{3907C22E-A4A6-39B0-FCDD-5936CFBC7439}"/>
                </a:ext>
              </a:extLst>
            </p:cNvPr>
            <p:cNvSpPr txBox="1"/>
            <p:nvPr/>
          </p:nvSpPr>
          <p:spPr>
            <a:xfrm>
              <a:off x="7839165" y="4168181"/>
              <a:ext cx="473912" cy="369332"/>
            </a:xfrm>
            <a:prstGeom prst="rect">
              <a:avLst/>
            </a:prstGeom>
            <a:noFill/>
          </p:spPr>
          <p:txBody>
            <a:bodyPr wrap="none" rtlCol="0">
              <a:spAutoFit/>
            </a:bodyPr>
            <a:lstStyle/>
            <a:p>
              <a:r>
                <a:rPr lang="en-CA">
                  <a:solidFill>
                    <a:srgbClr val="FFC000"/>
                  </a:solidFill>
                </a:rPr>
                <a:t>Ext</a:t>
              </a:r>
            </a:p>
          </p:txBody>
        </p:sp>
        <p:sp>
          <p:nvSpPr>
            <p:cNvPr id="15" name="TextBox 14">
              <a:extLst>
                <a:ext uri="{FF2B5EF4-FFF2-40B4-BE49-F238E27FC236}">
                  <a16:creationId xmlns:a16="http://schemas.microsoft.com/office/drawing/2014/main" id="{67BD7F90-BF26-7D73-CB56-BF9DC6E00D03}"/>
                </a:ext>
              </a:extLst>
            </p:cNvPr>
            <p:cNvSpPr txBox="1"/>
            <p:nvPr/>
          </p:nvSpPr>
          <p:spPr>
            <a:xfrm>
              <a:off x="9406803" y="2793235"/>
              <a:ext cx="473912" cy="369332"/>
            </a:xfrm>
            <a:prstGeom prst="rect">
              <a:avLst/>
            </a:prstGeom>
            <a:noFill/>
          </p:spPr>
          <p:txBody>
            <a:bodyPr wrap="none" rtlCol="0">
              <a:spAutoFit/>
            </a:bodyPr>
            <a:lstStyle/>
            <a:p>
              <a:r>
                <a:rPr lang="en-CA">
                  <a:solidFill>
                    <a:srgbClr val="FFC000"/>
                  </a:solidFill>
                </a:rPr>
                <a:t>Ext</a:t>
              </a:r>
            </a:p>
          </p:txBody>
        </p:sp>
        <p:sp>
          <p:nvSpPr>
            <p:cNvPr id="16" name="TextBox 15">
              <a:extLst>
                <a:ext uri="{FF2B5EF4-FFF2-40B4-BE49-F238E27FC236}">
                  <a16:creationId xmlns:a16="http://schemas.microsoft.com/office/drawing/2014/main" id="{2C78F9CF-3127-2233-3AEF-ABC546AE22DC}"/>
                </a:ext>
              </a:extLst>
            </p:cNvPr>
            <p:cNvSpPr txBox="1"/>
            <p:nvPr/>
          </p:nvSpPr>
          <p:spPr>
            <a:xfrm>
              <a:off x="11083527" y="4168181"/>
              <a:ext cx="473912" cy="369332"/>
            </a:xfrm>
            <a:prstGeom prst="rect">
              <a:avLst/>
            </a:prstGeom>
            <a:noFill/>
          </p:spPr>
          <p:txBody>
            <a:bodyPr wrap="none" rtlCol="0">
              <a:spAutoFit/>
            </a:bodyPr>
            <a:lstStyle/>
            <a:p>
              <a:r>
                <a:rPr lang="en-CA">
                  <a:solidFill>
                    <a:srgbClr val="FFC000"/>
                  </a:solidFill>
                </a:rPr>
                <a:t>Ext</a:t>
              </a:r>
            </a:p>
          </p:txBody>
        </p:sp>
      </p:grpSp>
      <p:pic>
        <p:nvPicPr>
          <p:cNvPr id="1026" name="Picture 2" descr="Science diver, American Samoa">
            <a:extLst>
              <a:ext uri="{FF2B5EF4-FFF2-40B4-BE49-F238E27FC236}">
                <a16:creationId xmlns:a16="http://schemas.microsoft.com/office/drawing/2014/main" id="{2BCC176D-9D18-3A7C-6343-7286FEC58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766" y="3859402"/>
            <a:ext cx="3835624" cy="273973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CB59765-7E8B-8970-9968-759477FD9882}"/>
              </a:ext>
            </a:extLst>
          </p:cNvPr>
          <p:cNvSpPr txBox="1"/>
          <p:nvPr/>
        </p:nvSpPr>
        <p:spPr>
          <a:xfrm>
            <a:off x="10409429" y="2545500"/>
            <a:ext cx="1801133" cy="461665"/>
          </a:xfrm>
          <a:prstGeom prst="rect">
            <a:avLst/>
          </a:prstGeom>
          <a:noFill/>
        </p:spPr>
        <p:txBody>
          <a:bodyPr wrap="square" rtlCol="0">
            <a:spAutoFit/>
          </a:bodyPr>
          <a:lstStyle/>
          <a:p>
            <a:r>
              <a:rPr lang="en-CA" sz="2400" b="1">
                <a:solidFill>
                  <a:srgbClr val="000000"/>
                </a:solidFill>
              </a:rPr>
              <a:t>Event core</a:t>
            </a:r>
          </a:p>
        </p:txBody>
      </p:sp>
      <p:sp>
        <p:nvSpPr>
          <p:cNvPr id="40" name="TextBox 39">
            <a:extLst>
              <a:ext uri="{FF2B5EF4-FFF2-40B4-BE49-F238E27FC236}">
                <a16:creationId xmlns:a16="http://schemas.microsoft.com/office/drawing/2014/main" id="{46D010E1-50B6-9F98-4364-F08AB517C48B}"/>
              </a:ext>
            </a:extLst>
          </p:cNvPr>
          <p:cNvSpPr txBox="1"/>
          <p:nvPr/>
        </p:nvSpPr>
        <p:spPr>
          <a:xfrm>
            <a:off x="4916387" y="2506398"/>
            <a:ext cx="2309887" cy="461665"/>
          </a:xfrm>
          <a:prstGeom prst="rect">
            <a:avLst/>
          </a:prstGeom>
          <a:noFill/>
        </p:spPr>
        <p:txBody>
          <a:bodyPr wrap="square" rtlCol="0">
            <a:spAutoFit/>
          </a:bodyPr>
          <a:lstStyle/>
          <a:p>
            <a:r>
              <a:rPr lang="en-CA" sz="2400" b="1">
                <a:solidFill>
                  <a:srgbClr val="000000"/>
                </a:solidFill>
              </a:rPr>
              <a:t>Occurrence core</a:t>
            </a:r>
          </a:p>
        </p:txBody>
      </p:sp>
      <p:cxnSp>
        <p:nvCxnSpPr>
          <p:cNvPr id="41" name="Connector: Elbow 40">
            <a:extLst>
              <a:ext uri="{FF2B5EF4-FFF2-40B4-BE49-F238E27FC236}">
                <a16:creationId xmlns:a16="http://schemas.microsoft.com/office/drawing/2014/main" id="{3199611C-D4F8-40DD-5E3F-2A0B8F12ED3E}"/>
              </a:ext>
            </a:extLst>
          </p:cNvPr>
          <p:cNvCxnSpPr>
            <a:cxnSpLocks/>
          </p:cNvCxnSpPr>
          <p:nvPr/>
        </p:nvCxnSpPr>
        <p:spPr>
          <a:xfrm rot="5400000">
            <a:off x="6811562" y="601288"/>
            <a:ext cx="922212" cy="2972781"/>
          </a:xfrm>
          <a:prstGeom prst="bentConnector3">
            <a:avLst/>
          </a:prstGeom>
          <a:ln w="38100">
            <a:solidFill>
              <a:srgbClr val="5193DB"/>
            </a:solidFill>
            <a:tailEnd type="triangle"/>
          </a:ln>
        </p:spPr>
        <p:style>
          <a:lnRef idx="1">
            <a:schemeClr val="accent5"/>
          </a:lnRef>
          <a:fillRef idx="0">
            <a:schemeClr val="accent5"/>
          </a:fillRef>
          <a:effectRef idx="0">
            <a:schemeClr val="accent5"/>
          </a:effectRef>
          <a:fontRef idx="minor">
            <a:schemeClr val="tx1"/>
          </a:fontRef>
        </p:style>
      </p:cxnSp>
      <p:cxnSp>
        <p:nvCxnSpPr>
          <p:cNvPr id="42" name="Connector: Elbow 41">
            <a:extLst>
              <a:ext uri="{FF2B5EF4-FFF2-40B4-BE49-F238E27FC236}">
                <a16:creationId xmlns:a16="http://schemas.microsoft.com/office/drawing/2014/main" id="{342E38AD-627E-DE67-F683-062CC7A43824}"/>
              </a:ext>
            </a:extLst>
          </p:cNvPr>
          <p:cNvCxnSpPr>
            <a:cxnSpLocks/>
          </p:cNvCxnSpPr>
          <p:nvPr/>
        </p:nvCxnSpPr>
        <p:spPr>
          <a:xfrm rot="16200000" flipH="1">
            <a:off x="9462090" y="900527"/>
            <a:ext cx="922213" cy="2334391"/>
          </a:xfrm>
          <a:prstGeom prst="bentConnector3">
            <a:avLst>
              <a:gd name="adj1" fmla="val 50000"/>
            </a:avLst>
          </a:prstGeom>
          <a:ln w="38100">
            <a:solidFill>
              <a:srgbClr val="5193DB"/>
            </a:solidFill>
            <a:tailEnd type="triangle"/>
          </a:ln>
        </p:spPr>
        <p:style>
          <a:lnRef idx="1">
            <a:schemeClr val="accent5"/>
          </a:lnRef>
          <a:fillRef idx="0">
            <a:schemeClr val="accent5"/>
          </a:fillRef>
          <a:effectRef idx="0">
            <a:schemeClr val="accent5"/>
          </a:effectRef>
          <a:fontRef idx="minor">
            <a:schemeClr val="tx1"/>
          </a:fontRef>
        </p:style>
      </p:cxnSp>
      <p:sp>
        <p:nvSpPr>
          <p:cNvPr id="57" name="TextBox 56">
            <a:extLst>
              <a:ext uri="{FF2B5EF4-FFF2-40B4-BE49-F238E27FC236}">
                <a16:creationId xmlns:a16="http://schemas.microsoft.com/office/drawing/2014/main" id="{3ED2D316-BED0-50A3-CA80-75190932F20E}"/>
              </a:ext>
            </a:extLst>
          </p:cNvPr>
          <p:cNvSpPr txBox="1"/>
          <p:nvPr/>
        </p:nvSpPr>
        <p:spPr>
          <a:xfrm>
            <a:off x="548008" y="3129899"/>
            <a:ext cx="5301291" cy="1015663"/>
          </a:xfrm>
          <a:prstGeom prst="rect">
            <a:avLst/>
          </a:prstGeom>
          <a:noFill/>
        </p:spPr>
        <p:txBody>
          <a:bodyPr wrap="square">
            <a:spAutoFit/>
          </a:bodyPr>
          <a:lstStyle/>
          <a:p>
            <a:pPr marL="285750" indent="-285750">
              <a:buFont typeface="Arial" panose="020B0604020202020204" pitchFamily="34" charset="0"/>
              <a:buChar char="•"/>
            </a:pPr>
            <a:r>
              <a:rPr lang="en-US" sz="2000" b="1"/>
              <a:t>No</a:t>
            </a:r>
            <a:r>
              <a:rPr lang="en-US" sz="2000"/>
              <a:t> sampling information</a:t>
            </a:r>
          </a:p>
          <a:p>
            <a:pPr marL="285750" indent="-285750">
              <a:buFont typeface="Arial" panose="020B0604020202020204" pitchFamily="34" charset="0"/>
              <a:buChar char="•"/>
            </a:pPr>
            <a:r>
              <a:rPr lang="en-US" sz="2000"/>
              <a:t>Measurements only on </a:t>
            </a:r>
            <a:r>
              <a:rPr lang="en-US" sz="2000" b="1"/>
              <a:t>single</a:t>
            </a:r>
            <a:r>
              <a:rPr lang="en-US" sz="2000"/>
              <a:t> occurrence</a:t>
            </a:r>
          </a:p>
          <a:p>
            <a:pPr marL="285750" indent="-285750">
              <a:buFont typeface="Arial" panose="020B0604020202020204" pitchFamily="34" charset="0"/>
              <a:buChar char="•"/>
            </a:pPr>
            <a:r>
              <a:rPr lang="en-US" sz="2000"/>
              <a:t>DNA derived data</a:t>
            </a:r>
          </a:p>
        </p:txBody>
      </p:sp>
      <p:sp>
        <p:nvSpPr>
          <p:cNvPr id="61" name="TextBox 60">
            <a:extLst>
              <a:ext uri="{FF2B5EF4-FFF2-40B4-BE49-F238E27FC236}">
                <a16:creationId xmlns:a16="http://schemas.microsoft.com/office/drawing/2014/main" id="{9104BADC-5426-629E-9579-0C182C9EEA93}"/>
              </a:ext>
            </a:extLst>
          </p:cNvPr>
          <p:cNvSpPr txBox="1"/>
          <p:nvPr/>
        </p:nvSpPr>
        <p:spPr>
          <a:xfrm>
            <a:off x="6878731" y="3151516"/>
            <a:ext cx="5089422" cy="707886"/>
          </a:xfrm>
          <a:prstGeom prst="rect">
            <a:avLst/>
          </a:prstGeom>
          <a:noFill/>
        </p:spPr>
        <p:txBody>
          <a:bodyPr wrap="square">
            <a:spAutoFit/>
          </a:bodyPr>
          <a:lstStyle/>
          <a:p>
            <a:pPr marL="285750" indent="-285750">
              <a:buFont typeface="Arial" panose="020B0604020202020204" pitchFamily="34" charset="0"/>
              <a:buChar char="•"/>
            </a:pPr>
            <a:r>
              <a:rPr lang="en-US" sz="2000" b="1"/>
              <a:t>Known</a:t>
            </a:r>
            <a:r>
              <a:rPr lang="en-US" sz="2000"/>
              <a:t> sampling information</a:t>
            </a:r>
          </a:p>
          <a:p>
            <a:pPr marL="285750" indent="-285750">
              <a:buFont typeface="Arial" panose="020B0604020202020204" pitchFamily="34" charset="0"/>
              <a:buChar char="•"/>
            </a:pPr>
            <a:r>
              <a:rPr lang="en-US" sz="2000"/>
              <a:t>Measurements on </a:t>
            </a:r>
            <a:r>
              <a:rPr lang="en-US" sz="2000" b="1"/>
              <a:t>entire sample</a:t>
            </a:r>
            <a:endParaRPr lang="en-CA" sz="2000"/>
          </a:p>
        </p:txBody>
      </p:sp>
      <p:sp>
        <p:nvSpPr>
          <p:cNvPr id="63" name="TextBox 62">
            <a:extLst>
              <a:ext uri="{FF2B5EF4-FFF2-40B4-BE49-F238E27FC236}">
                <a16:creationId xmlns:a16="http://schemas.microsoft.com/office/drawing/2014/main" id="{B5F844B1-45B8-81D9-8E4C-2D9F2C819BEC}"/>
              </a:ext>
            </a:extLst>
          </p:cNvPr>
          <p:cNvSpPr txBox="1"/>
          <p:nvPr/>
        </p:nvSpPr>
        <p:spPr>
          <a:xfrm>
            <a:off x="7860836" y="6565836"/>
            <a:ext cx="2874673" cy="253916"/>
          </a:xfrm>
          <a:prstGeom prst="rect">
            <a:avLst/>
          </a:prstGeom>
          <a:noFill/>
        </p:spPr>
        <p:txBody>
          <a:bodyPr wrap="square">
            <a:spAutoFit/>
          </a:bodyPr>
          <a:lstStyle/>
          <a:p>
            <a:r>
              <a:rPr lang="en-US" sz="1050" i="0" dirty="0">
                <a:effectLst/>
              </a:rPr>
              <a:t>Credit: </a:t>
            </a:r>
            <a:r>
              <a:rPr lang="en-US" sz="1050" i="0" u="none" strike="noStrike" dirty="0">
                <a:effectLst/>
              </a:rPr>
              <a:t>Shaun Wolfe / Ocean Image Bank</a:t>
            </a:r>
            <a:endParaRPr lang="en-CA" sz="1050" dirty="0"/>
          </a:p>
        </p:txBody>
      </p:sp>
      <p:pic>
        <p:nvPicPr>
          <p:cNvPr id="1028" name="Picture 1027">
            <a:extLst>
              <a:ext uri="{FF2B5EF4-FFF2-40B4-BE49-F238E27FC236}">
                <a16:creationId xmlns:a16="http://schemas.microsoft.com/office/drawing/2014/main" id="{91C1BE76-2B1A-9D4D-CFFA-9BF24426A69F}"/>
              </a:ext>
            </a:extLst>
          </p:cNvPr>
          <p:cNvPicPr>
            <a:picLocks noChangeAspect="1"/>
          </p:cNvPicPr>
          <p:nvPr/>
        </p:nvPicPr>
        <p:blipFill>
          <a:blip r:embed="rId8"/>
          <a:stretch>
            <a:fillRect/>
          </a:stretch>
        </p:blipFill>
        <p:spPr>
          <a:xfrm>
            <a:off x="867630" y="4215176"/>
            <a:ext cx="4020266" cy="2254942"/>
          </a:xfrm>
          <a:prstGeom prst="rect">
            <a:avLst/>
          </a:prstGeom>
        </p:spPr>
      </p:pic>
      <p:pic>
        <p:nvPicPr>
          <p:cNvPr id="2050" name="Picture 2" descr="Clownfish, Red Sea">
            <a:extLst>
              <a:ext uri="{FF2B5EF4-FFF2-40B4-BE49-F238E27FC236}">
                <a16:creationId xmlns:a16="http://schemas.microsoft.com/office/drawing/2014/main" id="{53DFB0D1-068D-2AB2-5AC1-F831EC5EA5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682" y="260983"/>
            <a:ext cx="3562533" cy="2620044"/>
          </a:xfrm>
          <a:prstGeom prst="rect">
            <a:avLst/>
          </a:prstGeom>
          <a:noFill/>
          <a:extLst>
            <a:ext uri="{909E8E84-426E-40DD-AFC4-6F175D3DCCD1}">
              <a14:hiddenFill xmlns:a14="http://schemas.microsoft.com/office/drawing/2010/main">
                <a:solidFill>
                  <a:srgbClr val="FFFFFF"/>
                </a:solidFill>
              </a14:hiddenFill>
            </a:ext>
          </a:extLst>
        </p:spPr>
      </p:pic>
      <p:sp>
        <p:nvSpPr>
          <p:cNvPr id="1030" name="TextBox 1029">
            <a:extLst>
              <a:ext uri="{FF2B5EF4-FFF2-40B4-BE49-F238E27FC236}">
                <a16:creationId xmlns:a16="http://schemas.microsoft.com/office/drawing/2014/main" id="{7B9B6CBA-2571-1DD3-61E1-0773825A620D}"/>
              </a:ext>
            </a:extLst>
          </p:cNvPr>
          <p:cNvSpPr txBox="1"/>
          <p:nvPr/>
        </p:nvSpPr>
        <p:spPr>
          <a:xfrm>
            <a:off x="886683" y="2862591"/>
            <a:ext cx="3107847" cy="261610"/>
          </a:xfrm>
          <a:prstGeom prst="rect">
            <a:avLst/>
          </a:prstGeom>
          <a:noFill/>
        </p:spPr>
        <p:txBody>
          <a:bodyPr wrap="square" lIns="91440" tIns="45720" rIns="91440" bIns="45720" anchor="t">
            <a:spAutoFit/>
          </a:bodyPr>
          <a:lstStyle/>
          <a:p>
            <a:r>
              <a:rPr lang="en-CA" sz="1050" b="0" i="0" dirty="0">
                <a:solidFill>
                  <a:schemeClr val="tx2"/>
                </a:solidFill>
                <a:effectLst/>
              </a:rPr>
              <a:t>Credit: </a:t>
            </a:r>
            <a:r>
              <a:rPr lang="en-CA" sz="1050" i="0" u="none" strike="noStrike" dirty="0" err="1">
                <a:solidFill>
                  <a:schemeClr val="tx2"/>
                </a:solidFill>
                <a:effectLst/>
              </a:rPr>
              <a:t>Cinzia</a:t>
            </a:r>
            <a:r>
              <a:rPr lang="en-CA" sz="1050" i="0" u="none" strike="noStrike" dirty="0">
                <a:solidFill>
                  <a:schemeClr val="tx2"/>
                </a:solidFill>
                <a:effectLst/>
              </a:rPr>
              <a:t> </a:t>
            </a:r>
            <a:r>
              <a:rPr lang="en-CA" sz="1050" i="0" u="none" strike="noStrike" dirty="0" err="1">
                <a:solidFill>
                  <a:schemeClr val="tx2"/>
                </a:solidFill>
                <a:effectLst/>
              </a:rPr>
              <a:t>Osele</a:t>
            </a:r>
            <a:r>
              <a:rPr lang="en-CA" sz="1050" i="0" u="none" strike="noStrike" dirty="0">
                <a:solidFill>
                  <a:schemeClr val="tx2"/>
                </a:solidFill>
                <a:effectLst/>
              </a:rPr>
              <a:t> Bismarck / Ocean Image Bank</a:t>
            </a:r>
            <a:endParaRPr lang="en-CA" sz="1050" dirty="0">
              <a:solidFill>
                <a:schemeClr val="tx2"/>
              </a:solidFill>
              <a:ea typeface="Calibri"/>
              <a:cs typeface="Calibri"/>
            </a:endParaRPr>
          </a:p>
        </p:txBody>
      </p:sp>
      <p:cxnSp>
        <p:nvCxnSpPr>
          <p:cNvPr id="1034" name="Connector: Elbow 1033">
            <a:extLst>
              <a:ext uri="{FF2B5EF4-FFF2-40B4-BE49-F238E27FC236}">
                <a16:creationId xmlns:a16="http://schemas.microsoft.com/office/drawing/2014/main" id="{ECD339FE-16D4-4853-0F17-266C04B6CB81}"/>
              </a:ext>
            </a:extLst>
          </p:cNvPr>
          <p:cNvCxnSpPr>
            <a:cxnSpLocks/>
            <a:stCxn id="40" idx="2"/>
          </p:cNvCxnSpPr>
          <p:nvPr/>
        </p:nvCxnSpPr>
        <p:spPr>
          <a:xfrm rot="5400000">
            <a:off x="4263301" y="4776093"/>
            <a:ext cx="3616060" cy="1"/>
          </a:xfrm>
          <a:prstGeom prst="bentConnector3">
            <a:avLst>
              <a:gd name="adj1" fmla="val 50000"/>
            </a:avLst>
          </a:prstGeom>
          <a:ln>
            <a:prstDash val="dash"/>
          </a:ln>
        </p:spPr>
        <p:style>
          <a:lnRef idx="1">
            <a:schemeClr val="accent3"/>
          </a:lnRef>
          <a:fillRef idx="0">
            <a:schemeClr val="accent3"/>
          </a:fillRef>
          <a:effectRef idx="0">
            <a:schemeClr val="accent3"/>
          </a:effectRef>
          <a:fontRef idx="minor">
            <a:schemeClr val="tx1"/>
          </a:fontRef>
        </p:style>
      </p:cxnSp>
      <p:sp>
        <p:nvSpPr>
          <p:cNvPr id="1053" name="TextBox 1052">
            <a:extLst>
              <a:ext uri="{FF2B5EF4-FFF2-40B4-BE49-F238E27FC236}">
                <a16:creationId xmlns:a16="http://schemas.microsoft.com/office/drawing/2014/main" id="{DFD95FAA-08C1-EBB6-4A63-663B81646C88}"/>
              </a:ext>
            </a:extLst>
          </p:cNvPr>
          <p:cNvSpPr txBox="1"/>
          <p:nvPr/>
        </p:nvSpPr>
        <p:spPr>
          <a:xfrm>
            <a:off x="867628" y="6461893"/>
            <a:ext cx="4174270" cy="415498"/>
          </a:xfrm>
          <a:prstGeom prst="rect">
            <a:avLst/>
          </a:prstGeom>
          <a:noFill/>
        </p:spPr>
        <p:txBody>
          <a:bodyPr wrap="square">
            <a:spAutoFit/>
          </a:bodyPr>
          <a:lstStyle/>
          <a:p>
            <a:r>
              <a:rPr lang="en-CA" sz="1050" dirty="0"/>
              <a:t>eDNA sampling https://unesdoc.unesco.org/ark:/48223/pf0000384014 (C) UNESCO/Raw Visuals LTD and (C) UNESCO/Ward Appeltans</a:t>
            </a:r>
          </a:p>
        </p:txBody>
      </p:sp>
    </p:spTree>
    <p:extLst>
      <p:ext uri="{BB962C8B-B14F-4D97-AF65-F5344CB8AC3E}">
        <p14:creationId xmlns:p14="http://schemas.microsoft.com/office/powerpoint/2010/main" val="4221329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0A7EA1-9883-04A9-FB3A-05780F6E7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68" y="1854545"/>
            <a:ext cx="7122302" cy="47843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C881DF-B027-179F-8189-48C67C69E2DC}"/>
              </a:ext>
            </a:extLst>
          </p:cNvPr>
          <p:cNvSpPr>
            <a:spLocks noGrp="1"/>
          </p:cNvSpPr>
          <p:nvPr>
            <p:ph type="title"/>
          </p:nvPr>
        </p:nvSpPr>
        <p:spPr/>
        <p:txBody>
          <a:bodyPr/>
          <a:lstStyle/>
          <a:p>
            <a:r>
              <a:rPr lang="en-CA"/>
              <a:t>Extension tables</a:t>
            </a:r>
          </a:p>
        </p:txBody>
      </p:sp>
      <p:sp>
        <p:nvSpPr>
          <p:cNvPr id="3" name="Content Placeholder 2">
            <a:extLst>
              <a:ext uri="{FF2B5EF4-FFF2-40B4-BE49-F238E27FC236}">
                <a16:creationId xmlns:a16="http://schemas.microsoft.com/office/drawing/2014/main" id="{9ED14039-742B-33D4-911F-4E691BA1CBE0}"/>
              </a:ext>
            </a:extLst>
          </p:cNvPr>
          <p:cNvSpPr>
            <a:spLocks noGrp="1"/>
          </p:cNvSpPr>
          <p:nvPr>
            <p:ph idx="1"/>
          </p:nvPr>
        </p:nvSpPr>
        <p:spPr>
          <a:xfrm>
            <a:off x="316639" y="1616318"/>
            <a:ext cx="7703411" cy="4622557"/>
          </a:xfrm>
        </p:spPr>
        <p:txBody>
          <a:bodyPr/>
          <a:lstStyle/>
          <a:p>
            <a:r>
              <a:rPr lang="en-CA" dirty="0"/>
              <a:t>Connect additional information to the core table</a:t>
            </a:r>
          </a:p>
          <a:p>
            <a:r>
              <a:rPr lang="en-CA" dirty="0"/>
              <a:t>Includes</a:t>
            </a:r>
          </a:p>
          <a:p>
            <a:pPr lvl="1"/>
            <a:r>
              <a:rPr lang="en-CA" dirty="0"/>
              <a:t>Occurrence (when Event core is used)</a:t>
            </a:r>
          </a:p>
          <a:p>
            <a:pPr lvl="1"/>
            <a:r>
              <a:rPr lang="en-CA" dirty="0" err="1"/>
              <a:t>extendedMeasurementOrFact</a:t>
            </a:r>
            <a:endParaRPr lang="en-CA" dirty="0"/>
          </a:p>
          <a:p>
            <a:pPr lvl="1"/>
            <a:r>
              <a:rPr lang="en-CA" dirty="0"/>
              <a:t>DNA derived data</a:t>
            </a:r>
          </a:p>
          <a:p>
            <a:pPr lvl="1"/>
            <a:r>
              <a:rPr lang="en-CA" dirty="0"/>
              <a:t>…</a:t>
            </a:r>
            <a:r>
              <a:rPr lang="en-CA" dirty="0">
                <a:hlinkClick r:id="rId3"/>
              </a:rPr>
              <a:t>more</a:t>
            </a:r>
            <a:r>
              <a:rPr lang="en-CA" dirty="0"/>
              <a:t> </a:t>
            </a:r>
          </a:p>
          <a:p>
            <a:r>
              <a:rPr lang="en-CA" dirty="0"/>
              <a:t>Uses unique </a:t>
            </a:r>
            <a:r>
              <a:rPr lang="en-CA" b="1" dirty="0"/>
              <a:t>identifiers</a:t>
            </a:r>
            <a:r>
              <a:rPr lang="en-CA" dirty="0"/>
              <a:t> </a:t>
            </a:r>
            <a:br>
              <a:rPr lang="en-CA" dirty="0"/>
            </a:br>
            <a:r>
              <a:rPr lang="en-CA" dirty="0"/>
              <a:t>(</a:t>
            </a:r>
            <a:r>
              <a:rPr lang="en-CA" dirty="0" err="1"/>
              <a:t>occurrenceID</a:t>
            </a:r>
            <a:r>
              <a:rPr lang="en-CA" dirty="0"/>
              <a:t> or eventID)</a:t>
            </a:r>
          </a:p>
          <a:p>
            <a:pPr lvl="1"/>
            <a:endParaRPr lang="en-CA" dirty="0"/>
          </a:p>
          <a:p>
            <a:endParaRPr lang="en-CA" dirty="0"/>
          </a:p>
        </p:txBody>
      </p:sp>
      <p:sp>
        <p:nvSpPr>
          <p:cNvPr id="6" name="Rectangle 5">
            <a:extLst>
              <a:ext uri="{FF2B5EF4-FFF2-40B4-BE49-F238E27FC236}">
                <a16:creationId xmlns:a16="http://schemas.microsoft.com/office/drawing/2014/main" id="{3BEAC040-1922-7673-80FF-1B2459C10C05}"/>
              </a:ext>
            </a:extLst>
          </p:cNvPr>
          <p:cNvSpPr/>
          <p:nvPr/>
        </p:nvSpPr>
        <p:spPr>
          <a:xfrm>
            <a:off x="8881654" y="3848099"/>
            <a:ext cx="1764000" cy="82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37A03211-CB7E-FF8C-A608-0B6488C9BD17}"/>
              </a:ext>
            </a:extLst>
          </p:cNvPr>
          <p:cNvSpPr/>
          <p:nvPr/>
        </p:nvSpPr>
        <p:spPr>
          <a:xfrm>
            <a:off x="5600700" y="3314701"/>
            <a:ext cx="660400" cy="698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88AC1252-547F-B0D7-72A9-3B4F4DD61861}"/>
              </a:ext>
            </a:extLst>
          </p:cNvPr>
          <p:cNvSpPr/>
          <p:nvPr/>
        </p:nvSpPr>
        <p:spPr>
          <a:xfrm>
            <a:off x="5067229" y="5346699"/>
            <a:ext cx="1764000" cy="930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257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2025-BABC-8ABD-FA9E-25B1189A6449}"/>
              </a:ext>
            </a:extLst>
          </p:cNvPr>
          <p:cNvSpPr>
            <a:spLocks noGrp="1"/>
          </p:cNvSpPr>
          <p:nvPr>
            <p:ph type="title"/>
          </p:nvPr>
        </p:nvSpPr>
        <p:spPr>
          <a:xfrm>
            <a:off x="209550" y="800100"/>
            <a:ext cx="2724150" cy="2095500"/>
          </a:xfrm>
        </p:spPr>
        <p:txBody>
          <a:bodyPr/>
          <a:lstStyle/>
          <a:p>
            <a:r>
              <a:rPr lang="en-CA"/>
              <a:t>How to choose?</a:t>
            </a:r>
          </a:p>
        </p:txBody>
      </p:sp>
      <p:pic>
        <p:nvPicPr>
          <p:cNvPr id="5" name="Content Placeholder 4" descr="A diagram of a diagram&#10;&#10;Description automatically generated with medium confidence">
            <a:extLst>
              <a:ext uri="{FF2B5EF4-FFF2-40B4-BE49-F238E27FC236}">
                <a16:creationId xmlns:a16="http://schemas.microsoft.com/office/drawing/2014/main" id="{74F50106-BAB4-9BAF-EA20-623F89442E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70"/>
          <a:stretch/>
        </p:blipFill>
        <p:spPr>
          <a:xfrm>
            <a:off x="2441448" y="-12974"/>
            <a:ext cx="8722379" cy="6814183"/>
          </a:xfrm>
        </p:spPr>
      </p:pic>
      <p:sp>
        <p:nvSpPr>
          <p:cNvPr id="3" name="Rectangle 2">
            <a:extLst>
              <a:ext uri="{FF2B5EF4-FFF2-40B4-BE49-F238E27FC236}">
                <a16:creationId xmlns:a16="http://schemas.microsoft.com/office/drawing/2014/main" id="{CD04415C-C375-C09B-51F1-40C3A507E891}"/>
              </a:ext>
            </a:extLst>
          </p:cNvPr>
          <p:cNvSpPr/>
          <p:nvPr/>
        </p:nvSpPr>
        <p:spPr>
          <a:xfrm>
            <a:off x="2441448" y="2298700"/>
            <a:ext cx="8877827" cy="450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11622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2025-BABC-8ABD-FA9E-25B1189A6449}"/>
              </a:ext>
            </a:extLst>
          </p:cNvPr>
          <p:cNvSpPr>
            <a:spLocks noGrp="1"/>
          </p:cNvSpPr>
          <p:nvPr>
            <p:ph type="title"/>
          </p:nvPr>
        </p:nvSpPr>
        <p:spPr>
          <a:xfrm>
            <a:off x="209550" y="800100"/>
            <a:ext cx="2724150" cy="2095500"/>
          </a:xfrm>
        </p:spPr>
        <p:txBody>
          <a:bodyPr/>
          <a:lstStyle/>
          <a:p>
            <a:r>
              <a:rPr lang="en-CA"/>
              <a:t>How to choose?</a:t>
            </a:r>
          </a:p>
        </p:txBody>
      </p:sp>
      <p:pic>
        <p:nvPicPr>
          <p:cNvPr id="5" name="Content Placeholder 4" descr="A diagram of a diagram&#10;&#10;Description automatically generated with medium confidence">
            <a:extLst>
              <a:ext uri="{FF2B5EF4-FFF2-40B4-BE49-F238E27FC236}">
                <a16:creationId xmlns:a16="http://schemas.microsoft.com/office/drawing/2014/main" id="{74F50106-BAB4-9BAF-EA20-623F89442E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70"/>
          <a:stretch/>
        </p:blipFill>
        <p:spPr>
          <a:xfrm>
            <a:off x="2441448" y="-12974"/>
            <a:ext cx="8722379" cy="6814183"/>
          </a:xfrm>
        </p:spPr>
      </p:pic>
      <p:sp>
        <p:nvSpPr>
          <p:cNvPr id="3" name="Rectangle 2">
            <a:extLst>
              <a:ext uri="{FF2B5EF4-FFF2-40B4-BE49-F238E27FC236}">
                <a16:creationId xmlns:a16="http://schemas.microsoft.com/office/drawing/2014/main" id="{CD04415C-C375-C09B-51F1-40C3A507E891}"/>
              </a:ext>
            </a:extLst>
          </p:cNvPr>
          <p:cNvSpPr/>
          <p:nvPr/>
        </p:nvSpPr>
        <p:spPr>
          <a:xfrm>
            <a:off x="2441448" y="4445000"/>
            <a:ext cx="8877827" cy="2356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1605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CA6D4F-BE9C-2B7D-DC18-34B03F7EE9E1}"/>
              </a:ext>
            </a:extLst>
          </p:cNvPr>
          <p:cNvSpPr>
            <a:spLocks noGrp="1"/>
          </p:cNvSpPr>
          <p:nvPr>
            <p:ph type="ctrTitle"/>
          </p:nvPr>
        </p:nvSpPr>
        <p:spPr>
          <a:xfrm>
            <a:off x="1522476" y="1466152"/>
            <a:ext cx="9144000" cy="2141856"/>
          </a:xfrm>
        </p:spPr>
        <p:txBody>
          <a:bodyPr vert="horz" lIns="91440" tIns="45720" rIns="91440" bIns="45720" rtlCol="0" anchor="b">
            <a:normAutofit/>
          </a:bodyPr>
          <a:lstStyle/>
          <a:p>
            <a:r>
              <a:rPr lang="en-US" sz="6600">
                <a:solidFill>
                  <a:schemeClr val="bg1"/>
                </a:solidFill>
              </a:rPr>
              <a:t>Darwin Core</a:t>
            </a:r>
          </a:p>
        </p:txBody>
      </p:sp>
      <p:sp>
        <p:nvSpPr>
          <p:cNvPr id="615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972681" y="3502280"/>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76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84391D29-8949-B994-45B4-C5AE53E8E7BB}"/>
              </a:ext>
            </a:extLst>
          </p:cNvPr>
          <p:cNvSpPr/>
          <p:nvPr/>
        </p:nvSpPr>
        <p:spPr>
          <a:xfrm>
            <a:off x="2863651" y="6414190"/>
            <a:ext cx="636495" cy="616544"/>
          </a:xfrm>
          <a:prstGeom prst="diamond">
            <a:avLst/>
          </a:prstGeom>
          <a:solidFill>
            <a:schemeClr val="accent4">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900" dirty="0">
                <a:solidFill>
                  <a:srgbClr val="000000"/>
                </a:solidFill>
              </a:rPr>
              <a:t>Occurrence</a:t>
            </a:r>
          </a:p>
        </p:txBody>
      </p:sp>
      <p:sp>
        <p:nvSpPr>
          <p:cNvPr id="2" name="Title 1">
            <a:extLst>
              <a:ext uri="{FF2B5EF4-FFF2-40B4-BE49-F238E27FC236}">
                <a16:creationId xmlns:a16="http://schemas.microsoft.com/office/drawing/2014/main" id="{F4192025-BABC-8ABD-FA9E-25B1189A6449}"/>
              </a:ext>
            </a:extLst>
          </p:cNvPr>
          <p:cNvSpPr>
            <a:spLocks noGrp="1"/>
          </p:cNvSpPr>
          <p:nvPr>
            <p:ph type="title"/>
          </p:nvPr>
        </p:nvSpPr>
        <p:spPr>
          <a:xfrm>
            <a:off x="209550" y="800100"/>
            <a:ext cx="2724150" cy="2095500"/>
          </a:xfrm>
        </p:spPr>
        <p:txBody>
          <a:bodyPr/>
          <a:lstStyle/>
          <a:p>
            <a:r>
              <a:rPr lang="en-CA"/>
              <a:t>How to choose?</a:t>
            </a:r>
          </a:p>
        </p:txBody>
      </p:sp>
      <p:pic>
        <p:nvPicPr>
          <p:cNvPr id="5" name="Content Placeholder 4" descr="A diagram of a diagram&#10;&#10;Description automatically generated with medium confidence">
            <a:extLst>
              <a:ext uri="{FF2B5EF4-FFF2-40B4-BE49-F238E27FC236}">
                <a16:creationId xmlns:a16="http://schemas.microsoft.com/office/drawing/2014/main" id="{74F50106-BAB4-9BAF-EA20-623F89442E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70"/>
          <a:stretch/>
        </p:blipFill>
        <p:spPr>
          <a:xfrm>
            <a:off x="2432822" y="-4348"/>
            <a:ext cx="8722379" cy="6814183"/>
          </a:xfrm>
        </p:spPr>
      </p:pic>
      <p:sp>
        <p:nvSpPr>
          <p:cNvPr id="6" name="Diamond 5">
            <a:extLst>
              <a:ext uri="{FF2B5EF4-FFF2-40B4-BE49-F238E27FC236}">
                <a16:creationId xmlns:a16="http://schemas.microsoft.com/office/drawing/2014/main" id="{C4F88BD8-E287-9D3C-4A9D-DC899B2ECD49}"/>
              </a:ext>
            </a:extLst>
          </p:cNvPr>
          <p:cNvSpPr/>
          <p:nvPr/>
        </p:nvSpPr>
        <p:spPr>
          <a:xfrm>
            <a:off x="4451695" y="6419437"/>
            <a:ext cx="636495" cy="616544"/>
          </a:xfrm>
          <a:prstGeom prst="diamond">
            <a:avLst/>
          </a:prstGeom>
          <a:solidFill>
            <a:schemeClr val="accent4">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900" dirty="0">
                <a:solidFill>
                  <a:srgbClr val="000000"/>
                </a:solidFill>
              </a:rPr>
              <a:t>Occurrence</a:t>
            </a:r>
          </a:p>
        </p:txBody>
      </p:sp>
    </p:spTree>
    <p:extLst>
      <p:ext uri="{BB962C8B-B14F-4D97-AF65-F5344CB8AC3E}">
        <p14:creationId xmlns:p14="http://schemas.microsoft.com/office/powerpoint/2010/main" val="2698019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3E6DA-4A71-B03D-A5A1-1AD8224486D9}"/>
              </a:ext>
            </a:extLst>
          </p:cNvPr>
          <p:cNvSpPr>
            <a:spLocks noGrp="1"/>
          </p:cNvSpPr>
          <p:nvPr>
            <p:ph type="title"/>
          </p:nvPr>
        </p:nvSpPr>
        <p:spPr/>
        <p:txBody>
          <a:bodyPr/>
          <a:lstStyle/>
          <a:p>
            <a:r>
              <a:rPr lang="en-CA" b="1"/>
              <a:t>Exercise:</a:t>
            </a:r>
          </a:p>
        </p:txBody>
      </p:sp>
      <p:sp>
        <p:nvSpPr>
          <p:cNvPr id="3" name="Content Placeholder 2">
            <a:extLst>
              <a:ext uri="{FF2B5EF4-FFF2-40B4-BE49-F238E27FC236}">
                <a16:creationId xmlns:a16="http://schemas.microsoft.com/office/drawing/2014/main" id="{311D2FA5-5F00-CF6A-38D5-2424481D91B8}"/>
              </a:ext>
            </a:extLst>
          </p:cNvPr>
          <p:cNvSpPr>
            <a:spLocks noGrp="1"/>
          </p:cNvSpPr>
          <p:nvPr>
            <p:ph idx="1"/>
          </p:nvPr>
        </p:nvSpPr>
        <p:spPr>
          <a:xfrm>
            <a:off x="838200" y="2686050"/>
            <a:ext cx="10515600" cy="3490913"/>
          </a:xfrm>
        </p:spPr>
        <p:txBody>
          <a:bodyPr>
            <a:normAutofit fontScale="92500"/>
          </a:bodyPr>
          <a:lstStyle/>
          <a:p>
            <a:pPr marL="514350" indent="-514350" algn="just">
              <a:buFont typeface="+mj-lt"/>
              <a:buAutoNum type="arabicPeriod"/>
            </a:pPr>
            <a:r>
              <a:rPr lang="en-US" dirty="0"/>
              <a:t>Individual whale sightings at sea</a:t>
            </a:r>
          </a:p>
          <a:p>
            <a:pPr marL="514350" indent="-514350" algn="just">
              <a:buFont typeface="+mj-lt"/>
              <a:buAutoNum type="arabicPeriod"/>
            </a:pPr>
            <a:r>
              <a:rPr lang="en-US" dirty="0"/>
              <a:t>eDNA samples from rocky intertidal with temperature and salinity measurements</a:t>
            </a:r>
          </a:p>
          <a:p>
            <a:pPr marL="514350" indent="-514350" algn="just">
              <a:buFont typeface="+mj-lt"/>
              <a:buAutoNum type="arabicPeriod"/>
            </a:pPr>
            <a:r>
              <a:rPr lang="en-US" dirty="0" err="1"/>
              <a:t>Harbour</a:t>
            </a:r>
            <a:r>
              <a:rPr lang="en-US" dirty="0"/>
              <a:t> monitoring program collecting fish samples and water quality parameters</a:t>
            </a:r>
          </a:p>
          <a:p>
            <a:pPr marL="514350" indent="-514350" algn="just">
              <a:buFont typeface="+mj-lt"/>
              <a:buAutoNum type="arabicPeriod"/>
            </a:pPr>
            <a:r>
              <a:rPr lang="en-US" dirty="0"/>
              <a:t>Historical data on presence of benthic invertebrates from 1800-2000</a:t>
            </a:r>
          </a:p>
          <a:p>
            <a:pPr marL="514350" indent="-514350" algn="just">
              <a:buFont typeface="+mj-lt"/>
              <a:buAutoNum type="arabicPeriod"/>
            </a:pPr>
            <a:r>
              <a:rPr lang="en-US" dirty="0"/>
              <a:t>Citizen science event where species presences along shoreline were recorded at several sites</a:t>
            </a:r>
            <a:endParaRPr lang="en-CA" dirty="0"/>
          </a:p>
        </p:txBody>
      </p:sp>
      <p:pic>
        <p:nvPicPr>
          <p:cNvPr id="5" name="Graphic 4" descr="Worm with solid fill">
            <a:extLst>
              <a:ext uri="{FF2B5EF4-FFF2-40B4-BE49-F238E27FC236}">
                <a16:creationId xmlns:a16="http://schemas.microsoft.com/office/drawing/2014/main" id="{DBC4CDDD-50D6-2724-A3C8-09A86058F5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1776" y="4604211"/>
            <a:ext cx="789376" cy="789376"/>
          </a:xfrm>
          <a:prstGeom prst="rect">
            <a:avLst/>
          </a:prstGeom>
        </p:spPr>
      </p:pic>
      <p:pic>
        <p:nvPicPr>
          <p:cNvPr id="7" name="Graphic 6" descr="Fish with solid fill">
            <a:extLst>
              <a:ext uri="{FF2B5EF4-FFF2-40B4-BE49-F238E27FC236}">
                <a16:creationId xmlns:a16="http://schemas.microsoft.com/office/drawing/2014/main" id="{3C845032-5D67-B52C-43AF-E34CB260A2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9175" y="4209524"/>
            <a:ext cx="789375" cy="789375"/>
          </a:xfrm>
          <a:prstGeom prst="rect">
            <a:avLst/>
          </a:prstGeom>
        </p:spPr>
      </p:pic>
      <p:pic>
        <p:nvPicPr>
          <p:cNvPr id="9" name="Graphic 8" descr="DNA with solid fill">
            <a:extLst>
              <a:ext uri="{FF2B5EF4-FFF2-40B4-BE49-F238E27FC236}">
                <a16:creationId xmlns:a16="http://schemas.microsoft.com/office/drawing/2014/main" id="{5A520A4C-8C0F-1122-F9F4-F59709C598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211803">
            <a:off x="445313" y="3256550"/>
            <a:ext cx="631180" cy="631180"/>
          </a:xfrm>
          <a:prstGeom prst="rect">
            <a:avLst/>
          </a:prstGeom>
        </p:spPr>
      </p:pic>
      <p:pic>
        <p:nvPicPr>
          <p:cNvPr id="11" name="Graphic 10" descr="Whale with solid fill">
            <a:extLst>
              <a:ext uri="{FF2B5EF4-FFF2-40B4-BE49-F238E27FC236}">
                <a16:creationId xmlns:a16="http://schemas.microsoft.com/office/drawing/2014/main" id="{4D96DCBF-8AA8-2A7F-EC81-97E75EE53AAA}"/>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8943"/>
          <a:stretch/>
        </p:blipFill>
        <p:spPr>
          <a:xfrm flipH="1">
            <a:off x="5540214" y="2394914"/>
            <a:ext cx="896154" cy="726398"/>
          </a:xfrm>
          <a:prstGeom prst="rect">
            <a:avLst/>
          </a:prstGeom>
        </p:spPr>
      </p:pic>
      <p:pic>
        <p:nvPicPr>
          <p:cNvPr id="15" name="Graphic 14" descr="Bucket and shovel with solid fill">
            <a:extLst>
              <a:ext uri="{FF2B5EF4-FFF2-40B4-BE49-F238E27FC236}">
                <a16:creationId xmlns:a16="http://schemas.microsoft.com/office/drawing/2014/main" id="{6E0BC0F6-A874-2D30-B20A-7A19F491D4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4586675" y="5615223"/>
            <a:ext cx="789375" cy="789375"/>
          </a:xfrm>
          <a:prstGeom prst="rect">
            <a:avLst/>
          </a:prstGeom>
        </p:spPr>
      </p:pic>
      <p:sp>
        <p:nvSpPr>
          <p:cNvPr id="17" name="TextBox 16">
            <a:extLst>
              <a:ext uri="{FF2B5EF4-FFF2-40B4-BE49-F238E27FC236}">
                <a16:creationId xmlns:a16="http://schemas.microsoft.com/office/drawing/2014/main" id="{34CBBCC9-A23D-0173-D8FC-BED04B37133C}"/>
              </a:ext>
            </a:extLst>
          </p:cNvPr>
          <p:cNvSpPr txBox="1"/>
          <p:nvPr/>
        </p:nvSpPr>
        <p:spPr>
          <a:xfrm>
            <a:off x="979978" y="1627418"/>
            <a:ext cx="9590372" cy="830997"/>
          </a:xfrm>
          <a:prstGeom prst="rect">
            <a:avLst/>
          </a:prstGeom>
          <a:noFill/>
        </p:spPr>
        <p:txBody>
          <a:bodyPr wrap="square">
            <a:spAutoFit/>
          </a:bodyPr>
          <a:lstStyle/>
          <a:p>
            <a:r>
              <a:rPr lang="en-US" sz="2400"/>
              <a:t>Use the flow chart to determine what kind dataset structure is best suited for each example:</a:t>
            </a:r>
          </a:p>
        </p:txBody>
      </p:sp>
    </p:spTree>
    <p:extLst>
      <p:ext uri="{BB962C8B-B14F-4D97-AF65-F5344CB8AC3E}">
        <p14:creationId xmlns:p14="http://schemas.microsoft.com/office/powerpoint/2010/main" val="153443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diagram&#10;&#10;Description automatically generated with medium confidence">
            <a:extLst>
              <a:ext uri="{FF2B5EF4-FFF2-40B4-BE49-F238E27FC236}">
                <a16:creationId xmlns:a16="http://schemas.microsoft.com/office/drawing/2014/main" id="{74F50106-BAB4-9BAF-EA20-623F89442E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70"/>
          <a:stretch/>
        </p:blipFill>
        <p:spPr>
          <a:xfrm>
            <a:off x="2441448" y="-155480"/>
            <a:ext cx="8722379" cy="6814183"/>
          </a:xfrm>
        </p:spPr>
      </p:pic>
      <p:sp>
        <p:nvSpPr>
          <p:cNvPr id="6" name="TextBox 5">
            <a:extLst>
              <a:ext uri="{FF2B5EF4-FFF2-40B4-BE49-F238E27FC236}">
                <a16:creationId xmlns:a16="http://schemas.microsoft.com/office/drawing/2014/main" id="{F2605DF6-BE9E-49FE-4D4C-38F4C926A1A0}"/>
              </a:ext>
            </a:extLst>
          </p:cNvPr>
          <p:cNvSpPr txBox="1"/>
          <p:nvPr/>
        </p:nvSpPr>
        <p:spPr>
          <a:xfrm>
            <a:off x="62391" y="152399"/>
            <a:ext cx="4302778" cy="3416320"/>
          </a:xfrm>
          <a:prstGeom prst="rect">
            <a:avLst/>
          </a:prstGeom>
          <a:noFill/>
        </p:spPr>
        <p:txBody>
          <a:bodyPr wrap="square">
            <a:spAutoFit/>
          </a:bodyPr>
          <a:lstStyle/>
          <a:p>
            <a:pPr marL="514350" indent="-514350">
              <a:buFont typeface="+mj-lt"/>
              <a:buAutoNum type="arabicPeriod"/>
            </a:pPr>
            <a:r>
              <a:rPr lang="en-US" dirty="0"/>
              <a:t>Individual whale sightings at sea</a:t>
            </a:r>
          </a:p>
          <a:p>
            <a:pPr marL="514350" indent="-514350">
              <a:buFont typeface="+mj-lt"/>
              <a:buAutoNum type="arabicPeriod"/>
            </a:pPr>
            <a:r>
              <a:rPr lang="en-US" dirty="0"/>
              <a:t>eDNA samples from rocky intertidal with temperature and salinity measurements</a:t>
            </a:r>
          </a:p>
          <a:p>
            <a:pPr marL="514350" indent="-514350">
              <a:buFont typeface="+mj-lt"/>
              <a:buAutoNum type="arabicPeriod"/>
            </a:pPr>
            <a:r>
              <a:rPr lang="en-US" dirty="0" err="1"/>
              <a:t>Harbour</a:t>
            </a:r>
            <a:r>
              <a:rPr lang="en-US" dirty="0"/>
              <a:t> monitoring program collecting fish samples and water quality parameters</a:t>
            </a:r>
          </a:p>
          <a:p>
            <a:pPr marL="514350" indent="-514350">
              <a:buFont typeface="+mj-lt"/>
              <a:buAutoNum type="arabicPeriod"/>
            </a:pPr>
            <a:r>
              <a:rPr lang="en-US" dirty="0"/>
              <a:t>Historical data on presence of benthic invertebrates from 1800-2000</a:t>
            </a:r>
          </a:p>
          <a:p>
            <a:pPr marL="514350" indent="-514350">
              <a:buFont typeface="+mj-lt"/>
              <a:buAutoNum type="arabicPeriod"/>
            </a:pPr>
            <a:r>
              <a:rPr lang="en-US" dirty="0"/>
              <a:t>Citizen science event where species presences along shoreline were recorded at several sites</a:t>
            </a:r>
            <a:endParaRPr lang="en-CA" dirty="0"/>
          </a:p>
        </p:txBody>
      </p:sp>
      <p:sp>
        <p:nvSpPr>
          <p:cNvPr id="7" name="Diamond 6">
            <a:extLst>
              <a:ext uri="{FF2B5EF4-FFF2-40B4-BE49-F238E27FC236}">
                <a16:creationId xmlns:a16="http://schemas.microsoft.com/office/drawing/2014/main" id="{7A691C56-E013-57DD-5087-F461CDE1B187}"/>
              </a:ext>
            </a:extLst>
          </p:cNvPr>
          <p:cNvSpPr/>
          <p:nvPr/>
        </p:nvSpPr>
        <p:spPr>
          <a:xfrm>
            <a:off x="2872277" y="6385072"/>
            <a:ext cx="636495" cy="616544"/>
          </a:xfrm>
          <a:prstGeom prst="diamond">
            <a:avLst/>
          </a:prstGeom>
          <a:solidFill>
            <a:schemeClr val="accent4">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900" dirty="0">
                <a:solidFill>
                  <a:srgbClr val="000000"/>
                </a:solidFill>
              </a:rPr>
              <a:t>Occurrence</a:t>
            </a:r>
          </a:p>
        </p:txBody>
      </p:sp>
      <p:sp>
        <p:nvSpPr>
          <p:cNvPr id="8" name="Diamond 7">
            <a:extLst>
              <a:ext uri="{FF2B5EF4-FFF2-40B4-BE49-F238E27FC236}">
                <a16:creationId xmlns:a16="http://schemas.microsoft.com/office/drawing/2014/main" id="{6299D25D-652B-AA7F-A039-8BAF81B1E1FF}"/>
              </a:ext>
            </a:extLst>
          </p:cNvPr>
          <p:cNvSpPr/>
          <p:nvPr/>
        </p:nvSpPr>
        <p:spPr>
          <a:xfrm>
            <a:off x="4451695" y="6350431"/>
            <a:ext cx="636495" cy="616544"/>
          </a:xfrm>
          <a:prstGeom prst="diamond">
            <a:avLst/>
          </a:prstGeom>
          <a:solidFill>
            <a:schemeClr val="accent4">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CA" sz="900" dirty="0">
                <a:solidFill>
                  <a:srgbClr val="000000"/>
                </a:solidFill>
              </a:rPr>
              <a:t>Occurrence</a:t>
            </a:r>
          </a:p>
        </p:txBody>
      </p:sp>
    </p:spTree>
    <p:extLst>
      <p:ext uri="{BB962C8B-B14F-4D97-AF65-F5344CB8AC3E}">
        <p14:creationId xmlns:p14="http://schemas.microsoft.com/office/powerpoint/2010/main" val="9464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3E6DA-4A71-B03D-A5A1-1AD8224486D9}"/>
              </a:ext>
            </a:extLst>
          </p:cNvPr>
          <p:cNvSpPr>
            <a:spLocks noGrp="1"/>
          </p:cNvSpPr>
          <p:nvPr>
            <p:ph type="title"/>
          </p:nvPr>
        </p:nvSpPr>
        <p:spPr/>
        <p:txBody>
          <a:bodyPr/>
          <a:lstStyle/>
          <a:p>
            <a:r>
              <a:rPr lang="en-CA" b="1"/>
              <a:t>Exercise:</a:t>
            </a:r>
          </a:p>
        </p:txBody>
      </p:sp>
      <p:sp>
        <p:nvSpPr>
          <p:cNvPr id="3" name="Content Placeholder 2">
            <a:extLst>
              <a:ext uri="{FF2B5EF4-FFF2-40B4-BE49-F238E27FC236}">
                <a16:creationId xmlns:a16="http://schemas.microsoft.com/office/drawing/2014/main" id="{311D2FA5-5F00-CF6A-38D5-2424481D91B8}"/>
              </a:ext>
            </a:extLst>
          </p:cNvPr>
          <p:cNvSpPr>
            <a:spLocks noGrp="1"/>
          </p:cNvSpPr>
          <p:nvPr>
            <p:ph idx="1"/>
          </p:nvPr>
        </p:nvSpPr>
        <p:spPr>
          <a:xfrm>
            <a:off x="316424" y="2952980"/>
            <a:ext cx="5779575" cy="3701819"/>
          </a:xfrm>
        </p:spPr>
        <p:txBody>
          <a:bodyPr>
            <a:normAutofit fontScale="85000" lnSpcReduction="20000"/>
          </a:bodyPr>
          <a:lstStyle/>
          <a:p>
            <a:pPr marL="514350" indent="-514350" algn="just">
              <a:buFont typeface="+mj-lt"/>
              <a:buAutoNum type="arabicPeriod"/>
            </a:pPr>
            <a:r>
              <a:rPr lang="en-US">
                <a:solidFill>
                  <a:schemeClr val="tx1">
                    <a:lumMod val="40000"/>
                    <a:lumOff val="60000"/>
                  </a:schemeClr>
                </a:solidFill>
              </a:rPr>
              <a:t>Individual whale sightings at sea</a:t>
            </a:r>
          </a:p>
          <a:p>
            <a:pPr marL="514350" indent="-514350" algn="just">
              <a:buFont typeface="+mj-lt"/>
              <a:buAutoNum type="arabicPeriod"/>
            </a:pPr>
            <a:r>
              <a:rPr lang="en-US">
                <a:solidFill>
                  <a:schemeClr val="tx1">
                    <a:lumMod val="40000"/>
                    <a:lumOff val="60000"/>
                  </a:schemeClr>
                </a:solidFill>
              </a:rPr>
              <a:t>eDNA samples from rocky intertidal with temperature and salinity measurements</a:t>
            </a:r>
          </a:p>
          <a:p>
            <a:pPr marL="514350" indent="-514350" algn="just">
              <a:buFont typeface="+mj-lt"/>
              <a:buAutoNum type="arabicPeriod"/>
            </a:pPr>
            <a:r>
              <a:rPr lang="en-US" err="1">
                <a:solidFill>
                  <a:schemeClr val="tx1">
                    <a:lumMod val="40000"/>
                    <a:lumOff val="60000"/>
                  </a:schemeClr>
                </a:solidFill>
              </a:rPr>
              <a:t>Harbour</a:t>
            </a:r>
            <a:r>
              <a:rPr lang="en-US">
                <a:solidFill>
                  <a:schemeClr val="tx1">
                    <a:lumMod val="40000"/>
                    <a:lumOff val="60000"/>
                  </a:schemeClr>
                </a:solidFill>
              </a:rPr>
              <a:t> monitoring program collecting fish samples and water quality parameters</a:t>
            </a:r>
          </a:p>
          <a:p>
            <a:pPr marL="514350" indent="-514350" algn="just">
              <a:buFont typeface="+mj-lt"/>
              <a:buAutoNum type="arabicPeriod"/>
            </a:pPr>
            <a:r>
              <a:rPr lang="en-US">
                <a:solidFill>
                  <a:schemeClr val="tx1">
                    <a:lumMod val="40000"/>
                    <a:lumOff val="60000"/>
                  </a:schemeClr>
                </a:solidFill>
              </a:rPr>
              <a:t>Historical data on presence of benthic invertebrates from 1800-2000</a:t>
            </a:r>
          </a:p>
          <a:p>
            <a:pPr marL="514350" indent="-514350" algn="just">
              <a:buFont typeface="+mj-lt"/>
              <a:buAutoNum type="arabicPeriod"/>
            </a:pPr>
            <a:r>
              <a:rPr lang="en-US">
                <a:solidFill>
                  <a:schemeClr val="tx1">
                    <a:lumMod val="40000"/>
                    <a:lumOff val="60000"/>
                  </a:schemeClr>
                </a:solidFill>
              </a:rPr>
              <a:t>Citizen science event where species presences along shoreline were recorded at several sites</a:t>
            </a:r>
          </a:p>
          <a:p>
            <a:pPr marL="514350" indent="-514350" algn="just">
              <a:buFont typeface="+mj-lt"/>
              <a:buAutoNum type="arabicPeriod"/>
            </a:pPr>
            <a:endParaRPr lang="en-US"/>
          </a:p>
          <a:p>
            <a:pPr marL="514350" indent="-514350" algn="just">
              <a:buFont typeface="+mj-lt"/>
              <a:buAutoNum type="arabicPeriod"/>
            </a:pPr>
            <a:endParaRPr lang="en-CA"/>
          </a:p>
        </p:txBody>
      </p:sp>
      <p:sp>
        <p:nvSpPr>
          <p:cNvPr id="17" name="TextBox 16">
            <a:extLst>
              <a:ext uri="{FF2B5EF4-FFF2-40B4-BE49-F238E27FC236}">
                <a16:creationId xmlns:a16="http://schemas.microsoft.com/office/drawing/2014/main" id="{34CBBCC9-A23D-0173-D8FC-BED04B37133C}"/>
              </a:ext>
            </a:extLst>
          </p:cNvPr>
          <p:cNvSpPr txBox="1"/>
          <p:nvPr/>
        </p:nvSpPr>
        <p:spPr>
          <a:xfrm>
            <a:off x="979978" y="1627418"/>
            <a:ext cx="9590372" cy="830997"/>
          </a:xfrm>
          <a:prstGeom prst="rect">
            <a:avLst/>
          </a:prstGeom>
          <a:noFill/>
        </p:spPr>
        <p:txBody>
          <a:bodyPr wrap="square">
            <a:spAutoFit/>
          </a:bodyPr>
          <a:lstStyle/>
          <a:p>
            <a:r>
              <a:rPr lang="en-US" sz="2400"/>
              <a:t>Use the flow chart to determine what kind dataset structure is best suited for each example:</a:t>
            </a:r>
          </a:p>
        </p:txBody>
      </p:sp>
      <p:sp>
        <p:nvSpPr>
          <p:cNvPr id="4" name="Content Placeholder 2">
            <a:extLst>
              <a:ext uri="{FF2B5EF4-FFF2-40B4-BE49-F238E27FC236}">
                <a16:creationId xmlns:a16="http://schemas.microsoft.com/office/drawing/2014/main" id="{424EAA07-09E5-5498-99D8-83B7E0F5C939}"/>
              </a:ext>
            </a:extLst>
          </p:cNvPr>
          <p:cNvSpPr txBox="1">
            <a:spLocks/>
          </p:cNvSpPr>
          <p:nvPr/>
        </p:nvSpPr>
        <p:spPr>
          <a:xfrm>
            <a:off x="6781799" y="2858755"/>
            <a:ext cx="5510367" cy="570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600"/>
              </a:spcBef>
              <a:buFont typeface="+mj-lt"/>
              <a:buAutoNum type="arabicPeriod"/>
            </a:pPr>
            <a:r>
              <a:rPr lang="en-US" sz="2400"/>
              <a:t>Occurrence core only</a:t>
            </a:r>
          </a:p>
          <a:p>
            <a:pPr marL="514350" indent="-514350">
              <a:buFont typeface="+mj-lt"/>
              <a:buAutoNum type="arabicPeriod"/>
            </a:pPr>
            <a:endParaRPr lang="en-US" sz="2400"/>
          </a:p>
          <a:p>
            <a:pPr marL="514350" indent="-514350">
              <a:buFont typeface="+mj-lt"/>
              <a:buAutoNum type="arabicPeriod"/>
            </a:pPr>
            <a:endParaRPr lang="en-CA" sz="2400"/>
          </a:p>
        </p:txBody>
      </p:sp>
      <p:pic>
        <p:nvPicPr>
          <p:cNvPr id="6" name="Graphic 5" descr="Worm with solid fill">
            <a:extLst>
              <a:ext uri="{FF2B5EF4-FFF2-40B4-BE49-F238E27FC236}">
                <a16:creationId xmlns:a16="http://schemas.microsoft.com/office/drawing/2014/main" id="{F0EE5C89-2659-6AE7-53EB-83E7C26F55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6174" y="4681328"/>
            <a:ext cx="612000" cy="612000"/>
          </a:xfrm>
          <a:prstGeom prst="rect">
            <a:avLst/>
          </a:prstGeom>
        </p:spPr>
      </p:pic>
      <p:pic>
        <p:nvPicPr>
          <p:cNvPr id="12" name="Graphic 11" descr="Whale with solid fill">
            <a:extLst>
              <a:ext uri="{FF2B5EF4-FFF2-40B4-BE49-F238E27FC236}">
                <a16:creationId xmlns:a16="http://schemas.microsoft.com/office/drawing/2014/main" id="{A5BB4ACC-4561-B1F4-D587-DD36EA23005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943"/>
          <a:stretch/>
        </p:blipFill>
        <p:spPr>
          <a:xfrm flipH="1">
            <a:off x="10085506" y="2763166"/>
            <a:ext cx="621782" cy="504000"/>
          </a:xfrm>
          <a:prstGeom prst="rect">
            <a:avLst/>
          </a:prstGeom>
        </p:spPr>
      </p:pic>
      <p:pic>
        <p:nvPicPr>
          <p:cNvPr id="14" name="Graphic 13" descr="Bucket and shovel with solid fill">
            <a:extLst>
              <a:ext uri="{FF2B5EF4-FFF2-40B4-BE49-F238E27FC236}">
                <a16:creationId xmlns:a16="http://schemas.microsoft.com/office/drawing/2014/main" id="{0CC27C73-98BB-A9CD-950B-8EA524AFD8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0412174" y="5422628"/>
            <a:ext cx="635654" cy="635654"/>
          </a:xfrm>
          <a:prstGeom prst="rect">
            <a:avLst/>
          </a:prstGeom>
        </p:spPr>
      </p:pic>
      <p:sp>
        <p:nvSpPr>
          <p:cNvPr id="16" name="Arrow: Right 15">
            <a:extLst>
              <a:ext uri="{FF2B5EF4-FFF2-40B4-BE49-F238E27FC236}">
                <a16:creationId xmlns:a16="http://schemas.microsoft.com/office/drawing/2014/main" id="{36E3625C-7CB8-88A9-12F6-35DE4B34B90C}"/>
              </a:ext>
            </a:extLst>
          </p:cNvPr>
          <p:cNvSpPr/>
          <p:nvPr/>
        </p:nvSpPr>
        <p:spPr>
          <a:xfrm>
            <a:off x="6157631" y="2990032"/>
            <a:ext cx="576000" cy="236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Arrow: Right 17">
            <a:extLst>
              <a:ext uri="{FF2B5EF4-FFF2-40B4-BE49-F238E27FC236}">
                <a16:creationId xmlns:a16="http://schemas.microsoft.com/office/drawing/2014/main" id="{0ED68462-8379-6233-E7FD-2AE20074DCE4}"/>
              </a:ext>
            </a:extLst>
          </p:cNvPr>
          <p:cNvSpPr/>
          <p:nvPr/>
        </p:nvSpPr>
        <p:spPr>
          <a:xfrm>
            <a:off x="6157631" y="3444319"/>
            <a:ext cx="576000" cy="209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Arrow: Right 18">
            <a:extLst>
              <a:ext uri="{FF2B5EF4-FFF2-40B4-BE49-F238E27FC236}">
                <a16:creationId xmlns:a16="http://schemas.microsoft.com/office/drawing/2014/main" id="{B06943F5-139D-5835-79DB-CE09B4A92007}"/>
              </a:ext>
            </a:extLst>
          </p:cNvPr>
          <p:cNvSpPr/>
          <p:nvPr/>
        </p:nvSpPr>
        <p:spPr>
          <a:xfrm>
            <a:off x="6157631" y="4184343"/>
            <a:ext cx="576000" cy="209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rrow: Right 19">
            <a:extLst>
              <a:ext uri="{FF2B5EF4-FFF2-40B4-BE49-F238E27FC236}">
                <a16:creationId xmlns:a16="http://schemas.microsoft.com/office/drawing/2014/main" id="{A6C05B8F-75F3-4C5D-1867-DEC5C53AC34A}"/>
              </a:ext>
            </a:extLst>
          </p:cNvPr>
          <p:cNvSpPr/>
          <p:nvPr/>
        </p:nvSpPr>
        <p:spPr>
          <a:xfrm>
            <a:off x="6157631" y="4904031"/>
            <a:ext cx="576000" cy="20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Arrow: Right 20">
            <a:extLst>
              <a:ext uri="{FF2B5EF4-FFF2-40B4-BE49-F238E27FC236}">
                <a16:creationId xmlns:a16="http://schemas.microsoft.com/office/drawing/2014/main" id="{BC3AD93C-E1CA-AFE3-CB36-33D3B33392DF}"/>
              </a:ext>
            </a:extLst>
          </p:cNvPr>
          <p:cNvSpPr/>
          <p:nvPr/>
        </p:nvSpPr>
        <p:spPr>
          <a:xfrm>
            <a:off x="6157631" y="5626142"/>
            <a:ext cx="576000" cy="2074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ish with solid fill">
            <a:extLst>
              <a:ext uri="{FF2B5EF4-FFF2-40B4-BE49-F238E27FC236}">
                <a16:creationId xmlns:a16="http://schemas.microsoft.com/office/drawing/2014/main" id="{EF9A414A-F3CA-12B3-EA82-D80BCEA98C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98589" y="3993382"/>
            <a:ext cx="612000" cy="612000"/>
          </a:xfrm>
          <a:prstGeom prst="rect">
            <a:avLst/>
          </a:prstGeom>
        </p:spPr>
      </p:pic>
      <p:sp>
        <p:nvSpPr>
          <p:cNvPr id="25" name="TextBox 24">
            <a:extLst>
              <a:ext uri="{FF2B5EF4-FFF2-40B4-BE49-F238E27FC236}">
                <a16:creationId xmlns:a16="http://schemas.microsoft.com/office/drawing/2014/main" id="{CB0F04D4-B057-E1ED-570D-1D48852C26D6}"/>
              </a:ext>
            </a:extLst>
          </p:cNvPr>
          <p:cNvSpPr txBox="1"/>
          <p:nvPr/>
        </p:nvSpPr>
        <p:spPr>
          <a:xfrm>
            <a:off x="6781799" y="3301081"/>
            <a:ext cx="5373660" cy="830997"/>
          </a:xfrm>
          <a:prstGeom prst="rect">
            <a:avLst/>
          </a:prstGeom>
          <a:noFill/>
        </p:spPr>
        <p:txBody>
          <a:bodyPr wrap="square">
            <a:spAutoFit/>
          </a:bodyPr>
          <a:lstStyle/>
          <a:p>
            <a:pPr marL="514350" indent="-514350">
              <a:spcBef>
                <a:spcPts val="600"/>
              </a:spcBef>
              <a:buFont typeface="+mj-lt"/>
              <a:buAutoNum type="arabicPeriod" startAt="2"/>
            </a:pPr>
            <a:r>
              <a:rPr lang="en-US" sz="2400"/>
              <a:t>Occurrence core + DNA derived data + </a:t>
            </a:r>
            <a:r>
              <a:rPr lang="en-US" sz="2400" err="1"/>
              <a:t>eMoF</a:t>
            </a:r>
            <a:endParaRPr lang="en-US" sz="2400"/>
          </a:p>
        </p:txBody>
      </p:sp>
      <p:sp>
        <p:nvSpPr>
          <p:cNvPr id="27" name="TextBox 26">
            <a:extLst>
              <a:ext uri="{FF2B5EF4-FFF2-40B4-BE49-F238E27FC236}">
                <a16:creationId xmlns:a16="http://schemas.microsoft.com/office/drawing/2014/main" id="{8F57141C-8CF4-E7D1-D593-0F4F2B7E2E2A}"/>
              </a:ext>
            </a:extLst>
          </p:cNvPr>
          <p:cNvSpPr txBox="1"/>
          <p:nvPr/>
        </p:nvSpPr>
        <p:spPr>
          <a:xfrm>
            <a:off x="6781799" y="4062604"/>
            <a:ext cx="4851401" cy="461665"/>
          </a:xfrm>
          <a:prstGeom prst="rect">
            <a:avLst/>
          </a:prstGeom>
          <a:noFill/>
        </p:spPr>
        <p:txBody>
          <a:bodyPr wrap="square">
            <a:spAutoFit/>
          </a:bodyPr>
          <a:lstStyle/>
          <a:p>
            <a:pPr marL="514350" indent="-514350">
              <a:spcBef>
                <a:spcPts val="600"/>
              </a:spcBef>
              <a:buFont typeface="+mj-lt"/>
              <a:buAutoNum type="arabicPeriod" startAt="3"/>
            </a:pPr>
            <a:r>
              <a:rPr lang="en-US" sz="2400"/>
              <a:t>Event core + Occurrence + </a:t>
            </a:r>
            <a:r>
              <a:rPr lang="en-US" sz="2400" err="1"/>
              <a:t>eMoF</a:t>
            </a:r>
            <a:endParaRPr lang="en-US" sz="2400"/>
          </a:p>
        </p:txBody>
      </p:sp>
      <p:sp>
        <p:nvSpPr>
          <p:cNvPr id="29" name="TextBox 28">
            <a:extLst>
              <a:ext uri="{FF2B5EF4-FFF2-40B4-BE49-F238E27FC236}">
                <a16:creationId xmlns:a16="http://schemas.microsoft.com/office/drawing/2014/main" id="{4C6F86BA-16DA-CFC6-36C6-B557548D9E69}"/>
              </a:ext>
            </a:extLst>
          </p:cNvPr>
          <p:cNvSpPr txBox="1"/>
          <p:nvPr/>
        </p:nvSpPr>
        <p:spPr>
          <a:xfrm>
            <a:off x="6781799" y="4779020"/>
            <a:ext cx="3614598" cy="461665"/>
          </a:xfrm>
          <a:prstGeom prst="rect">
            <a:avLst/>
          </a:prstGeom>
          <a:noFill/>
        </p:spPr>
        <p:txBody>
          <a:bodyPr wrap="square">
            <a:spAutoFit/>
          </a:bodyPr>
          <a:lstStyle/>
          <a:p>
            <a:pPr marL="514350" indent="-514350">
              <a:spcBef>
                <a:spcPts val="600"/>
              </a:spcBef>
              <a:buFont typeface="+mj-lt"/>
              <a:buAutoNum type="arabicPeriod" startAt="4"/>
            </a:pPr>
            <a:r>
              <a:rPr lang="en-US" sz="2400"/>
              <a:t>Occurrence core only</a:t>
            </a:r>
          </a:p>
        </p:txBody>
      </p:sp>
      <p:sp>
        <p:nvSpPr>
          <p:cNvPr id="31" name="TextBox 30">
            <a:extLst>
              <a:ext uri="{FF2B5EF4-FFF2-40B4-BE49-F238E27FC236}">
                <a16:creationId xmlns:a16="http://schemas.microsoft.com/office/drawing/2014/main" id="{35064CF6-6CC9-7353-A8F5-C81944DBE5FF}"/>
              </a:ext>
            </a:extLst>
          </p:cNvPr>
          <p:cNvSpPr txBox="1"/>
          <p:nvPr/>
        </p:nvSpPr>
        <p:spPr>
          <a:xfrm>
            <a:off x="6781799" y="5496547"/>
            <a:ext cx="3788551" cy="461665"/>
          </a:xfrm>
          <a:prstGeom prst="rect">
            <a:avLst/>
          </a:prstGeom>
          <a:noFill/>
        </p:spPr>
        <p:txBody>
          <a:bodyPr wrap="square">
            <a:spAutoFit/>
          </a:bodyPr>
          <a:lstStyle/>
          <a:p>
            <a:pPr marL="514350" indent="-514350">
              <a:spcBef>
                <a:spcPts val="600"/>
              </a:spcBef>
              <a:buFont typeface="+mj-lt"/>
              <a:buAutoNum type="arabicPeriod" startAt="5"/>
            </a:pPr>
            <a:r>
              <a:rPr lang="en-US" sz="2400"/>
              <a:t>Event core + Occurrence</a:t>
            </a:r>
          </a:p>
        </p:txBody>
      </p:sp>
      <p:pic>
        <p:nvPicPr>
          <p:cNvPr id="9" name="Graphic 8" descr="DNA with solid fill">
            <a:extLst>
              <a:ext uri="{FF2B5EF4-FFF2-40B4-BE49-F238E27FC236}">
                <a16:creationId xmlns:a16="http://schemas.microsoft.com/office/drawing/2014/main" id="{5A520A4C-8C0F-1122-F9F4-F59709C598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537831">
            <a:off x="8294851" y="3672361"/>
            <a:ext cx="488513" cy="488513"/>
          </a:xfrm>
          <a:prstGeom prst="rect">
            <a:avLst/>
          </a:prstGeom>
        </p:spPr>
      </p:pic>
    </p:spTree>
    <p:extLst>
      <p:ext uri="{BB962C8B-B14F-4D97-AF65-F5344CB8AC3E}">
        <p14:creationId xmlns:p14="http://schemas.microsoft.com/office/powerpoint/2010/main" val="3910956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CA6D4F-BE9C-2B7D-DC18-34B03F7EE9E1}"/>
              </a:ext>
            </a:extLst>
          </p:cNvPr>
          <p:cNvSpPr>
            <a:spLocks noGrp="1"/>
          </p:cNvSpPr>
          <p:nvPr>
            <p:ph type="ctrTitle"/>
          </p:nvPr>
        </p:nvSpPr>
        <p:spPr>
          <a:xfrm>
            <a:off x="1522476" y="1466152"/>
            <a:ext cx="9144000" cy="1174539"/>
          </a:xfrm>
        </p:spPr>
        <p:txBody>
          <a:bodyPr vert="horz" lIns="91440" tIns="45720" rIns="91440" bIns="45720" rtlCol="0" anchor="b">
            <a:normAutofit/>
          </a:bodyPr>
          <a:lstStyle/>
          <a:p>
            <a:r>
              <a:rPr lang="en-US" sz="6600" dirty="0">
                <a:solidFill>
                  <a:schemeClr val="bg1"/>
                </a:solidFill>
              </a:rPr>
              <a:t>Break!</a:t>
            </a:r>
          </a:p>
        </p:txBody>
      </p:sp>
      <p:sp>
        <p:nvSpPr>
          <p:cNvPr id="615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972681" y="2648041"/>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2" title="Steaming Coffee Cup">
            <a:hlinkClick r:id="" action="ppaction://media"/>
            <a:extLst>
              <a:ext uri="{FF2B5EF4-FFF2-40B4-BE49-F238E27FC236}">
                <a16:creationId xmlns:a16="http://schemas.microsoft.com/office/drawing/2014/main" id="{05EC56D0-B85A-A210-2BF8-3F372A3DE2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93432" y="2955757"/>
            <a:ext cx="5005136" cy="2815389"/>
          </a:xfrm>
          <a:prstGeom prst="rect">
            <a:avLst/>
          </a:prstGeom>
        </p:spPr>
      </p:pic>
    </p:spTree>
    <p:extLst>
      <p:ext uri="{BB962C8B-B14F-4D97-AF65-F5344CB8AC3E}">
        <p14:creationId xmlns:p14="http://schemas.microsoft.com/office/powerpoint/2010/main" val="37875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CA6D4F-BE9C-2B7D-DC18-34B03F7EE9E1}"/>
              </a:ext>
            </a:extLst>
          </p:cNvPr>
          <p:cNvSpPr>
            <a:spLocks noGrp="1"/>
          </p:cNvSpPr>
          <p:nvPr>
            <p:ph type="ctrTitle"/>
          </p:nvPr>
        </p:nvSpPr>
        <p:spPr>
          <a:xfrm>
            <a:off x="1522476" y="2358072"/>
            <a:ext cx="9144000" cy="2141856"/>
          </a:xfrm>
        </p:spPr>
        <p:txBody>
          <a:bodyPr vert="horz" lIns="91440" tIns="45720" rIns="91440" bIns="45720" rtlCol="0" anchor="b">
            <a:normAutofit/>
          </a:bodyPr>
          <a:lstStyle/>
          <a:p>
            <a:r>
              <a:rPr lang="en-US" sz="6600" dirty="0" err="1">
                <a:solidFill>
                  <a:schemeClr val="bg1"/>
                </a:solidFill>
              </a:rPr>
              <a:t>JupyterHub</a:t>
            </a:r>
            <a:r>
              <a:rPr lang="en-US" sz="6600" dirty="0">
                <a:solidFill>
                  <a:schemeClr val="bg1"/>
                </a:solidFill>
              </a:rPr>
              <a:t> &amp; OBIS Products</a:t>
            </a:r>
          </a:p>
        </p:txBody>
      </p:sp>
      <p:sp>
        <p:nvSpPr>
          <p:cNvPr id="615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972681" y="4416685"/>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D8FD26-09B1-01FF-EB21-E1FF96CA2753}"/>
              </a:ext>
            </a:extLst>
          </p:cNvPr>
          <p:cNvSpPr txBox="1"/>
          <p:nvPr/>
        </p:nvSpPr>
        <p:spPr>
          <a:xfrm>
            <a:off x="3196631" y="4894316"/>
            <a:ext cx="5798739" cy="523220"/>
          </a:xfrm>
          <a:prstGeom prst="rect">
            <a:avLst/>
          </a:prstGeom>
          <a:noFill/>
        </p:spPr>
        <p:txBody>
          <a:bodyPr wrap="square">
            <a:spAutoFit/>
          </a:bodyPr>
          <a:lstStyle/>
          <a:p>
            <a:r>
              <a:rPr lang="en-CA" sz="2800" dirty="0">
                <a:solidFill>
                  <a:schemeClr val="bg1"/>
                </a:solidFill>
              </a:rPr>
              <a:t>https://iobis.github.io/sg-12-training/</a:t>
            </a:r>
          </a:p>
        </p:txBody>
      </p:sp>
    </p:spTree>
    <p:extLst>
      <p:ext uri="{BB962C8B-B14F-4D97-AF65-F5344CB8AC3E}">
        <p14:creationId xmlns:p14="http://schemas.microsoft.com/office/powerpoint/2010/main" val="4181706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CA6D4F-BE9C-2B7D-DC18-34B03F7EE9E1}"/>
              </a:ext>
            </a:extLst>
          </p:cNvPr>
          <p:cNvSpPr>
            <a:spLocks noGrp="1"/>
          </p:cNvSpPr>
          <p:nvPr>
            <p:ph type="ctrTitle"/>
          </p:nvPr>
        </p:nvSpPr>
        <p:spPr>
          <a:xfrm>
            <a:off x="1522476" y="2893536"/>
            <a:ext cx="9144000" cy="1070928"/>
          </a:xfrm>
        </p:spPr>
        <p:txBody>
          <a:bodyPr vert="horz" lIns="91440" tIns="45720" rIns="91440" bIns="45720" rtlCol="0" anchor="b">
            <a:normAutofit/>
          </a:bodyPr>
          <a:lstStyle/>
          <a:p>
            <a:r>
              <a:rPr lang="en-US" sz="6600" dirty="0">
                <a:solidFill>
                  <a:schemeClr val="bg1"/>
                </a:solidFill>
              </a:rPr>
              <a:t>Git &amp; GitHub</a:t>
            </a:r>
          </a:p>
        </p:txBody>
      </p:sp>
      <p:sp>
        <p:nvSpPr>
          <p:cNvPr id="615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972681" y="3992142"/>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D8FD26-09B1-01FF-EB21-E1FF96CA2753}"/>
              </a:ext>
            </a:extLst>
          </p:cNvPr>
          <p:cNvSpPr txBox="1"/>
          <p:nvPr/>
        </p:nvSpPr>
        <p:spPr>
          <a:xfrm>
            <a:off x="3196631" y="4894316"/>
            <a:ext cx="5798739" cy="523220"/>
          </a:xfrm>
          <a:prstGeom prst="rect">
            <a:avLst/>
          </a:prstGeom>
          <a:noFill/>
        </p:spPr>
        <p:txBody>
          <a:bodyPr wrap="square">
            <a:spAutoFit/>
          </a:bodyPr>
          <a:lstStyle/>
          <a:p>
            <a:r>
              <a:rPr lang="en-CA" sz="2800" dirty="0">
                <a:solidFill>
                  <a:schemeClr val="bg1"/>
                </a:solidFill>
              </a:rPr>
              <a:t>https://iobis.github.io/sg-12-training/</a:t>
            </a:r>
          </a:p>
        </p:txBody>
      </p:sp>
    </p:spTree>
    <p:extLst>
      <p:ext uri="{BB962C8B-B14F-4D97-AF65-F5344CB8AC3E}">
        <p14:creationId xmlns:p14="http://schemas.microsoft.com/office/powerpoint/2010/main" val="212118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CA6D4F-BE9C-2B7D-DC18-34B03F7EE9E1}"/>
              </a:ext>
            </a:extLst>
          </p:cNvPr>
          <p:cNvSpPr>
            <a:spLocks noGrp="1"/>
          </p:cNvSpPr>
          <p:nvPr>
            <p:ph type="ctrTitle"/>
          </p:nvPr>
        </p:nvSpPr>
        <p:spPr>
          <a:xfrm>
            <a:off x="1522476" y="2358072"/>
            <a:ext cx="9144000" cy="2141856"/>
          </a:xfrm>
        </p:spPr>
        <p:txBody>
          <a:bodyPr vert="horz" lIns="91440" tIns="45720" rIns="91440" bIns="45720" rtlCol="0" anchor="b">
            <a:normAutofit/>
          </a:bodyPr>
          <a:lstStyle/>
          <a:p>
            <a:r>
              <a:rPr lang="en-US" sz="6600" dirty="0" err="1">
                <a:solidFill>
                  <a:schemeClr val="bg1"/>
                </a:solidFill>
              </a:rPr>
              <a:t>eMoF</a:t>
            </a:r>
            <a:r>
              <a:rPr lang="en-US" sz="6600" dirty="0">
                <a:solidFill>
                  <a:schemeClr val="bg1"/>
                </a:solidFill>
              </a:rPr>
              <a:t> &amp; Controlled Vocabulary</a:t>
            </a:r>
          </a:p>
        </p:txBody>
      </p:sp>
      <p:sp>
        <p:nvSpPr>
          <p:cNvPr id="615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972681" y="449897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9011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0DBD-EC46-03C5-A486-3C83A234B02E}"/>
              </a:ext>
            </a:extLst>
          </p:cNvPr>
          <p:cNvSpPr>
            <a:spLocks noGrp="1"/>
          </p:cNvSpPr>
          <p:nvPr>
            <p:ph type="title"/>
          </p:nvPr>
        </p:nvSpPr>
        <p:spPr/>
        <p:txBody>
          <a:bodyPr/>
          <a:lstStyle/>
          <a:p>
            <a:r>
              <a:rPr lang="en-CA" err="1"/>
              <a:t>extendedMeasurementOrFact</a:t>
            </a:r>
            <a:r>
              <a:rPr lang="en-CA"/>
              <a:t> table</a:t>
            </a:r>
          </a:p>
        </p:txBody>
      </p:sp>
      <p:sp>
        <p:nvSpPr>
          <p:cNvPr id="3" name="Content Placeholder 2">
            <a:extLst>
              <a:ext uri="{FF2B5EF4-FFF2-40B4-BE49-F238E27FC236}">
                <a16:creationId xmlns:a16="http://schemas.microsoft.com/office/drawing/2014/main" id="{F97864CD-A6EB-9891-3AD1-8B76E6A313E4}"/>
              </a:ext>
            </a:extLst>
          </p:cNvPr>
          <p:cNvSpPr>
            <a:spLocks noGrp="1"/>
          </p:cNvSpPr>
          <p:nvPr>
            <p:ph idx="1"/>
          </p:nvPr>
        </p:nvSpPr>
        <p:spPr>
          <a:xfrm>
            <a:off x="838200" y="1707520"/>
            <a:ext cx="10515600" cy="4421315"/>
          </a:xfrm>
        </p:spPr>
        <p:txBody>
          <a:bodyPr vert="horz" lIns="91440" tIns="45720" rIns="91440" bIns="45720" rtlCol="0" anchor="t">
            <a:normAutofit/>
          </a:bodyPr>
          <a:lstStyle/>
          <a:p>
            <a:r>
              <a:rPr lang="en-CA" dirty="0">
                <a:ea typeface="Calibri"/>
                <a:cs typeface="Calibri"/>
              </a:rPr>
              <a:t>Extension table to record all types of measurements (abiotic, biotic, sampling...)</a:t>
            </a:r>
          </a:p>
        </p:txBody>
      </p:sp>
      <p:pic>
        <p:nvPicPr>
          <p:cNvPr id="1026" name="Picture 2" descr="Science diver, American Samoa">
            <a:extLst>
              <a:ext uri="{FF2B5EF4-FFF2-40B4-BE49-F238E27FC236}">
                <a16:creationId xmlns:a16="http://schemas.microsoft.com/office/drawing/2014/main" id="{8C289D26-09BA-8DB8-BE19-F8135E4CA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927" y="2400249"/>
            <a:ext cx="3909891" cy="2602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CEF4D1-D0BF-805A-8716-9078373B660A}"/>
              </a:ext>
            </a:extLst>
          </p:cNvPr>
          <p:cNvSpPr txBox="1"/>
          <p:nvPr/>
        </p:nvSpPr>
        <p:spPr>
          <a:xfrm>
            <a:off x="8525073" y="5002426"/>
            <a:ext cx="2429439" cy="261610"/>
          </a:xfrm>
          <a:prstGeom prst="rect">
            <a:avLst/>
          </a:prstGeom>
          <a:noFill/>
        </p:spPr>
        <p:txBody>
          <a:bodyPr wrap="square">
            <a:spAutoFit/>
          </a:bodyPr>
          <a:lstStyle/>
          <a:p>
            <a:r>
              <a:rPr lang="en-US" sz="1050" dirty="0"/>
              <a:t>Credit: Shaun Wolfe / Ocean Image Bank</a:t>
            </a:r>
            <a:endParaRPr lang="en-CA" sz="1050" dirty="0"/>
          </a:p>
        </p:txBody>
      </p:sp>
    </p:spTree>
    <p:extLst>
      <p:ext uri="{BB962C8B-B14F-4D97-AF65-F5344CB8AC3E}">
        <p14:creationId xmlns:p14="http://schemas.microsoft.com/office/powerpoint/2010/main" val="2226875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0DBD-EC46-03C5-A486-3C83A234B02E}"/>
              </a:ext>
            </a:extLst>
          </p:cNvPr>
          <p:cNvSpPr>
            <a:spLocks noGrp="1"/>
          </p:cNvSpPr>
          <p:nvPr>
            <p:ph type="title"/>
          </p:nvPr>
        </p:nvSpPr>
        <p:spPr/>
        <p:txBody>
          <a:bodyPr/>
          <a:lstStyle/>
          <a:p>
            <a:r>
              <a:rPr lang="en-CA" err="1"/>
              <a:t>extendedMeasurementOrFact</a:t>
            </a:r>
            <a:r>
              <a:rPr lang="en-CA"/>
              <a:t> table</a:t>
            </a:r>
          </a:p>
        </p:txBody>
      </p:sp>
      <p:sp>
        <p:nvSpPr>
          <p:cNvPr id="3" name="Content Placeholder 2">
            <a:extLst>
              <a:ext uri="{FF2B5EF4-FFF2-40B4-BE49-F238E27FC236}">
                <a16:creationId xmlns:a16="http://schemas.microsoft.com/office/drawing/2014/main" id="{F97864CD-A6EB-9891-3AD1-8B76E6A313E4}"/>
              </a:ext>
            </a:extLst>
          </p:cNvPr>
          <p:cNvSpPr>
            <a:spLocks noGrp="1"/>
          </p:cNvSpPr>
          <p:nvPr>
            <p:ph idx="1"/>
          </p:nvPr>
        </p:nvSpPr>
        <p:spPr>
          <a:xfrm>
            <a:off x="838200" y="1707521"/>
            <a:ext cx="10515600" cy="2335090"/>
          </a:xfrm>
        </p:spPr>
        <p:txBody>
          <a:bodyPr vert="horz" lIns="91440" tIns="45720" rIns="91440" bIns="45720" rtlCol="0" anchor="t">
            <a:normAutofit/>
          </a:bodyPr>
          <a:lstStyle/>
          <a:p>
            <a:r>
              <a:rPr lang="en-CA" dirty="0">
                <a:ea typeface="Calibri"/>
                <a:cs typeface="Calibri"/>
              </a:rPr>
              <a:t>Extension table to record all types of measurements (abiotic, biotic, sampling...)</a:t>
            </a:r>
          </a:p>
          <a:p>
            <a:r>
              <a:rPr lang="en-CA" dirty="0">
                <a:ea typeface="Calibri"/>
                <a:cs typeface="Calibri"/>
              </a:rPr>
              <a:t>Measurements in </a:t>
            </a:r>
            <a:r>
              <a:rPr lang="en-CA" b="1" dirty="0">
                <a:ea typeface="Calibri"/>
                <a:cs typeface="Calibri"/>
              </a:rPr>
              <a:t>long format</a:t>
            </a:r>
            <a:endParaRPr lang="en-CA" dirty="0">
              <a:ea typeface="Calibri"/>
              <a:cs typeface="Calibri"/>
            </a:endParaRPr>
          </a:p>
        </p:txBody>
      </p:sp>
      <p:graphicFrame>
        <p:nvGraphicFramePr>
          <p:cNvPr id="4" name="Table 3">
            <a:extLst>
              <a:ext uri="{FF2B5EF4-FFF2-40B4-BE49-F238E27FC236}">
                <a16:creationId xmlns:a16="http://schemas.microsoft.com/office/drawing/2014/main" id="{8F588425-FE32-1948-9335-EA1194804B2A}"/>
              </a:ext>
            </a:extLst>
          </p:cNvPr>
          <p:cNvGraphicFramePr>
            <a:graphicFrameLocks noGrp="1"/>
          </p:cNvGraphicFramePr>
          <p:nvPr>
            <p:extLst>
              <p:ext uri="{D42A27DB-BD31-4B8C-83A1-F6EECF244321}">
                <p14:modId xmlns:p14="http://schemas.microsoft.com/office/powerpoint/2010/main" val="2028771497"/>
              </p:ext>
            </p:extLst>
          </p:nvPr>
        </p:nvGraphicFramePr>
        <p:xfrm>
          <a:off x="6256421" y="2455448"/>
          <a:ext cx="5739063" cy="4206808"/>
        </p:xfrm>
        <a:graphic>
          <a:graphicData uri="http://schemas.openxmlformats.org/drawingml/2006/table">
            <a:tbl>
              <a:tblPr firstRow="1" bandRow="1">
                <a:tableStyleId>{5C22544A-7EE6-4342-B048-85BDC9FD1C3A}</a:tableStyleId>
              </a:tblPr>
              <a:tblGrid>
                <a:gridCol w="1114926">
                  <a:extLst>
                    <a:ext uri="{9D8B030D-6E8A-4147-A177-3AD203B41FA5}">
                      <a16:colId xmlns:a16="http://schemas.microsoft.com/office/drawing/2014/main" val="1724158971"/>
                    </a:ext>
                  </a:extLst>
                </a:gridCol>
                <a:gridCol w="1515979">
                  <a:extLst>
                    <a:ext uri="{9D8B030D-6E8A-4147-A177-3AD203B41FA5}">
                      <a16:colId xmlns:a16="http://schemas.microsoft.com/office/drawing/2014/main" val="2207541945"/>
                    </a:ext>
                  </a:extLst>
                </a:gridCol>
                <a:gridCol w="1564106">
                  <a:extLst>
                    <a:ext uri="{9D8B030D-6E8A-4147-A177-3AD203B41FA5}">
                      <a16:colId xmlns:a16="http://schemas.microsoft.com/office/drawing/2014/main" val="3731931582"/>
                    </a:ext>
                  </a:extLst>
                </a:gridCol>
                <a:gridCol w="1544052">
                  <a:extLst>
                    <a:ext uri="{9D8B030D-6E8A-4147-A177-3AD203B41FA5}">
                      <a16:colId xmlns:a16="http://schemas.microsoft.com/office/drawing/2014/main" val="1076384634"/>
                    </a:ext>
                  </a:extLst>
                </a:gridCol>
              </a:tblGrid>
              <a:tr h="547284">
                <a:tc>
                  <a:txBody>
                    <a:bodyPr/>
                    <a:lstStyle/>
                    <a:p>
                      <a:r>
                        <a:rPr lang="en-US" dirty="0" err="1"/>
                        <a:t>speciesID</a:t>
                      </a:r>
                      <a:endParaRPr lang="en-US" dirty="0"/>
                    </a:p>
                  </a:txBody>
                  <a:tcPr/>
                </a:tc>
                <a:tc>
                  <a:txBody>
                    <a:bodyPr/>
                    <a:lstStyle/>
                    <a:p>
                      <a:r>
                        <a:rPr lang="en-US" dirty="0" err="1"/>
                        <a:t>measurementType</a:t>
                      </a:r>
                    </a:p>
                  </a:txBody>
                  <a:tcPr/>
                </a:tc>
                <a:tc>
                  <a:txBody>
                    <a:bodyPr/>
                    <a:lstStyle/>
                    <a:p>
                      <a:pPr lvl="0">
                        <a:buNone/>
                      </a:pPr>
                      <a:r>
                        <a:rPr lang="en-US" sz="1800" b="1" i="0" u="none" strike="noStrike" noProof="0" err="1">
                          <a:solidFill>
                            <a:srgbClr val="FFFFFF"/>
                          </a:solidFill>
                          <a:latin typeface="Calibri"/>
                        </a:rPr>
                        <a:t>measurementValue</a:t>
                      </a:r>
                    </a:p>
                  </a:txBody>
                  <a:tcPr/>
                </a:tc>
                <a:tc>
                  <a:txBody>
                    <a:bodyPr/>
                    <a:lstStyle/>
                    <a:p>
                      <a:pPr lvl="0">
                        <a:buNone/>
                      </a:pPr>
                      <a:r>
                        <a:rPr lang="en-US" sz="1800" b="1" i="0" u="none" strike="noStrike" noProof="0" err="1">
                          <a:solidFill>
                            <a:srgbClr val="FFFFFF"/>
                          </a:solidFill>
                          <a:latin typeface="Calibri"/>
                        </a:rPr>
                        <a:t>measurementUnit</a:t>
                      </a:r>
                      <a:endParaRPr lang="en-US" err="1"/>
                    </a:p>
                  </a:txBody>
                  <a:tcPr/>
                </a:tc>
                <a:extLst>
                  <a:ext uri="{0D108BD9-81ED-4DB2-BD59-A6C34878D82A}">
                    <a16:rowId xmlns:a16="http://schemas.microsoft.com/office/drawing/2014/main" val="1266868504"/>
                  </a:ext>
                </a:extLst>
              </a:tr>
              <a:tr h="663082">
                <a:tc>
                  <a:txBody>
                    <a:bodyPr/>
                    <a:lstStyle/>
                    <a:p>
                      <a:pPr lvl="0">
                        <a:buNone/>
                      </a:pPr>
                      <a:r>
                        <a:rPr lang="en-US" dirty="0"/>
                        <a:t>spp1</a:t>
                      </a:r>
                    </a:p>
                  </a:txBody>
                  <a:tcPr/>
                </a:tc>
                <a:tc>
                  <a:txBody>
                    <a:bodyPr/>
                    <a:lstStyle/>
                    <a:p>
                      <a:pPr lvl="0">
                        <a:buNone/>
                      </a:pPr>
                      <a:r>
                        <a:rPr lang="en-US" dirty="0"/>
                        <a:t>length</a:t>
                      </a:r>
                    </a:p>
                  </a:txBody>
                  <a:tcPr/>
                </a:tc>
                <a:tc>
                  <a:txBody>
                    <a:bodyPr/>
                    <a:lstStyle/>
                    <a:p>
                      <a:pPr lvl="0">
                        <a:buNone/>
                      </a:pPr>
                      <a:r>
                        <a:rPr lang="en-US" dirty="0"/>
                        <a:t>15</a:t>
                      </a:r>
                    </a:p>
                  </a:txBody>
                  <a:tcPr/>
                </a:tc>
                <a:tc>
                  <a:txBody>
                    <a:bodyPr/>
                    <a:lstStyle/>
                    <a:p>
                      <a:pPr lvl="0">
                        <a:buNone/>
                      </a:pPr>
                      <a:r>
                        <a:rPr lang="en-US" dirty="0"/>
                        <a:t>um</a:t>
                      </a:r>
                    </a:p>
                  </a:txBody>
                  <a:tcPr/>
                </a:tc>
                <a:extLst>
                  <a:ext uri="{0D108BD9-81ED-4DB2-BD59-A6C34878D82A}">
                    <a16:rowId xmlns:a16="http://schemas.microsoft.com/office/drawing/2014/main" val="533193869"/>
                  </a:ext>
                </a:extLst>
              </a:tr>
              <a:tr h="663082">
                <a:tc>
                  <a:txBody>
                    <a:bodyPr/>
                    <a:lstStyle/>
                    <a:p>
                      <a:r>
                        <a:rPr lang="en-US" dirty="0"/>
                        <a:t>spp1</a:t>
                      </a:r>
                    </a:p>
                  </a:txBody>
                  <a:tcPr/>
                </a:tc>
                <a:tc>
                  <a:txBody>
                    <a:bodyPr/>
                    <a:lstStyle/>
                    <a:p>
                      <a:r>
                        <a:rPr lang="en-US" dirty="0"/>
                        <a:t>net diameter</a:t>
                      </a:r>
                    </a:p>
                  </a:txBody>
                  <a:tcPr/>
                </a:tc>
                <a:tc>
                  <a:txBody>
                    <a:bodyPr/>
                    <a:lstStyle/>
                    <a:p>
                      <a:r>
                        <a:rPr lang="en-US" dirty="0"/>
                        <a:t>30</a:t>
                      </a:r>
                    </a:p>
                  </a:txBody>
                  <a:tcPr/>
                </a:tc>
                <a:tc>
                  <a:txBody>
                    <a:bodyPr/>
                    <a:lstStyle/>
                    <a:p>
                      <a:r>
                        <a:rPr lang="en-US" dirty="0"/>
                        <a:t>cm</a:t>
                      </a:r>
                    </a:p>
                  </a:txBody>
                  <a:tcPr/>
                </a:tc>
                <a:extLst>
                  <a:ext uri="{0D108BD9-81ED-4DB2-BD59-A6C34878D82A}">
                    <a16:rowId xmlns:a16="http://schemas.microsoft.com/office/drawing/2014/main" val="3242815161"/>
                  </a:ext>
                </a:extLst>
              </a:tr>
              <a:tr h="663082">
                <a:tc>
                  <a:txBody>
                    <a:bodyPr/>
                    <a:lstStyle/>
                    <a:p>
                      <a:r>
                        <a:rPr lang="en-US" dirty="0"/>
                        <a:t>spp1</a:t>
                      </a:r>
                    </a:p>
                  </a:txBody>
                  <a:tcPr/>
                </a:tc>
                <a:tc>
                  <a:txBody>
                    <a:bodyPr/>
                    <a:lstStyle/>
                    <a:p>
                      <a:r>
                        <a:rPr lang="en-US" dirty="0"/>
                        <a:t>net length</a:t>
                      </a:r>
                    </a:p>
                  </a:txBody>
                  <a:tcPr/>
                </a:tc>
                <a:tc>
                  <a:txBody>
                    <a:bodyPr/>
                    <a:lstStyle/>
                    <a:p>
                      <a:r>
                        <a:rPr lang="en-US" dirty="0"/>
                        <a:t>60</a:t>
                      </a:r>
                    </a:p>
                  </a:txBody>
                  <a:tcPr/>
                </a:tc>
                <a:tc>
                  <a:txBody>
                    <a:bodyPr/>
                    <a:lstStyle/>
                    <a:p>
                      <a:r>
                        <a:rPr lang="en-US" dirty="0"/>
                        <a:t>cm</a:t>
                      </a:r>
                    </a:p>
                  </a:txBody>
                  <a:tcPr/>
                </a:tc>
                <a:extLst>
                  <a:ext uri="{0D108BD9-81ED-4DB2-BD59-A6C34878D82A}">
                    <a16:rowId xmlns:a16="http://schemas.microsoft.com/office/drawing/2014/main" val="2156819167"/>
                  </a:ext>
                </a:extLst>
              </a:tr>
              <a:tr h="663082">
                <a:tc>
                  <a:txBody>
                    <a:bodyPr/>
                    <a:lstStyle/>
                    <a:p>
                      <a:r>
                        <a:rPr lang="en-US" dirty="0"/>
                        <a:t>spp1</a:t>
                      </a:r>
                    </a:p>
                  </a:txBody>
                  <a:tcPr/>
                </a:tc>
                <a:tc>
                  <a:txBody>
                    <a:bodyPr/>
                    <a:lstStyle/>
                    <a:p>
                      <a:r>
                        <a:rPr lang="en-US" dirty="0"/>
                        <a:t>temperature</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739659654"/>
                  </a:ext>
                </a:extLst>
              </a:tr>
              <a:tr h="781834">
                <a:tc>
                  <a:txBody>
                    <a:bodyPr/>
                    <a:lstStyle/>
                    <a:p>
                      <a:r>
                        <a:rPr lang="en-US" dirty="0"/>
                        <a:t>spp1</a:t>
                      </a:r>
                    </a:p>
                  </a:txBody>
                  <a:tcPr/>
                </a:tc>
                <a:tc>
                  <a:txBody>
                    <a:bodyPr/>
                    <a:lstStyle/>
                    <a:p>
                      <a:r>
                        <a:rPr lang="en-US" dirty="0"/>
                        <a:t>name of net</a:t>
                      </a:r>
                    </a:p>
                  </a:txBody>
                  <a:tcPr/>
                </a:tc>
                <a:tc>
                  <a:txBody>
                    <a:bodyPr/>
                    <a:lstStyle/>
                    <a:p>
                      <a:pPr lvl="0">
                        <a:buNone/>
                      </a:pPr>
                      <a:r>
                        <a:rPr lang="en-US" sz="1800" b="0" i="0" u="none" strike="noStrike" baseline="0" noProof="0" dirty="0">
                          <a:solidFill>
                            <a:srgbClr val="1E74AC"/>
                          </a:solidFill>
                          <a:latin typeface="Calibri"/>
                        </a:rPr>
                        <a:t>KC Denmark AS small plankton net</a:t>
                      </a:r>
                      <a:endParaRPr lang="en-US" dirty="0"/>
                    </a:p>
                  </a:txBody>
                  <a:tcPr/>
                </a:tc>
                <a:tc>
                  <a:txBody>
                    <a:bodyPr/>
                    <a:lstStyle/>
                    <a:p>
                      <a:endParaRPr lang="en-US" dirty="0"/>
                    </a:p>
                  </a:txBody>
                  <a:tcPr/>
                </a:tc>
                <a:extLst>
                  <a:ext uri="{0D108BD9-81ED-4DB2-BD59-A6C34878D82A}">
                    <a16:rowId xmlns:a16="http://schemas.microsoft.com/office/drawing/2014/main" val="1315359837"/>
                  </a:ext>
                </a:extLst>
              </a:tr>
            </a:tbl>
          </a:graphicData>
        </a:graphic>
      </p:graphicFrame>
      <p:graphicFrame>
        <p:nvGraphicFramePr>
          <p:cNvPr id="5" name="Table 4">
            <a:extLst>
              <a:ext uri="{FF2B5EF4-FFF2-40B4-BE49-F238E27FC236}">
                <a16:creationId xmlns:a16="http://schemas.microsoft.com/office/drawing/2014/main" id="{E6CFA13E-1C07-B1A2-C17D-404F2F900393}"/>
              </a:ext>
            </a:extLst>
          </p:cNvPr>
          <p:cNvGraphicFramePr>
            <a:graphicFrameLocks noGrp="1"/>
          </p:cNvGraphicFramePr>
          <p:nvPr>
            <p:extLst>
              <p:ext uri="{D42A27DB-BD31-4B8C-83A1-F6EECF244321}">
                <p14:modId xmlns:p14="http://schemas.microsoft.com/office/powerpoint/2010/main" val="1985954559"/>
              </p:ext>
            </p:extLst>
          </p:nvPr>
        </p:nvGraphicFramePr>
        <p:xfrm>
          <a:off x="200526" y="3368131"/>
          <a:ext cx="5895474" cy="2560320"/>
        </p:xfrm>
        <a:graphic>
          <a:graphicData uri="http://schemas.openxmlformats.org/drawingml/2006/table">
            <a:tbl>
              <a:tblPr firstRow="1" bandRow="1">
                <a:tableStyleId>{5C22544A-7EE6-4342-B048-85BDC9FD1C3A}</a:tableStyleId>
              </a:tblPr>
              <a:tblGrid>
                <a:gridCol w="1106906">
                  <a:extLst>
                    <a:ext uri="{9D8B030D-6E8A-4147-A177-3AD203B41FA5}">
                      <a16:colId xmlns:a16="http://schemas.microsoft.com/office/drawing/2014/main" val="2207541945"/>
                    </a:ext>
                  </a:extLst>
                </a:gridCol>
                <a:gridCol w="974558">
                  <a:extLst>
                    <a:ext uri="{9D8B030D-6E8A-4147-A177-3AD203B41FA5}">
                      <a16:colId xmlns:a16="http://schemas.microsoft.com/office/drawing/2014/main" val="3731931582"/>
                    </a:ext>
                  </a:extLst>
                </a:gridCol>
                <a:gridCol w="1455821">
                  <a:extLst>
                    <a:ext uri="{9D8B030D-6E8A-4147-A177-3AD203B41FA5}">
                      <a16:colId xmlns:a16="http://schemas.microsoft.com/office/drawing/2014/main" val="1076384634"/>
                    </a:ext>
                  </a:extLst>
                </a:gridCol>
                <a:gridCol w="2358189">
                  <a:extLst>
                    <a:ext uri="{9D8B030D-6E8A-4147-A177-3AD203B41FA5}">
                      <a16:colId xmlns:a16="http://schemas.microsoft.com/office/drawing/2014/main" val="2984372456"/>
                    </a:ext>
                  </a:extLst>
                </a:gridCol>
              </a:tblGrid>
              <a:tr h="439109">
                <a:tc>
                  <a:txBody>
                    <a:bodyPr/>
                    <a:lstStyle/>
                    <a:p>
                      <a:r>
                        <a:rPr lang="en-US" dirty="0" err="1"/>
                        <a:t>speciesID</a:t>
                      </a:r>
                      <a:endParaRPr lang="en-US" dirty="0"/>
                    </a:p>
                  </a:txBody>
                  <a:tcPr/>
                </a:tc>
                <a:tc>
                  <a:txBody>
                    <a:bodyPr/>
                    <a:lstStyle/>
                    <a:p>
                      <a:pPr lvl="0">
                        <a:buNone/>
                      </a:pPr>
                      <a:r>
                        <a:rPr lang="en-US" sz="1800" b="1" i="0" u="none" strike="noStrike" noProof="0" dirty="0">
                          <a:solidFill>
                            <a:srgbClr val="FFFFFF"/>
                          </a:solidFill>
                          <a:latin typeface="Calibri"/>
                        </a:rPr>
                        <a:t>Length (um)</a:t>
                      </a:r>
                    </a:p>
                  </a:txBody>
                  <a:tcPr/>
                </a:tc>
                <a:tc>
                  <a:txBody>
                    <a:bodyPr/>
                    <a:lstStyle/>
                    <a:p>
                      <a:pPr lvl="0">
                        <a:buNone/>
                      </a:pPr>
                      <a:r>
                        <a:rPr lang="en-US" sz="1800" b="1" i="0" u="none" strike="noStrike" noProof="0" dirty="0">
                          <a:solidFill>
                            <a:srgbClr val="FFFFFF"/>
                          </a:solidFill>
                          <a:latin typeface="Calibri"/>
                        </a:rPr>
                        <a:t>Temperature (C)</a:t>
                      </a:r>
                      <a:endParaRPr lang="en-US" dirty="0"/>
                    </a:p>
                  </a:txBody>
                  <a:tcPr/>
                </a:tc>
                <a:tc>
                  <a:txBody>
                    <a:bodyPr/>
                    <a:lstStyle/>
                    <a:p>
                      <a:pPr lvl="0">
                        <a:buNone/>
                      </a:pPr>
                      <a:r>
                        <a:rPr lang="en-US" dirty="0"/>
                        <a:t>Net</a:t>
                      </a:r>
                    </a:p>
                  </a:txBody>
                  <a:tcPr/>
                </a:tc>
                <a:extLst>
                  <a:ext uri="{0D108BD9-81ED-4DB2-BD59-A6C34878D82A}">
                    <a16:rowId xmlns:a16="http://schemas.microsoft.com/office/drawing/2014/main" val="1266868504"/>
                  </a:ext>
                </a:extLst>
              </a:tr>
              <a:tr h="440293">
                <a:tc>
                  <a:txBody>
                    <a:bodyPr/>
                    <a:lstStyle/>
                    <a:p>
                      <a:pPr lvl="0">
                        <a:buNone/>
                      </a:pPr>
                      <a:r>
                        <a:rPr lang="en-US" dirty="0"/>
                        <a:t>spp1</a:t>
                      </a:r>
                    </a:p>
                  </a:txBody>
                  <a:tcPr/>
                </a:tc>
                <a:tc>
                  <a:txBody>
                    <a:bodyPr/>
                    <a:lstStyle/>
                    <a:p>
                      <a:pPr lvl="0">
                        <a:buNone/>
                      </a:pPr>
                      <a:r>
                        <a:rPr lang="en-US" dirty="0"/>
                        <a:t>15</a:t>
                      </a:r>
                    </a:p>
                  </a:txBody>
                  <a:tcPr/>
                </a:tc>
                <a:tc>
                  <a:txBody>
                    <a:bodyPr/>
                    <a:lstStyle/>
                    <a:p>
                      <a:pPr lvl="0">
                        <a:buNone/>
                      </a:pPr>
                      <a:r>
                        <a:rPr lang="en-US"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noProof="0" dirty="0">
                          <a:solidFill>
                            <a:srgbClr val="1E74AC"/>
                          </a:solidFill>
                          <a:latin typeface="+mn-lt"/>
                        </a:rPr>
                        <a:t>30cm Denmark AS small plankton net</a:t>
                      </a:r>
                      <a:endParaRPr lang="en-US" dirty="0"/>
                    </a:p>
                  </a:txBody>
                  <a:tcPr/>
                </a:tc>
                <a:extLst>
                  <a:ext uri="{0D108BD9-81ED-4DB2-BD59-A6C34878D82A}">
                    <a16:rowId xmlns:a16="http://schemas.microsoft.com/office/drawing/2014/main" val="533193869"/>
                  </a:ext>
                </a:extLst>
              </a:tr>
              <a:tr h="473951">
                <a:tc>
                  <a:txBody>
                    <a:bodyPr/>
                    <a:lstStyle/>
                    <a:p>
                      <a:r>
                        <a:rPr lang="en-US" dirty="0"/>
                        <a:t>spp2</a:t>
                      </a:r>
                    </a:p>
                  </a:txBody>
                  <a:tcPr/>
                </a:tc>
                <a:tc>
                  <a:txBody>
                    <a:bodyPr/>
                    <a:lstStyle/>
                    <a:p>
                      <a:r>
                        <a:rPr lang="en-US" dirty="0"/>
                        <a:t>30</a:t>
                      </a:r>
                    </a:p>
                  </a:txBody>
                  <a:tcPr/>
                </a:tc>
                <a:tc>
                  <a:txBody>
                    <a:bodyPr/>
                    <a:lstStyle/>
                    <a:p>
                      <a:r>
                        <a:rPr lang="en-US"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noProof="0" dirty="0">
                          <a:solidFill>
                            <a:srgbClr val="1E74AC"/>
                          </a:solidFill>
                          <a:latin typeface="+mn-lt"/>
                        </a:rPr>
                        <a:t>30cm Denmark AS small plankton net</a:t>
                      </a:r>
                      <a:endParaRPr lang="en-US" dirty="0"/>
                    </a:p>
                  </a:txBody>
                  <a:tcPr/>
                </a:tc>
                <a:extLst>
                  <a:ext uri="{0D108BD9-81ED-4DB2-BD59-A6C34878D82A}">
                    <a16:rowId xmlns:a16="http://schemas.microsoft.com/office/drawing/2014/main" val="3242815161"/>
                  </a:ext>
                </a:extLst>
              </a:tr>
              <a:tr h="584442">
                <a:tc>
                  <a:txBody>
                    <a:bodyPr/>
                    <a:lstStyle/>
                    <a:p>
                      <a:r>
                        <a:rPr lang="en-US" dirty="0"/>
                        <a:t>spp3</a:t>
                      </a:r>
                    </a:p>
                  </a:txBody>
                  <a:tcPr/>
                </a:tc>
                <a:tc>
                  <a:txBody>
                    <a:bodyPr/>
                    <a:lstStyle/>
                    <a:p>
                      <a:r>
                        <a:rPr lang="en-US" dirty="0"/>
                        <a:t>23</a:t>
                      </a:r>
                    </a:p>
                  </a:txBody>
                  <a:tcPr/>
                </a:tc>
                <a:tc>
                  <a:txBody>
                    <a:bodyPr/>
                    <a:lstStyle/>
                    <a:p>
                      <a:r>
                        <a:rPr lang="en-US"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noProof="0" dirty="0">
                          <a:solidFill>
                            <a:srgbClr val="1E74AC"/>
                          </a:solidFill>
                          <a:latin typeface="+mn-lt"/>
                        </a:rPr>
                        <a:t>100 cm Denmark AS small plankton net</a:t>
                      </a:r>
                      <a:endParaRPr lang="en-US" dirty="0"/>
                    </a:p>
                  </a:txBody>
                  <a:tcPr/>
                </a:tc>
                <a:extLst>
                  <a:ext uri="{0D108BD9-81ED-4DB2-BD59-A6C34878D82A}">
                    <a16:rowId xmlns:a16="http://schemas.microsoft.com/office/drawing/2014/main" val="1739659654"/>
                  </a:ext>
                </a:extLst>
              </a:tr>
            </a:tbl>
          </a:graphicData>
        </a:graphic>
      </p:graphicFrame>
      <p:sp>
        <p:nvSpPr>
          <p:cNvPr id="6" name="Arrow: Left 5">
            <a:extLst>
              <a:ext uri="{FF2B5EF4-FFF2-40B4-BE49-F238E27FC236}">
                <a16:creationId xmlns:a16="http://schemas.microsoft.com/office/drawing/2014/main" id="{E89B876F-4F47-6BB2-E89D-BD4925D6C39F}"/>
              </a:ext>
            </a:extLst>
          </p:cNvPr>
          <p:cNvSpPr/>
          <p:nvPr/>
        </p:nvSpPr>
        <p:spPr>
          <a:xfrm flipH="1">
            <a:off x="5670884" y="4431722"/>
            <a:ext cx="621632" cy="4331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396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58ED-EC92-4BB2-E645-0EA8596CBEA6}"/>
              </a:ext>
            </a:extLst>
          </p:cNvPr>
          <p:cNvSpPr>
            <a:spLocks noGrp="1"/>
          </p:cNvSpPr>
          <p:nvPr>
            <p:ph type="title"/>
          </p:nvPr>
        </p:nvSpPr>
        <p:spPr/>
        <p:txBody>
          <a:bodyPr/>
          <a:lstStyle/>
          <a:p>
            <a:r>
              <a:rPr lang="en-CA"/>
              <a:t>What is Darwin Core (DwC)?</a:t>
            </a:r>
          </a:p>
        </p:txBody>
      </p:sp>
      <p:sp>
        <p:nvSpPr>
          <p:cNvPr id="3" name="Content Placeholder 2">
            <a:extLst>
              <a:ext uri="{FF2B5EF4-FFF2-40B4-BE49-F238E27FC236}">
                <a16:creationId xmlns:a16="http://schemas.microsoft.com/office/drawing/2014/main" id="{F44B14A2-28BC-D25B-FB80-FDD7C244E2DC}"/>
              </a:ext>
            </a:extLst>
          </p:cNvPr>
          <p:cNvSpPr>
            <a:spLocks noGrp="1"/>
          </p:cNvSpPr>
          <p:nvPr>
            <p:ph idx="1"/>
          </p:nvPr>
        </p:nvSpPr>
        <p:spPr>
          <a:xfrm>
            <a:off x="540658" y="1825624"/>
            <a:ext cx="6643914" cy="4486275"/>
          </a:xfrm>
        </p:spPr>
        <p:txBody>
          <a:bodyPr>
            <a:normAutofit/>
          </a:bodyPr>
          <a:lstStyle/>
          <a:p>
            <a:r>
              <a:rPr lang="en-US" dirty="0"/>
              <a:t>A body of </a:t>
            </a:r>
            <a:r>
              <a:rPr lang="en-US" b="1" dirty="0"/>
              <a:t>standards</a:t>
            </a:r>
            <a:r>
              <a:rPr lang="en-US" dirty="0"/>
              <a:t> to facilitate sharing biodiversity information, includes </a:t>
            </a:r>
          </a:p>
          <a:p>
            <a:pPr lvl="1"/>
            <a:r>
              <a:rPr lang="en-US" dirty="0"/>
              <a:t>identifiers</a:t>
            </a:r>
          </a:p>
          <a:p>
            <a:pPr lvl="1"/>
            <a:r>
              <a:rPr lang="en-US" dirty="0"/>
              <a:t>labels</a:t>
            </a:r>
          </a:p>
          <a:p>
            <a:pPr lvl="1"/>
            <a:r>
              <a:rPr lang="en-US" dirty="0"/>
              <a:t>definitions</a:t>
            </a:r>
          </a:p>
          <a:p>
            <a:r>
              <a:rPr lang="en-US" dirty="0"/>
              <a:t>Provides </a:t>
            </a:r>
            <a:r>
              <a:rPr lang="en-US" b="1" dirty="0"/>
              <a:t>stable terms and vocabularies </a:t>
            </a:r>
            <a:r>
              <a:rPr lang="en-US" dirty="0"/>
              <a:t>related to biological objects, data, and their collection</a:t>
            </a:r>
          </a:p>
          <a:p>
            <a:r>
              <a:rPr lang="en-US" dirty="0"/>
              <a:t>Maintained by </a:t>
            </a:r>
            <a:r>
              <a:rPr lang="en-US" b="1" dirty="0"/>
              <a:t>TDWG</a:t>
            </a:r>
            <a:r>
              <a:rPr lang="en-US" dirty="0"/>
              <a:t> </a:t>
            </a:r>
            <a:r>
              <a:rPr lang="en-US" sz="2400" dirty="0"/>
              <a:t>(Biodiversity Information Standards, formerly The International Working Group on Taxonomic Databases)</a:t>
            </a:r>
          </a:p>
          <a:p>
            <a:endParaRPr lang="en-CA" dirty="0"/>
          </a:p>
        </p:txBody>
      </p:sp>
      <p:pic>
        <p:nvPicPr>
          <p:cNvPr id="2050" name="Picture 2">
            <a:extLst>
              <a:ext uri="{FF2B5EF4-FFF2-40B4-BE49-F238E27FC236}">
                <a16:creationId xmlns:a16="http://schemas.microsoft.com/office/drawing/2014/main" id="{3D0376F2-E5B2-6BF7-7AD4-267F47A41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780" y="862013"/>
            <a:ext cx="4961060" cy="27318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10C04FB-44C3-763A-D271-DF1205BA6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308" y="4387559"/>
            <a:ext cx="3983492" cy="168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29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0DBD-EC46-03C5-A486-3C83A234B02E}"/>
              </a:ext>
            </a:extLst>
          </p:cNvPr>
          <p:cNvSpPr>
            <a:spLocks noGrp="1"/>
          </p:cNvSpPr>
          <p:nvPr>
            <p:ph type="title"/>
          </p:nvPr>
        </p:nvSpPr>
        <p:spPr/>
        <p:txBody>
          <a:bodyPr/>
          <a:lstStyle/>
          <a:p>
            <a:r>
              <a:rPr lang="en-CA" err="1"/>
              <a:t>extendedMeasurementOrFact</a:t>
            </a:r>
            <a:r>
              <a:rPr lang="en-CA"/>
              <a:t> table</a:t>
            </a:r>
          </a:p>
        </p:txBody>
      </p:sp>
      <p:sp>
        <p:nvSpPr>
          <p:cNvPr id="3" name="Content Placeholder 2">
            <a:extLst>
              <a:ext uri="{FF2B5EF4-FFF2-40B4-BE49-F238E27FC236}">
                <a16:creationId xmlns:a16="http://schemas.microsoft.com/office/drawing/2014/main" id="{F97864CD-A6EB-9891-3AD1-8B76E6A313E4}"/>
              </a:ext>
            </a:extLst>
          </p:cNvPr>
          <p:cNvSpPr>
            <a:spLocks noGrp="1"/>
          </p:cNvSpPr>
          <p:nvPr>
            <p:ph idx="1"/>
          </p:nvPr>
        </p:nvSpPr>
        <p:spPr>
          <a:xfrm>
            <a:off x="838200" y="1705305"/>
            <a:ext cx="10515600" cy="2503904"/>
          </a:xfrm>
        </p:spPr>
        <p:txBody>
          <a:bodyPr vert="horz" lIns="91440" tIns="45720" rIns="91440" bIns="45720" rtlCol="0" anchor="t">
            <a:normAutofit/>
          </a:bodyPr>
          <a:lstStyle/>
          <a:p>
            <a:r>
              <a:rPr lang="en-CA" dirty="0">
                <a:ea typeface="Calibri"/>
                <a:cs typeface="Calibri"/>
              </a:rPr>
              <a:t>Extension table to record all types of measurements (abiotic, biotic, sampling...)</a:t>
            </a:r>
          </a:p>
          <a:p>
            <a:r>
              <a:rPr lang="en-CA" dirty="0">
                <a:ea typeface="Calibri"/>
                <a:cs typeface="Calibri"/>
              </a:rPr>
              <a:t>Measurements in </a:t>
            </a:r>
            <a:r>
              <a:rPr lang="en-CA" b="1" dirty="0">
                <a:ea typeface="Calibri"/>
                <a:cs typeface="Calibri"/>
              </a:rPr>
              <a:t>long format</a:t>
            </a:r>
            <a:endParaRPr lang="en-CA" dirty="0">
              <a:ea typeface="Calibri"/>
              <a:cs typeface="Calibri"/>
            </a:endParaRPr>
          </a:p>
          <a:p>
            <a:r>
              <a:rPr lang="en-CA" dirty="0">
                <a:ea typeface="Calibri"/>
                <a:cs typeface="Calibri"/>
              </a:rPr>
              <a:t>measurementType recorded as </a:t>
            </a:r>
            <a:br>
              <a:rPr lang="en-CA" dirty="0">
                <a:ea typeface="Calibri"/>
                <a:cs typeface="Calibri"/>
              </a:rPr>
            </a:br>
            <a:r>
              <a:rPr lang="en-CA" i="1" dirty="0">
                <a:ea typeface="Calibri"/>
                <a:cs typeface="Calibri"/>
              </a:rPr>
              <a:t>free text </a:t>
            </a:r>
            <a:r>
              <a:rPr lang="en-CA" dirty="0">
                <a:ea typeface="Calibri"/>
                <a:cs typeface="Calibri"/>
              </a:rPr>
              <a:t>= </a:t>
            </a:r>
            <a:r>
              <a:rPr lang="en-CA" b="1" dirty="0">
                <a:ea typeface="Calibri"/>
                <a:cs typeface="Calibri"/>
              </a:rPr>
              <a:t>heterogeneity</a:t>
            </a:r>
          </a:p>
        </p:txBody>
      </p:sp>
      <p:sp>
        <p:nvSpPr>
          <p:cNvPr id="5" name="TextBox 4">
            <a:extLst>
              <a:ext uri="{FF2B5EF4-FFF2-40B4-BE49-F238E27FC236}">
                <a16:creationId xmlns:a16="http://schemas.microsoft.com/office/drawing/2014/main" id="{3C85EE29-7DAB-E5D7-6304-A3A62187D41A}"/>
              </a:ext>
            </a:extLst>
          </p:cNvPr>
          <p:cNvSpPr txBox="1"/>
          <p:nvPr/>
        </p:nvSpPr>
        <p:spPr>
          <a:xfrm>
            <a:off x="568960" y="4206240"/>
            <a:ext cx="9753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1">
                    <a:lumMod val="75000"/>
                  </a:schemeClr>
                </a:solidFill>
                <a:ea typeface="Calibri"/>
                <a:cs typeface="Calibri"/>
              </a:rPr>
              <a:t>length</a:t>
            </a:r>
            <a:endParaRPr lang="en-US" dirty="0">
              <a:solidFill>
                <a:schemeClr val="accent1">
                  <a:lumMod val="75000"/>
                </a:schemeClr>
              </a:solidFill>
            </a:endParaRPr>
          </a:p>
        </p:txBody>
      </p:sp>
      <p:sp>
        <p:nvSpPr>
          <p:cNvPr id="6" name="TextBox 5">
            <a:extLst>
              <a:ext uri="{FF2B5EF4-FFF2-40B4-BE49-F238E27FC236}">
                <a16:creationId xmlns:a16="http://schemas.microsoft.com/office/drawing/2014/main" id="{D34094AF-6404-3CDB-FF0B-A983FA46D844}"/>
              </a:ext>
            </a:extLst>
          </p:cNvPr>
          <p:cNvSpPr txBox="1"/>
          <p:nvPr/>
        </p:nvSpPr>
        <p:spPr>
          <a:xfrm>
            <a:off x="2004060" y="3935056"/>
            <a:ext cx="9753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solidFill>
                  <a:schemeClr val="accent1">
                    <a:lumMod val="75000"/>
                  </a:schemeClr>
                </a:solidFill>
                <a:ea typeface="Calibri"/>
                <a:cs typeface="Calibri"/>
              </a:rPr>
              <a:t>len</a:t>
            </a:r>
            <a:endParaRPr lang="en-US" dirty="0">
              <a:solidFill>
                <a:schemeClr val="accent1">
                  <a:lumMod val="75000"/>
                </a:schemeClr>
              </a:solidFill>
            </a:endParaRPr>
          </a:p>
        </p:txBody>
      </p:sp>
      <p:sp>
        <p:nvSpPr>
          <p:cNvPr id="7" name="TextBox 6">
            <a:extLst>
              <a:ext uri="{FF2B5EF4-FFF2-40B4-BE49-F238E27FC236}">
                <a16:creationId xmlns:a16="http://schemas.microsoft.com/office/drawing/2014/main" id="{7AB04711-F516-CAF9-0B97-54C955C504A2}"/>
              </a:ext>
            </a:extLst>
          </p:cNvPr>
          <p:cNvSpPr txBox="1"/>
          <p:nvPr/>
        </p:nvSpPr>
        <p:spPr>
          <a:xfrm>
            <a:off x="3228086" y="4232866"/>
            <a:ext cx="9753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solidFill>
                  <a:schemeClr val="accent1">
                    <a:lumMod val="75000"/>
                  </a:schemeClr>
                </a:solidFill>
                <a:ea typeface="Calibri"/>
                <a:cs typeface="Calibri"/>
              </a:rPr>
              <a:t>lnth</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0A9B4379-A75B-E815-5BD8-299FFFCB6C91}"/>
              </a:ext>
            </a:extLst>
          </p:cNvPr>
          <p:cNvSpPr txBox="1"/>
          <p:nvPr/>
        </p:nvSpPr>
        <p:spPr>
          <a:xfrm>
            <a:off x="431038" y="5081889"/>
            <a:ext cx="12512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1">
                    <a:lumMod val="75000"/>
                  </a:schemeClr>
                </a:solidFill>
                <a:ea typeface="Calibri"/>
                <a:cs typeface="Calibri"/>
              </a:rPr>
              <a:t>fork length</a:t>
            </a:r>
            <a:endParaRPr lang="en-US" dirty="0">
              <a:solidFill>
                <a:schemeClr val="accent1">
                  <a:lumMod val="75000"/>
                </a:schemeClr>
              </a:solidFill>
            </a:endParaRPr>
          </a:p>
        </p:txBody>
      </p:sp>
      <p:sp>
        <p:nvSpPr>
          <p:cNvPr id="10" name="TextBox 9">
            <a:extLst>
              <a:ext uri="{FF2B5EF4-FFF2-40B4-BE49-F238E27FC236}">
                <a16:creationId xmlns:a16="http://schemas.microsoft.com/office/drawing/2014/main" id="{A783FDFD-3491-7DAF-C51E-65A4A01BA6F0}"/>
              </a:ext>
            </a:extLst>
          </p:cNvPr>
          <p:cNvSpPr txBox="1"/>
          <p:nvPr/>
        </p:nvSpPr>
        <p:spPr>
          <a:xfrm>
            <a:off x="3108071" y="5117941"/>
            <a:ext cx="1424178" cy="369332"/>
          </a:xfrm>
          <a:prstGeom prst="rect">
            <a:avLst/>
          </a:prstGeom>
          <a:noFill/>
        </p:spPr>
        <p:txBody>
          <a:bodyPr wrap="square">
            <a:spAutoFit/>
          </a:bodyPr>
          <a:lstStyle/>
          <a:p>
            <a:r>
              <a:rPr lang="en-CA" dirty="0">
                <a:solidFill>
                  <a:schemeClr val="accent1">
                    <a:lumMod val="75000"/>
                  </a:schemeClr>
                </a:solidFill>
              </a:rPr>
              <a:t>longueur</a:t>
            </a:r>
          </a:p>
        </p:txBody>
      </p:sp>
      <p:sp>
        <p:nvSpPr>
          <p:cNvPr id="12" name="TextBox 11">
            <a:extLst>
              <a:ext uri="{FF2B5EF4-FFF2-40B4-BE49-F238E27FC236}">
                <a16:creationId xmlns:a16="http://schemas.microsoft.com/office/drawing/2014/main" id="{6330C381-DD11-33D3-4001-57653350C5BE}"/>
              </a:ext>
            </a:extLst>
          </p:cNvPr>
          <p:cNvSpPr txBox="1"/>
          <p:nvPr/>
        </p:nvSpPr>
        <p:spPr>
          <a:xfrm>
            <a:off x="1901952" y="5701546"/>
            <a:ext cx="832104" cy="369332"/>
          </a:xfrm>
          <a:prstGeom prst="rect">
            <a:avLst/>
          </a:prstGeom>
          <a:noFill/>
        </p:spPr>
        <p:txBody>
          <a:bodyPr wrap="square">
            <a:spAutoFit/>
          </a:bodyPr>
          <a:lstStyle/>
          <a:p>
            <a:r>
              <a:rPr lang="en-CA" dirty="0">
                <a:solidFill>
                  <a:schemeClr val="accent1">
                    <a:lumMod val="75000"/>
                  </a:schemeClr>
                </a:solidFill>
              </a:rPr>
              <a:t>largo</a:t>
            </a:r>
          </a:p>
        </p:txBody>
      </p:sp>
      <p:sp>
        <p:nvSpPr>
          <p:cNvPr id="13" name="TextBox 12">
            <a:extLst>
              <a:ext uri="{FF2B5EF4-FFF2-40B4-BE49-F238E27FC236}">
                <a16:creationId xmlns:a16="http://schemas.microsoft.com/office/drawing/2014/main" id="{208BE316-6F9E-814F-8AE4-E43BC1B77473}"/>
              </a:ext>
            </a:extLst>
          </p:cNvPr>
          <p:cNvSpPr txBox="1"/>
          <p:nvPr/>
        </p:nvSpPr>
        <p:spPr>
          <a:xfrm>
            <a:off x="4261231" y="3883074"/>
            <a:ext cx="12193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1">
                    <a:lumMod val="75000"/>
                  </a:schemeClr>
                </a:solidFill>
                <a:ea typeface="Calibri"/>
                <a:cs typeface="Calibri"/>
              </a:rPr>
              <a:t>carapace length</a:t>
            </a:r>
            <a:endParaRPr lang="en-US" dirty="0">
              <a:solidFill>
                <a:schemeClr val="accent1">
                  <a:lumMod val="75000"/>
                </a:schemeClr>
              </a:solidFill>
            </a:endParaRPr>
          </a:p>
        </p:txBody>
      </p:sp>
      <p:sp>
        <p:nvSpPr>
          <p:cNvPr id="14" name="TextBox 13">
            <a:extLst>
              <a:ext uri="{FF2B5EF4-FFF2-40B4-BE49-F238E27FC236}">
                <a16:creationId xmlns:a16="http://schemas.microsoft.com/office/drawing/2014/main" id="{EC25DFF8-F889-0ED3-4D95-C5712020552A}"/>
              </a:ext>
            </a:extLst>
          </p:cNvPr>
          <p:cNvSpPr txBox="1"/>
          <p:nvPr/>
        </p:nvSpPr>
        <p:spPr>
          <a:xfrm>
            <a:off x="4095686" y="4714711"/>
            <a:ext cx="1424178" cy="369332"/>
          </a:xfrm>
          <a:prstGeom prst="rect">
            <a:avLst/>
          </a:prstGeom>
          <a:noFill/>
        </p:spPr>
        <p:txBody>
          <a:bodyPr wrap="square">
            <a:spAutoFit/>
          </a:bodyPr>
          <a:lstStyle/>
          <a:p>
            <a:r>
              <a:rPr lang="en-CA" dirty="0">
                <a:solidFill>
                  <a:schemeClr val="accent1">
                    <a:lumMod val="75000"/>
                  </a:schemeClr>
                </a:solidFill>
              </a:rPr>
              <a:t>fish length</a:t>
            </a:r>
          </a:p>
        </p:txBody>
      </p:sp>
      <p:sp>
        <p:nvSpPr>
          <p:cNvPr id="15" name="TextBox 14">
            <a:extLst>
              <a:ext uri="{FF2B5EF4-FFF2-40B4-BE49-F238E27FC236}">
                <a16:creationId xmlns:a16="http://schemas.microsoft.com/office/drawing/2014/main" id="{F46480C5-C03F-2E26-3F00-5B9BDDB46D5A}"/>
              </a:ext>
            </a:extLst>
          </p:cNvPr>
          <p:cNvSpPr txBox="1"/>
          <p:nvPr/>
        </p:nvSpPr>
        <p:spPr>
          <a:xfrm>
            <a:off x="4056380" y="5614143"/>
            <a:ext cx="1424178" cy="369332"/>
          </a:xfrm>
          <a:prstGeom prst="rect">
            <a:avLst/>
          </a:prstGeom>
          <a:noFill/>
        </p:spPr>
        <p:txBody>
          <a:bodyPr wrap="square">
            <a:spAutoFit/>
          </a:bodyPr>
          <a:lstStyle/>
          <a:p>
            <a:r>
              <a:rPr lang="en-CA" dirty="0">
                <a:solidFill>
                  <a:schemeClr val="accent1">
                    <a:lumMod val="75000"/>
                  </a:schemeClr>
                </a:solidFill>
              </a:rPr>
              <a:t>total length</a:t>
            </a:r>
          </a:p>
        </p:txBody>
      </p:sp>
      <p:sp>
        <p:nvSpPr>
          <p:cNvPr id="16" name="TextBox 15">
            <a:extLst>
              <a:ext uri="{FF2B5EF4-FFF2-40B4-BE49-F238E27FC236}">
                <a16:creationId xmlns:a16="http://schemas.microsoft.com/office/drawing/2014/main" id="{5E526ACA-AB18-F093-6A1D-72A64E358AB8}"/>
              </a:ext>
            </a:extLst>
          </p:cNvPr>
          <p:cNvSpPr txBox="1"/>
          <p:nvPr/>
        </p:nvSpPr>
        <p:spPr>
          <a:xfrm>
            <a:off x="2012696" y="4656276"/>
            <a:ext cx="9025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1">
                    <a:lumMod val="75000"/>
                  </a:schemeClr>
                </a:solidFill>
                <a:ea typeface="Calibri"/>
                <a:cs typeface="Calibri"/>
              </a:rPr>
              <a:t>survey length</a:t>
            </a:r>
            <a:endParaRPr lang="en-US" dirty="0">
              <a:solidFill>
                <a:schemeClr val="accent1">
                  <a:lumMod val="75000"/>
                </a:schemeClr>
              </a:solidFill>
            </a:endParaRPr>
          </a:p>
        </p:txBody>
      </p:sp>
      <p:sp>
        <p:nvSpPr>
          <p:cNvPr id="17" name="TextBox 16">
            <a:extLst>
              <a:ext uri="{FF2B5EF4-FFF2-40B4-BE49-F238E27FC236}">
                <a16:creationId xmlns:a16="http://schemas.microsoft.com/office/drawing/2014/main" id="{2720AA7E-29EE-74FA-1DCB-DBB0F544C646}"/>
              </a:ext>
            </a:extLst>
          </p:cNvPr>
          <p:cNvSpPr txBox="1"/>
          <p:nvPr/>
        </p:nvSpPr>
        <p:spPr>
          <a:xfrm>
            <a:off x="477774" y="6168171"/>
            <a:ext cx="14241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1">
                    <a:lumMod val="75000"/>
                  </a:schemeClr>
                </a:solidFill>
                <a:ea typeface="Calibri"/>
                <a:cs typeface="Calibri"/>
              </a:rPr>
              <a:t>mean length</a:t>
            </a:r>
            <a:endParaRPr lang="en-US" dirty="0">
              <a:solidFill>
                <a:schemeClr val="accent1">
                  <a:lumMod val="75000"/>
                </a:schemeClr>
              </a:solidFill>
            </a:endParaRPr>
          </a:p>
        </p:txBody>
      </p:sp>
      <p:sp>
        <p:nvSpPr>
          <p:cNvPr id="18" name="TextBox 17">
            <a:extLst>
              <a:ext uri="{FF2B5EF4-FFF2-40B4-BE49-F238E27FC236}">
                <a16:creationId xmlns:a16="http://schemas.microsoft.com/office/drawing/2014/main" id="{52095956-7D35-C804-1AC9-EA9D26961F8A}"/>
              </a:ext>
            </a:extLst>
          </p:cNvPr>
          <p:cNvSpPr txBox="1"/>
          <p:nvPr/>
        </p:nvSpPr>
        <p:spPr>
          <a:xfrm>
            <a:off x="2765075" y="6168171"/>
            <a:ext cx="1740535" cy="369332"/>
          </a:xfrm>
          <a:prstGeom prst="rect">
            <a:avLst/>
          </a:prstGeom>
          <a:noFill/>
        </p:spPr>
        <p:txBody>
          <a:bodyPr wrap="square">
            <a:spAutoFit/>
          </a:bodyPr>
          <a:lstStyle/>
          <a:p>
            <a:r>
              <a:rPr lang="en-CA" dirty="0">
                <a:solidFill>
                  <a:schemeClr val="accent1">
                    <a:lumMod val="75000"/>
                  </a:schemeClr>
                </a:solidFill>
              </a:rPr>
              <a:t>standard length</a:t>
            </a:r>
          </a:p>
        </p:txBody>
      </p:sp>
      <p:graphicFrame>
        <p:nvGraphicFramePr>
          <p:cNvPr id="9" name="Table 8">
            <a:extLst>
              <a:ext uri="{FF2B5EF4-FFF2-40B4-BE49-F238E27FC236}">
                <a16:creationId xmlns:a16="http://schemas.microsoft.com/office/drawing/2014/main" id="{B6E2E0F3-F025-762C-90A5-7F023758D38C}"/>
              </a:ext>
            </a:extLst>
          </p:cNvPr>
          <p:cNvGraphicFramePr>
            <a:graphicFrameLocks noGrp="1"/>
          </p:cNvGraphicFramePr>
          <p:nvPr>
            <p:extLst>
              <p:ext uri="{D42A27DB-BD31-4B8C-83A1-F6EECF244321}">
                <p14:modId xmlns:p14="http://schemas.microsoft.com/office/powerpoint/2010/main" val="3347305532"/>
              </p:ext>
            </p:extLst>
          </p:nvPr>
        </p:nvGraphicFramePr>
        <p:xfrm>
          <a:off x="6256421" y="2455448"/>
          <a:ext cx="5739063" cy="4206808"/>
        </p:xfrm>
        <a:graphic>
          <a:graphicData uri="http://schemas.openxmlformats.org/drawingml/2006/table">
            <a:tbl>
              <a:tblPr firstRow="1" bandRow="1">
                <a:tableStyleId>{5C22544A-7EE6-4342-B048-85BDC9FD1C3A}</a:tableStyleId>
              </a:tblPr>
              <a:tblGrid>
                <a:gridCol w="1114926">
                  <a:extLst>
                    <a:ext uri="{9D8B030D-6E8A-4147-A177-3AD203B41FA5}">
                      <a16:colId xmlns:a16="http://schemas.microsoft.com/office/drawing/2014/main" val="1724158971"/>
                    </a:ext>
                  </a:extLst>
                </a:gridCol>
                <a:gridCol w="1515979">
                  <a:extLst>
                    <a:ext uri="{9D8B030D-6E8A-4147-A177-3AD203B41FA5}">
                      <a16:colId xmlns:a16="http://schemas.microsoft.com/office/drawing/2014/main" val="2207541945"/>
                    </a:ext>
                  </a:extLst>
                </a:gridCol>
                <a:gridCol w="1564106">
                  <a:extLst>
                    <a:ext uri="{9D8B030D-6E8A-4147-A177-3AD203B41FA5}">
                      <a16:colId xmlns:a16="http://schemas.microsoft.com/office/drawing/2014/main" val="3731931582"/>
                    </a:ext>
                  </a:extLst>
                </a:gridCol>
                <a:gridCol w="1544052">
                  <a:extLst>
                    <a:ext uri="{9D8B030D-6E8A-4147-A177-3AD203B41FA5}">
                      <a16:colId xmlns:a16="http://schemas.microsoft.com/office/drawing/2014/main" val="1076384634"/>
                    </a:ext>
                  </a:extLst>
                </a:gridCol>
              </a:tblGrid>
              <a:tr h="547284">
                <a:tc>
                  <a:txBody>
                    <a:bodyPr/>
                    <a:lstStyle/>
                    <a:p>
                      <a:r>
                        <a:rPr lang="en-US" dirty="0" err="1"/>
                        <a:t>speciesID</a:t>
                      </a:r>
                      <a:endParaRPr lang="en-US" dirty="0"/>
                    </a:p>
                  </a:txBody>
                  <a:tcPr/>
                </a:tc>
                <a:tc>
                  <a:txBody>
                    <a:bodyPr/>
                    <a:lstStyle/>
                    <a:p>
                      <a:r>
                        <a:rPr lang="en-US" dirty="0" err="1"/>
                        <a:t>measurementType</a:t>
                      </a:r>
                    </a:p>
                  </a:txBody>
                  <a:tcPr/>
                </a:tc>
                <a:tc>
                  <a:txBody>
                    <a:bodyPr/>
                    <a:lstStyle/>
                    <a:p>
                      <a:pPr lvl="0">
                        <a:buNone/>
                      </a:pPr>
                      <a:r>
                        <a:rPr lang="en-US" sz="1800" b="1" i="0" u="none" strike="noStrike" noProof="0" err="1">
                          <a:solidFill>
                            <a:srgbClr val="FFFFFF"/>
                          </a:solidFill>
                          <a:latin typeface="Calibri"/>
                        </a:rPr>
                        <a:t>measurementValue</a:t>
                      </a:r>
                    </a:p>
                  </a:txBody>
                  <a:tcPr/>
                </a:tc>
                <a:tc>
                  <a:txBody>
                    <a:bodyPr/>
                    <a:lstStyle/>
                    <a:p>
                      <a:pPr lvl="0">
                        <a:buNone/>
                      </a:pPr>
                      <a:r>
                        <a:rPr lang="en-US" sz="1800" b="1" i="0" u="none" strike="noStrike" noProof="0" err="1">
                          <a:solidFill>
                            <a:srgbClr val="FFFFFF"/>
                          </a:solidFill>
                          <a:latin typeface="Calibri"/>
                        </a:rPr>
                        <a:t>measurementUnit</a:t>
                      </a:r>
                      <a:endParaRPr lang="en-US" err="1"/>
                    </a:p>
                  </a:txBody>
                  <a:tcPr/>
                </a:tc>
                <a:extLst>
                  <a:ext uri="{0D108BD9-81ED-4DB2-BD59-A6C34878D82A}">
                    <a16:rowId xmlns:a16="http://schemas.microsoft.com/office/drawing/2014/main" val="1266868504"/>
                  </a:ext>
                </a:extLst>
              </a:tr>
              <a:tr h="663082">
                <a:tc>
                  <a:txBody>
                    <a:bodyPr/>
                    <a:lstStyle/>
                    <a:p>
                      <a:pPr lvl="0">
                        <a:buNone/>
                      </a:pPr>
                      <a:r>
                        <a:rPr lang="en-US" dirty="0"/>
                        <a:t>spp1</a:t>
                      </a:r>
                    </a:p>
                  </a:txBody>
                  <a:tcPr/>
                </a:tc>
                <a:tc>
                  <a:txBody>
                    <a:bodyPr/>
                    <a:lstStyle/>
                    <a:p>
                      <a:pPr lvl="0">
                        <a:buNone/>
                      </a:pPr>
                      <a:r>
                        <a:rPr lang="en-US" dirty="0"/>
                        <a:t>length</a:t>
                      </a:r>
                    </a:p>
                  </a:txBody>
                  <a:tcPr/>
                </a:tc>
                <a:tc>
                  <a:txBody>
                    <a:bodyPr/>
                    <a:lstStyle/>
                    <a:p>
                      <a:pPr lvl="0">
                        <a:buNone/>
                      </a:pPr>
                      <a:r>
                        <a:rPr lang="en-US" dirty="0"/>
                        <a:t>15</a:t>
                      </a:r>
                    </a:p>
                  </a:txBody>
                  <a:tcPr/>
                </a:tc>
                <a:tc>
                  <a:txBody>
                    <a:bodyPr/>
                    <a:lstStyle/>
                    <a:p>
                      <a:pPr lvl="0">
                        <a:buNone/>
                      </a:pPr>
                      <a:r>
                        <a:rPr lang="en-US" dirty="0"/>
                        <a:t>um</a:t>
                      </a:r>
                    </a:p>
                  </a:txBody>
                  <a:tcPr/>
                </a:tc>
                <a:extLst>
                  <a:ext uri="{0D108BD9-81ED-4DB2-BD59-A6C34878D82A}">
                    <a16:rowId xmlns:a16="http://schemas.microsoft.com/office/drawing/2014/main" val="533193869"/>
                  </a:ext>
                </a:extLst>
              </a:tr>
              <a:tr h="663082">
                <a:tc>
                  <a:txBody>
                    <a:bodyPr/>
                    <a:lstStyle/>
                    <a:p>
                      <a:r>
                        <a:rPr lang="en-US" dirty="0"/>
                        <a:t>spp1</a:t>
                      </a:r>
                    </a:p>
                  </a:txBody>
                  <a:tcPr/>
                </a:tc>
                <a:tc>
                  <a:txBody>
                    <a:bodyPr/>
                    <a:lstStyle/>
                    <a:p>
                      <a:r>
                        <a:rPr lang="en-US" dirty="0"/>
                        <a:t>net diameter</a:t>
                      </a:r>
                    </a:p>
                  </a:txBody>
                  <a:tcPr/>
                </a:tc>
                <a:tc>
                  <a:txBody>
                    <a:bodyPr/>
                    <a:lstStyle/>
                    <a:p>
                      <a:r>
                        <a:rPr lang="en-US" dirty="0"/>
                        <a:t>30</a:t>
                      </a:r>
                    </a:p>
                  </a:txBody>
                  <a:tcPr/>
                </a:tc>
                <a:tc>
                  <a:txBody>
                    <a:bodyPr/>
                    <a:lstStyle/>
                    <a:p>
                      <a:r>
                        <a:rPr lang="en-US" dirty="0"/>
                        <a:t>cm</a:t>
                      </a:r>
                    </a:p>
                  </a:txBody>
                  <a:tcPr/>
                </a:tc>
                <a:extLst>
                  <a:ext uri="{0D108BD9-81ED-4DB2-BD59-A6C34878D82A}">
                    <a16:rowId xmlns:a16="http://schemas.microsoft.com/office/drawing/2014/main" val="3242815161"/>
                  </a:ext>
                </a:extLst>
              </a:tr>
              <a:tr h="663082">
                <a:tc>
                  <a:txBody>
                    <a:bodyPr/>
                    <a:lstStyle/>
                    <a:p>
                      <a:r>
                        <a:rPr lang="en-US" dirty="0"/>
                        <a:t>spp1</a:t>
                      </a:r>
                    </a:p>
                  </a:txBody>
                  <a:tcPr/>
                </a:tc>
                <a:tc>
                  <a:txBody>
                    <a:bodyPr/>
                    <a:lstStyle/>
                    <a:p>
                      <a:r>
                        <a:rPr lang="en-US" dirty="0"/>
                        <a:t>net length</a:t>
                      </a:r>
                    </a:p>
                  </a:txBody>
                  <a:tcPr/>
                </a:tc>
                <a:tc>
                  <a:txBody>
                    <a:bodyPr/>
                    <a:lstStyle/>
                    <a:p>
                      <a:r>
                        <a:rPr lang="en-US" dirty="0"/>
                        <a:t>60</a:t>
                      </a:r>
                    </a:p>
                  </a:txBody>
                  <a:tcPr/>
                </a:tc>
                <a:tc>
                  <a:txBody>
                    <a:bodyPr/>
                    <a:lstStyle/>
                    <a:p>
                      <a:r>
                        <a:rPr lang="en-US" dirty="0"/>
                        <a:t>cm</a:t>
                      </a:r>
                    </a:p>
                  </a:txBody>
                  <a:tcPr/>
                </a:tc>
                <a:extLst>
                  <a:ext uri="{0D108BD9-81ED-4DB2-BD59-A6C34878D82A}">
                    <a16:rowId xmlns:a16="http://schemas.microsoft.com/office/drawing/2014/main" val="2156819167"/>
                  </a:ext>
                </a:extLst>
              </a:tr>
              <a:tr h="663082">
                <a:tc>
                  <a:txBody>
                    <a:bodyPr/>
                    <a:lstStyle/>
                    <a:p>
                      <a:r>
                        <a:rPr lang="en-US" dirty="0"/>
                        <a:t>spp1</a:t>
                      </a:r>
                    </a:p>
                  </a:txBody>
                  <a:tcPr/>
                </a:tc>
                <a:tc>
                  <a:txBody>
                    <a:bodyPr/>
                    <a:lstStyle/>
                    <a:p>
                      <a:r>
                        <a:rPr lang="en-US" dirty="0"/>
                        <a:t>temperature</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739659654"/>
                  </a:ext>
                </a:extLst>
              </a:tr>
              <a:tr h="781834">
                <a:tc>
                  <a:txBody>
                    <a:bodyPr/>
                    <a:lstStyle/>
                    <a:p>
                      <a:r>
                        <a:rPr lang="en-US" dirty="0"/>
                        <a:t>spp1</a:t>
                      </a:r>
                    </a:p>
                  </a:txBody>
                  <a:tcPr/>
                </a:tc>
                <a:tc>
                  <a:txBody>
                    <a:bodyPr/>
                    <a:lstStyle/>
                    <a:p>
                      <a:r>
                        <a:rPr lang="en-US" dirty="0"/>
                        <a:t>name of net</a:t>
                      </a:r>
                    </a:p>
                  </a:txBody>
                  <a:tcPr/>
                </a:tc>
                <a:tc>
                  <a:txBody>
                    <a:bodyPr/>
                    <a:lstStyle/>
                    <a:p>
                      <a:pPr lvl="0">
                        <a:buNone/>
                      </a:pPr>
                      <a:r>
                        <a:rPr lang="en-US" sz="1800" b="0" i="0" u="none" strike="noStrike" baseline="0" noProof="0" dirty="0">
                          <a:solidFill>
                            <a:srgbClr val="1E74AC"/>
                          </a:solidFill>
                          <a:latin typeface="Calibri"/>
                        </a:rPr>
                        <a:t>KC Denmark AS small plankton net</a:t>
                      </a:r>
                      <a:endParaRPr lang="en-US" dirty="0"/>
                    </a:p>
                  </a:txBody>
                  <a:tcPr/>
                </a:tc>
                <a:tc>
                  <a:txBody>
                    <a:bodyPr/>
                    <a:lstStyle/>
                    <a:p>
                      <a:endParaRPr lang="en-US" dirty="0"/>
                    </a:p>
                  </a:txBody>
                  <a:tcPr/>
                </a:tc>
                <a:extLst>
                  <a:ext uri="{0D108BD9-81ED-4DB2-BD59-A6C34878D82A}">
                    <a16:rowId xmlns:a16="http://schemas.microsoft.com/office/drawing/2014/main" val="1315359837"/>
                  </a:ext>
                </a:extLst>
              </a:tr>
            </a:tbl>
          </a:graphicData>
        </a:graphic>
      </p:graphicFrame>
    </p:spTree>
    <p:extLst>
      <p:ext uri="{BB962C8B-B14F-4D97-AF65-F5344CB8AC3E}">
        <p14:creationId xmlns:p14="http://schemas.microsoft.com/office/powerpoint/2010/main" val="13285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25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25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grpId="0" nodeType="afterEffect">
                                  <p:stCondLst>
                                    <p:cond delay="25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grpId="0" nodeType="afterEffect">
                                  <p:stCondLst>
                                    <p:cond delay="25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2" grpId="0"/>
      <p:bldP spid="13" grpId="0"/>
      <p:bldP spid="14" grpId="0"/>
      <p:bldP spid="15" grpId="0"/>
      <p:bldP spid="16"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7D81F8A-3FEB-4E1F-E0A4-E47D6B594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743" y="918024"/>
            <a:ext cx="6183087" cy="5566556"/>
          </a:xfrm>
          <a:prstGeom prst="rect">
            <a:avLst/>
          </a:prstGeom>
        </p:spPr>
      </p:pic>
      <p:sp>
        <p:nvSpPr>
          <p:cNvPr id="2" name="Title 1">
            <a:extLst>
              <a:ext uri="{FF2B5EF4-FFF2-40B4-BE49-F238E27FC236}">
                <a16:creationId xmlns:a16="http://schemas.microsoft.com/office/drawing/2014/main" id="{E57C2A58-3C1D-C24C-59E6-A4AD785AC9D8}"/>
              </a:ext>
            </a:extLst>
          </p:cNvPr>
          <p:cNvSpPr>
            <a:spLocks noGrp="1"/>
          </p:cNvSpPr>
          <p:nvPr>
            <p:ph type="title"/>
          </p:nvPr>
        </p:nvSpPr>
        <p:spPr/>
        <p:txBody>
          <a:bodyPr/>
          <a:lstStyle/>
          <a:p>
            <a:r>
              <a:rPr lang="en-CA" dirty="0"/>
              <a:t>Controlled Vocabulary</a:t>
            </a:r>
          </a:p>
        </p:txBody>
      </p:sp>
      <p:sp>
        <p:nvSpPr>
          <p:cNvPr id="3" name="Content Placeholder 2">
            <a:extLst>
              <a:ext uri="{FF2B5EF4-FFF2-40B4-BE49-F238E27FC236}">
                <a16:creationId xmlns:a16="http://schemas.microsoft.com/office/drawing/2014/main" id="{21151E71-3715-3738-1BBA-B86D0E2B08E2}"/>
              </a:ext>
            </a:extLst>
          </p:cNvPr>
          <p:cNvSpPr>
            <a:spLocks noGrp="1"/>
          </p:cNvSpPr>
          <p:nvPr>
            <p:ph idx="1"/>
          </p:nvPr>
        </p:nvSpPr>
        <p:spPr>
          <a:xfrm>
            <a:off x="455057" y="1864554"/>
            <a:ext cx="5921829" cy="4488089"/>
          </a:xfrm>
        </p:spPr>
        <p:txBody>
          <a:bodyPr vert="horz" lIns="91440" tIns="45720" rIns="91440" bIns="45720" rtlCol="0" anchor="t">
            <a:normAutofit/>
          </a:bodyPr>
          <a:lstStyle/>
          <a:p>
            <a:r>
              <a:rPr lang="en-CA" dirty="0"/>
              <a:t>Use identifiers for </a:t>
            </a:r>
            <a:r>
              <a:rPr lang="en-CA" i="1" dirty="0"/>
              <a:t>each</a:t>
            </a:r>
            <a:r>
              <a:rPr lang="en-CA" dirty="0"/>
              <a:t> </a:t>
            </a:r>
            <a:r>
              <a:rPr lang="en-CA" dirty="0" err="1"/>
              <a:t>mof</a:t>
            </a:r>
            <a:r>
              <a:rPr lang="en-CA" dirty="0"/>
              <a:t> column (as applicable)</a:t>
            </a:r>
          </a:p>
          <a:p>
            <a:pPr lvl="1"/>
            <a:r>
              <a:rPr lang="en-CA" dirty="0" err="1"/>
              <a:t>measurementTypeID</a:t>
            </a:r>
            <a:endParaRPr lang="en-CA" dirty="0"/>
          </a:p>
          <a:p>
            <a:pPr lvl="1"/>
            <a:r>
              <a:rPr lang="en-US" dirty="0" err="1"/>
              <a:t>measurementValueID</a:t>
            </a:r>
            <a:endParaRPr lang="en-US" dirty="0"/>
          </a:p>
          <a:p>
            <a:pPr lvl="2"/>
            <a:r>
              <a:rPr lang="en-US" dirty="0"/>
              <a:t>non-numeric values</a:t>
            </a:r>
          </a:p>
          <a:p>
            <a:pPr lvl="1"/>
            <a:r>
              <a:rPr lang="en-US" dirty="0" err="1"/>
              <a:t>measurementUnitID</a:t>
            </a:r>
            <a:endParaRPr lang="en-US" dirty="0"/>
          </a:p>
          <a:p>
            <a:r>
              <a:rPr lang="en-US" dirty="0"/>
              <a:t>OBIS recommends populating these with NERC vocabulary collections</a:t>
            </a:r>
            <a:endParaRPr lang="en-US" dirty="0">
              <a:ea typeface="Calibri"/>
              <a:cs typeface="Calibri"/>
            </a:endParaRPr>
          </a:p>
          <a:p>
            <a:endParaRPr lang="en-CA" dirty="0"/>
          </a:p>
        </p:txBody>
      </p:sp>
      <p:sp>
        <p:nvSpPr>
          <p:cNvPr id="12" name="TextBox 11">
            <a:extLst>
              <a:ext uri="{FF2B5EF4-FFF2-40B4-BE49-F238E27FC236}">
                <a16:creationId xmlns:a16="http://schemas.microsoft.com/office/drawing/2014/main" id="{53B912B1-3076-D5BB-7250-386E448A59A8}"/>
              </a:ext>
            </a:extLst>
          </p:cNvPr>
          <p:cNvSpPr txBox="1"/>
          <p:nvPr/>
        </p:nvSpPr>
        <p:spPr>
          <a:xfrm>
            <a:off x="7474858" y="6475055"/>
            <a:ext cx="3303814" cy="338554"/>
          </a:xfrm>
          <a:prstGeom prst="rect">
            <a:avLst/>
          </a:prstGeom>
          <a:noFill/>
        </p:spPr>
        <p:txBody>
          <a:bodyPr wrap="square">
            <a:spAutoFit/>
          </a:bodyPr>
          <a:lstStyle/>
          <a:p>
            <a:r>
              <a:rPr lang="en-US" sz="1600" dirty="0">
                <a:hlinkClick r:id="rId3"/>
              </a:rPr>
              <a:t>https://vocab.nerc.ac.uk/search_nvs/</a:t>
            </a:r>
            <a:r>
              <a:rPr lang="en-US" sz="1600" dirty="0"/>
              <a:t> </a:t>
            </a:r>
            <a:endParaRPr lang="en-CA" sz="1600" dirty="0"/>
          </a:p>
        </p:txBody>
      </p:sp>
    </p:spTree>
    <p:extLst>
      <p:ext uri="{BB962C8B-B14F-4D97-AF65-F5344CB8AC3E}">
        <p14:creationId xmlns:p14="http://schemas.microsoft.com/office/powerpoint/2010/main" val="1265632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7D81F8A-3FEB-4E1F-E0A4-E47D6B594B93}"/>
              </a:ext>
            </a:extLst>
          </p:cNvPr>
          <p:cNvPicPr>
            <a:picLocks noChangeAspect="1"/>
          </p:cNvPicPr>
          <p:nvPr/>
        </p:nvPicPr>
        <p:blipFill rotWithShape="1">
          <a:blip r:embed="rId2">
            <a:extLst>
              <a:ext uri="{28A0092B-C50C-407E-A947-70E740481C1C}">
                <a14:useLocalDpi xmlns:a14="http://schemas.microsoft.com/office/drawing/2010/main" val="0"/>
              </a:ext>
            </a:extLst>
          </a:blip>
          <a:srcRect l="18398" t="42978" r="60576" b="42879"/>
          <a:stretch/>
        </p:blipFill>
        <p:spPr>
          <a:xfrm>
            <a:off x="6300787" y="2298446"/>
            <a:ext cx="4657725" cy="2820534"/>
          </a:xfrm>
          <a:prstGeom prst="rect">
            <a:avLst/>
          </a:prstGeom>
        </p:spPr>
      </p:pic>
      <p:sp>
        <p:nvSpPr>
          <p:cNvPr id="2" name="Title 1">
            <a:extLst>
              <a:ext uri="{FF2B5EF4-FFF2-40B4-BE49-F238E27FC236}">
                <a16:creationId xmlns:a16="http://schemas.microsoft.com/office/drawing/2014/main" id="{E57C2A58-3C1D-C24C-59E6-A4AD785AC9D8}"/>
              </a:ext>
            </a:extLst>
          </p:cNvPr>
          <p:cNvSpPr>
            <a:spLocks noGrp="1"/>
          </p:cNvSpPr>
          <p:nvPr>
            <p:ph type="title"/>
          </p:nvPr>
        </p:nvSpPr>
        <p:spPr/>
        <p:txBody>
          <a:bodyPr/>
          <a:lstStyle/>
          <a:p>
            <a:r>
              <a:rPr lang="en-CA" dirty="0"/>
              <a:t>Controlled Vocabulary</a:t>
            </a:r>
          </a:p>
        </p:txBody>
      </p:sp>
      <p:sp>
        <p:nvSpPr>
          <p:cNvPr id="3" name="Content Placeholder 2">
            <a:extLst>
              <a:ext uri="{FF2B5EF4-FFF2-40B4-BE49-F238E27FC236}">
                <a16:creationId xmlns:a16="http://schemas.microsoft.com/office/drawing/2014/main" id="{21151E71-3715-3738-1BBA-B86D0E2B08E2}"/>
              </a:ext>
            </a:extLst>
          </p:cNvPr>
          <p:cNvSpPr>
            <a:spLocks noGrp="1"/>
          </p:cNvSpPr>
          <p:nvPr>
            <p:ph idx="1"/>
          </p:nvPr>
        </p:nvSpPr>
        <p:spPr>
          <a:xfrm>
            <a:off x="455057" y="1864554"/>
            <a:ext cx="5921829" cy="4488089"/>
          </a:xfrm>
        </p:spPr>
        <p:txBody>
          <a:bodyPr vert="horz" lIns="91440" tIns="45720" rIns="91440" bIns="45720" rtlCol="0" anchor="t">
            <a:normAutofit/>
          </a:bodyPr>
          <a:lstStyle/>
          <a:p>
            <a:r>
              <a:rPr lang="en-CA" dirty="0"/>
              <a:t>Use identifiers for </a:t>
            </a:r>
            <a:r>
              <a:rPr lang="en-CA" i="1" dirty="0"/>
              <a:t>each</a:t>
            </a:r>
            <a:r>
              <a:rPr lang="en-CA" dirty="0"/>
              <a:t> </a:t>
            </a:r>
            <a:r>
              <a:rPr lang="en-CA" dirty="0" err="1"/>
              <a:t>mof</a:t>
            </a:r>
            <a:r>
              <a:rPr lang="en-CA" dirty="0"/>
              <a:t> column (as applicable)</a:t>
            </a:r>
          </a:p>
          <a:p>
            <a:pPr lvl="1"/>
            <a:r>
              <a:rPr lang="en-CA" dirty="0" err="1"/>
              <a:t>measurementTypeID</a:t>
            </a:r>
            <a:endParaRPr lang="en-CA" dirty="0"/>
          </a:p>
          <a:p>
            <a:pPr lvl="1"/>
            <a:r>
              <a:rPr lang="en-US" dirty="0" err="1"/>
              <a:t>measurementValueID</a:t>
            </a:r>
            <a:endParaRPr lang="en-US" dirty="0"/>
          </a:p>
          <a:p>
            <a:pPr lvl="2"/>
            <a:r>
              <a:rPr lang="en-US" dirty="0"/>
              <a:t>non-numeric values</a:t>
            </a:r>
          </a:p>
          <a:p>
            <a:pPr lvl="1"/>
            <a:r>
              <a:rPr lang="en-US" dirty="0" err="1"/>
              <a:t>measurementUnitID</a:t>
            </a:r>
            <a:endParaRPr lang="en-US" dirty="0"/>
          </a:p>
          <a:p>
            <a:r>
              <a:rPr lang="en-US" dirty="0"/>
              <a:t>OBIS recommends populating these with NERC vocabulary collections</a:t>
            </a:r>
            <a:endParaRPr lang="en-US" dirty="0">
              <a:ea typeface="Calibri"/>
              <a:cs typeface="Calibri"/>
            </a:endParaRPr>
          </a:p>
          <a:p>
            <a:endParaRPr lang="en-CA" dirty="0"/>
          </a:p>
        </p:txBody>
      </p:sp>
      <p:cxnSp>
        <p:nvCxnSpPr>
          <p:cNvPr id="4" name="Straight Arrow Connector 3">
            <a:extLst>
              <a:ext uri="{FF2B5EF4-FFF2-40B4-BE49-F238E27FC236}">
                <a16:creationId xmlns:a16="http://schemas.microsoft.com/office/drawing/2014/main" id="{9974FC8A-0283-3250-5241-BB255588ED33}"/>
              </a:ext>
            </a:extLst>
          </p:cNvPr>
          <p:cNvCxnSpPr>
            <a:cxnSpLocks/>
            <a:endCxn id="6" idx="1"/>
          </p:cNvCxnSpPr>
          <p:nvPr/>
        </p:nvCxnSpPr>
        <p:spPr>
          <a:xfrm>
            <a:off x="3962400" y="2895600"/>
            <a:ext cx="4424260" cy="8899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22FB05-7746-09E1-7CBA-9B7105275AB5}"/>
              </a:ext>
            </a:extLst>
          </p:cNvPr>
          <p:cNvSpPr/>
          <p:nvPr/>
        </p:nvSpPr>
        <p:spPr>
          <a:xfrm>
            <a:off x="8386660" y="3494400"/>
            <a:ext cx="776390" cy="582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2E1662D2-8433-3513-1A93-96E9E47D0B8C}"/>
              </a:ext>
            </a:extLst>
          </p:cNvPr>
          <p:cNvSpPr txBox="1"/>
          <p:nvPr/>
        </p:nvSpPr>
        <p:spPr>
          <a:xfrm>
            <a:off x="7474858" y="6475055"/>
            <a:ext cx="3303814" cy="338554"/>
          </a:xfrm>
          <a:prstGeom prst="rect">
            <a:avLst/>
          </a:prstGeom>
          <a:noFill/>
        </p:spPr>
        <p:txBody>
          <a:bodyPr wrap="square">
            <a:spAutoFit/>
          </a:bodyPr>
          <a:lstStyle/>
          <a:p>
            <a:r>
              <a:rPr lang="en-US" sz="1600" dirty="0">
                <a:hlinkClick r:id="rId3"/>
              </a:rPr>
              <a:t>https://vocab.nerc.ac.uk/search_nvs/</a:t>
            </a:r>
            <a:r>
              <a:rPr lang="en-US" sz="1600" dirty="0"/>
              <a:t> </a:t>
            </a:r>
            <a:endParaRPr lang="en-CA" sz="1600" dirty="0"/>
          </a:p>
        </p:txBody>
      </p:sp>
    </p:spTree>
    <p:extLst>
      <p:ext uri="{BB962C8B-B14F-4D97-AF65-F5344CB8AC3E}">
        <p14:creationId xmlns:p14="http://schemas.microsoft.com/office/powerpoint/2010/main" val="3992817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7D81F8A-3FEB-4E1F-E0A4-E47D6B594B93}"/>
              </a:ext>
            </a:extLst>
          </p:cNvPr>
          <p:cNvPicPr>
            <a:picLocks noChangeAspect="1"/>
          </p:cNvPicPr>
          <p:nvPr/>
        </p:nvPicPr>
        <p:blipFill rotWithShape="1">
          <a:blip r:embed="rId2">
            <a:extLst>
              <a:ext uri="{28A0092B-C50C-407E-A947-70E740481C1C}">
                <a14:useLocalDpi xmlns:a14="http://schemas.microsoft.com/office/drawing/2010/main" val="0"/>
              </a:ext>
            </a:extLst>
          </a:blip>
          <a:srcRect l="37079" t="43169" r="41895" b="42688"/>
          <a:stretch/>
        </p:blipFill>
        <p:spPr>
          <a:xfrm>
            <a:off x="6300787" y="2322510"/>
            <a:ext cx="4657725" cy="2820534"/>
          </a:xfrm>
          <a:prstGeom prst="rect">
            <a:avLst/>
          </a:prstGeom>
        </p:spPr>
      </p:pic>
      <p:sp>
        <p:nvSpPr>
          <p:cNvPr id="2" name="Title 1">
            <a:extLst>
              <a:ext uri="{FF2B5EF4-FFF2-40B4-BE49-F238E27FC236}">
                <a16:creationId xmlns:a16="http://schemas.microsoft.com/office/drawing/2014/main" id="{E57C2A58-3C1D-C24C-59E6-A4AD785AC9D8}"/>
              </a:ext>
            </a:extLst>
          </p:cNvPr>
          <p:cNvSpPr>
            <a:spLocks noGrp="1"/>
          </p:cNvSpPr>
          <p:nvPr>
            <p:ph type="title"/>
          </p:nvPr>
        </p:nvSpPr>
        <p:spPr/>
        <p:txBody>
          <a:bodyPr/>
          <a:lstStyle/>
          <a:p>
            <a:r>
              <a:rPr lang="en-CA" dirty="0"/>
              <a:t>Controlled Vocabulary</a:t>
            </a:r>
          </a:p>
        </p:txBody>
      </p:sp>
      <p:sp>
        <p:nvSpPr>
          <p:cNvPr id="3" name="Content Placeholder 2">
            <a:extLst>
              <a:ext uri="{FF2B5EF4-FFF2-40B4-BE49-F238E27FC236}">
                <a16:creationId xmlns:a16="http://schemas.microsoft.com/office/drawing/2014/main" id="{21151E71-3715-3738-1BBA-B86D0E2B08E2}"/>
              </a:ext>
            </a:extLst>
          </p:cNvPr>
          <p:cNvSpPr>
            <a:spLocks noGrp="1"/>
          </p:cNvSpPr>
          <p:nvPr>
            <p:ph idx="1"/>
          </p:nvPr>
        </p:nvSpPr>
        <p:spPr>
          <a:xfrm>
            <a:off x="455057" y="1864554"/>
            <a:ext cx="5921829" cy="4488089"/>
          </a:xfrm>
        </p:spPr>
        <p:txBody>
          <a:bodyPr vert="horz" lIns="91440" tIns="45720" rIns="91440" bIns="45720" rtlCol="0" anchor="t">
            <a:normAutofit/>
          </a:bodyPr>
          <a:lstStyle/>
          <a:p>
            <a:r>
              <a:rPr lang="en-CA" dirty="0"/>
              <a:t>Use identifiers for </a:t>
            </a:r>
            <a:r>
              <a:rPr lang="en-CA" i="1" dirty="0"/>
              <a:t>each</a:t>
            </a:r>
            <a:r>
              <a:rPr lang="en-CA" dirty="0"/>
              <a:t> </a:t>
            </a:r>
            <a:r>
              <a:rPr lang="en-CA" dirty="0" err="1"/>
              <a:t>mof</a:t>
            </a:r>
            <a:r>
              <a:rPr lang="en-CA" dirty="0"/>
              <a:t> column (as applicable)</a:t>
            </a:r>
          </a:p>
          <a:p>
            <a:pPr lvl="1"/>
            <a:r>
              <a:rPr lang="en-CA" dirty="0" err="1"/>
              <a:t>measurementTypeID</a:t>
            </a:r>
            <a:endParaRPr lang="en-CA" dirty="0"/>
          </a:p>
          <a:p>
            <a:pPr lvl="1"/>
            <a:r>
              <a:rPr lang="en-US" dirty="0" err="1"/>
              <a:t>measurementValueID</a:t>
            </a:r>
            <a:endParaRPr lang="en-US" dirty="0"/>
          </a:p>
          <a:p>
            <a:pPr lvl="2"/>
            <a:r>
              <a:rPr lang="en-US" dirty="0"/>
              <a:t>non-numeric values</a:t>
            </a:r>
          </a:p>
          <a:p>
            <a:pPr lvl="1"/>
            <a:r>
              <a:rPr lang="en-US" dirty="0" err="1"/>
              <a:t>measurementUnitID</a:t>
            </a:r>
            <a:endParaRPr lang="en-US" dirty="0"/>
          </a:p>
          <a:p>
            <a:r>
              <a:rPr lang="en-US" dirty="0"/>
              <a:t>OBIS recommends populating these with NERC vocabulary collections</a:t>
            </a:r>
            <a:endParaRPr lang="en-US" dirty="0">
              <a:ea typeface="Calibri"/>
              <a:cs typeface="Calibri"/>
            </a:endParaRPr>
          </a:p>
          <a:p>
            <a:endParaRPr lang="en-CA" dirty="0"/>
          </a:p>
        </p:txBody>
      </p:sp>
      <p:cxnSp>
        <p:nvCxnSpPr>
          <p:cNvPr id="4" name="Straight Arrow Connector 3">
            <a:extLst>
              <a:ext uri="{FF2B5EF4-FFF2-40B4-BE49-F238E27FC236}">
                <a16:creationId xmlns:a16="http://schemas.microsoft.com/office/drawing/2014/main" id="{9974FC8A-0283-3250-5241-BB255588ED33}"/>
              </a:ext>
            </a:extLst>
          </p:cNvPr>
          <p:cNvCxnSpPr>
            <a:cxnSpLocks/>
            <a:endCxn id="6" idx="1"/>
          </p:cNvCxnSpPr>
          <p:nvPr/>
        </p:nvCxnSpPr>
        <p:spPr>
          <a:xfrm flipV="1">
            <a:off x="3898900" y="3720150"/>
            <a:ext cx="4230585" cy="2911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22FB05-7746-09E1-7CBA-9B7105275AB5}"/>
              </a:ext>
            </a:extLst>
          </p:cNvPr>
          <p:cNvSpPr/>
          <p:nvPr/>
        </p:nvSpPr>
        <p:spPr>
          <a:xfrm>
            <a:off x="8129485" y="3429000"/>
            <a:ext cx="776390" cy="5823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B4589636-2C06-B9DE-A0C5-CA70D2BDFA16}"/>
              </a:ext>
            </a:extLst>
          </p:cNvPr>
          <p:cNvSpPr txBox="1"/>
          <p:nvPr/>
        </p:nvSpPr>
        <p:spPr>
          <a:xfrm>
            <a:off x="7474858" y="6475055"/>
            <a:ext cx="3303814" cy="338554"/>
          </a:xfrm>
          <a:prstGeom prst="rect">
            <a:avLst/>
          </a:prstGeom>
          <a:noFill/>
        </p:spPr>
        <p:txBody>
          <a:bodyPr wrap="square">
            <a:spAutoFit/>
          </a:bodyPr>
          <a:lstStyle/>
          <a:p>
            <a:r>
              <a:rPr lang="en-US" sz="1600" dirty="0">
                <a:hlinkClick r:id="rId3"/>
              </a:rPr>
              <a:t>https://vocab.nerc.ac.uk/search_nvs/</a:t>
            </a:r>
            <a:r>
              <a:rPr lang="en-US" sz="1600" dirty="0"/>
              <a:t> </a:t>
            </a:r>
            <a:endParaRPr lang="en-CA" sz="1600" dirty="0"/>
          </a:p>
        </p:txBody>
      </p:sp>
    </p:spTree>
    <p:extLst>
      <p:ext uri="{BB962C8B-B14F-4D97-AF65-F5344CB8AC3E}">
        <p14:creationId xmlns:p14="http://schemas.microsoft.com/office/powerpoint/2010/main" val="328002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17D81F8A-3FEB-4E1F-E0A4-E47D6B594B93}"/>
              </a:ext>
            </a:extLst>
          </p:cNvPr>
          <p:cNvPicPr>
            <a:picLocks noChangeAspect="1"/>
          </p:cNvPicPr>
          <p:nvPr/>
        </p:nvPicPr>
        <p:blipFill rotWithShape="1">
          <a:blip r:embed="rId2">
            <a:extLst>
              <a:ext uri="{28A0092B-C50C-407E-A947-70E740481C1C}">
                <a14:useLocalDpi xmlns:a14="http://schemas.microsoft.com/office/drawing/2010/main" val="0"/>
              </a:ext>
            </a:extLst>
          </a:blip>
          <a:srcRect l="11527" t="26805" r="13564" b="34922"/>
          <a:stretch/>
        </p:blipFill>
        <p:spPr>
          <a:xfrm>
            <a:off x="4457700" y="2352515"/>
            <a:ext cx="7635454" cy="3512166"/>
          </a:xfrm>
          <a:prstGeom prst="rect">
            <a:avLst/>
          </a:prstGeom>
        </p:spPr>
      </p:pic>
      <p:sp>
        <p:nvSpPr>
          <p:cNvPr id="2" name="Title 1">
            <a:extLst>
              <a:ext uri="{FF2B5EF4-FFF2-40B4-BE49-F238E27FC236}">
                <a16:creationId xmlns:a16="http://schemas.microsoft.com/office/drawing/2014/main" id="{E57C2A58-3C1D-C24C-59E6-A4AD785AC9D8}"/>
              </a:ext>
            </a:extLst>
          </p:cNvPr>
          <p:cNvSpPr>
            <a:spLocks noGrp="1"/>
          </p:cNvSpPr>
          <p:nvPr>
            <p:ph type="title"/>
          </p:nvPr>
        </p:nvSpPr>
        <p:spPr/>
        <p:txBody>
          <a:bodyPr/>
          <a:lstStyle/>
          <a:p>
            <a:r>
              <a:rPr lang="en-CA" dirty="0"/>
              <a:t>Controlled Vocabulary</a:t>
            </a:r>
          </a:p>
        </p:txBody>
      </p:sp>
      <p:sp>
        <p:nvSpPr>
          <p:cNvPr id="3" name="Content Placeholder 2">
            <a:extLst>
              <a:ext uri="{FF2B5EF4-FFF2-40B4-BE49-F238E27FC236}">
                <a16:creationId xmlns:a16="http://schemas.microsoft.com/office/drawing/2014/main" id="{21151E71-3715-3738-1BBA-B86D0E2B08E2}"/>
              </a:ext>
            </a:extLst>
          </p:cNvPr>
          <p:cNvSpPr>
            <a:spLocks noGrp="1"/>
          </p:cNvSpPr>
          <p:nvPr>
            <p:ph idx="1"/>
          </p:nvPr>
        </p:nvSpPr>
        <p:spPr>
          <a:xfrm>
            <a:off x="455057" y="1864554"/>
            <a:ext cx="5921829" cy="4488089"/>
          </a:xfrm>
        </p:spPr>
        <p:txBody>
          <a:bodyPr vert="horz" lIns="91440" tIns="45720" rIns="91440" bIns="45720" rtlCol="0" anchor="t">
            <a:normAutofit/>
          </a:bodyPr>
          <a:lstStyle/>
          <a:p>
            <a:r>
              <a:rPr lang="en-CA" dirty="0"/>
              <a:t>Use identifiers for </a:t>
            </a:r>
            <a:r>
              <a:rPr lang="en-CA" i="1" dirty="0"/>
              <a:t>each</a:t>
            </a:r>
            <a:r>
              <a:rPr lang="en-CA" dirty="0"/>
              <a:t> </a:t>
            </a:r>
            <a:r>
              <a:rPr lang="en-CA" dirty="0" err="1"/>
              <a:t>mof</a:t>
            </a:r>
            <a:r>
              <a:rPr lang="en-CA" dirty="0"/>
              <a:t> column (as applicable)</a:t>
            </a:r>
          </a:p>
          <a:p>
            <a:pPr lvl="1"/>
            <a:r>
              <a:rPr lang="en-CA" dirty="0" err="1"/>
              <a:t>measurementTypeID</a:t>
            </a:r>
            <a:endParaRPr lang="en-CA" dirty="0"/>
          </a:p>
          <a:p>
            <a:pPr lvl="1"/>
            <a:r>
              <a:rPr lang="en-US" dirty="0" err="1"/>
              <a:t>measurementValueID</a:t>
            </a:r>
            <a:endParaRPr lang="en-US" dirty="0"/>
          </a:p>
          <a:p>
            <a:pPr lvl="2"/>
            <a:r>
              <a:rPr lang="en-US" dirty="0"/>
              <a:t>non-numeric values</a:t>
            </a:r>
          </a:p>
          <a:p>
            <a:pPr lvl="1"/>
            <a:r>
              <a:rPr lang="en-US" dirty="0" err="1"/>
              <a:t>measurementUnitID</a:t>
            </a:r>
            <a:endParaRPr lang="en-US" dirty="0"/>
          </a:p>
          <a:p>
            <a:r>
              <a:rPr lang="en-US" dirty="0"/>
              <a:t>OBIS recommends </a:t>
            </a:r>
            <a:br>
              <a:rPr lang="en-US" dirty="0"/>
            </a:br>
            <a:r>
              <a:rPr lang="en-US" dirty="0"/>
              <a:t>populating these with </a:t>
            </a:r>
            <a:br>
              <a:rPr lang="en-US" dirty="0"/>
            </a:br>
            <a:r>
              <a:rPr lang="en-US" dirty="0"/>
              <a:t>NERC vocabulary </a:t>
            </a:r>
            <a:br>
              <a:rPr lang="en-US" dirty="0"/>
            </a:br>
            <a:r>
              <a:rPr lang="en-US" dirty="0"/>
              <a:t>collections</a:t>
            </a:r>
            <a:endParaRPr lang="en-US" dirty="0">
              <a:ea typeface="Calibri"/>
              <a:cs typeface="Calibri"/>
            </a:endParaRPr>
          </a:p>
          <a:p>
            <a:endParaRPr lang="en-CA" dirty="0"/>
          </a:p>
        </p:txBody>
      </p:sp>
      <p:sp>
        <p:nvSpPr>
          <p:cNvPr id="6" name="Rectangle 5">
            <a:extLst>
              <a:ext uri="{FF2B5EF4-FFF2-40B4-BE49-F238E27FC236}">
                <a16:creationId xmlns:a16="http://schemas.microsoft.com/office/drawing/2014/main" id="{A222FB05-7746-09E1-7CBA-9B7105275AB5}"/>
              </a:ext>
            </a:extLst>
          </p:cNvPr>
          <p:cNvSpPr/>
          <p:nvPr/>
        </p:nvSpPr>
        <p:spPr>
          <a:xfrm>
            <a:off x="5715000" y="5238750"/>
            <a:ext cx="725642" cy="285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C15A5DB3-CBDC-ADFE-5122-2804A13B5C57}"/>
              </a:ext>
            </a:extLst>
          </p:cNvPr>
          <p:cNvSpPr txBox="1"/>
          <p:nvPr/>
        </p:nvSpPr>
        <p:spPr>
          <a:xfrm>
            <a:off x="5776948" y="5800536"/>
            <a:ext cx="6146347" cy="400110"/>
          </a:xfrm>
          <a:prstGeom prst="rect">
            <a:avLst/>
          </a:prstGeom>
          <a:noFill/>
        </p:spPr>
        <p:txBody>
          <a:bodyPr wrap="square" rtlCol="0">
            <a:spAutoFit/>
          </a:bodyPr>
          <a:lstStyle/>
          <a:p>
            <a:r>
              <a:rPr lang="en-CA" sz="2000" dirty="0"/>
              <a:t>Many collections, e.g. C35, L22, L05, C17, S10, S11…</a:t>
            </a:r>
          </a:p>
        </p:txBody>
      </p:sp>
      <p:sp>
        <p:nvSpPr>
          <p:cNvPr id="8" name="Rectangle 7">
            <a:extLst>
              <a:ext uri="{FF2B5EF4-FFF2-40B4-BE49-F238E27FC236}">
                <a16:creationId xmlns:a16="http://schemas.microsoft.com/office/drawing/2014/main" id="{324897BA-7930-1ADE-ABC4-56D807FD35EF}"/>
              </a:ext>
            </a:extLst>
          </p:cNvPr>
          <p:cNvSpPr/>
          <p:nvPr/>
        </p:nvSpPr>
        <p:spPr>
          <a:xfrm>
            <a:off x="8905875" y="3758250"/>
            <a:ext cx="419100"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EFC88795-7D88-DE42-3D5F-9AEF708DCB13}"/>
              </a:ext>
            </a:extLst>
          </p:cNvPr>
          <p:cNvSpPr/>
          <p:nvPr/>
        </p:nvSpPr>
        <p:spPr>
          <a:xfrm>
            <a:off x="7162329" y="5238750"/>
            <a:ext cx="725642" cy="285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58F459B0-65B9-A16A-5A57-37ADF1E79BD0}"/>
              </a:ext>
            </a:extLst>
          </p:cNvPr>
          <p:cNvSpPr/>
          <p:nvPr/>
        </p:nvSpPr>
        <p:spPr>
          <a:xfrm>
            <a:off x="6834085" y="2624775"/>
            <a:ext cx="375869" cy="3565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2A231967-BE22-D8F4-A286-899F2B49CA8D}"/>
              </a:ext>
            </a:extLst>
          </p:cNvPr>
          <p:cNvSpPr txBox="1"/>
          <p:nvPr/>
        </p:nvSpPr>
        <p:spPr>
          <a:xfrm>
            <a:off x="7474858" y="6475055"/>
            <a:ext cx="3303814" cy="338554"/>
          </a:xfrm>
          <a:prstGeom prst="rect">
            <a:avLst/>
          </a:prstGeom>
          <a:noFill/>
        </p:spPr>
        <p:txBody>
          <a:bodyPr wrap="square">
            <a:spAutoFit/>
          </a:bodyPr>
          <a:lstStyle/>
          <a:p>
            <a:r>
              <a:rPr lang="en-US" sz="1600" dirty="0">
                <a:hlinkClick r:id="rId3"/>
              </a:rPr>
              <a:t>https://vocab.nerc.ac.uk/search_nvs/</a:t>
            </a:r>
            <a:r>
              <a:rPr lang="en-US" sz="1600" dirty="0"/>
              <a:t> </a:t>
            </a:r>
            <a:endParaRPr lang="en-CA" sz="1600" dirty="0"/>
          </a:p>
        </p:txBody>
      </p:sp>
      <p:sp>
        <p:nvSpPr>
          <p:cNvPr id="15" name="Left Brace 14">
            <a:extLst>
              <a:ext uri="{FF2B5EF4-FFF2-40B4-BE49-F238E27FC236}">
                <a16:creationId xmlns:a16="http://schemas.microsoft.com/office/drawing/2014/main" id="{279F360E-9E52-9A61-F7C9-36B726554028}"/>
              </a:ext>
            </a:extLst>
          </p:cNvPr>
          <p:cNvSpPr/>
          <p:nvPr/>
        </p:nvSpPr>
        <p:spPr>
          <a:xfrm>
            <a:off x="3976436" y="2590319"/>
            <a:ext cx="421105" cy="2934177"/>
          </a:xfrm>
          <a:prstGeom prst="leftBrace">
            <a:avLst>
              <a:gd name="adj1" fmla="val 8333"/>
              <a:gd name="adj2" fmla="val 2416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0553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FB5F-652D-8659-A5CE-E6AC744A3A07}"/>
              </a:ext>
            </a:extLst>
          </p:cNvPr>
          <p:cNvSpPr>
            <a:spLocks noGrp="1"/>
          </p:cNvSpPr>
          <p:nvPr>
            <p:ph type="title"/>
          </p:nvPr>
        </p:nvSpPr>
        <p:spPr/>
        <p:txBody>
          <a:bodyPr/>
          <a:lstStyle/>
          <a:p>
            <a:r>
              <a:rPr lang="en-CA" dirty="0"/>
              <a:t>What are vocabulary codes?</a:t>
            </a:r>
          </a:p>
        </p:txBody>
      </p:sp>
      <p:sp>
        <p:nvSpPr>
          <p:cNvPr id="3" name="Content Placeholder 2">
            <a:extLst>
              <a:ext uri="{FF2B5EF4-FFF2-40B4-BE49-F238E27FC236}">
                <a16:creationId xmlns:a16="http://schemas.microsoft.com/office/drawing/2014/main" id="{321283D9-5462-3396-DE4D-18D14B23F7A0}"/>
              </a:ext>
            </a:extLst>
          </p:cNvPr>
          <p:cNvSpPr>
            <a:spLocks noGrp="1"/>
          </p:cNvSpPr>
          <p:nvPr>
            <p:ph idx="1"/>
          </p:nvPr>
        </p:nvSpPr>
        <p:spPr/>
        <p:txBody>
          <a:bodyPr/>
          <a:lstStyle/>
          <a:p>
            <a:r>
              <a:rPr lang="en-CA" b="1" dirty="0"/>
              <a:t>Labels</a:t>
            </a:r>
            <a:r>
              <a:rPr lang="en-CA" dirty="0"/>
              <a:t> for data composed of different </a:t>
            </a:r>
            <a:r>
              <a:rPr lang="en-CA" i="1" dirty="0"/>
              <a:t>elements </a:t>
            </a:r>
            <a:r>
              <a:rPr lang="en-CA" sz="2000" dirty="0"/>
              <a:t>(with perhaps sub-elements)</a:t>
            </a:r>
          </a:p>
          <a:p>
            <a:r>
              <a:rPr lang="en-CA" dirty="0"/>
              <a:t>P01 collection is biggest and most relevant for OBIS</a:t>
            </a:r>
          </a:p>
        </p:txBody>
      </p:sp>
      <p:pic>
        <p:nvPicPr>
          <p:cNvPr id="4" name="Picture 3" descr="A screenshot of a computer&#10;&#10;Description automatically generated">
            <a:extLst>
              <a:ext uri="{FF2B5EF4-FFF2-40B4-BE49-F238E27FC236}">
                <a16:creationId xmlns:a16="http://schemas.microsoft.com/office/drawing/2014/main" id="{10CF6578-9FFD-CC48-9ED9-B9040C0BE373}"/>
              </a:ext>
            </a:extLst>
          </p:cNvPr>
          <p:cNvPicPr>
            <a:picLocks noChangeAspect="1"/>
          </p:cNvPicPr>
          <p:nvPr/>
        </p:nvPicPr>
        <p:blipFill rotWithShape="1">
          <a:blip r:embed="rId2">
            <a:extLst>
              <a:ext uri="{28A0092B-C50C-407E-A947-70E740481C1C}">
                <a14:useLocalDpi xmlns:a14="http://schemas.microsoft.com/office/drawing/2010/main" val="0"/>
              </a:ext>
            </a:extLst>
          </a:blip>
          <a:srcRect t="34583" b="33935"/>
          <a:stretch/>
        </p:blipFill>
        <p:spPr>
          <a:xfrm>
            <a:off x="186094" y="3149600"/>
            <a:ext cx="11819812" cy="2387600"/>
          </a:xfrm>
          <a:prstGeom prst="rect">
            <a:avLst/>
          </a:prstGeom>
        </p:spPr>
      </p:pic>
      <p:sp>
        <p:nvSpPr>
          <p:cNvPr id="6" name="TextBox 5">
            <a:extLst>
              <a:ext uri="{FF2B5EF4-FFF2-40B4-BE49-F238E27FC236}">
                <a16:creationId xmlns:a16="http://schemas.microsoft.com/office/drawing/2014/main" id="{D660CE87-2B4E-5B9F-8364-390BB6591616}"/>
              </a:ext>
            </a:extLst>
          </p:cNvPr>
          <p:cNvSpPr txBox="1"/>
          <p:nvPr/>
        </p:nvSpPr>
        <p:spPr>
          <a:xfrm>
            <a:off x="3047114" y="5537200"/>
            <a:ext cx="6097772" cy="369332"/>
          </a:xfrm>
          <a:prstGeom prst="rect">
            <a:avLst/>
          </a:prstGeom>
          <a:noFill/>
        </p:spPr>
        <p:txBody>
          <a:bodyPr wrap="square">
            <a:spAutoFit/>
          </a:bodyPr>
          <a:lstStyle/>
          <a:p>
            <a:r>
              <a:rPr lang="en-CA" dirty="0"/>
              <a:t>Each element is associated with different NERC collection(s)</a:t>
            </a:r>
          </a:p>
        </p:txBody>
      </p:sp>
    </p:spTree>
    <p:extLst>
      <p:ext uri="{BB962C8B-B14F-4D97-AF65-F5344CB8AC3E}">
        <p14:creationId xmlns:p14="http://schemas.microsoft.com/office/powerpoint/2010/main" val="37443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FB5F-652D-8659-A5CE-E6AC744A3A07}"/>
              </a:ext>
            </a:extLst>
          </p:cNvPr>
          <p:cNvSpPr>
            <a:spLocks noGrp="1"/>
          </p:cNvSpPr>
          <p:nvPr>
            <p:ph type="title"/>
          </p:nvPr>
        </p:nvSpPr>
        <p:spPr/>
        <p:txBody>
          <a:bodyPr/>
          <a:lstStyle/>
          <a:p>
            <a:r>
              <a:rPr lang="en-CA" dirty="0"/>
              <a:t>What are vocabulary codes?</a:t>
            </a:r>
          </a:p>
        </p:txBody>
      </p:sp>
      <p:sp>
        <p:nvSpPr>
          <p:cNvPr id="3" name="Content Placeholder 2">
            <a:extLst>
              <a:ext uri="{FF2B5EF4-FFF2-40B4-BE49-F238E27FC236}">
                <a16:creationId xmlns:a16="http://schemas.microsoft.com/office/drawing/2014/main" id="{321283D9-5462-3396-DE4D-18D14B23F7A0}"/>
              </a:ext>
            </a:extLst>
          </p:cNvPr>
          <p:cNvSpPr>
            <a:spLocks noGrp="1"/>
          </p:cNvSpPr>
          <p:nvPr>
            <p:ph idx="1"/>
          </p:nvPr>
        </p:nvSpPr>
        <p:spPr/>
        <p:txBody>
          <a:bodyPr/>
          <a:lstStyle/>
          <a:p>
            <a:r>
              <a:rPr lang="en-CA" b="1" dirty="0"/>
              <a:t>Labels</a:t>
            </a:r>
            <a:r>
              <a:rPr lang="en-CA" dirty="0"/>
              <a:t> for data composed of different </a:t>
            </a:r>
            <a:r>
              <a:rPr lang="en-CA" i="1" dirty="0"/>
              <a:t>elements </a:t>
            </a:r>
            <a:r>
              <a:rPr lang="en-CA" sz="2000" dirty="0"/>
              <a:t>(with perhaps sub-elements)</a:t>
            </a:r>
          </a:p>
          <a:p>
            <a:r>
              <a:rPr lang="en-CA" dirty="0"/>
              <a:t>P01 collection is biggest and most relevant for OBIS</a:t>
            </a:r>
          </a:p>
        </p:txBody>
      </p:sp>
      <p:pic>
        <p:nvPicPr>
          <p:cNvPr id="4" name="Picture 3" descr="A screenshot of a computer&#10;&#10;Description automatically generated">
            <a:extLst>
              <a:ext uri="{FF2B5EF4-FFF2-40B4-BE49-F238E27FC236}">
                <a16:creationId xmlns:a16="http://schemas.microsoft.com/office/drawing/2014/main" id="{10CF6578-9FFD-CC48-9ED9-B9040C0BE373}"/>
              </a:ext>
            </a:extLst>
          </p:cNvPr>
          <p:cNvPicPr>
            <a:picLocks noChangeAspect="1"/>
          </p:cNvPicPr>
          <p:nvPr/>
        </p:nvPicPr>
        <p:blipFill rotWithShape="1">
          <a:blip r:embed="rId2">
            <a:extLst>
              <a:ext uri="{28A0092B-C50C-407E-A947-70E740481C1C}">
                <a14:useLocalDpi xmlns:a14="http://schemas.microsoft.com/office/drawing/2010/main" val="0"/>
              </a:ext>
            </a:extLst>
          </a:blip>
          <a:srcRect t="34584" b="-510"/>
          <a:stretch/>
        </p:blipFill>
        <p:spPr>
          <a:xfrm>
            <a:off x="538672" y="2336800"/>
            <a:ext cx="10688128" cy="4521200"/>
          </a:xfrm>
          <a:prstGeom prst="rect">
            <a:avLst/>
          </a:prstGeom>
        </p:spPr>
      </p:pic>
    </p:spTree>
    <p:extLst>
      <p:ext uri="{BB962C8B-B14F-4D97-AF65-F5344CB8AC3E}">
        <p14:creationId xmlns:p14="http://schemas.microsoft.com/office/powerpoint/2010/main" val="299041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FB5F-652D-8659-A5CE-E6AC744A3A07}"/>
              </a:ext>
            </a:extLst>
          </p:cNvPr>
          <p:cNvSpPr>
            <a:spLocks noGrp="1"/>
          </p:cNvSpPr>
          <p:nvPr>
            <p:ph type="title"/>
          </p:nvPr>
        </p:nvSpPr>
        <p:spPr/>
        <p:txBody>
          <a:bodyPr/>
          <a:lstStyle/>
          <a:p>
            <a:r>
              <a:rPr lang="en-CA" dirty="0"/>
              <a:t>What are vocabulary codes?</a:t>
            </a:r>
          </a:p>
        </p:txBody>
      </p:sp>
      <p:sp>
        <p:nvSpPr>
          <p:cNvPr id="3" name="Content Placeholder 2">
            <a:extLst>
              <a:ext uri="{FF2B5EF4-FFF2-40B4-BE49-F238E27FC236}">
                <a16:creationId xmlns:a16="http://schemas.microsoft.com/office/drawing/2014/main" id="{321283D9-5462-3396-DE4D-18D14B23F7A0}"/>
              </a:ext>
            </a:extLst>
          </p:cNvPr>
          <p:cNvSpPr>
            <a:spLocks noGrp="1"/>
          </p:cNvSpPr>
          <p:nvPr>
            <p:ph idx="1"/>
          </p:nvPr>
        </p:nvSpPr>
        <p:spPr/>
        <p:txBody>
          <a:bodyPr/>
          <a:lstStyle/>
          <a:p>
            <a:r>
              <a:rPr lang="en-CA" b="1" dirty="0"/>
              <a:t>Labels</a:t>
            </a:r>
            <a:r>
              <a:rPr lang="en-CA" dirty="0"/>
              <a:t> for data composed of different </a:t>
            </a:r>
            <a:r>
              <a:rPr lang="en-CA" i="1" dirty="0"/>
              <a:t>elements </a:t>
            </a:r>
            <a:r>
              <a:rPr lang="en-CA" sz="2000" dirty="0"/>
              <a:t>(with perhaps sub-elements)</a:t>
            </a:r>
          </a:p>
          <a:p>
            <a:r>
              <a:rPr lang="en-CA" dirty="0"/>
              <a:t>P01 collection is biggest and most relevant for OBIS</a:t>
            </a:r>
          </a:p>
        </p:txBody>
      </p:sp>
      <p:pic>
        <p:nvPicPr>
          <p:cNvPr id="4" name="Picture 3" descr="A screenshot of a computer&#10;&#10;Description automatically generated">
            <a:extLst>
              <a:ext uri="{FF2B5EF4-FFF2-40B4-BE49-F238E27FC236}">
                <a16:creationId xmlns:a16="http://schemas.microsoft.com/office/drawing/2014/main" id="{10CF6578-9FFD-CC48-9ED9-B9040C0BE373}"/>
              </a:ext>
            </a:extLst>
          </p:cNvPr>
          <p:cNvPicPr>
            <a:picLocks noChangeAspect="1"/>
          </p:cNvPicPr>
          <p:nvPr/>
        </p:nvPicPr>
        <p:blipFill rotWithShape="1">
          <a:blip r:embed="rId2">
            <a:extLst>
              <a:ext uri="{28A0092B-C50C-407E-A947-70E740481C1C}">
                <a14:useLocalDpi xmlns:a14="http://schemas.microsoft.com/office/drawing/2010/main" val="0"/>
              </a:ext>
            </a:extLst>
          </a:blip>
          <a:srcRect t="34584" b="-510"/>
          <a:stretch/>
        </p:blipFill>
        <p:spPr>
          <a:xfrm>
            <a:off x="538672" y="2336800"/>
            <a:ext cx="10688128" cy="4521200"/>
          </a:xfrm>
          <a:prstGeom prst="rect">
            <a:avLst/>
          </a:prstGeom>
        </p:spPr>
      </p:pic>
      <p:sp>
        <p:nvSpPr>
          <p:cNvPr id="6" name="Rectangle 5">
            <a:extLst>
              <a:ext uri="{FF2B5EF4-FFF2-40B4-BE49-F238E27FC236}">
                <a16:creationId xmlns:a16="http://schemas.microsoft.com/office/drawing/2014/main" id="{09D41DB5-A4E5-6768-1E68-DD48CBCDAE5C}"/>
              </a:ext>
            </a:extLst>
          </p:cNvPr>
          <p:cNvSpPr/>
          <p:nvPr/>
        </p:nvSpPr>
        <p:spPr>
          <a:xfrm>
            <a:off x="7988300" y="1825625"/>
            <a:ext cx="3238500" cy="511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53DD0D5E-779E-D00A-AC21-8C4B75B54A8E}"/>
              </a:ext>
            </a:extLst>
          </p:cNvPr>
          <p:cNvSpPr txBox="1"/>
          <p:nvPr/>
        </p:nvSpPr>
        <p:spPr>
          <a:xfrm>
            <a:off x="7658100" y="4597400"/>
            <a:ext cx="3898900" cy="1200329"/>
          </a:xfrm>
          <a:prstGeom prst="rect">
            <a:avLst/>
          </a:prstGeom>
          <a:noFill/>
        </p:spPr>
        <p:txBody>
          <a:bodyPr wrap="square">
            <a:spAutoFit/>
          </a:bodyPr>
          <a:lstStyle/>
          <a:p>
            <a:pPr algn="ctr"/>
            <a:r>
              <a:rPr lang="en-CA" sz="2400" dirty="0"/>
              <a:t>EXAMPLES</a:t>
            </a:r>
          </a:p>
          <a:p>
            <a:pPr algn="ctr"/>
            <a:r>
              <a:rPr lang="en-CA" sz="2400" dirty="0"/>
              <a:t>2. mantle, wing, arm..</a:t>
            </a:r>
          </a:p>
          <a:p>
            <a:pPr algn="ctr"/>
            <a:r>
              <a:rPr lang="en-CA" sz="2400" dirty="0"/>
              <a:t>4. Particles &gt; threshold</a:t>
            </a:r>
          </a:p>
        </p:txBody>
      </p:sp>
    </p:spTree>
    <p:extLst>
      <p:ext uri="{BB962C8B-B14F-4D97-AF65-F5344CB8AC3E}">
        <p14:creationId xmlns:p14="http://schemas.microsoft.com/office/powerpoint/2010/main" val="3233616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D132-DD02-B392-A35C-008F65E1A15C}"/>
              </a:ext>
            </a:extLst>
          </p:cNvPr>
          <p:cNvSpPr>
            <a:spLocks noGrp="1"/>
          </p:cNvSpPr>
          <p:nvPr>
            <p:ph type="title"/>
          </p:nvPr>
        </p:nvSpPr>
        <p:spPr/>
        <p:txBody>
          <a:bodyPr/>
          <a:lstStyle/>
          <a:p>
            <a:r>
              <a:rPr lang="en-CA" dirty="0"/>
              <a:t>How to find &amp; choose vocabulary codes</a:t>
            </a:r>
          </a:p>
        </p:txBody>
      </p:sp>
      <p:sp>
        <p:nvSpPr>
          <p:cNvPr id="3" name="Content Placeholder 2">
            <a:extLst>
              <a:ext uri="{FF2B5EF4-FFF2-40B4-BE49-F238E27FC236}">
                <a16:creationId xmlns:a16="http://schemas.microsoft.com/office/drawing/2014/main" id="{76042F85-78A0-0CB2-FBD6-58E2EAC806B2}"/>
              </a:ext>
            </a:extLst>
          </p:cNvPr>
          <p:cNvSpPr>
            <a:spLocks noGrp="1"/>
          </p:cNvSpPr>
          <p:nvPr>
            <p:ph idx="1"/>
          </p:nvPr>
        </p:nvSpPr>
        <p:spPr>
          <a:xfrm>
            <a:off x="838200" y="1825625"/>
            <a:ext cx="8826500" cy="2632075"/>
          </a:xfrm>
        </p:spPr>
        <p:txBody>
          <a:bodyPr/>
          <a:lstStyle/>
          <a:p>
            <a:r>
              <a:rPr lang="en-CA" dirty="0" err="1"/>
              <a:t>measurementTypeID</a:t>
            </a:r>
            <a:r>
              <a:rPr lang="en-CA" dirty="0"/>
              <a:t> STRONGLY recommend</a:t>
            </a:r>
            <a:r>
              <a:rPr lang="en-CA" b="1" dirty="0"/>
              <a:t> </a:t>
            </a:r>
            <a:r>
              <a:rPr lang="en-CA" b="1" dirty="0" err="1"/>
              <a:t>SeaDataNet</a:t>
            </a:r>
            <a:r>
              <a:rPr lang="en-CA" b="1" dirty="0"/>
              <a:t> P01 facet search</a:t>
            </a:r>
          </a:p>
        </p:txBody>
      </p:sp>
      <p:pic>
        <p:nvPicPr>
          <p:cNvPr id="7" name="Picture 6">
            <a:extLst>
              <a:ext uri="{FF2B5EF4-FFF2-40B4-BE49-F238E27FC236}">
                <a16:creationId xmlns:a16="http://schemas.microsoft.com/office/drawing/2014/main" id="{F0E2AA3C-D624-D885-D8E8-0F141298F2E9}"/>
              </a:ext>
            </a:extLst>
          </p:cNvPr>
          <p:cNvPicPr>
            <a:picLocks noChangeAspect="1"/>
          </p:cNvPicPr>
          <p:nvPr/>
        </p:nvPicPr>
        <p:blipFill rotWithShape="1">
          <a:blip r:embed="rId2"/>
          <a:srcRect b="22162"/>
          <a:stretch/>
        </p:blipFill>
        <p:spPr>
          <a:xfrm>
            <a:off x="510381" y="2691880"/>
            <a:ext cx="11374437" cy="2899295"/>
          </a:xfrm>
          <a:prstGeom prst="rect">
            <a:avLst/>
          </a:prstGeom>
        </p:spPr>
      </p:pic>
    </p:spTree>
    <p:extLst>
      <p:ext uri="{BB962C8B-B14F-4D97-AF65-F5344CB8AC3E}">
        <p14:creationId xmlns:p14="http://schemas.microsoft.com/office/powerpoint/2010/main" val="2267628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E3C6171-DCCA-7668-86F2-EC0A6D80E189}"/>
              </a:ext>
            </a:extLst>
          </p:cNvPr>
          <p:cNvPicPr>
            <a:picLocks noChangeAspect="1"/>
          </p:cNvPicPr>
          <p:nvPr/>
        </p:nvPicPr>
        <p:blipFill rotWithShape="1">
          <a:blip r:embed="rId2">
            <a:extLst>
              <a:ext uri="{28A0092B-C50C-407E-A947-70E740481C1C}">
                <a14:useLocalDpi xmlns:a14="http://schemas.microsoft.com/office/drawing/2010/main" val="0"/>
              </a:ext>
            </a:extLst>
          </a:blip>
          <a:srcRect b="50663"/>
          <a:stretch/>
        </p:blipFill>
        <p:spPr>
          <a:xfrm>
            <a:off x="3029856" y="3662761"/>
            <a:ext cx="7193644" cy="3195239"/>
          </a:xfrm>
          <a:prstGeom prst="rect">
            <a:avLst/>
          </a:prstGeom>
        </p:spPr>
      </p:pic>
      <p:pic>
        <p:nvPicPr>
          <p:cNvPr id="7" name="Picture 6">
            <a:extLst>
              <a:ext uri="{FF2B5EF4-FFF2-40B4-BE49-F238E27FC236}">
                <a16:creationId xmlns:a16="http://schemas.microsoft.com/office/drawing/2014/main" id="{F0E2AA3C-D624-D885-D8E8-0F141298F2E9}"/>
              </a:ext>
            </a:extLst>
          </p:cNvPr>
          <p:cNvPicPr>
            <a:picLocks noChangeAspect="1"/>
          </p:cNvPicPr>
          <p:nvPr/>
        </p:nvPicPr>
        <p:blipFill rotWithShape="1">
          <a:blip r:embed="rId3"/>
          <a:srcRect l="2660" r="84165" b="73696"/>
          <a:stretch/>
        </p:blipFill>
        <p:spPr>
          <a:xfrm>
            <a:off x="9519970" y="1512888"/>
            <a:ext cx="2154548" cy="1408591"/>
          </a:xfrm>
          <a:prstGeom prst="rect">
            <a:avLst/>
          </a:prstGeom>
        </p:spPr>
      </p:pic>
      <p:sp>
        <p:nvSpPr>
          <p:cNvPr id="2" name="Title 1">
            <a:extLst>
              <a:ext uri="{FF2B5EF4-FFF2-40B4-BE49-F238E27FC236}">
                <a16:creationId xmlns:a16="http://schemas.microsoft.com/office/drawing/2014/main" id="{9089D132-DD02-B392-A35C-008F65E1A15C}"/>
              </a:ext>
            </a:extLst>
          </p:cNvPr>
          <p:cNvSpPr>
            <a:spLocks noGrp="1"/>
          </p:cNvSpPr>
          <p:nvPr>
            <p:ph type="title"/>
          </p:nvPr>
        </p:nvSpPr>
        <p:spPr/>
        <p:txBody>
          <a:bodyPr/>
          <a:lstStyle/>
          <a:p>
            <a:r>
              <a:rPr lang="en-CA" dirty="0"/>
              <a:t>How to find &amp; choose vocabulary codes</a:t>
            </a:r>
          </a:p>
        </p:txBody>
      </p:sp>
      <p:sp>
        <p:nvSpPr>
          <p:cNvPr id="3" name="Content Placeholder 2">
            <a:extLst>
              <a:ext uri="{FF2B5EF4-FFF2-40B4-BE49-F238E27FC236}">
                <a16:creationId xmlns:a16="http://schemas.microsoft.com/office/drawing/2014/main" id="{76042F85-78A0-0CB2-FBD6-58E2EAC806B2}"/>
              </a:ext>
            </a:extLst>
          </p:cNvPr>
          <p:cNvSpPr>
            <a:spLocks noGrp="1"/>
          </p:cNvSpPr>
          <p:nvPr>
            <p:ph idx="1"/>
          </p:nvPr>
        </p:nvSpPr>
        <p:spPr>
          <a:xfrm>
            <a:off x="838200" y="1825625"/>
            <a:ext cx="8686800" cy="2746375"/>
          </a:xfrm>
        </p:spPr>
        <p:txBody>
          <a:bodyPr/>
          <a:lstStyle/>
          <a:p>
            <a:r>
              <a:rPr lang="en-CA" dirty="0" err="1"/>
              <a:t>measurementTypeID</a:t>
            </a:r>
            <a:r>
              <a:rPr lang="en-CA" dirty="0"/>
              <a:t> STRONGLY recommend</a:t>
            </a:r>
            <a:r>
              <a:rPr lang="en-CA" b="1" dirty="0"/>
              <a:t> </a:t>
            </a:r>
            <a:r>
              <a:rPr lang="en-CA" b="1" dirty="0" err="1"/>
              <a:t>SeaDataNet</a:t>
            </a:r>
            <a:r>
              <a:rPr lang="en-CA" b="1" dirty="0"/>
              <a:t> P01 facet search</a:t>
            </a:r>
          </a:p>
          <a:p>
            <a:r>
              <a:rPr lang="en-CA" dirty="0" err="1"/>
              <a:t>measurementUnitID</a:t>
            </a:r>
            <a:r>
              <a:rPr lang="en-CA" dirty="0"/>
              <a:t> and </a:t>
            </a:r>
            <a:r>
              <a:rPr lang="en-CA" dirty="0" err="1"/>
              <a:t>measurementValueID</a:t>
            </a:r>
            <a:r>
              <a:rPr lang="en-CA" dirty="0"/>
              <a:t> </a:t>
            </a:r>
            <a:r>
              <a:rPr lang="en-CA" b="1" dirty="0"/>
              <a:t>respective NERC vocabulary collections</a:t>
            </a:r>
          </a:p>
        </p:txBody>
      </p:sp>
    </p:spTree>
    <p:extLst>
      <p:ext uri="{BB962C8B-B14F-4D97-AF65-F5344CB8AC3E}">
        <p14:creationId xmlns:p14="http://schemas.microsoft.com/office/powerpoint/2010/main" val="2815052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1535E45-0C1D-3CFE-0F4F-F662C9BEE2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32533" y="185737"/>
            <a:ext cx="9013216" cy="6013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4DDB7E-E700-C8F2-D2FD-B772228D2988}"/>
              </a:ext>
            </a:extLst>
          </p:cNvPr>
          <p:cNvSpPr/>
          <p:nvPr/>
        </p:nvSpPr>
        <p:spPr>
          <a:xfrm>
            <a:off x="8793613" y="1979839"/>
            <a:ext cx="1652136" cy="41510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FF201E4E-5E72-30D7-4070-D271BE67BDDF}"/>
              </a:ext>
            </a:extLst>
          </p:cNvPr>
          <p:cNvSpPr/>
          <p:nvPr/>
        </p:nvSpPr>
        <p:spPr>
          <a:xfrm>
            <a:off x="2028825" y="5894387"/>
            <a:ext cx="1562100" cy="47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0903C4A6-0CEB-6BDB-533A-A70F72440E38}"/>
              </a:ext>
            </a:extLst>
          </p:cNvPr>
          <p:cNvSpPr>
            <a:spLocks noGrp="1"/>
          </p:cNvSpPr>
          <p:nvPr>
            <p:ph idx="1"/>
          </p:nvPr>
        </p:nvSpPr>
        <p:spPr>
          <a:xfrm>
            <a:off x="111429" y="6367462"/>
            <a:ext cx="3238501" cy="365124"/>
          </a:xfrm>
        </p:spPr>
        <p:txBody>
          <a:bodyPr/>
          <a:lstStyle/>
          <a:p>
            <a:pPr marL="0" indent="0" rtl="0">
              <a:spcBef>
                <a:spcPts val="0"/>
              </a:spcBef>
              <a:spcAft>
                <a:spcPts val="1200"/>
              </a:spcAft>
              <a:buNone/>
            </a:pPr>
            <a:r>
              <a:rPr lang="en-CA" sz="1800" b="0" i="0" u="none" strike="noStrike" dirty="0">
                <a:solidFill>
                  <a:srgbClr val="595959"/>
                </a:solidFill>
                <a:effectLst/>
                <a:latin typeface="Arial" panose="020B0604020202020204" pitchFamily="34" charset="0"/>
                <a:hlinkClick r:id="rId4"/>
              </a:rPr>
              <a:t>https://dwc.tdwg.org/terms/</a:t>
            </a:r>
            <a:r>
              <a:rPr lang="en-CA" sz="1800" b="0" i="0" u="none" strike="noStrike" dirty="0">
                <a:solidFill>
                  <a:srgbClr val="595959"/>
                </a:solidFill>
                <a:effectLst/>
                <a:latin typeface="Arial" panose="020B0604020202020204" pitchFamily="34" charset="0"/>
              </a:rPr>
              <a:t> </a:t>
            </a:r>
            <a:endParaRPr lang="en-CA" b="0" dirty="0">
              <a:effectLst/>
            </a:endParaRPr>
          </a:p>
        </p:txBody>
      </p:sp>
      <p:sp>
        <p:nvSpPr>
          <p:cNvPr id="12" name="Rectangle 11">
            <a:extLst>
              <a:ext uri="{FF2B5EF4-FFF2-40B4-BE49-F238E27FC236}">
                <a16:creationId xmlns:a16="http://schemas.microsoft.com/office/drawing/2014/main" id="{57DC23D0-503E-2025-679B-168673DB150D}"/>
              </a:ext>
            </a:extLst>
          </p:cNvPr>
          <p:cNvSpPr/>
          <p:nvPr/>
        </p:nvSpPr>
        <p:spPr>
          <a:xfrm rot="20272861">
            <a:off x="-368302" y="828637"/>
            <a:ext cx="3601671" cy="707886"/>
          </a:xfrm>
          <a:prstGeom prst="rect">
            <a:avLst/>
          </a:prstGeom>
          <a:noFill/>
        </p:spPr>
        <p:txBody>
          <a:bodyPr wrap="square" lIns="91440" tIns="45720" rIns="91440" bIns="45720">
            <a:spAutoFit/>
          </a:bodyPr>
          <a:lstStyle/>
          <a:p>
            <a:pPr algn="ctr"/>
            <a:r>
              <a:rPr lang="en-CA" sz="4000" b="1" i="0" u="none" strike="noStrike">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rPr>
              <a:t>Bookmark!</a:t>
            </a:r>
            <a:endParaRPr lang="en-CA" sz="4000"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671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3"/>
              </a:rPr>
              <a:t>https://manual.obis.org/vocabulary.html#selecting-p01-codes-for-measurementtypeid</a:t>
            </a:r>
            <a:endParaRPr lang="en-CA" dirty="0"/>
          </a:p>
          <a:p>
            <a:r>
              <a:rPr lang="en-CA" b="1" dirty="0"/>
              <a:t>YouTube tutorial videos</a:t>
            </a:r>
            <a:r>
              <a:rPr lang="en-CA" dirty="0"/>
              <a:t>:</a:t>
            </a:r>
          </a:p>
          <a:p>
            <a:r>
              <a:rPr lang="en-CA" dirty="0">
                <a:hlinkClick r:id="rId4"/>
              </a:rPr>
              <a:t>https://www.youtube.com/playlist?list=PLlgUwSvpCFS4hADB7Slf44V1KJauEU6Ul</a:t>
            </a:r>
            <a:r>
              <a:rPr lang="en-CA" dirty="0"/>
              <a:t> </a:t>
            </a:r>
          </a:p>
        </p:txBody>
      </p:sp>
      <p:pic>
        <p:nvPicPr>
          <p:cNvPr id="12" name="Picture 2">
            <a:extLst>
              <a:ext uri="{FF2B5EF4-FFF2-40B4-BE49-F238E27FC236}">
                <a16:creationId xmlns:a16="http://schemas.microsoft.com/office/drawing/2014/main" id="{CB6F0287-ECBD-4867-E8AF-ABA74F3AFDE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724239" y="75681"/>
            <a:ext cx="7319171" cy="6782319"/>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EB137AB3-8D57-356E-1E45-519220489610}"/>
              </a:ext>
            </a:extLst>
          </p:cNvPr>
          <p:cNvSpPr>
            <a:spLocks noGrp="1"/>
          </p:cNvSpPr>
          <p:nvPr>
            <p:ph type="title"/>
          </p:nvPr>
        </p:nvSpPr>
        <p:spPr>
          <a:xfrm>
            <a:off x="665226" y="100343"/>
            <a:ext cx="3880104" cy="2280908"/>
          </a:xfrm>
        </p:spPr>
        <p:txBody>
          <a:bodyPr/>
          <a:lstStyle/>
          <a:p>
            <a:r>
              <a:rPr lang="en-CA" dirty="0"/>
              <a:t>Vocabulary decision tree</a:t>
            </a:r>
          </a:p>
        </p:txBody>
      </p:sp>
    </p:spTree>
    <p:extLst>
      <p:ext uri="{BB962C8B-B14F-4D97-AF65-F5344CB8AC3E}">
        <p14:creationId xmlns:p14="http://schemas.microsoft.com/office/powerpoint/2010/main" val="1449006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3"/>
              </a:rPr>
              <a:t>https://manual.obis.org/vocabulary.html#selecting-p01-codes-for-measurementtypeid</a:t>
            </a:r>
            <a:endParaRPr lang="en-CA" dirty="0"/>
          </a:p>
          <a:p>
            <a:r>
              <a:rPr lang="en-CA" b="1" dirty="0"/>
              <a:t>YouTube tutorial videos</a:t>
            </a:r>
            <a:r>
              <a:rPr lang="en-CA" dirty="0"/>
              <a:t>:</a:t>
            </a:r>
          </a:p>
          <a:p>
            <a:r>
              <a:rPr lang="en-CA" dirty="0">
                <a:hlinkClick r:id="rId4"/>
              </a:rPr>
              <a:t>https://www.youtube.com/playlist?list=PLlgUwSvpCFS4hADB7Slf44V1KJauEU6Ul</a:t>
            </a:r>
            <a:r>
              <a:rPr lang="en-CA" dirty="0"/>
              <a:t> </a:t>
            </a:r>
          </a:p>
        </p:txBody>
      </p:sp>
      <p:sp>
        <p:nvSpPr>
          <p:cNvPr id="4" name="TextBox 3">
            <a:extLst>
              <a:ext uri="{FF2B5EF4-FFF2-40B4-BE49-F238E27FC236}">
                <a16:creationId xmlns:a16="http://schemas.microsoft.com/office/drawing/2014/main" id="{751E63FD-3AC8-74AB-8730-07CC4C7C51D2}"/>
              </a:ext>
            </a:extLst>
          </p:cNvPr>
          <p:cNvSpPr txBox="1"/>
          <p:nvPr/>
        </p:nvSpPr>
        <p:spPr>
          <a:xfrm>
            <a:off x="665226" y="3208364"/>
            <a:ext cx="3659886" cy="584775"/>
          </a:xfrm>
          <a:prstGeom prst="rect">
            <a:avLst/>
          </a:prstGeom>
          <a:noFill/>
        </p:spPr>
        <p:txBody>
          <a:bodyPr wrap="square">
            <a:spAutoFit/>
          </a:bodyPr>
          <a:lstStyle/>
          <a:p>
            <a:r>
              <a:rPr lang="en-CA" sz="3200" dirty="0" err="1"/>
              <a:t>measurementUnitID</a:t>
            </a:r>
            <a:endParaRPr lang="en-CA" sz="3200" dirty="0"/>
          </a:p>
        </p:txBody>
      </p:sp>
      <p:pic>
        <p:nvPicPr>
          <p:cNvPr id="8" name="Picture 2">
            <a:extLst>
              <a:ext uri="{FF2B5EF4-FFF2-40B4-BE49-F238E27FC236}">
                <a16:creationId xmlns:a16="http://schemas.microsoft.com/office/drawing/2014/main" id="{76FF0FEF-A793-97FD-28F1-60D717E45147}"/>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59867" t="15256" r="17503" b="71071"/>
          <a:stretch/>
        </p:blipFill>
        <p:spPr bwMode="auto">
          <a:xfrm>
            <a:off x="4833993" y="973327"/>
            <a:ext cx="6972182" cy="390347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04A7C9B2-A175-BBD9-975C-B63A85FD64BD}"/>
              </a:ext>
            </a:extLst>
          </p:cNvPr>
          <p:cNvSpPr txBox="1">
            <a:spLocks/>
          </p:cNvSpPr>
          <p:nvPr/>
        </p:nvSpPr>
        <p:spPr>
          <a:xfrm>
            <a:off x="665226" y="100343"/>
            <a:ext cx="3880104" cy="2280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t>Vocabulary decision tree</a:t>
            </a:r>
            <a:endParaRPr lang="en-CA" dirty="0"/>
          </a:p>
        </p:txBody>
      </p:sp>
      <p:sp>
        <p:nvSpPr>
          <p:cNvPr id="13" name="Rectangle 12">
            <a:extLst>
              <a:ext uri="{FF2B5EF4-FFF2-40B4-BE49-F238E27FC236}">
                <a16:creationId xmlns:a16="http://schemas.microsoft.com/office/drawing/2014/main" id="{262DA0B7-8B22-532B-D16A-842A6D906100}"/>
              </a:ext>
            </a:extLst>
          </p:cNvPr>
          <p:cNvSpPr/>
          <p:nvPr/>
        </p:nvSpPr>
        <p:spPr>
          <a:xfrm>
            <a:off x="10135616" y="3704134"/>
            <a:ext cx="1670559" cy="1058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9FA96A77-97B1-CA9A-EA97-3FD95824F2F0}"/>
              </a:ext>
            </a:extLst>
          </p:cNvPr>
          <p:cNvSpPr txBox="1"/>
          <p:nvPr/>
        </p:nvSpPr>
        <p:spPr>
          <a:xfrm>
            <a:off x="10261854" y="4816037"/>
            <a:ext cx="1680210" cy="369332"/>
          </a:xfrm>
          <a:prstGeom prst="rect">
            <a:avLst/>
          </a:prstGeom>
          <a:noFill/>
        </p:spPr>
        <p:txBody>
          <a:bodyPr wrap="square">
            <a:spAutoFit/>
          </a:bodyPr>
          <a:lstStyle/>
          <a:p>
            <a:r>
              <a:rPr lang="en-US" dirty="0">
                <a:hlinkClick r:id="rId6"/>
              </a:rPr>
              <a:t>P06 collection</a:t>
            </a:r>
            <a:endParaRPr lang="en-CA" dirty="0"/>
          </a:p>
        </p:txBody>
      </p:sp>
    </p:spTree>
    <p:extLst>
      <p:ext uri="{BB962C8B-B14F-4D97-AF65-F5344CB8AC3E}">
        <p14:creationId xmlns:p14="http://schemas.microsoft.com/office/powerpoint/2010/main" val="3301037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3"/>
              </a:rPr>
              <a:t>https://manual.obis.org/vocabulary.html#selecting-p01-codes-for-measurementtypeid</a:t>
            </a:r>
            <a:endParaRPr lang="en-CA" dirty="0"/>
          </a:p>
          <a:p>
            <a:r>
              <a:rPr lang="en-CA" b="1" dirty="0"/>
              <a:t>YouTube tutorial videos</a:t>
            </a:r>
            <a:r>
              <a:rPr lang="en-CA" dirty="0"/>
              <a:t>:</a:t>
            </a:r>
          </a:p>
          <a:p>
            <a:r>
              <a:rPr lang="en-CA" dirty="0">
                <a:hlinkClick r:id="rId4"/>
              </a:rPr>
              <a:t>https://www.youtube.com/playlist?list=PLlgUwSvpCFS4hADB7Slf44V1KJauEU6Ul</a:t>
            </a:r>
            <a:r>
              <a:rPr lang="en-CA" dirty="0"/>
              <a:t> </a:t>
            </a:r>
          </a:p>
        </p:txBody>
      </p:sp>
      <p:sp>
        <p:nvSpPr>
          <p:cNvPr id="4" name="TextBox 3">
            <a:extLst>
              <a:ext uri="{FF2B5EF4-FFF2-40B4-BE49-F238E27FC236}">
                <a16:creationId xmlns:a16="http://schemas.microsoft.com/office/drawing/2014/main" id="{751E63FD-3AC8-74AB-8730-07CC4C7C51D2}"/>
              </a:ext>
            </a:extLst>
          </p:cNvPr>
          <p:cNvSpPr txBox="1"/>
          <p:nvPr/>
        </p:nvSpPr>
        <p:spPr>
          <a:xfrm>
            <a:off x="665226" y="3208364"/>
            <a:ext cx="3989070" cy="892552"/>
          </a:xfrm>
          <a:prstGeom prst="rect">
            <a:avLst/>
          </a:prstGeom>
          <a:noFill/>
        </p:spPr>
        <p:txBody>
          <a:bodyPr wrap="square">
            <a:spAutoFit/>
          </a:bodyPr>
          <a:lstStyle/>
          <a:p>
            <a:r>
              <a:rPr lang="en-CA" sz="3200" dirty="0" err="1"/>
              <a:t>measurementValueID</a:t>
            </a:r>
            <a:endParaRPr lang="en-CA" sz="3200" dirty="0"/>
          </a:p>
          <a:p>
            <a:pPr algn="ctr"/>
            <a:r>
              <a:rPr lang="en-CA" sz="2000" dirty="0"/>
              <a:t>(non-exhaustive)</a:t>
            </a:r>
            <a:endParaRPr lang="en-CA" sz="3200" dirty="0"/>
          </a:p>
        </p:txBody>
      </p:sp>
      <p:pic>
        <p:nvPicPr>
          <p:cNvPr id="8" name="Picture 2">
            <a:extLst>
              <a:ext uri="{FF2B5EF4-FFF2-40B4-BE49-F238E27FC236}">
                <a16:creationId xmlns:a16="http://schemas.microsoft.com/office/drawing/2014/main" id="{76FF0FEF-A793-97FD-28F1-60D717E45147}"/>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730" t="-1863" r="52760" b="66581"/>
          <a:stretch/>
        </p:blipFill>
        <p:spPr bwMode="auto">
          <a:xfrm>
            <a:off x="3057563" y="316420"/>
            <a:ext cx="9134438" cy="622515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1A9A7A5-CACA-4A90-E827-C3353658F567}"/>
              </a:ext>
            </a:extLst>
          </p:cNvPr>
          <p:cNvSpPr>
            <a:spLocks noGrp="1"/>
          </p:cNvSpPr>
          <p:nvPr>
            <p:ph type="title"/>
          </p:nvPr>
        </p:nvSpPr>
        <p:spPr>
          <a:xfrm>
            <a:off x="487426" y="9819"/>
            <a:ext cx="3880104" cy="1943100"/>
          </a:xfrm>
        </p:spPr>
        <p:txBody>
          <a:bodyPr/>
          <a:lstStyle/>
          <a:p>
            <a:r>
              <a:rPr lang="en-CA" dirty="0"/>
              <a:t>Vocabulary decision tree</a:t>
            </a:r>
          </a:p>
        </p:txBody>
      </p:sp>
      <p:sp>
        <p:nvSpPr>
          <p:cNvPr id="2" name="TextBox 1">
            <a:extLst>
              <a:ext uri="{FF2B5EF4-FFF2-40B4-BE49-F238E27FC236}">
                <a16:creationId xmlns:a16="http://schemas.microsoft.com/office/drawing/2014/main" id="{08765D13-1195-3519-741F-4FEF3AF708C3}"/>
              </a:ext>
            </a:extLst>
          </p:cNvPr>
          <p:cNvSpPr txBox="1"/>
          <p:nvPr/>
        </p:nvSpPr>
        <p:spPr>
          <a:xfrm>
            <a:off x="3919347" y="1354216"/>
            <a:ext cx="1469898" cy="400110"/>
          </a:xfrm>
          <a:prstGeom prst="rect">
            <a:avLst/>
          </a:prstGeom>
          <a:noFill/>
        </p:spPr>
        <p:txBody>
          <a:bodyPr wrap="square">
            <a:spAutoFit/>
          </a:bodyPr>
          <a:lstStyle/>
          <a:p>
            <a:r>
              <a:rPr lang="en-US" sz="2000" dirty="0">
                <a:hlinkClick r:id="rId6"/>
              </a:rPr>
              <a:t>Explore C35</a:t>
            </a:r>
            <a:endParaRPr lang="en-CA" sz="2000" dirty="0"/>
          </a:p>
        </p:txBody>
      </p:sp>
    </p:spTree>
    <p:extLst>
      <p:ext uri="{BB962C8B-B14F-4D97-AF65-F5344CB8AC3E}">
        <p14:creationId xmlns:p14="http://schemas.microsoft.com/office/powerpoint/2010/main" val="288161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2"/>
              </a:rPr>
              <a:t>https://manual.obis.org/vocabulary.html#selecting-p01-codes-for-measurementtypeid</a:t>
            </a:r>
            <a:endParaRPr lang="en-CA" dirty="0"/>
          </a:p>
          <a:p>
            <a:r>
              <a:rPr lang="en-CA" b="1" dirty="0"/>
              <a:t>YouTube tutorial videos</a:t>
            </a:r>
            <a:r>
              <a:rPr lang="en-CA" dirty="0"/>
              <a:t>:</a:t>
            </a:r>
          </a:p>
          <a:p>
            <a:r>
              <a:rPr lang="en-CA" dirty="0">
                <a:hlinkClick r:id="rId3"/>
              </a:rPr>
              <a:t>https://www.youtube.com/playlist?list=PLlgUwSvpCFS4hADB7Slf44V1KJauEU6Ul</a:t>
            </a:r>
            <a:r>
              <a:rPr lang="en-CA" dirty="0"/>
              <a:t> </a:t>
            </a:r>
          </a:p>
        </p:txBody>
      </p:sp>
      <p:sp>
        <p:nvSpPr>
          <p:cNvPr id="4" name="TextBox 3">
            <a:extLst>
              <a:ext uri="{FF2B5EF4-FFF2-40B4-BE49-F238E27FC236}">
                <a16:creationId xmlns:a16="http://schemas.microsoft.com/office/drawing/2014/main" id="{751E63FD-3AC8-74AB-8730-07CC4C7C51D2}"/>
              </a:ext>
            </a:extLst>
          </p:cNvPr>
          <p:cNvSpPr txBox="1"/>
          <p:nvPr/>
        </p:nvSpPr>
        <p:spPr>
          <a:xfrm>
            <a:off x="665226" y="3208364"/>
            <a:ext cx="3989070" cy="892552"/>
          </a:xfrm>
          <a:prstGeom prst="rect">
            <a:avLst/>
          </a:prstGeom>
          <a:noFill/>
        </p:spPr>
        <p:txBody>
          <a:bodyPr wrap="square">
            <a:spAutoFit/>
          </a:bodyPr>
          <a:lstStyle/>
          <a:p>
            <a:r>
              <a:rPr lang="en-CA" sz="3200" dirty="0" err="1"/>
              <a:t>measurementValueID</a:t>
            </a:r>
            <a:endParaRPr lang="en-CA" sz="3200" dirty="0"/>
          </a:p>
          <a:p>
            <a:pPr algn="ctr"/>
            <a:r>
              <a:rPr lang="en-CA" sz="2000" dirty="0"/>
              <a:t>(non-exhaustive)</a:t>
            </a:r>
            <a:endParaRPr lang="en-CA" sz="3200" dirty="0"/>
          </a:p>
        </p:txBody>
      </p:sp>
      <p:pic>
        <p:nvPicPr>
          <p:cNvPr id="8" name="Picture 2">
            <a:extLst>
              <a:ext uri="{FF2B5EF4-FFF2-40B4-BE49-F238E27FC236}">
                <a16:creationId xmlns:a16="http://schemas.microsoft.com/office/drawing/2014/main" id="{76FF0FEF-A793-97FD-28F1-60D717E4514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0358" t="25106" r="52760" b="66581"/>
          <a:stretch/>
        </p:blipFill>
        <p:spPr bwMode="auto">
          <a:xfrm>
            <a:off x="3871873" y="283465"/>
            <a:ext cx="7905198" cy="165100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1A9A7A5-CACA-4A90-E827-C3353658F567}"/>
              </a:ext>
            </a:extLst>
          </p:cNvPr>
          <p:cNvSpPr>
            <a:spLocks noGrp="1"/>
          </p:cNvSpPr>
          <p:nvPr>
            <p:ph type="title"/>
          </p:nvPr>
        </p:nvSpPr>
        <p:spPr>
          <a:xfrm>
            <a:off x="487426" y="9819"/>
            <a:ext cx="3880104" cy="1943100"/>
          </a:xfrm>
        </p:spPr>
        <p:txBody>
          <a:bodyPr/>
          <a:lstStyle/>
          <a:p>
            <a:r>
              <a:rPr lang="en-CA" dirty="0"/>
              <a:t>Vocabulary decision tree</a:t>
            </a:r>
          </a:p>
        </p:txBody>
      </p:sp>
      <p:sp>
        <p:nvSpPr>
          <p:cNvPr id="6" name="TextBox 5">
            <a:extLst>
              <a:ext uri="{FF2B5EF4-FFF2-40B4-BE49-F238E27FC236}">
                <a16:creationId xmlns:a16="http://schemas.microsoft.com/office/drawing/2014/main" id="{9285FE8E-885F-F3B7-EF0F-CCF15A9A035B}"/>
              </a:ext>
            </a:extLst>
          </p:cNvPr>
          <p:cNvSpPr txBox="1"/>
          <p:nvPr/>
        </p:nvSpPr>
        <p:spPr>
          <a:xfrm>
            <a:off x="7908186" y="1423450"/>
            <a:ext cx="2945742" cy="369332"/>
          </a:xfrm>
          <a:prstGeom prst="rect">
            <a:avLst/>
          </a:prstGeom>
          <a:noFill/>
        </p:spPr>
        <p:txBody>
          <a:bodyPr wrap="square">
            <a:spAutoFit/>
          </a:bodyPr>
          <a:lstStyle/>
          <a:p>
            <a:r>
              <a:rPr lang="en-CA" dirty="0"/>
              <a:t>Demo: </a:t>
            </a:r>
            <a:r>
              <a:rPr lang="en-CA" dirty="0">
                <a:hlinkClick r:id="rId5"/>
              </a:rPr>
              <a:t>https://vocab.ices.dk/</a:t>
            </a:r>
            <a:r>
              <a:rPr lang="en-CA" dirty="0"/>
              <a:t> </a:t>
            </a:r>
          </a:p>
        </p:txBody>
      </p:sp>
      <p:pic>
        <p:nvPicPr>
          <p:cNvPr id="10" name="Picture 9">
            <a:extLst>
              <a:ext uri="{FF2B5EF4-FFF2-40B4-BE49-F238E27FC236}">
                <a16:creationId xmlns:a16="http://schemas.microsoft.com/office/drawing/2014/main" id="{659389E3-26FA-43DF-3449-7C5D762F4D90}"/>
              </a:ext>
            </a:extLst>
          </p:cNvPr>
          <p:cNvPicPr>
            <a:picLocks noChangeAspect="1"/>
          </p:cNvPicPr>
          <p:nvPr/>
        </p:nvPicPr>
        <p:blipFill>
          <a:blip r:embed="rId6"/>
          <a:stretch>
            <a:fillRect/>
          </a:stretch>
        </p:blipFill>
        <p:spPr>
          <a:xfrm>
            <a:off x="6502581" y="1817999"/>
            <a:ext cx="5540829" cy="2915952"/>
          </a:xfrm>
          <a:prstGeom prst="rect">
            <a:avLst/>
          </a:prstGeom>
        </p:spPr>
      </p:pic>
      <p:sp>
        <p:nvSpPr>
          <p:cNvPr id="11" name="Rectangle 10">
            <a:extLst>
              <a:ext uri="{FF2B5EF4-FFF2-40B4-BE49-F238E27FC236}">
                <a16:creationId xmlns:a16="http://schemas.microsoft.com/office/drawing/2014/main" id="{7A2BE351-8697-0172-858D-2BAF9D6D189F}"/>
              </a:ext>
            </a:extLst>
          </p:cNvPr>
          <p:cNvSpPr/>
          <p:nvPr/>
        </p:nvSpPr>
        <p:spPr>
          <a:xfrm>
            <a:off x="3841715" y="1374780"/>
            <a:ext cx="2688336" cy="5596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2A0CAF8C-B486-8712-1C19-A3C4CAEF3DFB}"/>
              </a:ext>
            </a:extLst>
          </p:cNvPr>
          <p:cNvPicPr>
            <a:picLocks noChangeAspect="1"/>
          </p:cNvPicPr>
          <p:nvPr/>
        </p:nvPicPr>
        <p:blipFill>
          <a:blip r:embed="rId7"/>
          <a:stretch>
            <a:fillRect/>
          </a:stretch>
        </p:blipFill>
        <p:spPr>
          <a:xfrm>
            <a:off x="5211941" y="2662649"/>
            <a:ext cx="6891954" cy="2219570"/>
          </a:xfrm>
          <a:prstGeom prst="rect">
            <a:avLst/>
          </a:prstGeom>
        </p:spPr>
      </p:pic>
      <p:sp>
        <p:nvSpPr>
          <p:cNvPr id="15" name="Rectangle 14">
            <a:extLst>
              <a:ext uri="{FF2B5EF4-FFF2-40B4-BE49-F238E27FC236}">
                <a16:creationId xmlns:a16="http://schemas.microsoft.com/office/drawing/2014/main" id="{C1BA4214-DA7B-61A3-65DE-4CDD37CA63EC}"/>
              </a:ext>
            </a:extLst>
          </p:cNvPr>
          <p:cNvSpPr/>
          <p:nvPr/>
        </p:nvSpPr>
        <p:spPr>
          <a:xfrm>
            <a:off x="5301707" y="4284993"/>
            <a:ext cx="1071661" cy="213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91E80A1E-B106-0C13-DB8B-1C71B376FB31}"/>
              </a:ext>
            </a:extLst>
          </p:cNvPr>
          <p:cNvSpPr txBox="1"/>
          <p:nvPr/>
        </p:nvSpPr>
        <p:spPr>
          <a:xfrm>
            <a:off x="5737459" y="5103674"/>
            <a:ext cx="6094476" cy="1200329"/>
          </a:xfrm>
          <a:prstGeom prst="rect">
            <a:avLst/>
          </a:prstGeom>
          <a:noFill/>
        </p:spPr>
        <p:txBody>
          <a:bodyPr wrap="square">
            <a:spAutoFit/>
          </a:bodyPr>
          <a:lstStyle/>
          <a:p>
            <a:r>
              <a:rPr lang="en-CA" dirty="0"/>
              <a:t>URI for </a:t>
            </a:r>
            <a:r>
              <a:rPr lang="en-CA" dirty="0" err="1"/>
              <a:t>measurementValueID</a:t>
            </a:r>
            <a:r>
              <a:rPr lang="en-CA" dirty="0"/>
              <a:t>:</a:t>
            </a:r>
          </a:p>
          <a:p>
            <a:r>
              <a:rPr lang="en-CA" dirty="0"/>
              <a:t>https://vocab.ices.dk/services/api/codedetail/d0268a96-afc9-436e-a4db-4f61c2b9f6ba/539a2cfa-03c9-400e-a3a0-a490b2c41e48</a:t>
            </a:r>
          </a:p>
        </p:txBody>
      </p:sp>
      <p:cxnSp>
        <p:nvCxnSpPr>
          <p:cNvPr id="23" name="Straight Arrow Connector 22">
            <a:extLst>
              <a:ext uri="{FF2B5EF4-FFF2-40B4-BE49-F238E27FC236}">
                <a16:creationId xmlns:a16="http://schemas.microsoft.com/office/drawing/2014/main" id="{88E4F397-9E5D-B4C7-C4AB-4603CD3F8E47}"/>
              </a:ext>
            </a:extLst>
          </p:cNvPr>
          <p:cNvCxnSpPr>
            <a:stCxn id="15" idx="2"/>
          </p:cNvCxnSpPr>
          <p:nvPr/>
        </p:nvCxnSpPr>
        <p:spPr>
          <a:xfrm>
            <a:off x="5837538" y="4498848"/>
            <a:ext cx="535830" cy="678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574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2"/>
              </a:rPr>
              <a:t>https://manual.obis.org/vocabulary.html#selecting-p01-codes-for-measurementtypeid</a:t>
            </a:r>
            <a:endParaRPr lang="en-CA" dirty="0"/>
          </a:p>
          <a:p>
            <a:r>
              <a:rPr lang="en-CA" b="1" dirty="0"/>
              <a:t>YouTube tutorial videos</a:t>
            </a:r>
            <a:r>
              <a:rPr lang="en-CA" dirty="0"/>
              <a:t>:</a:t>
            </a:r>
          </a:p>
          <a:p>
            <a:r>
              <a:rPr lang="en-CA" dirty="0">
                <a:hlinkClick r:id="rId3"/>
              </a:rPr>
              <a:t>https://www.youtube.com/playlist?list=PLlgUwSvpCFS4hADB7Slf44V1KJauEU6Ul</a:t>
            </a:r>
            <a:r>
              <a:rPr lang="en-CA" dirty="0"/>
              <a:t> </a:t>
            </a:r>
          </a:p>
        </p:txBody>
      </p:sp>
      <p:pic>
        <p:nvPicPr>
          <p:cNvPr id="8" name="Picture 2">
            <a:extLst>
              <a:ext uri="{FF2B5EF4-FFF2-40B4-BE49-F238E27FC236}">
                <a16:creationId xmlns:a16="http://schemas.microsoft.com/office/drawing/2014/main" id="{76FF0FEF-A793-97FD-28F1-60D717E4514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1765" t="30018" r="13269" b="49253"/>
          <a:stretch/>
        </p:blipFill>
        <p:spPr bwMode="auto">
          <a:xfrm>
            <a:off x="2692400" y="927099"/>
            <a:ext cx="9372600" cy="40033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A1E38E-409C-A3A9-776F-E1740AEE9212}"/>
              </a:ext>
            </a:extLst>
          </p:cNvPr>
          <p:cNvSpPr txBox="1"/>
          <p:nvPr/>
        </p:nvSpPr>
        <p:spPr>
          <a:xfrm>
            <a:off x="5511546" y="405666"/>
            <a:ext cx="3989070" cy="584775"/>
          </a:xfrm>
          <a:prstGeom prst="rect">
            <a:avLst/>
          </a:prstGeom>
          <a:noFill/>
        </p:spPr>
        <p:txBody>
          <a:bodyPr wrap="square">
            <a:spAutoFit/>
          </a:bodyPr>
          <a:lstStyle/>
          <a:p>
            <a:r>
              <a:rPr lang="en-CA" sz="3200" dirty="0" err="1"/>
              <a:t>measurementTypeID</a:t>
            </a:r>
            <a:endParaRPr lang="en-CA" sz="3200" dirty="0"/>
          </a:p>
        </p:txBody>
      </p:sp>
      <p:sp>
        <p:nvSpPr>
          <p:cNvPr id="5" name="Title 1">
            <a:extLst>
              <a:ext uri="{FF2B5EF4-FFF2-40B4-BE49-F238E27FC236}">
                <a16:creationId xmlns:a16="http://schemas.microsoft.com/office/drawing/2014/main" id="{1A39DC82-EA20-8802-580A-69DC5BBC39DE}"/>
              </a:ext>
            </a:extLst>
          </p:cNvPr>
          <p:cNvSpPr txBox="1">
            <a:spLocks/>
          </p:cNvSpPr>
          <p:nvPr/>
        </p:nvSpPr>
        <p:spPr>
          <a:xfrm>
            <a:off x="487426" y="9819"/>
            <a:ext cx="3880104" cy="1943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t>Vocabulary decision tree</a:t>
            </a:r>
            <a:endParaRPr lang="en-CA" dirty="0"/>
          </a:p>
        </p:txBody>
      </p:sp>
      <p:sp>
        <p:nvSpPr>
          <p:cNvPr id="2" name="TextBox 1">
            <a:extLst>
              <a:ext uri="{FF2B5EF4-FFF2-40B4-BE49-F238E27FC236}">
                <a16:creationId xmlns:a16="http://schemas.microsoft.com/office/drawing/2014/main" id="{D2D88F6C-C389-141F-681A-F2A3048746DD}"/>
              </a:ext>
            </a:extLst>
          </p:cNvPr>
          <p:cNvSpPr txBox="1"/>
          <p:nvPr/>
        </p:nvSpPr>
        <p:spPr>
          <a:xfrm>
            <a:off x="642480" y="2743466"/>
            <a:ext cx="1894866" cy="1846659"/>
          </a:xfrm>
          <a:prstGeom prst="rect">
            <a:avLst/>
          </a:prstGeom>
          <a:noFill/>
        </p:spPr>
        <p:txBody>
          <a:bodyPr wrap="square">
            <a:spAutoFit/>
          </a:bodyPr>
          <a:lstStyle/>
          <a:p>
            <a:r>
              <a:rPr lang="en-CA" sz="2400" dirty="0"/>
              <a:t>Use with the </a:t>
            </a:r>
            <a:r>
              <a:rPr lang="en-CA" sz="2400" b="1" dirty="0" err="1"/>
              <a:t>SeaDataNet</a:t>
            </a:r>
            <a:r>
              <a:rPr lang="en-CA" sz="2400" b="1" dirty="0"/>
              <a:t> P01 facet search</a:t>
            </a:r>
          </a:p>
          <a:p>
            <a:r>
              <a:rPr lang="en-CA" sz="1600" dirty="0"/>
              <a:t>(shown later)</a:t>
            </a:r>
            <a:endParaRPr lang="en-CA" sz="2400" dirty="0"/>
          </a:p>
        </p:txBody>
      </p:sp>
    </p:spTree>
    <p:extLst>
      <p:ext uri="{BB962C8B-B14F-4D97-AF65-F5344CB8AC3E}">
        <p14:creationId xmlns:p14="http://schemas.microsoft.com/office/powerpoint/2010/main" val="1963730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2"/>
              </a:rPr>
              <a:t>https://manual.obis.org/vocabulary.html#selecting-p01-codes-for-measurementtypeid</a:t>
            </a:r>
            <a:endParaRPr lang="en-CA" dirty="0"/>
          </a:p>
          <a:p>
            <a:r>
              <a:rPr lang="en-CA" b="1" dirty="0"/>
              <a:t>YouTube tutorial videos</a:t>
            </a:r>
            <a:r>
              <a:rPr lang="en-CA" dirty="0"/>
              <a:t>:</a:t>
            </a:r>
          </a:p>
          <a:p>
            <a:r>
              <a:rPr lang="en-CA" dirty="0">
                <a:hlinkClick r:id="rId3"/>
              </a:rPr>
              <a:t>https://www.youtube.com/playlist?list=PLlgUwSvpCFS4hADB7Slf44V1KJauEU6Ul</a:t>
            </a:r>
            <a:r>
              <a:rPr lang="en-CA" dirty="0"/>
              <a:t> </a:t>
            </a:r>
          </a:p>
        </p:txBody>
      </p:sp>
      <p:pic>
        <p:nvPicPr>
          <p:cNvPr id="8" name="Picture 2">
            <a:extLst>
              <a:ext uri="{FF2B5EF4-FFF2-40B4-BE49-F238E27FC236}">
                <a16:creationId xmlns:a16="http://schemas.microsoft.com/office/drawing/2014/main" id="{76FF0FEF-A793-97FD-28F1-60D717E4514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77103" t="37161" r="9065" b="40308"/>
          <a:stretch/>
        </p:blipFill>
        <p:spPr bwMode="auto">
          <a:xfrm>
            <a:off x="5884420" y="885371"/>
            <a:ext cx="3880104" cy="5856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A1E38E-409C-A3A9-776F-E1740AEE9212}"/>
              </a:ext>
            </a:extLst>
          </p:cNvPr>
          <p:cNvSpPr txBox="1"/>
          <p:nvPr/>
        </p:nvSpPr>
        <p:spPr>
          <a:xfrm>
            <a:off x="5511546" y="405666"/>
            <a:ext cx="3989070" cy="584775"/>
          </a:xfrm>
          <a:prstGeom prst="rect">
            <a:avLst/>
          </a:prstGeom>
          <a:noFill/>
        </p:spPr>
        <p:txBody>
          <a:bodyPr wrap="square">
            <a:spAutoFit/>
          </a:bodyPr>
          <a:lstStyle/>
          <a:p>
            <a:r>
              <a:rPr lang="en-CA" sz="3200" dirty="0" err="1"/>
              <a:t>measurementTypeID</a:t>
            </a:r>
            <a:endParaRPr lang="en-CA" sz="3200" dirty="0"/>
          </a:p>
        </p:txBody>
      </p:sp>
      <p:sp>
        <p:nvSpPr>
          <p:cNvPr id="5" name="Title 1">
            <a:extLst>
              <a:ext uri="{FF2B5EF4-FFF2-40B4-BE49-F238E27FC236}">
                <a16:creationId xmlns:a16="http://schemas.microsoft.com/office/drawing/2014/main" id="{1A39DC82-EA20-8802-580A-69DC5BBC39DE}"/>
              </a:ext>
            </a:extLst>
          </p:cNvPr>
          <p:cNvSpPr txBox="1">
            <a:spLocks/>
          </p:cNvSpPr>
          <p:nvPr/>
        </p:nvSpPr>
        <p:spPr>
          <a:xfrm>
            <a:off x="487426" y="9819"/>
            <a:ext cx="3880104" cy="1943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t>Vocabulary decision tree</a:t>
            </a:r>
            <a:endParaRPr lang="en-CA" dirty="0"/>
          </a:p>
        </p:txBody>
      </p:sp>
      <p:pic>
        <p:nvPicPr>
          <p:cNvPr id="2" name="Picture 1" descr="A screenshot of a computer&#10;&#10;Description automatically generated">
            <a:extLst>
              <a:ext uri="{FF2B5EF4-FFF2-40B4-BE49-F238E27FC236}">
                <a16:creationId xmlns:a16="http://schemas.microsoft.com/office/drawing/2014/main" id="{5223AC4D-6D90-F20E-938F-CA88618E2B8A}"/>
              </a:ext>
            </a:extLst>
          </p:cNvPr>
          <p:cNvPicPr>
            <a:picLocks noChangeAspect="1"/>
          </p:cNvPicPr>
          <p:nvPr/>
        </p:nvPicPr>
        <p:blipFill rotWithShape="1">
          <a:blip r:embed="rId5">
            <a:extLst>
              <a:ext uri="{28A0092B-C50C-407E-A947-70E740481C1C}">
                <a14:useLocalDpi xmlns:a14="http://schemas.microsoft.com/office/drawing/2010/main" val="0"/>
              </a:ext>
            </a:extLst>
          </a:blip>
          <a:srcRect t="41231" b="33935"/>
          <a:stretch/>
        </p:blipFill>
        <p:spPr>
          <a:xfrm>
            <a:off x="186094" y="2743199"/>
            <a:ext cx="5909906" cy="941703"/>
          </a:xfrm>
          <a:prstGeom prst="rect">
            <a:avLst/>
          </a:prstGeom>
        </p:spPr>
      </p:pic>
      <p:sp>
        <p:nvSpPr>
          <p:cNvPr id="4" name="Rectangle 3">
            <a:extLst>
              <a:ext uri="{FF2B5EF4-FFF2-40B4-BE49-F238E27FC236}">
                <a16:creationId xmlns:a16="http://schemas.microsoft.com/office/drawing/2014/main" id="{351A4819-AFF2-D8A6-3CE6-B10A24B58FB7}"/>
              </a:ext>
            </a:extLst>
          </p:cNvPr>
          <p:cNvSpPr/>
          <p:nvPr/>
        </p:nvSpPr>
        <p:spPr>
          <a:xfrm>
            <a:off x="1868805" y="2743199"/>
            <a:ext cx="787309" cy="94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Left 10">
            <a:extLst>
              <a:ext uri="{FF2B5EF4-FFF2-40B4-BE49-F238E27FC236}">
                <a16:creationId xmlns:a16="http://schemas.microsoft.com/office/drawing/2014/main" id="{080B3AC8-6FFF-7A72-0C85-41A800E2C814}"/>
              </a:ext>
            </a:extLst>
          </p:cNvPr>
          <p:cNvSpPr/>
          <p:nvPr/>
        </p:nvSpPr>
        <p:spPr>
          <a:xfrm rot="11812947">
            <a:off x="4844921" y="4235482"/>
            <a:ext cx="1231497" cy="317614"/>
          </a:xfrm>
          <a:prstGeom prst="leftArrow">
            <a:avLst>
              <a:gd name="adj1" fmla="val 18467"/>
              <a:gd name="adj2" fmla="val 64834"/>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2" name="Arrow: Left 11">
            <a:extLst>
              <a:ext uri="{FF2B5EF4-FFF2-40B4-BE49-F238E27FC236}">
                <a16:creationId xmlns:a16="http://schemas.microsoft.com/office/drawing/2014/main" id="{69B1CDD9-6082-3FBE-66B1-A3A9B110C3FA}"/>
              </a:ext>
            </a:extLst>
          </p:cNvPr>
          <p:cNvSpPr/>
          <p:nvPr/>
        </p:nvSpPr>
        <p:spPr>
          <a:xfrm rot="18405481">
            <a:off x="8040195" y="3654820"/>
            <a:ext cx="1231497" cy="317614"/>
          </a:xfrm>
          <a:prstGeom prst="leftArrow">
            <a:avLst>
              <a:gd name="adj1" fmla="val 18467"/>
              <a:gd name="adj2" fmla="val 64834"/>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3" name="Arrow: Left 12">
            <a:extLst>
              <a:ext uri="{FF2B5EF4-FFF2-40B4-BE49-F238E27FC236}">
                <a16:creationId xmlns:a16="http://schemas.microsoft.com/office/drawing/2014/main" id="{9C6E0F6B-30C3-8EFD-CF67-E84EAB0C35A9}"/>
              </a:ext>
            </a:extLst>
          </p:cNvPr>
          <p:cNvSpPr/>
          <p:nvPr/>
        </p:nvSpPr>
        <p:spPr>
          <a:xfrm rot="1749280">
            <a:off x="8269764" y="5543753"/>
            <a:ext cx="1231497" cy="317614"/>
          </a:xfrm>
          <a:prstGeom prst="leftArrow">
            <a:avLst>
              <a:gd name="adj1" fmla="val 18467"/>
              <a:gd name="adj2" fmla="val 64834"/>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88577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B4F3-D75B-A94D-DB9E-74539D87D6E3}"/>
              </a:ext>
            </a:extLst>
          </p:cNvPr>
          <p:cNvSpPr>
            <a:spLocks noGrp="1"/>
          </p:cNvSpPr>
          <p:nvPr>
            <p:ph type="title"/>
          </p:nvPr>
        </p:nvSpPr>
        <p:spPr>
          <a:xfrm>
            <a:off x="487426" y="9819"/>
            <a:ext cx="3880104" cy="1943100"/>
          </a:xfrm>
        </p:spPr>
        <p:txBody>
          <a:bodyPr/>
          <a:lstStyle/>
          <a:p>
            <a:r>
              <a:rPr lang="en-CA" dirty="0"/>
              <a:t>Vocabulary decision tree</a:t>
            </a:r>
          </a:p>
        </p:txBody>
      </p:sp>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2"/>
              </a:rPr>
              <a:t>https://manual.obis.org/vocabulary.html#selecting-p01-codes-for-measurementtypeid</a:t>
            </a:r>
            <a:endParaRPr lang="en-CA" dirty="0"/>
          </a:p>
          <a:p>
            <a:r>
              <a:rPr lang="en-CA" b="1" dirty="0"/>
              <a:t>YouTube tutorial videos</a:t>
            </a:r>
            <a:r>
              <a:rPr lang="en-CA" dirty="0"/>
              <a:t>:</a:t>
            </a:r>
          </a:p>
          <a:p>
            <a:r>
              <a:rPr lang="en-CA" dirty="0">
                <a:hlinkClick r:id="rId3"/>
              </a:rPr>
              <a:t>https://www.youtube.com/playlist?list=PLlgUwSvpCFS4hADB7Slf44V1KJauEU6Ul</a:t>
            </a:r>
            <a:r>
              <a:rPr lang="en-CA" dirty="0"/>
              <a:t> </a:t>
            </a:r>
          </a:p>
        </p:txBody>
      </p:sp>
      <p:sp>
        <p:nvSpPr>
          <p:cNvPr id="4" name="TextBox 3">
            <a:extLst>
              <a:ext uri="{FF2B5EF4-FFF2-40B4-BE49-F238E27FC236}">
                <a16:creationId xmlns:a16="http://schemas.microsoft.com/office/drawing/2014/main" id="{751E63FD-3AC8-74AB-8730-07CC4C7C51D2}"/>
              </a:ext>
            </a:extLst>
          </p:cNvPr>
          <p:cNvSpPr txBox="1"/>
          <p:nvPr/>
        </p:nvSpPr>
        <p:spPr>
          <a:xfrm>
            <a:off x="5511546" y="405666"/>
            <a:ext cx="3989070" cy="584775"/>
          </a:xfrm>
          <a:prstGeom prst="rect">
            <a:avLst/>
          </a:prstGeom>
          <a:noFill/>
        </p:spPr>
        <p:txBody>
          <a:bodyPr wrap="square">
            <a:spAutoFit/>
          </a:bodyPr>
          <a:lstStyle/>
          <a:p>
            <a:r>
              <a:rPr lang="en-CA" sz="3200" dirty="0" err="1"/>
              <a:t>measurementTypeID</a:t>
            </a:r>
            <a:endParaRPr lang="en-CA" sz="3200" dirty="0"/>
          </a:p>
        </p:txBody>
      </p:sp>
      <p:pic>
        <p:nvPicPr>
          <p:cNvPr id="7" name="Picture 2">
            <a:extLst>
              <a:ext uri="{FF2B5EF4-FFF2-40B4-BE49-F238E27FC236}">
                <a16:creationId xmlns:a16="http://schemas.microsoft.com/office/drawing/2014/main" id="{4F081EDC-0D13-0849-0206-8C11D671E7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192" t="60333" r="5377" b="16158"/>
          <a:stretch/>
        </p:blipFill>
        <p:spPr bwMode="auto">
          <a:xfrm>
            <a:off x="5884419" y="885371"/>
            <a:ext cx="4609409" cy="6110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creenshot of a computer&#10;&#10;Description automatically generated">
            <a:extLst>
              <a:ext uri="{FF2B5EF4-FFF2-40B4-BE49-F238E27FC236}">
                <a16:creationId xmlns:a16="http://schemas.microsoft.com/office/drawing/2014/main" id="{329CB286-A230-BB3A-11A4-E9FE0406BF59}"/>
              </a:ext>
            </a:extLst>
          </p:cNvPr>
          <p:cNvPicPr>
            <a:picLocks noChangeAspect="1"/>
          </p:cNvPicPr>
          <p:nvPr/>
        </p:nvPicPr>
        <p:blipFill rotWithShape="1">
          <a:blip r:embed="rId5">
            <a:extLst>
              <a:ext uri="{28A0092B-C50C-407E-A947-70E740481C1C}">
                <a14:useLocalDpi xmlns:a14="http://schemas.microsoft.com/office/drawing/2010/main" val="0"/>
              </a:ext>
            </a:extLst>
          </a:blip>
          <a:srcRect t="41231" b="33935"/>
          <a:stretch/>
        </p:blipFill>
        <p:spPr>
          <a:xfrm>
            <a:off x="186094" y="2743199"/>
            <a:ext cx="5909906" cy="941703"/>
          </a:xfrm>
          <a:prstGeom prst="rect">
            <a:avLst/>
          </a:prstGeom>
        </p:spPr>
      </p:pic>
      <p:sp>
        <p:nvSpPr>
          <p:cNvPr id="11" name="Rectangle 10">
            <a:extLst>
              <a:ext uri="{FF2B5EF4-FFF2-40B4-BE49-F238E27FC236}">
                <a16:creationId xmlns:a16="http://schemas.microsoft.com/office/drawing/2014/main" id="{EE38D840-633B-6752-DB44-FD92A5387B6B}"/>
              </a:ext>
            </a:extLst>
          </p:cNvPr>
          <p:cNvSpPr/>
          <p:nvPr/>
        </p:nvSpPr>
        <p:spPr>
          <a:xfrm>
            <a:off x="93771" y="2763975"/>
            <a:ext cx="787309" cy="94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0D9A5D3-0DE4-ED63-FE51-22FE7E3B036A}"/>
              </a:ext>
            </a:extLst>
          </p:cNvPr>
          <p:cNvSpPr/>
          <p:nvPr/>
        </p:nvSpPr>
        <p:spPr>
          <a:xfrm>
            <a:off x="3609249" y="2722424"/>
            <a:ext cx="787309" cy="94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9362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B4F3-D75B-A94D-DB9E-74539D87D6E3}"/>
              </a:ext>
            </a:extLst>
          </p:cNvPr>
          <p:cNvSpPr>
            <a:spLocks noGrp="1"/>
          </p:cNvSpPr>
          <p:nvPr>
            <p:ph type="title"/>
          </p:nvPr>
        </p:nvSpPr>
        <p:spPr>
          <a:xfrm>
            <a:off x="487426" y="9819"/>
            <a:ext cx="3880104" cy="1943100"/>
          </a:xfrm>
        </p:spPr>
        <p:txBody>
          <a:bodyPr/>
          <a:lstStyle/>
          <a:p>
            <a:r>
              <a:rPr lang="en-CA" dirty="0"/>
              <a:t>Vocabulary decision tree</a:t>
            </a:r>
          </a:p>
        </p:txBody>
      </p:sp>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2"/>
              </a:rPr>
              <a:t>https://manual.obis.org/vocabulary.html#selecting-p01-codes-for-measurementtypeid</a:t>
            </a:r>
            <a:endParaRPr lang="en-CA" dirty="0"/>
          </a:p>
          <a:p>
            <a:r>
              <a:rPr lang="en-CA" b="1" dirty="0"/>
              <a:t>YouTube tutorial videos</a:t>
            </a:r>
            <a:r>
              <a:rPr lang="en-CA" dirty="0"/>
              <a:t>:</a:t>
            </a:r>
          </a:p>
          <a:p>
            <a:r>
              <a:rPr lang="en-CA" dirty="0">
                <a:hlinkClick r:id="rId3"/>
              </a:rPr>
              <a:t>https://www.youtube.com/playlist?list=PLlgUwSvpCFS4hADB7Slf44V1KJauEU6Ul</a:t>
            </a:r>
            <a:r>
              <a:rPr lang="en-CA" dirty="0"/>
              <a:t> </a:t>
            </a:r>
          </a:p>
        </p:txBody>
      </p:sp>
      <p:sp>
        <p:nvSpPr>
          <p:cNvPr id="4" name="TextBox 3">
            <a:extLst>
              <a:ext uri="{FF2B5EF4-FFF2-40B4-BE49-F238E27FC236}">
                <a16:creationId xmlns:a16="http://schemas.microsoft.com/office/drawing/2014/main" id="{751E63FD-3AC8-74AB-8730-07CC4C7C51D2}"/>
              </a:ext>
            </a:extLst>
          </p:cNvPr>
          <p:cNvSpPr txBox="1"/>
          <p:nvPr/>
        </p:nvSpPr>
        <p:spPr>
          <a:xfrm>
            <a:off x="5511546" y="405666"/>
            <a:ext cx="3989070" cy="584775"/>
          </a:xfrm>
          <a:prstGeom prst="rect">
            <a:avLst/>
          </a:prstGeom>
          <a:noFill/>
        </p:spPr>
        <p:txBody>
          <a:bodyPr wrap="square">
            <a:spAutoFit/>
          </a:bodyPr>
          <a:lstStyle/>
          <a:p>
            <a:r>
              <a:rPr lang="en-CA" sz="3200" dirty="0" err="1"/>
              <a:t>measurementTypeID</a:t>
            </a:r>
            <a:endParaRPr lang="en-CA" sz="3200" dirty="0"/>
          </a:p>
        </p:txBody>
      </p:sp>
      <p:pic>
        <p:nvPicPr>
          <p:cNvPr id="10" name="Picture 9" descr="A screenshot of a computer&#10;&#10;Description automatically generated">
            <a:extLst>
              <a:ext uri="{FF2B5EF4-FFF2-40B4-BE49-F238E27FC236}">
                <a16:creationId xmlns:a16="http://schemas.microsoft.com/office/drawing/2014/main" id="{329CB286-A230-BB3A-11A4-E9FE0406BF59}"/>
              </a:ext>
            </a:extLst>
          </p:cNvPr>
          <p:cNvPicPr>
            <a:picLocks noChangeAspect="1"/>
          </p:cNvPicPr>
          <p:nvPr/>
        </p:nvPicPr>
        <p:blipFill rotWithShape="1">
          <a:blip r:embed="rId4">
            <a:extLst>
              <a:ext uri="{28A0092B-C50C-407E-A947-70E740481C1C}">
                <a14:useLocalDpi xmlns:a14="http://schemas.microsoft.com/office/drawing/2010/main" val="0"/>
              </a:ext>
            </a:extLst>
          </a:blip>
          <a:srcRect t="41231" b="33935"/>
          <a:stretch/>
        </p:blipFill>
        <p:spPr>
          <a:xfrm>
            <a:off x="186094" y="2743199"/>
            <a:ext cx="5909906" cy="941703"/>
          </a:xfrm>
          <a:prstGeom prst="rect">
            <a:avLst/>
          </a:prstGeom>
        </p:spPr>
      </p:pic>
      <p:sp>
        <p:nvSpPr>
          <p:cNvPr id="11" name="Rectangle 10">
            <a:extLst>
              <a:ext uri="{FF2B5EF4-FFF2-40B4-BE49-F238E27FC236}">
                <a16:creationId xmlns:a16="http://schemas.microsoft.com/office/drawing/2014/main" id="{EE38D840-633B-6752-DB44-FD92A5387B6B}"/>
              </a:ext>
            </a:extLst>
          </p:cNvPr>
          <p:cNvSpPr/>
          <p:nvPr/>
        </p:nvSpPr>
        <p:spPr>
          <a:xfrm>
            <a:off x="2747392" y="2751452"/>
            <a:ext cx="787309" cy="94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0D9A5D3-0DE4-ED63-FE51-22FE7E3B036A}"/>
              </a:ext>
            </a:extLst>
          </p:cNvPr>
          <p:cNvSpPr/>
          <p:nvPr/>
        </p:nvSpPr>
        <p:spPr>
          <a:xfrm>
            <a:off x="5350964" y="2734947"/>
            <a:ext cx="787309" cy="941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8512F3B6-F871-0310-6CEC-EBE7E72337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516" t="80396" r="3259" b="-3905"/>
          <a:stretch/>
        </p:blipFill>
        <p:spPr bwMode="auto">
          <a:xfrm>
            <a:off x="5884419" y="885371"/>
            <a:ext cx="5393181" cy="611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17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C76114-C472-EEEE-82B4-1E365E7968D4}"/>
              </a:ext>
            </a:extLst>
          </p:cNvPr>
          <p:cNvSpPr txBox="1"/>
          <p:nvPr/>
        </p:nvSpPr>
        <p:spPr>
          <a:xfrm>
            <a:off x="148590" y="5103674"/>
            <a:ext cx="5255514" cy="1754326"/>
          </a:xfrm>
          <a:prstGeom prst="rect">
            <a:avLst/>
          </a:prstGeom>
          <a:noFill/>
        </p:spPr>
        <p:txBody>
          <a:bodyPr wrap="square">
            <a:spAutoFit/>
          </a:bodyPr>
          <a:lstStyle/>
          <a:p>
            <a:r>
              <a:rPr lang="en-CA" b="1" dirty="0"/>
              <a:t>Available on OBIS Manual</a:t>
            </a:r>
            <a:r>
              <a:rPr lang="en-CA" dirty="0"/>
              <a:t>: </a:t>
            </a:r>
            <a:r>
              <a:rPr lang="en-CA" dirty="0">
                <a:hlinkClick r:id="rId2"/>
              </a:rPr>
              <a:t>https://manual.obis.org/vocabulary.html#selecting-p01-codes-for-measurementtypeid</a:t>
            </a:r>
            <a:endParaRPr lang="en-CA" dirty="0"/>
          </a:p>
          <a:p>
            <a:r>
              <a:rPr lang="en-CA" b="1" dirty="0"/>
              <a:t>YouTube tutorial videos</a:t>
            </a:r>
            <a:r>
              <a:rPr lang="en-CA" dirty="0"/>
              <a:t>:</a:t>
            </a:r>
          </a:p>
          <a:p>
            <a:r>
              <a:rPr lang="en-CA" dirty="0">
                <a:hlinkClick r:id="rId3"/>
              </a:rPr>
              <a:t>https://www.youtube.com/playlist?list=PLlgUwSvpCFS4hADB7Slf44V1KJauEU6Ul</a:t>
            </a:r>
            <a:r>
              <a:rPr lang="en-CA" dirty="0"/>
              <a:t> </a:t>
            </a:r>
          </a:p>
        </p:txBody>
      </p:sp>
      <p:sp>
        <p:nvSpPr>
          <p:cNvPr id="4" name="TextBox 3">
            <a:extLst>
              <a:ext uri="{FF2B5EF4-FFF2-40B4-BE49-F238E27FC236}">
                <a16:creationId xmlns:a16="http://schemas.microsoft.com/office/drawing/2014/main" id="{751E63FD-3AC8-74AB-8730-07CC4C7C51D2}"/>
              </a:ext>
            </a:extLst>
          </p:cNvPr>
          <p:cNvSpPr txBox="1"/>
          <p:nvPr/>
        </p:nvSpPr>
        <p:spPr>
          <a:xfrm>
            <a:off x="5511546" y="405666"/>
            <a:ext cx="3989070" cy="584775"/>
          </a:xfrm>
          <a:prstGeom prst="rect">
            <a:avLst/>
          </a:prstGeom>
          <a:noFill/>
        </p:spPr>
        <p:txBody>
          <a:bodyPr wrap="square">
            <a:spAutoFit/>
          </a:bodyPr>
          <a:lstStyle/>
          <a:p>
            <a:r>
              <a:rPr lang="en-CA" sz="3200" dirty="0" err="1"/>
              <a:t>measurementTypeID</a:t>
            </a:r>
            <a:endParaRPr lang="en-CA" sz="3200" dirty="0"/>
          </a:p>
        </p:txBody>
      </p:sp>
      <p:pic>
        <p:nvPicPr>
          <p:cNvPr id="8" name="Picture 2">
            <a:extLst>
              <a:ext uri="{FF2B5EF4-FFF2-40B4-BE49-F238E27FC236}">
                <a16:creationId xmlns:a16="http://schemas.microsoft.com/office/drawing/2014/main" id="{76FF0FEF-A793-97FD-28F1-60D717E45147}"/>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8400" t="95547" r="31861" b="-996"/>
          <a:stretch/>
        </p:blipFill>
        <p:spPr bwMode="auto">
          <a:xfrm>
            <a:off x="5320500" y="1361285"/>
            <a:ext cx="4180116" cy="216701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F130F06-34DF-7FEC-18DD-358A58BE4A6C}"/>
              </a:ext>
            </a:extLst>
          </p:cNvPr>
          <p:cNvSpPr>
            <a:spLocks noGrp="1"/>
          </p:cNvSpPr>
          <p:nvPr>
            <p:ph type="title"/>
          </p:nvPr>
        </p:nvSpPr>
        <p:spPr>
          <a:xfrm>
            <a:off x="487426" y="9819"/>
            <a:ext cx="3880104" cy="1943100"/>
          </a:xfrm>
        </p:spPr>
        <p:txBody>
          <a:bodyPr/>
          <a:lstStyle/>
          <a:p>
            <a:r>
              <a:rPr lang="en-CA" dirty="0"/>
              <a:t>Vocabulary decision tree</a:t>
            </a:r>
          </a:p>
        </p:txBody>
      </p:sp>
      <p:sp>
        <p:nvSpPr>
          <p:cNvPr id="10" name="TextBox 9">
            <a:extLst>
              <a:ext uri="{FF2B5EF4-FFF2-40B4-BE49-F238E27FC236}">
                <a16:creationId xmlns:a16="http://schemas.microsoft.com/office/drawing/2014/main" id="{CFD1D5B6-CD3F-747B-D7EB-70BD8ECA7968}"/>
              </a:ext>
            </a:extLst>
          </p:cNvPr>
          <p:cNvSpPr txBox="1"/>
          <p:nvPr/>
        </p:nvSpPr>
        <p:spPr>
          <a:xfrm>
            <a:off x="975630" y="3528296"/>
            <a:ext cx="8937627" cy="830997"/>
          </a:xfrm>
          <a:prstGeom prst="rect">
            <a:avLst/>
          </a:prstGeom>
          <a:noFill/>
        </p:spPr>
        <p:txBody>
          <a:bodyPr wrap="square">
            <a:spAutoFit/>
          </a:bodyPr>
          <a:lstStyle/>
          <a:p>
            <a:r>
              <a:rPr lang="en-CA" sz="2400" b="0" i="0" u="none" strike="noStrike" dirty="0">
                <a:solidFill>
                  <a:srgbClr val="007DBB"/>
                </a:solidFill>
                <a:effectLst/>
                <a:latin typeface="Helvetica Neue"/>
              </a:rPr>
              <a:t>E.g. </a:t>
            </a:r>
            <a:r>
              <a:rPr lang="en-CA" sz="2400" b="0" i="0" u="none" strike="noStrike" dirty="0">
                <a:solidFill>
                  <a:srgbClr val="007DBB"/>
                </a:solidFill>
                <a:effectLst/>
                <a:latin typeface="Helvetica Neue"/>
                <a:hlinkClick r:id="rId5"/>
              </a:rPr>
              <a:t>http://vocab.nerc.ac.uk/collection/P01/current/ADBIOL01/</a:t>
            </a:r>
            <a:r>
              <a:rPr lang="en-CA" sz="2400" b="0" i="0" u="none" strike="noStrike" dirty="0">
                <a:solidFill>
                  <a:srgbClr val="007DBB"/>
                </a:solidFill>
                <a:effectLst/>
                <a:latin typeface="Helvetica Neue"/>
              </a:rPr>
              <a:t> </a:t>
            </a:r>
          </a:p>
          <a:p>
            <a:r>
              <a:rPr lang="en-CA" sz="2400" dirty="0">
                <a:solidFill>
                  <a:srgbClr val="007DBB"/>
                </a:solidFill>
                <a:latin typeface="Helvetica Neue"/>
              </a:rPr>
              <a:t>	</a:t>
            </a:r>
            <a:r>
              <a:rPr lang="en-CA" sz="2400" b="0" i="1" u="none" strike="noStrike" dirty="0">
                <a:solidFill>
                  <a:srgbClr val="007DBB"/>
                </a:solidFill>
                <a:effectLst/>
                <a:latin typeface="Helvetica Neue"/>
              </a:rPr>
              <a:t>NOT</a:t>
            </a:r>
            <a:r>
              <a:rPr lang="en-CA" sz="2400" b="0" i="0" u="none" strike="noStrike" dirty="0">
                <a:solidFill>
                  <a:srgbClr val="007DBB"/>
                </a:solidFill>
                <a:effectLst/>
                <a:latin typeface="Helvetica Neue"/>
              </a:rPr>
              <a:t> ADBIOL01</a:t>
            </a:r>
            <a:endParaRPr lang="en-CA" sz="2400" dirty="0"/>
          </a:p>
        </p:txBody>
      </p:sp>
    </p:spTree>
    <p:extLst>
      <p:ext uri="{BB962C8B-B14F-4D97-AF65-F5344CB8AC3E}">
        <p14:creationId xmlns:p14="http://schemas.microsoft.com/office/powerpoint/2010/main" val="1376715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16E0-D609-780F-6754-999F05C83C03}"/>
              </a:ext>
            </a:extLst>
          </p:cNvPr>
          <p:cNvSpPr>
            <a:spLocks noGrp="1"/>
          </p:cNvSpPr>
          <p:nvPr>
            <p:ph type="title"/>
          </p:nvPr>
        </p:nvSpPr>
        <p:spPr/>
        <p:txBody>
          <a:bodyPr/>
          <a:lstStyle/>
          <a:p>
            <a:r>
              <a:rPr lang="en-US" dirty="0">
                <a:ea typeface="Calibri Light"/>
                <a:cs typeface="Calibri Light"/>
              </a:rPr>
              <a:t>P01 </a:t>
            </a:r>
            <a:r>
              <a:rPr lang="en-US" dirty="0" err="1">
                <a:ea typeface="Calibri Light"/>
                <a:cs typeface="Calibri Light"/>
              </a:rPr>
              <a:t>SeaDataNet</a:t>
            </a:r>
            <a:r>
              <a:rPr lang="en-US" dirty="0">
                <a:ea typeface="Calibri Light"/>
                <a:cs typeface="Calibri Light"/>
              </a:rPr>
              <a:t> facet search demo</a:t>
            </a:r>
            <a:endParaRPr lang="en-US" dirty="0"/>
          </a:p>
        </p:txBody>
      </p:sp>
      <p:sp>
        <p:nvSpPr>
          <p:cNvPr id="3" name="Content Placeholder 2">
            <a:extLst>
              <a:ext uri="{FF2B5EF4-FFF2-40B4-BE49-F238E27FC236}">
                <a16:creationId xmlns:a16="http://schemas.microsoft.com/office/drawing/2014/main" id="{970E9498-D4E4-54AC-3727-1FDAFE50EA6D}"/>
              </a:ext>
            </a:extLst>
          </p:cNvPr>
          <p:cNvSpPr>
            <a:spLocks noGrp="1"/>
          </p:cNvSpPr>
          <p:nvPr>
            <p:ph idx="1"/>
          </p:nvPr>
        </p:nvSpPr>
        <p:spPr/>
        <p:txBody>
          <a:bodyPr vert="horz" lIns="91440" tIns="45720" rIns="91440" bIns="45720" rtlCol="0" anchor="t">
            <a:normAutofit/>
          </a:bodyPr>
          <a:lstStyle/>
          <a:p>
            <a:r>
              <a:rPr lang="en-US" dirty="0">
                <a:ea typeface="+mn-lt"/>
                <a:cs typeface="+mn-lt"/>
                <a:hlinkClick r:id="rId2"/>
              </a:rPr>
              <a:t>https://vocab.seadatanet.org/p01-facet-search</a:t>
            </a:r>
            <a:r>
              <a:rPr lang="en-US" dirty="0">
                <a:ea typeface="+mn-lt"/>
                <a:cs typeface="+mn-lt"/>
              </a:rPr>
              <a:t> </a:t>
            </a:r>
          </a:p>
          <a:p>
            <a:r>
              <a:rPr lang="en-US" dirty="0">
                <a:ea typeface="+mn-lt"/>
                <a:cs typeface="+mn-lt"/>
              </a:rPr>
              <a:t>Example terms:</a:t>
            </a:r>
          </a:p>
          <a:p>
            <a:pPr marL="914400" lvl="1" indent="-457200">
              <a:buFont typeface="+mj-lt"/>
              <a:buAutoNum type="arabicPeriod"/>
            </a:pPr>
            <a:r>
              <a:rPr lang="en-US" dirty="0">
                <a:ea typeface="+mn-lt"/>
                <a:cs typeface="+mn-lt"/>
              </a:rPr>
              <a:t>Sea star arm length</a:t>
            </a:r>
          </a:p>
          <a:p>
            <a:pPr marL="914400" lvl="1" indent="-457200">
              <a:buFont typeface="+mj-lt"/>
              <a:buAutoNum type="arabicPeriod"/>
            </a:pPr>
            <a:r>
              <a:rPr lang="en-US" dirty="0">
                <a:ea typeface="+mn-lt"/>
                <a:cs typeface="+mn-lt"/>
              </a:rPr>
              <a:t>Stable isotope of Carbon-13 from an organism by mass spectrometry</a:t>
            </a:r>
          </a:p>
          <a:p>
            <a:pPr marL="914400" lvl="1" indent="-457200">
              <a:buFont typeface="+mj-lt"/>
              <a:buAutoNum type="arabicPeriod"/>
            </a:pPr>
            <a:r>
              <a:rPr lang="en-US" dirty="0">
                <a:ea typeface="+mn-lt"/>
                <a:cs typeface="+mn-lt"/>
              </a:rPr>
              <a:t>Starting depth </a:t>
            </a:r>
            <a:endParaRPr lang="en-US" dirty="0"/>
          </a:p>
        </p:txBody>
      </p:sp>
      <p:pic>
        <p:nvPicPr>
          <p:cNvPr id="5" name="Picture 4">
            <a:extLst>
              <a:ext uri="{FF2B5EF4-FFF2-40B4-BE49-F238E27FC236}">
                <a16:creationId xmlns:a16="http://schemas.microsoft.com/office/drawing/2014/main" id="{0AD10233-CEDF-0071-42A7-C66572CFA882}"/>
              </a:ext>
            </a:extLst>
          </p:cNvPr>
          <p:cNvPicPr>
            <a:picLocks noChangeAspect="1"/>
          </p:cNvPicPr>
          <p:nvPr/>
        </p:nvPicPr>
        <p:blipFill>
          <a:blip r:embed="rId3"/>
          <a:stretch>
            <a:fillRect/>
          </a:stretch>
        </p:blipFill>
        <p:spPr>
          <a:xfrm>
            <a:off x="10477202" y="170536"/>
            <a:ext cx="1533739" cy="857370"/>
          </a:xfrm>
          <a:prstGeom prst="rect">
            <a:avLst/>
          </a:prstGeom>
        </p:spPr>
      </p:pic>
    </p:spTree>
    <p:extLst>
      <p:ext uri="{BB962C8B-B14F-4D97-AF65-F5344CB8AC3E}">
        <p14:creationId xmlns:p14="http://schemas.microsoft.com/office/powerpoint/2010/main" val="3710309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6891-5452-1CBD-5C21-D704AAB0C235}"/>
              </a:ext>
            </a:extLst>
          </p:cNvPr>
          <p:cNvSpPr>
            <a:spLocks noGrp="1"/>
          </p:cNvSpPr>
          <p:nvPr>
            <p:ph type="title"/>
          </p:nvPr>
        </p:nvSpPr>
        <p:spPr/>
        <p:txBody>
          <a:bodyPr/>
          <a:lstStyle/>
          <a:p>
            <a:r>
              <a:rPr lang="en-CA"/>
              <a:t>OBIS </a:t>
            </a:r>
            <a:r>
              <a:rPr lang="en-CA" u="sng">
                <a:solidFill>
                  <a:srgbClr val="FF0000"/>
                </a:solidFill>
              </a:rPr>
              <a:t>Required</a:t>
            </a:r>
            <a:r>
              <a:rPr lang="en-CA"/>
              <a:t> DwC terms</a:t>
            </a:r>
          </a:p>
        </p:txBody>
      </p:sp>
      <p:sp>
        <p:nvSpPr>
          <p:cNvPr id="3" name="Content Placeholder 2">
            <a:extLst>
              <a:ext uri="{FF2B5EF4-FFF2-40B4-BE49-F238E27FC236}">
                <a16:creationId xmlns:a16="http://schemas.microsoft.com/office/drawing/2014/main" id="{E15A347C-B4D4-A431-AF99-007D8CEAB0FA}"/>
              </a:ext>
            </a:extLst>
          </p:cNvPr>
          <p:cNvSpPr>
            <a:spLocks noGrp="1"/>
          </p:cNvSpPr>
          <p:nvPr>
            <p:ph idx="1"/>
          </p:nvPr>
        </p:nvSpPr>
        <p:spPr/>
        <p:txBody>
          <a:bodyPr/>
          <a:lstStyle/>
          <a:p>
            <a:pPr marL="514350" indent="-514350">
              <a:buFont typeface="+mj-lt"/>
              <a:buAutoNum type="arabicPeriod"/>
            </a:pPr>
            <a:r>
              <a:rPr lang="en-US" dirty="0" err="1"/>
              <a:t>eventDate</a:t>
            </a:r>
            <a:endParaRPr lang="en-US" dirty="0"/>
          </a:p>
          <a:p>
            <a:pPr marL="514350" indent="-514350">
              <a:buFont typeface="+mj-lt"/>
              <a:buAutoNum type="arabicPeriod"/>
            </a:pPr>
            <a:r>
              <a:rPr lang="en-US" dirty="0" err="1"/>
              <a:t>eventID</a:t>
            </a:r>
            <a:endParaRPr lang="en-US" dirty="0"/>
          </a:p>
          <a:p>
            <a:pPr marL="514350" indent="-514350">
              <a:buFont typeface="+mj-lt"/>
              <a:buAutoNum type="arabicPeriod"/>
            </a:pPr>
            <a:r>
              <a:rPr lang="en-US" dirty="0" err="1"/>
              <a:t>decimalLatitude</a:t>
            </a:r>
            <a:endParaRPr lang="en-US" dirty="0"/>
          </a:p>
          <a:p>
            <a:pPr marL="514350" indent="-514350">
              <a:buFont typeface="+mj-lt"/>
              <a:buAutoNum type="arabicPeriod"/>
            </a:pPr>
            <a:r>
              <a:rPr lang="en-US" dirty="0" err="1"/>
              <a:t>decimalLongitude</a:t>
            </a:r>
            <a:endParaRPr lang="en-US" dirty="0"/>
          </a:p>
          <a:p>
            <a:pPr marL="514350" indent="-514350">
              <a:buFont typeface="+mj-lt"/>
              <a:buAutoNum type="arabicPeriod"/>
            </a:pPr>
            <a:r>
              <a:rPr lang="en-US" dirty="0" err="1"/>
              <a:t>occurrenceID</a:t>
            </a:r>
            <a:endParaRPr lang="en-US" dirty="0"/>
          </a:p>
          <a:p>
            <a:pPr marL="514350" indent="-514350">
              <a:buFont typeface="+mj-lt"/>
              <a:buAutoNum type="arabicPeriod"/>
            </a:pPr>
            <a:r>
              <a:rPr lang="en-US" dirty="0" err="1"/>
              <a:t>occurrenceStatus</a:t>
            </a:r>
            <a:endParaRPr lang="en-US" dirty="0"/>
          </a:p>
          <a:p>
            <a:pPr marL="514350" indent="-514350">
              <a:buFont typeface="+mj-lt"/>
              <a:buAutoNum type="arabicPeriod"/>
            </a:pPr>
            <a:r>
              <a:rPr lang="en-US" dirty="0" err="1"/>
              <a:t>basisOfRecord</a:t>
            </a:r>
            <a:endParaRPr lang="en-US" dirty="0"/>
          </a:p>
          <a:p>
            <a:pPr marL="514350" indent="-514350">
              <a:buFont typeface="+mj-lt"/>
              <a:buAutoNum type="arabicPeriod"/>
            </a:pPr>
            <a:r>
              <a:rPr lang="en-US" dirty="0" err="1"/>
              <a:t>scientificName</a:t>
            </a:r>
            <a:endParaRPr lang="en-CA" dirty="0"/>
          </a:p>
        </p:txBody>
      </p:sp>
      <p:sp>
        <p:nvSpPr>
          <p:cNvPr id="15" name="TextBox 14">
            <a:extLst>
              <a:ext uri="{FF2B5EF4-FFF2-40B4-BE49-F238E27FC236}">
                <a16:creationId xmlns:a16="http://schemas.microsoft.com/office/drawing/2014/main" id="{571F9D18-4071-285C-8AA5-BC3C8D3CF7B9}"/>
              </a:ext>
            </a:extLst>
          </p:cNvPr>
          <p:cNvSpPr txBox="1"/>
          <p:nvPr/>
        </p:nvSpPr>
        <p:spPr>
          <a:xfrm>
            <a:off x="2495550" y="6488668"/>
            <a:ext cx="8020050" cy="369332"/>
          </a:xfrm>
          <a:prstGeom prst="rect">
            <a:avLst/>
          </a:prstGeom>
          <a:noFill/>
        </p:spPr>
        <p:txBody>
          <a:bodyPr wrap="square">
            <a:spAutoFit/>
          </a:bodyPr>
          <a:lstStyle/>
          <a:p>
            <a:r>
              <a:rPr lang="en-CA"/>
              <a:t>https://manual.obis.org/checklist.html#darwin-core-term-checklist-for-obis</a:t>
            </a:r>
          </a:p>
        </p:txBody>
      </p:sp>
      <p:pic>
        <p:nvPicPr>
          <p:cNvPr id="30" name="Picture 29" descr="Aerial view of beach and trees">
            <a:extLst>
              <a:ext uri="{FF2B5EF4-FFF2-40B4-BE49-F238E27FC236}">
                <a16:creationId xmlns:a16="http://schemas.microsoft.com/office/drawing/2014/main" id="{E5C341FB-22E1-6340-1820-8D415F461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149" y="1625790"/>
            <a:ext cx="3792226" cy="2129424"/>
          </a:xfrm>
          <a:prstGeom prst="rect">
            <a:avLst/>
          </a:prstGeom>
        </p:spPr>
      </p:pic>
      <p:pic>
        <p:nvPicPr>
          <p:cNvPr id="33" name="Picture 32" descr="Map graphic with pins">
            <a:extLst>
              <a:ext uri="{FF2B5EF4-FFF2-40B4-BE49-F238E27FC236}">
                <a16:creationId xmlns:a16="http://schemas.microsoft.com/office/drawing/2014/main" id="{E4AF2807-4C36-918A-DFB8-9DB1241A8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935" y="1674068"/>
            <a:ext cx="2784883" cy="1969275"/>
          </a:xfrm>
          <a:prstGeom prst="rect">
            <a:avLst/>
          </a:prstGeom>
        </p:spPr>
      </p:pic>
      <p:pic>
        <p:nvPicPr>
          <p:cNvPr id="4098" name="Picture 2" descr="Sharks, Jardines de la Reina, Cuba">
            <a:extLst>
              <a:ext uri="{FF2B5EF4-FFF2-40B4-BE49-F238E27FC236}">
                <a16:creationId xmlns:a16="http://schemas.microsoft.com/office/drawing/2014/main" id="{0EFA1A00-B5F1-EAFF-15A6-0606BBF2D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75" y="3890151"/>
            <a:ext cx="3508997" cy="23118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4AB1CF3-03B8-17FD-10E7-62A9CECA0869}"/>
              </a:ext>
            </a:extLst>
          </p:cNvPr>
          <p:cNvSpPr txBox="1"/>
          <p:nvPr/>
        </p:nvSpPr>
        <p:spPr>
          <a:xfrm>
            <a:off x="8623688" y="6202011"/>
            <a:ext cx="2730112" cy="261610"/>
          </a:xfrm>
          <a:prstGeom prst="rect">
            <a:avLst/>
          </a:prstGeom>
          <a:noFill/>
        </p:spPr>
        <p:txBody>
          <a:bodyPr wrap="square">
            <a:spAutoFit/>
          </a:bodyPr>
          <a:lstStyle/>
          <a:p>
            <a:r>
              <a:rPr lang="en-US" sz="1050"/>
              <a:t>Credit: Philip Hamilton / Ocean Image Bank</a:t>
            </a:r>
            <a:endParaRPr lang="en-CA" sz="1050"/>
          </a:p>
        </p:txBody>
      </p:sp>
    </p:spTree>
    <p:extLst>
      <p:ext uri="{BB962C8B-B14F-4D97-AF65-F5344CB8AC3E}">
        <p14:creationId xmlns:p14="http://schemas.microsoft.com/office/powerpoint/2010/main" val="871049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0E9498-D4E4-54AC-3727-1FDAFE50EA6D}"/>
              </a:ext>
            </a:extLst>
          </p:cNvPr>
          <p:cNvSpPr>
            <a:spLocks noGrp="1"/>
          </p:cNvSpPr>
          <p:nvPr>
            <p:ph idx="1"/>
          </p:nvPr>
        </p:nvSpPr>
        <p:spPr>
          <a:xfrm>
            <a:off x="327542" y="124657"/>
            <a:ext cx="11078029" cy="350054"/>
          </a:xfrm>
        </p:spPr>
        <p:txBody>
          <a:bodyPr vert="horz" lIns="91440" tIns="45720" rIns="91440" bIns="45720" rtlCol="0" anchor="t">
            <a:normAutofit fontScale="77500" lnSpcReduction="20000"/>
          </a:bodyPr>
          <a:lstStyle/>
          <a:p>
            <a:r>
              <a:rPr lang="en-US" dirty="0">
                <a:ea typeface="+mn-lt"/>
                <a:cs typeface="+mn-lt"/>
                <a:hlinkClick r:id="rId2"/>
              </a:rPr>
              <a:t>https://vocab.seadatanet.org/p01-facet-search</a:t>
            </a:r>
            <a:r>
              <a:rPr lang="en-US" dirty="0">
                <a:ea typeface="+mn-lt"/>
                <a:cs typeface="+mn-lt"/>
              </a:rPr>
              <a:t> </a:t>
            </a:r>
          </a:p>
        </p:txBody>
      </p:sp>
      <p:pic>
        <p:nvPicPr>
          <p:cNvPr id="5" name="Picture 4">
            <a:extLst>
              <a:ext uri="{FF2B5EF4-FFF2-40B4-BE49-F238E27FC236}">
                <a16:creationId xmlns:a16="http://schemas.microsoft.com/office/drawing/2014/main" id="{0CABD364-6622-BD11-43A1-57EF039C6161}"/>
              </a:ext>
            </a:extLst>
          </p:cNvPr>
          <p:cNvPicPr>
            <a:picLocks noChangeAspect="1"/>
          </p:cNvPicPr>
          <p:nvPr/>
        </p:nvPicPr>
        <p:blipFill>
          <a:blip r:embed="rId3"/>
          <a:stretch>
            <a:fillRect/>
          </a:stretch>
        </p:blipFill>
        <p:spPr>
          <a:xfrm>
            <a:off x="2215697" y="3099971"/>
            <a:ext cx="9976303" cy="1685073"/>
          </a:xfrm>
          <a:prstGeom prst="rect">
            <a:avLst/>
          </a:prstGeom>
        </p:spPr>
      </p:pic>
      <p:pic>
        <p:nvPicPr>
          <p:cNvPr id="7" name="Picture 6">
            <a:extLst>
              <a:ext uri="{FF2B5EF4-FFF2-40B4-BE49-F238E27FC236}">
                <a16:creationId xmlns:a16="http://schemas.microsoft.com/office/drawing/2014/main" id="{47D23C2A-6330-49F8-0921-A3784622860E}"/>
              </a:ext>
            </a:extLst>
          </p:cNvPr>
          <p:cNvPicPr>
            <a:picLocks noChangeAspect="1"/>
          </p:cNvPicPr>
          <p:nvPr/>
        </p:nvPicPr>
        <p:blipFill rotWithShape="1">
          <a:blip r:embed="rId4"/>
          <a:srcRect b="5696"/>
          <a:stretch/>
        </p:blipFill>
        <p:spPr>
          <a:xfrm>
            <a:off x="2202997" y="4900647"/>
            <a:ext cx="9976303" cy="1930667"/>
          </a:xfrm>
          <a:prstGeom prst="rect">
            <a:avLst/>
          </a:prstGeom>
        </p:spPr>
      </p:pic>
      <p:sp>
        <p:nvSpPr>
          <p:cNvPr id="13" name="TextBox 12">
            <a:extLst>
              <a:ext uri="{FF2B5EF4-FFF2-40B4-BE49-F238E27FC236}">
                <a16:creationId xmlns:a16="http://schemas.microsoft.com/office/drawing/2014/main" id="{289524AA-B7F2-89C1-D13E-D5E1EFA694C3}"/>
              </a:ext>
            </a:extLst>
          </p:cNvPr>
          <p:cNvSpPr txBox="1"/>
          <p:nvPr/>
        </p:nvSpPr>
        <p:spPr>
          <a:xfrm>
            <a:off x="327542" y="3624745"/>
            <a:ext cx="1743014" cy="523220"/>
          </a:xfrm>
          <a:prstGeom prst="rect">
            <a:avLst/>
          </a:prstGeom>
          <a:noFill/>
        </p:spPr>
        <p:txBody>
          <a:bodyPr wrap="square">
            <a:spAutoFit/>
          </a:bodyPr>
          <a:lstStyle/>
          <a:p>
            <a:r>
              <a:rPr lang="en-US" sz="2800" dirty="0">
                <a:ea typeface="+mn-lt"/>
                <a:cs typeface="+mn-lt"/>
              </a:rPr>
              <a:t>Carbon-13</a:t>
            </a:r>
            <a:endParaRPr lang="en-CA" sz="2800" dirty="0"/>
          </a:p>
        </p:txBody>
      </p:sp>
      <p:sp>
        <p:nvSpPr>
          <p:cNvPr id="15" name="TextBox 14">
            <a:extLst>
              <a:ext uri="{FF2B5EF4-FFF2-40B4-BE49-F238E27FC236}">
                <a16:creationId xmlns:a16="http://schemas.microsoft.com/office/drawing/2014/main" id="{06875DC2-459E-1194-2328-252232B45B57}"/>
              </a:ext>
            </a:extLst>
          </p:cNvPr>
          <p:cNvSpPr txBox="1"/>
          <p:nvPr/>
        </p:nvSpPr>
        <p:spPr>
          <a:xfrm>
            <a:off x="491961" y="5349263"/>
            <a:ext cx="1414176" cy="954107"/>
          </a:xfrm>
          <a:prstGeom prst="rect">
            <a:avLst/>
          </a:prstGeom>
          <a:noFill/>
        </p:spPr>
        <p:txBody>
          <a:bodyPr wrap="square">
            <a:spAutoFit/>
          </a:bodyPr>
          <a:lstStyle/>
          <a:p>
            <a:r>
              <a:rPr lang="en-US" sz="2800" dirty="0">
                <a:ea typeface="+mn-lt"/>
                <a:cs typeface="+mn-lt"/>
              </a:rPr>
              <a:t>Starting </a:t>
            </a:r>
          </a:p>
          <a:p>
            <a:r>
              <a:rPr lang="en-US" sz="2800" dirty="0">
                <a:ea typeface="+mn-lt"/>
                <a:cs typeface="+mn-lt"/>
              </a:rPr>
              <a:t>depth</a:t>
            </a:r>
            <a:endParaRPr lang="en-CA" sz="2800" dirty="0"/>
          </a:p>
        </p:txBody>
      </p:sp>
      <p:sp>
        <p:nvSpPr>
          <p:cNvPr id="19" name="TextBox 18">
            <a:extLst>
              <a:ext uri="{FF2B5EF4-FFF2-40B4-BE49-F238E27FC236}">
                <a16:creationId xmlns:a16="http://schemas.microsoft.com/office/drawing/2014/main" id="{511D9AA0-36EE-A836-B4B2-BC92ED7AEDE3}"/>
              </a:ext>
            </a:extLst>
          </p:cNvPr>
          <p:cNvSpPr txBox="1"/>
          <p:nvPr/>
        </p:nvSpPr>
        <p:spPr>
          <a:xfrm>
            <a:off x="327542" y="982191"/>
            <a:ext cx="1743014" cy="1384995"/>
          </a:xfrm>
          <a:prstGeom prst="rect">
            <a:avLst/>
          </a:prstGeom>
          <a:noFill/>
        </p:spPr>
        <p:txBody>
          <a:bodyPr wrap="square">
            <a:spAutoFit/>
          </a:bodyPr>
          <a:lstStyle/>
          <a:p>
            <a:pPr algn="ctr"/>
            <a:r>
              <a:rPr lang="en-US" sz="2800" dirty="0">
                <a:ea typeface="+mn-lt"/>
                <a:cs typeface="+mn-lt"/>
              </a:rPr>
              <a:t>Sea star arm length</a:t>
            </a:r>
            <a:endParaRPr lang="en-CA" sz="2800" dirty="0"/>
          </a:p>
        </p:txBody>
      </p:sp>
      <p:pic>
        <p:nvPicPr>
          <p:cNvPr id="21" name="Picture 20">
            <a:extLst>
              <a:ext uri="{FF2B5EF4-FFF2-40B4-BE49-F238E27FC236}">
                <a16:creationId xmlns:a16="http://schemas.microsoft.com/office/drawing/2014/main" id="{0F8C6583-0B8E-0B5B-E249-D93CCFA6960C}"/>
              </a:ext>
            </a:extLst>
          </p:cNvPr>
          <p:cNvPicPr>
            <a:picLocks noChangeAspect="1"/>
          </p:cNvPicPr>
          <p:nvPr/>
        </p:nvPicPr>
        <p:blipFill rotWithShape="1">
          <a:blip r:embed="rId5"/>
          <a:srcRect b="57112"/>
          <a:stretch/>
        </p:blipFill>
        <p:spPr>
          <a:xfrm>
            <a:off x="2215697" y="551264"/>
            <a:ext cx="9976303" cy="1620104"/>
          </a:xfrm>
          <a:prstGeom prst="rect">
            <a:avLst/>
          </a:prstGeom>
        </p:spPr>
      </p:pic>
      <p:pic>
        <p:nvPicPr>
          <p:cNvPr id="22" name="Picture 21">
            <a:extLst>
              <a:ext uri="{FF2B5EF4-FFF2-40B4-BE49-F238E27FC236}">
                <a16:creationId xmlns:a16="http://schemas.microsoft.com/office/drawing/2014/main" id="{4AFBB917-7841-A9EF-9601-81E87E17B36E}"/>
              </a:ext>
            </a:extLst>
          </p:cNvPr>
          <p:cNvPicPr>
            <a:picLocks noChangeAspect="1"/>
          </p:cNvPicPr>
          <p:nvPr/>
        </p:nvPicPr>
        <p:blipFill rotWithShape="1">
          <a:blip r:embed="rId5"/>
          <a:srcRect l="26115" t="81855" r="1"/>
          <a:stretch/>
        </p:blipFill>
        <p:spPr>
          <a:xfrm>
            <a:off x="4813300" y="2300510"/>
            <a:ext cx="7371079" cy="685449"/>
          </a:xfrm>
          <a:prstGeom prst="rect">
            <a:avLst/>
          </a:prstGeom>
        </p:spPr>
      </p:pic>
      <p:cxnSp>
        <p:nvCxnSpPr>
          <p:cNvPr id="61" name="Straight Connector 60">
            <a:extLst>
              <a:ext uri="{FF2B5EF4-FFF2-40B4-BE49-F238E27FC236}">
                <a16:creationId xmlns:a16="http://schemas.microsoft.com/office/drawing/2014/main" id="{2F788EB2-7C24-63C9-E3FC-CE4AE4C8856A}"/>
              </a:ext>
            </a:extLst>
          </p:cNvPr>
          <p:cNvCxnSpPr/>
          <p:nvPr/>
        </p:nvCxnSpPr>
        <p:spPr>
          <a:xfrm flipH="1">
            <a:off x="114300" y="3033584"/>
            <a:ext cx="12070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80479A-2000-3FDD-7C3C-BB2644CB5F1E}"/>
              </a:ext>
            </a:extLst>
          </p:cNvPr>
          <p:cNvCxnSpPr/>
          <p:nvPr/>
        </p:nvCxnSpPr>
        <p:spPr>
          <a:xfrm flipH="1">
            <a:off x="70485" y="4841781"/>
            <a:ext cx="12070079"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Arrow: Striped Right 62">
            <a:extLst>
              <a:ext uri="{FF2B5EF4-FFF2-40B4-BE49-F238E27FC236}">
                <a16:creationId xmlns:a16="http://schemas.microsoft.com/office/drawing/2014/main" id="{48FBF35A-9BCB-BC4D-87D3-5D163AE33A96}"/>
              </a:ext>
            </a:extLst>
          </p:cNvPr>
          <p:cNvSpPr/>
          <p:nvPr/>
        </p:nvSpPr>
        <p:spPr>
          <a:xfrm rot="5400000">
            <a:off x="6256755" y="2107644"/>
            <a:ext cx="239471" cy="240207"/>
          </a:xfrm>
          <a:prstGeom prst="strip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Arrow: Striped Right 63">
            <a:extLst>
              <a:ext uri="{FF2B5EF4-FFF2-40B4-BE49-F238E27FC236}">
                <a16:creationId xmlns:a16="http://schemas.microsoft.com/office/drawing/2014/main" id="{A342D5B0-8070-9D65-1901-F07761ED6E04}"/>
              </a:ext>
            </a:extLst>
          </p:cNvPr>
          <p:cNvSpPr/>
          <p:nvPr/>
        </p:nvSpPr>
        <p:spPr>
          <a:xfrm rot="5400000">
            <a:off x="11405939" y="2107644"/>
            <a:ext cx="239471" cy="240207"/>
          </a:xfrm>
          <a:prstGeom prst="strip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05579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499C-3058-AA74-105F-22B82412DA75}"/>
              </a:ext>
            </a:extLst>
          </p:cNvPr>
          <p:cNvSpPr>
            <a:spLocks noGrp="1"/>
          </p:cNvSpPr>
          <p:nvPr>
            <p:ph type="title"/>
          </p:nvPr>
        </p:nvSpPr>
        <p:spPr>
          <a:xfrm>
            <a:off x="838200" y="347006"/>
            <a:ext cx="10515600" cy="733180"/>
          </a:xfrm>
        </p:spPr>
        <p:txBody>
          <a:bodyPr/>
          <a:lstStyle/>
          <a:p>
            <a:r>
              <a:rPr lang="en-CA" dirty="0"/>
              <a:t>Request new code</a:t>
            </a:r>
          </a:p>
        </p:txBody>
      </p:sp>
      <p:sp>
        <p:nvSpPr>
          <p:cNvPr id="3" name="Content Placeholder 2">
            <a:extLst>
              <a:ext uri="{FF2B5EF4-FFF2-40B4-BE49-F238E27FC236}">
                <a16:creationId xmlns:a16="http://schemas.microsoft.com/office/drawing/2014/main" id="{20747FED-C477-A434-9143-EB7372EBA3F8}"/>
              </a:ext>
            </a:extLst>
          </p:cNvPr>
          <p:cNvSpPr>
            <a:spLocks noGrp="1"/>
          </p:cNvSpPr>
          <p:nvPr>
            <p:ph idx="1"/>
          </p:nvPr>
        </p:nvSpPr>
        <p:spPr>
          <a:xfrm>
            <a:off x="794004" y="1153910"/>
            <a:ext cx="10603992" cy="1506395"/>
          </a:xfrm>
        </p:spPr>
        <p:txBody>
          <a:bodyPr/>
          <a:lstStyle/>
          <a:p>
            <a:r>
              <a:rPr lang="en-CA" dirty="0"/>
              <a:t>Submit GitHub ticket: </a:t>
            </a:r>
            <a:r>
              <a:rPr lang="en-CA" dirty="0">
                <a:hlinkClick r:id="rId2"/>
              </a:rPr>
              <a:t>https://github.com/nvs-vocabs/P01/issues</a:t>
            </a:r>
            <a:r>
              <a:rPr lang="en-CA" dirty="0"/>
              <a:t> </a:t>
            </a:r>
          </a:p>
        </p:txBody>
      </p:sp>
      <p:pic>
        <p:nvPicPr>
          <p:cNvPr id="15" name="Picture 14">
            <a:extLst>
              <a:ext uri="{FF2B5EF4-FFF2-40B4-BE49-F238E27FC236}">
                <a16:creationId xmlns:a16="http://schemas.microsoft.com/office/drawing/2014/main" id="{C45E0618-F200-FBEE-8040-B2F934553B71}"/>
              </a:ext>
            </a:extLst>
          </p:cNvPr>
          <p:cNvPicPr>
            <a:picLocks noChangeAspect="1"/>
          </p:cNvPicPr>
          <p:nvPr/>
        </p:nvPicPr>
        <p:blipFill>
          <a:blip r:embed="rId3"/>
          <a:stretch>
            <a:fillRect/>
          </a:stretch>
        </p:blipFill>
        <p:spPr>
          <a:xfrm>
            <a:off x="297906" y="1676400"/>
            <a:ext cx="4128762" cy="3447394"/>
          </a:xfrm>
          <a:prstGeom prst="rect">
            <a:avLst/>
          </a:prstGeom>
          <a:ln w="38100">
            <a:solidFill>
              <a:srgbClr val="FF0000"/>
            </a:solidFill>
          </a:ln>
        </p:spPr>
      </p:pic>
      <p:pic>
        <p:nvPicPr>
          <p:cNvPr id="13" name="Picture 12">
            <a:extLst>
              <a:ext uri="{FF2B5EF4-FFF2-40B4-BE49-F238E27FC236}">
                <a16:creationId xmlns:a16="http://schemas.microsoft.com/office/drawing/2014/main" id="{46E6B5F1-1852-A0B4-EBD4-602295D0BD23}"/>
              </a:ext>
            </a:extLst>
          </p:cNvPr>
          <p:cNvPicPr>
            <a:picLocks noChangeAspect="1"/>
          </p:cNvPicPr>
          <p:nvPr/>
        </p:nvPicPr>
        <p:blipFill>
          <a:blip r:embed="rId4"/>
          <a:stretch>
            <a:fillRect/>
          </a:stretch>
        </p:blipFill>
        <p:spPr>
          <a:xfrm>
            <a:off x="2878327" y="3262516"/>
            <a:ext cx="4887007" cy="3248478"/>
          </a:xfrm>
          <a:prstGeom prst="rect">
            <a:avLst/>
          </a:prstGeom>
          <a:ln w="38100">
            <a:solidFill>
              <a:srgbClr val="FFC000"/>
            </a:solidFill>
          </a:ln>
        </p:spPr>
      </p:pic>
      <p:pic>
        <p:nvPicPr>
          <p:cNvPr id="11" name="Picture 10">
            <a:extLst>
              <a:ext uri="{FF2B5EF4-FFF2-40B4-BE49-F238E27FC236}">
                <a16:creationId xmlns:a16="http://schemas.microsoft.com/office/drawing/2014/main" id="{B3722924-55CD-9C5E-38A9-46C70A558153}"/>
              </a:ext>
            </a:extLst>
          </p:cNvPr>
          <p:cNvPicPr>
            <a:picLocks noChangeAspect="1"/>
          </p:cNvPicPr>
          <p:nvPr/>
        </p:nvPicPr>
        <p:blipFill>
          <a:blip r:embed="rId5"/>
          <a:stretch>
            <a:fillRect/>
          </a:stretch>
        </p:blipFill>
        <p:spPr>
          <a:xfrm>
            <a:off x="7135103" y="1743930"/>
            <a:ext cx="4887007" cy="5017327"/>
          </a:xfrm>
          <a:prstGeom prst="rect">
            <a:avLst/>
          </a:prstGeom>
          <a:ln w="38100">
            <a:solidFill>
              <a:schemeClr val="accent6"/>
            </a:solidFill>
          </a:ln>
        </p:spPr>
      </p:pic>
      <p:sp>
        <p:nvSpPr>
          <p:cNvPr id="17" name="TextBox 16">
            <a:extLst>
              <a:ext uri="{FF2B5EF4-FFF2-40B4-BE49-F238E27FC236}">
                <a16:creationId xmlns:a16="http://schemas.microsoft.com/office/drawing/2014/main" id="{7EE78A37-7CE7-2BE8-1AE8-891BBB73081C}"/>
              </a:ext>
            </a:extLst>
          </p:cNvPr>
          <p:cNvSpPr txBox="1"/>
          <p:nvPr/>
        </p:nvSpPr>
        <p:spPr>
          <a:xfrm>
            <a:off x="3569295" y="2429472"/>
            <a:ext cx="573786" cy="461665"/>
          </a:xfrm>
          <a:prstGeom prst="rect">
            <a:avLst/>
          </a:prstGeom>
          <a:noFill/>
        </p:spPr>
        <p:txBody>
          <a:bodyPr wrap="square">
            <a:spAutoFit/>
          </a:bodyPr>
          <a:lstStyle/>
          <a:p>
            <a:r>
              <a:rPr lang="en-CA" sz="2400" b="1" dirty="0">
                <a:solidFill>
                  <a:srgbClr val="FF0000"/>
                </a:solidFill>
              </a:rPr>
              <a:t>1</a:t>
            </a:r>
          </a:p>
        </p:txBody>
      </p:sp>
      <p:sp>
        <p:nvSpPr>
          <p:cNvPr id="18" name="TextBox 17">
            <a:extLst>
              <a:ext uri="{FF2B5EF4-FFF2-40B4-BE49-F238E27FC236}">
                <a16:creationId xmlns:a16="http://schemas.microsoft.com/office/drawing/2014/main" id="{65A9425A-70E8-7D06-CC3C-41163DF0C9D2}"/>
              </a:ext>
            </a:extLst>
          </p:cNvPr>
          <p:cNvSpPr txBox="1"/>
          <p:nvPr/>
        </p:nvSpPr>
        <p:spPr>
          <a:xfrm>
            <a:off x="6433303" y="4547832"/>
            <a:ext cx="573786" cy="461665"/>
          </a:xfrm>
          <a:prstGeom prst="rect">
            <a:avLst/>
          </a:prstGeom>
          <a:noFill/>
        </p:spPr>
        <p:txBody>
          <a:bodyPr wrap="square">
            <a:spAutoFit/>
          </a:bodyPr>
          <a:lstStyle/>
          <a:p>
            <a:r>
              <a:rPr lang="en-CA" sz="2400" b="1" dirty="0">
                <a:solidFill>
                  <a:schemeClr val="accent4"/>
                </a:solidFill>
              </a:rPr>
              <a:t>2</a:t>
            </a:r>
          </a:p>
        </p:txBody>
      </p:sp>
      <p:sp>
        <p:nvSpPr>
          <p:cNvPr id="19" name="TextBox 18">
            <a:extLst>
              <a:ext uri="{FF2B5EF4-FFF2-40B4-BE49-F238E27FC236}">
                <a16:creationId xmlns:a16="http://schemas.microsoft.com/office/drawing/2014/main" id="{DFCFF1AD-02A9-2E9A-A88E-18DF4046034E}"/>
              </a:ext>
            </a:extLst>
          </p:cNvPr>
          <p:cNvSpPr txBox="1"/>
          <p:nvPr/>
        </p:nvSpPr>
        <p:spPr>
          <a:xfrm>
            <a:off x="7826071" y="2875461"/>
            <a:ext cx="573786" cy="461665"/>
          </a:xfrm>
          <a:prstGeom prst="rect">
            <a:avLst/>
          </a:prstGeom>
          <a:noFill/>
        </p:spPr>
        <p:txBody>
          <a:bodyPr wrap="square">
            <a:spAutoFit/>
          </a:bodyPr>
          <a:lstStyle/>
          <a:p>
            <a:r>
              <a:rPr lang="en-CA" sz="2400" b="1" dirty="0">
                <a:solidFill>
                  <a:schemeClr val="accent6"/>
                </a:solidFill>
              </a:rPr>
              <a:t>3</a:t>
            </a:r>
          </a:p>
        </p:txBody>
      </p:sp>
    </p:spTree>
    <p:extLst>
      <p:ext uri="{BB962C8B-B14F-4D97-AF65-F5344CB8AC3E}">
        <p14:creationId xmlns:p14="http://schemas.microsoft.com/office/powerpoint/2010/main" val="68724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E399-DB82-BF81-032C-BD27BB26B65D}"/>
              </a:ext>
            </a:extLst>
          </p:cNvPr>
          <p:cNvSpPr>
            <a:spLocks noGrp="1"/>
          </p:cNvSpPr>
          <p:nvPr>
            <p:ph type="title"/>
          </p:nvPr>
        </p:nvSpPr>
        <p:spPr/>
        <p:txBody>
          <a:bodyPr/>
          <a:lstStyle/>
          <a:p>
            <a:r>
              <a:rPr lang="en-CA" dirty="0"/>
              <a:t>MoF Tools</a:t>
            </a:r>
          </a:p>
        </p:txBody>
      </p:sp>
      <p:sp>
        <p:nvSpPr>
          <p:cNvPr id="3" name="Content Placeholder 2">
            <a:extLst>
              <a:ext uri="{FF2B5EF4-FFF2-40B4-BE49-F238E27FC236}">
                <a16:creationId xmlns:a16="http://schemas.microsoft.com/office/drawing/2014/main" id="{403874E7-7D02-F7E5-5563-9766F8D49553}"/>
              </a:ext>
            </a:extLst>
          </p:cNvPr>
          <p:cNvSpPr>
            <a:spLocks noGrp="1"/>
          </p:cNvSpPr>
          <p:nvPr>
            <p:ph idx="1"/>
          </p:nvPr>
        </p:nvSpPr>
        <p:spPr>
          <a:xfrm>
            <a:off x="838200" y="1533525"/>
            <a:ext cx="10515600" cy="4351338"/>
          </a:xfrm>
        </p:spPr>
        <p:txBody>
          <a:bodyPr vert="horz" lIns="91440" tIns="45720" rIns="91440" bIns="45720" rtlCol="0" anchor="t">
            <a:normAutofit/>
          </a:bodyPr>
          <a:lstStyle/>
          <a:p>
            <a:r>
              <a:rPr lang="en-CA" b="1" dirty="0">
                <a:ea typeface="Calibri"/>
                <a:cs typeface="Calibri"/>
              </a:rPr>
              <a:t>Report</a:t>
            </a:r>
            <a:r>
              <a:rPr lang="en-CA" dirty="0">
                <a:ea typeface="Calibri"/>
                <a:cs typeface="Calibri"/>
              </a:rPr>
              <a:t>: </a:t>
            </a:r>
            <a:r>
              <a:rPr lang="en-CA" dirty="0">
                <a:ea typeface="Calibri"/>
                <a:cs typeface="Calibri"/>
                <a:hlinkClick r:id="rId2"/>
              </a:rPr>
              <a:t>https://r.obis.org/mof/</a:t>
            </a:r>
            <a:endParaRPr lang="en-CA" dirty="0">
              <a:ea typeface="Calibri"/>
              <a:cs typeface="Calibri"/>
            </a:endParaRPr>
          </a:p>
          <a:p>
            <a:pPr lvl="1"/>
            <a:r>
              <a:rPr lang="en-CA" dirty="0">
                <a:ea typeface="Calibri"/>
                <a:cs typeface="Calibri"/>
              </a:rPr>
              <a:t>Summary for each dataset per node</a:t>
            </a:r>
          </a:p>
        </p:txBody>
      </p:sp>
      <p:pic>
        <p:nvPicPr>
          <p:cNvPr id="5" name="Picture 4">
            <a:extLst>
              <a:ext uri="{FF2B5EF4-FFF2-40B4-BE49-F238E27FC236}">
                <a16:creationId xmlns:a16="http://schemas.microsoft.com/office/drawing/2014/main" id="{F9F5FACD-590D-1EB2-F465-EABD5C00BE17}"/>
              </a:ext>
            </a:extLst>
          </p:cNvPr>
          <p:cNvPicPr>
            <a:picLocks noChangeAspect="1"/>
          </p:cNvPicPr>
          <p:nvPr/>
        </p:nvPicPr>
        <p:blipFill>
          <a:blip r:embed="rId3"/>
          <a:stretch>
            <a:fillRect/>
          </a:stretch>
        </p:blipFill>
        <p:spPr>
          <a:xfrm>
            <a:off x="905250" y="2707465"/>
            <a:ext cx="10640068" cy="3785409"/>
          </a:xfrm>
          <a:prstGeom prst="rect">
            <a:avLst/>
          </a:prstGeom>
        </p:spPr>
      </p:pic>
    </p:spTree>
    <p:extLst>
      <p:ext uri="{BB962C8B-B14F-4D97-AF65-F5344CB8AC3E}">
        <p14:creationId xmlns:p14="http://schemas.microsoft.com/office/powerpoint/2010/main" val="2365601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F7BA0D-A0A8-D92C-74C6-17CBA014D8FF}"/>
              </a:ext>
            </a:extLst>
          </p:cNvPr>
          <p:cNvPicPr>
            <a:picLocks noChangeAspect="1"/>
          </p:cNvPicPr>
          <p:nvPr/>
        </p:nvPicPr>
        <p:blipFill rotWithShape="1">
          <a:blip r:embed="rId2"/>
          <a:srcRect t="31339"/>
          <a:stretch/>
        </p:blipFill>
        <p:spPr>
          <a:xfrm>
            <a:off x="389728" y="3594101"/>
            <a:ext cx="11412543" cy="3263899"/>
          </a:xfrm>
          <a:prstGeom prst="rect">
            <a:avLst/>
          </a:prstGeom>
        </p:spPr>
      </p:pic>
      <p:sp>
        <p:nvSpPr>
          <p:cNvPr id="2" name="Title 1">
            <a:extLst>
              <a:ext uri="{FF2B5EF4-FFF2-40B4-BE49-F238E27FC236}">
                <a16:creationId xmlns:a16="http://schemas.microsoft.com/office/drawing/2014/main" id="{38D5E399-DB82-BF81-032C-BD27BB26B65D}"/>
              </a:ext>
            </a:extLst>
          </p:cNvPr>
          <p:cNvSpPr>
            <a:spLocks noGrp="1"/>
          </p:cNvSpPr>
          <p:nvPr>
            <p:ph type="title"/>
          </p:nvPr>
        </p:nvSpPr>
        <p:spPr/>
        <p:txBody>
          <a:bodyPr/>
          <a:lstStyle/>
          <a:p>
            <a:r>
              <a:rPr lang="en-CA" dirty="0"/>
              <a:t>MoF Tools</a:t>
            </a:r>
          </a:p>
        </p:txBody>
      </p:sp>
      <p:sp>
        <p:nvSpPr>
          <p:cNvPr id="3" name="Content Placeholder 2">
            <a:extLst>
              <a:ext uri="{FF2B5EF4-FFF2-40B4-BE49-F238E27FC236}">
                <a16:creationId xmlns:a16="http://schemas.microsoft.com/office/drawing/2014/main" id="{403874E7-7D02-F7E5-5563-9766F8D49553}"/>
              </a:ext>
            </a:extLst>
          </p:cNvPr>
          <p:cNvSpPr>
            <a:spLocks noGrp="1"/>
          </p:cNvSpPr>
          <p:nvPr>
            <p:ph idx="1"/>
          </p:nvPr>
        </p:nvSpPr>
        <p:spPr>
          <a:xfrm>
            <a:off x="838200" y="1533525"/>
            <a:ext cx="10515600" cy="4351338"/>
          </a:xfrm>
        </p:spPr>
        <p:txBody>
          <a:bodyPr vert="horz" lIns="91440" tIns="45720" rIns="91440" bIns="45720" rtlCol="0" anchor="t">
            <a:normAutofit/>
          </a:bodyPr>
          <a:lstStyle/>
          <a:p>
            <a:r>
              <a:rPr lang="en-CA" b="1" dirty="0">
                <a:ea typeface="Calibri"/>
                <a:cs typeface="Calibri"/>
              </a:rPr>
              <a:t>Report</a:t>
            </a:r>
            <a:r>
              <a:rPr lang="en-CA" dirty="0">
                <a:ea typeface="Calibri"/>
                <a:cs typeface="Calibri"/>
              </a:rPr>
              <a:t>: </a:t>
            </a:r>
            <a:r>
              <a:rPr lang="en-CA" dirty="0">
                <a:ea typeface="Calibri"/>
                <a:cs typeface="Calibri"/>
                <a:hlinkClick r:id="rId3"/>
              </a:rPr>
              <a:t>https://r.obis.org/mof/</a:t>
            </a:r>
            <a:endParaRPr lang="en-CA" dirty="0">
              <a:ea typeface="Calibri"/>
              <a:cs typeface="Calibri"/>
            </a:endParaRPr>
          </a:p>
          <a:p>
            <a:pPr lvl="1"/>
            <a:r>
              <a:rPr lang="en-CA" dirty="0">
                <a:ea typeface="Calibri"/>
                <a:cs typeface="Calibri"/>
              </a:rPr>
              <a:t>Summary for each dataset per node</a:t>
            </a:r>
          </a:p>
          <a:p>
            <a:r>
              <a:rPr lang="en-CA" b="1" dirty="0">
                <a:ea typeface="Calibri"/>
                <a:cs typeface="Calibri"/>
              </a:rPr>
              <a:t>Viewer</a:t>
            </a:r>
            <a:r>
              <a:rPr lang="en-CA" dirty="0">
                <a:ea typeface="Calibri"/>
                <a:cs typeface="Calibri"/>
              </a:rPr>
              <a:t>: </a:t>
            </a:r>
            <a:r>
              <a:rPr lang="en-CA" dirty="0">
                <a:ea typeface="Calibri"/>
                <a:cs typeface="Calibri"/>
                <a:hlinkClick r:id="rId4"/>
              </a:rPr>
              <a:t>https://mof.obis.org/</a:t>
            </a:r>
            <a:r>
              <a:rPr lang="en-CA" dirty="0">
                <a:ea typeface="Calibri"/>
                <a:cs typeface="Calibri"/>
              </a:rPr>
              <a:t> </a:t>
            </a:r>
          </a:p>
          <a:p>
            <a:pPr lvl="1"/>
            <a:r>
              <a:rPr lang="en-CA" dirty="0">
                <a:ea typeface="Calibri"/>
                <a:cs typeface="Calibri"/>
              </a:rPr>
              <a:t>Use only for reference!</a:t>
            </a:r>
          </a:p>
          <a:p>
            <a:pPr lvl="1"/>
            <a:r>
              <a:rPr lang="en-CA" dirty="0">
                <a:cs typeface="Calibri"/>
              </a:rPr>
              <a:t>Always ensure codes match </a:t>
            </a:r>
            <a:r>
              <a:rPr lang="en-CA" i="1" dirty="0">
                <a:cs typeface="Calibri"/>
              </a:rPr>
              <a:t>your</a:t>
            </a:r>
            <a:r>
              <a:rPr lang="en-CA" dirty="0">
                <a:cs typeface="Calibri"/>
              </a:rPr>
              <a:t> data measurements</a:t>
            </a:r>
            <a:endParaRPr lang="en-CA" dirty="0"/>
          </a:p>
          <a:p>
            <a:pPr marL="457200" lvl="1" indent="0">
              <a:buNone/>
            </a:pPr>
            <a:endParaRPr lang="en-CA" dirty="0">
              <a:ea typeface="Calibri"/>
              <a:cs typeface="Calibri"/>
            </a:endParaRPr>
          </a:p>
        </p:txBody>
      </p:sp>
      <p:pic>
        <p:nvPicPr>
          <p:cNvPr id="5" name="Picture 4">
            <a:extLst>
              <a:ext uri="{FF2B5EF4-FFF2-40B4-BE49-F238E27FC236}">
                <a16:creationId xmlns:a16="http://schemas.microsoft.com/office/drawing/2014/main" id="{F9F5FACD-590D-1EB2-F465-EABD5C00BE17}"/>
              </a:ext>
            </a:extLst>
          </p:cNvPr>
          <p:cNvPicPr>
            <a:picLocks noChangeAspect="1"/>
          </p:cNvPicPr>
          <p:nvPr/>
        </p:nvPicPr>
        <p:blipFill>
          <a:blip r:embed="rId5"/>
          <a:stretch>
            <a:fillRect/>
          </a:stretch>
        </p:blipFill>
        <p:spPr>
          <a:xfrm>
            <a:off x="6434846" y="1175495"/>
            <a:ext cx="5274554" cy="1876524"/>
          </a:xfrm>
          <a:prstGeom prst="rect">
            <a:avLst/>
          </a:prstGeom>
        </p:spPr>
      </p:pic>
    </p:spTree>
    <p:extLst>
      <p:ext uri="{BB962C8B-B14F-4D97-AF65-F5344CB8AC3E}">
        <p14:creationId xmlns:p14="http://schemas.microsoft.com/office/powerpoint/2010/main" val="139252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CA6D4F-BE9C-2B7D-DC18-34B03F7EE9E1}"/>
              </a:ext>
            </a:extLst>
          </p:cNvPr>
          <p:cNvSpPr>
            <a:spLocks noGrp="1"/>
          </p:cNvSpPr>
          <p:nvPr>
            <p:ph type="ctrTitle"/>
          </p:nvPr>
        </p:nvSpPr>
        <p:spPr>
          <a:xfrm>
            <a:off x="1522476" y="2358072"/>
            <a:ext cx="9144000" cy="2141856"/>
          </a:xfrm>
        </p:spPr>
        <p:txBody>
          <a:bodyPr vert="horz" lIns="91440" tIns="45720" rIns="91440" bIns="45720" rtlCol="0" anchor="b">
            <a:normAutofit/>
          </a:bodyPr>
          <a:lstStyle/>
          <a:p>
            <a:r>
              <a:rPr lang="en-US" sz="6600" dirty="0" err="1">
                <a:solidFill>
                  <a:schemeClr val="bg1"/>
                </a:solidFill>
              </a:rPr>
              <a:t>DNADerivedData</a:t>
            </a:r>
            <a:r>
              <a:rPr lang="en-US" sz="6600" dirty="0">
                <a:solidFill>
                  <a:schemeClr val="bg1"/>
                </a:solidFill>
              </a:rPr>
              <a:t> extension</a:t>
            </a:r>
          </a:p>
        </p:txBody>
      </p:sp>
      <p:sp>
        <p:nvSpPr>
          <p:cNvPr id="615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972681" y="449897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675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9E5BC5D-90FC-4875-948C-2A91E919FFE0}"/>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837EBC21-4846-334C-A3CD-57A1C6FD201A}"/>
              </a:ext>
            </a:extLst>
          </p:cNvPr>
          <p:cNvSpPr txBox="1"/>
          <p:nvPr/>
        </p:nvSpPr>
        <p:spPr>
          <a:xfrm>
            <a:off x="7327901" y="3939988"/>
            <a:ext cx="4223124" cy="1015663"/>
          </a:xfrm>
          <a:prstGeom prst="rect">
            <a:avLst/>
          </a:prstGeom>
          <a:noFill/>
        </p:spPr>
        <p:txBody>
          <a:bodyPr wrap="square" rtlCol="0">
            <a:spAutoFit/>
          </a:bodyPr>
          <a:lstStyle/>
          <a:p>
            <a:r>
              <a:rPr lang="en-US" sz="6000" dirty="0">
                <a:solidFill>
                  <a:schemeClr val="bg1"/>
                </a:solidFill>
              </a:rPr>
              <a:t>Thank you!</a:t>
            </a:r>
          </a:p>
        </p:txBody>
      </p:sp>
      <p:sp>
        <p:nvSpPr>
          <p:cNvPr id="5" name="TextBox 4">
            <a:extLst>
              <a:ext uri="{FF2B5EF4-FFF2-40B4-BE49-F238E27FC236}">
                <a16:creationId xmlns:a16="http://schemas.microsoft.com/office/drawing/2014/main" id="{85377978-3653-D166-45C2-7EB3EAFB63FE}"/>
              </a:ext>
            </a:extLst>
          </p:cNvPr>
          <p:cNvSpPr txBox="1"/>
          <p:nvPr/>
        </p:nvSpPr>
        <p:spPr>
          <a:xfrm>
            <a:off x="330200" y="1872734"/>
            <a:ext cx="2997200" cy="923330"/>
          </a:xfrm>
          <a:prstGeom prst="rect">
            <a:avLst/>
          </a:prstGeom>
          <a:noFill/>
        </p:spPr>
        <p:txBody>
          <a:bodyPr wrap="square">
            <a:spAutoFit/>
          </a:bodyPr>
          <a:lstStyle/>
          <a:p>
            <a:r>
              <a:rPr lang="en-CA" b="0" i="0" u="none" strike="noStrike" dirty="0">
                <a:solidFill>
                  <a:srgbClr val="4183C4"/>
                </a:solidFill>
                <a:effectLst/>
                <a:latin typeface="Helvetica Neue"/>
                <a:hlinkClick r:id="rId4"/>
              </a:rPr>
              <a:t>https://manual.obis.org/</a:t>
            </a:r>
          </a:p>
          <a:p>
            <a:endParaRPr lang="en-CA" b="0" i="0" u="none" strike="noStrike" dirty="0">
              <a:solidFill>
                <a:srgbClr val="4183C4"/>
              </a:solidFill>
              <a:effectLst/>
              <a:latin typeface="Helvetica Neue"/>
              <a:hlinkClick r:id="rId4"/>
            </a:endParaRPr>
          </a:p>
          <a:p>
            <a:r>
              <a:rPr lang="en-CA" b="0" i="0" u="none" strike="noStrike" dirty="0">
                <a:solidFill>
                  <a:srgbClr val="4183C4"/>
                </a:solidFill>
                <a:effectLst/>
                <a:latin typeface="Helvetica Neue"/>
                <a:hlinkClick r:id="rId4"/>
              </a:rPr>
              <a:t>OBIS Slack</a:t>
            </a:r>
            <a:endParaRPr lang="en-CA" dirty="0">
              <a:solidFill>
                <a:srgbClr val="000000"/>
              </a:solidFill>
            </a:endParaRPr>
          </a:p>
        </p:txBody>
      </p:sp>
    </p:spTree>
    <p:extLst>
      <p:ext uri="{BB962C8B-B14F-4D97-AF65-F5344CB8AC3E}">
        <p14:creationId xmlns:p14="http://schemas.microsoft.com/office/powerpoint/2010/main" val="590456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6891-5452-1CBD-5C21-D704AAB0C235}"/>
              </a:ext>
            </a:extLst>
          </p:cNvPr>
          <p:cNvSpPr>
            <a:spLocks noGrp="1"/>
          </p:cNvSpPr>
          <p:nvPr>
            <p:ph type="title"/>
          </p:nvPr>
        </p:nvSpPr>
        <p:spPr/>
        <p:txBody>
          <a:bodyPr/>
          <a:lstStyle/>
          <a:p>
            <a:r>
              <a:rPr lang="en-CA"/>
              <a:t>OBIS </a:t>
            </a:r>
            <a:r>
              <a:rPr lang="en-CA" u="sng">
                <a:solidFill>
                  <a:srgbClr val="FF0000"/>
                </a:solidFill>
              </a:rPr>
              <a:t>Required</a:t>
            </a:r>
            <a:r>
              <a:rPr lang="en-CA"/>
              <a:t> DwC terms</a:t>
            </a:r>
          </a:p>
        </p:txBody>
      </p:sp>
      <p:sp>
        <p:nvSpPr>
          <p:cNvPr id="3" name="Content Placeholder 2">
            <a:extLst>
              <a:ext uri="{FF2B5EF4-FFF2-40B4-BE49-F238E27FC236}">
                <a16:creationId xmlns:a16="http://schemas.microsoft.com/office/drawing/2014/main" id="{E15A347C-B4D4-A431-AF99-007D8CEAB0FA}"/>
              </a:ext>
            </a:extLst>
          </p:cNvPr>
          <p:cNvSpPr>
            <a:spLocks noGrp="1"/>
          </p:cNvSpPr>
          <p:nvPr>
            <p:ph idx="1"/>
          </p:nvPr>
        </p:nvSpPr>
        <p:spPr/>
        <p:txBody>
          <a:bodyPr/>
          <a:lstStyle/>
          <a:p>
            <a:pPr marL="514350" indent="-514350">
              <a:buFont typeface="+mj-lt"/>
              <a:buAutoNum type="arabicPeriod"/>
            </a:pPr>
            <a:r>
              <a:rPr lang="en-US" dirty="0" err="1"/>
              <a:t>eventDate</a:t>
            </a:r>
            <a:endParaRPr lang="en-US" dirty="0"/>
          </a:p>
          <a:p>
            <a:pPr marL="514350" indent="-514350">
              <a:buFont typeface="+mj-lt"/>
              <a:buAutoNum type="arabicPeriod"/>
            </a:pPr>
            <a:r>
              <a:rPr lang="en-US" dirty="0" err="1">
                <a:solidFill>
                  <a:schemeClr val="bg1">
                    <a:lumMod val="65000"/>
                  </a:schemeClr>
                </a:solidFill>
              </a:rPr>
              <a:t>eventID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decimalLatitude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decimalLongitude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occurrenceID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occurrenceStatus</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basisOfRecord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scientificName</a:t>
            </a:r>
            <a:endParaRPr lang="en-CA" dirty="0">
              <a:solidFill>
                <a:schemeClr val="bg1">
                  <a:lumMod val="65000"/>
                </a:schemeClr>
              </a:solidFill>
            </a:endParaRPr>
          </a:p>
        </p:txBody>
      </p:sp>
      <p:sp>
        <p:nvSpPr>
          <p:cNvPr id="15" name="TextBox 14">
            <a:extLst>
              <a:ext uri="{FF2B5EF4-FFF2-40B4-BE49-F238E27FC236}">
                <a16:creationId xmlns:a16="http://schemas.microsoft.com/office/drawing/2014/main" id="{571F9D18-4071-285C-8AA5-BC3C8D3CF7B9}"/>
              </a:ext>
            </a:extLst>
          </p:cNvPr>
          <p:cNvSpPr txBox="1"/>
          <p:nvPr/>
        </p:nvSpPr>
        <p:spPr>
          <a:xfrm>
            <a:off x="2495550" y="6488668"/>
            <a:ext cx="8020050" cy="369332"/>
          </a:xfrm>
          <a:prstGeom prst="rect">
            <a:avLst/>
          </a:prstGeom>
          <a:noFill/>
        </p:spPr>
        <p:txBody>
          <a:bodyPr wrap="square">
            <a:spAutoFit/>
          </a:bodyPr>
          <a:lstStyle/>
          <a:p>
            <a:r>
              <a:rPr lang="en-CA"/>
              <a:t>https://manual.obis.org/checklist.html#darwin-core-term-checklist-for-obis</a:t>
            </a:r>
          </a:p>
        </p:txBody>
      </p:sp>
      <p:sp>
        <p:nvSpPr>
          <p:cNvPr id="4" name="TextBox 3">
            <a:extLst>
              <a:ext uri="{FF2B5EF4-FFF2-40B4-BE49-F238E27FC236}">
                <a16:creationId xmlns:a16="http://schemas.microsoft.com/office/drawing/2014/main" id="{9911935F-CA42-4185-FA33-6A00882C66F4}"/>
              </a:ext>
            </a:extLst>
          </p:cNvPr>
          <p:cNvSpPr txBox="1"/>
          <p:nvPr/>
        </p:nvSpPr>
        <p:spPr>
          <a:xfrm>
            <a:off x="5148943" y="1825625"/>
            <a:ext cx="6709184" cy="3785652"/>
          </a:xfrm>
          <a:prstGeom prst="rect">
            <a:avLst/>
          </a:prstGeom>
          <a:noFill/>
        </p:spPr>
        <p:txBody>
          <a:bodyPr wrap="square" rtlCol="0">
            <a:spAutoFit/>
          </a:bodyPr>
          <a:lstStyle/>
          <a:p>
            <a:r>
              <a:rPr lang="en-CA" sz="2400" dirty="0"/>
              <a:t>Date at which an event or observation occurred</a:t>
            </a:r>
          </a:p>
          <a:p>
            <a:r>
              <a:rPr lang="en-CA" sz="2400" dirty="0"/>
              <a:t>Must be provided in </a:t>
            </a:r>
            <a:r>
              <a:rPr lang="en-CA" sz="2400" b="1" dirty="0"/>
              <a:t>ISO 8601 formatting</a:t>
            </a:r>
          </a:p>
          <a:p>
            <a:endParaRPr lang="en-CA" sz="2400" dirty="0"/>
          </a:p>
          <a:p>
            <a:r>
              <a:rPr lang="en-CA" sz="2400" dirty="0"/>
              <a:t>e.g. YEAR-MM-DD</a:t>
            </a:r>
            <a:r>
              <a:rPr lang="en-CA" sz="2400" b="1" dirty="0"/>
              <a:t>T</a:t>
            </a:r>
            <a:r>
              <a:rPr lang="en-CA" sz="2400" dirty="0"/>
              <a:t>HH:MM:SS</a:t>
            </a:r>
          </a:p>
          <a:p>
            <a:pPr marL="342900" indent="-342900">
              <a:buFont typeface="Arial" panose="020B0604020202020204" pitchFamily="34" charset="0"/>
              <a:buChar char="•"/>
            </a:pPr>
            <a:r>
              <a:rPr lang="en-CA" sz="2400" dirty="0"/>
              <a:t>2023-01-24</a:t>
            </a:r>
          </a:p>
          <a:p>
            <a:pPr marL="342900" indent="-342900">
              <a:buFont typeface="Arial" panose="020B0604020202020204" pitchFamily="34" charset="0"/>
              <a:buChar char="•"/>
            </a:pPr>
            <a:r>
              <a:rPr lang="en-CA" sz="2400" dirty="0"/>
              <a:t>1932-03-12T08:20</a:t>
            </a:r>
          </a:p>
          <a:p>
            <a:pPr marL="342900" indent="-342900">
              <a:buFont typeface="Arial" panose="020B0604020202020204" pitchFamily="34" charset="0"/>
              <a:buChar char="•"/>
            </a:pPr>
            <a:r>
              <a:rPr lang="en-CA" sz="2400" dirty="0"/>
              <a:t>2001-10</a:t>
            </a:r>
          </a:p>
          <a:p>
            <a:pPr marL="342900" indent="-342900">
              <a:buFont typeface="Arial" panose="020B0604020202020204" pitchFamily="34" charset="0"/>
              <a:buChar char="•"/>
            </a:pPr>
            <a:r>
              <a:rPr lang="en-CA" sz="2400" dirty="0"/>
              <a:t>1989</a:t>
            </a:r>
          </a:p>
          <a:p>
            <a:pPr marL="342900" indent="-342900">
              <a:buFont typeface="Arial" panose="020B0604020202020204" pitchFamily="34" charset="0"/>
              <a:buChar char="•"/>
            </a:pPr>
            <a:endParaRPr lang="en-CA" sz="2400" dirty="0"/>
          </a:p>
          <a:p>
            <a:r>
              <a:rPr lang="en-CA" sz="2400" dirty="0"/>
              <a:t>See Manual for more examples</a:t>
            </a:r>
          </a:p>
        </p:txBody>
      </p:sp>
    </p:spTree>
    <p:extLst>
      <p:ext uri="{BB962C8B-B14F-4D97-AF65-F5344CB8AC3E}">
        <p14:creationId xmlns:p14="http://schemas.microsoft.com/office/powerpoint/2010/main" val="2477738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6891-5452-1CBD-5C21-D704AAB0C235}"/>
              </a:ext>
            </a:extLst>
          </p:cNvPr>
          <p:cNvSpPr>
            <a:spLocks noGrp="1"/>
          </p:cNvSpPr>
          <p:nvPr>
            <p:ph type="title"/>
          </p:nvPr>
        </p:nvSpPr>
        <p:spPr/>
        <p:txBody>
          <a:bodyPr/>
          <a:lstStyle/>
          <a:p>
            <a:r>
              <a:rPr lang="en-CA"/>
              <a:t>OBIS </a:t>
            </a:r>
            <a:r>
              <a:rPr lang="en-CA" u="sng">
                <a:solidFill>
                  <a:srgbClr val="FF0000"/>
                </a:solidFill>
              </a:rPr>
              <a:t>Required</a:t>
            </a:r>
            <a:r>
              <a:rPr lang="en-CA"/>
              <a:t> DwC terms</a:t>
            </a:r>
          </a:p>
        </p:txBody>
      </p:sp>
      <p:sp>
        <p:nvSpPr>
          <p:cNvPr id="3" name="Content Placeholder 2">
            <a:extLst>
              <a:ext uri="{FF2B5EF4-FFF2-40B4-BE49-F238E27FC236}">
                <a16:creationId xmlns:a16="http://schemas.microsoft.com/office/drawing/2014/main" id="{E15A347C-B4D4-A431-AF99-007D8CEAB0FA}"/>
              </a:ext>
            </a:extLst>
          </p:cNvPr>
          <p:cNvSpPr>
            <a:spLocks noGrp="1"/>
          </p:cNvSpPr>
          <p:nvPr>
            <p:ph idx="1"/>
          </p:nvPr>
        </p:nvSpPr>
        <p:spPr/>
        <p:txBody>
          <a:bodyPr/>
          <a:lstStyle/>
          <a:p>
            <a:pPr marL="514350" indent="-514350">
              <a:buFont typeface="+mj-lt"/>
              <a:buAutoNum type="arabicPeriod"/>
            </a:pPr>
            <a:r>
              <a:rPr lang="en-US" dirty="0" err="1">
                <a:solidFill>
                  <a:schemeClr val="bg1">
                    <a:lumMod val="65000"/>
                  </a:schemeClr>
                </a:solidFill>
              </a:rPr>
              <a:t>eventDate</a:t>
            </a:r>
            <a:endParaRPr lang="en-US" dirty="0">
              <a:solidFill>
                <a:schemeClr val="bg1">
                  <a:lumMod val="65000"/>
                </a:schemeClr>
              </a:solidFill>
            </a:endParaRPr>
          </a:p>
          <a:p>
            <a:pPr marL="514350" indent="-514350">
              <a:buFont typeface="+mj-lt"/>
              <a:buAutoNum type="arabicPeriod"/>
            </a:pPr>
            <a:r>
              <a:rPr lang="en-US" dirty="0" err="1"/>
              <a:t>eventID</a:t>
            </a:r>
            <a:endParaRPr lang="en-US" dirty="0"/>
          </a:p>
          <a:p>
            <a:pPr marL="514350" indent="-514350">
              <a:buFont typeface="+mj-lt"/>
              <a:buAutoNum type="arabicPeriod"/>
            </a:pPr>
            <a:r>
              <a:rPr lang="en-US" dirty="0" err="1">
                <a:solidFill>
                  <a:schemeClr val="bg1">
                    <a:lumMod val="65000"/>
                  </a:schemeClr>
                </a:solidFill>
              </a:rPr>
              <a:t>decimalLatitude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decimalLongitude</a:t>
            </a:r>
            <a:endParaRPr lang="en-US" dirty="0">
              <a:solidFill>
                <a:schemeClr val="bg1">
                  <a:lumMod val="65000"/>
                </a:schemeClr>
              </a:solidFill>
            </a:endParaRPr>
          </a:p>
          <a:p>
            <a:pPr marL="514350" indent="-514350">
              <a:buFont typeface="+mj-lt"/>
              <a:buAutoNum type="arabicPeriod"/>
            </a:pPr>
            <a:r>
              <a:rPr lang="en-US" dirty="0" err="1"/>
              <a:t>occurrenceID</a:t>
            </a:r>
            <a:endParaRPr lang="en-US" dirty="0"/>
          </a:p>
          <a:p>
            <a:pPr marL="514350" indent="-514350">
              <a:buFont typeface="+mj-lt"/>
              <a:buAutoNum type="arabicPeriod"/>
            </a:pPr>
            <a:r>
              <a:rPr lang="en-US" dirty="0" err="1">
                <a:solidFill>
                  <a:schemeClr val="bg1">
                    <a:lumMod val="65000"/>
                  </a:schemeClr>
                </a:solidFill>
              </a:rPr>
              <a:t>occurrenceStatus</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basisOfRecord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scientificName</a:t>
            </a:r>
            <a:endParaRPr lang="en-CA" dirty="0">
              <a:solidFill>
                <a:schemeClr val="bg1">
                  <a:lumMod val="65000"/>
                </a:schemeClr>
              </a:solidFill>
            </a:endParaRPr>
          </a:p>
        </p:txBody>
      </p:sp>
      <p:sp>
        <p:nvSpPr>
          <p:cNvPr id="15" name="TextBox 14">
            <a:extLst>
              <a:ext uri="{FF2B5EF4-FFF2-40B4-BE49-F238E27FC236}">
                <a16:creationId xmlns:a16="http://schemas.microsoft.com/office/drawing/2014/main" id="{571F9D18-4071-285C-8AA5-BC3C8D3CF7B9}"/>
              </a:ext>
            </a:extLst>
          </p:cNvPr>
          <p:cNvSpPr txBox="1"/>
          <p:nvPr/>
        </p:nvSpPr>
        <p:spPr>
          <a:xfrm>
            <a:off x="2495550" y="6488668"/>
            <a:ext cx="8020050" cy="369332"/>
          </a:xfrm>
          <a:prstGeom prst="rect">
            <a:avLst/>
          </a:prstGeom>
          <a:noFill/>
        </p:spPr>
        <p:txBody>
          <a:bodyPr wrap="square">
            <a:spAutoFit/>
          </a:bodyPr>
          <a:lstStyle/>
          <a:p>
            <a:r>
              <a:rPr lang="en-CA"/>
              <a:t>https://manual.obis.org/checklist.html#darwin-core-term-checklist-for-obis</a:t>
            </a:r>
          </a:p>
        </p:txBody>
      </p:sp>
      <p:sp>
        <p:nvSpPr>
          <p:cNvPr id="4" name="TextBox 3">
            <a:extLst>
              <a:ext uri="{FF2B5EF4-FFF2-40B4-BE49-F238E27FC236}">
                <a16:creationId xmlns:a16="http://schemas.microsoft.com/office/drawing/2014/main" id="{9911935F-CA42-4185-FA33-6A00882C66F4}"/>
              </a:ext>
            </a:extLst>
          </p:cNvPr>
          <p:cNvSpPr txBox="1"/>
          <p:nvPr/>
        </p:nvSpPr>
        <p:spPr>
          <a:xfrm>
            <a:off x="5148943" y="1825625"/>
            <a:ext cx="6709184" cy="3785652"/>
          </a:xfrm>
          <a:prstGeom prst="rect">
            <a:avLst/>
          </a:prstGeom>
          <a:noFill/>
        </p:spPr>
        <p:txBody>
          <a:bodyPr wrap="square" rtlCol="0">
            <a:spAutoFit/>
          </a:bodyPr>
          <a:lstStyle/>
          <a:p>
            <a:r>
              <a:rPr lang="en-CA" sz="2400" u="sng" dirty="0"/>
              <a:t>Stable</a:t>
            </a:r>
            <a:r>
              <a:rPr lang="en-CA" sz="2400" dirty="0"/>
              <a:t>, unique identifiers used to distinguish between separate </a:t>
            </a:r>
            <a:r>
              <a:rPr lang="en-CA" sz="2400" b="1" dirty="0"/>
              <a:t>events</a:t>
            </a:r>
            <a:r>
              <a:rPr lang="en-CA" sz="2400" dirty="0"/>
              <a:t> (e.g. samples, sub-samples, observation periods, </a:t>
            </a:r>
            <a:r>
              <a:rPr lang="en-CA" sz="2400" dirty="0" err="1"/>
              <a:t>etc</a:t>
            </a:r>
            <a:r>
              <a:rPr lang="en-CA" sz="2400" dirty="0"/>
              <a:t>) and </a:t>
            </a:r>
            <a:r>
              <a:rPr lang="en-CA" sz="2400" b="1" dirty="0"/>
              <a:t>occurrences</a:t>
            </a:r>
            <a:r>
              <a:rPr lang="en-CA" sz="2400" dirty="0"/>
              <a:t> (e.g. individual species identifications)</a:t>
            </a:r>
          </a:p>
          <a:p>
            <a:endParaRPr lang="en-CA" sz="2400" dirty="0"/>
          </a:p>
          <a:p>
            <a:r>
              <a:rPr lang="en-CA" sz="2400" dirty="0"/>
              <a:t>Can be manually created or machine-created</a:t>
            </a:r>
          </a:p>
          <a:p>
            <a:endParaRPr lang="en-CA" sz="2400" dirty="0"/>
          </a:p>
          <a:p>
            <a:r>
              <a:rPr lang="en-CA" sz="2400" b="1" dirty="0"/>
              <a:t>Examples:</a:t>
            </a:r>
          </a:p>
          <a:p>
            <a:r>
              <a:rPr lang="en-CA" sz="2400" dirty="0" err="1"/>
              <a:t>eventID</a:t>
            </a:r>
            <a:r>
              <a:rPr lang="en-CA" sz="2400" dirty="0"/>
              <a:t>: CRUISE_2000_day1_tow1</a:t>
            </a:r>
          </a:p>
          <a:p>
            <a:r>
              <a:rPr lang="en-CA" sz="2400" dirty="0" err="1"/>
              <a:t>occurrenceID</a:t>
            </a:r>
            <a:r>
              <a:rPr lang="en-CA" sz="2400" dirty="0"/>
              <a:t>: CRUISE_2000_day1_tow1_spp1</a:t>
            </a:r>
          </a:p>
        </p:txBody>
      </p:sp>
    </p:spTree>
    <p:extLst>
      <p:ext uri="{BB962C8B-B14F-4D97-AF65-F5344CB8AC3E}">
        <p14:creationId xmlns:p14="http://schemas.microsoft.com/office/powerpoint/2010/main" val="426331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6891-5452-1CBD-5C21-D704AAB0C235}"/>
              </a:ext>
            </a:extLst>
          </p:cNvPr>
          <p:cNvSpPr>
            <a:spLocks noGrp="1"/>
          </p:cNvSpPr>
          <p:nvPr>
            <p:ph type="title"/>
          </p:nvPr>
        </p:nvSpPr>
        <p:spPr/>
        <p:txBody>
          <a:bodyPr/>
          <a:lstStyle/>
          <a:p>
            <a:r>
              <a:rPr lang="en-CA"/>
              <a:t>OBIS </a:t>
            </a:r>
            <a:r>
              <a:rPr lang="en-CA" u="sng">
                <a:solidFill>
                  <a:srgbClr val="FF0000"/>
                </a:solidFill>
              </a:rPr>
              <a:t>Required</a:t>
            </a:r>
            <a:r>
              <a:rPr lang="en-CA"/>
              <a:t> DwC terms</a:t>
            </a:r>
          </a:p>
        </p:txBody>
      </p:sp>
      <p:sp>
        <p:nvSpPr>
          <p:cNvPr id="3" name="Content Placeholder 2">
            <a:extLst>
              <a:ext uri="{FF2B5EF4-FFF2-40B4-BE49-F238E27FC236}">
                <a16:creationId xmlns:a16="http://schemas.microsoft.com/office/drawing/2014/main" id="{E15A347C-B4D4-A431-AF99-007D8CEAB0FA}"/>
              </a:ext>
            </a:extLst>
          </p:cNvPr>
          <p:cNvSpPr>
            <a:spLocks noGrp="1"/>
          </p:cNvSpPr>
          <p:nvPr>
            <p:ph idx="1"/>
          </p:nvPr>
        </p:nvSpPr>
        <p:spPr/>
        <p:txBody>
          <a:bodyPr/>
          <a:lstStyle/>
          <a:p>
            <a:pPr marL="514350" indent="-514350">
              <a:buFont typeface="+mj-lt"/>
              <a:buAutoNum type="arabicPeriod"/>
            </a:pPr>
            <a:r>
              <a:rPr lang="en-US" dirty="0" err="1">
                <a:solidFill>
                  <a:schemeClr val="bg1">
                    <a:lumMod val="65000"/>
                  </a:schemeClr>
                </a:solidFill>
              </a:rPr>
              <a:t>eventDate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eventID</a:t>
            </a:r>
            <a:endParaRPr lang="en-US" dirty="0">
              <a:solidFill>
                <a:schemeClr val="bg1">
                  <a:lumMod val="65000"/>
                </a:schemeClr>
              </a:solidFill>
            </a:endParaRPr>
          </a:p>
          <a:p>
            <a:pPr marL="514350" indent="-514350">
              <a:buFont typeface="+mj-lt"/>
              <a:buAutoNum type="arabicPeriod"/>
            </a:pPr>
            <a:r>
              <a:rPr lang="en-US" dirty="0" err="1"/>
              <a:t>decimalLatitude</a:t>
            </a:r>
            <a:endParaRPr lang="en-US" dirty="0"/>
          </a:p>
          <a:p>
            <a:pPr marL="514350" indent="-514350">
              <a:buFont typeface="+mj-lt"/>
              <a:buAutoNum type="arabicPeriod"/>
            </a:pPr>
            <a:r>
              <a:rPr lang="en-US" dirty="0" err="1"/>
              <a:t>decimalLongitude</a:t>
            </a:r>
            <a:endParaRPr lang="en-US" dirty="0"/>
          </a:p>
          <a:p>
            <a:pPr marL="514350" indent="-514350">
              <a:buFont typeface="+mj-lt"/>
              <a:buAutoNum type="arabicPeriod"/>
            </a:pPr>
            <a:r>
              <a:rPr lang="en-US" dirty="0" err="1">
                <a:solidFill>
                  <a:schemeClr val="bg1">
                    <a:lumMod val="65000"/>
                  </a:schemeClr>
                </a:solidFill>
              </a:rPr>
              <a:t>occurrenceID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occurrenceStatus</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basisOfRecord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scientificName</a:t>
            </a:r>
            <a:endParaRPr lang="en-CA" dirty="0">
              <a:solidFill>
                <a:schemeClr val="bg1">
                  <a:lumMod val="65000"/>
                </a:schemeClr>
              </a:solidFill>
            </a:endParaRPr>
          </a:p>
        </p:txBody>
      </p:sp>
      <p:sp>
        <p:nvSpPr>
          <p:cNvPr id="15" name="TextBox 14">
            <a:extLst>
              <a:ext uri="{FF2B5EF4-FFF2-40B4-BE49-F238E27FC236}">
                <a16:creationId xmlns:a16="http://schemas.microsoft.com/office/drawing/2014/main" id="{571F9D18-4071-285C-8AA5-BC3C8D3CF7B9}"/>
              </a:ext>
            </a:extLst>
          </p:cNvPr>
          <p:cNvSpPr txBox="1"/>
          <p:nvPr/>
        </p:nvSpPr>
        <p:spPr>
          <a:xfrm>
            <a:off x="2495550" y="6488668"/>
            <a:ext cx="8020050" cy="369332"/>
          </a:xfrm>
          <a:prstGeom prst="rect">
            <a:avLst/>
          </a:prstGeom>
          <a:noFill/>
        </p:spPr>
        <p:txBody>
          <a:bodyPr wrap="square">
            <a:spAutoFit/>
          </a:bodyPr>
          <a:lstStyle/>
          <a:p>
            <a:r>
              <a:rPr lang="en-CA"/>
              <a:t>https://manual.obis.org/checklist.html#darwin-core-term-checklist-for-obis</a:t>
            </a:r>
          </a:p>
        </p:txBody>
      </p:sp>
      <p:sp>
        <p:nvSpPr>
          <p:cNvPr id="4" name="TextBox 3">
            <a:extLst>
              <a:ext uri="{FF2B5EF4-FFF2-40B4-BE49-F238E27FC236}">
                <a16:creationId xmlns:a16="http://schemas.microsoft.com/office/drawing/2014/main" id="{9911935F-CA42-4185-FA33-6A00882C66F4}"/>
              </a:ext>
            </a:extLst>
          </p:cNvPr>
          <p:cNvSpPr txBox="1"/>
          <p:nvPr/>
        </p:nvSpPr>
        <p:spPr>
          <a:xfrm>
            <a:off x="6226629" y="2002393"/>
            <a:ext cx="5693229" cy="1569660"/>
          </a:xfrm>
          <a:prstGeom prst="rect">
            <a:avLst/>
          </a:prstGeom>
          <a:noFill/>
        </p:spPr>
        <p:txBody>
          <a:bodyPr wrap="square" rtlCol="0">
            <a:spAutoFit/>
          </a:bodyPr>
          <a:lstStyle/>
          <a:p>
            <a:r>
              <a:rPr lang="en-CA" sz="2400" dirty="0"/>
              <a:t>Must be in </a:t>
            </a:r>
            <a:r>
              <a:rPr lang="en-CA" sz="2400" b="1" dirty="0"/>
              <a:t>decimal degrees</a:t>
            </a:r>
          </a:p>
          <a:p>
            <a:endParaRPr lang="en-CA" sz="2400" b="1" dirty="0"/>
          </a:p>
          <a:p>
            <a:r>
              <a:rPr lang="en-CA" sz="2400" dirty="0"/>
              <a:t>Record original formatting in </a:t>
            </a:r>
            <a:r>
              <a:rPr lang="en-CA" sz="2400" dirty="0" err="1"/>
              <a:t>verbatimLatitude</a:t>
            </a:r>
            <a:r>
              <a:rPr lang="en-CA" sz="2400" dirty="0"/>
              <a:t>/Longitude</a:t>
            </a:r>
          </a:p>
        </p:txBody>
      </p:sp>
    </p:spTree>
    <p:extLst>
      <p:ext uri="{BB962C8B-B14F-4D97-AF65-F5344CB8AC3E}">
        <p14:creationId xmlns:p14="http://schemas.microsoft.com/office/powerpoint/2010/main" val="82408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6891-5452-1CBD-5C21-D704AAB0C235}"/>
              </a:ext>
            </a:extLst>
          </p:cNvPr>
          <p:cNvSpPr>
            <a:spLocks noGrp="1"/>
          </p:cNvSpPr>
          <p:nvPr>
            <p:ph type="title"/>
          </p:nvPr>
        </p:nvSpPr>
        <p:spPr/>
        <p:txBody>
          <a:bodyPr/>
          <a:lstStyle/>
          <a:p>
            <a:r>
              <a:rPr lang="en-CA"/>
              <a:t>OBIS </a:t>
            </a:r>
            <a:r>
              <a:rPr lang="en-CA" u="sng">
                <a:solidFill>
                  <a:srgbClr val="FF0000"/>
                </a:solidFill>
              </a:rPr>
              <a:t>Required</a:t>
            </a:r>
            <a:r>
              <a:rPr lang="en-CA"/>
              <a:t> DwC terms</a:t>
            </a:r>
          </a:p>
        </p:txBody>
      </p:sp>
      <p:sp>
        <p:nvSpPr>
          <p:cNvPr id="3" name="Content Placeholder 2">
            <a:extLst>
              <a:ext uri="{FF2B5EF4-FFF2-40B4-BE49-F238E27FC236}">
                <a16:creationId xmlns:a16="http://schemas.microsoft.com/office/drawing/2014/main" id="{E15A347C-B4D4-A431-AF99-007D8CEAB0FA}"/>
              </a:ext>
            </a:extLst>
          </p:cNvPr>
          <p:cNvSpPr>
            <a:spLocks noGrp="1"/>
          </p:cNvSpPr>
          <p:nvPr>
            <p:ph idx="1"/>
          </p:nvPr>
        </p:nvSpPr>
        <p:spPr/>
        <p:txBody>
          <a:bodyPr/>
          <a:lstStyle/>
          <a:p>
            <a:pPr marL="514350" indent="-514350">
              <a:buFont typeface="+mj-lt"/>
              <a:buAutoNum type="arabicPeriod"/>
            </a:pPr>
            <a:r>
              <a:rPr lang="en-US" dirty="0" err="1">
                <a:solidFill>
                  <a:schemeClr val="bg1">
                    <a:lumMod val="65000"/>
                  </a:schemeClr>
                </a:solidFill>
              </a:rPr>
              <a:t>eventDate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eventID</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decimalLatitude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decimalLongitude</a:t>
            </a:r>
            <a:endParaRPr lang="en-US" dirty="0">
              <a:solidFill>
                <a:schemeClr val="bg1">
                  <a:lumMod val="65000"/>
                </a:schemeClr>
              </a:solidFill>
            </a:endParaRPr>
          </a:p>
          <a:p>
            <a:pPr marL="514350" indent="-514350">
              <a:buFont typeface="+mj-lt"/>
              <a:buAutoNum type="arabicPeriod"/>
            </a:pPr>
            <a:r>
              <a:rPr lang="en-US" dirty="0" err="1">
                <a:solidFill>
                  <a:schemeClr val="bg1">
                    <a:lumMod val="65000"/>
                  </a:schemeClr>
                </a:solidFill>
              </a:rPr>
              <a:t>occurrenceID</a:t>
            </a:r>
            <a:endParaRPr lang="en-US" dirty="0">
              <a:solidFill>
                <a:schemeClr val="bg1">
                  <a:lumMod val="65000"/>
                </a:schemeClr>
              </a:solidFill>
            </a:endParaRPr>
          </a:p>
          <a:p>
            <a:pPr marL="514350" indent="-514350">
              <a:buFont typeface="+mj-lt"/>
              <a:buAutoNum type="arabicPeriod"/>
            </a:pPr>
            <a:r>
              <a:rPr lang="en-US" dirty="0" err="1"/>
              <a:t>occurrenceStatus</a:t>
            </a:r>
            <a:endParaRPr lang="en-US" dirty="0"/>
          </a:p>
          <a:p>
            <a:pPr marL="514350" indent="-514350">
              <a:buFont typeface="+mj-lt"/>
              <a:buAutoNum type="arabicPeriod"/>
            </a:pPr>
            <a:r>
              <a:rPr lang="en-US" dirty="0" err="1"/>
              <a:t>basisOfRecord</a:t>
            </a:r>
            <a:endParaRPr lang="en-US" dirty="0"/>
          </a:p>
          <a:p>
            <a:pPr marL="514350" indent="-514350">
              <a:buFont typeface="+mj-lt"/>
              <a:buAutoNum type="arabicPeriod"/>
            </a:pPr>
            <a:r>
              <a:rPr lang="en-US" dirty="0" err="1">
                <a:solidFill>
                  <a:schemeClr val="bg1">
                    <a:lumMod val="65000"/>
                  </a:schemeClr>
                </a:solidFill>
              </a:rPr>
              <a:t>scientificName</a:t>
            </a:r>
            <a:endParaRPr lang="en-CA" dirty="0">
              <a:solidFill>
                <a:schemeClr val="bg1">
                  <a:lumMod val="65000"/>
                </a:schemeClr>
              </a:solidFill>
            </a:endParaRPr>
          </a:p>
        </p:txBody>
      </p:sp>
      <p:sp>
        <p:nvSpPr>
          <p:cNvPr id="15" name="TextBox 14">
            <a:extLst>
              <a:ext uri="{FF2B5EF4-FFF2-40B4-BE49-F238E27FC236}">
                <a16:creationId xmlns:a16="http://schemas.microsoft.com/office/drawing/2014/main" id="{571F9D18-4071-285C-8AA5-BC3C8D3CF7B9}"/>
              </a:ext>
            </a:extLst>
          </p:cNvPr>
          <p:cNvSpPr txBox="1"/>
          <p:nvPr/>
        </p:nvSpPr>
        <p:spPr>
          <a:xfrm>
            <a:off x="2495550" y="6488668"/>
            <a:ext cx="8020050" cy="369332"/>
          </a:xfrm>
          <a:prstGeom prst="rect">
            <a:avLst/>
          </a:prstGeom>
          <a:noFill/>
        </p:spPr>
        <p:txBody>
          <a:bodyPr wrap="square">
            <a:spAutoFit/>
          </a:bodyPr>
          <a:lstStyle/>
          <a:p>
            <a:r>
              <a:rPr lang="en-CA"/>
              <a:t>https://manual.obis.org/checklist.html#darwin-core-term-checklist-for-obis</a:t>
            </a:r>
          </a:p>
        </p:txBody>
      </p:sp>
      <p:sp>
        <p:nvSpPr>
          <p:cNvPr id="4" name="TextBox 3">
            <a:extLst>
              <a:ext uri="{FF2B5EF4-FFF2-40B4-BE49-F238E27FC236}">
                <a16:creationId xmlns:a16="http://schemas.microsoft.com/office/drawing/2014/main" id="{9911935F-CA42-4185-FA33-6A00882C66F4}"/>
              </a:ext>
            </a:extLst>
          </p:cNvPr>
          <p:cNvSpPr txBox="1"/>
          <p:nvPr/>
        </p:nvSpPr>
        <p:spPr>
          <a:xfrm>
            <a:off x="5410201" y="2002393"/>
            <a:ext cx="6509658" cy="3785652"/>
          </a:xfrm>
          <a:prstGeom prst="rect">
            <a:avLst/>
          </a:prstGeom>
          <a:noFill/>
        </p:spPr>
        <p:txBody>
          <a:bodyPr wrap="square" rtlCol="0">
            <a:spAutoFit/>
          </a:bodyPr>
          <a:lstStyle/>
          <a:p>
            <a:r>
              <a:rPr lang="en-CA" sz="2400" dirty="0" err="1"/>
              <a:t>occurrenceStatus</a:t>
            </a:r>
            <a:r>
              <a:rPr lang="en-CA" sz="2400" dirty="0"/>
              <a:t> must be PRESENT or ABSENT </a:t>
            </a:r>
          </a:p>
          <a:p>
            <a:endParaRPr lang="en-CA" sz="2400" dirty="0"/>
          </a:p>
          <a:p>
            <a:r>
              <a:rPr lang="en-CA" sz="2400" dirty="0" err="1"/>
              <a:t>basisOfRecord</a:t>
            </a:r>
            <a:r>
              <a:rPr lang="en-CA" sz="2400" dirty="0"/>
              <a:t> must be one of:</a:t>
            </a:r>
          </a:p>
          <a:p>
            <a:pPr marL="342900" indent="-342900">
              <a:buFont typeface="Arial" panose="020B0604020202020204" pitchFamily="34" charset="0"/>
              <a:buChar char="•"/>
            </a:pPr>
            <a:r>
              <a:rPr lang="en-CA" sz="2400" dirty="0" err="1"/>
              <a:t>HumanObservation</a:t>
            </a:r>
            <a:endParaRPr lang="en-CA" sz="2400" dirty="0"/>
          </a:p>
          <a:p>
            <a:pPr marL="342900" indent="-342900">
              <a:buFont typeface="Arial" panose="020B0604020202020204" pitchFamily="34" charset="0"/>
              <a:buChar char="•"/>
            </a:pPr>
            <a:r>
              <a:rPr lang="en-CA" sz="2400" dirty="0" err="1"/>
              <a:t>MaterialSample</a:t>
            </a:r>
            <a:r>
              <a:rPr lang="en-CA" sz="2400" dirty="0"/>
              <a:t> (e.g. for DNA samples)</a:t>
            </a:r>
          </a:p>
          <a:p>
            <a:pPr marL="342900" indent="-342900">
              <a:buFont typeface="Arial" panose="020B0604020202020204" pitchFamily="34" charset="0"/>
              <a:buChar char="•"/>
            </a:pPr>
            <a:r>
              <a:rPr lang="en-CA" sz="2400" dirty="0" err="1"/>
              <a:t>MachineObservation</a:t>
            </a:r>
            <a:endParaRPr lang="en-CA" sz="2400" dirty="0"/>
          </a:p>
          <a:p>
            <a:pPr marL="342900" indent="-342900">
              <a:buFont typeface="Arial" panose="020B0604020202020204" pitchFamily="34" charset="0"/>
              <a:buChar char="•"/>
            </a:pPr>
            <a:r>
              <a:rPr lang="en-CA" sz="2400" dirty="0" err="1"/>
              <a:t>LivingSpecimen</a:t>
            </a:r>
            <a:endParaRPr lang="en-CA" sz="2400" dirty="0"/>
          </a:p>
          <a:p>
            <a:pPr marL="342900" indent="-342900">
              <a:buFont typeface="Arial" panose="020B0604020202020204" pitchFamily="34" charset="0"/>
              <a:buChar char="•"/>
            </a:pPr>
            <a:r>
              <a:rPr lang="en-CA" sz="2400" dirty="0" err="1"/>
              <a:t>PreservedSpecimen</a:t>
            </a:r>
            <a:endParaRPr lang="en-CA" sz="2400" dirty="0"/>
          </a:p>
          <a:p>
            <a:pPr marL="342900" indent="-342900">
              <a:buFont typeface="Arial" panose="020B0604020202020204" pitchFamily="34" charset="0"/>
              <a:buChar char="•"/>
            </a:pPr>
            <a:r>
              <a:rPr lang="en-CA" sz="2400" dirty="0" err="1"/>
              <a:t>FossilSpecimen</a:t>
            </a:r>
            <a:endParaRPr lang="en-CA" sz="2400" dirty="0"/>
          </a:p>
          <a:p>
            <a:pPr marL="342900" indent="-342900">
              <a:buFont typeface="Arial" panose="020B0604020202020204" pitchFamily="34" charset="0"/>
              <a:buChar char="•"/>
            </a:pPr>
            <a:r>
              <a:rPr lang="en-CA" sz="2400" dirty="0"/>
              <a:t>…</a:t>
            </a:r>
          </a:p>
        </p:txBody>
      </p:sp>
      <p:sp>
        <p:nvSpPr>
          <p:cNvPr id="6" name="TextBox 5">
            <a:extLst>
              <a:ext uri="{FF2B5EF4-FFF2-40B4-BE49-F238E27FC236}">
                <a16:creationId xmlns:a16="http://schemas.microsoft.com/office/drawing/2014/main" id="{97FAD7EE-836C-6D7C-BBEF-05D0EC1DC8BD}"/>
              </a:ext>
            </a:extLst>
          </p:cNvPr>
          <p:cNvSpPr txBox="1"/>
          <p:nvPr/>
        </p:nvSpPr>
        <p:spPr>
          <a:xfrm>
            <a:off x="8184412" y="4814986"/>
            <a:ext cx="4170621" cy="369332"/>
          </a:xfrm>
          <a:prstGeom prst="rect">
            <a:avLst/>
          </a:prstGeom>
          <a:noFill/>
        </p:spPr>
        <p:txBody>
          <a:bodyPr wrap="square">
            <a:spAutoFit/>
          </a:bodyPr>
          <a:lstStyle/>
          <a:p>
            <a:r>
              <a:rPr lang="en-US" dirty="0">
                <a:hlinkClick r:id="rId3"/>
              </a:rPr>
              <a:t>Darwin Core Basis of Record Vocabulary</a:t>
            </a:r>
            <a:endParaRPr lang="en-CA" dirty="0"/>
          </a:p>
        </p:txBody>
      </p:sp>
    </p:spTree>
    <p:extLst>
      <p:ext uri="{BB962C8B-B14F-4D97-AF65-F5344CB8AC3E}">
        <p14:creationId xmlns:p14="http://schemas.microsoft.com/office/powerpoint/2010/main" val="238527477"/>
      </p:ext>
    </p:extLst>
  </p:cSld>
  <p:clrMapOvr>
    <a:masterClrMapping/>
  </p:clrMapOvr>
</p:sld>
</file>

<file path=ppt/theme/theme1.xml><?xml version="1.0" encoding="utf-8"?>
<a:theme xmlns:a="http://schemas.openxmlformats.org/drawingml/2006/main" name="Office Theme">
  <a:themeElements>
    <a:clrScheme name="OBIS colours">
      <a:dk1>
        <a:srgbClr val="1E74AC"/>
      </a:dk1>
      <a:lt1>
        <a:srgbClr val="FFFFFF"/>
      </a:lt1>
      <a:dk2>
        <a:srgbClr val="1E74AC"/>
      </a:dk2>
      <a:lt2>
        <a:srgbClr val="FFFFFF"/>
      </a:lt2>
      <a:accent1>
        <a:srgbClr val="1E74AC"/>
      </a:accent1>
      <a:accent2>
        <a:srgbClr val="EF6584"/>
      </a:accent2>
      <a:accent3>
        <a:srgbClr val="9698C9"/>
      </a:accent3>
      <a:accent4>
        <a:srgbClr val="F9D128"/>
      </a:accent4>
      <a:accent5>
        <a:srgbClr val="3CBDB1"/>
      </a:accent5>
      <a:accent6>
        <a:srgbClr val="70AD47"/>
      </a:accent6>
      <a:hlink>
        <a:srgbClr val="0563C1"/>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3464</TotalTime>
  <Words>2316</Words>
  <Application>Microsoft Office PowerPoint</Application>
  <PresentationFormat>Widescreen</PresentationFormat>
  <Paragraphs>447</Paragraphs>
  <Slides>55</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Helvetica Neue</vt:lpstr>
      <vt:lpstr>Office Theme</vt:lpstr>
      <vt:lpstr>Node Training</vt:lpstr>
      <vt:lpstr>Darwin Core</vt:lpstr>
      <vt:lpstr>What is Darwin Core (DwC)?</vt:lpstr>
      <vt:lpstr>PowerPoint Presentation</vt:lpstr>
      <vt:lpstr>OBIS Required DwC terms</vt:lpstr>
      <vt:lpstr>OBIS Required DwC terms</vt:lpstr>
      <vt:lpstr>OBIS Required DwC terms</vt:lpstr>
      <vt:lpstr>OBIS Required DwC terms</vt:lpstr>
      <vt:lpstr>OBIS Required DwC terms</vt:lpstr>
      <vt:lpstr>OBIS Required DwC terms</vt:lpstr>
      <vt:lpstr>Data files…</vt:lpstr>
      <vt:lpstr>Data files…</vt:lpstr>
      <vt:lpstr>Data files…</vt:lpstr>
      <vt:lpstr>Data files…</vt:lpstr>
      <vt:lpstr>PowerPoint Presentation</vt:lpstr>
      <vt:lpstr>PowerPoint Presentation</vt:lpstr>
      <vt:lpstr>Extension tables</vt:lpstr>
      <vt:lpstr>How to choose?</vt:lpstr>
      <vt:lpstr>How to choose?</vt:lpstr>
      <vt:lpstr>How to choose?</vt:lpstr>
      <vt:lpstr>Exercise:</vt:lpstr>
      <vt:lpstr>PowerPoint Presentation</vt:lpstr>
      <vt:lpstr>Exercise:</vt:lpstr>
      <vt:lpstr>Break!</vt:lpstr>
      <vt:lpstr>JupyterHub &amp; OBIS Products</vt:lpstr>
      <vt:lpstr>Git &amp; GitHub</vt:lpstr>
      <vt:lpstr>eMoF &amp; Controlled Vocabulary</vt:lpstr>
      <vt:lpstr>extendedMeasurementOrFact table</vt:lpstr>
      <vt:lpstr>extendedMeasurementOrFact table</vt:lpstr>
      <vt:lpstr>extendedMeasurementOrFact table</vt:lpstr>
      <vt:lpstr>Controlled Vocabulary</vt:lpstr>
      <vt:lpstr>Controlled Vocabulary</vt:lpstr>
      <vt:lpstr>Controlled Vocabulary</vt:lpstr>
      <vt:lpstr>Controlled Vocabulary</vt:lpstr>
      <vt:lpstr>What are vocabulary codes?</vt:lpstr>
      <vt:lpstr>What are vocabulary codes?</vt:lpstr>
      <vt:lpstr>What are vocabulary codes?</vt:lpstr>
      <vt:lpstr>How to find &amp; choose vocabulary codes</vt:lpstr>
      <vt:lpstr>How to find &amp; choose vocabulary codes</vt:lpstr>
      <vt:lpstr>Vocabulary decision tree</vt:lpstr>
      <vt:lpstr>PowerPoint Presentation</vt:lpstr>
      <vt:lpstr>Vocabulary decision tree</vt:lpstr>
      <vt:lpstr>Vocabulary decision tree</vt:lpstr>
      <vt:lpstr>PowerPoint Presentation</vt:lpstr>
      <vt:lpstr>PowerPoint Presentation</vt:lpstr>
      <vt:lpstr>Vocabulary decision tree</vt:lpstr>
      <vt:lpstr>Vocabulary decision tree</vt:lpstr>
      <vt:lpstr>Vocabulary decision tree</vt:lpstr>
      <vt:lpstr>P01 SeaDataNet facet search demo</vt:lpstr>
      <vt:lpstr>PowerPoint Presentation</vt:lpstr>
      <vt:lpstr>Request new code</vt:lpstr>
      <vt:lpstr>MoF Tools</vt:lpstr>
      <vt:lpstr>MoF Tools</vt:lpstr>
      <vt:lpstr>DNADerivedData extension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Lawrence</dc:creator>
  <cp:lastModifiedBy>Elizabeth Lawrence</cp:lastModifiedBy>
  <cp:revision>153</cp:revision>
  <dcterms:created xsi:type="dcterms:W3CDTF">2024-03-20T18:48:38Z</dcterms:created>
  <dcterms:modified xsi:type="dcterms:W3CDTF">2024-03-29T02:44:15Z</dcterms:modified>
</cp:coreProperties>
</file>