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comments/modernComment_128_DAA3D7C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753" r:id="rId5"/>
    <p:sldMasterId id="2147483683" r:id="rId6"/>
    <p:sldMasterId id="2147483697" r:id="rId7"/>
    <p:sldMasterId id="2147483701" r:id="rId8"/>
    <p:sldMasterId id="2147483648" r:id="rId9"/>
    <p:sldMasterId id="2147483712" r:id="rId10"/>
    <p:sldMasterId id="2147483732" r:id="rId11"/>
    <p:sldMasterId id="2147483763" r:id="rId12"/>
  </p:sldMasterIdLst>
  <p:notesMasterIdLst>
    <p:notesMasterId r:id="rId33"/>
  </p:notesMasterIdLst>
  <p:sldIdLst>
    <p:sldId id="304" r:id="rId13"/>
    <p:sldId id="292" r:id="rId14"/>
    <p:sldId id="291" r:id="rId15"/>
    <p:sldId id="297" r:id="rId16"/>
    <p:sldId id="8791" r:id="rId17"/>
    <p:sldId id="8786" r:id="rId18"/>
    <p:sldId id="8787" r:id="rId19"/>
    <p:sldId id="8788" r:id="rId20"/>
    <p:sldId id="1361" r:id="rId21"/>
    <p:sldId id="1376" r:id="rId22"/>
    <p:sldId id="302" r:id="rId23"/>
    <p:sldId id="8784" r:id="rId24"/>
    <p:sldId id="300" r:id="rId25"/>
    <p:sldId id="8790" r:id="rId26"/>
    <p:sldId id="8792" r:id="rId27"/>
    <p:sldId id="299" r:id="rId28"/>
    <p:sldId id="8785" r:id="rId29"/>
    <p:sldId id="296" r:id="rId30"/>
    <p:sldId id="8793" r:id="rId31"/>
    <p:sldId id="878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0936D-D152-7C87-63BA-60122FB35D7C}" name="Hassan Haddouch" initials="HH" userId="S::hhaddouch@wmo.int::38bca422-f6bf-43f4-8b2e-93319d8cf316" providerId="AD"/>
  <p188:author id="{A4FF7593-88DD-9CE8-5D97-549A2F86F682}" name="Cyrille Honoré" initials="CH" userId="S::chonore@wmo.int::3f9f7add-e844-41e1-94ba-63b519e16336" providerId="AD"/>
  <p188:author id="{5C5022B4-212D-4FC8-BE11-D579FCBC9749}" name="Sarah Grimes" initials="SG" userId="S::sgrimes@wmo.int::dd3bbae2-2cc1-4852-8d22-14b152c00a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9E"/>
    <a:srgbClr val="FFFE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792" autoAdjust="0"/>
  </p:normalViewPr>
  <p:slideViewPr>
    <p:cSldViewPr snapToGrid="0">
      <p:cViewPr varScale="1">
        <p:scale>
          <a:sx n="55" d="100"/>
          <a:sy n="55" d="100"/>
        </p:scale>
        <p:origin x="1004" y="44"/>
      </p:cViewPr>
      <p:guideLst>
        <p:guide orient="horz" pos="2160"/>
        <p:guide pos="3840"/>
      </p:guideLst>
    </p:cSldViewPr>
  </p:slideViewPr>
  <p:notesTextViewPr>
    <p:cViewPr>
      <p:scale>
        <a:sx n="1" d="1"/>
        <a:sy n="1" d="1"/>
      </p:scale>
      <p:origin x="0" y="0"/>
    </p:cViewPr>
  </p:notesTextViewPr>
  <p:sorterViewPr>
    <p:cViewPr>
      <p:scale>
        <a:sx n="100" d="100"/>
        <a:sy n="100" d="100"/>
      </p:scale>
      <p:origin x="0" y="-7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0552485767497"/>
          <c:y val="5.8941924822162595E-2"/>
          <c:w val="0.54829526962082076"/>
          <c:h val="0.86999264707033042"/>
        </c:manualLayout>
      </c:layout>
      <c:doughnutChart>
        <c:varyColors val="1"/>
        <c:ser>
          <c:idx val="0"/>
          <c:order val="0"/>
          <c:tx>
            <c:strRef>
              <c:f>Sheet1!$B$1</c:f>
              <c:strCache>
                <c:ptCount val="1"/>
                <c:pt idx="0">
                  <c:v>value</c:v>
                </c:pt>
              </c:strCache>
            </c:strRef>
          </c:tx>
          <c:spPr>
            <a:ln w="28575">
              <a:noFill/>
            </a:ln>
            <a:effectLst/>
            <a:scene3d>
              <a:camera prst="orthographicFront"/>
              <a:lightRig rig="threePt" dir="t"/>
            </a:scene3d>
            <a:sp3d/>
          </c:spPr>
          <c:dPt>
            <c:idx val="0"/>
            <c:bubble3D val="0"/>
            <c:spPr>
              <a:solidFill>
                <a:srgbClr val="005BAA"/>
              </a:solidFill>
              <a:ln w="28575">
                <a:noFill/>
              </a:ln>
              <a:effectLst/>
              <a:scene3d>
                <a:camera prst="orthographicFront"/>
                <a:lightRig rig="threePt" dir="t"/>
              </a:scene3d>
              <a:sp3d/>
            </c:spPr>
            <c:extLst>
              <c:ext xmlns:c16="http://schemas.microsoft.com/office/drawing/2014/chart" uri="{C3380CC4-5D6E-409C-BE32-E72D297353CC}">
                <c16:uniqueId val="{00000001-BC55-4805-BDCB-2D575D1044AB}"/>
              </c:ext>
            </c:extLst>
          </c:dPt>
          <c:dPt>
            <c:idx val="1"/>
            <c:bubble3D val="0"/>
            <c:spPr>
              <a:solidFill>
                <a:srgbClr val="00B5D5"/>
              </a:solidFill>
              <a:ln w="28575">
                <a:noFill/>
              </a:ln>
              <a:effectLst/>
              <a:scene3d>
                <a:camera prst="orthographicFront"/>
                <a:lightRig rig="threePt" dir="t"/>
              </a:scene3d>
              <a:sp3d/>
            </c:spPr>
            <c:extLst>
              <c:ext xmlns:c16="http://schemas.microsoft.com/office/drawing/2014/chart" uri="{C3380CC4-5D6E-409C-BE32-E72D297353CC}">
                <c16:uniqueId val="{00000003-BC55-4805-BDCB-2D575D1044AB}"/>
              </c:ext>
            </c:extLst>
          </c:dPt>
          <c:dPt>
            <c:idx val="2"/>
            <c:bubble3D val="0"/>
            <c:spPr>
              <a:solidFill>
                <a:srgbClr val="FAA61A"/>
              </a:solidFill>
              <a:ln w="28575">
                <a:noFill/>
              </a:ln>
              <a:effectLst/>
              <a:scene3d>
                <a:camera prst="orthographicFront"/>
                <a:lightRig rig="threePt" dir="t"/>
              </a:scene3d>
              <a:sp3d/>
            </c:spPr>
            <c:extLst>
              <c:ext xmlns:c16="http://schemas.microsoft.com/office/drawing/2014/chart" uri="{C3380CC4-5D6E-409C-BE32-E72D297353CC}">
                <c16:uniqueId val="{00000005-BC55-4805-BDCB-2D575D1044AB}"/>
              </c:ext>
            </c:extLst>
          </c:dPt>
          <c:dPt>
            <c:idx val="3"/>
            <c:bubble3D val="0"/>
            <c:spPr>
              <a:solidFill>
                <a:srgbClr val="70BF54"/>
              </a:solidFill>
              <a:ln w="28575">
                <a:noFill/>
              </a:ln>
              <a:effectLst/>
              <a:scene3d>
                <a:camera prst="orthographicFront"/>
                <a:lightRig rig="threePt" dir="t"/>
              </a:scene3d>
              <a:sp3d/>
            </c:spPr>
            <c:extLst>
              <c:ext xmlns:c16="http://schemas.microsoft.com/office/drawing/2014/chart" uri="{C3380CC4-5D6E-409C-BE32-E72D297353CC}">
                <c16:uniqueId val="{00000007-BC55-4805-BDCB-2D575D1044AB}"/>
              </c:ext>
            </c:extLst>
          </c:dPt>
          <c:dLbls>
            <c:delete val="1"/>
          </c:dLbls>
          <c:cat>
            <c:strRef>
              <c:f>Sheet1!$A$2:$A$5</c:f>
              <c:strCache>
                <c:ptCount val="4"/>
                <c:pt idx="0">
                  <c:v>Sale</c:v>
                </c:pt>
                <c:pt idx="1">
                  <c:v>Revenue</c:v>
                </c:pt>
                <c:pt idx="2">
                  <c:v>Profit</c:v>
                </c:pt>
                <c:pt idx="3">
                  <c:v>Expenditure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C55-4805-BDCB-2D575D1044A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8_DAA3D7CC.xml><?xml version="1.0" encoding="utf-8"?>
<p188:cmLst xmlns:a="http://schemas.openxmlformats.org/drawingml/2006/main" xmlns:r="http://schemas.openxmlformats.org/officeDocument/2006/relationships" xmlns:p188="http://schemas.microsoft.com/office/powerpoint/2018/8/main">
  <p188:cm id="{16840738-DDED-47B8-B7AD-989CE72BB3DC}" authorId="{5C5022B4-212D-4FC8-BE11-D579FCBC9749}" created="2023-03-01T12:08:03.769">
    <ac:txMkLst xmlns:ac="http://schemas.microsoft.com/office/drawing/2013/main/command">
      <pc:docMk xmlns:pc="http://schemas.microsoft.com/office/powerpoint/2013/main/command"/>
      <pc:sldMk xmlns:pc="http://schemas.microsoft.com/office/powerpoint/2013/main/command" cId="3668170700" sldId="296"/>
      <ac:spMk id="4" creationId="{24E30F95-94C3-844E-8902-2A0E978526F4}"/>
      <ac:txMk cp="0" len="25">
        <ac:context len="26" hash="2470149133"/>
      </ac:txMk>
    </ac:txMkLst>
    <p188:pos x="8928212" y="364141"/>
    <p188:txBody>
      <a:bodyPr/>
      <a:lstStyle/>
      <a:p>
        <a:r>
          <a:rPr lang="en-US"/>
          <a:t>[@Cyrille Honoré] are there other key dates ? Pls can you enter them direcly on the slide... tks</a:t>
        </a:r>
      </a:p>
    </p188:txBody>
  </p188:cm>
  <p188:cm id="{764D61A4-80B0-4BCD-9EC9-C7B7B91A0CCF}" authorId="{5C5022B4-212D-4FC8-BE11-D579FCBC9749}" created="2024-02-15T19:20:46.679">
    <ac:txMkLst xmlns:ac="http://schemas.microsoft.com/office/drawing/2013/main/command">
      <pc:docMk xmlns:pc="http://schemas.microsoft.com/office/powerpoint/2013/main/command"/>
      <pc:sldMk xmlns:pc="http://schemas.microsoft.com/office/powerpoint/2013/main/command" cId="3668170700" sldId="296"/>
      <ac:spMk id="5" creationId="{CE3CD741-C3FA-A64E-AE30-5FB4F75FBB71}"/>
      <ac:txMk cp="0" len="8">
        <ac:context len="312" hash="2638617695"/>
      </ac:txMk>
    </ac:txMkLst>
    <p188:pos x="2549407" y="1382888"/>
    <p188:txBody>
      <a:bodyPr/>
      <a:lstStyle/>
      <a:p>
        <a:r>
          <a:rPr lang="en-US"/>
          <a:t>Johan, Cyrille and Erica to let me know pls</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AF17FE-9A73-41B7-B146-5DD61C3D8AF7}" type="doc">
      <dgm:prSet loTypeId="urn:microsoft.com/office/officeart/2005/8/layout/vList3" loCatId="picture" qsTypeId="urn:microsoft.com/office/officeart/2005/8/quickstyle/simple1" qsCatId="simple" csTypeId="urn:microsoft.com/office/officeart/2005/8/colors/accent0_2" csCatId="mainScheme" phldr="1"/>
      <dgm:spPr/>
    </dgm:pt>
    <dgm:pt modelId="{350E919D-1C00-429F-BF0B-06A45B70ADA1}">
      <dgm:prSet phldrT="[Text]"/>
      <dgm:spPr/>
      <dgm:t>
        <a:bodyPr/>
        <a:lstStyle/>
        <a:p>
          <a:pPr>
            <a:buFont typeface="Wingdings" panose="05000000000000000000" pitchFamily="2" charset="2"/>
            <a:buChar char="q"/>
          </a:pPr>
          <a:r>
            <a:rPr lang="en-GB"/>
            <a:t>NCs / DCPCs are going to implement a WIS2 Node to exchange data in WIS2</a:t>
          </a:r>
          <a:endParaRPr lang="en-CH"/>
        </a:p>
      </dgm:t>
    </dgm:pt>
    <dgm:pt modelId="{03B57292-F5E3-414A-9764-8CBC37A42490}" type="parTrans" cxnId="{BAD99116-0530-4DC1-897A-996C714EEDC0}">
      <dgm:prSet/>
      <dgm:spPr/>
      <dgm:t>
        <a:bodyPr/>
        <a:lstStyle/>
        <a:p>
          <a:endParaRPr lang="en-CH"/>
        </a:p>
      </dgm:t>
    </dgm:pt>
    <dgm:pt modelId="{6337E091-4DA1-4318-83B3-CC48FCEB868D}" type="sibTrans" cxnId="{BAD99116-0530-4DC1-897A-996C714EEDC0}">
      <dgm:prSet/>
      <dgm:spPr/>
      <dgm:t>
        <a:bodyPr/>
        <a:lstStyle/>
        <a:p>
          <a:endParaRPr lang="en-CH"/>
        </a:p>
      </dgm:t>
    </dgm:pt>
    <dgm:pt modelId="{2357D645-736E-4D87-9596-09E3EE5FF7C4}">
      <dgm:prSet phldrT="[Text]"/>
      <dgm:spPr/>
      <dgm:t>
        <a:bodyPr/>
        <a:lstStyle/>
        <a:p>
          <a:pPr>
            <a:buFont typeface="Wingdings" panose="05000000000000000000" pitchFamily="2" charset="2"/>
            <a:buChar char="q"/>
          </a:pPr>
          <a:r>
            <a:rPr lang="en-GB"/>
            <a:t>The WIS2 Node shares data from an HTTPS service and sends notifications to MQTT subscribers</a:t>
          </a:r>
          <a:endParaRPr lang="en-CH"/>
        </a:p>
      </dgm:t>
    </dgm:pt>
    <dgm:pt modelId="{B493A2FB-69BD-4F6D-9B6D-D400329DB045}" type="parTrans" cxnId="{E645C9A4-0184-4D1A-A0BC-2464F0BA1FCA}">
      <dgm:prSet/>
      <dgm:spPr/>
      <dgm:t>
        <a:bodyPr/>
        <a:lstStyle/>
        <a:p>
          <a:endParaRPr lang="en-CH"/>
        </a:p>
      </dgm:t>
    </dgm:pt>
    <dgm:pt modelId="{4BDAB657-5FC8-40B8-819A-0944E6317E35}" type="sibTrans" cxnId="{E645C9A4-0184-4D1A-A0BC-2464F0BA1FCA}">
      <dgm:prSet/>
      <dgm:spPr/>
      <dgm:t>
        <a:bodyPr/>
        <a:lstStyle/>
        <a:p>
          <a:endParaRPr lang="en-CH"/>
        </a:p>
      </dgm:t>
    </dgm:pt>
    <dgm:pt modelId="{4AE830CA-B81F-4EE1-82B8-4E2ECEFF7687}">
      <dgm:prSet phldrT="[Text]"/>
      <dgm:spPr/>
      <dgm:t>
        <a:bodyPr/>
        <a:lstStyle/>
        <a:p>
          <a:pPr>
            <a:buFont typeface="Wingdings" panose="05000000000000000000" pitchFamily="2" charset="2"/>
            <a:buChar char="q"/>
          </a:pPr>
          <a:r>
            <a:rPr lang="en-GB"/>
            <a:t>No need to provide access to all the users in the world, only to some WIS2 Global Services</a:t>
          </a:r>
          <a:endParaRPr lang="en-CH"/>
        </a:p>
      </dgm:t>
    </dgm:pt>
    <dgm:pt modelId="{A83D31E5-ECA8-4EB8-B1BB-A87B9A35CEAB}" type="parTrans" cxnId="{B8E430AB-89E6-44C4-81A5-A4338BCD8DAE}">
      <dgm:prSet/>
      <dgm:spPr/>
      <dgm:t>
        <a:bodyPr/>
        <a:lstStyle/>
        <a:p>
          <a:endParaRPr lang="en-CH"/>
        </a:p>
      </dgm:t>
    </dgm:pt>
    <dgm:pt modelId="{9404DB5D-DC2E-4494-B395-140705B90371}" type="sibTrans" cxnId="{B8E430AB-89E6-44C4-81A5-A4338BCD8DAE}">
      <dgm:prSet/>
      <dgm:spPr/>
      <dgm:t>
        <a:bodyPr/>
        <a:lstStyle/>
        <a:p>
          <a:endParaRPr lang="en-CH"/>
        </a:p>
      </dgm:t>
    </dgm:pt>
    <dgm:pt modelId="{434173C3-46E6-40D7-BA7D-A304172C89D6}">
      <dgm:prSet phldrT="[Text]"/>
      <dgm:spPr/>
      <dgm:t>
        <a:bodyPr/>
        <a:lstStyle/>
        <a:p>
          <a:pPr algn="l">
            <a:buFont typeface="Wingdings" panose="05000000000000000000" pitchFamily="2" charset="2"/>
            <a:buChar char="q"/>
          </a:pPr>
          <a:r>
            <a:rPr lang="en-US"/>
            <a:t>WIS2 node is the component to provide data and associated metadata</a:t>
          </a:r>
          <a:endParaRPr lang="en-CH"/>
        </a:p>
      </dgm:t>
    </dgm:pt>
    <dgm:pt modelId="{EFE6E3FE-7005-49F3-897F-213B21652A7D}" type="parTrans" cxnId="{4833255F-C2D9-4D68-A50F-362ECFBC291E}">
      <dgm:prSet/>
      <dgm:spPr/>
      <dgm:t>
        <a:bodyPr/>
        <a:lstStyle/>
        <a:p>
          <a:endParaRPr lang="en-GB"/>
        </a:p>
      </dgm:t>
    </dgm:pt>
    <dgm:pt modelId="{9C0DFAA8-F14E-4496-9576-779DDA0F29D6}" type="sibTrans" cxnId="{4833255F-C2D9-4D68-A50F-362ECFBC291E}">
      <dgm:prSet/>
      <dgm:spPr/>
      <dgm:t>
        <a:bodyPr/>
        <a:lstStyle/>
        <a:p>
          <a:endParaRPr lang="en-GB"/>
        </a:p>
      </dgm:t>
    </dgm:pt>
    <dgm:pt modelId="{E79DAF62-B826-944F-A674-53895B6DEE15}">
      <dgm:prSet phldrT="[Text]"/>
      <dgm:spPr/>
      <dgm:t>
        <a:bodyPr/>
        <a:lstStyle/>
        <a:p>
          <a:pPr algn="l">
            <a:buFont typeface="Wingdings" panose="05000000000000000000" pitchFamily="2" charset="2"/>
            <a:buChar char="q"/>
          </a:pPr>
          <a:r>
            <a:rPr lang="en-CH"/>
            <a:t>WIS2 node replaces the GTS Message Switching System</a:t>
          </a:r>
        </a:p>
      </dgm:t>
    </dgm:pt>
    <dgm:pt modelId="{FA67A093-0D15-3F46-AC82-0861843F7E65}" type="parTrans" cxnId="{357FD490-7EF4-BD4C-896B-4E1C88B909A2}">
      <dgm:prSet/>
      <dgm:spPr/>
      <dgm:t>
        <a:bodyPr/>
        <a:lstStyle/>
        <a:p>
          <a:endParaRPr lang="en-GB"/>
        </a:p>
      </dgm:t>
    </dgm:pt>
    <dgm:pt modelId="{250651CD-5511-EF42-91F0-5A9D31E7F845}" type="sibTrans" cxnId="{357FD490-7EF4-BD4C-896B-4E1C88B909A2}">
      <dgm:prSet/>
      <dgm:spPr/>
      <dgm:t>
        <a:bodyPr/>
        <a:lstStyle/>
        <a:p>
          <a:endParaRPr lang="en-GB"/>
        </a:p>
      </dgm:t>
    </dgm:pt>
    <dgm:pt modelId="{B5FEFA07-4EFC-41B9-B508-467877AD988A}" type="pres">
      <dgm:prSet presAssocID="{76AF17FE-9A73-41B7-B146-5DD61C3D8AF7}" presName="linearFlow" presStyleCnt="0">
        <dgm:presLayoutVars>
          <dgm:dir/>
          <dgm:resizeHandles val="exact"/>
        </dgm:presLayoutVars>
      </dgm:prSet>
      <dgm:spPr/>
    </dgm:pt>
    <dgm:pt modelId="{14D3804A-E38D-4244-A4DF-D9BEC890DDEA}" type="pres">
      <dgm:prSet presAssocID="{434173C3-46E6-40D7-BA7D-A304172C89D6}" presName="composite" presStyleCnt="0"/>
      <dgm:spPr/>
    </dgm:pt>
    <dgm:pt modelId="{2FD79F02-E460-4536-B255-602FED97B9DD}" type="pres">
      <dgm:prSet presAssocID="{434173C3-46E6-40D7-BA7D-A304172C89D6}"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430E623F-E623-4A47-9023-D9D3DA7CA424}" type="pres">
      <dgm:prSet presAssocID="{434173C3-46E6-40D7-BA7D-A304172C89D6}" presName="txShp" presStyleLbl="node1" presStyleIdx="0" presStyleCnt="5">
        <dgm:presLayoutVars>
          <dgm:bulletEnabled val="1"/>
        </dgm:presLayoutVars>
      </dgm:prSet>
      <dgm:spPr/>
    </dgm:pt>
    <dgm:pt modelId="{C9AE16D5-8369-4E8E-AC92-D9ABB0CEB9CF}" type="pres">
      <dgm:prSet presAssocID="{9C0DFAA8-F14E-4496-9576-779DDA0F29D6}" presName="spacing" presStyleCnt="0"/>
      <dgm:spPr/>
    </dgm:pt>
    <dgm:pt modelId="{5C431D3E-7F46-DE47-9633-44ED58DC89DF}" type="pres">
      <dgm:prSet presAssocID="{E79DAF62-B826-944F-A674-53895B6DEE15}" presName="composite" presStyleCnt="0"/>
      <dgm:spPr/>
    </dgm:pt>
    <dgm:pt modelId="{A2B38C17-0E10-9146-9B4D-DC80E0BEA0DA}" type="pres">
      <dgm:prSet presAssocID="{E79DAF62-B826-944F-A674-53895B6DEE15}" presName="imgShp" presStyleLbl="fgImgPlace1" presStyleIdx="1"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52A7178E-9CD0-3344-81D6-4569349C20EB}" type="pres">
      <dgm:prSet presAssocID="{E79DAF62-B826-944F-A674-53895B6DEE15}" presName="txShp" presStyleLbl="node1" presStyleIdx="1" presStyleCnt="5">
        <dgm:presLayoutVars>
          <dgm:bulletEnabled val="1"/>
        </dgm:presLayoutVars>
      </dgm:prSet>
      <dgm:spPr/>
    </dgm:pt>
    <dgm:pt modelId="{9CE12DAE-DD8A-294E-9887-D66FEC9E026E}" type="pres">
      <dgm:prSet presAssocID="{250651CD-5511-EF42-91F0-5A9D31E7F845}" presName="spacing" presStyleCnt="0"/>
      <dgm:spPr/>
    </dgm:pt>
    <dgm:pt modelId="{0ECC8740-6FC3-421E-9384-FBAA311CC6C4}" type="pres">
      <dgm:prSet presAssocID="{350E919D-1C00-429F-BF0B-06A45B70ADA1}" presName="composite" presStyleCnt="0"/>
      <dgm:spPr/>
    </dgm:pt>
    <dgm:pt modelId="{57AC9574-9FB3-409F-BE62-B69FFD58A62D}" type="pres">
      <dgm:prSet presAssocID="{350E919D-1C00-429F-BF0B-06A45B70ADA1}" presName="imgShp"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0352DD2-D2FC-4120-AA7F-A12E77C33DBD}" type="pres">
      <dgm:prSet presAssocID="{350E919D-1C00-429F-BF0B-06A45B70ADA1}" presName="txShp" presStyleLbl="node1" presStyleIdx="2" presStyleCnt="5">
        <dgm:presLayoutVars>
          <dgm:bulletEnabled val="1"/>
        </dgm:presLayoutVars>
      </dgm:prSet>
      <dgm:spPr/>
    </dgm:pt>
    <dgm:pt modelId="{DBFD95E8-CB20-441F-A56C-7179FE2935C7}" type="pres">
      <dgm:prSet presAssocID="{6337E091-4DA1-4318-83B3-CC48FCEB868D}" presName="spacing" presStyleCnt="0"/>
      <dgm:spPr/>
    </dgm:pt>
    <dgm:pt modelId="{7AC4BC9D-0553-44A6-8419-8EF3956B112F}" type="pres">
      <dgm:prSet presAssocID="{2357D645-736E-4D87-9596-09E3EE5FF7C4}" presName="composite" presStyleCnt="0"/>
      <dgm:spPr/>
    </dgm:pt>
    <dgm:pt modelId="{D9884946-BAAE-414B-B5DB-FE42E5C77CA9}" type="pres">
      <dgm:prSet presAssocID="{2357D645-736E-4D87-9596-09E3EE5FF7C4}" presName="imgShp"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5684B81-25BA-41CA-8FB3-018EA6BCFB4A}" type="pres">
      <dgm:prSet presAssocID="{2357D645-736E-4D87-9596-09E3EE5FF7C4}" presName="txShp" presStyleLbl="node1" presStyleIdx="3" presStyleCnt="5">
        <dgm:presLayoutVars>
          <dgm:bulletEnabled val="1"/>
        </dgm:presLayoutVars>
      </dgm:prSet>
      <dgm:spPr/>
    </dgm:pt>
    <dgm:pt modelId="{77BD6478-9860-4527-84D2-8E260BF6EB19}" type="pres">
      <dgm:prSet presAssocID="{4BDAB657-5FC8-40B8-819A-0944E6317E35}" presName="spacing" presStyleCnt="0"/>
      <dgm:spPr/>
    </dgm:pt>
    <dgm:pt modelId="{9BF615A7-7859-44CD-9E0B-3BAE76187F71}" type="pres">
      <dgm:prSet presAssocID="{4AE830CA-B81F-4EE1-82B8-4E2ECEFF7687}" presName="composite" presStyleCnt="0"/>
      <dgm:spPr/>
    </dgm:pt>
    <dgm:pt modelId="{21769C13-E38D-4209-9B64-5DD6CDC95CAA}" type="pres">
      <dgm:prSet presAssocID="{4AE830CA-B81F-4EE1-82B8-4E2ECEFF7687}" presName="imgShp"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5A8A8DC8-8446-42C9-AFFA-25DB6CBBA623}" type="pres">
      <dgm:prSet presAssocID="{4AE830CA-B81F-4EE1-82B8-4E2ECEFF7687}" presName="txShp" presStyleLbl="node1" presStyleIdx="4" presStyleCnt="5">
        <dgm:presLayoutVars>
          <dgm:bulletEnabled val="1"/>
        </dgm:presLayoutVars>
      </dgm:prSet>
      <dgm:spPr/>
    </dgm:pt>
  </dgm:ptLst>
  <dgm:cxnLst>
    <dgm:cxn modelId="{BAD99116-0530-4DC1-897A-996C714EEDC0}" srcId="{76AF17FE-9A73-41B7-B146-5DD61C3D8AF7}" destId="{350E919D-1C00-429F-BF0B-06A45B70ADA1}" srcOrd="2" destOrd="0" parTransId="{03B57292-F5E3-414A-9764-8CBC37A42490}" sibTransId="{6337E091-4DA1-4318-83B3-CC48FCEB868D}"/>
    <dgm:cxn modelId="{30D4A63D-1A03-4072-8B5A-C9C181BC8053}" type="presOf" srcId="{350E919D-1C00-429F-BF0B-06A45B70ADA1}" destId="{10352DD2-D2FC-4120-AA7F-A12E77C33DBD}" srcOrd="0" destOrd="0" presId="urn:microsoft.com/office/officeart/2005/8/layout/vList3"/>
    <dgm:cxn modelId="{4833255F-C2D9-4D68-A50F-362ECFBC291E}" srcId="{76AF17FE-9A73-41B7-B146-5DD61C3D8AF7}" destId="{434173C3-46E6-40D7-BA7D-A304172C89D6}" srcOrd="0" destOrd="0" parTransId="{EFE6E3FE-7005-49F3-897F-213B21652A7D}" sibTransId="{9C0DFAA8-F14E-4496-9576-779DDA0F29D6}"/>
    <dgm:cxn modelId="{3E1B4544-7CE5-4F34-8417-DD43C06E6801}" type="presOf" srcId="{76AF17FE-9A73-41B7-B146-5DD61C3D8AF7}" destId="{B5FEFA07-4EFC-41B9-B508-467877AD988A}" srcOrd="0" destOrd="0" presId="urn:microsoft.com/office/officeart/2005/8/layout/vList3"/>
    <dgm:cxn modelId="{08CC1676-1AA6-4DD7-9F58-FAAD5EFCDA25}" type="presOf" srcId="{2357D645-736E-4D87-9596-09E3EE5FF7C4}" destId="{15684B81-25BA-41CA-8FB3-018EA6BCFB4A}" srcOrd="0" destOrd="0" presId="urn:microsoft.com/office/officeart/2005/8/layout/vList3"/>
    <dgm:cxn modelId="{357FD490-7EF4-BD4C-896B-4E1C88B909A2}" srcId="{76AF17FE-9A73-41B7-B146-5DD61C3D8AF7}" destId="{E79DAF62-B826-944F-A674-53895B6DEE15}" srcOrd="1" destOrd="0" parTransId="{FA67A093-0D15-3F46-AC82-0861843F7E65}" sibTransId="{250651CD-5511-EF42-91F0-5A9D31E7F845}"/>
    <dgm:cxn modelId="{03E1329D-D017-4725-8772-EA17E9F08D75}" type="presOf" srcId="{4AE830CA-B81F-4EE1-82B8-4E2ECEFF7687}" destId="{5A8A8DC8-8446-42C9-AFFA-25DB6CBBA623}" srcOrd="0" destOrd="0" presId="urn:microsoft.com/office/officeart/2005/8/layout/vList3"/>
    <dgm:cxn modelId="{367835A0-C36C-4C48-879F-673ED0C77747}" type="presOf" srcId="{E79DAF62-B826-944F-A674-53895B6DEE15}" destId="{52A7178E-9CD0-3344-81D6-4569349C20EB}" srcOrd="0" destOrd="0" presId="urn:microsoft.com/office/officeart/2005/8/layout/vList3"/>
    <dgm:cxn modelId="{32E381A1-6378-4961-9075-2F51EC8656AE}" type="presOf" srcId="{434173C3-46E6-40D7-BA7D-A304172C89D6}" destId="{430E623F-E623-4A47-9023-D9D3DA7CA424}" srcOrd="0" destOrd="0" presId="urn:microsoft.com/office/officeart/2005/8/layout/vList3"/>
    <dgm:cxn modelId="{E645C9A4-0184-4D1A-A0BC-2464F0BA1FCA}" srcId="{76AF17FE-9A73-41B7-B146-5DD61C3D8AF7}" destId="{2357D645-736E-4D87-9596-09E3EE5FF7C4}" srcOrd="3" destOrd="0" parTransId="{B493A2FB-69BD-4F6D-9B6D-D400329DB045}" sibTransId="{4BDAB657-5FC8-40B8-819A-0944E6317E35}"/>
    <dgm:cxn modelId="{B8E430AB-89E6-44C4-81A5-A4338BCD8DAE}" srcId="{76AF17FE-9A73-41B7-B146-5DD61C3D8AF7}" destId="{4AE830CA-B81F-4EE1-82B8-4E2ECEFF7687}" srcOrd="4" destOrd="0" parTransId="{A83D31E5-ECA8-4EB8-B1BB-A87B9A35CEAB}" sibTransId="{9404DB5D-DC2E-4494-B395-140705B90371}"/>
    <dgm:cxn modelId="{96BFB4D7-106D-40D4-9A72-5DA731031861}" type="presParOf" srcId="{B5FEFA07-4EFC-41B9-B508-467877AD988A}" destId="{14D3804A-E38D-4244-A4DF-D9BEC890DDEA}" srcOrd="0" destOrd="0" presId="urn:microsoft.com/office/officeart/2005/8/layout/vList3"/>
    <dgm:cxn modelId="{483B871D-913F-4C45-8723-D62697951E53}" type="presParOf" srcId="{14D3804A-E38D-4244-A4DF-D9BEC890DDEA}" destId="{2FD79F02-E460-4536-B255-602FED97B9DD}" srcOrd="0" destOrd="0" presId="urn:microsoft.com/office/officeart/2005/8/layout/vList3"/>
    <dgm:cxn modelId="{F41D9523-4E11-4B9D-9E52-ECFF04EF367D}" type="presParOf" srcId="{14D3804A-E38D-4244-A4DF-D9BEC890DDEA}" destId="{430E623F-E623-4A47-9023-D9D3DA7CA424}" srcOrd="1" destOrd="0" presId="urn:microsoft.com/office/officeart/2005/8/layout/vList3"/>
    <dgm:cxn modelId="{42C0AAF1-91C9-43F3-94E4-CD73FF685577}" type="presParOf" srcId="{B5FEFA07-4EFC-41B9-B508-467877AD988A}" destId="{C9AE16D5-8369-4E8E-AC92-D9ABB0CEB9CF}" srcOrd="1" destOrd="0" presId="urn:microsoft.com/office/officeart/2005/8/layout/vList3"/>
    <dgm:cxn modelId="{B6818B16-B5A9-E046-9FCA-E7A04529DEDD}" type="presParOf" srcId="{B5FEFA07-4EFC-41B9-B508-467877AD988A}" destId="{5C431D3E-7F46-DE47-9633-44ED58DC89DF}" srcOrd="2" destOrd="0" presId="urn:microsoft.com/office/officeart/2005/8/layout/vList3"/>
    <dgm:cxn modelId="{B856C07D-7FF8-434B-9E9B-9F444BF1EBD2}" type="presParOf" srcId="{5C431D3E-7F46-DE47-9633-44ED58DC89DF}" destId="{A2B38C17-0E10-9146-9B4D-DC80E0BEA0DA}" srcOrd="0" destOrd="0" presId="urn:microsoft.com/office/officeart/2005/8/layout/vList3"/>
    <dgm:cxn modelId="{6FDDB5F3-7C5E-1643-A74E-0A8868AD2A2B}" type="presParOf" srcId="{5C431D3E-7F46-DE47-9633-44ED58DC89DF}" destId="{52A7178E-9CD0-3344-81D6-4569349C20EB}" srcOrd="1" destOrd="0" presId="urn:microsoft.com/office/officeart/2005/8/layout/vList3"/>
    <dgm:cxn modelId="{68488684-8F67-7441-8A2A-C124B3AC9202}" type="presParOf" srcId="{B5FEFA07-4EFC-41B9-B508-467877AD988A}" destId="{9CE12DAE-DD8A-294E-9887-D66FEC9E026E}" srcOrd="3" destOrd="0" presId="urn:microsoft.com/office/officeart/2005/8/layout/vList3"/>
    <dgm:cxn modelId="{0DA1C362-508E-45BC-919F-D5BA7456B453}" type="presParOf" srcId="{B5FEFA07-4EFC-41B9-B508-467877AD988A}" destId="{0ECC8740-6FC3-421E-9384-FBAA311CC6C4}" srcOrd="4" destOrd="0" presId="urn:microsoft.com/office/officeart/2005/8/layout/vList3"/>
    <dgm:cxn modelId="{84774C40-C39F-48D9-9A8B-E225E88E154C}" type="presParOf" srcId="{0ECC8740-6FC3-421E-9384-FBAA311CC6C4}" destId="{57AC9574-9FB3-409F-BE62-B69FFD58A62D}" srcOrd="0" destOrd="0" presId="urn:microsoft.com/office/officeart/2005/8/layout/vList3"/>
    <dgm:cxn modelId="{4E38A0E3-19D8-45B0-84C6-8F1ED7942348}" type="presParOf" srcId="{0ECC8740-6FC3-421E-9384-FBAA311CC6C4}" destId="{10352DD2-D2FC-4120-AA7F-A12E77C33DBD}" srcOrd="1" destOrd="0" presId="urn:microsoft.com/office/officeart/2005/8/layout/vList3"/>
    <dgm:cxn modelId="{2BFC1FCE-450D-49CA-AFF6-0B2DDC0D1A10}" type="presParOf" srcId="{B5FEFA07-4EFC-41B9-B508-467877AD988A}" destId="{DBFD95E8-CB20-441F-A56C-7179FE2935C7}" srcOrd="5" destOrd="0" presId="urn:microsoft.com/office/officeart/2005/8/layout/vList3"/>
    <dgm:cxn modelId="{530F363A-2456-491B-B71E-00C82141A8EA}" type="presParOf" srcId="{B5FEFA07-4EFC-41B9-B508-467877AD988A}" destId="{7AC4BC9D-0553-44A6-8419-8EF3956B112F}" srcOrd="6" destOrd="0" presId="urn:microsoft.com/office/officeart/2005/8/layout/vList3"/>
    <dgm:cxn modelId="{B4CD5B84-A125-4DCF-93F7-8124EB9C0B88}" type="presParOf" srcId="{7AC4BC9D-0553-44A6-8419-8EF3956B112F}" destId="{D9884946-BAAE-414B-B5DB-FE42E5C77CA9}" srcOrd="0" destOrd="0" presId="urn:microsoft.com/office/officeart/2005/8/layout/vList3"/>
    <dgm:cxn modelId="{3453E51B-BEAB-427C-A771-B256843D0481}" type="presParOf" srcId="{7AC4BC9D-0553-44A6-8419-8EF3956B112F}" destId="{15684B81-25BA-41CA-8FB3-018EA6BCFB4A}" srcOrd="1" destOrd="0" presId="urn:microsoft.com/office/officeart/2005/8/layout/vList3"/>
    <dgm:cxn modelId="{B763B3A3-2379-470C-BBF8-8EA9DDA0E532}" type="presParOf" srcId="{B5FEFA07-4EFC-41B9-B508-467877AD988A}" destId="{77BD6478-9860-4527-84D2-8E260BF6EB19}" srcOrd="7" destOrd="0" presId="urn:microsoft.com/office/officeart/2005/8/layout/vList3"/>
    <dgm:cxn modelId="{03704564-FCB3-486C-82C3-9A1CD0004AC7}" type="presParOf" srcId="{B5FEFA07-4EFC-41B9-B508-467877AD988A}" destId="{9BF615A7-7859-44CD-9E0B-3BAE76187F71}" srcOrd="8" destOrd="0" presId="urn:microsoft.com/office/officeart/2005/8/layout/vList3"/>
    <dgm:cxn modelId="{21572213-CF38-4634-BD28-93C26F63CB0A}" type="presParOf" srcId="{9BF615A7-7859-44CD-9E0B-3BAE76187F71}" destId="{21769C13-E38D-4209-9B64-5DD6CDC95CAA}" srcOrd="0" destOrd="0" presId="urn:microsoft.com/office/officeart/2005/8/layout/vList3"/>
    <dgm:cxn modelId="{E219FC7D-5DB7-4F72-8F95-E497A83A91E6}" type="presParOf" srcId="{9BF615A7-7859-44CD-9E0B-3BAE76187F71}" destId="{5A8A8DC8-8446-42C9-AFFA-25DB6CBBA623}"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E623F-E623-4A47-9023-D9D3DA7CA424}">
      <dsp:nvSpPr>
        <dsp:cNvPr id="0" name=""/>
        <dsp:cNvSpPr/>
      </dsp:nvSpPr>
      <dsp:spPr>
        <a:xfrm rot="10800000">
          <a:off x="1521482" y="1830"/>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kern="1200"/>
            <a:t>WIS2 node is the component to provide data and associated metadata</a:t>
          </a:r>
          <a:endParaRPr lang="en-CH" sz="1800" kern="1200"/>
        </a:p>
      </dsp:txBody>
      <dsp:txXfrm rot="10800000">
        <a:off x="1681524" y="1830"/>
        <a:ext cx="5245078" cy="640169"/>
      </dsp:txXfrm>
    </dsp:sp>
    <dsp:sp modelId="{2FD79F02-E460-4536-B255-602FED97B9DD}">
      <dsp:nvSpPr>
        <dsp:cNvPr id="0" name=""/>
        <dsp:cNvSpPr/>
      </dsp:nvSpPr>
      <dsp:spPr>
        <a:xfrm>
          <a:off x="1201397" y="1830"/>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7178E-9CD0-3344-81D6-4569349C20EB}">
      <dsp:nvSpPr>
        <dsp:cNvPr id="0" name=""/>
        <dsp:cNvSpPr/>
      </dsp:nvSpPr>
      <dsp:spPr>
        <a:xfrm rot="10800000">
          <a:off x="1521482" y="833094"/>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CH" sz="1800" kern="1200"/>
            <a:t>WIS2 node replaces the GTS Message Switching System</a:t>
          </a:r>
        </a:p>
      </dsp:txBody>
      <dsp:txXfrm rot="10800000">
        <a:off x="1681524" y="833094"/>
        <a:ext cx="5245078" cy="640169"/>
      </dsp:txXfrm>
    </dsp:sp>
    <dsp:sp modelId="{A2B38C17-0E10-9146-9B4D-DC80E0BEA0DA}">
      <dsp:nvSpPr>
        <dsp:cNvPr id="0" name=""/>
        <dsp:cNvSpPr/>
      </dsp:nvSpPr>
      <dsp:spPr>
        <a:xfrm>
          <a:off x="1201397" y="833094"/>
          <a:ext cx="640169" cy="640169"/>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52DD2-D2FC-4120-AA7F-A12E77C33DBD}">
      <dsp:nvSpPr>
        <dsp:cNvPr id="0" name=""/>
        <dsp:cNvSpPr/>
      </dsp:nvSpPr>
      <dsp:spPr>
        <a:xfrm rot="10800000">
          <a:off x="1521482" y="1664359"/>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NCs / DCPCs are going to implement a WIS2 Node to exchange data in WIS2</a:t>
          </a:r>
          <a:endParaRPr lang="en-CH" sz="1800" kern="1200"/>
        </a:p>
      </dsp:txBody>
      <dsp:txXfrm rot="10800000">
        <a:off x="1681524" y="1664359"/>
        <a:ext cx="5245078" cy="640169"/>
      </dsp:txXfrm>
    </dsp:sp>
    <dsp:sp modelId="{57AC9574-9FB3-409F-BE62-B69FFD58A62D}">
      <dsp:nvSpPr>
        <dsp:cNvPr id="0" name=""/>
        <dsp:cNvSpPr/>
      </dsp:nvSpPr>
      <dsp:spPr>
        <a:xfrm>
          <a:off x="1201397" y="1664359"/>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684B81-25BA-41CA-8FB3-018EA6BCFB4A}">
      <dsp:nvSpPr>
        <dsp:cNvPr id="0" name=""/>
        <dsp:cNvSpPr/>
      </dsp:nvSpPr>
      <dsp:spPr>
        <a:xfrm rot="10800000">
          <a:off x="1521482" y="2495623"/>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The WIS2 Node shares data from an HTTPS service and sends notifications to MQTT subscribers</a:t>
          </a:r>
          <a:endParaRPr lang="en-CH" sz="1800" kern="1200"/>
        </a:p>
      </dsp:txBody>
      <dsp:txXfrm rot="10800000">
        <a:off x="1681524" y="2495623"/>
        <a:ext cx="5245078" cy="640169"/>
      </dsp:txXfrm>
    </dsp:sp>
    <dsp:sp modelId="{D9884946-BAAE-414B-B5DB-FE42E5C77CA9}">
      <dsp:nvSpPr>
        <dsp:cNvPr id="0" name=""/>
        <dsp:cNvSpPr/>
      </dsp:nvSpPr>
      <dsp:spPr>
        <a:xfrm>
          <a:off x="1201397" y="2495623"/>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A8DC8-8446-42C9-AFFA-25DB6CBBA623}">
      <dsp:nvSpPr>
        <dsp:cNvPr id="0" name=""/>
        <dsp:cNvSpPr/>
      </dsp:nvSpPr>
      <dsp:spPr>
        <a:xfrm rot="10800000">
          <a:off x="1521482" y="3326888"/>
          <a:ext cx="5405120" cy="640169"/>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97" tIns="68580" rIns="128016"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GB" sz="1800" kern="1200"/>
            <a:t>No need to provide access to all the users in the world, only to some WIS2 Global Services</a:t>
          </a:r>
          <a:endParaRPr lang="en-CH" sz="1800" kern="1200"/>
        </a:p>
      </dsp:txBody>
      <dsp:txXfrm rot="10800000">
        <a:off x="1681524" y="3326888"/>
        <a:ext cx="5245078" cy="640169"/>
      </dsp:txXfrm>
    </dsp:sp>
    <dsp:sp modelId="{21769C13-E38D-4209-9B64-5DD6CDC95CAA}">
      <dsp:nvSpPr>
        <dsp:cNvPr id="0" name=""/>
        <dsp:cNvSpPr/>
      </dsp:nvSpPr>
      <dsp:spPr>
        <a:xfrm>
          <a:off x="1201397" y="3326888"/>
          <a:ext cx="640169" cy="6401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84045-8120-1740-82B2-F61F80904E4C}" type="datetimeFigureOut">
              <a:rPr lang="en-CH" smtClean="0"/>
              <a:t>05/04/2024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B9201-0724-6540-9343-900670A3685B}" type="slidenum">
              <a:rPr lang="en-CH" smtClean="0"/>
              <a:t>‹#›</a:t>
            </a:fld>
            <a:endParaRPr lang="en-CH"/>
          </a:p>
        </p:txBody>
      </p:sp>
    </p:spTree>
    <p:extLst>
      <p:ext uri="{BB962C8B-B14F-4D97-AF65-F5344CB8AC3E}">
        <p14:creationId xmlns:p14="http://schemas.microsoft.com/office/powerpoint/2010/main" val="202325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B9201-0724-6540-9343-900670A3685B}" type="slidenum">
              <a:rPr lang="en-CH" smtClean="0"/>
              <a:t>2</a:t>
            </a:fld>
            <a:endParaRPr lang="en-CH"/>
          </a:p>
        </p:txBody>
      </p:sp>
    </p:spTree>
    <p:extLst>
      <p:ext uri="{BB962C8B-B14F-4D97-AF65-F5344CB8AC3E}">
        <p14:creationId xmlns:p14="http://schemas.microsoft.com/office/powerpoint/2010/main" val="228742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B9201-0724-6540-9343-900670A3685B}" type="slidenum">
              <a:rPr lang="en-CH" smtClean="0"/>
              <a:t>3</a:t>
            </a:fld>
            <a:endParaRPr lang="en-CH"/>
          </a:p>
        </p:txBody>
      </p:sp>
    </p:spTree>
    <p:extLst>
      <p:ext uri="{BB962C8B-B14F-4D97-AF65-F5344CB8AC3E}">
        <p14:creationId xmlns:p14="http://schemas.microsoft.com/office/powerpoint/2010/main" val="635191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D7448-BA1D-3742-9819-D3EC6E0D6A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0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lvl="0"/>
            <a:endParaRPr lang="en-GB" sz="1200" kern="1200" dirty="0">
              <a:solidFill>
                <a:schemeClr val="tx1"/>
              </a:solidFill>
              <a:effectLst/>
              <a:latin typeface="+mn-lt"/>
              <a:ea typeface="+mn-ea"/>
              <a:cs typeface="+mn-cs"/>
            </a:endParaRPr>
          </a:p>
          <a:p>
            <a:r>
              <a:rPr lang="en-GB" dirty="0"/>
              <a:t> </a:t>
            </a:r>
          </a:p>
          <a:p>
            <a:endParaRPr lang="en-GB" baseline="0" dirty="0"/>
          </a:p>
        </p:txBody>
      </p:sp>
      <p:sp>
        <p:nvSpPr>
          <p:cNvPr id="4" name="Slide Number Placeholder 3"/>
          <p:cNvSpPr>
            <a:spLocks noGrp="1"/>
          </p:cNvSpPr>
          <p:nvPr>
            <p:ph type="sldNum" sz="quarter" idx="5"/>
          </p:nvPr>
        </p:nvSpPr>
        <p:spPr/>
        <p:txBody>
          <a:bodyPr/>
          <a:lstStyle/>
          <a:p>
            <a:fld id="{A31BFD32-2F24-4FA9-B7DE-53D903241EC3}" type="slidenum">
              <a:rPr lang="en-US" smtClean="0"/>
              <a:t>7</a:t>
            </a:fld>
            <a:endParaRPr lang="en-US" dirty="0"/>
          </a:p>
        </p:txBody>
      </p:sp>
    </p:spTree>
    <p:extLst>
      <p:ext uri="{BB962C8B-B14F-4D97-AF65-F5344CB8AC3E}">
        <p14:creationId xmlns:p14="http://schemas.microsoft.com/office/powerpoint/2010/main" val="295875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CD4AB8-3A11-4583-AC31-2BAB11A69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4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E0B08-1ED3-489F-851C-FC1D861D1D39}" type="slidenum">
              <a:rPr lang="en-US" smtClean="0"/>
              <a:pPr/>
              <a:t>9</a:t>
            </a:fld>
            <a:endParaRPr lang="en-US"/>
          </a:p>
        </p:txBody>
      </p:sp>
    </p:spTree>
    <p:extLst>
      <p:ext uri="{BB962C8B-B14F-4D97-AF65-F5344CB8AC3E}">
        <p14:creationId xmlns:p14="http://schemas.microsoft.com/office/powerpoint/2010/main" val="288620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E0B08-1ED3-489F-851C-FC1D861D1D39}" type="slidenum">
              <a:rPr lang="en-US" smtClean="0"/>
              <a:pPr/>
              <a:t>10</a:t>
            </a:fld>
            <a:endParaRPr lang="en-US"/>
          </a:p>
        </p:txBody>
      </p:sp>
    </p:spTree>
    <p:extLst>
      <p:ext uri="{BB962C8B-B14F-4D97-AF65-F5344CB8AC3E}">
        <p14:creationId xmlns:p14="http://schemas.microsoft.com/office/powerpoint/2010/main" val="3684605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85750" indent="-285750">
              <a:buFont typeface="Arial" panose="020B0604020202020204" pitchFamily="34" charset="0"/>
              <a:buChar char="•"/>
            </a:pPr>
            <a:r>
              <a:rPr lang="en-GB"/>
              <a:t>The EW4All Initiative comprises four Pillars, in line with the four components of an end-to-end multi-hazard early-warning system: risk knowledge, observation and forecasting, communication and response.</a:t>
            </a:r>
          </a:p>
          <a:p>
            <a:pPr marL="285750" indent="-285750">
              <a:buFont typeface="Arial" panose="020B0604020202020204" pitchFamily="34" charset="0"/>
              <a:buChar char="•"/>
            </a:pPr>
            <a:r>
              <a:rPr lang="en-GB" b="1"/>
              <a:t>Pillar 1</a:t>
            </a:r>
            <a:r>
              <a:rPr lang="en-GB"/>
              <a:t>: To be effective, EWS need to be contextualised and targeted through up-to-date, reliable and granular risk knowledge, including: assessments of hazards, vulnerabilities and exposure; applying a gender-lens and including indigenous and local knowledge. Significant shortcomings persist globally, from lack of data collection and assessments to lack of legislation and governance frameworks for risk information.</a:t>
            </a:r>
          </a:p>
          <a:p>
            <a:pPr marL="285750" indent="-285750">
              <a:buFont typeface="Arial" panose="020B0604020202020204" pitchFamily="34" charset="0"/>
              <a:buChar char="•"/>
            </a:pPr>
            <a:r>
              <a:rPr lang="en-GB" b="1"/>
              <a:t>Pillar 2</a:t>
            </a:r>
            <a:r>
              <a:rPr lang="en-GB"/>
              <a:t>: </a:t>
            </a:r>
            <a:r>
              <a:rPr lang="en-GB" sz="1400" kern="1200">
                <a:solidFill>
                  <a:schemeClr val="tx1"/>
                </a:solidFill>
                <a:latin typeface="+mn-lt"/>
                <a:ea typeface="ＭＳ Ｐゴシック" charset="0"/>
                <a:cs typeface="Arial" charset="0"/>
              </a:rPr>
              <a:t>In the forecasting area, many countries lack the capacity to incorporate an impact-based approach to forecasting and still have challenges in accessing, analysing and translating prediction model outputs into actionable warning messages.</a:t>
            </a:r>
            <a:endParaRPr lang="en-GB"/>
          </a:p>
          <a:p>
            <a:pPr marL="285750" indent="-285750">
              <a:buFont typeface="Arial" panose="020B0604020202020204" pitchFamily="34" charset="0"/>
              <a:buChar char="•"/>
            </a:pPr>
            <a:r>
              <a:rPr lang="en-GB" b="1"/>
              <a:t>Pillar 3</a:t>
            </a:r>
            <a:r>
              <a:rPr lang="en-GB"/>
              <a:t>: Considering warning dissemination and communication, the uptake of modern information technologies is lagging and even with more traditional methods (such as radio and mass media), there are still challenges in terms of inclusivity and reaching the most vulnerable.</a:t>
            </a:r>
          </a:p>
          <a:p>
            <a:pPr marL="285750" indent="-285750">
              <a:buFont typeface="Arial" panose="020B0604020202020204" pitchFamily="34" charset="0"/>
              <a:buChar char="•"/>
            </a:pPr>
            <a:r>
              <a:rPr lang="en-GB" b="1"/>
              <a:t>Pillar 4</a:t>
            </a:r>
            <a:r>
              <a:rPr lang="en-GB"/>
              <a:t>: Having preparedness and response plans and capabilities, including at local government level is vital for responding to the hydro-meteorological warnings. Currently, less than half of the countries which have EWS in place have such plans and capacities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2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5B9201-0724-6540-9343-900670A3685B}" type="slidenum">
              <a:rPr lang="en-CH" smtClean="0"/>
              <a:t>18</a:t>
            </a:fld>
            <a:endParaRPr lang="en-CH"/>
          </a:p>
        </p:txBody>
      </p:sp>
    </p:spTree>
    <p:extLst>
      <p:ext uri="{BB962C8B-B14F-4D97-AF65-F5344CB8AC3E}">
        <p14:creationId xmlns:p14="http://schemas.microsoft.com/office/powerpoint/2010/main" val="4276612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6.jpe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Picture 4" descr="wmo2016_powerpoint_standard_v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1799686"/>
            <a:ext cx="10363200" cy="1470025"/>
          </a:xfrm>
        </p:spPr>
        <p:txBody>
          <a:bodyPr/>
          <a:lstStyle/>
          <a:p>
            <a:r>
              <a:rPr lang="ja-JP" altLang="en-US"/>
              <a:t>マスター タイトルの書式設定</a:t>
            </a:r>
            <a:endParaRPr lang="en-US"/>
          </a:p>
        </p:txBody>
      </p:sp>
      <p:sp>
        <p:nvSpPr>
          <p:cNvPr id="3" name="Subtitle 2"/>
          <p:cNvSpPr>
            <a:spLocks noGrp="1"/>
          </p:cNvSpPr>
          <p:nvPr>
            <p:ph type="subTitle" idx="1"/>
          </p:nvPr>
        </p:nvSpPr>
        <p:spPr>
          <a:xfrm>
            <a:off x="3177702" y="3681919"/>
            <a:ext cx="809989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6" name="Subtitle 2"/>
          <p:cNvSpPr txBox="1">
            <a:spLocks/>
          </p:cNvSpPr>
          <p:nvPr userDrawn="1"/>
        </p:nvSpPr>
        <p:spPr>
          <a:xfrm>
            <a:off x="7011482" y="5819978"/>
            <a:ext cx="4853020" cy="65256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a:solidFill>
                  <a:srgbClr val="003399"/>
                </a:solidFill>
                <a:latin typeface="Calibri" panose="020F0502020204030204" pitchFamily="34" charset="0"/>
                <a:cs typeface="Calibri" panose="020F0502020204030204" pitchFamily="34" charset="0"/>
              </a:rPr>
              <a:t>CBS ET-WISC/TT-GISC</a:t>
            </a:r>
            <a:r>
              <a:rPr lang="en-US" sz="1600" b="0" baseline="0">
                <a:solidFill>
                  <a:srgbClr val="003399"/>
                </a:solidFill>
                <a:latin typeface="Calibri" panose="020F0502020204030204" pitchFamily="34" charset="0"/>
                <a:cs typeface="Calibri" panose="020F0502020204030204" pitchFamily="34" charset="0"/>
              </a:rPr>
              <a:t> 2019</a:t>
            </a:r>
          </a:p>
          <a:p>
            <a:r>
              <a:rPr lang="en-US" sz="1600" b="0">
                <a:solidFill>
                  <a:srgbClr val="003399"/>
                </a:solidFill>
                <a:latin typeface="Calibri" panose="020F0502020204030204" pitchFamily="34" charset="0"/>
                <a:cs typeface="Calibri" panose="020F0502020204030204" pitchFamily="34" charset="0"/>
              </a:rPr>
              <a:t>Offenbach,</a:t>
            </a:r>
            <a:r>
              <a:rPr lang="en-US" sz="1600" b="0" baseline="0">
                <a:solidFill>
                  <a:srgbClr val="003399"/>
                </a:solidFill>
                <a:latin typeface="Calibri" panose="020F0502020204030204" pitchFamily="34" charset="0"/>
                <a:cs typeface="Calibri" panose="020F0502020204030204" pitchFamily="34" charset="0"/>
              </a:rPr>
              <a:t> Germany, 26-29 August 2019</a:t>
            </a:r>
            <a:endParaRPr lang="en-US" sz="1600" b="0">
              <a:solidFill>
                <a:srgbClr val="0033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5"/>
          <p:cNvSpPr>
            <a:spLocks noGrp="1"/>
          </p:cNvSpPr>
          <p:nvPr>
            <p:ph type="sldNum" sz="quarter" idx="10"/>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1120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85487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97179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Mas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52092-82D1-461F-807E-84F5B15DC599}"/>
              </a:ext>
            </a:extLst>
          </p:cNvPr>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26E5D17-F33D-4327-A7B8-A6331A0F7B37}"/>
              </a:ext>
            </a:extLst>
          </p:cNvPr>
          <p:cNvSpPr>
            <a:spLocks noGrp="1"/>
          </p:cNvSpPr>
          <p:nvPr>
            <p:ph type="sldNum" sz="quarter" idx="4"/>
          </p:nvPr>
        </p:nvSpPr>
        <p:spPr>
          <a:xfrm>
            <a:off x="10805489" y="6545722"/>
            <a:ext cx="1141291" cy="283703"/>
          </a:xfrm>
          <a:prstGeom prst="rect">
            <a:avLst/>
          </a:prstGeom>
        </p:spPr>
        <p:txBody>
          <a:bodyPr vert="horz" lIns="91440" tIns="45720" rIns="91440" bIns="45720" rtlCol="0" anchor="ctr"/>
          <a:lstStyle>
            <a:lvl1pPr algn="r">
              <a:defRPr sz="1200" b="0">
                <a:solidFill>
                  <a:schemeClr val="bg1">
                    <a:lumMod val="95000"/>
                  </a:schemeClr>
                </a:solidFill>
                <a:latin typeface="Lato" panose="020F0502020204030203" pitchFamily="34" charset="0"/>
              </a:defRPr>
            </a:lvl1pPr>
          </a:lstStyle>
          <a:p>
            <a:fld id="{0F9F7EA0-3F56-4C7E-9B2D-3423B3AF0281}" type="slidenum">
              <a:rPr lang="en-US" smtClean="0"/>
              <a:pPr/>
              <a:t>‹#›</a:t>
            </a:fld>
            <a:endParaRPr lang="en-US" dirty="0"/>
          </a:p>
        </p:txBody>
      </p:sp>
      <p:sp>
        <p:nvSpPr>
          <p:cNvPr id="5" name="Title Placeholder 1">
            <a:extLst>
              <a:ext uri="{FF2B5EF4-FFF2-40B4-BE49-F238E27FC236}">
                <a16:creationId xmlns:a16="http://schemas.microsoft.com/office/drawing/2014/main" id="{DA4D5ED7-4916-4EF5-9B14-DD6D0EE6D4A9}"/>
              </a:ext>
            </a:extLst>
          </p:cNvPr>
          <p:cNvSpPr>
            <a:spLocks noGrp="1"/>
          </p:cNvSpPr>
          <p:nvPr>
            <p:ph type="title"/>
          </p:nvPr>
        </p:nvSpPr>
        <p:spPr>
          <a:xfrm>
            <a:off x="223709" y="55285"/>
            <a:ext cx="10515600" cy="76561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99070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Mas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52092-82D1-461F-807E-84F5B15DC599}"/>
              </a:ext>
            </a:extLst>
          </p:cNvPr>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026E5D17-F33D-4327-A7B8-A6331A0F7B37}"/>
              </a:ext>
            </a:extLst>
          </p:cNvPr>
          <p:cNvSpPr>
            <a:spLocks noGrp="1"/>
          </p:cNvSpPr>
          <p:nvPr>
            <p:ph type="sldNum" sz="quarter" idx="4"/>
          </p:nvPr>
        </p:nvSpPr>
        <p:spPr>
          <a:xfrm>
            <a:off x="10805489" y="6545722"/>
            <a:ext cx="1141291" cy="283703"/>
          </a:xfrm>
          <a:prstGeom prst="rect">
            <a:avLst/>
          </a:prstGeom>
        </p:spPr>
        <p:txBody>
          <a:bodyPr vert="horz" lIns="91440" tIns="45720" rIns="91440" bIns="45720" rtlCol="0" anchor="ctr"/>
          <a:lstStyle>
            <a:lvl1pPr algn="r">
              <a:defRPr sz="1200" b="0">
                <a:solidFill>
                  <a:schemeClr val="bg1">
                    <a:lumMod val="95000"/>
                  </a:schemeClr>
                </a:solidFill>
                <a:latin typeface="Lato" panose="020F0502020204030203" pitchFamily="34" charset="0"/>
              </a:defRPr>
            </a:lvl1pPr>
          </a:lstStyle>
          <a:p>
            <a:fld id="{0F9F7EA0-3F56-4C7E-9B2D-3423B3AF0281}" type="slidenum">
              <a:rPr lang="en-US" smtClean="0"/>
              <a:pPr/>
              <a:t>‹#›</a:t>
            </a:fld>
            <a:endParaRPr lang="en-US" dirty="0"/>
          </a:p>
        </p:txBody>
      </p:sp>
      <p:sp>
        <p:nvSpPr>
          <p:cNvPr id="5" name="Title Placeholder 1">
            <a:extLst>
              <a:ext uri="{FF2B5EF4-FFF2-40B4-BE49-F238E27FC236}">
                <a16:creationId xmlns:a16="http://schemas.microsoft.com/office/drawing/2014/main" id="{DA4D5ED7-4916-4EF5-9B14-DD6D0EE6D4A9}"/>
              </a:ext>
            </a:extLst>
          </p:cNvPr>
          <p:cNvSpPr>
            <a:spLocks noGrp="1"/>
          </p:cNvSpPr>
          <p:nvPr>
            <p:ph type="title"/>
          </p:nvPr>
        </p:nvSpPr>
        <p:spPr>
          <a:xfrm>
            <a:off x="223709" y="55285"/>
            <a:ext cx="10515600" cy="76561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2535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pPr/>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81D-81D5-5EAA-319B-EF2BAD47C2E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07D9C48B-2188-9D3E-4BCD-D9AB669DD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05240B8-00EB-14E6-3B84-B5E666DCC834}"/>
              </a:ext>
            </a:extLst>
          </p:cNvPr>
          <p:cNvSpPr>
            <a:spLocks noGrp="1"/>
          </p:cNvSpPr>
          <p:nvPr>
            <p:ph type="dt" sz="half" idx="10"/>
          </p:nvPr>
        </p:nvSpPr>
        <p:spPr/>
        <p:txBody>
          <a:bodyPr/>
          <a:lstStyle/>
          <a:p>
            <a:fld id="{A90A865D-1AEB-4712-8AB3-CF5A4005CD02}" type="datetimeFigureOut">
              <a:rPr lang="en-CH" smtClean="0"/>
              <a:t>05/04/2024</a:t>
            </a:fld>
            <a:endParaRPr lang="en-CH"/>
          </a:p>
        </p:txBody>
      </p:sp>
      <p:sp>
        <p:nvSpPr>
          <p:cNvPr id="5" name="Footer Placeholder 4">
            <a:extLst>
              <a:ext uri="{FF2B5EF4-FFF2-40B4-BE49-F238E27FC236}">
                <a16:creationId xmlns:a16="http://schemas.microsoft.com/office/drawing/2014/main" id="{10E4FEB1-FDE4-A625-90B0-967525DFB43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EB250A5-EAD0-43D9-C604-49D60EC0FBFD}"/>
              </a:ext>
            </a:extLst>
          </p:cNvPr>
          <p:cNvSpPr>
            <a:spLocks noGrp="1"/>
          </p:cNvSpPr>
          <p:nvPr>
            <p:ph type="sldNum" sz="quarter" idx="12"/>
          </p:nvPr>
        </p:nvSpPr>
        <p:spPr/>
        <p:txBody>
          <a:bodyPr/>
          <a:lstStyle/>
          <a:p>
            <a:fld id="{262EC6F1-8BA8-4CF2-9798-C009A1066F29}" type="slidenum">
              <a:rPr lang="en-CH" smtClean="0"/>
              <a:t>‹#›</a:t>
            </a:fld>
            <a:endParaRPr lang="en-CH"/>
          </a:p>
        </p:txBody>
      </p:sp>
    </p:spTree>
    <p:extLst>
      <p:ext uri="{BB962C8B-B14F-4D97-AF65-F5344CB8AC3E}">
        <p14:creationId xmlns:p14="http://schemas.microsoft.com/office/powerpoint/2010/main" val="95592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500931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
        <p:nvSpPr>
          <p:cNvPr id="8"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50093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484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68C4-2462-96DC-9DA7-F0967B3E59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3B8EC603-A210-B1AD-7019-9B4B700E8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8E2EBBD0-D5AB-BE1B-5651-536B715F1CD5}"/>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69E82BDA-8AFE-4FAE-C00C-D71611A594E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457030F-CB47-704F-BDB1-F97536E640AE}"/>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719451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0045-1644-7357-6FE5-F513A4F1B31B}"/>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5032863-D99E-B59E-7EBF-7622AAE10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31BDD967-8636-F25B-03A9-D177DCD9B6B3}"/>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7C420925-BA3E-38A3-D2EB-2C8D8F6123A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831E84D-849C-C044-1F65-86F5D9516E28}"/>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337599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BF1A-A02A-3E67-4D58-750DD9C6D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CA66515E-B973-3193-2EEE-010B3AC30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811316-6DC2-EE9C-1D6A-2E2D3F88DA6E}"/>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F6729740-179C-978C-1776-11F0A079243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CFB9E9D-1485-4D98-6E32-5E4520318544}"/>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36607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426D8-5966-EED9-CBA4-4A134629063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E01721D8-4095-8A7A-6254-B44EBB7150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35DA741A-9838-D5C9-8907-4D9A1F7B8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706FBBD4-8F59-D469-91D8-87629857B355}"/>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6" name="Footer Placeholder 5">
            <a:extLst>
              <a:ext uri="{FF2B5EF4-FFF2-40B4-BE49-F238E27FC236}">
                <a16:creationId xmlns:a16="http://schemas.microsoft.com/office/drawing/2014/main" id="{C9127902-5ACE-3F13-E45E-C103231CE8A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F636D09-A3C4-2217-BA42-C07230268472}"/>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269991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E9BBD-02D5-A928-7630-33B24D8F6293}"/>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F3F79FF8-29F1-4AA0-3C44-0AD112DE2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92F5F-2D74-EB4C-9C8B-7606AF42AC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4453FE1D-9EB3-5C5C-EC62-57366C2B2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F11DA-B101-EC3F-3E9A-6A7F25AAAC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BFE5A161-C748-6491-ADF3-737068A6A484}"/>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8" name="Footer Placeholder 7">
            <a:extLst>
              <a:ext uri="{FF2B5EF4-FFF2-40B4-BE49-F238E27FC236}">
                <a16:creationId xmlns:a16="http://schemas.microsoft.com/office/drawing/2014/main" id="{DD3ECF6A-991A-0F5A-A611-F7FF35F6BE5E}"/>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8268A5C1-5CF4-876A-472F-3F66907034A3}"/>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61215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167E-A60C-0013-D1A2-18B7295171F4}"/>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2D6DDDE2-793E-E4F6-8B3E-C4CBEA7988E0}"/>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4" name="Footer Placeholder 3">
            <a:extLst>
              <a:ext uri="{FF2B5EF4-FFF2-40B4-BE49-F238E27FC236}">
                <a16:creationId xmlns:a16="http://schemas.microsoft.com/office/drawing/2014/main" id="{9BA26F2C-B0A9-D01B-52D8-EFE08331C31E}"/>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22800C23-67E0-F1A8-3CF7-48AEEBEAB26F}"/>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774167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7EC58-AE1A-3089-1CB0-27836CCFFF77}"/>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3" name="Footer Placeholder 2">
            <a:extLst>
              <a:ext uri="{FF2B5EF4-FFF2-40B4-BE49-F238E27FC236}">
                <a16:creationId xmlns:a16="http://schemas.microsoft.com/office/drawing/2014/main" id="{D3802C73-175F-9087-8549-34EEE2CC50D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B98770F4-CEA6-CA3E-2C39-F6630014B927}"/>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174260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1704-F011-051E-3E79-FE0ADF030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C4A4F0DA-BA82-7051-EF95-1B21C835E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98B51700-E88B-0CCA-095C-AB0D09C58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0EAC6-9A15-E1A3-2BD1-3CF1D581DDA2}"/>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6" name="Footer Placeholder 5">
            <a:extLst>
              <a:ext uri="{FF2B5EF4-FFF2-40B4-BE49-F238E27FC236}">
                <a16:creationId xmlns:a16="http://schemas.microsoft.com/office/drawing/2014/main" id="{D29B8D24-A616-F111-05D0-081129052F8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8102905-5440-7715-4D48-0BF405638553}"/>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474390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1308-D559-A50C-E7C3-E39309403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59286745-F4AA-53C3-AFD4-A0DCC4317D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9AD8BC7C-33A2-6B5C-D7DE-B650A14C2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2D17A9-8CE6-73C2-9C7F-027FC7115145}"/>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6" name="Footer Placeholder 5">
            <a:extLst>
              <a:ext uri="{FF2B5EF4-FFF2-40B4-BE49-F238E27FC236}">
                <a16:creationId xmlns:a16="http://schemas.microsoft.com/office/drawing/2014/main" id="{6823D9F4-EAE4-0D12-01A0-43F2639D504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FFD6B68-99C1-D8F6-B391-847C0EEA5D9F}"/>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876224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E392-D607-10D6-C041-1873B9065AC2}"/>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859C319D-FC60-9A0A-9FBC-3E736E48C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B7DF4D4B-B47B-0C2C-3DC2-4451AC31077F}"/>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40023BA9-E008-2C9F-D827-B4EB43B219A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2560F80-AF54-C73F-4AED-A526C063536E}"/>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1159192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A50788-80AB-598C-F27A-3F1427FB3F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B1040B8-AA42-B186-BEB4-9405BB33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40744447-3B32-B931-5B71-DB18C8F90E92}"/>
              </a:ext>
            </a:extLst>
          </p:cNvPr>
          <p:cNvSpPr>
            <a:spLocks noGrp="1"/>
          </p:cNvSpPr>
          <p:nvPr>
            <p:ph type="dt" sz="half" idx="10"/>
          </p:nvPr>
        </p:nvSpPr>
        <p:spPr/>
        <p:txBody>
          <a:body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49BD3A64-5EE2-A1EF-A2C2-4835768310B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50CDD8B-10C3-B737-BE3F-4AE8E7839C0B}"/>
              </a:ext>
            </a:extLst>
          </p:cNvPr>
          <p:cNvSpPr>
            <a:spLocks noGrp="1"/>
          </p:cNvSpPr>
          <p:nvPr>
            <p:ph type="sldNum" sz="quarter" idx="12"/>
          </p:nvPr>
        </p:nvSpPr>
        <p:spPr/>
        <p:txBody>
          <a:bodyPr/>
          <a:lstStyle/>
          <a:p>
            <a:fld id="{1D838D59-8D03-4909-879E-F71E35745186}" type="slidenum">
              <a:rPr lang="en-CH" smtClean="0"/>
              <a:t>‹#›</a:t>
            </a:fld>
            <a:endParaRPr lang="en-CH"/>
          </a:p>
        </p:txBody>
      </p:sp>
    </p:spTree>
    <p:extLst>
      <p:ext uri="{BB962C8B-B14F-4D97-AF65-F5344CB8AC3E}">
        <p14:creationId xmlns:p14="http://schemas.microsoft.com/office/powerpoint/2010/main" val="3537359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759" y="1404371"/>
            <a:ext cx="12368278" cy="5453630"/>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105765" y="-32464"/>
            <a:ext cx="1236828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105760" y="3491791"/>
            <a:ext cx="12368280"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222048" y="4450284"/>
            <a:ext cx="12600855" cy="39993"/>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776775112"/>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41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8" y="1234786"/>
            <a:ext cx="12202648" cy="5623214"/>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14" y="1234786"/>
            <a:ext cx="12425494" cy="562321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91718" y="-41478"/>
            <a:ext cx="1242549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35407557"/>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32ECC3-D408-43FB-9353-682385B4D56E}"/>
              </a:ext>
            </a:extLst>
          </p:cNvPr>
          <p:cNvSpPr/>
          <p:nvPr userDrawn="1"/>
        </p:nvSpPr>
        <p:spPr>
          <a:xfrm>
            <a:off x="-91714" y="-32463"/>
            <a:ext cx="12425494" cy="5579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3" name="Rectangle 12">
            <a:extLst>
              <a:ext uri="{FF2B5EF4-FFF2-40B4-BE49-F238E27FC236}">
                <a16:creationId xmlns:a16="http://schemas.microsoft.com/office/drawing/2014/main" id="{946209D3-735C-4987-9DB6-A9557D366E03}"/>
              </a:ext>
            </a:extLst>
          </p:cNvPr>
          <p:cNvSpPr/>
          <p:nvPr/>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2" name="Rectangle 6">
            <a:extLst>
              <a:ext uri="{FF2B5EF4-FFF2-40B4-BE49-F238E27FC236}">
                <a16:creationId xmlns:a16="http://schemas.microsoft.com/office/drawing/2014/main" id="{3248333E-F58B-430B-B3ED-0D190676FF1E}"/>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
            <a:off x="-206705" y="4422494"/>
            <a:ext cx="12655475" cy="77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67585097"/>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5"/>
          <p:cNvSpPr>
            <a:spLocks noGrp="1"/>
          </p:cNvSpPr>
          <p:nvPr>
            <p:ph type="sldNum" sz="quarter" idx="10"/>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3347579323"/>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671480"/>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38134-5457-4F10-87AA-C84F65A9F8B8}"/>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2607397201"/>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3522626174"/>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18D0F-4399-470F-A2ED-405A4EFD812D}"/>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5" name="Rectangle 4">
            <a:extLst>
              <a:ext uri="{FF2B5EF4-FFF2-40B4-BE49-F238E27FC236}">
                <a16:creationId xmlns:a16="http://schemas.microsoft.com/office/drawing/2014/main" id="{410EB3C3-6AB0-4A5B-A95B-D8185DB5F033}"/>
              </a:ext>
            </a:extLst>
          </p:cNvPr>
          <p:cNvSpPr/>
          <p:nvPr userDrawn="1"/>
        </p:nvSpPr>
        <p:spPr>
          <a:xfrm>
            <a:off x="349044"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Tree>
    <p:extLst>
      <p:ext uri="{BB962C8B-B14F-4D97-AF65-F5344CB8AC3E}">
        <p14:creationId xmlns:p14="http://schemas.microsoft.com/office/powerpoint/2010/main" val="2592390952"/>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1423367841"/>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19"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1" y="1339060"/>
            <a:ext cx="5239741"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5"/>
            <a:ext cx="5254219"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904332237"/>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339059"/>
            <a:ext cx="5814435"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59"/>
            <a:ext cx="5239741" cy="5518941"/>
          </a:xfrm>
          <a:solidFill>
            <a:schemeClr val="accent6">
              <a:lumMod val="40000"/>
              <a:lumOff val="60000"/>
            </a:schemeClr>
          </a:solidFill>
        </p:spPr>
        <p:txBody>
          <a:bodyPr anchor="ctr"/>
          <a:lstStyle>
            <a:lvl1pPr marL="0" indent="0" algn="ctr">
              <a:buNone/>
              <a:defRPr sz="2539">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2365121401"/>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95342" y="1987282"/>
            <a:ext cx="3488836" cy="4185393"/>
          </a:xfrm>
        </p:spPr>
        <p:txBody>
          <a:bodyPr/>
          <a:lstStyle>
            <a:lvl1pPr>
              <a:defRPr sz="1360"/>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4454195" y="1992166"/>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8313049" y="1987282"/>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609963"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4453397"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8256839"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634596064"/>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7081194"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8012279"/>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864"/>
            <a:ext cx="12602497" cy="6892864"/>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4"/>
            <a:ext cx="6890465" cy="82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4"/>
            <a:ext cx="5521304"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911136"/>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353152853"/>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542" y="1992166"/>
            <a:ext cx="10972076" cy="802805"/>
          </a:xfrm>
        </p:spPr>
        <p:txBody>
          <a:bodyPr/>
          <a:lstStyle>
            <a:lvl1pPr algn="ctr">
              <a:defRPr sz="4353">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629338" y="3167757"/>
            <a:ext cx="10972076" cy="1371523"/>
          </a:xfrm>
        </p:spPr>
        <p:txBody>
          <a:bodyPr/>
          <a:lstStyle>
            <a:lvl1pPr marL="0" indent="0" algn="ctr">
              <a:buClr>
                <a:srgbClr val="FF9933"/>
              </a:buClr>
              <a:buFont typeface="Wingdings" panose="05000000000000000000" pitchFamily="2" charset="2"/>
              <a:buNone/>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84845" y="685953"/>
            <a:ext cx="2545081"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6" name="Rectangle 5">
            <a:extLst>
              <a:ext uri="{FF2B5EF4-FFF2-40B4-BE49-F238E27FC236}">
                <a16:creationId xmlns:a16="http://schemas.microsoft.com/office/drawing/2014/main" id="{F94882E2-64D0-449B-A705-6629922E0A1F}"/>
              </a:ext>
            </a:extLst>
          </p:cNvPr>
          <p:cNvSpPr/>
          <p:nvPr userDrawn="1"/>
        </p:nvSpPr>
        <p:spPr>
          <a:xfrm>
            <a:off x="595483" y="6190369"/>
            <a:ext cx="4843722"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4274119021"/>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3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ＭＳ Ｐゴシック"/>
              <a:cs typeface="Arial"/>
            </a:endParaRPr>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56314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1E16-4C8F-98F2-C112-C7426CC7EF8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7FAE232-8CD7-2050-2AC3-F99D594DF2CE}"/>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4ABA114-6681-A6DC-2046-188EF5793556}"/>
              </a:ext>
            </a:extLst>
          </p:cNvPr>
          <p:cNvSpPr txBox="1">
            <a:spLocks noGrp="1"/>
          </p:cNvSpPr>
          <p:nvPr>
            <p:ph type="dt" sz="half" idx="7"/>
          </p:nvPr>
        </p:nvSpPr>
        <p:spPr/>
        <p:txBody>
          <a:bodyPr/>
          <a:lstStyle>
            <a:lvl1pPr>
              <a:defRPr/>
            </a:lvl1pPr>
          </a:lstStyle>
          <a:p>
            <a:pPr lvl="0"/>
            <a:fld id="{7A0C221E-D823-4B87-8D7F-0E60A7BFEFA5}" type="datetime1">
              <a:rPr lang="en-GB"/>
              <a:pPr lvl="0"/>
              <a:t>04/05/2024</a:t>
            </a:fld>
            <a:endParaRPr lang="en-GB"/>
          </a:p>
        </p:txBody>
      </p:sp>
      <p:sp>
        <p:nvSpPr>
          <p:cNvPr id="5" name="Footer Placeholder 4">
            <a:extLst>
              <a:ext uri="{FF2B5EF4-FFF2-40B4-BE49-F238E27FC236}">
                <a16:creationId xmlns:a16="http://schemas.microsoft.com/office/drawing/2014/main" id="{D66E25DC-A923-7CC1-A351-0606568C496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AACF0C3-3EE0-FD9A-3B78-DE1EF8AEA4E6}"/>
              </a:ext>
            </a:extLst>
          </p:cNvPr>
          <p:cNvSpPr txBox="1">
            <a:spLocks noGrp="1"/>
          </p:cNvSpPr>
          <p:nvPr>
            <p:ph type="sldNum" sz="quarter" idx="8"/>
          </p:nvPr>
        </p:nvSpPr>
        <p:spPr/>
        <p:txBody>
          <a:bodyPr/>
          <a:lstStyle>
            <a:lvl1pPr>
              <a:defRPr/>
            </a:lvl1pPr>
          </a:lstStyle>
          <a:p>
            <a:pPr lvl="0"/>
            <a:fld id="{A327A02D-472A-4930-9EB8-8AE42DC1810A}" type="slidenum">
              <a:t>‹#›</a:t>
            </a:fld>
            <a:endParaRPr lang="en-GB"/>
          </a:p>
        </p:txBody>
      </p:sp>
    </p:spTree>
    <p:extLst>
      <p:ext uri="{BB962C8B-B14F-4D97-AF65-F5344CB8AC3E}">
        <p14:creationId xmlns:p14="http://schemas.microsoft.com/office/powerpoint/2010/main" val="818923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quare-images">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02AFE16C-2473-0565-452E-AB86D7679E95}"/>
              </a:ext>
            </a:extLst>
          </p:cNvPr>
          <p:cNvPicPr>
            <a:picLocks noChangeAspect="1"/>
          </p:cNvPicPr>
          <p:nvPr userDrawn="1"/>
        </p:nvPicPr>
        <p:blipFill>
          <a:blip r:embed="rId2"/>
          <a:stretch>
            <a:fillRect/>
          </a:stretch>
        </p:blipFill>
        <p:spPr>
          <a:xfrm>
            <a:off x="760723" y="-18261"/>
            <a:ext cx="3042445" cy="1187715"/>
          </a:xfrm>
          <a:prstGeom prst="rect">
            <a:avLst/>
          </a:prstGeom>
        </p:spPr>
      </p:pic>
      <p:sp>
        <p:nvSpPr>
          <p:cNvPr id="10" name="Marcador de posición de imagen 9">
            <a:extLst>
              <a:ext uri="{FF2B5EF4-FFF2-40B4-BE49-F238E27FC236}">
                <a16:creationId xmlns:a16="http://schemas.microsoft.com/office/drawing/2014/main" id="{0AC09B4D-F42F-714A-848A-CE26871CDE15}"/>
              </a:ext>
            </a:extLst>
          </p:cNvPr>
          <p:cNvSpPr>
            <a:spLocks noGrp="1"/>
          </p:cNvSpPr>
          <p:nvPr>
            <p:ph type="pic" sz="quarter" idx="14" hasCustomPrompt="1"/>
          </p:nvPr>
        </p:nvSpPr>
        <p:spPr>
          <a:xfrm>
            <a:off x="5208588" y="1879600"/>
            <a:ext cx="1339850" cy="1684338"/>
          </a:xfrm>
          <a:prstGeom prst="rect">
            <a:avLst/>
          </a:prstGeom>
          <a:solidFill>
            <a:schemeClr val="tx1">
              <a:lumMod val="85000"/>
              <a:lumOff val="15000"/>
            </a:schemeClr>
          </a:solidFill>
        </p:spPr>
        <p:txBody>
          <a:bodyPr anchor="ctr">
            <a:normAutofit/>
          </a:bodyPr>
          <a:lstStyle>
            <a:lvl1pPr algn="ctr">
              <a:defRPr sz="900">
                <a:solidFill>
                  <a:schemeClr val="bg1"/>
                </a:solidFill>
              </a:defRPr>
            </a:lvl1pPr>
          </a:lstStyle>
          <a:p>
            <a:r>
              <a:rPr lang="es-ES" dirty="0" err="1"/>
              <a:t>Your</a:t>
            </a:r>
            <a:r>
              <a:rPr lang="es-ES" dirty="0"/>
              <a:t> </a:t>
            </a:r>
            <a:r>
              <a:rPr lang="es-ES" dirty="0" err="1"/>
              <a:t>image</a:t>
            </a:r>
            <a:r>
              <a:rPr lang="es-ES" dirty="0"/>
              <a:t> </a:t>
            </a:r>
            <a:r>
              <a:rPr lang="es-ES" dirty="0" err="1"/>
              <a:t>here</a:t>
            </a:r>
            <a:endParaRPr lang="es-ES" dirty="0"/>
          </a:p>
        </p:txBody>
      </p:sp>
      <p:sp>
        <p:nvSpPr>
          <p:cNvPr id="11" name="Marcador de posición de imagen 9">
            <a:extLst>
              <a:ext uri="{FF2B5EF4-FFF2-40B4-BE49-F238E27FC236}">
                <a16:creationId xmlns:a16="http://schemas.microsoft.com/office/drawing/2014/main" id="{6203C20F-E878-7745-A366-EB1EEA4CAB94}"/>
              </a:ext>
            </a:extLst>
          </p:cNvPr>
          <p:cNvSpPr>
            <a:spLocks noGrp="1"/>
          </p:cNvSpPr>
          <p:nvPr>
            <p:ph type="pic" sz="quarter" idx="15" hasCustomPrompt="1"/>
          </p:nvPr>
        </p:nvSpPr>
        <p:spPr>
          <a:xfrm>
            <a:off x="8815388" y="18796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2" name="Marcador de posición de imagen 9">
            <a:extLst>
              <a:ext uri="{FF2B5EF4-FFF2-40B4-BE49-F238E27FC236}">
                <a16:creationId xmlns:a16="http://schemas.microsoft.com/office/drawing/2014/main" id="{B9F55B83-D026-7544-BF73-70F5BFCBAA07}"/>
              </a:ext>
            </a:extLst>
          </p:cNvPr>
          <p:cNvSpPr>
            <a:spLocks noGrp="1"/>
          </p:cNvSpPr>
          <p:nvPr>
            <p:ph type="pic" sz="quarter" idx="16" hasCustomPrompt="1"/>
          </p:nvPr>
        </p:nvSpPr>
        <p:spPr>
          <a:xfrm>
            <a:off x="52085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3" name="Marcador de posición de imagen 9">
            <a:extLst>
              <a:ext uri="{FF2B5EF4-FFF2-40B4-BE49-F238E27FC236}">
                <a16:creationId xmlns:a16="http://schemas.microsoft.com/office/drawing/2014/main" id="{9C3D87E3-091F-AC41-95B4-2D73D9F0DB13}"/>
              </a:ext>
            </a:extLst>
          </p:cNvPr>
          <p:cNvSpPr>
            <a:spLocks noGrp="1"/>
          </p:cNvSpPr>
          <p:nvPr>
            <p:ph type="pic" sz="quarter" idx="17" hasCustomPrompt="1"/>
          </p:nvPr>
        </p:nvSpPr>
        <p:spPr>
          <a:xfrm>
            <a:off x="88153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cxnSp>
        <p:nvCxnSpPr>
          <p:cNvPr id="5" name="Straight Connector 2">
            <a:extLst>
              <a:ext uri="{FF2B5EF4-FFF2-40B4-BE49-F238E27FC236}">
                <a16:creationId xmlns:a16="http://schemas.microsoft.com/office/drawing/2014/main" id="{C4283362-401A-F1CC-C52C-CCA6A44D5E09}"/>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8" name="CuadroTexto 2">
            <a:extLst>
              <a:ext uri="{FF2B5EF4-FFF2-40B4-BE49-F238E27FC236}">
                <a16:creationId xmlns:a16="http://schemas.microsoft.com/office/drawing/2014/main" id="{95B55443-453C-4DEE-8BCA-F99CC8B4B9BB}"/>
              </a:ext>
            </a:extLst>
          </p:cNvPr>
          <p:cNvSpPr txBox="1"/>
          <p:nvPr userDrawn="1"/>
        </p:nvSpPr>
        <p:spPr>
          <a:xfrm>
            <a:off x="845684" y="1851185"/>
            <a:ext cx="3042444" cy="461665"/>
          </a:xfrm>
          <a:prstGeom prst="rect">
            <a:avLst/>
          </a:prstGeom>
          <a:noFill/>
        </p:spPr>
        <p:txBody>
          <a:bodyPr wrap="square" rtlCol="0">
            <a:spAutoFit/>
          </a:bodyPr>
          <a:lstStyle/>
          <a:p>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endParaRPr>
          </a:p>
        </p:txBody>
      </p:sp>
      <p:sp>
        <p:nvSpPr>
          <p:cNvPr id="9" name="CuadroTexto 8">
            <a:extLst>
              <a:ext uri="{FF2B5EF4-FFF2-40B4-BE49-F238E27FC236}">
                <a16:creationId xmlns:a16="http://schemas.microsoft.com/office/drawing/2014/main" id="{0FA90B4F-430A-ED76-56F5-277ACC139BFC}"/>
              </a:ext>
            </a:extLst>
          </p:cNvPr>
          <p:cNvSpPr txBox="1"/>
          <p:nvPr userDrawn="1"/>
        </p:nvSpPr>
        <p:spPr>
          <a:xfrm>
            <a:off x="6857776" y="2452929"/>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4" name="CuadroTexto 16">
            <a:extLst>
              <a:ext uri="{FF2B5EF4-FFF2-40B4-BE49-F238E27FC236}">
                <a16:creationId xmlns:a16="http://schemas.microsoft.com/office/drawing/2014/main" id="{406CABAF-C8CB-146F-0AAF-CACEED1E7067}"/>
              </a:ext>
            </a:extLst>
          </p:cNvPr>
          <p:cNvSpPr txBox="1"/>
          <p:nvPr userDrawn="1"/>
        </p:nvSpPr>
        <p:spPr>
          <a:xfrm>
            <a:off x="10456792" y="2452929"/>
            <a:ext cx="1103837"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5" name="CuadroTexto 19">
            <a:extLst>
              <a:ext uri="{FF2B5EF4-FFF2-40B4-BE49-F238E27FC236}">
                <a16:creationId xmlns:a16="http://schemas.microsoft.com/office/drawing/2014/main" id="{BEC19989-D9E1-A1C7-5BBB-05AACB261AFC}"/>
              </a:ext>
            </a:extLst>
          </p:cNvPr>
          <p:cNvSpPr txBox="1"/>
          <p:nvPr userDrawn="1"/>
        </p:nvSpPr>
        <p:spPr>
          <a:xfrm>
            <a:off x="6857776" y="4864605"/>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6" name="CuadroTexto 22">
            <a:extLst>
              <a:ext uri="{FF2B5EF4-FFF2-40B4-BE49-F238E27FC236}">
                <a16:creationId xmlns:a16="http://schemas.microsoft.com/office/drawing/2014/main" id="{5A90660E-FA79-10CD-C580-B5E3BEB8907E}"/>
              </a:ext>
            </a:extLst>
          </p:cNvPr>
          <p:cNvSpPr txBox="1"/>
          <p:nvPr userDrawn="1"/>
        </p:nvSpPr>
        <p:spPr>
          <a:xfrm>
            <a:off x="10456792" y="4864605"/>
            <a:ext cx="1157358"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7" name="CuadroTexto 2">
            <a:extLst>
              <a:ext uri="{FF2B5EF4-FFF2-40B4-BE49-F238E27FC236}">
                <a16:creationId xmlns:a16="http://schemas.microsoft.com/office/drawing/2014/main" id="{94BD3326-2C5E-E7FA-857B-F79389521B2F}"/>
              </a:ext>
            </a:extLst>
          </p:cNvPr>
          <p:cNvSpPr txBox="1"/>
          <p:nvPr userDrawn="1"/>
        </p:nvSpPr>
        <p:spPr>
          <a:xfrm>
            <a:off x="845684" y="2666794"/>
            <a:ext cx="4053566" cy="2308324"/>
          </a:xfrm>
          <a:prstGeom prst="rect">
            <a:avLst/>
          </a:prstGeom>
          <a:noFill/>
        </p:spPr>
        <p:txBody>
          <a:bodyPr wrap="square" rtlCol="0">
            <a:spAutoFit/>
          </a:bodyPr>
          <a:lstStyle/>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Lorem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Ipsum</a:t>
            </a:r>
            <a:endPar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endParaRPr>
          </a:p>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peria</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quatures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qui</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quatas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son</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deo</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dolenitium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311977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71FD6-5E10-0B78-5E7E-FC8BADA63247}"/>
              </a:ext>
            </a:extLst>
          </p:cNvPr>
          <p:cNvSpPr/>
          <p:nvPr userDrawn="1"/>
        </p:nvSpPr>
        <p:spPr>
          <a:xfrm>
            <a:off x="0" y="-18261"/>
            <a:ext cx="6105570" cy="6876261"/>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2">
            <a:extLst>
              <a:ext uri="{FF2B5EF4-FFF2-40B4-BE49-F238E27FC236}">
                <a16:creationId xmlns:a16="http://schemas.microsoft.com/office/drawing/2014/main" id="{1142C450-50E3-4CC2-241B-708232D50125}"/>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9" name="CuadroTexto 11">
            <a:extLst>
              <a:ext uri="{FF2B5EF4-FFF2-40B4-BE49-F238E27FC236}">
                <a16:creationId xmlns:a16="http://schemas.microsoft.com/office/drawing/2014/main" id="{EE8404CF-60AE-7B2A-9931-947E9CA3DB7C}"/>
              </a:ext>
            </a:extLst>
          </p:cNvPr>
          <p:cNvSpPr txBox="1"/>
          <p:nvPr userDrawn="1"/>
        </p:nvSpPr>
        <p:spPr>
          <a:xfrm>
            <a:off x="758270" y="1928961"/>
            <a:ext cx="4336789" cy="830997"/>
          </a:xfrm>
          <a:prstGeom prst="rect">
            <a:avLst/>
          </a:prstGeom>
          <a:noFill/>
        </p:spPr>
        <p:txBody>
          <a:bodyPr wrap="square" rtlCol="0">
            <a:spAutoFit/>
          </a:bodyPr>
          <a:lstStyle/>
          <a:p>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p>
          <a:p>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endParaRPr>
          </a:p>
        </p:txBody>
      </p:sp>
      <p:sp>
        <p:nvSpPr>
          <p:cNvPr id="10" name="CuadroTexto 9">
            <a:extLst>
              <a:ext uri="{FF2B5EF4-FFF2-40B4-BE49-F238E27FC236}">
                <a16:creationId xmlns:a16="http://schemas.microsoft.com/office/drawing/2014/main" id="{BBD42A0E-7BD3-FF0A-5BEC-7D48968AD3A0}"/>
              </a:ext>
            </a:extLst>
          </p:cNvPr>
          <p:cNvSpPr txBox="1"/>
          <p:nvPr userDrawn="1"/>
        </p:nvSpPr>
        <p:spPr>
          <a:xfrm>
            <a:off x="750434" y="3343940"/>
            <a:ext cx="3986666" cy="1440010"/>
          </a:xfrm>
          <a:prstGeom prst="rect">
            <a:avLst/>
          </a:prstGeom>
          <a:noFill/>
        </p:spPr>
        <p:txBody>
          <a:bodyPr wrap="square" rtlCol="0">
            <a:spAutoFit/>
          </a:bodyPr>
          <a:lstStyle/>
          <a:p>
            <a:pPr marR="0" algn="l" rtl="0">
              <a:lnSpc>
                <a:spcPct val="150000"/>
              </a:lnSpc>
            </a:pPr>
            <a:r>
              <a:rPr lang="en-US" sz="1800" b="0" i="0" u="none" strike="noStrike" baseline="30000" dirty="0">
                <a:solidFill>
                  <a:schemeClr val="bg1"/>
                </a:solidFill>
                <a:latin typeface="Verdana" panose="020B0604030504040204" pitchFamily="34" charset="0"/>
                <a:ea typeface="Verdana" panose="020B0604030504040204" pitchFamily="34" charset="0"/>
              </a:rPr>
              <a:t>Qui </a:t>
            </a:r>
            <a:r>
              <a:rPr lang="en-US" sz="1800" b="0" i="0" u="none" strike="noStrike" baseline="30000" dirty="0" err="1">
                <a:solidFill>
                  <a:schemeClr val="bg1"/>
                </a:solidFill>
                <a:latin typeface="Verdana" panose="020B0604030504040204" pitchFamily="34" charset="0"/>
                <a:ea typeface="Verdana" panose="020B0604030504040204" pitchFamily="34" charset="0"/>
              </a:rPr>
              <a:t>quas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porero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voluptation</a:t>
            </a:r>
            <a:r>
              <a:rPr lang="en-US" sz="1800" b="0" i="0" u="none" strike="noStrike" baseline="30000" dirty="0">
                <a:solidFill>
                  <a:schemeClr val="bg1"/>
                </a:solidFill>
                <a:latin typeface="Verdana" panose="020B0604030504040204" pitchFamily="34" charset="0"/>
                <a:ea typeface="Verdana" panose="020B0604030504040204" pitchFamily="34" charset="0"/>
              </a:rPr>
              <a:t> re et </a:t>
            </a:r>
            <a:r>
              <a:rPr lang="en-US" sz="1800" b="0" i="0" u="none" strike="noStrike" baseline="30000" dirty="0" err="1">
                <a:solidFill>
                  <a:schemeClr val="bg1"/>
                </a:solidFill>
                <a:latin typeface="Verdana" panose="020B0604030504040204" pitchFamily="34" charset="0"/>
                <a:ea typeface="Verdana" panose="020B0604030504040204" pitchFamily="34" charset="0"/>
              </a:rPr>
              <a:t>el</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erumqui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dipsus</a:t>
            </a:r>
            <a:r>
              <a:rPr lang="en-US" sz="1800" b="0" i="0" u="none" strike="noStrike" baseline="30000" dirty="0">
                <a:solidFill>
                  <a:schemeClr val="bg1"/>
                </a:solidFill>
                <a:latin typeface="Verdana" panose="020B0604030504040204" pitchFamily="34" charset="0"/>
                <a:ea typeface="Verdana" panose="020B0604030504040204" pitchFamily="34" charset="0"/>
              </a:rPr>
              <a:t> que </a:t>
            </a:r>
            <a:r>
              <a:rPr lang="en-US" sz="1800" b="0" i="0" u="none" strike="noStrike" baseline="30000" dirty="0" err="1">
                <a:solidFill>
                  <a:schemeClr val="bg1"/>
                </a:solidFill>
                <a:latin typeface="Verdana" panose="020B0604030504040204" pitchFamily="34" charset="0"/>
                <a:ea typeface="Verdana" panose="020B0604030504040204" pitchFamily="34" charset="0"/>
              </a:rPr>
              <a:t>nos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adio</a:t>
            </a:r>
            <a:r>
              <a:rPr lang="en-US" sz="1800" b="0" i="0" u="none" strike="noStrike" baseline="30000" dirty="0">
                <a:solidFill>
                  <a:schemeClr val="bg1"/>
                </a:solidFill>
                <a:latin typeface="Verdana" panose="020B0604030504040204" pitchFamily="34" charset="0"/>
                <a:ea typeface="Verdana" panose="020B0604030504040204" pitchFamily="34" charset="0"/>
              </a:rPr>
              <a:t> mod </a:t>
            </a:r>
            <a:r>
              <a:rPr lang="en-US" sz="1800" b="0" i="0" u="none" strike="noStrike" baseline="30000" dirty="0" err="1">
                <a:solidFill>
                  <a:schemeClr val="bg1"/>
                </a:solidFill>
                <a:latin typeface="Verdana" panose="020B0604030504040204" pitchFamily="34" charset="0"/>
                <a:ea typeface="Verdana" panose="020B0604030504040204" pitchFamily="34" charset="0"/>
              </a:rPr>
              <a:t>ut</a:t>
            </a:r>
            <a:r>
              <a:rPr lang="en-US" sz="1800" b="0" i="0" u="none" strike="noStrike" baseline="30000" dirty="0">
                <a:solidFill>
                  <a:schemeClr val="bg1"/>
                </a:solidFill>
                <a:latin typeface="Verdana" panose="020B0604030504040204" pitchFamily="34" charset="0"/>
                <a:ea typeface="Verdana" panose="020B0604030504040204" pitchFamily="34" charset="0"/>
              </a:rPr>
              <a:t> rest </a:t>
            </a:r>
            <a:r>
              <a:rPr lang="en-US" sz="1800" b="0" i="0" u="none" strike="noStrike" baseline="30000" dirty="0" err="1">
                <a:solidFill>
                  <a:schemeClr val="bg1"/>
                </a:solidFill>
                <a:latin typeface="Verdana" panose="020B0604030504040204" pitchFamily="34" charset="0"/>
                <a:ea typeface="Verdana" panose="020B0604030504040204" pitchFamily="34" charset="0"/>
              </a:rPr>
              <a:t>accum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autempo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riossin</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totaeriti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blaborum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debitat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enditae</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percillutet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fugia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etus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eos</a:t>
            </a:r>
            <a:r>
              <a:rPr lang="en-US" sz="1800" b="0" i="0" u="none" strike="noStrike" baseline="30000" dirty="0">
                <a:solidFill>
                  <a:schemeClr val="bg1"/>
                </a:solidFill>
                <a:latin typeface="Verdana" panose="020B0604030504040204" pitchFamily="34" charset="0"/>
                <a:ea typeface="Verdana" panose="020B0604030504040204" pitchFamily="34" charset="0"/>
              </a:rPr>
              <a:t> sim </a:t>
            </a:r>
            <a:r>
              <a:rPr lang="en-US" sz="1800" b="0" i="0" u="none" strike="noStrike" baseline="30000" dirty="0" err="1">
                <a:solidFill>
                  <a:schemeClr val="bg1"/>
                </a:solidFill>
                <a:latin typeface="Verdana" panose="020B0604030504040204" pitchFamily="34" charset="0"/>
                <a:ea typeface="Verdana" panose="020B0604030504040204" pitchFamily="34" charset="0"/>
              </a:rPr>
              <a:t>recepra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expeles</a:t>
            </a:r>
            <a:r>
              <a:rPr lang="en-US" sz="1800" b="0" i="0" u="none" strike="noStrike" baseline="30000" dirty="0">
                <a:solidFill>
                  <a:schemeClr val="bg1"/>
                </a:solidFill>
                <a:latin typeface="Verdana" panose="020B0604030504040204" pitchFamily="34" charset="0"/>
                <a:ea typeface="Verdana" panose="020B0604030504040204" pitchFamily="34" charset="0"/>
              </a:rPr>
              <a:t> qui </a:t>
            </a:r>
            <a:r>
              <a:rPr lang="en-US" sz="1800" b="0" i="0" u="none" strike="noStrike" baseline="30000" dirty="0" err="1">
                <a:solidFill>
                  <a:schemeClr val="bg1"/>
                </a:solidFill>
                <a:latin typeface="Verdana" panose="020B0604030504040204" pitchFamily="34" charset="0"/>
                <a:ea typeface="Verdana" panose="020B0604030504040204" pitchFamily="34" charset="0"/>
              </a:rPr>
              <a:t>tem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nim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volectiae</a:t>
            </a:r>
            <a:r>
              <a:rPr lang="hr-HR" sz="1800" b="0" i="0" u="none" strike="noStrike" baseline="30000" dirty="0">
                <a:solidFill>
                  <a:schemeClr val="bg1"/>
                </a:solidFill>
                <a:latin typeface="Verdana" panose="020B0604030504040204" pitchFamily="34" charset="0"/>
                <a:ea typeface="Verdana" panose="020B0604030504040204" pitchFamily="34" charset="0"/>
              </a:rPr>
              <a:t>.</a:t>
            </a:r>
            <a:endParaRPr lang="en-US" sz="1800" b="0" i="0" u="none" strike="noStrike" baseline="30000" dirty="0">
              <a:solidFill>
                <a:schemeClr val="bg1"/>
              </a:solidFill>
              <a:latin typeface="Verdana" panose="020B0604030504040204" pitchFamily="34" charset="0"/>
              <a:ea typeface="Verdana" panose="020B0604030504040204" pitchFamily="34" charset="0"/>
            </a:endParaRPr>
          </a:p>
        </p:txBody>
      </p:sp>
      <p:graphicFrame>
        <p:nvGraphicFramePr>
          <p:cNvPr id="11" name="Chart 3">
            <a:extLst>
              <a:ext uri="{FF2B5EF4-FFF2-40B4-BE49-F238E27FC236}">
                <a16:creationId xmlns:a16="http://schemas.microsoft.com/office/drawing/2014/main" id="{C9007DC4-AA7B-F2CC-A8D8-A4B3596AEDC2}"/>
              </a:ext>
            </a:extLst>
          </p:cNvPr>
          <p:cNvGraphicFramePr/>
          <p:nvPr userDrawn="1">
            <p:extLst>
              <p:ext uri="{D42A27DB-BD31-4B8C-83A1-F6EECF244321}">
                <p14:modId xmlns:p14="http://schemas.microsoft.com/office/powerpoint/2010/main" val="3741084357"/>
              </p:ext>
            </p:extLst>
          </p:nvPr>
        </p:nvGraphicFramePr>
        <p:xfrm>
          <a:off x="6302057" y="1090694"/>
          <a:ext cx="4791658" cy="421360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3">
            <a:extLst>
              <a:ext uri="{FF2B5EF4-FFF2-40B4-BE49-F238E27FC236}">
                <a16:creationId xmlns:a16="http://schemas.microsoft.com/office/drawing/2014/main" id="{6031634C-C936-CB5A-16B9-AF97F0D86BAD}"/>
              </a:ext>
            </a:extLst>
          </p:cNvPr>
          <p:cNvSpPr/>
          <p:nvPr userDrawn="1"/>
        </p:nvSpPr>
        <p:spPr>
          <a:xfrm>
            <a:off x="7766366" y="2827583"/>
            <a:ext cx="1487836" cy="769441"/>
          </a:xfrm>
          <a:prstGeom prst="rect">
            <a:avLst/>
          </a:prstGeom>
        </p:spPr>
        <p:txBody>
          <a:bodyPr wrap="square">
            <a:spAutoFit/>
          </a:bodyPr>
          <a:lstStyle/>
          <a:p>
            <a:pPr algn="ctr"/>
            <a:r>
              <a:rPr lang="es-ES" sz="4400" dirty="0">
                <a:solidFill>
                  <a:schemeClr val="tx1">
                    <a:lumMod val="75000"/>
                    <a:lumOff val="25000"/>
                  </a:schemeClr>
                </a:solidFill>
                <a:latin typeface="Verdana" panose="020B0604030504040204" pitchFamily="34" charset="0"/>
                <a:ea typeface="Verdana" panose="020B0604030504040204" pitchFamily="34" charset="0"/>
              </a:rPr>
              <a:t>5</a:t>
            </a:r>
            <a:r>
              <a:rPr lang="es-ES" sz="2800" dirty="0">
                <a:solidFill>
                  <a:schemeClr val="tx1">
                    <a:lumMod val="75000"/>
                    <a:lumOff val="25000"/>
                  </a:schemeClr>
                </a:solidFill>
                <a:latin typeface="Verdana" panose="020B0604030504040204" pitchFamily="34" charset="0"/>
                <a:ea typeface="Verdana" panose="020B0604030504040204" pitchFamily="34" charset="0"/>
              </a:rPr>
              <a:t>%</a:t>
            </a:r>
            <a:endParaRPr lang="es-ES" sz="4400" dirty="0">
              <a:solidFill>
                <a:schemeClr val="tx1">
                  <a:lumMod val="75000"/>
                  <a:lumOff val="25000"/>
                </a:schemeClr>
              </a:solidFill>
              <a:latin typeface="Verdana" panose="020B0604030504040204" pitchFamily="34" charset="0"/>
              <a:ea typeface="Verdana" panose="020B0604030504040204" pitchFamily="34" charset="0"/>
            </a:endParaRPr>
          </a:p>
        </p:txBody>
      </p:sp>
      <p:grpSp>
        <p:nvGrpSpPr>
          <p:cNvPr id="13" name="Group 4">
            <a:extLst>
              <a:ext uri="{FF2B5EF4-FFF2-40B4-BE49-F238E27FC236}">
                <a16:creationId xmlns:a16="http://schemas.microsoft.com/office/drawing/2014/main" id="{C8EB8475-8277-E49A-6775-6C146550214F}"/>
              </a:ext>
            </a:extLst>
          </p:cNvPr>
          <p:cNvGrpSpPr/>
          <p:nvPr userDrawn="1"/>
        </p:nvGrpSpPr>
        <p:grpSpPr>
          <a:xfrm>
            <a:off x="7430183" y="4891236"/>
            <a:ext cx="2097259" cy="773014"/>
            <a:chOff x="1315133" y="5304299"/>
            <a:chExt cx="2097259" cy="773014"/>
          </a:xfrm>
        </p:grpSpPr>
        <p:sp>
          <p:nvSpPr>
            <p:cNvPr id="14" name="CuadroTexto 28">
              <a:extLst>
                <a:ext uri="{FF2B5EF4-FFF2-40B4-BE49-F238E27FC236}">
                  <a16:creationId xmlns:a16="http://schemas.microsoft.com/office/drawing/2014/main" id="{4A1126F8-21BF-E77C-3685-3CB90506CC87}"/>
                </a:ext>
              </a:extLst>
            </p:cNvPr>
            <p:cNvSpPr txBox="1"/>
            <p:nvPr/>
          </p:nvSpPr>
          <p:spPr>
            <a:xfrm>
              <a:off x="1499509"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1</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5" name="Elipse 29">
              <a:extLst>
                <a:ext uri="{FF2B5EF4-FFF2-40B4-BE49-F238E27FC236}">
                  <a16:creationId xmlns:a16="http://schemas.microsoft.com/office/drawing/2014/main" id="{170FBC9B-A12F-6A1F-5BD4-45C652B6CD3A}"/>
                </a:ext>
              </a:extLst>
            </p:cNvPr>
            <p:cNvSpPr/>
            <p:nvPr/>
          </p:nvSpPr>
          <p:spPr>
            <a:xfrm>
              <a:off x="1315133" y="5382506"/>
              <a:ext cx="136328" cy="136328"/>
            </a:xfrm>
            <a:prstGeom prst="ellipse">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30">
              <a:extLst>
                <a:ext uri="{FF2B5EF4-FFF2-40B4-BE49-F238E27FC236}">
                  <a16:creationId xmlns:a16="http://schemas.microsoft.com/office/drawing/2014/main" id="{DE633E6E-EFB6-4BC5-B850-B8193EEAFC63}"/>
                </a:ext>
              </a:extLst>
            </p:cNvPr>
            <p:cNvSpPr txBox="1"/>
            <p:nvPr/>
          </p:nvSpPr>
          <p:spPr>
            <a:xfrm>
              <a:off x="2646382"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2</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7" name="Elipse 31">
              <a:extLst>
                <a:ext uri="{FF2B5EF4-FFF2-40B4-BE49-F238E27FC236}">
                  <a16:creationId xmlns:a16="http://schemas.microsoft.com/office/drawing/2014/main" id="{B02981B7-56E8-C6FF-1F46-48F7527621D9}"/>
                </a:ext>
              </a:extLst>
            </p:cNvPr>
            <p:cNvSpPr/>
            <p:nvPr/>
          </p:nvSpPr>
          <p:spPr>
            <a:xfrm>
              <a:off x="2462006" y="5382506"/>
              <a:ext cx="136328" cy="136328"/>
            </a:xfrm>
            <a:prstGeom prst="ellipse">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32">
              <a:extLst>
                <a:ext uri="{FF2B5EF4-FFF2-40B4-BE49-F238E27FC236}">
                  <a16:creationId xmlns:a16="http://schemas.microsoft.com/office/drawing/2014/main" id="{A552597B-580D-BB95-DA60-64A597938FA0}"/>
                </a:ext>
              </a:extLst>
            </p:cNvPr>
            <p:cNvSpPr txBox="1"/>
            <p:nvPr/>
          </p:nvSpPr>
          <p:spPr>
            <a:xfrm>
              <a:off x="1499509"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3</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9" name="Elipse 33">
              <a:extLst>
                <a:ext uri="{FF2B5EF4-FFF2-40B4-BE49-F238E27FC236}">
                  <a16:creationId xmlns:a16="http://schemas.microsoft.com/office/drawing/2014/main" id="{432C861F-D0C8-F1FF-9035-ADB5D585F727}"/>
                </a:ext>
              </a:extLst>
            </p:cNvPr>
            <p:cNvSpPr/>
            <p:nvPr/>
          </p:nvSpPr>
          <p:spPr>
            <a:xfrm>
              <a:off x="1315133" y="5878521"/>
              <a:ext cx="136328" cy="136328"/>
            </a:xfrm>
            <a:prstGeom prst="ellipse">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34">
              <a:extLst>
                <a:ext uri="{FF2B5EF4-FFF2-40B4-BE49-F238E27FC236}">
                  <a16:creationId xmlns:a16="http://schemas.microsoft.com/office/drawing/2014/main" id="{8F880D87-08D2-0F28-2823-2735DE4E25E7}"/>
                </a:ext>
              </a:extLst>
            </p:cNvPr>
            <p:cNvSpPr txBox="1"/>
            <p:nvPr/>
          </p:nvSpPr>
          <p:spPr>
            <a:xfrm>
              <a:off x="2646382"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4</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21" name="Elipse 35">
              <a:extLst>
                <a:ext uri="{FF2B5EF4-FFF2-40B4-BE49-F238E27FC236}">
                  <a16:creationId xmlns:a16="http://schemas.microsoft.com/office/drawing/2014/main" id="{16CB823E-6863-4FF6-4891-DC2EDE1055A6}"/>
                </a:ext>
              </a:extLst>
            </p:cNvPr>
            <p:cNvSpPr/>
            <p:nvPr/>
          </p:nvSpPr>
          <p:spPr>
            <a:xfrm>
              <a:off x="2462006" y="5878521"/>
              <a:ext cx="136328" cy="136328"/>
            </a:xfrm>
            <a:prstGeom prst="ellipse">
              <a:avLst/>
            </a:prstGeom>
            <a:solidFill>
              <a:srgbClr val="00B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Picture 22" descr="Graphical user interface&#10;&#10;Description automatically generated with low confidence">
            <a:extLst>
              <a:ext uri="{FF2B5EF4-FFF2-40B4-BE49-F238E27FC236}">
                <a16:creationId xmlns:a16="http://schemas.microsoft.com/office/drawing/2014/main" id="{91346F77-E45E-6350-474B-63289C869AC5}"/>
              </a:ext>
            </a:extLst>
          </p:cNvPr>
          <p:cNvPicPr>
            <a:picLocks noChangeAspect="1"/>
          </p:cNvPicPr>
          <p:nvPr userDrawn="1"/>
        </p:nvPicPr>
        <p:blipFill>
          <a:blip r:embed="rId3"/>
          <a:stretch>
            <a:fillRect/>
          </a:stretch>
        </p:blipFill>
        <p:spPr>
          <a:xfrm>
            <a:off x="664645" y="-27494"/>
            <a:ext cx="3042445" cy="1187716"/>
          </a:xfrm>
          <a:prstGeom prst="rect">
            <a:avLst/>
          </a:prstGeom>
        </p:spPr>
      </p:pic>
    </p:spTree>
    <p:extLst>
      <p:ext uri="{BB962C8B-B14F-4D97-AF65-F5344CB8AC3E}">
        <p14:creationId xmlns:p14="http://schemas.microsoft.com/office/powerpoint/2010/main" val="61702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rcle-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0DB74E1-8E18-5543-A146-69091537A942}"/>
              </a:ext>
            </a:extLst>
          </p:cNvPr>
          <p:cNvSpPr>
            <a:spLocks noGrp="1"/>
          </p:cNvSpPr>
          <p:nvPr>
            <p:ph type="pic" sz="quarter" idx="15" hasCustomPrompt="1"/>
          </p:nvPr>
        </p:nvSpPr>
        <p:spPr>
          <a:xfrm>
            <a:off x="107081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1" name="Marcador de posición de imagen 10">
            <a:extLst>
              <a:ext uri="{FF2B5EF4-FFF2-40B4-BE49-F238E27FC236}">
                <a16:creationId xmlns:a16="http://schemas.microsoft.com/office/drawing/2014/main" id="{E04DCE5C-0FBB-2446-BF75-2C546C1DD6DB}"/>
              </a:ext>
            </a:extLst>
          </p:cNvPr>
          <p:cNvSpPr>
            <a:spLocks noGrp="1"/>
          </p:cNvSpPr>
          <p:nvPr>
            <p:ph type="pic" sz="quarter" idx="16" hasCustomPrompt="1"/>
          </p:nvPr>
        </p:nvSpPr>
        <p:spPr>
          <a:xfrm>
            <a:off x="4006847"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2" name="Marcador de posición de imagen 11">
            <a:extLst>
              <a:ext uri="{FF2B5EF4-FFF2-40B4-BE49-F238E27FC236}">
                <a16:creationId xmlns:a16="http://schemas.microsoft.com/office/drawing/2014/main" id="{02A6F34B-CDF5-754C-84A0-5BB51F2F0A7D}"/>
              </a:ext>
            </a:extLst>
          </p:cNvPr>
          <p:cNvSpPr>
            <a:spLocks noGrp="1"/>
          </p:cNvSpPr>
          <p:nvPr>
            <p:ph type="pic" sz="quarter" idx="17" hasCustomPrompt="1"/>
          </p:nvPr>
        </p:nvSpPr>
        <p:spPr>
          <a:xfrm>
            <a:off x="6924250"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3" name="Marcador de posición de imagen 12">
            <a:extLst>
              <a:ext uri="{FF2B5EF4-FFF2-40B4-BE49-F238E27FC236}">
                <a16:creationId xmlns:a16="http://schemas.microsoft.com/office/drawing/2014/main" id="{DE08859C-9E21-3649-A360-0652754BDEB4}"/>
              </a:ext>
            </a:extLst>
          </p:cNvPr>
          <p:cNvSpPr>
            <a:spLocks noGrp="1"/>
          </p:cNvSpPr>
          <p:nvPr>
            <p:ph type="pic" sz="quarter" idx="18" hasCustomPrompt="1"/>
          </p:nvPr>
        </p:nvSpPr>
        <p:spPr>
          <a:xfrm>
            <a:off x="971004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cxnSp>
        <p:nvCxnSpPr>
          <p:cNvPr id="5" name="Straight Connector 2">
            <a:extLst>
              <a:ext uri="{FF2B5EF4-FFF2-40B4-BE49-F238E27FC236}">
                <a16:creationId xmlns:a16="http://schemas.microsoft.com/office/drawing/2014/main" id="{86587409-B0D4-859D-1274-EBAE61E9816D}"/>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with low confidence">
            <a:extLst>
              <a:ext uri="{FF2B5EF4-FFF2-40B4-BE49-F238E27FC236}">
                <a16:creationId xmlns:a16="http://schemas.microsoft.com/office/drawing/2014/main" id="{E3414EE5-D3B0-829D-4AF9-4290C79EC4D0}"/>
              </a:ext>
            </a:extLst>
          </p:cNvPr>
          <p:cNvPicPr>
            <a:picLocks noChangeAspect="1"/>
          </p:cNvPicPr>
          <p:nvPr userDrawn="1"/>
        </p:nvPicPr>
        <p:blipFill>
          <a:blip r:embed="rId2"/>
          <a:stretch>
            <a:fillRect/>
          </a:stretch>
        </p:blipFill>
        <p:spPr>
          <a:xfrm>
            <a:off x="665473" y="-18261"/>
            <a:ext cx="3042445" cy="1187715"/>
          </a:xfrm>
          <a:prstGeom prst="rect">
            <a:avLst/>
          </a:prstGeom>
        </p:spPr>
      </p:pic>
    </p:spTree>
    <p:extLst>
      <p:ext uri="{BB962C8B-B14F-4D97-AF65-F5344CB8AC3E}">
        <p14:creationId xmlns:p14="http://schemas.microsoft.com/office/powerpoint/2010/main" val="218283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75541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92B623-09E6-CCC7-C4EB-20CB7A8B7EEB}"/>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A631EAE6-9379-1E6F-EF4D-12832EACC943}"/>
              </a:ext>
            </a:extLst>
          </p:cNvPr>
          <p:cNvPicPr>
            <a:picLocks noChangeAspect="1"/>
          </p:cNvPicPr>
          <p:nvPr userDrawn="1"/>
        </p:nvPicPr>
        <p:blipFill>
          <a:blip r:embed="rId2"/>
          <a:stretch>
            <a:fillRect/>
          </a:stretch>
        </p:blipFill>
        <p:spPr>
          <a:xfrm>
            <a:off x="665473" y="-18261"/>
            <a:ext cx="3042445" cy="1187715"/>
          </a:xfrm>
          <a:prstGeom prst="rect">
            <a:avLst/>
          </a:prstGeom>
        </p:spPr>
      </p:pic>
      <p:sp>
        <p:nvSpPr>
          <p:cNvPr id="6" name="Title 1">
            <a:extLst>
              <a:ext uri="{FF2B5EF4-FFF2-40B4-BE49-F238E27FC236}">
                <a16:creationId xmlns:a16="http://schemas.microsoft.com/office/drawing/2014/main" id="{07D90D3A-FED7-3DA3-591A-166640F0EAA6}"/>
              </a:ext>
            </a:extLst>
          </p:cNvPr>
          <p:cNvSpPr>
            <a:spLocks noGrp="1"/>
          </p:cNvSpPr>
          <p:nvPr>
            <p:ph type="title"/>
          </p:nvPr>
        </p:nvSpPr>
        <p:spPr>
          <a:xfrm>
            <a:off x="751691" y="1435039"/>
            <a:ext cx="10515600" cy="1325563"/>
          </a:xfrm>
          <a:prstGeom prst="rect">
            <a:avLst/>
          </a:prstGeom>
        </p:spPr>
        <p:txBody>
          <a:bodyPr anchor="t">
            <a:norm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59042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7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85176-3A25-F86A-FDFD-282FA2DF0558}"/>
              </a:ext>
            </a:extLst>
          </p:cNvPr>
          <p:cNvSpPr/>
          <p:nvPr userDrawn="1"/>
        </p:nvSpPr>
        <p:spPr>
          <a:xfrm>
            <a:off x="0" y="0"/>
            <a:ext cx="12192000"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6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96711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C0C76-D693-5C29-38D6-A96D5D29BD2F}"/>
              </a:ext>
            </a:extLst>
          </p:cNvPr>
          <p:cNvSpPr>
            <a:spLocks noGrp="1"/>
          </p:cNvSpPr>
          <p:nvPr>
            <p:ph type="pic" sz="quarter" idx="10"/>
          </p:nvPr>
        </p:nvSpPr>
        <p:spPr>
          <a:xfrm>
            <a:off x="4492600" y="0"/>
            <a:ext cx="7699401" cy="68580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0831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F07C7CE-DB8D-3760-38FA-25B168F9B4D7}"/>
              </a:ext>
            </a:extLst>
          </p:cNvPr>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dirty="0"/>
              <a:t>You can place a zoomed in view of your map here or place a graph. This slide is optional. </a:t>
            </a:r>
            <a:br>
              <a:rPr lang="en-US" dirty="0"/>
            </a:br>
            <a:r>
              <a:rPr lang="en-US" dirty="0"/>
              <a:t>Whatever best fits your requirement.</a:t>
            </a:r>
          </a:p>
        </p:txBody>
      </p:sp>
    </p:spTree>
    <p:extLst>
      <p:ext uri="{BB962C8B-B14F-4D97-AF65-F5344CB8AC3E}">
        <p14:creationId xmlns:p14="http://schemas.microsoft.com/office/powerpoint/2010/main" val="304450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A0110D0B-DA30-D6C8-64D0-4207658D7504}"/>
              </a:ext>
            </a:extLst>
          </p:cNvPr>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Maps, Graphs, Diagrams, pie charts etc.</a:t>
            </a:r>
          </a:p>
        </p:txBody>
      </p:sp>
      <p:sp>
        <p:nvSpPr>
          <p:cNvPr id="4" name="Picture Placeholder 1">
            <a:extLst>
              <a:ext uri="{FF2B5EF4-FFF2-40B4-BE49-F238E27FC236}">
                <a16:creationId xmlns:a16="http://schemas.microsoft.com/office/drawing/2014/main" id="{DB1E62EF-1C52-57E2-D73C-24DD30DE1E9E}"/>
              </a:ext>
            </a:extLst>
          </p:cNvPr>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278610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87E8336-08FF-1579-81BF-1DAAA31604C1}"/>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8446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7242769-D447-C9E9-2AF2-7E75DCAF8B45}"/>
              </a:ext>
            </a:extLst>
          </p:cNvPr>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the best image you have.</a:t>
            </a:r>
          </a:p>
        </p:txBody>
      </p:sp>
    </p:spTree>
    <p:extLst>
      <p:ext uri="{BB962C8B-B14F-4D97-AF65-F5344CB8AC3E}">
        <p14:creationId xmlns:p14="http://schemas.microsoft.com/office/powerpoint/2010/main" val="351091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48C2E04-F119-8266-62F5-BEF3349B920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r>
              <a:rPr lang="en-US"/>
              <a:t>Click icon to add picture</a:t>
            </a:r>
            <a:endParaRPr lang="en-US" dirty="0"/>
          </a:p>
        </p:txBody>
      </p:sp>
    </p:spTree>
    <p:extLst>
      <p:ext uri="{BB962C8B-B14F-4D97-AF65-F5344CB8AC3E}">
        <p14:creationId xmlns:p14="http://schemas.microsoft.com/office/powerpoint/2010/main" val="12366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stretch>
            <a:fillRect/>
          </a:stretch>
        </p:blipFill>
        <p:spPr>
          <a:xfrm>
            <a:off x="-529" y="-297"/>
            <a:ext cx="12193057" cy="6858594"/>
          </a:xfrm>
          <a:prstGeom prst="rect">
            <a:avLst/>
          </a:prstGeom>
        </p:spPr>
      </p:pic>
      <p:sp>
        <p:nvSpPr>
          <p:cNvPr id="5" name="Title 1"/>
          <p:cNvSpPr txBox="1">
            <a:spLocks/>
          </p:cNvSpPr>
          <p:nvPr userDrawn="1"/>
        </p:nvSpPr>
        <p:spPr>
          <a:xfrm>
            <a:off x="609600" y="2002371"/>
            <a:ext cx="109728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solidFill>
                  <a:srgbClr val="000090"/>
                </a:solidFill>
              </a:rPr>
              <a:t>Thank you</a:t>
            </a:r>
          </a:p>
          <a:p>
            <a:r>
              <a:rPr lang="en-US" sz="4800">
                <a:solidFill>
                  <a:srgbClr val="000090"/>
                </a:solidFill>
              </a:rPr>
              <a:t>Merci</a:t>
            </a:r>
          </a:p>
        </p:txBody>
      </p:sp>
      <p:sp>
        <p:nvSpPr>
          <p:cNvPr id="6"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9B6E3D78-5D18-FEC2-7DA9-8ECA634A39A2}"/>
              </a:ext>
            </a:extLst>
          </p:cNvPr>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dirty="0"/>
          </a:p>
        </p:txBody>
      </p:sp>
      <p:sp>
        <p:nvSpPr>
          <p:cNvPr id="4" name="Picture Placeholder 11">
            <a:extLst>
              <a:ext uri="{FF2B5EF4-FFF2-40B4-BE49-F238E27FC236}">
                <a16:creationId xmlns:a16="http://schemas.microsoft.com/office/drawing/2014/main" id="{9719C845-83F9-FF4D-A5AC-225E08477CA8}"/>
              </a:ext>
            </a:extLst>
          </p:cNvPr>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69138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58F4651-1D70-E72F-E28B-2EB13D6C56D8}"/>
              </a:ext>
            </a:extLst>
          </p:cNvPr>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p:txBody>
      </p:sp>
      <p:sp>
        <p:nvSpPr>
          <p:cNvPr id="4" name="Picture Placeholder 7">
            <a:extLst>
              <a:ext uri="{FF2B5EF4-FFF2-40B4-BE49-F238E27FC236}">
                <a16:creationId xmlns:a16="http://schemas.microsoft.com/office/drawing/2014/main" id="{D3758FEC-6020-1A2A-AC68-3DD685EE2D74}"/>
              </a:ext>
            </a:extLst>
          </p:cNvPr>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5" name="Picture Placeholder 7">
            <a:extLst>
              <a:ext uri="{FF2B5EF4-FFF2-40B4-BE49-F238E27FC236}">
                <a16:creationId xmlns:a16="http://schemas.microsoft.com/office/drawing/2014/main" id="{CA290331-ACD8-66D3-1C0C-65EEC34F9096}"/>
              </a:ext>
            </a:extLst>
          </p:cNvPr>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6" name="Picture Placeholder 7">
            <a:extLst>
              <a:ext uri="{FF2B5EF4-FFF2-40B4-BE49-F238E27FC236}">
                <a16:creationId xmlns:a16="http://schemas.microsoft.com/office/drawing/2014/main" id="{595FE471-A00D-4C57-D014-C7503F81A97B}"/>
              </a:ext>
            </a:extLst>
          </p:cNvPr>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37537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1D910-CE5D-7CD3-D1E2-C077189CFDA4}"/>
              </a:ext>
            </a:extLst>
          </p:cNvPr>
          <p:cNvSpPr txBox="1"/>
          <p:nvPr userDrawn="1"/>
        </p:nvSpPr>
        <p:spPr>
          <a:xfrm>
            <a:off x="3048000" y="2690336"/>
            <a:ext cx="6096000" cy="1477328"/>
          </a:xfrm>
          <a:prstGeom prst="rect">
            <a:avLst/>
          </a:prstGeom>
          <a:noFill/>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86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012533636"/>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1709776424"/>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1110222724"/>
      </p:ext>
    </p:extLst>
  </p:cSld>
  <p:clrMapOvr>
    <a:masterClrMapping/>
  </p:clrMapOvr>
  <p:transition spd="slow">
    <p:push/>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799-4231-2346-88CD-50EB4F7D6D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7A7F83-D93D-B848-B8B4-C00862A7B962}"/>
              </a:ext>
            </a:extLst>
          </p:cNvPr>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0"/>
            </a:lvl3pPr>
            <a:lvl4pPr marL="1371633" indent="0" algn="ctr">
              <a:buNone/>
              <a:defRPr sz="1600"/>
            </a:lvl4pPr>
            <a:lvl5pPr marL="1828844" indent="0" algn="ctr">
              <a:buNone/>
              <a:defRPr sz="1600"/>
            </a:lvl5pPr>
            <a:lvl6pPr marL="2286055" indent="0" algn="ctr">
              <a:buNone/>
              <a:defRPr sz="1600"/>
            </a:lvl6pPr>
            <a:lvl7pPr marL="2743266" indent="0" algn="ctr">
              <a:buNone/>
              <a:defRPr sz="1600"/>
            </a:lvl7pPr>
            <a:lvl8pPr marL="3200476" indent="0" algn="ctr">
              <a:buNone/>
              <a:defRPr sz="1600"/>
            </a:lvl8pPr>
            <a:lvl9pPr marL="36576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910179-53D6-2541-984B-2302772D1EB0}"/>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0D6A9576-B9E5-EC45-822F-70872F479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7FFFE-58EC-AD47-BCC4-79F7901ED45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013101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325844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7ED-B526-3741-9437-CAA67CD3D022}"/>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0CB9E6-61FE-0E4A-9EA7-A54AAE0540E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2" indent="0">
              <a:buNone/>
              <a:defRPr sz="1800">
                <a:solidFill>
                  <a:schemeClr val="tx1">
                    <a:tint val="75000"/>
                  </a:schemeClr>
                </a:solidFill>
              </a:defRPr>
            </a:lvl3pPr>
            <a:lvl4pPr marL="1371633" indent="0">
              <a:buNone/>
              <a:defRPr sz="1600">
                <a:solidFill>
                  <a:schemeClr val="tx1">
                    <a:tint val="75000"/>
                  </a:schemeClr>
                </a:solidFill>
              </a:defRPr>
            </a:lvl4pPr>
            <a:lvl5pPr marL="1828844" indent="0">
              <a:buNone/>
              <a:defRPr sz="1600">
                <a:solidFill>
                  <a:schemeClr val="tx1">
                    <a:tint val="75000"/>
                  </a:schemeClr>
                </a:solidFill>
              </a:defRPr>
            </a:lvl5pPr>
            <a:lvl6pPr marL="2286055" indent="0">
              <a:buNone/>
              <a:defRPr sz="1600">
                <a:solidFill>
                  <a:schemeClr val="tx1">
                    <a:tint val="75000"/>
                  </a:schemeClr>
                </a:solidFill>
              </a:defRPr>
            </a:lvl6pPr>
            <a:lvl7pPr marL="2743266" indent="0">
              <a:buNone/>
              <a:defRPr sz="1600">
                <a:solidFill>
                  <a:schemeClr val="tx1">
                    <a:tint val="75000"/>
                  </a:schemeClr>
                </a:solidFill>
              </a:defRPr>
            </a:lvl7pPr>
            <a:lvl8pPr marL="3200476" indent="0">
              <a:buNone/>
              <a:defRPr sz="1600">
                <a:solidFill>
                  <a:schemeClr val="tx1">
                    <a:tint val="75000"/>
                  </a:schemeClr>
                </a:solidFill>
              </a:defRPr>
            </a:lvl8pPr>
            <a:lvl9pPr marL="365768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9C00FF-8B7B-2849-8F0B-844EBBDCB320}"/>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6D80EA24-2FF2-8645-B2F8-2B04E162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47AD9-32FD-5D40-8739-004AAA5CFABB}"/>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387967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550-CB93-6440-9E7D-1990C0230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34B28-9891-9C48-BBF7-3FA840B144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8933CE-EA8D-4D49-A832-CFE5A31CF0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A8EF8E-143E-4648-850C-FFE87BCDCF08}"/>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6" name="Footer Placeholder 5">
            <a:extLst>
              <a:ext uri="{FF2B5EF4-FFF2-40B4-BE49-F238E27FC236}">
                <a16:creationId xmlns:a16="http://schemas.microsoft.com/office/drawing/2014/main" id="{893E1F61-4260-9C4D-AB89-CE7BE42C2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F333-43E3-5847-B0EC-E9AB122D534C}"/>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03640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3EF4-5880-4CB5-853C-6CEFFF600F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2D5B14F9-8946-4925-BA06-80B59F904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C500B961-9118-4ED5-8BCD-BC466AC21F16}"/>
              </a:ext>
            </a:extLst>
          </p:cNvPr>
          <p:cNvSpPr>
            <a:spLocks noGrp="1"/>
          </p:cNvSpPr>
          <p:nvPr>
            <p:ph type="dt" sz="half" idx="10"/>
          </p:nvPr>
        </p:nvSpPr>
        <p:spPr/>
        <p:txBody>
          <a:bodyPr/>
          <a:lstStyle/>
          <a:p>
            <a:fld id="{85BB2150-D8E5-4542-BEAE-17204FC09F7F}" type="datetimeFigureOut">
              <a:rPr lang="en-CH" smtClean="0"/>
              <a:t>05/04/2024</a:t>
            </a:fld>
            <a:endParaRPr lang="en-CH"/>
          </a:p>
        </p:txBody>
      </p:sp>
      <p:sp>
        <p:nvSpPr>
          <p:cNvPr id="5" name="Footer Placeholder 4">
            <a:extLst>
              <a:ext uri="{FF2B5EF4-FFF2-40B4-BE49-F238E27FC236}">
                <a16:creationId xmlns:a16="http://schemas.microsoft.com/office/drawing/2014/main" id="{04F583A2-86D1-44DF-A77C-576515B795E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5CF16AB-3CFB-4EC3-89D3-5B7ED43BD962}"/>
              </a:ext>
            </a:extLst>
          </p:cNvPr>
          <p:cNvSpPr>
            <a:spLocks noGrp="1"/>
          </p:cNvSpPr>
          <p:nvPr>
            <p:ph type="sldNum" sz="quarter" idx="12"/>
          </p:nvPr>
        </p:nvSpPr>
        <p:spPr/>
        <p:txBody>
          <a:bodyPr/>
          <a:lstStyle/>
          <a:p>
            <a:fld id="{0259E9E5-6B30-45B6-8AD6-F7A9ED8B565A}" type="slidenum">
              <a:rPr lang="en-CH" smtClean="0"/>
              <a:t>‹#›</a:t>
            </a:fld>
            <a:endParaRPr lang="en-CH"/>
          </a:p>
        </p:txBody>
      </p:sp>
    </p:spTree>
    <p:extLst>
      <p:ext uri="{BB962C8B-B14F-4D97-AF65-F5344CB8AC3E}">
        <p14:creationId xmlns:p14="http://schemas.microsoft.com/office/powerpoint/2010/main" val="11421419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7806A-B7D2-7140-9436-1143278A72A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E6735-5C95-C54F-8E6D-915607B712A5}"/>
              </a:ext>
            </a:extLst>
          </p:cNvPr>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65059F-B372-DB48-B36F-AA1616F3B32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46C662-5F07-F443-B63B-58577DB75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2" indent="0">
              <a:buNone/>
              <a:defRPr sz="1800" b="1"/>
            </a:lvl3pPr>
            <a:lvl4pPr marL="1371633" indent="0">
              <a:buNone/>
              <a:defRPr sz="1600" b="1"/>
            </a:lvl4pPr>
            <a:lvl5pPr marL="1828844" indent="0">
              <a:buNone/>
              <a:defRPr sz="1600" b="1"/>
            </a:lvl5pPr>
            <a:lvl6pPr marL="2286055" indent="0">
              <a:buNone/>
              <a:defRPr sz="1600" b="1"/>
            </a:lvl6pPr>
            <a:lvl7pPr marL="2743266" indent="0">
              <a:buNone/>
              <a:defRPr sz="1600" b="1"/>
            </a:lvl7pPr>
            <a:lvl8pPr marL="3200476" indent="0">
              <a:buNone/>
              <a:defRPr sz="1600" b="1"/>
            </a:lvl8pPr>
            <a:lvl9pPr marL="365768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1AC9D6-AFA3-A546-BB82-E3D4FE01C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A8E6B6-73E5-CA41-8BD4-041E50F46C1F}"/>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8" name="Footer Placeholder 7">
            <a:extLst>
              <a:ext uri="{FF2B5EF4-FFF2-40B4-BE49-F238E27FC236}">
                <a16:creationId xmlns:a16="http://schemas.microsoft.com/office/drawing/2014/main" id="{1AD955FE-D63C-D841-944B-31661EB392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D28364-DF09-0447-BD31-D77CF631417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2482400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A369-3332-8449-82FA-53904157D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4008B-3EEF-6E40-9202-C50512A3BC5A}"/>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4" name="Footer Placeholder 3">
            <a:extLst>
              <a:ext uri="{FF2B5EF4-FFF2-40B4-BE49-F238E27FC236}">
                <a16:creationId xmlns:a16="http://schemas.microsoft.com/office/drawing/2014/main" id="{6AC30F60-22F5-CF4F-8300-0C23FA8D6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6F9C5-71CD-DF4D-87AE-1E5603379355}"/>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435954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0D5756-9533-5947-8AA4-A55E45B54662}"/>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3" name="Footer Placeholder 2">
            <a:extLst>
              <a:ext uri="{FF2B5EF4-FFF2-40B4-BE49-F238E27FC236}">
                <a16:creationId xmlns:a16="http://schemas.microsoft.com/office/drawing/2014/main" id="{5B54A894-2BDD-664C-9734-01944B8EE6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938AFC-927D-0E4C-8765-513AA32F5C5A}"/>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2858998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B2AB-6FB0-3F4B-B296-90A3EB5BDA9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36C93C-3293-7641-AEA6-C4007B00A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9A7650-C748-FB4E-9BA6-288E3E3F4113}"/>
              </a:ext>
            </a:extLst>
          </p:cNvPr>
          <p:cNvSpPr>
            <a:spLocks noGrp="1"/>
          </p:cNvSpPr>
          <p:nvPr>
            <p:ph type="body" sz="half" idx="2"/>
          </p:nvPr>
        </p:nvSpPr>
        <p:spPr>
          <a:xfrm>
            <a:off x="839789" y="2057400"/>
            <a:ext cx="3932237" cy="3811588"/>
          </a:xfrm>
        </p:spPr>
        <p:txBody>
          <a:bodyPr/>
          <a:lstStyle>
            <a:lvl1pPr marL="0" indent="0">
              <a:buNone/>
              <a:defRPr sz="1600"/>
            </a:lvl1pPr>
            <a:lvl2pPr marL="457211" indent="0">
              <a:buNone/>
              <a:defRPr sz="1400"/>
            </a:lvl2pPr>
            <a:lvl3pPr marL="914422" indent="0">
              <a:buNone/>
              <a:defRPr sz="1200"/>
            </a:lvl3pPr>
            <a:lvl4pPr marL="1371633" indent="0">
              <a:buNone/>
              <a:defRPr sz="1000"/>
            </a:lvl4pPr>
            <a:lvl5pPr marL="1828844" indent="0">
              <a:buNone/>
              <a:defRPr sz="1000"/>
            </a:lvl5pPr>
            <a:lvl6pPr marL="2286055" indent="0">
              <a:buNone/>
              <a:defRPr sz="1000"/>
            </a:lvl6pPr>
            <a:lvl7pPr marL="2743266" indent="0">
              <a:buNone/>
              <a:defRPr sz="1000"/>
            </a:lvl7pPr>
            <a:lvl8pPr marL="3200476" indent="0">
              <a:buNone/>
              <a:defRPr sz="1000"/>
            </a:lvl8pPr>
            <a:lvl9pPr marL="365768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3EDD49-D3A1-B74F-A8BB-1077D7DCEC7E}"/>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6" name="Footer Placeholder 5">
            <a:extLst>
              <a:ext uri="{FF2B5EF4-FFF2-40B4-BE49-F238E27FC236}">
                <a16:creationId xmlns:a16="http://schemas.microsoft.com/office/drawing/2014/main" id="{9F082356-7C2E-8A4E-9BC3-2381AEED3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08F6-B699-7C45-B509-8772F6DF4940}"/>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1415150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6179F-7EA1-A64F-AA5A-4307727C6AC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E14D99-0F9D-1849-B080-00CC58551FA2}"/>
              </a:ext>
            </a:extLst>
          </p:cNvPr>
          <p:cNvSpPr>
            <a:spLocks noGrp="1"/>
          </p:cNvSpPr>
          <p:nvPr>
            <p:ph type="pic" idx="1"/>
          </p:nvPr>
        </p:nvSpPr>
        <p:spPr>
          <a:xfrm>
            <a:off x="5183188" y="987425"/>
            <a:ext cx="6172200" cy="4873625"/>
          </a:xfrm>
        </p:spPr>
        <p:txBody>
          <a:bodyPr/>
          <a:lstStyle>
            <a:lvl1pPr marL="0" indent="0">
              <a:buNone/>
              <a:defRPr sz="3200"/>
            </a:lvl1pPr>
            <a:lvl2pPr marL="457211" indent="0">
              <a:buNone/>
              <a:defRPr sz="2800"/>
            </a:lvl2pPr>
            <a:lvl3pPr marL="914422" indent="0">
              <a:buNone/>
              <a:defRPr sz="2400"/>
            </a:lvl3pPr>
            <a:lvl4pPr marL="1371633" indent="0">
              <a:buNone/>
              <a:defRPr sz="2000"/>
            </a:lvl4pPr>
            <a:lvl5pPr marL="1828844" indent="0">
              <a:buNone/>
              <a:defRPr sz="2000"/>
            </a:lvl5pPr>
            <a:lvl6pPr marL="2286055" indent="0">
              <a:buNone/>
              <a:defRPr sz="2000"/>
            </a:lvl6pPr>
            <a:lvl7pPr marL="2743266" indent="0">
              <a:buNone/>
              <a:defRPr sz="2000"/>
            </a:lvl7pPr>
            <a:lvl8pPr marL="3200476" indent="0">
              <a:buNone/>
              <a:defRPr sz="2000"/>
            </a:lvl8pPr>
            <a:lvl9pPr marL="3657687" indent="0">
              <a:buNone/>
              <a:defRPr sz="2000"/>
            </a:lvl9pPr>
          </a:lstStyle>
          <a:p>
            <a:endParaRPr lang="en-US"/>
          </a:p>
        </p:txBody>
      </p:sp>
      <p:sp>
        <p:nvSpPr>
          <p:cNvPr id="4" name="Text Placeholder 3">
            <a:extLst>
              <a:ext uri="{FF2B5EF4-FFF2-40B4-BE49-F238E27FC236}">
                <a16:creationId xmlns:a16="http://schemas.microsoft.com/office/drawing/2014/main" id="{60178331-B9EE-984C-BF89-C28E8A1BA6AE}"/>
              </a:ext>
            </a:extLst>
          </p:cNvPr>
          <p:cNvSpPr>
            <a:spLocks noGrp="1"/>
          </p:cNvSpPr>
          <p:nvPr>
            <p:ph type="body" sz="half" idx="2"/>
          </p:nvPr>
        </p:nvSpPr>
        <p:spPr>
          <a:xfrm>
            <a:off x="839789" y="2057400"/>
            <a:ext cx="3932237" cy="3811588"/>
          </a:xfrm>
        </p:spPr>
        <p:txBody>
          <a:bodyPr/>
          <a:lstStyle>
            <a:lvl1pPr marL="0" indent="0">
              <a:buNone/>
              <a:defRPr sz="1600"/>
            </a:lvl1pPr>
            <a:lvl2pPr marL="457211" indent="0">
              <a:buNone/>
              <a:defRPr sz="1400"/>
            </a:lvl2pPr>
            <a:lvl3pPr marL="914422" indent="0">
              <a:buNone/>
              <a:defRPr sz="1200"/>
            </a:lvl3pPr>
            <a:lvl4pPr marL="1371633" indent="0">
              <a:buNone/>
              <a:defRPr sz="1000"/>
            </a:lvl4pPr>
            <a:lvl5pPr marL="1828844" indent="0">
              <a:buNone/>
              <a:defRPr sz="1000"/>
            </a:lvl5pPr>
            <a:lvl6pPr marL="2286055" indent="0">
              <a:buNone/>
              <a:defRPr sz="1000"/>
            </a:lvl6pPr>
            <a:lvl7pPr marL="2743266" indent="0">
              <a:buNone/>
              <a:defRPr sz="1000"/>
            </a:lvl7pPr>
            <a:lvl8pPr marL="3200476" indent="0">
              <a:buNone/>
              <a:defRPr sz="1000"/>
            </a:lvl8pPr>
            <a:lvl9pPr marL="365768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9ECBAC-97ED-0B47-A77B-78F83C6495ED}"/>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6" name="Footer Placeholder 5">
            <a:extLst>
              <a:ext uri="{FF2B5EF4-FFF2-40B4-BE49-F238E27FC236}">
                <a16:creationId xmlns:a16="http://schemas.microsoft.com/office/drawing/2014/main" id="{C15CB222-F7B7-A440-BD6A-F188B5160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D5C41-6ADD-3445-9543-8CBA4F2CCE2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846795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4409-47BD-B745-9631-8FBF6F0C9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50928A-9CEF-C94B-9E3D-ECF41CE9C8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DCF3C-E871-1246-AA8C-C00AA837EC26}"/>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FE22C893-02D2-3A40-92BD-4F2897741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0ACCC-903D-8849-B627-3B3B1442F579}"/>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694574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679AA-F95A-6C49-924E-ED19D1BA6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B20FD-2E08-4D4E-ABFE-5B18E37C8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32CF-C083-EB49-AADB-8BF4409CC9FE}"/>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401EBAD8-8AEC-6745-9184-44F30BB2B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D1102-6943-F445-BF9F-18E890F0BE8D}"/>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3888829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47" b="1" i="0">
                <a:solidFill>
                  <a:srgbClr val="014E9E"/>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6908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93574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A14A7-5367-6641-89B3-ED5206D45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EACD7-D93B-FE43-8595-62E80F9C12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CB0E1-F717-8543-8276-E0FF351BF154}"/>
              </a:ext>
            </a:extLst>
          </p:cNvPr>
          <p:cNvSpPr>
            <a:spLocks noGrp="1"/>
          </p:cNvSpPr>
          <p:nvPr>
            <p:ph type="dt" sz="half" idx="10"/>
          </p:nvPr>
        </p:nvSpPr>
        <p:spPr/>
        <p:txBody>
          <a:body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DC7C43B9-2296-0545-AA12-2E6E33536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8FCBA-5B72-1847-A4B5-B5B6FBAE9F56}"/>
              </a:ext>
            </a:extLst>
          </p:cNvPr>
          <p:cNvSpPr>
            <a:spLocks noGrp="1"/>
          </p:cNvSpPr>
          <p:nvPr>
            <p:ph type="sldNum" sz="quarter" idx="12"/>
          </p:nvPr>
        </p:nvSpPr>
        <p:spPr/>
        <p:txBody>
          <a:bodyPr/>
          <a:lstStyle/>
          <a:p>
            <a:fld id="{0071B117-5D75-FF4D-911A-5C226444051F}" type="slidenum">
              <a:rPr lang="en-US" smtClean="0"/>
              <a:t>‹#›</a:t>
            </a:fld>
            <a:endParaRPr lang="en-US"/>
          </a:p>
        </p:txBody>
      </p:sp>
    </p:spTree>
    <p:extLst>
      <p:ext uri="{BB962C8B-B14F-4D97-AF65-F5344CB8AC3E}">
        <p14:creationId xmlns:p14="http://schemas.microsoft.com/office/powerpoint/2010/main" val="1644813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jpeg"/><Relationship Id="rId5" Type="http://schemas.openxmlformats.org/officeDocument/2006/relationships/slideLayout" Target="../slideLayouts/slideLayout21.xml"/><Relationship Id="rId10" Type="http://schemas.openxmlformats.org/officeDocument/2006/relationships/theme" Target="../theme/theme5.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5.jpe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mo2016_powerpoint_standard_v2-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9" name="Slide Number Placeholder 5"/>
          <p:cNvSpPr>
            <a:spLocks noGrp="1"/>
          </p:cNvSpPr>
          <p:nvPr>
            <p:ph type="sldNum" sz="quarter" idx="4"/>
          </p:nvPr>
        </p:nvSpPr>
        <p:spPr>
          <a:xfrm>
            <a:off x="8287965" y="6356351"/>
            <a:ext cx="3294435" cy="365125"/>
          </a:xfrm>
          <a:prstGeom prst="rect">
            <a:avLst/>
          </a:prstGeom>
        </p:spPr>
        <p:txBody>
          <a:bodyPr anchor="b"/>
          <a:lstStyle>
            <a:lvl1pPr algn="r">
              <a:defRPr sz="1200">
                <a:solidFill>
                  <a:schemeClr val="tx1">
                    <a:lumMod val="50000"/>
                    <a:lumOff val="50000"/>
                  </a:schemeClr>
                </a:solidFill>
              </a:defRPr>
            </a:lvl1pPr>
          </a:lstStyle>
          <a:p>
            <a:r>
              <a:rPr lang="en-US"/>
              <a:t>TT-GISC201</a:t>
            </a:r>
            <a:r>
              <a:rPr lang="en-US" altLang="ja-JP"/>
              <a:t>9 26-29 Aug. 2019 </a:t>
            </a:r>
            <a:r>
              <a:rPr lang="en-US"/>
              <a:t> p</a:t>
            </a:r>
            <a:fld id="{9259AF2F-52C6-9B46-B8B2-0579234AE62E}" type="slidenum">
              <a:rPr lang="en-US" smtClean="0"/>
              <a:pPr/>
              <a:t>‹#›</a:t>
            </a:fld>
            <a:endParaRPr lang="en-US"/>
          </a:p>
        </p:txBody>
      </p:sp>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21A29-58FA-47CC-83F1-A2BD88A77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0BCD00AF-3D0F-464F-BBA9-70526DA85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6C64825-328B-4F90-A632-6F20C1D9BB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B2150-D8E5-4542-BEAE-17204FC09F7F}" type="datetimeFigureOut">
              <a:rPr lang="en-CH" smtClean="0"/>
              <a:t>05/04/2024</a:t>
            </a:fld>
            <a:endParaRPr lang="en-CH"/>
          </a:p>
        </p:txBody>
      </p:sp>
      <p:sp>
        <p:nvSpPr>
          <p:cNvPr id="5" name="Footer Placeholder 4">
            <a:extLst>
              <a:ext uri="{FF2B5EF4-FFF2-40B4-BE49-F238E27FC236}">
                <a16:creationId xmlns:a16="http://schemas.microsoft.com/office/drawing/2014/main" id="{1028838B-031B-45DE-AC2D-6D221D584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0DCAF09C-DE38-4976-B6C4-4F5CAD0ED2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9E9E5-6B30-45B6-8AD6-F7A9ED8B565A}" type="slidenum">
              <a:rPr lang="en-CH" smtClean="0"/>
              <a:t>‹#›</a:t>
            </a:fld>
            <a:endParaRPr lang="en-CH"/>
          </a:p>
        </p:txBody>
      </p:sp>
      <p:pic>
        <p:nvPicPr>
          <p:cNvPr id="7" name="Picture 6" descr="wmo2016_powerpoint_standard_v2-2.jpg">
            <a:extLst>
              <a:ext uri="{FF2B5EF4-FFF2-40B4-BE49-F238E27FC236}">
                <a16:creationId xmlns:a16="http://schemas.microsoft.com/office/drawing/2014/main" id="{81C8D56C-C383-499F-99D9-93F5202C2E8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143500"/>
            <a:ext cx="1988820" cy="1714500"/>
          </a:xfrm>
          <a:prstGeom prst="rect">
            <a:avLst/>
          </a:prstGeom>
        </p:spPr>
      </p:pic>
    </p:spTree>
    <p:extLst>
      <p:ext uri="{BB962C8B-B14F-4D97-AF65-F5344CB8AC3E}">
        <p14:creationId xmlns:p14="http://schemas.microsoft.com/office/powerpoint/2010/main" val="3046677472"/>
      </p:ext>
    </p:extLst>
  </p:cSld>
  <p:clrMap bg1="lt1" tx1="dk1" bg2="lt2" tx2="dk2" accent1="accent1" accent2="accent2" accent3="accent3" accent4="accent4" accent5="accent5" accent6="accent6" hlink="hlink" folHlink="folHlink"/>
  <p:sldLayoutIdLst>
    <p:sldLayoutId id="2147483699" r:id="rId1"/>
    <p:sldLayoutId id="2147483711" r:id="rId2"/>
    <p:sldLayoutId id="2147483758" r:id="rId3"/>
    <p:sldLayoutId id="21474837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3712293010"/>
      </p:ext>
    </p:extLst>
  </p:cSld>
  <p:clrMap bg1="lt1" tx1="dk1" bg2="lt2" tx2="dk2" accent1="accent1" accent2="accent2" accent3="accent3" accent4="accent4" accent5="accent5" accent6="accent6" hlink="hlink" folHlink="folHlink"/>
  <p:sldLayoutIdLst>
    <p:sldLayoutId id="2147483685" r:id="rId1"/>
    <p:sldLayoutId id="21474837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a:t>
            </a:fld>
            <a:endParaRPr lang="en-US"/>
          </a:p>
        </p:txBody>
      </p:sp>
      <p:pic>
        <p:nvPicPr>
          <p:cNvPr id="7" name="Picture 6" descr="wmo2016_powerpoint_standard_v2-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1694"/>
            <a:ext cx="265176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98" r:id="rId1"/>
    <p:sldLayoutId id="2147483705" r:id="rId2"/>
    <p:sldLayoutId id="214748376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Google Shape;13;p1" descr="wmo2016_powerpoint_standard_v2-2.jpg">
            <a:extLst>
              <a:ext uri="{FF2B5EF4-FFF2-40B4-BE49-F238E27FC236}">
                <a16:creationId xmlns:a16="http://schemas.microsoft.com/office/drawing/2014/main" id="{F1D07EF1-2111-4C61-89DB-718C4561A6C7}"/>
              </a:ext>
            </a:extLst>
          </p:cNvPr>
          <p:cNvPicPr preferRelativeResize="0"/>
          <p:nvPr userDrawn="1"/>
        </p:nvPicPr>
        <p:blipFill rotWithShape="1">
          <a:blip r:embed="rId11">
            <a:alphaModFix/>
          </a:blip>
          <a:srcRect/>
          <a:stretch/>
        </p:blipFill>
        <p:spPr>
          <a:xfrm>
            <a:off x="0" y="5151694"/>
            <a:ext cx="2651760" cy="1714500"/>
          </a:xfrm>
          <a:prstGeom prst="rect">
            <a:avLst/>
          </a:prstGeom>
          <a:noFill/>
          <a:ln>
            <a:noFill/>
          </a:ln>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0" r:id="rId4"/>
    <p:sldLayoutId id="2147483756" r:id="rId5"/>
    <p:sldLayoutId id="2147483707" r:id="rId6"/>
    <p:sldLayoutId id="2147483708" r:id="rId7"/>
    <p:sldLayoutId id="2147483709" r:id="rId8"/>
    <p:sldLayoutId id="2147483710"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32ACC-FFF3-595D-57D2-D49FD1D5C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223FA469-47EE-4576-96E6-8B8297764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3BBDFC9-7AAD-4CAC-ECEF-89A5875AB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2E59B-6FC9-4454-BE48-D3F67D121354}" type="datetimeFigureOut">
              <a:rPr lang="en-CH" smtClean="0"/>
              <a:t>05/04/2024</a:t>
            </a:fld>
            <a:endParaRPr lang="en-CH"/>
          </a:p>
        </p:txBody>
      </p:sp>
      <p:sp>
        <p:nvSpPr>
          <p:cNvPr id="5" name="Footer Placeholder 4">
            <a:extLst>
              <a:ext uri="{FF2B5EF4-FFF2-40B4-BE49-F238E27FC236}">
                <a16:creationId xmlns:a16="http://schemas.microsoft.com/office/drawing/2014/main" id="{D34B98FF-F61C-7912-5B78-E56B17588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8AE5959A-0507-E28A-ED02-8543532D2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38D59-8D03-4909-879E-F71E35745186}" type="slidenum">
              <a:rPr lang="en-CH" smtClean="0"/>
              <a:t>‹#›</a:t>
            </a:fld>
            <a:endParaRPr lang="en-CH"/>
          </a:p>
        </p:txBody>
      </p:sp>
    </p:spTree>
    <p:extLst>
      <p:ext uri="{BB962C8B-B14F-4D97-AF65-F5344CB8AC3E}">
        <p14:creationId xmlns:p14="http://schemas.microsoft.com/office/powerpoint/2010/main" val="345816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55"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609964" y="163468"/>
            <a:ext cx="10972076" cy="80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609964" y="1339059"/>
            <a:ext cx="10972076" cy="50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6923"/>
            <a:ext cx="12192000" cy="65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671211"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629336"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95483" y="6367974"/>
            <a:ext cx="10740258" cy="259751"/>
          </a:xfrm>
          <a:prstGeom prst="rect">
            <a:avLst/>
          </a:prstGeom>
          <a:noFill/>
        </p:spPr>
        <p:txBody>
          <a:bodyPr wrap="square" rtlCol="0">
            <a:spAutoFit/>
          </a:bodyPr>
          <a:lstStyle/>
          <a:p>
            <a:r>
              <a:rPr lang="en-US" sz="1088">
                <a:solidFill>
                  <a:schemeClr val="accent6">
                    <a:lumMod val="60000"/>
                    <a:lumOff val="40000"/>
                  </a:schemeClr>
                </a:solidFill>
                <a:latin typeface="+mn-lt"/>
              </a:rPr>
              <a:t>© UNDRR – United Nations Office for Disaster Risk Reduction</a:t>
            </a:r>
            <a:endParaRPr lang="en-GB" sz="1088">
              <a:solidFill>
                <a:schemeClr val="accent6">
                  <a:lumMod val="60000"/>
                  <a:lumOff val="40000"/>
                </a:schemeClr>
              </a:solidFill>
              <a:latin typeface="+mn-lt"/>
            </a:endParaRPr>
          </a:p>
        </p:txBody>
      </p:sp>
    </p:spTree>
    <p:extLst>
      <p:ext uri="{BB962C8B-B14F-4D97-AF65-F5344CB8AC3E}">
        <p14:creationId xmlns:p14="http://schemas.microsoft.com/office/powerpoint/2010/main" val="336574689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transition spd="slow">
    <p:push/>
  </p:transition>
  <p:hf hdr="0"/>
  <p:txStyles>
    <p:titleStyle>
      <a:lvl1pPr algn="l" defTabSz="945886" rtl="0" eaLnBrk="1" fontAlgn="base" hangingPunct="1">
        <a:spcBef>
          <a:spcPct val="0"/>
        </a:spcBef>
        <a:spcAft>
          <a:spcPct val="0"/>
        </a:spcAft>
        <a:defRPr sz="2539"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2pPr>
      <a:lvl3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3pPr>
      <a:lvl4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4pPr>
      <a:lvl5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5pPr>
      <a:lvl6pPr marL="414635"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6pPr>
      <a:lvl7pPr marL="82926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7pPr>
      <a:lvl8pPr marL="1243904"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8pPr>
      <a:lvl9pPr marL="165853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9pPr>
    </p:titleStyle>
    <p:bodyStyle>
      <a:lvl1pPr marL="354167" indent="-354167"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781" indent="-259147" algn="l" defTabSz="945886" rtl="0" eaLnBrk="1" fontAlgn="base" hangingPunct="1">
        <a:lnSpc>
          <a:spcPct val="120000"/>
        </a:lnSpc>
        <a:spcBef>
          <a:spcPct val="20000"/>
        </a:spcBef>
        <a:spcAft>
          <a:spcPct val="0"/>
        </a:spcAft>
        <a:buClr>
          <a:srgbClr val="004084"/>
        </a:buClr>
        <a:buFont typeface="Arial" panose="020B0604020202020204" pitchFamily="34"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240" indent="-243310" algn="l" defTabSz="945886"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p:bodyStyle>
    <p:otherStyle>
      <a:defPPr>
        <a:defRPr lang="en-US"/>
      </a:defPPr>
      <a:lvl1pPr marL="0" algn="l" defTabSz="414635" rtl="0" eaLnBrk="1" latinLnBrk="0" hangingPunct="1">
        <a:defRPr sz="1632" kern="1200">
          <a:solidFill>
            <a:schemeClr val="tx1"/>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8054">
          <p15:clr>
            <a:srgbClr val="F26B43"/>
          </p15:clr>
        </p15:guide>
        <p15:guide id="3" pos="414">
          <p15:clr>
            <a:srgbClr val="F26B43"/>
          </p15:clr>
        </p15:guide>
        <p15:guide id="4" orient="horz" pos="2381">
          <p15:clr>
            <a:srgbClr val="F26B43"/>
          </p15:clr>
        </p15:guide>
        <p15:guide id="5" orient="horz" pos="9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238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54" r:id="rId10"/>
    <p:sldLayoutId id="2147483757"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42707-DAB0-9642-AB96-BCDAFE10AF7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3C5FAD-B53E-A44E-ACCE-FA8671073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C309E-16C9-9949-AF70-5ED1258102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EED87-2C30-6C46-8CD5-5737BBF046EB}" type="datetimeFigureOut">
              <a:rPr lang="en-US" smtClean="0"/>
              <a:t>5/4/2024</a:t>
            </a:fld>
            <a:endParaRPr lang="en-US"/>
          </a:p>
        </p:txBody>
      </p:sp>
      <p:sp>
        <p:nvSpPr>
          <p:cNvPr id="5" name="Footer Placeholder 4">
            <a:extLst>
              <a:ext uri="{FF2B5EF4-FFF2-40B4-BE49-F238E27FC236}">
                <a16:creationId xmlns:a16="http://schemas.microsoft.com/office/drawing/2014/main" id="{AC45BAAE-3D1C-F24D-97C2-A7BE90B756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00EC8-E292-F447-B047-35F0458B2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1B117-5D75-FF4D-911A-5C226444051F}" type="slidenum">
              <a:rPr lang="en-US" smtClean="0"/>
              <a:t>‹#›</a:t>
            </a:fld>
            <a:endParaRPr lang="en-US"/>
          </a:p>
        </p:txBody>
      </p:sp>
    </p:spTree>
    <p:extLst>
      <p:ext uri="{BB962C8B-B14F-4D97-AF65-F5344CB8AC3E}">
        <p14:creationId xmlns:p14="http://schemas.microsoft.com/office/powerpoint/2010/main" val="244269239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l" defTabSz="914422"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5" indent="-228605" algn="l" defTabSz="9144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6" indent="-228605"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7" indent="-228605"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9"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0"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1"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2"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3" indent="-228605" algn="l" defTabSz="9144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2" rtl="0" eaLnBrk="1" latinLnBrk="0" hangingPunct="1">
        <a:defRPr sz="1800" kern="1200">
          <a:solidFill>
            <a:schemeClr val="tx1"/>
          </a:solidFill>
          <a:latin typeface="+mn-lt"/>
          <a:ea typeface="+mn-ea"/>
          <a:cs typeface="+mn-cs"/>
        </a:defRPr>
      </a:lvl1pPr>
      <a:lvl2pPr marL="457211" algn="l" defTabSz="914422" rtl="0" eaLnBrk="1" latinLnBrk="0" hangingPunct="1">
        <a:defRPr sz="1800" kern="1200">
          <a:solidFill>
            <a:schemeClr val="tx1"/>
          </a:solidFill>
          <a:latin typeface="+mn-lt"/>
          <a:ea typeface="+mn-ea"/>
          <a:cs typeface="+mn-cs"/>
        </a:defRPr>
      </a:lvl2pPr>
      <a:lvl3pPr marL="914422" algn="l" defTabSz="914422" rtl="0" eaLnBrk="1" latinLnBrk="0" hangingPunct="1">
        <a:defRPr sz="1800" kern="1200">
          <a:solidFill>
            <a:schemeClr val="tx1"/>
          </a:solidFill>
          <a:latin typeface="+mn-lt"/>
          <a:ea typeface="+mn-ea"/>
          <a:cs typeface="+mn-cs"/>
        </a:defRPr>
      </a:lvl3pPr>
      <a:lvl4pPr marL="1371633" algn="l" defTabSz="914422" rtl="0" eaLnBrk="1" latinLnBrk="0" hangingPunct="1">
        <a:defRPr sz="1800" kern="1200">
          <a:solidFill>
            <a:schemeClr val="tx1"/>
          </a:solidFill>
          <a:latin typeface="+mn-lt"/>
          <a:ea typeface="+mn-ea"/>
          <a:cs typeface="+mn-cs"/>
        </a:defRPr>
      </a:lvl4pPr>
      <a:lvl5pPr marL="1828844" algn="l" defTabSz="914422" rtl="0" eaLnBrk="1" latinLnBrk="0" hangingPunct="1">
        <a:defRPr sz="1800" kern="1200">
          <a:solidFill>
            <a:schemeClr val="tx1"/>
          </a:solidFill>
          <a:latin typeface="+mn-lt"/>
          <a:ea typeface="+mn-ea"/>
          <a:cs typeface="+mn-cs"/>
        </a:defRPr>
      </a:lvl5pPr>
      <a:lvl6pPr marL="2286055" algn="l" defTabSz="914422" rtl="0" eaLnBrk="1" latinLnBrk="0" hangingPunct="1">
        <a:defRPr sz="1800" kern="1200">
          <a:solidFill>
            <a:schemeClr val="tx1"/>
          </a:solidFill>
          <a:latin typeface="+mn-lt"/>
          <a:ea typeface="+mn-ea"/>
          <a:cs typeface="+mn-cs"/>
        </a:defRPr>
      </a:lvl6pPr>
      <a:lvl7pPr marL="2743266" algn="l" defTabSz="914422" rtl="0" eaLnBrk="1" latinLnBrk="0" hangingPunct="1">
        <a:defRPr sz="1800" kern="1200">
          <a:solidFill>
            <a:schemeClr val="tx1"/>
          </a:solidFill>
          <a:latin typeface="+mn-lt"/>
          <a:ea typeface="+mn-ea"/>
          <a:cs typeface="+mn-cs"/>
        </a:defRPr>
      </a:lvl7pPr>
      <a:lvl8pPr marL="3200476" algn="l" defTabSz="914422" rtl="0" eaLnBrk="1" latinLnBrk="0" hangingPunct="1">
        <a:defRPr sz="1800" kern="1200">
          <a:solidFill>
            <a:schemeClr val="tx1"/>
          </a:solidFill>
          <a:latin typeface="+mn-lt"/>
          <a:ea typeface="+mn-ea"/>
          <a:cs typeface="+mn-cs"/>
        </a:defRPr>
      </a:lvl8pPr>
      <a:lvl9pPr marL="3657687" algn="l" defTabSz="9144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9.xml"/><Relationship Id="rId1" Type="http://schemas.openxmlformats.org/officeDocument/2006/relationships/themeOverride" Target="../theme/themeOverride6.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hyperlink" Target="https://wmoomm.sharepoint.com/:f:/s/wmocpdb/ErKfliSmSTJHmAKJSRnb9x4BngVC1jGOze2bPHQCip6Yew?e=cpw3Mx" TargetMode="External"/><Relationship Id="rId5" Type="http://schemas.openxmlformats.org/officeDocument/2006/relationships/hyperlink" Target="https://wmoomm.sharepoint.com/:f:/s/wmocpdb/Ej9n3l5RGc5AvjFo4TPqUpwB0y9aW5wnB_Z0I8JfuZMXZQ?e=3Ag3uy" TargetMode="Externa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28_DAA3D7CC.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https://www.youtube.com/embed/1gp2TPfAzm0?feature=oembed" TargetMode="External"/><Relationship Id="rId1" Type="http://schemas.openxmlformats.org/officeDocument/2006/relationships/themeOverride" Target="../theme/themeOverride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3.jpe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24.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3.jpe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hyperlink" Target="https://github.com/wmo-im/wis2box/discussions" TargetMode="External"/><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hyperlink" Target="https://demo.wis2box.wis.wmo.int/" TargetMode="External"/><Relationship Id="rId11" Type="http://schemas.openxmlformats.org/officeDocument/2006/relationships/image" Target="../media/image35.png"/><Relationship Id="rId5" Type="http://schemas.openxmlformats.org/officeDocument/2006/relationships/hyperlink" Target="https://docs.wis2box.wis.wmo.int/" TargetMode="External"/><Relationship Id="rId10" Type="http://schemas.openxmlformats.org/officeDocument/2006/relationships/image" Target="../media/image38.png"/><Relationship Id="rId4" Type="http://schemas.openxmlformats.org/officeDocument/2006/relationships/hyperlink" Target="https://github/wmo-im/wis2box" TargetMode="Externa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hemeOverride" Target="../theme/themeOverride5.xml"/><Relationship Id="rId5" Type="http://schemas.openxmlformats.org/officeDocument/2006/relationships/image" Target="../media/image35.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34AF-3576-3780-D888-3EF4C2900AAE}"/>
              </a:ext>
            </a:extLst>
          </p:cNvPr>
          <p:cNvSpPr>
            <a:spLocks noGrp="1"/>
          </p:cNvSpPr>
          <p:nvPr>
            <p:ph type="title"/>
          </p:nvPr>
        </p:nvSpPr>
        <p:spPr>
          <a:xfrm>
            <a:off x="762687" y="1813612"/>
            <a:ext cx="10515600" cy="1325563"/>
          </a:xfrm>
        </p:spPr>
        <p:txBody>
          <a:bodyPr>
            <a:normAutofit fontScale="90000"/>
          </a:bodyPr>
          <a:lstStyle/>
          <a:p>
            <a:pPr algn="ctr">
              <a:lnSpc>
                <a:spcPts val="3360"/>
              </a:lnSpc>
              <a:spcBef>
                <a:spcPts val="0"/>
              </a:spcBef>
            </a:pPr>
            <a:r>
              <a:rPr lang="es-CO" b="1" dirty="0">
                <a:solidFill>
                  <a:srgbClr val="005A9C"/>
                </a:solidFill>
                <a:latin typeface="Arial"/>
                <a:cs typeface="Arial"/>
              </a:rPr>
              <a:t>  </a:t>
            </a:r>
            <a:r>
              <a:rPr lang="hr-HR" b="1" dirty="0">
                <a:solidFill>
                  <a:srgbClr val="005A9C"/>
                </a:solidFill>
                <a:latin typeface="Arial"/>
                <a:cs typeface="Arial"/>
              </a:rPr>
              <a:t>WMO Report </a:t>
            </a:r>
            <a:endParaRPr lang="en-US" dirty="0">
              <a:latin typeface="Arial"/>
              <a:cs typeface="Arial"/>
            </a:endParaRPr>
          </a:p>
          <a:p>
            <a:pPr algn="ctr">
              <a:lnSpc>
                <a:spcPts val="3360"/>
              </a:lnSpc>
              <a:spcBef>
                <a:spcPts val="0"/>
              </a:spcBef>
            </a:pPr>
            <a:endParaRPr lang="hr-HR" dirty="0">
              <a:latin typeface="Arial"/>
              <a:cs typeface="Arial"/>
            </a:endParaRPr>
          </a:p>
          <a:p>
            <a:pPr algn="ctr">
              <a:lnSpc>
                <a:spcPct val="100000"/>
              </a:lnSpc>
              <a:spcBef>
                <a:spcPts val="0"/>
              </a:spcBef>
            </a:pPr>
            <a:r>
              <a:rPr lang="en-US" sz="4000" b="1" dirty="0">
                <a:solidFill>
                  <a:srgbClr val="004F9E"/>
                </a:solidFill>
                <a:latin typeface="Arial"/>
                <a:cs typeface="Arial"/>
              </a:rPr>
              <a:t>17</a:t>
            </a:r>
            <a:r>
              <a:rPr lang="en-US" sz="4000" b="1" baseline="30000" dirty="0">
                <a:solidFill>
                  <a:srgbClr val="004F9E"/>
                </a:solidFill>
                <a:latin typeface="Arial"/>
                <a:cs typeface="Arial"/>
              </a:rPr>
              <a:t>th</a:t>
            </a:r>
            <a:r>
              <a:rPr lang="en-US" sz="4000" b="1" dirty="0">
                <a:solidFill>
                  <a:srgbClr val="004F9E"/>
                </a:solidFill>
                <a:latin typeface="Arial"/>
                <a:cs typeface="Arial"/>
              </a:rPr>
              <a:t> session of the IOC Intergovernmental Coordination Group for the Tsunami and Other Coastal Hazards Warning System for the Caribbean and Adjacent Regions</a:t>
            </a:r>
          </a:p>
          <a:p>
            <a:endParaRPr lang="en-US" dirty="0">
              <a:cs typeface="Calibri Light"/>
            </a:endParaRPr>
          </a:p>
        </p:txBody>
      </p:sp>
      <p:sp>
        <p:nvSpPr>
          <p:cNvPr id="3" name="Content Placeholder 2">
            <a:extLst>
              <a:ext uri="{FF2B5EF4-FFF2-40B4-BE49-F238E27FC236}">
                <a16:creationId xmlns:a16="http://schemas.microsoft.com/office/drawing/2014/main" id="{8C4A5C2E-FEC5-F7E6-96A1-FC2850014023}"/>
              </a:ext>
            </a:extLst>
          </p:cNvPr>
          <p:cNvSpPr>
            <a:spLocks noGrp="1"/>
          </p:cNvSpPr>
          <p:nvPr>
            <p:ph idx="1"/>
          </p:nvPr>
        </p:nvSpPr>
        <p:spPr>
          <a:xfrm>
            <a:off x="762687" y="4015860"/>
            <a:ext cx="10827894" cy="2527760"/>
          </a:xfrm>
        </p:spPr>
        <p:txBody>
          <a:bodyPr vert="horz" lIns="91440" tIns="45720" rIns="91440" bIns="45720" rtlCol="0" anchor="t">
            <a:normAutofit/>
          </a:bodyPr>
          <a:lstStyle/>
          <a:p>
            <a:pPr marL="0" indent="0" algn="ctr">
              <a:lnSpc>
                <a:spcPct val="100000"/>
              </a:lnSpc>
              <a:spcBef>
                <a:spcPts val="0"/>
              </a:spcBef>
              <a:buNone/>
            </a:pPr>
            <a:endParaRPr lang="en-US" dirty="0">
              <a:solidFill>
                <a:srgbClr val="005A9C"/>
              </a:solidFill>
              <a:latin typeface="Arial"/>
              <a:cs typeface="Arial"/>
            </a:endParaRPr>
          </a:p>
          <a:p>
            <a:pPr marL="0" indent="0" algn="ctr">
              <a:lnSpc>
                <a:spcPct val="100000"/>
              </a:lnSpc>
              <a:spcBef>
                <a:spcPts val="0"/>
              </a:spcBef>
              <a:buNone/>
            </a:pPr>
            <a:r>
              <a:rPr lang="en-CA" sz="2400" dirty="0">
                <a:solidFill>
                  <a:srgbClr val="005A9C"/>
                </a:solidFill>
                <a:latin typeface="Arial"/>
                <a:cs typeface="Arial"/>
              </a:rPr>
              <a:t>Sarah Grimes, Hassan Haddouch, Nadao Kohno, Rodney Martinez </a:t>
            </a:r>
          </a:p>
          <a:p>
            <a:pPr marL="0" indent="0" algn="ctr">
              <a:lnSpc>
                <a:spcPct val="100000"/>
              </a:lnSpc>
              <a:spcBef>
                <a:spcPts val="0"/>
              </a:spcBef>
              <a:buNone/>
            </a:pPr>
            <a:r>
              <a:rPr lang="en-CA" sz="2400" dirty="0">
                <a:solidFill>
                  <a:srgbClr val="005A9C"/>
                </a:solidFill>
                <a:latin typeface="Arial"/>
                <a:cs typeface="Arial"/>
              </a:rPr>
              <a:t> </a:t>
            </a:r>
            <a:endParaRPr lang="en-US" sz="2400" dirty="0">
              <a:solidFill>
                <a:srgbClr val="000000"/>
              </a:solidFill>
              <a:latin typeface="Arial"/>
              <a:cs typeface="Arial"/>
            </a:endParaRPr>
          </a:p>
          <a:p>
            <a:pPr marL="0" indent="0" algn="ctr">
              <a:lnSpc>
                <a:spcPct val="100000"/>
              </a:lnSpc>
              <a:spcBef>
                <a:spcPts val="0"/>
              </a:spcBef>
              <a:buNone/>
            </a:pPr>
            <a:r>
              <a:rPr lang="es-CO" sz="2400" dirty="0">
                <a:solidFill>
                  <a:srgbClr val="005A9C"/>
                </a:solidFill>
                <a:latin typeface="Arial"/>
                <a:cs typeface="Arial"/>
              </a:rPr>
              <a:t>Managua, Nicaragua </a:t>
            </a:r>
            <a:endParaRPr lang="hr-HR" sz="2400" dirty="0">
              <a:latin typeface="Arial"/>
              <a:cs typeface="Arial"/>
            </a:endParaRPr>
          </a:p>
          <a:p>
            <a:pPr marL="0" indent="0" algn="ctr">
              <a:lnSpc>
                <a:spcPct val="100000"/>
              </a:lnSpc>
              <a:spcBef>
                <a:spcPts val="0"/>
              </a:spcBef>
              <a:buNone/>
            </a:pPr>
            <a:r>
              <a:rPr lang="es-CO" sz="2400" dirty="0">
                <a:solidFill>
                  <a:srgbClr val="005A9C"/>
                </a:solidFill>
                <a:latin typeface="Arial"/>
                <a:cs typeface="Arial"/>
              </a:rPr>
              <a:t>06-10</a:t>
            </a:r>
            <a:r>
              <a:rPr lang="hr-HR" sz="2400" dirty="0">
                <a:solidFill>
                  <a:srgbClr val="005A9C"/>
                </a:solidFill>
                <a:latin typeface="Arial"/>
                <a:cs typeface="Arial"/>
              </a:rPr>
              <a:t> </a:t>
            </a:r>
            <a:r>
              <a:rPr lang="es-CO" sz="2400" dirty="0">
                <a:solidFill>
                  <a:srgbClr val="005A9C"/>
                </a:solidFill>
                <a:latin typeface="Arial"/>
                <a:cs typeface="Arial"/>
              </a:rPr>
              <a:t>May</a:t>
            </a:r>
            <a:r>
              <a:rPr lang="hr-HR" sz="2400" dirty="0">
                <a:solidFill>
                  <a:srgbClr val="005A9C"/>
                </a:solidFill>
                <a:latin typeface="Arial"/>
                <a:cs typeface="Arial"/>
              </a:rPr>
              <a:t> 2024</a:t>
            </a:r>
            <a:endParaRPr lang="hr-HR" sz="2400" dirty="0">
              <a:latin typeface="Arial"/>
              <a:cs typeface="Arial"/>
            </a:endParaRPr>
          </a:p>
          <a:p>
            <a:pPr marL="0" indent="0" algn="ctr">
              <a:lnSpc>
                <a:spcPct val="100000"/>
              </a:lnSpc>
              <a:spcBef>
                <a:spcPts val="0"/>
              </a:spcBef>
              <a:buNone/>
            </a:pPr>
            <a:endParaRPr lang="hr-HR" dirty="0">
              <a:solidFill>
                <a:srgbClr val="005A9C"/>
              </a:solidFill>
              <a:latin typeface="Arial"/>
              <a:cs typeface="Arial"/>
            </a:endParaRPr>
          </a:p>
          <a:p>
            <a:endParaRPr lang="en-US" dirty="0">
              <a:cs typeface="Calibri"/>
            </a:endParaRPr>
          </a:p>
        </p:txBody>
      </p:sp>
    </p:spTree>
    <p:extLst>
      <p:ext uri="{BB962C8B-B14F-4D97-AF65-F5344CB8AC3E}">
        <p14:creationId xmlns:p14="http://schemas.microsoft.com/office/powerpoint/2010/main" val="1015665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64243" y="3325591"/>
            <a:ext cx="4670024" cy="2219187"/>
          </a:xfrm>
          <a:prstGeom prst="rect">
            <a:avLst/>
          </a:prstGeom>
        </p:spPr>
      </p:pic>
      <p:sp>
        <p:nvSpPr>
          <p:cNvPr id="2" name="Title 1"/>
          <p:cNvSpPr>
            <a:spLocks noGrp="1"/>
          </p:cNvSpPr>
          <p:nvPr>
            <p:ph type="title"/>
          </p:nvPr>
        </p:nvSpPr>
        <p:spPr>
          <a:xfrm>
            <a:off x="868839" y="125077"/>
            <a:ext cx="9884923" cy="514387"/>
          </a:xfrm>
        </p:spPr>
        <p:txBody>
          <a:bodyPr>
            <a:noAutofit/>
          </a:bodyPr>
          <a:lstStyle/>
          <a:p>
            <a:r>
              <a:rPr lang="en-GB" sz="3333" dirty="0">
                <a:latin typeface="Arial" panose="020B0604020202020204" pitchFamily="34" charset="0"/>
                <a:ea typeface="Times New Roman" panose="02020603050405020304" pitchFamily="18" charset="0"/>
              </a:rPr>
              <a:t>WIS2Box Implementation Linked to EW4All</a:t>
            </a:r>
            <a:endParaRPr lang="en-US" sz="3333"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312968" y="930854"/>
            <a:ext cx="6392632" cy="4544268"/>
          </a:xfrm>
          <a:prstGeom prst="rect">
            <a:avLst/>
          </a:prstGeom>
        </p:spPr>
      </p:pic>
      <p:sp>
        <p:nvSpPr>
          <p:cNvPr id="10" name="TextBox 9"/>
          <p:cNvSpPr txBox="1"/>
          <p:nvPr/>
        </p:nvSpPr>
        <p:spPr>
          <a:xfrm>
            <a:off x="4018252" y="823055"/>
            <a:ext cx="2796032" cy="461665"/>
          </a:xfrm>
          <a:prstGeom prst="rect">
            <a:avLst/>
          </a:prstGeom>
          <a:noFill/>
        </p:spPr>
        <p:txBody>
          <a:bodyPr wrap="square" rtlCol="0">
            <a:spAutoFit/>
          </a:bodyPr>
          <a:lstStyle/>
          <a:p>
            <a:r>
              <a:rPr lang="en-US" sz="2400" b="1" dirty="0">
                <a:solidFill>
                  <a:srgbClr val="FFC000"/>
                </a:solidFill>
              </a:rPr>
              <a:t>November 09, 2023</a:t>
            </a:r>
          </a:p>
        </p:txBody>
      </p:sp>
      <p:pic>
        <p:nvPicPr>
          <p:cNvPr id="14" name="Graphic 15" descr="Back with solid fill">
            <a:extLst>
              <a:ext uri="{FF2B5EF4-FFF2-40B4-BE49-F238E27FC236}">
                <a16:creationId xmlns:a16="http://schemas.microsoft.com/office/drawing/2014/main" id="{7BEB2C55-C0C5-F750-589A-9CE5865D9309}"/>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0494"/>
                    </a14:imgEffect>
                    <a14:imgEffect>
                      <a14:saturation sat="66000"/>
                    </a14:imgEffect>
                  </a14:imgLayer>
                </a14:imgProps>
              </a:ext>
              <a:ext uri="{28A0092B-C50C-407E-A947-70E740481C1C}">
                <a14:useLocalDpi xmlns:a14="http://schemas.microsoft.com/office/drawing/2010/main" val="0"/>
              </a:ext>
            </a:extLst>
          </a:blip>
          <a:stretch>
            <a:fillRect/>
          </a:stretch>
        </p:blipFill>
        <p:spPr>
          <a:xfrm rot="1003468">
            <a:off x="5036874" y="3137351"/>
            <a:ext cx="2995505" cy="2036156"/>
          </a:xfrm>
          <a:prstGeom prst="rect">
            <a:avLst/>
          </a:prstGeom>
          <a:effectLst>
            <a:glow rad="12700">
              <a:srgbClr val="FF0000"/>
            </a:glow>
          </a:effectLst>
        </p:spPr>
      </p:pic>
      <p:pic>
        <p:nvPicPr>
          <p:cNvPr id="13" name="Picture 12" descr="Diagram&#10;&#10;Description automatically generated">
            <a:extLst>
              <a:ext uri="{FF2B5EF4-FFF2-40B4-BE49-F238E27FC236}">
                <a16:creationId xmlns:a16="http://schemas.microsoft.com/office/drawing/2014/main" id="{43FBA0A8-B7A6-4B4C-B626-727167B158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9196" y="639464"/>
            <a:ext cx="2538739" cy="2379189"/>
          </a:xfrm>
          <a:prstGeom prst="rect">
            <a:avLst/>
          </a:prstGeom>
        </p:spPr>
      </p:pic>
      <p:pic>
        <p:nvPicPr>
          <p:cNvPr id="4" name="Picture 3"/>
          <p:cNvPicPr>
            <a:picLocks noChangeAspect="1"/>
          </p:cNvPicPr>
          <p:nvPr/>
        </p:nvPicPr>
        <p:blipFill>
          <a:blip r:embed="rId8"/>
          <a:stretch>
            <a:fillRect/>
          </a:stretch>
        </p:blipFill>
        <p:spPr>
          <a:xfrm>
            <a:off x="312968" y="5544777"/>
            <a:ext cx="11532600" cy="1193904"/>
          </a:xfrm>
          <a:prstGeom prst="rect">
            <a:avLst/>
          </a:prstGeom>
        </p:spPr>
      </p:pic>
      <p:sp>
        <p:nvSpPr>
          <p:cNvPr id="6" name="Rectangle 5"/>
          <p:cNvSpPr/>
          <p:nvPr/>
        </p:nvSpPr>
        <p:spPr>
          <a:xfrm>
            <a:off x="5440704" y="3951133"/>
            <a:ext cx="2032929" cy="338554"/>
          </a:xfrm>
          <a:prstGeom prst="rect">
            <a:avLst/>
          </a:prstGeom>
        </p:spPr>
        <p:txBody>
          <a:bodyPr wrap="none">
            <a:spAutoFit/>
          </a:bodyPr>
          <a:lstStyle/>
          <a:p>
            <a:r>
              <a:rPr lang="en-GB" sz="1600" b="1" dirty="0">
                <a:solidFill>
                  <a:prstClr val="black"/>
                </a:solidFill>
                <a:latin typeface="Arial" panose="020B0604020202020204" pitchFamily="34" charset="0"/>
                <a:ea typeface="Times New Roman" panose="02020603050405020304" pitchFamily="18" charset="0"/>
                <a:cs typeface="+mj-cs"/>
              </a:rPr>
              <a:t>Linkage  to EW4All</a:t>
            </a:r>
            <a:endParaRPr lang="en-US" sz="1600" dirty="0"/>
          </a:p>
        </p:txBody>
      </p:sp>
      <p:pic>
        <p:nvPicPr>
          <p:cNvPr id="16" name="Picture 15"/>
          <p:cNvPicPr>
            <a:picLocks noChangeAspect="1"/>
          </p:cNvPicPr>
          <p:nvPr/>
        </p:nvPicPr>
        <p:blipFill>
          <a:blip r:embed="rId9"/>
          <a:stretch>
            <a:fillRect/>
          </a:stretch>
        </p:blipFill>
        <p:spPr>
          <a:xfrm>
            <a:off x="9317936" y="867995"/>
            <a:ext cx="2537233" cy="1325061"/>
          </a:xfrm>
          <a:prstGeom prst="rect">
            <a:avLst/>
          </a:prstGeom>
        </p:spPr>
      </p:pic>
      <p:pic>
        <p:nvPicPr>
          <p:cNvPr id="17" name="Picture 16"/>
          <p:cNvPicPr>
            <a:picLocks noChangeAspect="1"/>
          </p:cNvPicPr>
          <p:nvPr/>
        </p:nvPicPr>
        <p:blipFill>
          <a:blip r:embed="rId10"/>
          <a:stretch>
            <a:fillRect/>
          </a:stretch>
        </p:blipFill>
        <p:spPr>
          <a:xfrm>
            <a:off x="9535302" y="2253472"/>
            <a:ext cx="2181025" cy="1150128"/>
          </a:xfrm>
          <a:prstGeom prst="rect">
            <a:avLst/>
          </a:prstGeom>
        </p:spPr>
      </p:pic>
      <p:pic>
        <p:nvPicPr>
          <p:cNvPr id="18" name="Graphic 15" descr="Back with solid fill">
            <a:extLst>
              <a:ext uri="{FF2B5EF4-FFF2-40B4-BE49-F238E27FC236}">
                <a16:creationId xmlns:a16="http://schemas.microsoft.com/office/drawing/2014/main" id="{7BEB2C55-C0C5-F750-589A-9CE5865D9309}"/>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0494"/>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955002">
            <a:off x="3255370" y="3703661"/>
            <a:ext cx="2226265" cy="1513276"/>
          </a:xfrm>
          <a:prstGeom prst="rect">
            <a:avLst/>
          </a:prstGeom>
          <a:effectLst>
            <a:glow rad="12700">
              <a:srgbClr val="FF0000"/>
            </a:glow>
          </a:effectLst>
        </p:spPr>
      </p:pic>
      <p:pic>
        <p:nvPicPr>
          <p:cNvPr id="15" name="Graphic 15" descr="Back with solid fill">
            <a:extLst>
              <a:ext uri="{FF2B5EF4-FFF2-40B4-BE49-F238E27FC236}">
                <a16:creationId xmlns:a16="http://schemas.microsoft.com/office/drawing/2014/main" id="{7BEB2C55-C0C5-F750-589A-9CE5865D9309}"/>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0494"/>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955002">
            <a:off x="5253080" y="1997751"/>
            <a:ext cx="2226265" cy="1419421"/>
          </a:xfrm>
          <a:prstGeom prst="rect">
            <a:avLst/>
          </a:prstGeom>
          <a:effectLst>
            <a:glow rad="12700">
              <a:srgbClr val="FF0000"/>
            </a:glow>
          </a:effectLst>
        </p:spPr>
      </p:pic>
    </p:spTree>
    <p:extLst>
      <p:ext uri="{BB962C8B-B14F-4D97-AF65-F5344CB8AC3E}">
        <p14:creationId xmlns:p14="http://schemas.microsoft.com/office/powerpoint/2010/main" val="31923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1" name="Rectangle 23">
            <a:extLst>
              <a:ext uri="{FF2B5EF4-FFF2-40B4-BE49-F238E27FC236}">
                <a16:creationId xmlns:a16="http://schemas.microsoft.com/office/drawing/2014/main" id="{58B7BA18-82AC-4F73-A843-CD22FEA67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5">
            <a:extLst>
              <a:ext uri="{FF2B5EF4-FFF2-40B4-BE49-F238E27FC236}">
                <a16:creationId xmlns:a16="http://schemas.microsoft.com/office/drawing/2014/main" id="{0A18D471-708A-40E6-B998-65CD717785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27" name="Rectangle 26">
              <a:extLst>
                <a:ext uri="{FF2B5EF4-FFF2-40B4-BE49-F238E27FC236}">
                  <a16:creationId xmlns:a16="http://schemas.microsoft.com/office/drawing/2014/main" id="{2BA89D80-A205-4952-A46F-A135B693B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43" name="Rectangle 27">
              <a:extLst>
                <a:ext uri="{FF2B5EF4-FFF2-40B4-BE49-F238E27FC236}">
                  <a16:creationId xmlns:a16="http://schemas.microsoft.com/office/drawing/2014/main" id="{FFF73490-1CDC-4DA0-A5DC-3F4139460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grpSp>
      <p:sp>
        <p:nvSpPr>
          <p:cNvPr id="2" name="Title 1">
            <a:extLst>
              <a:ext uri="{FF2B5EF4-FFF2-40B4-BE49-F238E27FC236}">
                <a16:creationId xmlns:a16="http://schemas.microsoft.com/office/drawing/2014/main" id="{EFEEF1D3-3873-3B8F-229A-C522E2D92087}"/>
              </a:ext>
            </a:extLst>
          </p:cNvPr>
          <p:cNvSpPr>
            <a:spLocks noGrp="1"/>
          </p:cNvSpPr>
          <p:nvPr>
            <p:ph type="ctrTitle"/>
          </p:nvPr>
        </p:nvSpPr>
        <p:spPr>
          <a:xfrm>
            <a:off x="546680" y="-607318"/>
            <a:ext cx="5282519" cy="2728250"/>
          </a:xfrm>
        </p:spPr>
        <p:txBody>
          <a:bodyPr anchor="ctr">
            <a:normAutofit/>
          </a:bodyPr>
          <a:lstStyle/>
          <a:p>
            <a:r>
              <a:rPr lang="en-CH" sz="4800" dirty="0">
                <a:latin typeface="+mn-lt"/>
                <a:cs typeface="Times New Roman"/>
              </a:rPr>
              <a:t>Early Warnings for All Initiative</a:t>
            </a:r>
          </a:p>
        </p:txBody>
      </p:sp>
      <p:sp>
        <p:nvSpPr>
          <p:cNvPr id="3" name="Subtitle 2">
            <a:extLst>
              <a:ext uri="{FF2B5EF4-FFF2-40B4-BE49-F238E27FC236}">
                <a16:creationId xmlns:a16="http://schemas.microsoft.com/office/drawing/2014/main" id="{1324D15C-B54D-4A48-566B-53E68717B749}"/>
              </a:ext>
            </a:extLst>
          </p:cNvPr>
          <p:cNvSpPr>
            <a:spLocks noGrp="1"/>
          </p:cNvSpPr>
          <p:nvPr>
            <p:ph type="subTitle" idx="1"/>
          </p:nvPr>
        </p:nvSpPr>
        <p:spPr>
          <a:xfrm>
            <a:off x="307074" y="1373368"/>
            <a:ext cx="6228110" cy="2705544"/>
          </a:xfrm>
        </p:spPr>
        <p:txBody>
          <a:bodyPr vert="horz" lIns="91440" tIns="45720" rIns="91440" bIns="45720" rtlCol="0" anchor="t">
            <a:normAutofit/>
          </a:bodyPr>
          <a:lstStyle/>
          <a:p>
            <a:r>
              <a:rPr lang="en-US" sz="3200" dirty="0">
                <a:solidFill>
                  <a:srgbClr val="040404"/>
                </a:solidFill>
                <a:cs typeface="Times New Roman" panose="02020603050405020304" pitchFamily="18" charset="0"/>
              </a:rPr>
              <a:t>UN SG </a:t>
            </a:r>
          </a:p>
          <a:p>
            <a:r>
              <a:rPr lang="en-US" sz="3200" dirty="0">
                <a:solidFill>
                  <a:srgbClr val="040404"/>
                </a:solidFill>
                <a:cs typeface="Times New Roman" panose="02020603050405020304" pitchFamily="18" charset="0"/>
              </a:rPr>
              <a:t>Announced on World Met Day 2022</a:t>
            </a:r>
          </a:p>
          <a:p>
            <a:r>
              <a:rPr lang="en-US" sz="3200" dirty="0">
                <a:solidFill>
                  <a:srgbClr val="040404"/>
                </a:solidFill>
                <a:cs typeface="Times New Roman" panose="02020603050405020304" pitchFamily="18" charset="0"/>
              </a:rPr>
              <a:t>Action Plan developed by WMO</a:t>
            </a:r>
          </a:p>
          <a:p>
            <a:r>
              <a:rPr lang="en-US" sz="3200" dirty="0">
                <a:solidFill>
                  <a:srgbClr val="040404"/>
                </a:solidFill>
                <a:cs typeface="Times New Roman" panose="02020603050405020304" pitchFamily="18" charset="0"/>
              </a:rPr>
              <a:t> Launched at COP-27 (Nov 2022)</a:t>
            </a:r>
          </a:p>
        </p:txBody>
      </p:sp>
      <p:sp>
        <p:nvSpPr>
          <p:cNvPr id="44" name="Freeform: Shape 29">
            <a:extLst>
              <a:ext uri="{FF2B5EF4-FFF2-40B4-BE49-F238E27FC236}">
                <a16:creationId xmlns:a16="http://schemas.microsoft.com/office/drawing/2014/main" id="{79D730AC-06E5-4840-86DF-F67855B1D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C6558FD-D041-51F0-FBED-C7DC6A9E0CC8}"/>
              </a:ext>
            </a:extLst>
          </p:cNvPr>
          <p:cNvPicPr>
            <a:picLocks noChangeAspect="1"/>
          </p:cNvPicPr>
          <p:nvPr/>
        </p:nvPicPr>
        <p:blipFill rotWithShape="1">
          <a:blip r:embed="rId2"/>
          <a:srcRect r="1563"/>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40" name="TextBox 39">
            <a:extLst>
              <a:ext uri="{FF2B5EF4-FFF2-40B4-BE49-F238E27FC236}">
                <a16:creationId xmlns:a16="http://schemas.microsoft.com/office/drawing/2014/main" id="{1241F8DE-715E-3CC9-F18E-FD6E154BB5A8}"/>
              </a:ext>
            </a:extLst>
          </p:cNvPr>
          <p:cNvSpPr txBox="1"/>
          <p:nvPr/>
        </p:nvSpPr>
        <p:spPr>
          <a:xfrm>
            <a:off x="808051" y="6241799"/>
            <a:ext cx="4549569" cy="369332"/>
          </a:xfrm>
          <a:prstGeom prst="rect">
            <a:avLst/>
          </a:prstGeom>
          <a:solidFill>
            <a:srgbClr val="FFFF00"/>
          </a:solidFill>
        </p:spPr>
        <p:txBody>
          <a:bodyPr wrap="square">
            <a:spAutoFit/>
          </a:bodyPr>
          <a:lstStyle/>
          <a:p>
            <a:r>
              <a:rPr lang="fr-CH"/>
              <a:t>https://public.wmo.int/en/earlywarningsforall</a:t>
            </a:r>
            <a:endParaRPr lang="en-CH"/>
          </a:p>
        </p:txBody>
      </p:sp>
      <p:sp>
        <p:nvSpPr>
          <p:cNvPr id="45" name="Subtitle 2">
            <a:extLst>
              <a:ext uri="{FF2B5EF4-FFF2-40B4-BE49-F238E27FC236}">
                <a16:creationId xmlns:a16="http://schemas.microsoft.com/office/drawing/2014/main" id="{FA84F4BC-BD2D-EADF-0FCB-F5A36C83A24F}"/>
              </a:ext>
            </a:extLst>
          </p:cNvPr>
          <p:cNvSpPr txBox="1">
            <a:spLocks/>
          </p:cNvSpPr>
          <p:nvPr/>
        </p:nvSpPr>
        <p:spPr>
          <a:xfrm>
            <a:off x="658426" y="3374760"/>
            <a:ext cx="5284040" cy="7836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H" sz="2000">
              <a:solidFill>
                <a:srgbClr val="040404"/>
              </a:solidFill>
              <a:latin typeface="Times New Roman" panose="02020603050405020304" pitchFamily="18" charset="0"/>
              <a:cs typeface="Times New Roman" panose="02020603050405020304" pitchFamily="18" charset="0"/>
            </a:endParaRPr>
          </a:p>
        </p:txBody>
      </p:sp>
      <p:pic>
        <p:nvPicPr>
          <p:cNvPr id="4" name="Picture 3" descr="Diagram, schematic&#10;&#10;Description automatically generated">
            <a:extLst>
              <a:ext uri="{FF2B5EF4-FFF2-40B4-BE49-F238E27FC236}">
                <a16:creationId xmlns:a16="http://schemas.microsoft.com/office/drawing/2014/main" id="{B1029B77-A2F1-323E-127C-7B5F86E182F2}"/>
              </a:ext>
            </a:extLst>
          </p:cNvPr>
          <p:cNvPicPr>
            <a:picLocks noChangeAspect="1"/>
          </p:cNvPicPr>
          <p:nvPr/>
        </p:nvPicPr>
        <p:blipFill>
          <a:blip r:embed="rId3"/>
          <a:stretch>
            <a:fillRect/>
          </a:stretch>
        </p:blipFill>
        <p:spPr>
          <a:xfrm>
            <a:off x="1856389" y="3511441"/>
            <a:ext cx="2882463" cy="2725464"/>
          </a:xfrm>
          <a:prstGeom prst="rect">
            <a:avLst/>
          </a:prstGeom>
        </p:spPr>
      </p:pic>
    </p:spTree>
    <p:extLst>
      <p:ext uri="{BB962C8B-B14F-4D97-AF65-F5344CB8AC3E}">
        <p14:creationId xmlns:p14="http://schemas.microsoft.com/office/powerpoint/2010/main" val="1447016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eld with trees and dark clouds&#10;&#10;Description automatically generated">
            <a:extLst>
              <a:ext uri="{FF2B5EF4-FFF2-40B4-BE49-F238E27FC236}">
                <a16:creationId xmlns:a16="http://schemas.microsoft.com/office/drawing/2014/main" id="{B8BB5F1E-E052-5F4E-A79D-60423ED59E2C}"/>
              </a:ext>
            </a:extLst>
          </p:cNvPr>
          <p:cNvPicPr>
            <a:picLocks noChangeAspect="1"/>
          </p:cNvPicPr>
          <p:nvPr/>
        </p:nvPicPr>
        <p:blipFill>
          <a:blip r:embed="rId3"/>
          <a:stretch>
            <a:fillRect/>
          </a:stretch>
        </p:blipFill>
        <p:spPr>
          <a:xfrm>
            <a:off x="641" y="-102660"/>
            <a:ext cx="12190720" cy="6960301"/>
          </a:xfrm>
          <a:prstGeom prst="rect">
            <a:avLst/>
          </a:prstGeom>
        </p:spPr>
      </p:pic>
      <p:pic>
        <p:nvPicPr>
          <p:cNvPr id="3" name="Picture 2">
            <a:extLst>
              <a:ext uri="{FF2B5EF4-FFF2-40B4-BE49-F238E27FC236}">
                <a16:creationId xmlns:a16="http://schemas.microsoft.com/office/drawing/2014/main" id="{EBB207BA-BBCF-484B-B8E9-0662EDA474A5}"/>
              </a:ext>
            </a:extLst>
          </p:cNvPr>
          <p:cNvPicPr>
            <a:picLocks noChangeAspect="1"/>
          </p:cNvPicPr>
          <p:nvPr/>
        </p:nvPicPr>
        <p:blipFill rotWithShape="1">
          <a:blip r:embed="rId4" cstate="screen">
            <a:alphaModFix amt="78000"/>
            <a:extLst>
              <a:ext uri="{28A0092B-C50C-407E-A947-70E740481C1C}">
                <a14:useLocalDpi xmlns:a14="http://schemas.microsoft.com/office/drawing/2010/main" val="0"/>
              </a:ext>
            </a:extLst>
          </a:blip>
          <a:srcRect/>
          <a:stretch/>
        </p:blipFill>
        <p:spPr>
          <a:xfrm>
            <a:off x="-86238" y="893962"/>
            <a:ext cx="12277868" cy="5658309"/>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10539" y="879"/>
            <a:ext cx="10970924" cy="802679"/>
          </a:xfrm>
        </p:spPr>
        <p:txBody>
          <a:bodyPr/>
          <a:lstStyle/>
          <a:p>
            <a:pPr algn="ctr"/>
            <a:r>
              <a:rPr lang="en-US" sz="3599">
                <a:solidFill>
                  <a:schemeClr val="bg1"/>
                </a:solidFill>
              </a:rPr>
              <a:t>Early Warnings for All: Structure &amp; Objectives</a:t>
            </a:r>
          </a:p>
        </p:txBody>
      </p:sp>
    </p:spTree>
    <p:extLst>
      <p:ext uri="{BB962C8B-B14F-4D97-AF65-F5344CB8AC3E}">
        <p14:creationId xmlns:p14="http://schemas.microsoft.com/office/powerpoint/2010/main" val="329212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F869C5-F269-41EE-BEDA-BAD5727D8B29}"/>
              </a:ext>
            </a:extLst>
          </p:cNvPr>
          <p:cNvSpPr>
            <a:spLocks noGrp="1"/>
          </p:cNvSpPr>
          <p:nvPr>
            <p:ph idx="1"/>
          </p:nvPr>
        </p:nvSpPr>
        <p:spPr>
          <a:xfrm>
            <a:off x="-35456" y="-656027"/>
            <a:ext cx="9166285" cy="6625067"/>
          </a:xfrm>
        </p:spPr>
        <p:txBody>
          <a:bodyPr vert="horz" lIns="91440" tIns="45720" rIns="91440" bIns="45720" rtlCol="0" anchor="t">
            <a:normAutofit/>
          </a:bodyPr>
          <a:lstStyle/>
          <a:p>
            <a:endParaRPr lang="en-US" sz="2400" dirty="0">
              <a:cs typeface="Calibri"/>
            </a:endParaRPr>
          </a:p>
          <a:p>
            <a:pPr lvl="1"/>
            <a:endParaRPr lang="en-US" sz="2400" dirty="0">
              <a:ea typeface="+mn-lt"/>
              <a:cs typeface="+mn-lt"/>
            </a:endParaRPr>
          </a:p>
          <a:p>
            <a:endParaRPr lang="en-US" sz="2400" dirty="0">
              <a:ea typeface="+mn-lt"/>
              <a:cs typeface="+mn-lt"/>
            </a:endParaRPr>
          </a:p>
          <a:p>
            <a:r>
              <a:rPr lang="en-US" sz="2400" dirty="0">
                <a:ea typeface="+mn-lt"/>
                <a:cs typeface="+mn-lt"/>
              </a:rPr>
              <a:t>CAP – encouraging NMHS to use this, where appropriate for TEWs </a:t>
            </a:r>
            <a:endParaRPr lang="en-US" dirty="0">
              <a:cs typeface="Calibri"/>
            </a:endParaRPr>
          </a:p>
          <a:p>
            <a:r>
              <a:rPr lang="en-US" sz="2400" dirty="0">
                <a:ea typeface="+mn-lt"/>
                <a:cs typeface="+mn-lt"/>
              </a:rPr>
              <a:t>Coastal Inundation (and links to MHEWS/tsunami)</a:t>
            </a:r>
            <a:endParaRPr lang="en-US" dirty="0"/>
          </a:p>
          <a:p>
            <a:pPr lvl="1">
              <a:buChar char="•"/>
            </a:pPr>
            <a:r>
              <a:rPr lang="en-US" sz="2400" dirty="0">
                <a:ea typeface="+mn-lt"/>
                <a:cs typeface="+mn-lt"/>
              </a:rPr>
              <a:t>WMO 1293 </a:t>
            </a:r>
            <a:r>
              <a:rPr lang="en-US" sz="2400" i="1" dirty="0">
                <a:ea typeface="+mn-lt"/>
                <a:cs typeface="+mn-lt"/>
              </a:rPr>
              <a:t>Coastal Inundation Guidelines</a:t>
            </a:r>
            <a:r>
              <a:rPr lang="en-US" sz="2400" dirty="0">
                <a:ea typeface="+mn-lt"/>
                <a:cs typeface="+mn-lt"/>
              </a:rPr>
              <a:t> &amp; video, published</a:t>
            </a:r>
          </a:p>
          <a:p>
            <a:pPr lvl="1">
              <a:buChar char="•"/>
            </a:pPr>
            <a:r>
              <a:rPr lang="en-US" sz="2400" dirty="0">
                <a:ea typeface="+mn-lt"/>
                <a:cs typeface="+mn-lt"/>
              </a:rPr>
              <a:t>Awareness videos – local languages – Pacific, Caribbean:  </a:t>
            </a:r>
            <a:r>
              <a:rPr lang="en-US" sz="2400" i="1" dirty="0">
                <a:ea typeface="+mn-lt"/>
                <a:cs typeface="+mn-lt"/>
              </a:rPr>
              <a:t>coastal inundation, value of ocean buoys</a:t>
            </a:r>
          </a:p>
          <a:p>
            <a:pPr lvl="1"/>
            <a:endParaRPr lang="en-US" sz="2400" i="1" dirty="0">
              <a:ea typeface="+mn-lt"/>
              <a:cs typeface="+mn-lt"/>
            </a:endParaRPr>
          </a:p>
          <a:p>
            <a:endParaRPr lang="en-US" sz="2400" dirty="0">
              <a:ea typeface="+mn-lt"/>
              <a:cs typeface="+mn-lt"/>
            </a:endParaRPr>
          </a:p>
          <a:p>
            <a:endParaRPr lang="en-US" sz="2400" dirty="0">
              <a:ea typeface="+mn-lt"/>
              <a:cs typeface="+mn-lt"/>
            </a:endParaRPr>
          </a:p>
          <a:p>
            <a:endParaRPr lang="en-US" sz="2400" dirty="0">
              <a:ea typeface="+mn-lt"/>
              <a:cs typeface="+mn-lt"/>
            </a:endParaRPr>
          </a:p>
          <a:p>
            <a:endParaRPr lang="en-US" sz="2400" dirty="0">
              <a:cs typeface="Calibri"/>
            </a:endParaRPr>
          </a:p>
          <a:p>
            <a:endParaRPr lang="en-US" sz="2400" dirty="0">
              <a:cs typeface="Calibri"/>
            </a:endParaRPr>
          </a:p>
          <a:p>
            <a:pPr lvl="1"/>
            <a:endParaRPr lang="en-US" sz="2400" dirty="0">
              <a:ea typeface="+mn-lt"/>
              <a:cs typeface="+mn-lt"/>
            </a:endParaRPr>
          </a:p>
          <a:p>
            <a:pPr lvl="1"/>
            <a:endParaRPr lang="en-US" sz="2400" dirty="0">
              <a:ea typeface="+mn-lt"/>
              <a:cs typeface="+mn-lt"/>
            </a:endParaRPr>
          </a:p>
          <a:p>
            <a:pPr marL="457200" lvl="1" indent="0">
              <a:buNone/>
            </a:pPr>
            <a:endParaRPr lang="en-US" sz="2400" dirty="0">
              <a:ea typeface="+mn-lt"/>
              <a:cs typeface="+mn-lt"/>
            </a:endParaRPr>
          </a:p>
          <a:p>
            <a:pPr lvl="1"/>
            <a:endParaRPr lang="en-US" sz="2400" dirty="0">
              <a:ea typeface="+mn-lt"/>
              <a:cs typeface="+mn-lt"/>
            </a:endParaRPr>
          </a:p>
          <a:p>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pic>
        <p:nvPicPr>
          <p:cNvPr id="5" name="Picture 12" descr="A picture containing text, clipart&#10;&#10;Description automatically generated">
            <a:extLst>
              <a:ext uri="{FF2B5EF4-FFF2-40B4-BE49-F238E27FC236}">
                <a16:creationId xmlns:a16="http://schemas.microsoft.com/office/drawing/2014/main" id="{1C74E71B-4CCC-4A79-7F3A-D6A15EE1D0DD}"/>
              </a:ext>
            </a:extLst>
          </p:cNvPr>
          <p:cNvPicPr>
            <a:picLocks noChangeAspect="1"/>
          </p:cNvPicPr>
          <p:nvPr/>
        </p:nvPicPr>
        <p:blipFill>
          <a:blip r:embed="rId2"/>
          <a:stretch>
            <a:fillRect/>
          </a:stretch>
        </p:blipFill>
        <p:spPr>
          <a:xfrm>
            <a:off x="2840588" y="2744687"/>
            <a:ext cx="2392276" cy="1015070"/>
          </a:xfrm>
          <a:prstGeom prst="rect">
            <a:avLst/>
          </a:prstGeom>
        </p:spPr>
      </p:pic>
      <p:sp>
        <p:nvSpPr>
          <p:cNvPr id="2" name="Title 1">
            <a:extLst>
              <a:ext uri="{FF2B5EF4-FFF2-40B4-BE49-F238E27FC236}">
                <a16:creationId xmlns:a16="http://schemas.microsoft.com/office/drawing/2014/main" id="{BAFBC087-6FD7-4DCA-945F-F5688E851472}"/>
              </a:ext>
            </a:extLst>
          </p:cNvPr>
          <p:cNvSpPr>
            <a:spLocks noGrp="1"/>
          </p:cNvSpPr>
          <p:nvPr>
            <p:ph type="title"/>
          </p:nvPr>
        </p:nvSpPr>
        <p:spPr>
          <a:xfrm>
            <a:off x="1359055" y="54130"/>
            <a:ext cx="8637005" cy="703380"/>
          </a:xfrm>
        </p:spPr>
        <p:txBody>
          <a:bodyPr>
            <a:normAutofit fontScale="90000"/>
          </a:bodyPr>
          <a:lstStyle/>
          <a:p>
            <a:r>
              <a:rPr lang="en-US" dirty="0">
                <a:solidFill>
                  <a:srgbClr val="004F9E"/>
                </a:solidFill>
              </a:rPr>
              <a:t>Other touchpoints</a:t>
            </a:r>
            <a:endParaRPr lang="en-US" dirty="0">
              <a:solidFill>
                <a:srgbClr val="004F9E"/>
              </a:solidFill>
              <a:cs typeface="Calibri"/>
            </a:endParaRPr>
          </a:p>
        </p:txBody>
      </p:sp>
      <p:pic>
        <p:nvPicPr>
          <p:cNvPr id="9" name="Picture 8">
            <a:extLst>
              <a:ext uri="{FF2B5EF4-FFF2-40B4-BE49-F238E27FC236}">
                <a16:creationId xmlns:a16="http://schemas.microsoft.com/office/drawing/2014/main" id="{A90C4840-1DDA-C2D4-4607-F1FB48085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3" y="1051"/>
            <a:ext cx="1631324" cy="703345"/>
          </a:xfrm>
          <a:prstGeom prst="rect">
            <a:avLst/>
          </a:prstGeom>
        </p:spPr>
      </p:pic>
      <p:pic>
        <p:nvPicPr>
          <p:cNvPr id="6" name="Picture 7" descr="A picture containing text, water, boat, nature&#10;&#10;Description automatically generated">
            <a:extLst>
              <a:ext uri="{FF2B5EF4-FFF2-40B4-BE49-F238E27FC236}">
                <a16:creationId xmlns:a16="http://schemas.microsoft.com/office/drawing/2014/main" id="{318DD6E9-431A-EE02-E220-F0BA8F68D9E4}"/>
              </a:ext>
            </a:extLst>
          </p:cNvPr>
          <p:cNvPicPr>
            <a:picLocks noChangeAspect="1"/>
          </p:cNvPicPr>
          <p:nvPr/>
        </p:nvPicPr>
        <p:blipFill>
          <a:blip r:embed="rId4"/>
          <a:stretch>
            <a:fillRect/>
          </a:stretch>
        </p:blipFill>
        <p:spPr>
          <a:xfrm>
            <a:off x="5333039" y="2746113"/>
            <a:ext cx="2064444" cy="1161634"/>
          </a:xfrm>
          <a:prstGeom prst="rect">
            <a:avLst/>
          </a:prstGeom>
        </p:spPr>
      </p:pic>
      <p:sp>
        <p:nvSpPr>
          <p:cNvPr id="11" name="TextBox 10">
            <a:extLst>
              <a:ext uri="{FF2B5EF4-FFF2-40B4-BE49-F238E27FC236}">
                <a16:creationId xmlns:a16="http://schemas.microsoft.com/office/drawing/2014/main" id="{69065A74-160A-BB08-33A1-AA15B201919A}"/>
              </a:ext>
            </a:extLst>
          </p:cNvPr>
          <p:cNvSpPr txBox="1"/>
          <p:nvPr/>
        </p:nvSpPr>
        <p:spPr>
          <a:xfrm>
            <a:off x="2936272" y="3170127"/>
            <a:ext cx="7989214" cy="3545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spcBef>
                <a:spcPct val="20000"/>
              </a:spcBef>
              <a:buFont typeface="Arial"/>
              <a:buChar char="•"/>
            </a:pPr>
            <a:endParaRPr lang="en-US" dirty="0">
              <a:ea typeface="+mn-lt"/>
              <a:cs typeface="+mn-lt"/>
            </a:endParaRPr>
          </a:p>
          <a:p>
            <a:pPr>
              <a:spcBef>
                <a:spcPct val="20000"/>
              </a:spcBef>
            </a:pPr>
            <a:endParaRPr lang="en-US" sz="2400" dirty="0">
              <a:cs typeface="Calibri"/>
            </a:endParaRPr>
          </a:p>
          <a:p>
            <a:pPr marL="285750" indent="-285750">
              <a:spcBef>
                <a:spcPct val="20000"/>
              </a:spcBef>
              <a:buFont typeface="Arial"/>
              <a:buChar char="•"/>
            </a:pPr>
            <a:r>
              <a:rPr lang="en-US" sz="2400" b="1" dirty="0">
                <a:ea typeface="Calibri"/>
                <a:cs typeface="Calibri"/>
              </a:rPr>
              <a:t>METAREAS/NAVAREAS </a:t>
            </a:r>
            <a:r>
              <a:rPr lang="en-US" sz="2400" dirty="0">
                <a:ea typeface="Calibri"/>
                <a:cs typeface="Calibri"/>
              </a:rPr>
              <a:t>- joint hazard response</a:t>
            </a:r>
          </a:p>
          <a:p>
            <a:pPr marL="285750" indent="-285750">
              <a:spcBef>
                <a:spcPct val="20000"/>
              </a:spcBef>
              <a:buFont typeface="Arial"/>
              <a:buChar char="•"/>
            </a:pPr>
            <a:r>
              <a:rPr lang="en-US" sz="2400" b="1" dirty="0">
                <a:cs typeface="Calibri"/>
              </a:rPr>
              <a:t>Marine Competency Toolkit</a:t>
            </a:r>
            <a:endParaRPr lang="en-US" sz="2400" b="1" dirty="0">
              <a:ea typeface="Calibri"/>
              <a:cs typeface="Calibri"/>
            </a:endParaRPr>
          </a:p>
          <a:p>
            <a:pPr marL="285750" indent="-285750">
              <a:spcBef>
                <a:spcPct val="20000"/>
              </a:spcBef>
              <a:buFont typeface="Arial"/>
              <a:buChar char="•"/>
            </a:pPr>
            <a:r>
              <a:rPr lang="en-US" sz="2400" dirty="0">
                <a:cs typeface="Calibri"/>
              </a:rPr>
              <a:t>WMO Marine Services Course: </a:t>
            </a:r>
            <a:endParaRPr lang="en-US" sz="2400" dirty="0">
              <a:ea typeface="+mn-lt"/>
              <a:cs typeface="+mn-lt"/>
            </a:endParaRPr>
          </a:p>
          <a:p>
            <a:pPr marL="742950" lvl="1" indent="-285750">
              <a:spcBef>
                <a:spcPct val="20000"/>
              </a:spcBef>
              <a:buFont typeface="Arial"/>
              <a:buChar char="•"/>
            </a:pPr>
            <a:r>
              <a:rPr lang="en-US" sz="1900" dirty="0">
                <a:ea typeface="+mn-lt"/>
                <a:cs typeface="+mn-lt"/>
              </a:rPr>
              <a:t>Completed: Pacific Islands (Tsu session), Africa (En.)</a:t>
            </a:r>
            <a:endParaRPr lang="en-US" sz="1900" dirty="0">
              <a:ea typeface="Calibri"/>
              <a:cs typeface="Calibri"/>
            </a:endParaRPr>
          </a:p>
          <a:p>
            <a:pPr marL="742950" lvl="1" indent="-285750">
              <a:spcBef>
                <a:spcPct val="20000"/>
              </a:spcBef>
              <a:buFont typeface="Arial"/>
              <a:buChar char="•"/>
            </a:pPr>
            <a:r>
              <a:rPr lang="en-US" sz="1900" dirty="0">
                <a:ea typeface="+mn-lt"/>
                <a:cs typeface="+mn-lt"/>
              </a:rPr>
              <a:t>Partially Completed – Africa (Fr). Arabic, Caribbean, </a:t>
            </a:r>
          </a:p>
          <a:p>
            <a:pPr lvl="1">
              <a:spcBef>
                <a:spcPct val="20000"/>
              </a:spcBef>
            </a:pPr>
            <a:r>
              <a:rPr lang="en-US" sz="1900" dirty="0">
                <a:ea typeface="+mn-lt"/>
                <a:cs typeface="+mn-lt"/>
              </a:rPr>
              <a:t>South America (Spanish)</a:t>
            </a:r>
          </a:p>
          <a:p>
            <a:pPr marL="742950" lvl="1" indent="-285750">
              <a:spcBef>
                <a:spcPct val="20000"/>
              </a:spcBef>
              <a:buFont typeface="Arial"/>
              <a:buChar char="•"/>
            </a:pPr>
            <a:r>
              <a:rPr lang="en-US" sz="1900" dirty="0">
                <a:ea typeface="+mn-lt"/>
                <a:cs typeface="+mn-lt"/>
              </a:rPr>
              <a:t>Other regions in 2024</a:t>
            </a:r>
            <a:endParaRPr lang="en-US" sz="1900" dirty="0">
              <a:ea typeface="Calibri"/>
              <a:cs typeface="Calibri"/>
            </a:endParaRPr>
          </a:p>
        </p:txBody>
      </p:sp>
      <p:pic>
        <p:nvPicPr>
          <p:cNvPr id="12" name="Picture 12" descr="A picture containing graphical user interface&#10;&#10;Description automatically generated">
            <a:extLst>
              <a:ext uri="{FF2B5EF4-FFF2-40B4-BE49-F238E27FC236}">
                <a16:creationId xmlns:a16="http://schemas.microsoft.com/office/drawing/2014/main" id="{E97B3434-FBEA-A793-8E6E-4C9BF73747CC}"/>
              </a:ext>
            </a:extLst>
          </p:cNvPr>
          <p:cNvPicPr>
            <a:picLocks noChangeAspect="1"/>
          </p:cNvPicPr>
          <p:nvPr/>
        </p:nvPicPr>
        <p:blipFill>
          <a:blip r:embed="rId5"/>
          <a:stretch>
            <a:fillRect/>
          </a:stretch>
        </p:blipFill>
        <p:spPr>
          <a:xfrm>
            <a:off x="9168458" y="683653"/>
            <a:ext cx="2782242" cy="1563865"/>
          </a:xfrm>
          <a:prstGeom prst="rect">
            <a:avLst/>
          </a:prstGeom>
        </p:spPr>
      </p:pic>
      <p:pic>
        <p:nvPicPr>
          <p:cNvPr id="8" name="Picture 7">
            <a:extLst>
              <a:ext uri="{FF2B5EF4-FFF2-40B4-BE49-F238E27FC236}">
                <a16:creationId xmlns:a16="http://schemas.microsoft.com/office/drawing/2014/main" id="{7349CD7C-F603-AD6A-F776-710E0ADF6C64}"/>
              </a:ext>
            </a:extLst>
          </p:cNvPr>
          <p:cNvPicPr>
            <a:picLocks noChangeAspect="1"/>
          </p:cNvPicPr>
          <p:nvPr/>
        </p:nvPicPr>
        <p:blipFill>
          <a:blip r:embed="rId6"/>
          <a:stretch>
            <a:fillRect/>
          </a:stretch>
        </p:blipFill>
        <p:spPr>
          <a:xfrm>
            <a:off x="-33752" y="2743200"/>
            <a:ext cx="2963103" cy="4114800"/>
          </a:xfrm>
          <a:prstGeom prst="rect">
            <a:avLst/>
          </a:prstGeom>
        </p:spPr>
      </p:pic>
      <p:pic>
        <p:nvPicPr>
          <p:cNvPr id="37" name="Graphic 55">
            <a:extLst>
              <a:ext uri="{FF2B5EF4-FFF2-40B4-BE49-F238E27FC236}">
                <a16:creationId xmlns:a16="http://schemas.microsoft.com/office/drawing/2014/main" id="{CC0DF84C-984D-FE3F-D6A4-4C1A73CCE6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92218" y="4286228"/>
            <a:ext cx="3252723" cy="2575880"/>
          </a:xfrm>
          <a:prstGeom prst="rect">
            <a:avLst/>
          </a:prstGeom>
        </p:spPr>
      </p:pic>
      <p:pic>
        <p:nvPicPr>
          <p:cNvPr id="38" name="Picture 37" descr="A group of people looking at a computer&#10;&#10;Description automatically generated">
            <a:extLst>
              <a:ext uri="{FF2B5EF4-FFF2-40B4-BE49-F238E27FC236}">
                <a16:creationId xmlns:a16="http://schemas.microsoft.com/office/drawing/2014/main" id="{EDB5BFD0-72B0-EE0D-41D1-A4E9CD009E69}"/>
              </a:ext>
            </a:extLst>
          </p:cNvPr>
          <p:cNvPicPr>
            <a:picLocks noChangeAspect="1"/>
          </p:cNvPicPr>
          <p:nvPr/>
        </p:nvPicPr>
        <p:blipFill>
          <a:blip r:embed="rId9"/>
          <a:stretch>
            <a:fillRect/>
          </a:stretch>
        </p:blipFill>
        <p:spPr>
          <a:xfrm>
            <a:off x="9996060" y="2443026"/>
            <a:ext cx="1380195" cy="1843202"/>
          </a:xfrm>
          <a:prstGeom prst="rect">
            <a:avLst/>
          </a:prstGeom>
        </p:spPr>
      </p:pic>
    </p:spTree>
    <p:extLst>
      <p:ext uri="{BB962C8B-B14F-4D97-AF65-F5344CB8AC3E}">
        <p14:creationId xmlns:p14="http://schemas.microsoft.com/office/powerpoint/2010/main" val="191513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30C1B8-C484-93AE-96D3-58BCA19A254C}"/>
              </a:ext>
            </a:extLst>
          </p:cNvPr>
          <p:cNvSpPr>
            <a:spLocks noGrp="1"/>
          </p:cNvSpPr>
          <p:nvPr>
            <p:ph type="sldNum" sz="quarter" idx="12"/>
          </p:nvPr>
        </p:nvSpPr>
        <p:spPr/>
        <p:txBody>
          <a:bodyPr/>
          <a:lstStyle/>
          <a:p>
            <a:fld id="{9259AF2F-52C6-9B46-B8B2-0579234AE62E}" type="slidenum">
              <a:rPr lang="en-US" smtClean="0"/>
              <a:t>14</a:t>
            </a:fld>
            <a:endParaRPr lang="en-US"/>
          </a:p>
        </p:txBody>
      </p:sp>
      <p:pic>
        <p:nvPicPr>
          <p:cNvPr id="6" name="Picture 5">
            <a:extLst>
              <a:ext uri="{FF2B5EF4-FFF2-40B4-BE49-F238E27FC236}">
                <a16:creationId xmlns:a16="http://schemas.microsoft.com/office/drawing/2014/main" id="{E3E7AD52-C030-405F-B510-8F076FFFAE07}"/>
              </a:ext>
            </a:extLst>
          </p:cNvPr>
          <p:cNvPicPr>
            <a:picLocks noChangeAspect="1"/>
          </p:cNvPicPr>
          <p:nvPr/>
        </p:nvPicPr>
        <p:blipFill>
          <a:blip r:embed="rId3"/>
          <a:stretch>
            <a:fillRect/>
          </a:stretch>
        </p:blipFill>
        <p:spPr>
          <a:xfrm rot="263981">
            <a:off x="6530111" y="420710"/>
            <a:ext cx="4160979" cy="57626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76CA9F3-0271-118A-4890-6CF1CF3EF9F1}"/>
              </a:ext>
            </a:extLst>
          </p:cNvPr>
          <p:cNvPicPr>
            <a:picLocks noChangeAspect="1"/>
          </p:cNvPicPr>
          <p:nvPr/>
        </p:nvPicPr>
        <p:blipFill>
          <a:blip r:embed="rId4"/>
          <a:stretch>
            <a:fillRect/>
          </a:stretch>
        </p:blipFill>
        <p:spPr>
          <a:xfrm rot="21362489">
            <a:off x="1183008" y="571546"/>
            <a:ext cx="4568769" cy="54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73010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BFDBCA-E85A-9F02-0D7F-9B502B18FCA4}"/>
              </a:ext>
            </a:extLst>
          </p:cNvPr>
          <p:cNvPicPr>
            <a:picLocks noChangeAspect="1"/>
          </p:cNvPicPr>
          <p:nvPr/>
        </p:nvPicPr>
        <p:blipFill>
          <a:blip r:embed="rId2"/>
          <a:stretch>
            <a:fillRect/>
          </a:stretch>
        </p:blipFill>
        <p:spPr>
          <a:xfrm>
            <a:off x="254000" y="139699"/>
            <a:ext cx="6993458" cy="3859633"/>
          </a:xfrm>
          <a:prstGeom prst="rect">
            <a:avLst/>
          </a:prstGeom>
        </p:spPr>
      </p:pic>
      <p:pic>
        <p:nvPicPr>
          <p:cNvPr id="7" name="Picture 6">
            <a:extLst>
              <a:ext uri="{FF2B5EF4-FFF2-40B4-BE49-F238E27FC236}">
                <a16:creationId xmlns:a16="http://schemas.microsoft.com/office/drawing/2014/main" id="{AFB9DFE3-CD36-0373-0FE5-A145A85F9DC4}"/>
              </a:ext>
            </a:extLst>
          </p:cNvPr>
          <p:cNvPicPr>
            <a:picLocks noChangeAspect="1"/>
          </p:cNvPicPr>
          <p:nvPr/>
        </p:nvPicPr>
        <p:blipFill>
          <a:blip r:embed="rId3"/>
          <a:stretch>
            <a:fillRect/>
          </a:stretch>
        </p:blipFill>
        <p:spPr>
          <a:xfrm>
            <a:off x="7634785" y="2679699"/>
            <a:ext cx="4165600" cy="2144529"/>
          </a:xfrm>
          <a:prstGeom prst="rect">
            <a:avLst/>
          </a:prstGeom>
        </p:spPr>
      </p:pic>
      <p:pic>
        <p:nvPicPr>
          <p:cNvPr id="9" name="Picture 8">
            <a:extLst>
              <a:ext uri="{FF2B5EF4-FFF2-40B4-BE49-F238E27FC236}">
                <a16:creationId xmlns:a16="http://schemas.microsoft.com/office/drawing/2014/main" id="{B08E2331-7515-0AAB-6EE1-E3561AEF8877}"/>
              </a:ext>
            </a:extLst>
          </p:cNvPr>
          <p:cNvPicPr>
            <a:picLocks noChangeAspect="1"/>
          </p:cNvPicPr>
          <p:nvPr/>
        </p:nvPicPr>
        <p:blipFill>
          <a:blip r:embed="rId4"/>
          <a:stretch>
            <a:fillRect/>
          </a:stretch>
        </p:blipFill>
        <p:spPr>
          <a:xfrm>
            <a:off x="7634785" y="229636"/>
            <a:ext cx="4061915" cy="2294451"/>
          </a:xfrm>
          <a:prstGeom prst="rect">
            <a:avLst/>
          </a:prstGeom>
        </p:spPr>
      </p:pic>
      <p:sp>
        <p:nvSpPr>
          <p:cNvPr id="10" name="Rectangle 1">
            <a:extLst>
              <a:ext uri="{FF2B5EF4-FFF2-40B4-BE49-F238E27FC236}">
                <a16:creationId xmlns:a16="http://schemas.microsoft.com/office/drawing/2014/main" id="{FDDB65E3-D9A7-71FC-19DC-599F7644C84F}"/>
              </a:ext>
            </a:extLst>
          </p:cNvPr>
          <p:cNvSpPr>
            <a:spLocks noChangeArrowheads="1"/>
          </p:cNvSpPr>
          <p:nvPr/>
        </p:nvSpPr>
        <p:spPr bwMode="auto">
          <a:xfrm>
            <a:off x="2804543" y="4911356"/>
            <a:ext cx="8995842" cy="1846659"/>
          </a:xfrm>
          <a:prstGeom prst="rect">
            <a:avLst/>
          </a:prstGeom>
          <a:solidFill>
            <a:schemeClr val="accent5">
              <a:lumMod val="20000"/>
              <a:lumOff val="80000"/>
            </a:schemeClr>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n-lt"/>
                <a:cs typeface="Segoe UI" panose="020B0502040204020203" pitchFamily="34" charset="0"/>
              </a:rPr>
              <a:t>The Ocean panel was organized during the 46</a:t>
            </a:r>
            <a:r>
              <a:rPr kumimoji="0" lang="en-US" altLang="en-US" sz="1600" b="0" i="0" u="none" strike="noStrike" cap="none" normalizeH="0" baseline="30000" dirty="0">
                <a:ln>
                  <a:noFill/>
                </a:ln>
                <a:solidFill>
                  <a:srgbClr val="000000"/>
                </a:solidFill>
                <a:effectLst/>
                <a:latin typeface="+mn-lt"/>
                <a:cs typeface="Segoe UI" panose="020B0502040204020203" pitchFamily="34" charset="0"/>
              </a:rPr>
              <a:t>th</a:t>
            </a:r>
            <a:r>
              <a:rPr kumimoji="0" lang="en-US" altLang="en-US" sz="2000" b="0" i="0" u="none" strike="noStrike" cap="none" normalizeH="0" baseline="0" dirty="0">
                <a:ln>
                  <a:noFill/>
                </a:ln>
                <a:solidFill>
                  <a:srgbClr val="000000"/>
                </a:solidFill>
                <a:effectLst/>
                <a:latin typeface="+mn-lt"/>
                <a:cs typeface="Segoe UI" panose="020B0502040204020203" pitchFamily="34" charset="0"/>
              </a:rPr>
              <a:t> Hurricane Committee session in Panama. It was attended by </a:t>
            </a:r>
            <a:r>
              <a:rPr kumimoji="0" lang="en-US" altLang="en-US" sz="2000" b="1" i="0" u="none" strike="noStrike" cap="none" normalizeH="0" baseline="0" dirty="0">
                <a:ln>
                  <a:noFill/>
                </a:ln>
                <a:solidFill>
                  <a:srgbClr val="0D0D0D"/>
                </a:solidFill>
                <a:effectLst/>
                <a:latin typeface="+mn-lt"/>
                <a:cs typeface="Segoe UI" panose="020B0502040204020203" pitchFamily="34" charset="0"/>
              </a:rPr>
              <a:t>70 participants</a:t>
            </a:r>
            <a:r>
              <a:rPr kumimoji="0" lang="en-US" altLang="en-US" sz="2000" b="0" i="0" u="none" strike="noStrike" cap="none" normalizeH="0" baseline="0" dirty="0">
                <a:ln>
                  <a:noFill/>
                </a:ln>
                <a:solidFill>
                  <a:srgbClr val="0D0D0D"/>
                </a:solidFill>
                <a:effectLst/>
                <a:latin typeface="+mn-lt"/>
                <a:cs typeface="Segoe UI" panose="020B0502040204020203" pitchFamily="34" charset="0"/>
              </a:rPr>
              <a:t>, including 27 RA IV Committee Members (mostly in-person), observers from Spain and Portugal, CIMH representatives, Chairs of other RA IV subsidiary bodies, invited guests, online participants, and WMO Secretariat staff.  </a:t>
            </a:r>
            <a:endParaRPr kumimoji="0" lang="en-US" altLang="en-US" sz="16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D0D0D"/>
                </a:solidFill>
                <a:effectLst/>
                <a:latin typeface="+mn-lt"/>
                <a:cs typeface="Segoe UI" panose="020B0502040204020203" pitchFamily="34" charset="0"/>
              </a:rPr>
              <a:t> </a:t>
            </a:r>
            <a:r>
              <a:rPr kumimoji="0" lang="en-US" altLang="en-US" sz="2000" b="0" i="0" u="none" strike="noStrike" cap="none" normalizeH="0" baseline="0" dirty="0">
                <a:ln>
                  <a:noFill/>
                </a:ln>
                <a:solidFill>
                  <a:schemeClr val="tx1"/>
                </a:solidFill>
                <a:effectLst/>
                <a:latin typeface="+mn-lt"/>
                <a:cs typeface="Segoe UI" panose="020B0502040204020203" pitchFamily="34" charset="0"/>
              </a:rPr>
              <a:t>Presentations  are available in this   </a:t>
            </a:r>
            <a:r>
              <a:rPr kumimoji="0" lang="en-US" altLang="en-US" sz="2000" b="0" i="0" u="sng" strike="noStrike" cap="none" normalizeH="0" baseline="0" dirty="0">
                <a:ln>
                  <a:noFill/>
                </a:ln>
                <a:solidFill>
                  <a:srgbClr val="0000FF"/>
                </a:solidFill>
                <a:effectLst/>
                <a:latin typeface="+mn-lt"/>
                <a:cs typeface="Segoe UI" panose="020B0502040204020203" pitchFamily="34" charset="0"/>
                <a:hlinkClick r:id="rId5"/>
              </a:rPr>
              <a:t> FOLDER</a:t>
            </a:r>
            <a:r>
              <a:rPr kumimoji="0" lang="en-US" altLang="en-US" sz="2000" b="0" i="0" u="none" strike="noStrike" cap="none" normalizeH="0" baseline="0" dirty="0">
                <a:ln>
                  <a:noFill/>
                </a:ln>
                <a:solidFill>
                  <a:schemeClr val="tx1"/>
                </a:solidFill>
                <a:effectLst/>
                <a:latin typeface="+mn-lt"/>
                <a:cs typeface="Segoe UI" panose="020B0502040204020203" pitchFamily="34" charset="0"/>
              </a:rPr>
              <a:t> and recording are available    </a:t>
            </a:r>
            <a:r>
              <a:rPr kumimoji="0" lang="en-US" altLang="en-US" sz="2000" b="0" i="0" u="sng" strike="noStrike" cap="none" normalizeH="0" baseline="0" dirty="0">
                <a:ln>
                  <a:noFill/>
                </a:ln>
                <a:solidFill>
                  <a:srgbClr val="0000FF"/>
                </a:solidFill>
                <a:effectLst/>
                <a:latin typeface="+mn-lt"/>
                <a:cs typeface="Segoe UI" panose="020B0502040204020203" pitchFamily="34" charset="0"/>
                <a:hlinkClick r:id="rId6"/>
              </a:rPr>
              <a:t> HERE</a:t>
            </a:r>
            <a:r>
              <a:rPr kumimoji="0" lang="en-US" altLang="en-US" sz="2000" b="0" i="0" u="none" strike="noStrike" cap="none" normalizeH="0" baseline="0" dirty="0">
                <a:ln>
                  <a:noFill/>
                </a:ln>
                <a:solidFill>
                  <a:schemeClr val="tx1"/>
                </a:solidFill>
                <a:effectLst/>
                <a:latin typeface="+mn-lt"/>
                <a:cs typeface="Segoe UI" panose="020B0502040204020203" pitchFamily="34" charset="0"/>
              </a:rPr>
              <a:t>. </a:t>
            </a:r>
            <a:endParaRPr kumimoji="0" lang="en-US" altLang="en-US"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415322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0647-C801-06EF-BF8D-EFFA9AA6A18A}"/>
              </a:ext>
            </a:extLst>
          </p:cNvPr>
          <p:cNvSpPr>
            <a:spLocks noGrp="1"/>
          </p:cNvSpPr>
          <p:nvPr>
            <p:ph type="title"/>
          </p:nvPr>
        </p:nvSpPr>
        <p:spPr>
          <a:xfrm>
            <a:off x="220610" y="150171"/>
            <a:ext cx="11714287" cy="1020364"/>
          </a:xfrm>
        </p:spPr>
        <p:txBody>
          <a:bodyPr>
            <a:normAutofit fontScale="90000"/>
          </a:bodyPr>
          <a:lstStyle/>
          <a:p>
            <a:r>
              <a:rPr lang="en-001"/>
              <a:t>Long Range Waves otherwise known as </a:t>
            </a:r>
            <a:br>
              <a:rPr lang="en-001"/>
            </a:br>
            <a:r>
              <a:rPr lang="en-001"/>
              <a:t>'Meteo-tsunami'</a:t>
            </a:r>
            <a:endParaRPr lang="en-US"/>
          </a:p>
        </p:txBody>
      </p:sp>
      <p:sp>
        <p:nvSpPr>
          <p:cNvPr id="3" name="Content Placeholder 2">
            <a:extLst>
              <a:ext uri="{FF2B5EF4-FFF2-40B4-BE49-F238E27FC236}">
                <a16:creationId xmlns:a16="http://schemas.microsoft.com/office/drawing/2014/main" id="{0A00AFD7-7D82-2EA9-663D-6E35D7C2C8FA}"/>
              </a:ext>
            </a:extLst>
          </p:cNvPr>
          <p:cNvSpPr>
            <a:spLocks noGrp="1"/>
          </p:cNvSpPr>
          <p:nvPr>
            <p:ph idx="1"/>
          </p:nvPr>
        </p:nvSpPr>
        <p:spPr>
          <a:xfrm>
            <a:off x="136657" y="299326"/>
            <a:ext cx="11935267" cy="6136272"/>
          </a:xfrm>
        </p:spPr>
        <p:txBody>
          <a:bodyPr vert="horz" lIns="91440" tIns="45720" rIns="91440" bIns="45720" rtlCol="0" anchor="t">
            <a:noAutofit/>
          </a:bodyPr>
          <a:lstStyle/>
          <a:p>
            <a:pPr marL="0" indent="0">
              <a:buNone/>
            </a:pPr>
            <a:endParaRPr lang="en-US">
              <a:solidFill>
                <a:srgbClr val="00B050"/>
              </a:solidFill>
              <a:cs typeface="Calibri"/>
            </a:endParaRPr>
          </a:p>
          <a:p>
            <a:endParaRPr lang="en-CH" b="1">
              <a:cs typeface="Calibri"/>
            </a:endParaRPr>
          </a:p>
          <a:p>
            <a:r>
              <a:rPr lang="en-CH" sz="2400" dirty="0">
                <a:cs typeface="Calibri"/>
              </a:rPr>
              <a:t>Atmospheric forcing of a long range wave (non seismic, atypical) defined as 'tsunami-</a:t>
            </a:r>
            <a:r>
              <a:rPr lang="en-CH" sz="2400" i="1" dirty="0">
                <a:cs typeface="Calibri"/>
              </a:rPr>
              <a:t>like'</a:t>
            </a:r>
            <a:r>
              <a:rPr lang="en-CH" sz="2400" dirty="0">
                <a:cs typeface="Calibri"/>
              </a:rPr>
              <a:t>. </a:t>
            </a:r>
            <a:endParaRPr lang="en-CH" sz="2400" dirty="0">
              <a:ea typeface="Calibri"/>
              <a:cs typeface="Calibri"/>
            </a:endParaRPr>
          </a:p>
          <a:p>
            <a:r>
              <a:rPr lang="en-US" sz="2400" dirty="0">
                <a:ea typeface="+mn-lt"/>
                <a:cs typeface="+mn-lt"/>
              </a:rPr>
              <a:t>Driven by air-pressure disturbances </a:t>
            </a:r>
            <a:r>
              <a:rPr lang="en-US" sz="2400" i="1" dirty="0">
                <a:ea typeface="+mn-lt"/>
                <a:cs typeface="+mn-lt"/>
              </a:rPr>
              <a:t>mostly associated</a:t>
            </a:r>
            <a:r>
              <a:rPr lang="en-US" sz="2400" dirty="0">
                <a:ea typeface="+mn-lt"/>
                <a:cs typeface="+mn-lt"/>
              </a:rPr>
              <a:t> with fast-moving weather events. </a:t>
            </a:r>
            <a:endParaRPr lang="en-CH" sz="2400" b="1">
              <a:ea typeface="Calibri"/>
              <a:cs typeface="Calibri"/>
            </a:endParaRPr>
          </a:p>
          <a:p>
            <a:r>
              <a:rPr lang="en-US" sz="2400" dirty="0">
                <a:ea typeface="+mn-lt"/>
                <a:cs typeface="+mn-lt"/>
              </a:rPr>
              <a:t>Progressive waves limited to tsunami frequency band of wave periods (2 mins to 2 hours)</a:t>
            </a:r>
            <a:endParaRPr lang="en-US" sz="2400" dirty="0">
              <a:ea typeface="Calibri"/>
              <a:cs typeface="Calibri"/>
            </a:endParaRPr>
          </a:p>
          <a:p>
            <a:r>
              <a:rPr lang="en-US" sz="2400" dirty="0">
                <a:cs typeface="Calibri"/>
              </a:rPr>
              <a:t>NMHS are principally responsible for providing early warnings for weather driven coastal hazards (</a:t>
            </a:r>
            <a:r>
              <a:rPr lang="en-US" sz="2400" dirty="0" err="1">
                <a:cs typeface="Calibri"/>
              </a:rPr>
              <a:t>eg</a:t>
            </a:r>
            <a:r>
              <a:rPr lang="en-US" sz="2400" dirty="0">
                <a:cs typeface="Calibri"/>
              </a:rPr>
              <a:t> storm surges, swell, waves </a:t>
            </a:r>
            <a:r>
              <a:rPr lang="en-US" sz="2400" dirty="0" err="1">
                <a:cs typeface="Calibri"/>
              </a:rPr>
              <a:t>etc</a:t>
            </a:r>
            <a:r>
              <a:rPr lang="en-US" sz="2400" dirty="0">
                <a:cs typeface="Calibri"/>
              </a:rPr>
              <a:t>) via their operational weather forecasting areas</a:t>
            </a:r>
            <a:endParaRPr lang="en-US" sz="2400" dirty="0">
              <a:ea typeface="Calibri"/>
              <a:cs typeface="Calibri"/>
            </a:endParaRPr>
          </a:p>
          <a:p>
            <a:r>
              <a:rPr lang="en-US" sz="2400" dirty="0">
                <a:ea typeface="Calibri"/>
                <a:cs typeface="Calibri"/>
              </a:rPr>
              <a:t>Weather warnings, including coastal hazards, need to be easily understood by the public</a:t>
            </a:r>
          </a:p>
          <a:p>
            <a:pPr marL="0" indent="0">
              <a:buNone/>
            </a:pPr>
            <a:endParaRPr lang="en-US" sz="2400" dirty="0">
              <a:solidFill>
                <a:srgbClr val="000000"/>
              </a:solidFill>
              <a:ea typeface="Calibri"/>
              <a:cs typeface="Calibri"/>
            </a:endParaRPr>
          </a:p>
          <a:p>
            <a:r>
              <a:rPr lang="en-US" sz="2400" i="1" dirty="0">
                <a:solidFill>
                  <a:srgbClr val="000000"/>
                </a:solidFill>
                <a:ea typeface="Calibri"/>
                <a:cs typeface="Calibri"/>
              </a:rPr>
              <a:t>Japanese terminology: </a:t>
            </a:r>
          </a:p>
          <a:p>
            <a:pPr lvl="1">
              <a:buFont typeface="Courier New"/>
              <a:buChar char="o"/>
            </a:pPr>
            <a:r>
              <a:rPr lang="en-US" sz="2000" i="1" dirty="0">
                <a:solidFill>
                  <a:srgbClr val="000000"/>
                </a:solidFill>
                <a:ea typeface="Calibri"/>
                <a:cs typeface="Calibri"/>
              </a:rPr>
              <a:t>Tsu + </a:t>
            </a:r>
            <a:r>
              <a:rPr lang="en-US" sz="2000" i="1" err="1">
                <a:solidFill>
                  <a:srgbClr val="000000"/>
                </a:solidFill>
                <a:ea typeface="Calibri"/>
                <a:cs typeface="Calibri"/>
              </a:rPr>
              <a:t>nami</a:t>
            </a:r>
            <a:r>
              <a:rPr lang="en-US" sz="2000" i="1" dirty="0">
                <a:solidFill>
                  <a:srgbClr val="000000"/>
                </a:solidFill>
                <a:ea typeface="Calibri"/>
                <a:cs typeface="Calibri"/>
              </a:rPr>
              <a:t> =  Port and Harbours + waves (historically) </a:t>
            </a:r>
            <a:endParaRPr lang="en-US"/>
          </a:p>
          <a:p>
            <a:pPr lvl="1">
              <a:buFont typeface="Courier New"/>
              <a:buChar char="o"/>
            </a:pPr>
            <a:r>
              <a:rPr lang="en-US" sz="2000" i="1" dirty="0">
                <a:solidFill>
                  <a:srgbClr val="000000"/>
                </a:solidFill>
                <a:ea typeface="Calibri"/>
                <a:cs typeface="Calibri"/>
              </a:rPr>
              <a:t>Tsunami = technical term for long waves generated by earth movement</a:t>
            </a:r>
            <a:endParaRPr lang="en-US"/>
          </a:p>
          <a:p>
            <a:pPr lvl="1">
              <a:buFont typeface="Courier New"/>
              <a:buChar char="o"/>
            </a:pPr>
            <a:r>
              <a:rPr lang="en-US" sz="2000" i="1" err="1">
                <a:solidFill>
                  <a:srgbClr val="000000"/>
                </a:solidFill>
                <a:ea typeface="Calibri"/>
                <a:cs typeface="Calibri"/>
              </a:rPr>
              <a:t>Abiki</a:t>
            </a:r>
            <a:r>
              <a:rPr lang="en-US" sz="2000" i="1" dirty="0">
                <a:solidFill>
                  <a:srgbClr val="000000"/>
                </a:solidFill>
                <a:ea typeface="Calibri"/>
                <a:cs typeface="Calibri"/>
              </a:rPr>
              <a:t> = local name for long range waves driven by air pressure disturbance </a:t>
            </a:r>
            <a:endParaRPr lang="en-US"/>
          </a:p>
          <a:p>
            <a:pPr lvl="1">
              <a:buFont typeface="Courier New"/>
              <a:buChar char="o"/>
            </a:pPr>
            <a:endParaRPr lang="en-US" sz="2000" i="1" dirty="0">
              <a:solidFill>
                <a:srgbClr val="000000"/>
              </a:solidFill>
              <a:ea typeface="Calibri"/>
              <a:cs typeface="Calibri"/>
            </a:endParaRPr>
          </a:p>
          <a:p>
            <a:pPr lvl="1">
              <a:buFont typeface="Courier New"/>
              <a:buChar char="o"/>
            </a:pPr>
            <a:endParaRPr lang="en-US" sz="2000" i="1"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endParaRPr lang="en-US" sz="2600" dirty="0">
              <a:solidFill>
                <a:srgbClr val="000000"/>
              </a:solidFill>
              <a:ea typeface="Calibri"/>
              <a:cs typeface="Calibri"/>
            </a:endParaRPr>
          </a:p>
          <a:p>
            <a:pPr marL="0" indent="0">
              <a:buNone/>
            </a:pPr>
            <a:endParaRPr lang="en-US" sz="2600" dirty="0">
              <a:solidFill>
                <a:srgbClr val="000000"/>
              </a:solidFill>
              <a:ea typeface="Calibri"/>
              <a:cs typeface="Calibri"/>
            </a:endParaRPr>
          </a:p>
          <a:p>
            <a:endParaRPr lang="en-US" sz="2600" b="1" i="1" dirty="0">
              <a:solidFill>
                <a:srgbClr val="000000"/>
              </a:solidFill>
              <a:ea typeface="Calibri"/>
              <a:cs typeface="Calibri"/>
            </a:endParaRPr>
          </a:p>
          <a:p>
            <a:pPr marL="0" indent="0">
              <a:buNone/>
            </a:pPr>
            <a:endParaRPr lang="en-CH" sz="2600" dirty="0">
              <a:solidFill>
                <a:srgbClr val="002060"/>
              </a:solidFill>
              <a:ea typeface="Calibri"/>
              <a:cs typeface="Calibri"/>
            </a:endParaRPr>
          </a:p>
          <a:p>
            <a:endParaRPr lang="en-CH">
              <a:solidFill>
                <a:srgbClr val="002060"/>
              </a:solidFill>
              <a:ea typeface="Calibri"/>
              <a:cs typeface="Calibri"/>
            </a:endParaRPr>
          </a:p>
          <a:p>
            <a:endParaRPr lang="en-US">
              <a:solidFill>
                <a:srgbClr val="000000"/>
              </a:solidFill>
              <a:ea typeface="Calibri"/>
              <a:cs typeface="Calibri"/>
            </a:endParaRPr>
          </a:p>
        </p:txBody>
      </p:sp>
      <p:pic>
        <p:nvPicPr>
          <p:cNvPr id="5" name="Picture 4">
            <a:extLst>
              <a:ext uri="{FF2B5EF4-FFF2-40B4-BE49-F238E27FC236}">
                <a16:creationId xmlns:a16="http://schemas.microsoft.com/office/drawing/2014/main" id="{BBE6E143-D035-A483-1E8F-D345397D8739}"/>
              </a:ext>
            </a:extLst>
          </p:cNvPr>
          <p:cNvPicPr>
            <a:picLocks noChangeAspect="1"/>
          </p:cNvPicPr>
          <p:nvPr/>
        </p:nvPicPr>
        <p:blipFill>
          <a:blip r:embed="rId2"/>
          <a:stretch>
            <a:fillRect/>
          </a:stretch>
        </p:blipFill>
        <p:spPr>
          <a:xfrm>
            <a:off x="246010" y="5959350"/>
            <a:ext cx="2416043" cy="898650"/>
          </a:xfrm>
          <a:prstGeom prst="rect">
            <a:avLst/>
          </a:prstGeom>
        </p:spPr>
      </p:pic>
    </p:spTree>
    <p:extLst>
      <p:ext uri="{BB962C8B-B14F-4D97-AF65-F5344CB8AC3E}">
        <p14:creationId xmlns:p14="http://schemas.microsoft.com/office/powerpoint/2010/main" val="1188571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27DC-60C0-97D4-C025-E5CF7C1B3608}"/>
              </a:ext>
            </a:extLst>
          </p:cNvPr>
          <p:cNvSpPr>
            <a:spLocks noGrp="1"/>
          </p:cNvSpPr>
          <p:nvPr>
            <p:ph type="title"/>
          </p:nvPr>
        </p:nvSpPr>
        <p:spPr/>
        <p:txBody>
          <a:bodyPr>
            <a:normAutofit/>
          </a:bodyPr>
          <a:lstStyle/>
          <a:p>
            <a:r>
              <a:rPr lang="en-US" sz="3400" dirty="0">
                <a:ea typeface="Calibri"/>
                <a:cs typeface="Calibri"/>
              </a:rPr>
              <a:t>Long Range Waves otherwise known as '</a:t>
            </a:r>
            <a:r>
              <a:rPr lang="en-US" sz="3400" dirty="0" err="1">
                <a:ea typeface="Calibri"/>
                <a:cs typeface="Calibri"/>
              </a:rPr>
              <a:t>Meteo</a:t>
            </a:r>
            <a:r>
              <a:rPr lang="en-US" sz="3400" dirty="0">
                <a:ea typeface="Calibri"/>
                <a:cs typeface="Calibri"/>
              </a:rPr>
              <a:t>-tsunami' - status since TOWS WG 2023</a:t>
            </a:r>
            <a:endParaRPr lang="en-US" sz="3400" dirty="0">
              <a:solidFill>
                <a:srgbClr val="808080"/>
              </a:solidFill>
              <a:ea typeface="Calibri"/>
              <a:cs typeface="Calibri"/>
            </a:endParaRPr>
          </a:p>
        </p:txBody>
      </p:sp>
      <p:sp>
        <p:nvSpPr>
          <p:cNvPr id="3" name="Content Placeholder 2">
            <a:extLst>
              <a:ext uri="{FF2B5EF4-FFF2-40B4-BE49-F238E27FC236}">
                <a16:creationId xmlns:a16="http://schemas.microsoft.com/office/drawing/2014/main" id="{764E3AD8-B359-E9F3-2CDE-70070D67E9C4}"/>
              </a:ext>
            </a:extLst>
          </p:cNvPr>
          <p:cNvSpPr>
            <a:spLocks noGrp="1"/>
          </p:cNvSpPr>
          <p:nvPr>
            <p:ph idx="1"/>
          </p:nvPr>
        </p:nvSpPr>
        <p:spPr>
          <a:xfrm>
            <a:off x="309798" y="1050562"/>
            <a:ext cx="11097718" cy="5150553"/>
          </a:xfrm>
        </p:spPr>
        <p:txBody>
          <a:bodyPr vert="horz" lIns="91440" tIns="45720" rIns="91440" bIns="45720" rtlCol="0" anchor="t">
            <a:normAutofit fontScale="92500" lnSpcReduction="10000"/>
          </a:bodyPr>
          <a:lstStyle/>
          <a:p>
            <a:endParaRPr lang="en-US" sz="2200" b="1" i="1" dirty="0">
              <a:solidFill>
                <a:srgbClr val="000000"/>
              </a:solidFill>
              <a:ea typeface="Calibri"/>
              <a:cs typeface="Calibri"/>
            </a:endParaRPr>
          </a:p>
          <a:p>
            <a:pPr marL="0" indent="0">
              <a:buNone/>
            </a:pPr>
            <a:r>
              <a:rPr lang="en-US" sz="2200" dirty="0">
                <a:solidFill>
                  <a:srgbClr val="808080"/>
                </a:solidFill>
                <a:ea typeface="Calibri"/>
                <a:cs typeface="Calibri"/>
              </a:rPr>
              <a:t>Operational Framework:</a:t>
            </a:r>
          </a:p>
          <a:p>
            <a:r>
              <a:rPr lang="en-US" sz="2000" b="1" dirty="0">
                <a:ea typeface="Calibri"/>
                <a:cs typeface="Calibri"/>
              </a:rPr>
              <a:t>WMO experts and secretariat have been contributing to the ad-hoc Task Team for </a:t>
            </a:r>
            <a:r>
              <a:rPr lang="en-US" sz="2000" b="1" err="1">
                <a:ea typeface="Calibri"/>
                <a:cs typeface="Calibri"/>
              </a:rPr>
              <a:t>Meteotsunami</a:t>
            </a:r>
            <a:r>
              <a:rPr lang="en-US" sz="2000" b="1" dirty="0">
                <a:ea typeface="Calibri"/>
                <a:cs typeface="Calibri"/>
              </a:rPr>
              <a:t> – the investigation continues with focus on early warnings and operational framework for such events.</a:t>
            </a:r>
          </a:p>
          <a:p>
            <a:pPr marL="0" indent="0">
              <a:buNone/>
            </a:pPr>
            <a:endParaRPr lang="en-US" sz="2000" b="1" i="1" dirty="0">
              <a:solidFill>
                <a:srgbClr val="000000"/>
              </a:solidFill>
              <a:ea typeface="Calibri"/>
              <a:cs typeface="Calibri"/>
            </a:endParaRPr>
          </a:p>
          <a:p>
            <a:pPr marL="0" indent="0">
              <a:buNone/>
            </a:pPr>
            <a:r>
              <a:rPr lang="en-US" sz="2000" dirty="0">
                <a:solidFill>
                  <a:srgbClr val="808080"/>
                </a:solidFill>
                <a:ea typeface="Calibri"/>
                <a:cs typeface="Calibri"/>
              </a:rPr>
              <a:t>Term and Definition:</a:t>
            </a:r>
          </a:p>
          <a:p>
            <a:r>
              <a:rPr lang="en-US" sz="2000" b="1" dirty="0">
                <a:ea typeface="Calibri"/>
                <a:cs typeface="Calibri"/>
              </a:rPr>
              <a:t>WMO has concerns about the term and definition of '</a:t>
            </a:r>
            <a:r>
              <a:rPr lang="en-US" sz="2000" b="1" dirty="0" err="1">
                <a:ea typeface="Calibri"/>
                <a:cs typeface="Calibri"/>
              </a:rPr>
              <a:t>meteotsunami</a:t>
            </a:r>
            <a:r>
              <a:rPr lang="en-US" sz="2000" b="1" dirty="0">
                <a:ea typeface="Calibri"/>
                <a:cs typeface="Calibri"/>
              </a:rPr>
              <a:t>' which is 'tsunami-</a:t>
            </a:r>
            <a:r>
              <a:rPr lang="en-US" sz="2000" b="1" i="1" dirty="0">
                <a:ea typeface="Calibri"/>
                <a:cs typeface="Calibri"/>
              </a:rPr>
              <a:t>like'</a:t>
            </a:r>
          </a:p>
          <a:p>
            <a:r>
              <a:rPr lang="en-US" sz="2000" b="1" dirty="0">
                <a:ea typeface="Calibri"/>
                <a:cs typeface="Calibri"/>
              </a:rPr>
              <a:t>The situation is complicated with various opinions from different communities </a:t>
            </a:r>
            <a:r>
              <a:rPr lang="en-US" sz="2000" b="1" err="1">
                <a:ea typeface="Calibri"/>
                <a:cs typeface="Calibri"/>
              </a:rPr>
              <a:t>eg</a:t>
            </a:r>
            <a:r>
              <a:rPr lang="en-US" sz="2000" b="1" dirty="0">
                <a:ea typeface="Calibri"/>
                <a:cs typeface="Calibri"/>
              </a:rPr>
              <a:t> science, academic, tsunami, and operational meteorologists</a:t>
            </a:r>
          </a:p>
          <a:p>
            <a:r>
              <a:rPr lang="en-US" sz="2000" b="1" dirty="0">
                <a:ea typeface="Calibri"/>
                <a:cs typeface="Calibri"/>
              </a:rPr>
              <a:t>WMO is committed to gathering the views of Members, and working with TOWS WG, to consider the best way forward to clarify the term and definition, while ensuring the public interest and safety at the coast is paramount. </a:t>
            </a:r>
          </a:p>
          <a:p>
            <a:pPr marL="0" indent="0">
              <a:buNone/>
            </a:pPr>
            <a:endParaRPr lang="en-US" sz="2000" b="1" i="1" dirty="0">
              <a:solidFill>
                <a:srgbClr val="000000"/>
              </a:solidFill>
              <a:ea typeface="Calibri"/>
              <a:cs typeface="Calibri"/>
            </a:endParaRPr>
          </a:p>
          <a:p>
            <a:pPr marL="0" indent="0">
              <a:buNone/>
            </a:pPr>
            <a:r>
              <a:rPr lang="en-US" sz="2000" dirty="0">
                <a:solidFill>
                  <a:srgbClr val="808080"/>
                </a:solidFill>
                <a:ea typeface="Calibri"/>
                <a:cs typeface="Calibri"/>
              </a:rPr>
              <a:t>WMO-IOC JCB </a:t>
            </a:r>
          </a:p>
          <a:p>
            <a:r>
              <a:rPr lang="en-US" sz="2000" b="1" dirty="0">
                <a:ea typeface="Calibri"/>
                <a:cs typeface="Calibri"/>
              </a:rPr>
              <a:t>WMO  has requested to the WMO-IOC JCB, that '</a:t>
            </a:r>
            <a:r>
              <a:rPr lang="en-US" sz="2000" b="1" err="1">
                <a:ea typeface="Calibri"/>
                <a:cs typeface="Calibri"/>
              </a:rPr>
              <a:t>meteo</a:t>
            </a:r>
            <a:r>
              <a:rPr lang="en-US" sz="2000" b="1" dirty="0">
                <a:ea typeface="Calibri"/>
                <a:cs typeface="Calibri"/>
              </a:rPr>
              <a:t>-tsunami' is raised for discussion, to clarify the roles and responsibilities of WMO and IOC, and how best to support Members. This is likely scheduled for Q3, 2024. </a:t>
            </a:r>
            <a:endParaRPr lang="en-US" sz="2200" b="1" dirty="0">
              <a:ea typeface="Calibri"/>
              <a:cs typeface="Calibri"/>
            </a:endParaRPr>
          </a:p>
          <a:p>
            <a:endParaRPr lang="en-US" sz="2200" b="1" i="1" dirty="0">
              <a:ea typeface="Calibri"/>
              <a:cs typeface="Calibri"/>
            </a:endParaRPr>
          </a:p>
        </p:txBody>
      </p:sp>
      <p:sp>
        <p:nvSpPr>
          <p:cNvPr id="4" name="Slide Number Placeholder 3">
            <a:extLst>
              <a:ext uri="{FF2B5EF4-FFF2-40B4-BE49-F238E27FC236}">
                <a16:creationId xmlns:a16="http://schemas.microsoft.com/office/drawing/2014/main" id="{CFAF36B2-81CB-A2CD-D9E2-FF6898CF6AE6}"/>
              </a:ext>
            </a:extLst>
          </p:cNvPr>
          <p:cNvSpPr>
            <a:spLocks noGrp="1"/>
          </p:cNvSpPr>
          <p:nvPr>
            <p:ph type="sldNum" sz="quarter" idx="12"/>
          </p:nvPr>
        </p:nvSpPr>
        <p:spPr/>
        <p:txBody>
          <a:bodyPr/>
          <a:lstStyle/>
          <a:p>
            <a:fld id="{9259AF2F-52C6-9B46-B8B2-0579234AE62E}" type="slidenum">
              <a:rPr lang="en-US" smtClean="0"/>
              <a:t>17</a:t>
            </a:fld>
            <a:endParaRPr lang="en-US"/>
          </a:p>
        </p:txBody>
      </p:sp>
    </p:spTree>
    <p:extLst>
      <p:ext uri="{BB962C8B-B14F-4D97-AF65-F5344CB8AC3E}">
        <p14:creationId xmlns:p14="http://schemas.microsoft.com/office/powerpoint/2010/main" val="303038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30F95-94C3-844E-8902-2A0E978526F4}"/>
              </a:ext>
            </a:extLst>
          </p:cNvPr>
          <p:cNvSpPr txBox="1">
            <a:spLocks/>
          </p:cNvSpPr>
          <p:nvPr/>
        </p:nvSpPr>
        <p:spPr>
          <a:xfrm>
            <a:off x="609600" y="61695"/>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4F9E"/>
                </a:solidFill>
              </a:rPr>
              <a:t>2024 events of interest </a:t>
            </a:r>
            <a:r>
              <a:rPr lang="en-US" dirty="0"/>
              <a:t> </a:t>
            </a:r>
            <a:endParaRPr lang="en-US" dirty="0">
              <a:cs typeface="Calibri"/>
            </a:endParaRPr>
          </a:p>
        </p:txBody>
      </p:sp>
      <p:pic>
        <p:nvPicPr>
          <p:cNvPr id="3" name="Picture 2">
            <a:extLst>
              <a:ext uri="{FF2B5EF4-FFF2-40B4-BE49-F238E27FC236}">
                <a16:creationId xmlns:a16="http://schemas.microsoft.com/office/drawing/2014/main" id="{AF2733C5-B457-E3B0-9784-68CD51F22D4E}"/>
              </a:ext>
            </a:extLst>
          </p:cNvPr>
          <p:cNvPicPr>
            <a:picLocks noChangeAspect="1"/>
          </p:cNvPicPr>
          <p:nvPr/>
        </p:nvPicPr>
        <p:blipFill>
          <a:blip r:embed="rId4"/>
          <a:stretch>
            <a:fillRect/>
          </a:stretch>
        </p:blipFill>
        <p:spPr>
          <a:xfrm>
            <a:off x="291882" y="5695788"/>
            <a:ext cx="3124636" cy="1162212"/>
          </a:xfrm>
          <a:prstGeom prst="rect">
            <a:avLst/>
          </a:prstGeom>
        </p:spPr>
      </p:pic>
      <p:sp>
        <p:nvSpPr>
          <p:cNvPr id="5" name="Content Placeholder 2">
            <a:extLst>
              <a:ext uri="{FF2B5EF4-FFF2-40B4-BE49-F238E27FC236}">
                <a16:creationId xmlns:a16="http://schemas.microsoft.com/office/drawing/2014/main" id="{CE3CD741-C3FA-A64E-AE30-5FB4F75FBB71}"/>
              </a:ext>
            </a:extLst>
          </p:cNvPr>
          <p:cNvSpPr txBox="1">
            <a:spLocks/>
          </p:cNvSpPr>
          <p:nvPr/>
        </p:nvSpPr>
        <p:spPr>
          <a:xfrm>
            <a:off x="1202446" y="1358278"/>
            <a:ext cx="11609789" cy="414144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highlight>
                  <a:srgbClr val="FFFEFB"/>
                </a:highlight>
              </a:rPr>
              <a:t>EW4ALL - various events </a:t>
            </a:r>
            <a:endParaRPr lang="en-US" dirty="0">
              <a:highlight>
                <a:srgbClr val="FFFEFB"/>
              </a:highlight>
              <a:cs typeface="Calibri"/>
            </a:endParaRPr>
          </a:p>
          <a:p>
            <a:r>
              <a:rPr lang="en-US" dirty="0">
                <a:ea typeface="Calibri"/>
                <a:cs typeface="Calibri"/>
              </a:rPr>
              <a:t>WMO-IOC JCB – Next week (online) and Q3 (face to face)</a:t>
            </a:r>
          </a:p>
          <a:p>
            <a:r>
              <a:rPr lang="en-US" dirty="0">
                <a:cs typeface="Calibri"/>
              </a:rPr>
              <a:t>WMO EC-78 (self-assessment results for WMO-IOC JCB)</a:t>
            </a:r>
            <a:endParaRPr lang="en-US" dirty="0">
              <a:ea typeface="Calibri"/>
              <a:cs typeface="Calibri"/>
            </a:endParaRPr>
          </a:p>
          <a:p>
            <a:r>
              <a:rPr lang="en-US" dirty="0">
                <a:cs typeface="Calibri"/>
              </a:rPr>
              <a:t>WMO Marine Competency – test pilots </a:t>
            </a:r>
          </a:p>
          <a:p>
            <a:r>
              <a:rPr lang="en-US" dirty="0">
                <a:cs typeface="Calibri"/>
              </a:rPr>
              <a:t>WMO Marine Services Course </a:t>
            </a:r>
            <a:endParaRPr lang="en-US" dirty="0"/>
          </a:p>
          <a:p>
            <a:pPr lvl="1">
              <a:buFont typeface="Courier New"/>
              <a:buChar char="o"/>
            </a:pPr>
            <a:r>
              <a:rPr lang="en-US" dirty="0">
                <a:cs typeface="Calibri"/>
              </a:rPr>
              <a:t>Phase 2 Face to Face – Caribbean (English/Spanish), South America (Spanish) </a:t>
            </a:r>
            <a:endParaRPr lang="en-US" sz="3200" dirty="0">
              <a:cs typeface="Calibri"/>
            </a:endParaRPr>
          </a:p>
          <a:p>
            <a:pPr lvl="1">
              <a:buFont typeface="Courier New"/>
              <a:buChar char="o"/>
            </a:pPr>
            <a:r>
              <a:rPr lang="en-US" dirty="0">
                <a:cs typeface="Calibri"/>
              </a:rPr>
              <a:t>Phase 1 (online) - SE Asia (English)</a:t>
            </a:r>
            <a:endParaRPr lang="en-US" sz="3200" dirty="0">
              <a:cs typeface="Calibri"/>
            </a:endParaRPr>
          </a:p>
          <a:p>
            <a:endParaRPr lang="en-US" dirty="0">
              <a:cs typeface="Calibri"/>
            </a:endParaRPr>
          </a:p>
        </p:txBody>
      </p:sp>
    </p:spTree>
    <p:extLst>
      <p:ext uri="{BB962C8B-B14F-4D97-AF65-F5344CB8AC3E}">
        <p14:creationId xmlns:p14="http://schemas.microsoft.com/office/powerpoint/2010/main" val="366817070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FF10-527A-2495-9F3C-299BB7442029}"/>
              </a:ext>
            </a:extLst>
          </p:cNvPr>
          <p:cNvSpPr>
            <a:spLocks noGrp="1"/>
          </p:cNvSpPr>
          <p:nvPr>
            <p:ph type="title"/>
          </p:nvPr>
        </p:nvSpPr>
        <p:spPr>
          <a:xfrm>
            <a:off x="609600" y="122238"/>
            <a:ext cx="10972800" cy="1143000"/>
          </a:xfrm>
        </p:spPr>
        <p:txBody>
          <a:bodyPr/>
          <a:lstStyle/>
          <a:p>
            <a:r>
              <a:rPr lang="es-CO" b="1" dirty="0">
                <a:solidFill>
                  <a:srgbClr val="004F9E"/>
                </a:solidFill>
              </a:rPr>
              <a:t>CREWS 2.0 APPROVED!</a:t>
            </a:r>
            <a:endParaRPr lang="en-US" b="1" dirty="0">
              <a:solidFill>
                <a:srgbClr val="004F9E"/>
              </a:solidFill>
            </a:endParaRPr>
          </a:p>
        </p:txBody>
      </p:sp>
      <p:pic>
        <p:nvPicPr>
          <p:cNvPr id="4" name="Picture 3">
            <a:extLst>
              <a:ext uri="{FF2B5EF4-FFF2-40B4-BE49-F238E27FC236}">
                <a16:creationId xmlns:a16="http://schemas.microsoft.com/office/drawing/2014/main" id="{33F7ACB0-577C-215D-1D9E-58147E114EF4}"/>
              </a:ext>
            </a:extLst>
          </p:cNvPr>
          <p:cNvPicPr>
            <a:picLocks noChangeAspect="1"/>
          </p:cNvPicPr>
          <p:nvPr/>
        </p:nvPicPr>
        <p:blipFill>
          <a:blip r:embed="rId2"/>
          <a:stretch>
            <a:fillRect/>
          </a:stretch>
        </p:blipFill>
        <p:spPr>
          <a:xfrm>
            <a:off x="280788" y="5693563"/>
            <a:ext cx="3121423" cy="1164437"/>
          </a:xfrm>
          <a:prstGeom prst="rect">
            <a:avLst/>
          </a:prstGeom>
        </p:spPr>
      </p:pic>
      <p:pic>
        <p:nvPicPr>
          <p:cNvPr id="6" name="Picture 5">
            <a:extLst>
              <a:ext uri="{FF2B5EF4-FFF2-40B4-BE49-F238E27FC236}">
                <a16:creationId xmlns:a16="http://schemas.microsoft.com/office/drawing/2014/main" id="{5E87A82D-28B3-79DD-181F-5864173CCD41}"/>
              </a:ext>
            </a:extLst>
          </p:cNvPr>
          <p:cNvPicPr>
            <a:picLocks noChangeAspect="1"/>
          </p:cNvPicPr>
          <p:nvPr/>
        </p:nvPicPr>
        <p:blipFill>
          <a:blip r:embed="rId3"/>
          <a:stretch>
            <a:fillRect/>
          </a:stretch>
        </p:blipFill>
        <p:spPr>
          <a:xfrm>
            <a:off x="87511" y="1646632"/>
            <a:ext cx="5922139" cy="3689606"/>
          </a:xfrm>
          <a:prstGeom prst="rect">
            <a:avLst/>
          </a:prstGeom>
        </p:spPr>
      </p:pic>
      <p:pic>
        <p:nvPicPr>
          <p:cNvPr id="7" name="Picture 6">
            <a:extLst>
              <a:ext uri="{FF2B5EF4-FFF2-40B4-BE49-F238E27FC236}">
                <a16:creationId xmlns:a16="http://schemas.microsoft.com/office/drawing/2014/main" id="{4C0E94F1-1EB5-ABAB-C300-4E63A2ECFF50}"/>
              </a:ext>
            </a:extLst>
          </p:cNvPr>
          <p:cNvPicPr>
            <a:picLocks noChangeAspect="1"/>
          </p:cNvPicPr>
          <p:nvPr/>
        </p:nvPicPr>
        <p:blipFill>
          <a:blip r:embed="rId4"/>
          <a:stretch>
            <a:fillRect/>
          </a:stretch>
        </p:blipFill>
        <p:spPr>
          <a:xfrm>
            <a:off x="6189499" y="1521762"/>
            <a:ext cx="5721713" cy="3814476"/>
          </a:xfrm>
          <a:prstGeom prst="rect">
            <a:avLst/>
          </a:prstGeom>
        </p:spPr>
      </p:pic>
    </p:spTree>
    <p:extLst>
      <p:ext uri="{BB962C8B-B14F-4D97-AF65-F5344CB8AC3E}">
        <p14:creationId xmlns:p14="http://schemas.microsoft.com/office/powerpoint/2010/main" val="187513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6263A-8AF6-4F41-8F45-2874F330C3FD}"/>
              </a:ext>
            </a:extLst>
          </p:cNvPr>
          <p:cNvSpPr>
            <a:spLocks noGrp="1"/>
          </p:cNvSpPr>
          <p:nvPr>
            <p:ph type="title"/>
          </p:nvPr>
        </p:nvSpPr>
        <p:spPr>
          <a:xfrm>
            <a:off x="3073002" y="130485"/>
            <a:ext cx="10972800" cy="1143000"/>
          </a:xfrm>
        </p:spPr>
        <p:txBody>
          <a:bodyPr/>
          <a:lstStyle/>
          <a:p>
            <a:r>
              <a:rPr lang="en-US" b="1" dirty="0">
                <a:solidFill>
                  <a:srgbClr val="004F9E"/>
                </a:solidFill>
                <a:ea typeface="+mj-lt"/>
                <a:cs typeface="+mj-lt"/>
              </a:rPr>
              <a:t>Met Services &amp; Tsunami EWS </a:t>
            </a:r>
          </a:p>
          <a:p>
            <a:endParaRPr lang="en-US" b="1" dirty="0">
              <a:solidFill>
                <a:srgbClr val="004F9E"/>
              </a:solidFill>
              <a:cs typeface="Calibri"/>
            </a:endParaRPr>
          </a:p>
        </p:txBody>
      </p:sp>
      <p:sp>
        <p:nvSpPr>
          <p:cNvPr id="3" name="Text Placeholder 2">
            <a:extLst>
              <a:ext uri="{FF2B5EF4-FFF2-40B4-BE49-F238E27FC236}">
                <a16:creationId xmlns:a16="http://schemas.microsoft.com/office/drawing/2014/main" id="{523244CF-52A4-4BB7-B020-3BF161347982}"/>
              </a:ext>
            </a:extLst>
          </p:cNvPr>
          <p:cNvSpPr>
            <a:spLocks noGrp="1"/>
          </p:cNvSpPr>
          <p:nvPr>
            <p:ph type="body" idx="1"/>
          </p:nvPr>
        </p:nvSpPr>
        <p:spPr>
          <a:xfrm>
            <a:off x="178685" y="569914"/>
            <a:ext cx="5386917" cy="639762"/>
          </a:xfrm>
        </p:spPr>
        <p:txBody>
          <a:bodyPr>
            <a:normAutofit/>
          </a:bodyPr>
          <a:lstStyle/>
          <a:p>
            <a:r>
              <a:rPr lang="en-US">
                <a:cs typeface="Calibri"/>
              </a:rPr>
              <a:t>Multiple roles:</a:t>
            </a:r>
            <a:endParaRPr lang="en-US"/>
          </a:p>
        </p:txBody>
      </p:sp>
      <p:sp>
        <p:nvSpPr>
          <p:cNvPr id="4" name="Content Placeholder 3">
            <a:extLst>
              <a:ext uri="{FF2B5EF4-FFF2-40B4-BE49-F238E27FC236}">
                <a16:creationId xmlns:a16="http://schemas.microsoft.com/office/drawing/2014/main" id="{0BE022B5-9B24-459D-A203-AC35C808488A}"/>
              </a:ext>
            </a:extLst>
          </p:cNvPr>
          <p:cNvSpPr>
            <a:spLocks noGrp="1"/>
          </p:cNvSpPr>
          <p:nvPr>
            <p:ph sz="half" idx="2"/>
          </p:nvPr>
        </p:nvSpPr>
        <p:spPr>
          <a:xfrm>
            <a:off x="-2565" y="1205692"/>
            <a:ext cx="3278188" cy="5445903"/>
          </a:xfrm>
        </p:spPr>
        <p:txBody>
          <a:bodyPr vert="horz" lIns="91440" tIns="45720" rIns="91440" bIns="45720" rtlCol="0" anchor="t">
            <a:normAutofit/>
          </a:bodyPr>
          <a:lstStyle/>
          <a:p>
            <a:pPr marL="285750" indent="-285750">
              <a:spcBef>
                <a:spcPts val="0"/>
              </a:spcBef>
              <a:buFont typeface="Arial,Sans-Serif"/>
            </a:pPr>
            <a:r>
              <a:rPr lang="en-US" sz="2000" b="1" dirty="0">
                <a:ea typeface="+mn-lt"/>
                <a:cs typeface="+mn-lt"/>
              </a:rPr>
              <a:t>&gt;35% </a:t>
            </a:r>
            <a:r>
              <a:rPr lang="en-US" sz="2000" dirty="0">
                <a:ea typeface="+mn-lt"/>
                <a:cs typeface="+mn-lt"/>
              </a:rPr>
              <a:t>Meteorological Services globally are Tsunami Service Providers  – operational 24/7</a:t>
            </a:r>
          </a:p>
          <a:p>
            <a:pPr marL="0" indent="0">
              <a:spcBef>
                <a:spcPts val="0"/>
              </a:spcBef>
              <a:buNone/>
            </a:pPr>
            <a:endParaRPr lang="en-US" sz="2000" dirty="0">
              <a:ea typeface="+mn-lt"/>
              <a:cs typeface="+mn-lt"/>
            </a:endParaRPr>
          </a:p>
          <a:p>
            <a:pPr marL="285750" indent="-285750">
              <a:spcBef>
                <a:spcPts val="0"/>
              </a:spcBef>
              <a:buFont typeface="Arial,Sans-Serif"/>
            </a:pPr>
            <a:r>
              <a:rPr lang="en-US" sz="2000" dirty="0">
                <a:ea typeface="+mn-lt"/>
                <a:cs typeface="+mn-lt"/>
              </a:rPr>
              <a:t>Even </a:t>
            </a:r>
            <a:r>
              <a:rPr lang="en-US" sz="2000" b="1" dirty="0">
                <a:ea typeface="+mn-lt"/>
                <a:cs typeface="+mn-lt"/>
              </a:rPr>
              <a:t>more Meteorological services back up the National Service Provider</a:t>
            </a:r>
            <a:r>
              <a:rPr lang="en-US" sz="2000" dirty="0">
                <a:ea typeface="+mn-lt"/>
                <a:cs typeface="+mn-lt"/>
              </a:rPr>
              <a:t>, and/or support with infrastructure </a:t>
            </a:r>
          </a:p>
          <a:p>
            <a:pPr marL="285750" indent="-285750">
              <a:spcBef>
                <a:spcPts val="0"/>
              </a:spcBef>
              <a:buFont typeface="Arial,Sans-Serif"/>
            </a:pPr>
            <a:endParaRPr lang="en-US" sz="2000" dirty="0">
              <a:cs typeface="Calibri"/>
            </a:endParaRPr>
          </a:p>
          <a:p>
            <a:pPr marL="285750" indent="-285750">
              <a:spcBef>
                <a:spcPts val="0"/>
              </a:spcBef>
              <a:buFont typeface="Arial,Sans-Serif"/>
            </a:pPr>
            <a:r>
              <a:rPr lang="en-US" sz="2000" dirty="0">
                <a:cs typeface="Calibri"/>
              </a:rPr>
              <a:t>In some regions, majority of NMHS are involved in tsunami early  warning process </a:t>
            </a:r>
            <a:r>
              <a:rPr lang="en-US" sz="2000" dirty="0" err="1">
                <a:cs typeface="Calibri"/>
              </a:rPr>
              <a:t>eg.</a:t>
            </a:r>
            <a:r>
              <a:rPr lang="en-US" sz="2000" dirty="0">
                <a:cs typeface="Calibri"/>
              </a:rPr>
              <a:t> </a:t>
            </a:r>
            <a:r>
              <a:rPr lang="en-US" sz="2000" b="1" dirty="0">
                <a:cs typeface="Calibri"/>
              </a:rPr>
              <a:t>80% NMHS in the Pacific Islands </a:t>
            </a:r>
            <a:endParaRPr lang="en-US" sz="2000" b="1" dirty="0">
              <a:ea typeface="+mn-lt"/>
              <a:cs typeface="+mn-lt"/>
            </a:endParaRPr>
          </a:p>
          <a:p>
            <a:pPr>
              <a:spcBef>
                <a:spcPts val="0"/>
              </a:spcBef>
            </a:pPr>
            <a:endParaRPr lang="en-US" dirty="0">
              <a:ea typeface="+mn-lt"/>
              <a:cs typeface="+mn-lt"/>
            </a:endParaRPr>
          </a:p>
          <a:p>
            <a:pPr>
              <a:spcBef>
                <a:spcPts val="0"/>
              </a:spcBef>
            </a:pPr>
            <a:endParaRPr lang="en-US" dirty="0">
              <a:ea typeface="+mn-lt"/>
              <a:cs typeface="+mn-lt"/>
            </a:endParaRPr>
          </a:p>
        </p:txBody>
      </p:sp>
      <p:sp>
        <p:nvSpPr>
          <p:cNvPr id="5" name="Text Placeholder 4">
            <a:extLst>
              <a:ext uri="{FF2B5EF4-FFF2-40B4-BE49-F238E27FC236}">
                <a16:creationId xmlns:a16="http://schemas.microsoft.com/office/drawing/2014/main" id="{AE289D45-F55F-4F7F-B4AF-6F73CCCEA2C7}"/>
              </a:ext>
            </a:extLst>
          </p:cNvPr>
          <p:cNvSpPr>
            <a:spLocks noGrp="1"/>
          </p:cNvSpPr>
          <p:nvPr>
            <p:ph type="body" sz="quarter" idx="3"/>
          </p:nvPr>
        </p:nvSpPr>
        <p:spPr>
          <a:xfrm>
            <a:off x="6230539" y="1098356"/>
            <a:ext cx="5389033" cy="639762"/>
          </a:xfrm>
        </p:spPr>
        <p:txBody>
          <a:bodyPr vert="horz" lIns="91440" tIns="45720" rIns="91440" bIns="45720" rtlCol="0" anchor="b">
            <a:noAutofit/>
          </a:bodyPr>
          <a:lstStyle/>
          <a:p>
            <a:pPr>
              <a:spcBef>
                <a:spcPts val="0"/>
              </a:spcBef>
            </a:pPr>
            <a:endParaRPr lang="en-US" sz="3200">
              <a:ea typeface="+mn-lt"/>
              <a:cs typeface="+mn-lt"/>
            </a:endParaRPr>
          </a:p>
          <a:p>
            <a:pPr>
              <a:spcBef>
                <a:spcPts val="0"/>
              </a:spcBef>
            </a:pPr>
            <a:endParaRPr lang="en-US" b="0">
              <a:cs typeface="Calibri"/>
            </a:endParaRPr>
          </a:p>
        </p:txBody>
      </p:sp>
      <p:sp>
        <p:nvSpPr>
          <p:cNvPr id="6" name="Content Placeholder 5">
            <a:extLst>
              <a:ext uri="{FF2B5EF4-FFF2-40B4-BE49-F238E27FC236}">
                <a16:creationId xmlns:a16="http://schemas.microsoft.com/office/drawing/2014/main" id="{E7423237-8C37-450A-B410-6CCE500CC17D}"/>
              </a:ext>
            </a:extLst>
          </p:cNvPr>
          <p:cNvSpPr>
            <a:spLocks noGrp="1"/>
          </p:cNvSpPr>
          <p:nvPr>
            <p:ph sz="quarter" idx="4"/>
          </p:nvPr>
        </p:nvSpPr>
        <p:spPr>
          <a:xfrm>
            <a:off x="5617222" y="1951851"/>
            <a:ext cx="6067398" cy="3784020"/>
          </a:xfrm>
        </p:spPr>
        <p:txBody>
          <a:bodyPr vert="horz" lIns="91440" tIns="45720" rIns="91440" bIns="45720" rtlCol="0" anchor="t">
            <a:normAutofit/>
          </a:bodyPr>
          <a:lstStyle/>
          <a:p>
            <a:endParaRPr lang="en-US">
              <a:ea typeface="+mn-lt"/>
              <a:cs typeface="+mn-lt"/>
            </a:endParaRPr>
          </a:p>
          <a:p>
            <a:endParaRPr lang="en-US">
              <a:cs typeface="Calibri"/>
            </a:endParaRPr>
          </a:p>
        </p:txBody>
      </p:sp>
      <p:pic>
        <p:nvPicPr>
          <p:cNvPr id="8" name="Online Media 7" title="How do National Meteorological and Hydrological Services and WMO support Tsunami Early Warnings?">
            <a:hlinkClick r:id="" action="ppaction://media"/>
            <a:extLst>
              <a:ext uri="{FF2B5EF4-FFF2-40B4-BE49-F238E27FC236}">
                <a16:creationId xmlns:a16="http://schemas.microsoft.com/office/drawing/2014/main" id="{4E328D58-57DA-FFA9-3077-B2A6E5D7E260}"/>
              </a:ext>
            </a:extLst>
          </p:cNvPr>
          <p:cNvPicPr>
            <a:picLocks noRot="1" noChangeAspect="1"/>
          </p:cNvPicPr>
          <p:nvPr>
            <a:videoFile r:link="rId2"/>
          </p:nvPr>
        </p:nvPicPr>
        <p:blipFill>
          <a:blip r:embed="rId5"/>
          <a:stretch>
            <a:fillRect/>
          </a:stretch>
        </p:blipFill>
        <p:spPr>
          <a:xfrm>
            <a:off x="3657601" y="722995"/>
            <a:ext cx="8120742" cy="5041898"/>
          </a:xfrm>
          <a:prstGeom prst="rect">
            <a:avLst/>
          </a:prstGeom>
        </p:spPr>
      </p:pic>
      <p:sp>
        <p:nvSpPr>
          <p:cNvPr id="10" name="TextBox 9">
            <a:extLst>
              <a:ext uri="{FF2B5EF4-FFF2-40B4-BE49-F238E27FC236}">
                <a16:creationId xmlns:a16="http://schemas.microsoft.com/office/drawing/2014/main" id="{AFCE067C-1778-EA21-E714-5048C695E8C1}"/>
              </a:ext>
            </a:extLst>
          </p:cNvPr>
          <p:cNvSpPr txBox="1"/>
          <p:nvPr/>
        </p:nvSpPr>
        <p:spPr>
          <a:xfrm>
            <a:off x="3519716" y="5783941"/>
            <a:ext cx="8628741" cy="653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30303"/>
                </a:solidFill>
                <a:latin typeface="YouTube Sans"/>
              </a:rPr>
              <a:t>How do National Meteorological and Hydrological Services and WMO support Tsunami Early Warnings?</a:t>
            </a:r>
            <a:endParaRPr lang="en-US"/>
          </a:p>
        </p:txBody>
      </p:sp>
      <p:pic>
        <p:nvPicPr>
          <p:cNvPr id="12" name="Picture 14" descr="Logo, company name&#10;&#10;Description automatically generated">
            <a:extLst>
              <a:ext uri="{FF2B5EF4-FFF2-40B4-BE49-F238E27FC236}">
                <a16:creationId xmlns:a16="http://schemas.microsoft.com/office/drawing/2014/main" id="{4B7CEB15-C8EC-0000-DC41-3F29558FBEF0}"/>
              </a:ext>
            </a:extLst>
          </p:cNvPr>
          <p:cNvPicPr>
            <a:picLocks noChangeAspect="1"/>
          </p:cNvPicPr>
          <p:nvPr/>
        </p:nvPicPr>
        <p:blipFill>
          <a:blip r:embed="rId6"/>
          <a:stretch>
            <a:fillRect/>
          </a:stretch>
        </p:blipFill>
        <p:spPr>
          <a:xfrm>
            <a:off x="10422845" y="6124801"/>
            <a:ext cx="1724025" cy="733425"/>
          </a:xfrm>
          <a:prstGeom prst="rect">
            <a:avLst/>
          </a:prstGeom>
        </p:spPr>
      </p:pic>
    </p:spTree>
    <p:extLst>
      <p:ext uri="{BB962C8B-B14F-4D97-AF65-F5344CB8AC3E}">
        <p14:creationId xmlns:p14="http://schemas.microsoft.com/office/powerpoint/2010/main" val="31582620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392C-BBD9-B23D-062D-9468CDFE4628}"/>
              </a:ext>
            </a:extLst>
          </p:cNvPr>
          <p:cNvSpPr>
            <a:spLocks noGrp="1"/>
          </p:cNvSpPr>
          <p:nvPr>
            <p:ph type="title"/>
          </p:nvPr>
        </p:nvSpPr>
        <p:spPr>
          <a:xfrm>
            <a:off x="3890397" y="2040120"/>
            <a:ext cx="4411206" cy="2573475"/>
          </a:xfrm>
        </p:spPr>
        <p:txBody>
          <a:bodyPr>
            <a:normAutofit fontScale="90000"/>
          </a:bodyPr>
          <a:lstStyle/>
          <a:p>
            <a:pPr algn="ctr"/>
            <a:r>
              <a:rPr lang="es-CO" sz="6000" dirty="0">
                <a:solidFill>
                  <a:srgbClr val="005A9C"/>
                </a:solidFill>
                <a:latin typeface="Arial"/>
                <a:ea typeface="Verdana"/>
                <a:cs typeface="Arial"/>
              </a:rPr>
              <a:t>Gracias</a:t>
            </a:r>
            <a:br>
              <a:rPr lang="es-CO" sz="6000" dirty="0">
                <a:solidFill>
                  <a:srgbClr val="005A9C"/>
                </a:solidFill>
                <a:latin typeface="Arial"/>
                <a:ea typeface="Verdana"/>
                <a:cs typeface="Arial"/>
              </a:rPr>
            </a:br>
            <a:r>
              <a:rPr lang="x-none" sz="6000" dirty="0">
                <a:solidFill>
                  <a:srgbClr val="005A9C"/>
                </a:solidFill>
                <a:latin typeface="Arial"/>
                <a:ea typeface="Verdana"/>
                <a:cs typeface="Arial"/>
              </a:rPr>
              <a:t>Thank you</a:t>
            </a:r>
            <a:br>
              <a:rPr lang="es-CO" sz="6000" dirty="0">
                <a:latin typeface="Arial" panose="020B0604020202020204" pitchFamily="34" charset="0"/>
                <a:ea typeface="Verdana" panose="020B0604030504040204" pitchFamily="34" charset="0"/>
                <a:cs typeface="Arial" panose="020B0604020202020204" pitchFamily="34" charset="0"/>
              </a:rPr>
            </a:br>
            <a:r>
              <a:rPr lang="es-CO" sz="6000" dirty="0" err="1">
                <a:solidFill>
                  <a:srgbClr val="005A9C"/>
                </a:solidFill>
                <a:latin typeface="Arial"/>
                <a:ea typeface="Verdana"/>
                <a:cs typeface="Arial"/>
              </a:rPr>
              <a:t>Merci</a:t>
            </a:r>
            <a:br>
              <a:rPr lang="es-CO" sz="6000" dirty="0">
                <a:latin typeface="Arial" panose="020B0604020202020204" pitchFamily="34" charset="0"/>
                <a:ea typeface="Verdana" panose="020B0604030504040204" pitchFamily="34" charset="0"/>
                <a:cs typeface="Arial" panose="020B0604020202020204" pitchFamily="34" charset="0"/>
              </a:rPr>
            </a:br>
            <a:endParaRPr lang="x-none" sz="6000" dirty="0" err="1">
              <a:solidFill>
                <a:srgbClr val="005A9C"/>
              </a:solidFill>
              <a:latin typeface="Arial"/>
              <a:ea typeface="Verdana"/>
              <a:cs typeface="Arial"/>
            </a:endParaRPr>
          </a:p>
        </p:txBody>
      </p:sp>
      <p:sp>
        <p:nvSpPr>
          <p:cNvPr id="3" name="CuadroTexto 3">
            <a:extLst>
              <a:ext uri="{FF2B5EF4-FFF2-40B4-BE49-F238E27FC236}">
                <a16:creationId xmlns:a16="http://schemas.microsoft.com/office/drawing/2014/main" id="{5747C3C7-0FBD-0752-91F7-A3D4F8F0C8A9}"/>
              </a:ext>
            </a:extLst>
          </p:cNvPr>
          <p:cNvSpPr txBox="1"/>
          <p:nvPr/>
        </p:nvSpPr>
        <p:spPr>
          <a:xfrm>
            <a:off x="3824879" y="6020736"/>
            <a:ext cx="4542242" cy="523926"/>
          </a:xfrm>
          <a:prstGeom prst="rect">
            <a:avLst/>
          </a:prstGeom>
          <a:noFill/>
        </p:spPr>
        <p:txBody>
          <a:bodyPr wrap="square" rtlCol="0">
            <a:spAutoFit/>
          </a:bodyPr>
          <a:lstStyle/>
          <a:p>
            <a:pPr marL="0" marR="0" lvl="0" indent="0" algn="ctr" defTabSz="914422"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30000" noProof="0" dirty="0">
                <a:ln>
                  <a:noFill/>
                </a:ln>
                <a:solidFill>
                  <a:srgbClr val="005A9C"/>
                </a:solidFill>
                <a:effectLst/>
                <a:uLnTx/>
                <a:uFillTx/>
                <a:latin typeface="Arial" panose="020B0604020202020204" pitchFamily="34" charset="0"/>
                <a:ea typeface="Verdana" panose="020B0604030504040204" pitchFamily="34" charset="0"/>
                <a:cs typeface="Arial" panose="020B0604020202020204" pitchFamily="34" charset="0"/>
              </a:rPr>
              <a:t>wmo.int</a:t>
            </a:r>
          </a:p>
        </p:txBody>
      </p:sp>
    </p:spTree>
    <p:extLst>
      <p:ext uri="{BB962C8B-B14F-4D97-AF65-F5344CB8AC3E}">
        <p14:creationId xmlns:p14="http://schemas.microsoft.com/office/powerpoint/2010/main" val="183693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42F90-49C7-4812-9BB3-B3965E0086D7}"/>
              </a:ext>
            </a:extLst>
          </p:cNvPr>
          <p:cNvSpPr>
            <a:spLocks noGrp="1"/>
          </p:cNvSpPr>
          <p:nvPr>
            <p:ph type="title"/>
          </p:nvPr>
        </p:nvSpPr>
        <p:spPr>
          <a:xfrm>
            <a:off x="581722" y="-139506"/>
            <a:ext cx="10972800" cy="1143000"/>
          </a:xfrm>
        </p:spPr>
        <p:txBody>
          <a:bodyPr/>
          <a:lstStyle/>
          <a:p>
            <a:pPr algn="ctr"/>
            <a:r>
              <a:rPr lang="en-US" b="1" dirty="0">
                <a:solidFill>
                  <a:srgbClr val="004F9E"/>
                </a:solidFill>
                <a:cs typeface="Calibri"/>
              </a:rPr>
              <a:t>WMO &amp; Tsunami EWS</a:t>
            </a:r>
            <a:endParaRPr lang="en-US" b="1" dirty="0">
              <a:solidFill>
                <a:srgbClr val="004F9E"/>
              </a:solidFill>
            </a:endParaRPr>
          </a:p>
        </p:txBody>
      </p:sp>
      <p:sp>
        <p:nvSpPr>
          <p:cNvPr id="3" name="Slide Number Placeholder 2">
            <a:extLst>
              <a:ext uri="{FF2B5EF4-FFF2-40B4-BE49-F238E27FC236}">
                <a16:creationId xmlns:a16="http://schemas.microsoft.com/office/drawing/2014/main" id="{8CAB348B-6978-41D0-9A81-C6B94BCE4467}"/>
              </a:ext>
            </a:extLst>
          </p:cNvPr>
          <p:cNvSpPr>
            <a:spLocks noGrp="1"/>
          </p:cNvSpPr>
          <p:nvPr>
            <p:ph type="sldNum" sz="quarter" idx="4"/>
          </p:nvPr>
        </p:nvSpPr>
        <p:spPr/>
        <p:txBody>
          <a:bodyPr/>
          <a:lstStyle/>
          <a:p>
            <a:r>
              <a:rPr lang="en-US"/>
              <a:t>TT-GISC201</a:t>
            </a:r>
            <a:r>
              <a:rPr lang="en-US" altLang="ja-JP"/>
              <a:t>9 26-29 Aug. 2019 </a:t>
            </a:r>
            <a:r>
              <a:rPr lang="en-US"/>
              <a:t> p</a:t>
            </a:r>
            <a:fld id="{9259AF2F-52C6-9B46-B8B2-0579234AE62E}" type="slidenum">
              <a:rPr lang="en-US" smtClean="0"/>
              <a:pPr/>
              <a:t>3</a:t>
            </a:fld>
            <a:endParaRPr lang="en-US"/>
          </a:p>
        </p:txBody>
      </p:sp>
      <p:sp>
        <p:nvSpPr>
          <p:cNvPr id="5" name="TextBox 4">
            <a:extLst>
              <a:ext uri="{FF2B5EF4-FFF2-40B4-BE49-F238E27FC236}">
                <a16:creationId xmlns:a16="http://schemas.microsoft.com/office/drawing/2014/main" id="{7D24401F-FA08-41C7-B014-B7C437F51FFE}"/>
              </a:ext>
            </a:extLst>
          </p:cNvPr>
          <p:cNvSpPr txBox="1"/>
          <p:nvPr/>
        </p:nvSpPr>
        <p:spPr>
          <a:xfrm>
            <a:off x="131263" y="724094"/>
            <a:ext cx="13097016" cy="651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400" dirty="0">
                <a:ea typeface="+mn-lt"/>
                <a:cs typeface="+mn-lt"/>
              </a:rPr>
              <a:t>WMO support NMHS, to strengthen their efforts in tsunami early warning, and </a:t>
            </a:r>
            <a:r>
              <a:rPr lang="en-US" sz="2400" dirty="0" err="1">
                <a:ea typeface="+mn-lt"/>
                <a:cs typeface="+mn-lt"/>
              </a:rPr>
              <a:t>maximise</a:t>
            </a:r>
            <a:r>
              <a:rPr lang="en-US" sz="2400" dirty="0">
                <a:ea typeface="+mn-lt"/>
                <a:cs typeface="+mn-lt"/>
              </a:rPr>
              <a:t> </a:t>
            </a:r>
            <a:endParaRPr lang="en-US" sz="2400" b="1" dirty="0">
              <a:ea typeface="+mn-lt"/>
              <a:cs typeface="+mn-lt"/>
            </a:endParaRPr>
          </a:p>
          <a:p>
            <a:r>
              <a:rPr lang="en-US" sz="2400" dirty="0">
                <a:ea typeface="+mn-lt"/>
                <a:cs typeface="+mn-lt"/>
              </a:rPr>
              <a:t>    efficiencies</a:t>
            </a:r>
            <a:endParaRPr lang="en-US" sz="2400" b="1" dirty="0">
              <a:ea typeface="+mn-lt"/>
              <a:cs typeface="+mn-lt"/>
            </a:endParaRPr>
          </a:p>
          <a:p>
            <a:endParaRPr lang="en-US" sz="2400" dirty="0">
              <a:ea typeface="+mn-lt"/>
              <a:cs typeface="+mn-lt"/>
            </a:endParaRPr>
          </a:p>
          <a:p>
            <a:pPr marL="285750" indent="-285750">
              <a:buFont typeface="Arial,Sans-Serif"/>
              <a:buChar char="•"/>
            </a:pPr>
            <a:r>
              <a:rPr lang="en-US" sz="2400" b="1" dirty="0">
                <a:ea typeface="+mn-lt"/>
                <a:cs typeface="+mn-lt"/>
              </a:rPr>
              <a:t>2 Key areas</a:t>
            </a:r>
            <a:r>
              <a:rPr lang="en-US" sz="2400" dirty="0">
                <a:ea typeface="+mn-lt"/>
                <a:cs typeface="+mn-lt"/>
              </a:rPr>
              <a:t> where WMO supports the tsunami EWS process:</a:t>
            </a:r>
            <a:endParaRPr lang="en-US" dirty="0"/>
          </a:p>
          <a:p>
            <a:endParaRPr lang="en-US" sz="2400" dirty="0">
              <a:ea typeface="+mn-lt"/>
              <a:cs typeface="+mn-lt"/>
            </a:endParaRPr>
          </a:p>
          <a:p>
            <a:pPr marL="800100" lvl="1" indent="-342900">
              <a:buAutoNum type="arabicPeriod"/>
            </a:pPr>
            <a:r>
              <a:rPr lang="en-US" sz="2400" b="1" dirty="0">
                <a:ea typeface="+mn-lt"/>
                <a:cs typeface="+mn-lt"/>
              </a:rPr>
              <a:t>Infrastructure, </a:t>
            </a:r>
            <a:r>
              <a:rPr lang="en-US" sz="2400" dirty="0">
                <a:ea typeface="+mn-lt"/>
                <a:cs typeface="+mn-lt"/>
              </a:rPr>
              <a:t>especially via the </a:t>
            </a:r>
            <a:r>
              <a:rPr lang="en-US" sz="2400" b="1" dirty="0">
                <a:ea typeface="+mn-lt"/>
                <a:cs typeface="+mn-lt"/>
              </a:rPr>
              <a:t>WMO Information System (WIS</a:t>
            </a:r>
            <a:r>
              <a:rPr lang="en-US" sz="2400" dirty="0">
                <a:ea typeface="+mn-lt"/>
                <a:cs typeface="+mn-lt"/>
              </a:rPr>
              <a:t>), and observations</a:t>
            </a:r>
          </a:p>
          <a:p>
            <a:pPr marL="800100" lvl="1" indent="-342900">
              <a:buAutoNum type="arabicPeriod"/>
            </a:pPr>
            <a:r>
              <a:rPr lang="en-US" sz="2400" b="1" dirty="0">
                <a:ea typeface="+mn-lt"/>
                <a:cs typeface="+mn-lt"/>
              </a:rPr>
              <a:t>Early Warning Services, </a:t>
            </a:r>
            <a:r>
              <a:rPr lang="en-US" sz="2400" dirty="0">
                <a:ea typeface="+mn-lt"/>
                <a:cs typeface="+mn-lt"/>
              </a:rPr>
              <a:t>especially to strengthen the last mile of communication</a:t>
            </a:r>
            <a:endParaRPr lang="en-US" sz="2400" dirty="0">
              <a:cs typeface="Calibri"/>
            </a:endParaRPr>
          </a:p>
          <a:p>
            <a:pPr lvl="1"/>
            <a:endParaRPr lang="en-US" sz="2400" dirty="0">
              <a:cs typeface="Calibri"/>
            </a:endParaRPr>
          </a:p>
          <a:p>
            <a:r>
              <a:rPr lang="en-US" sz="2400" dirty="0">
                <a:cs typeface="Calibri"/>
              </a:rPr>
              <a:t>Recap of relevant WMO structures:</a:t>
            </a:r>
            <a:endParaRPr lang="en-US" sz="2400" dirty="0">
              <a:ea typeface="Calibri"/>
              <a:cs typeface="Calibri"/>
            </a:endParaRPr>
          </a:p>
          <a:p>
            <a:pPr marL="285750" indent="-285750">
              <a:buFont typeface="Arial"/>
              <a:buChar char="•"/>
            </a:pPr>
            <a:r>
              <a:rPr lang="en-US" sz="2400" dirty="0">
                <a:cs typeface="Calibri"/>
              </a:rPr>
              <a:t>SERCOM (SC-MMO</a:t>
            </a:r>
            <a:r>
              <a:rPr lang="en-US" sz="2400" dirty="0">
                <a:solidFill>
                  <a:srgbClr val="FF0000"/>
                </a:solidFill>
                <a:cs typeface="Calibri"/>
              </a:rPr>
              <a:t>* </a:t>
            </a:r>
            <a:r>
              <a:rPr lang="en-US" sz="2400" dirty="0">
                <a:cs typeface="Calibri"/>
              </a:rPr>
              <a:t>&amp; SC-DRR), INFCOM</a:t>
            </a:r>
            <a:r>
              <a:rPr lang="en-US" sz="2400" dirty="0">
                <a:solidFill>
                  <a:srgbClr val="FF0000"/>
                </a:solidFill>
                <a:cs typeface="Calibri"/>
              </a:rPr>
              <a:t>*</a:t>
            </a:r>
            <a:r>
              <a:rPr lang="en-US" sz="2400" dirty="0">
                <a:cs typeface="Calibri"/>
              </a:rPr>
              <a:t>, Research Board</a:t>
            </a:r>
            <a:r>
              <a:rPr lang="en-US" sz="2400" dirty="0">
                <a:solidFill>
                  <a:srgbClr val="FF0000"/>
                </a:solidFill>
                <a:cs typeface="Calibri"/>
              </a:rPr>
              <a:t>*</a:t>
            </a:r>
            <a:r>
              <a:rPr lang="en-US" sz="2400" dirty="0">
                <a:cs typeface="Calibri"/>
              </a:rPr>
              <a:t> </a:t>
            </a:r>
            <a:r>
              <a:rPr lang="en-US" sz="2400" b="1" dirty="0">
                <a:cs typeface="Calibri"/>
              </a:rPr>
              <a:t>(</a:t>
            </a:r>
            <a:r>
              <a:rPr lang="en-US" sz="2400" b="1" dirty="0">
                <a:solidFill>
                  <a:srgbClr val="FF0000"/>
                </a:solidFill>
                <a:cs typeface="Calibri"/>
              </a:rPr>
              <a:t>*</a:t>
            </a:r>
            <a:r>
              <a:rPr lang="en-US" sz="2400" b="1" dirty="0">
                <a:cs typeface="Calibri"/>
              </a:rPr>
              <a:t>IOC rep</a:t>
            </a:r>
            <a:r>
              <a:rPr lang="en-US" sz="2400" dirty="0">
                <a:cs typeface="Calibri"/>
              </a:rPr>
              <a:t>)</a:t>
            </a:r>
            <a:endParaRPr lang="en-US" sz="2400" dirty="0">
              <a:ea typeface="Calibri"/>
              <a:cs typeface="Calibri"/>
            </a:endParaRPr>
          </a:p>
          <a:p>
            <a:endParaRPr lang="en-US" sz="2400" dirty="0">
              <a:cs typeface="Calibri"/>
            </a:endParaRPr>
          </a:p>
          <a:p>
            <a:pPr marL="285750" indent="-285750">
              <a:buFont typeface="Arial"/>
              <a:buChar char="•"/>
            </a:pPr>
            <a:r>
              <a:rPr lang="en-US" sz="2400" dirty="0">
                <a:cs typeface="Calibri"/>
              </a:rPr>
              <a:t>WMO-IOC Joint Collaborative Board:</a:t>
            </a:r>
            <a:endParaRPr lang="en-US" sz="2400" dirty="0">
              <a:ea typeface="Calibri"/>
              <a:cs typeface="Calibri"/>
            </a:endParaRPr>
          </a:p>
          <a:p>
            <a:pPr marL="742950" lvl="1" indent="-285750">
              <a:buFont typeface="Arial"/>
              <a:buChar char="•"/>
            </a:pPr>
            <a:r>
              <a:rPr lang="en-US" sz="2400" dirty="0">
                <a:cs typeface="Calibri"/>
              </a:rPr>
              <a:t>Co-Chairs: India PR (WMO), Srinivasa Kumar (IOC )</a:t>
            </a:r>
            <a:endParaRPr lang="en-US" sz="2400" dirty="0">
              <a:ea typeface="+mn-lt"/>
              <a:cs typeface="+mn-lt"/>
            </a:endParaRPr>
          </a:p>
          <a:p>
            <a:pPr marL="742950" lvl="1" indent="-285750">
              <a:buFont typeface="Arial"/>
              <a:buChar char="•"/>
            </a:pPr>
            <a:r>
              <a:rPr lang="en-US" sz="2400" dirty="0">
                <a:cs typeface="Calibri"/>
              </a:rPr>
              <a:t>Services Members: </a:t>
            </a:r>
            <a:r>
              <a:rPr lang="en-US" sz="2400" dirty="0">
                <a:highlight>
                  <a:srgbClr val="FFFEFB"/>
                </a:highlight>
                <a:cs typeface="Calibri"/>
              </a:rPr>
              <a:t>TOWS WG Chair </a:t>
            </a:r>
            <a:r>
              <a:rPr lang="en-US" sz="2400" b="1" dirty="0">
                <a:highlight>
                  <a:srgbClr val="FFFEFB"/>
                </a:highlight>
                <a:cs typeface="Calibri"/>
              </a:rPr>
              <a:t>(IOC), </a:t>
            </a:r>
            <a:r>
              <a:rPr lang="en-US" sz="2400" dirty="0">
                <a:highlight>
                  <a:srgbClr val="FFFEFB"/>
                </a:highlight>
                <a:cs typeface="Calibri"/>
              </a:rPr>
              <a:t>Chair SC-MMO  (</a:t>
            </a:r>
            <a:r>
              <a:rPr lang="en-US" sz="2400" b="1" dirty="0">
                <a:highlight>
                  <a:srgbClr val="FFFEFB"/>
                </a:highlight>
                <a:cs typeface="Calibri"/>
              </a:rPr>
              <a:t>WMO)</a:t>
            </a:r>
            <a:endParaRPr lang="en-US" sz="2400" b="1" dirty="0">
              <a:highlight>
                <a:srgbClr val="FFFEFB"/>
              </a:highlight>
              <a:ea typeface="Calibri"/>
              <a:cs typeface="Calibri"/>
            </a:endParaRPr>
          </a:p>
          <a:p>
            <a:pPr marL="742950" lvl="1" indent="-285750">
              <a:buFont typeface="Arial"/>
              <a:buChar char="•"/>
            </a:pPr>
            <a:r>
              <a:rPr lang="en-US" sz="2400" dirty="0">
                <a:cs typeface="Calibri"/>
              </a:rPr>
              <a:t>WMO-IOC Strategy (2021 –2025) approved by WMO &amp; IOC, 2021</a:t>
            </a:r>
            <a:endParaRPr lang="en-US" sz="2400" dirty="0">
              <a:ea typeface="+mn-lt"/>
              <a:cs typeface="+mn-lt"/>
            </a:endParaRPr>
          </a:p>
          <a:p>
            <a:pPr marL="285750" indent="-285750">
              <a:spcBef>
                <a:spcPct val="20000"/>
              </a:spcBef>
              <a:buFont typeface="Arial,Sans-Serif"/>
              <a:buChar char="•"/>
            </a:pPr>
            <a:endParaRPr lang="en-US" dirty="0">
              <a:ea typeface="+mn-lt"/>
              <a:cs typeface="+mn-lt"/>
            </a:endParaRPr>
          </a:p>
          <a:p>
            <a:pPr marL="285750" indent="-285750">
              <a:buFont typeface="Arial"/>
              <a:buChar char="•"/>
            </a:pPr>
            <a:endParaRPr lang="en-US" dirty="0">
              <a:ea typeface="+mn-lt"/>
              <a:cs typeface="+mn-lt"/>
            </a:endParaRPr>
          </a:p>
          <a:p>
            <a:pPr marL="285750" indent="-285750">
              <a:buFont typeface="Arial"/>
              <a:buChar char="•"/>
            </a:pPr>
            <a:endParaRPr lang="en-US" dirty="0">
              <a:cs typeface="Calibri"/>
            </a:endParaRPr>
          </a:p>
        </p:txBody>
      </p:sp>
      <p:pic>
        <p:nvPicPr>
          <p:cNvPr id="6" name="Picture 5" descr="A picture containing sky, outdoor, building, city&#10;&#10;Description automatically generated">
            <a:extLst>
              <a:ext uri="{FF2B5EF4-FFF2-40B4-BE49-F238E27FC236}">
                <a16:creationId xmlns:a16="http://schemas.microsoft.com/office/drawing/2014/main" id="{F0160D48-4B91-436E-AF27-909872922E85}"/>
              </a:ext>
            </a:extLst>
          </p:cNvPr>
          <p:cNvPicPr>
            <a:picLocks noChangeAspect="1"/>
          </p:cNvPicPr>
          <p:nvPr/>
        </p:nvPicPr>
        <p:blipFill>
          <a:blip r:embed="rId4"/>
          <a:stretch>
            <a:fillRect/>
          </a:stretch>
        </p:blipFill>
        <p:spPr>
          <a:xfrm>
            <a:off x="9408606" y="4153908"/>
            <a:ext cx="2652131" cy="2481843"/>
          </a:xfrm>
          <a:prstGeom prst="rect">
            <a:avLst/>
          </a:prstGeom>
        </p:spPr>
      </p:pic>
    </p:spTree>
    <p:extLst>
      <p:ext uri="{BB962C8B-B14F-4D97-AF65-F5344CB8AC3E}">
        <p14:creationId xmlns:p14="http://schemas.microsoft.com/office/powerpoint/2010/main" val="121537345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alloon, transport, aircraft&#10;&#10;Description automatically generated">
            <a:extLst>
              <a:ext uri="{FF2B5EF4-FFF2-40B4-BE49-F238E27FC236}">
                <a16:creationId xmlns:a16="http://schemas.microsoft.com/office/drawing/2014/main" id="{7E7EBD5B-4FAD-AD0B-F8ED-D95BE179E2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73508" y="1203184"/>
            <a:ext cx="2789588" cy="2789588"/>
          </a:xfrm>
          <a:prstGeom prst="rect">
            <a:avLst/>
          </a:prstGeom>
        </p:spPr>
      </p:pic>
      <p:pic>
        <p:nvPicPr>
          <p:cNvPr id="7" name="Picture 6">
            <a:extLst>
              <a:ext uri="{FF2B5EF4-FFF2-40B4-BE49-F238E27FC236}">
                <a16:creationId xmlns:a16="http://schemas.microsoft.com/office/drawing/2014/main" id="{A158F41E-C208-DBA0-C410-5123F264D002}"/>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6150"/>
                    </a14:imgEffect>
                    <a14:imgEffect>
                      <a14:saturation sat="400000"/>
                    </a14:imgEffect>
                  </a14:imgLayer>
                </a14:imgProps>
              </a:ext>
            </a:extLst>
          </a:blip>
          <a:stretch>
            <a:fillRect/>
          </a:stretch>
        </p:blipFill>
        <p:spPr>
          <a:xfrm>
            <a:off x="8072952" y="4752313"/>
            <a:ext cx="1790700" cy="1638300"/>
          </a:xfrm>
          <a:prstGeom prst="rect">
            <a:avLst/>
          </a:prstGeom>
        </p:spPr>
      </p:pic>
      <p:graphicFrame>
        <p:nvGraphicFramePr>
          <p:cNvPr id="4" name="Diagram 3">
            <a:extLst>
              <a:ext uri="{FF2B5EF4-FFF2-40B4-BE49-F238E27FC236}">
                <a16:creationId xmlns:a16="http://schemas.microsoft.com/office/drawing/2014/main" id="{2BD7D380-6A75-B24E-07F9-D0A2EF8B7044}"/>
              </a:ext>
            </a:extLst>
          </p:cNvPr>
          <p:cNvGraphicFramePr/>
          <p:nvPr/>
        </p:nvGraphicFramePr>
        <p:xfrm>
          <a:off x="-421095" y="1460362"/>
          <a:ext cx="8128000" cy="39688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a:extLst>
              <a:ext uri="{FF2B5EF4-FFF2-40B4-BE49-F238E27FC236}">
                <a16:creationId xmlns:a16="http://schemas.microsoft.com/office/drawing/2014/main" id="{3A4368A4-7235-155A-F600-F0C124C94402}"/>
              </a:ext>
            </a:extLst>
          </p:cNvPr>
          <p:cNvSpPr/>
          <p:nvPr/>
        </p:nvSpPr>
        <p:spPr>
          <a:xfrm>
            <a:off x="8078914" y="1926545"/>
            <a:ext cx="1849417"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FC000"/>
                </a:solidFill>
                <a:effectLst/>
                <a:uLnTx/>
                <a:uFillTx/>
                <a:latin typeface="Calibri"/>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FC000"/>
                </a:solidFill>
                <a:effectLst/>
                <a:uLnTx/>
                <a:uFillTx/>
                <a:latin typeface="Calibri"/>
                <a:ea typeface="+mn-ea"/>
                <a:cs typeface="+mn-cs"/>
              </a:rPr>
              <a:t> Services</a:t>
            </a:r>
          </a:p>
        </p:txBody>
      </p:sp>
      <p:sp>
        <p:nvSpPr>
          <p:cNvPr id="12" name="TextBox 11">
            <a:extLst>
              <a:ext uri="{FF2B5EF4-FFF2-40B4-BE49-F238E27FC236}">
                <a16:creationId xmlns:a16="http://schemas.microsoft.com/office/drawing/2014/main" id="{AED8AFDA-4808-91D3-4A69-BC144A2653DE}"/>
              </a:ext>
            </a:extLst>
          </p:cNvPr>
          <p:cNvSpPr txBox="1"/>
          <p:nvPr/>
        </p:nvSpPr>
        <p:spPr>
          <a:xfrm>
            <a:off x="8112708" y="6224912"/>
            <a:ext cx="1790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497D"/>
                </a:solidFill>
                <a:effectLst/>
                <a:uLnTx/>
                <a:uFillTx/>
                <a:latin typeface="Calibri"/>
                <a:ea typeface="+mn-ea"/>
                <a:cs typeface="+mn-cs"/>
              </a:rPr>
              <a:t>WIS2 node</a:t>
            </a:r>
            <a:endParaRPr kumimoji="0" lang="en-CH" sz="2800" b="1" i="0" u="none" strike="noStrike" kern="1200" cap="none" spc="0" normalizeH="0" baseline="0" noProof="0">
              <a:ln>
                <a:noFill/>
              </a:ln>
              <a:solidFill>
                <a:srgbClr val="1F497D"/>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EE103346-FDAD-6927-B2B6-AC61001AAB58}"/>
              </a:ext>
            </a:extLst>
          </p:cNvPr>
          <p:cNvCxnSpPr>
            <a:cxnSpLocks/>
          </p:cNvCxnSpPr>
          <p:nvPr/>
        </p:nvCxnSpPr>
        <p:spPr>
          <a:xfrm rot="5400000">
            <a:off x="7322198" y="4583510"/>
            <a:ext cx="1788402" cy="286894"/>
          </a:xfrm>
          <a:prstGeom prst="curvedConnector4">
            <a:avLst>
              <a:gd name="adj1" fmla="val 27098"/>
              <a:gd name="adj2" fmla="val 179681"/>
            </a:avLst>
          </a:prstGeom>
          <a:ln cap="sq">
            <a:beve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71B77FC-851C-50A8-318F-15AECBDFF159}"/>
              </a:ext>
            </a:extLst>
          </p:cNvPr>
          <p:cNvSpPr txBox="1"/>
          <p:nvPr/>
        </p:nvSpPr>
        <p:spPr>
          <a:xfrm rot="18724564">
            <a:off x="7361211" y="4760814"/>
            <a:ext cx="1081986" cy="215444"/>
          </a:xfrm>
          <a:prstGeom prst="rect">
            <a:avLst/>
          </a:prstGeom>
          <a:solidFill>
            <a:schemeClr val="bg1"/>
          </a:solidFill>
        </p:spPr>
        <p:txBody>
          <a:bodyPr wrap="square" lIns="0" tIns="0" rIns="0" bIns="0" rtlCol="0">
            <a:spAutoFit/>
          </a:bodyPr>
          <a:lstStyle>
            <a:defPPr>
              <a:defRPr lang="en-US"/>
            </a:defPPr>
            <a:lvl1pPr>
              <a:defRPr sz="1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Subscribes to  </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cxnSp>
        <p:nvCxnSpPr>
          <p:cNvPr id="110" name="Straight Arrow Connector 109">
            <a:extLst>
              <a:ext uri="{FF2B5EF4-FFF2-40B4-BE49-F238E27FC236}">
                <a16:creationId xmlns:a16="http://schemas.microsoft.com/office/drawing/2014/main" id="{CE27FE2B-A4E5-3C92-F881-069285141A6F}"/>
              </a:ext>
            </a:extLst>
          </p:cNvPr>
          <p:cNvCxnSpPr>
            <a:stCxn id="8" idx="2"/>
            <a:endCxn id="7" idx="0"/>
          </p:cNvCxnSpPr>
          <p:nvPr/>
        </p:nvCxnSpPr>
        <p:spPr>
          <a:xfrm>
            <a:off x="8968302" y="3992772"/>
            <a:ext cx="0" cy="7595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8044277-BDF1-ADDA-49E2-B2E1AC485C44}"/>
              </a:ext>
            </a:extLst>
          </p:cNvPr>
          <p:cNvSpPr txBox="1"/>
          <p:nvPr/>
        </p:nvSpPr>
        <p:spPr>
          <a:xfrm>
            <a:off x="8552560" y="4157099"/>
            <a:ext cx="849855" cy="430887"/>
          </a:xfrm>
          <a:prstGeom prst="rect">
            <a:avLst/>
          </a:prstGeom>
          <a:solidFill>
            <a:schemeClr val="bg1"/>
          </a:solidFill>
        </p:spPr>
        <p:txBody>
          <a:bodyPr wrap="square" lIns="0" tIns="0" rIns="0" bIns="0"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Downloads data</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cxnSp>
        <p:nvCxnSpPr>
          <p:cNvPr id="148" name="Connector: Curved 147">
            <a:extLst>
              <a:ext uri="{FF2B5EF4-FFF2-40B4-BE49-F238E27FC236}">
                <a16:creationId xmlns:a16="http://schemas.microsoft.com/office/drawing/2014/main" id="{4404AEE8-F929-3DBD-12A3-8A25A98B372F}"/>
              </a:ext>
            </a:extLst>
          </p:cNvPr>
          <p:cNvCxnSpPr>
            <a:stCxn id="7" idx="3"/>
          </p:cNvCxnSpPr>
          <p:nvPr/>
        </p:nvCxnSpPr>
        <p:spPr>
          <a:xfrm flipH="1" flipV="1">
            <a:off x="9462052" y="3886200"/>
            <a:ext cx="401600" cy="1685263"/>
          </a:xfrm>
          <a:prstGeom prst="curvedConnector4">
            <a:avLst>
              <a:gd name="adj1" fmla="val -56922"/>
              <a:gd name="adj2" fmla="val 74303"/>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9BA023-9A99-FB15-B0D1-3E662109F767}"/>
              </a:ext>
            </a:extLst>
          </p:cNvPr>
          <p:cNvSpPr txBox="1"/>
          <p:nvPr/>
        </p:nvSpPr>
        <p:spPr>
          <a:xfrm rot="19258275">
            <a:off x="9522563" y="4187885"/>
            <a:ext cx="154197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Receives notifications of new data</a:t>
            </a:r>
            <a:endParaRPr kumimoji="0" lang="en-CH" sz="1400" b="1"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0A430D2-6DF4-F70E-8081-43C4C2D0F3D2}"/>
              </a:ext>
            </a:extLst>
          </p:cNvPr>
          <p:cNvSpPr txBox="1"/>
          <p:nvPr/>
        </p:nvSpPr>
        <p:spPr>
          <a:xfrm>
            <a:off x="1631950" y="244928"/>
            <a:ext cx="88159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004F9E"/>
                </a:solidFill>
                <a:latin typeface="+mj-lt"/>
                <a:ea typeface="+mj-ea"/>
                <a:cs typeface="+mj-cs"/>
              </a:rPr>
              <a:t>WMO Information System (WIS) WIS </a:t>
            </a:r>
            <a:r>
              <a:rPr lang="en-US" sz="4000" dirty="0">
                <a:solidFill>
                  <a:srgbClr val="004F9E"/>
                </a:solidFill>
                <a:ea typeface="+mj-ea"/>
                <a:cs typeface="+mj-cs"/>
              </a:rPr>
              <a:t>2.0</a:t>
            </a:r>
          </a:p>
        </p:txBody>
      </p:sp>
    </p:spTree>
    <p:extLst>
      <p:ext uri="{BB962C8B-B14F-4D97-AF65-F5344CB8AC3E}">
        <p14:creationId xmlns:p14="http://schemas.microsoft.com/office/powerpoint/2010/main" val="155411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44EA5-3087-FE78-C830-B4353F4919E8}"/>
              </a:ext>
            </a:extLst>
          </p:cNvPr>
          <p:cNvPicPr>
            <a:picLocks noChangeAspect="1"/>
          </p:cNvPicPr>
          <p:nvPr/>
        </p:nvPicPr>
        <p:blipFill>
          <a:blip r:embed="rId2"/>
          <a:stretch>
            <a:fillRect/>
          </a:stretch>
        </p:blipFill>
        <p:spPr>
          <a:xfrm>
            <a:off x="762000" y="596748"/>
            <a:ext cx="11125200" cy="5394371"/>
          </a:xfrm>
          <a:prstGeom prst="rect">
            <a:avLst/>
          </a:prstGeom>
        </p:spPr>
      </p:pic>
      <p:sp>
        <p:nvSpPr>
          <p:cNvPr id="4" name="Title 1">
            <a:extLst>
              <a:ext uri="{FF2B5EF4-FFF2-40B4-BE49-F238E27FC236}">
                <a16:creationId xmlns:a16="http://schemas.microsoft.com/office/drawing/2014/main" id="{D3260BD6-7CC0-7A37-78C6-29A16F992C44}"/>
              </a:ext>
            </a:extLst>
          </p:cNvPr>
          <p:cNvSpPr>
            <a:spLocks noGrp="1"/>
          </p:cNvSpPr>
          <p:nvPr>
            <p:ph type="title"/>
          </p:nvPr>
        </p:nvSpPr>
        <p:spPr>
          <a:xfrm>
            <a:off x="4461565" y="-20778"/>
            <a:ext cx="3526735" cy="887659"/>
          </a:xfrm>
        </p:spPr>
        <p:txBody>
          <a:bodyPr anchor="ctr">
            <a:normAutofit/>
          </a:bodyPr>
          <a:lstStyle/>
          <a:p>
            <a:r>
              <a:rPr lang="en-US" sz="4000" b="1" dirty="0">
                <a:solidFill>
                  <a:srgbClr val="004F9E"/>
                </a:solidFill>
              </a:rPr>
              <a:t>Global Services</a:t>
            </a:r>
            <a:endParaRPr lang="en-CH" sz="4000" b="1" dirty="0">
              <a:solidFill>
                <a:srgbClr val="004F9E"/>
              </a:solidFill>
            </a:endParaRPr>
          </a:p>
        </p:txBody>
      </p:sp>
    </p:spTree>
    <p:extLst>
      <p:ext uri="{BB962C8B-B14F-4D97-AF65-F5344CB8AC3E}">
        <p14:creationId xmlns:p14="http://schemas.microsoft.com/office/powerpoint/2010/main" val="334212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9B7162-03D7-2F47-1A29-3972025F312C}"/>
              </a:ext>
            </a:extLst>
          </p:cNvPr>
          <p:cNvSpPr>
            <a:spLocks noGrp="1"/>
          </p:cNvSpPr>
          <p:nvPr>
            <p:ph idx="1"/>
          </p:nvPr>
        </p:nvSpPr>
        <p:spPr>
          <a:xfrm>
            <a:off x="387529" y="1056190"/>
            <a:ext cx="5316638" cy="4525963"/>
          </a:xfrm>
        </p:spPr>
        <p:txBody>
          <a:bodyPr>
            <a:normAutofit fontScale="85000" lnSpcReduction="10000"/>
          </a:bodyPr>
          <a:lstStyle/>
          <a:p>
            <a:r>
              <a:rPr lang="en-US" b="1" dirty="0"/>
              <a:t>WIS2 in a box is a reference implementation of a WIS2 Node</a:t>
            </a:r>
          </a:p>
          <a:p>
            <a:pPr lvl="1"/>
            <a:r>
              <a:rPr lang="en-US" b="1" dirty="0"/>
              <a:t>MQTT</a:t>
            </a:r>
          </a:p>
          <a:p>
            <a:pPr lvl="1"/>
            <a:r>
              <a:rPr lang="en-US" b="1" dirty="0"/>
              <a:t>HTTP</a:t>
            </a:r>
          </a:p>
          <a:p>
            <a:r>
              <a:rPr lang="en-US" b="1" dirty="0"/>
              <a:t>Software</a:t>
            </a:r>
            <a:r>
              <a:rPr lang="en-US" dirty="0"/>
              <a:t> (not hardware)</a:t>
            </a:r>
          </a:p>
          <a:p>
            <a:r>
              <a:rPr lang="en-US" b="1" dirty="0"/>
              <a:t>Publishing facility/capability</a:t>
            </a:r>
            <a:r>
              <a:rPr lang="en-US" dirty="0"/>
              <a:t> compliant to WIS 2.0 Architecture</a:t>
            </a:r>
          </a:p>
          <a:p>
            <a:pPr lvl="1"/>
            <a:r>
              <a:rPr lang="en-US" dirty="0"/>
              <a:t>Provides basic data transformation</a:t>
            </a:r>
          </a:p>
          <a:p>
            <a:pPr lvl="1"/>
            <a:r>
              <a:rPr lang="en-US" dirty="0"/>
              <a:t>Can </a:t>
            </a:r>
            <a:r>
              <a:rPr lang="en-US" b="1" dirty="0"/>
              <a:t>integrate</a:t>
            </a:r>
            <a:r>
              <a:rPr lang="en-US" dirty="0"/>
              <a:t> with existing data management systems</a:t>
            </a:r>
          </a:p>
          <a:p>
            <a:endParaRPr lang="en-US" dirty="0"/>
          </a:p>
        </p:txBody>
      </p:sp>
      <p:sp>
        <p:nvSpPr>
          <p:cNvPr id="4" name="Rectangle 3">
            <a:extLst>
              <a:ext uri="{FF2B5EF4-FFF2-40B4-BE49-F238E27FC236}">
                <a16:creationId xmlns:a16="http://schemas.microsoft.com/office/drawing/2014/main" id="{A9747A57-1C26-09B4-D9A5-AB8C40AB1D85}"/>
              </a:ext>
            </a:extLst>
          </p:cNvPr>
          <p:cNvSpPr/>
          <p:nvPr/>
        </p:nvSpPr>
        <p:spPr>
          <a:xfrm>
            <a:off x="-53788" y="1298"/>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t>
            </a:r>
            <a:r>
              <a:rPr lang="en-CH" sz="3200" b="1"/>
              <a:t>a box</a:t>
            </a:r>
            <a:r>
              <a:rPr lang="en-US" sz="3200" b="1" dirty="0"/>
              <a:t>: What is it?</a:t>
            </a:r>
            <a:endParaRPr lang="en-CH" sz="3200" b="1" dirty="0"/>
          </a:p>
        </p:txBody>
      </p:sp>
      <p:sp>
        <p:nvSpPr>
          <p:cNvPr id="55" name="Slide Number Placeholder 5">
            <a:extLst>
              <a:ext uri="{FF2B5EF4-FFF2-40B4-BE49-F238E27FC236}">
                <a16:creationId xmlns:a16="http://schemas.microsoft.com/office/drawing/2014/main" id="{F2B4DC9F-E76F-415E-37C3-7A813A12C14C}"/>
              </a:ext>
            </a:extLst>
          </p:cNvPr>
          <p:cNvSpPr txBox="1">
            <a:spLocks/>
          </p:cNvSpPr>
          <p:nvPr/>
        </p:nvSpPr>
        <p:spPr>
          <a:xfrm>
            <a:off x="8800886" y="6047342"/>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02FCD5AC-5239-4317-A018-1F813C8A6B43}" type="slidenum">
              <a:rPr lang="en-GB" sz="1200" smtClean="0">
                <a:solidFill>
                  <a:prstClr val="black">
                    <a:tint val="75000"/>
                  </a:prstClr>
                </a:solidFill>
                <a:latin typeface="Calibri" panose="020F0502020204030204"/>
              </a:rPr>
              <a:pPr algn="r" defTabSz="914400">
                <a:defRPr/>
              </a:pPr>
              <a:t>6</a:t>
            </a:fld>
            <a:endParaRPr lang="en-GB" sz="1200">
              <a:solidFill>
                <a:prstClr val="black">
                  <a:tint val="75000"/>
                </a:prstClr>
              </a:solidFill>
              <a:latin typeface="Calibri" panose="020F0502020204030204"/>
            </a:endParaRPr>
          </a:p>
        </p:txBody>
      </p:sp>
      <p:pic>
        <p:nvPicPr>
          <p:cNvPr id="56" name="Picture 55">
            <a:extLst>
              <a:ext uri="{FF2B5EF4-FFF2-40B4-BE49-F238E27FC236}">
                <a16:creationId xmlns:a16="http://schemas.microsoft.com/office/drawing/2014/main" id="{CC41E171-FEA0-2266-D652-672CF0560E06}"/>
              </a:ext>
            </a:extLst>
          </p:cNvPr>
          <p:cNvPicPr>
            <a:picLocks noChangeAspect="1"/>
          </p:cNvPicPr>
          <p:nvPr/>
        </p:nvPicPr>
        <p:blipFill rotWithShape="1">
          <a:blip r:embed="rId3"/>
          <a:srcRect l="9021" t="12980" r="10246" b="15237"/>
          <a:stretch/>
        </p:blipFill>
        <p:spPr>
          <a:xfrm>
            <a:off x="6826749" y="3983481"/>
            <a:ext cx="380755" cy="308679"/>
          </a:xfrm>
          <a:prstGeom prst="rect">
            <a:avLst/>
          </a:prstGeom>
        </p:spPr>
      </p:pic>
      <p:sp>
        <p:nvSpPr>
          <p:cNvPr id="57" name="Rectangle: Rounded Corners 23">
            <a:extLst>
              <a:ext uri="{FF2B5EF4-FFF2-40B4-BE49-F238E27FC236}">
                <a16:creationId xmlns:a16="http://schemas.microsoft.com/office/drawing/2014/main" id="{DD299922-C3D4-CF35-FF39-7BCF666655F4}"/>
              </a:ext>
            </a:extLst>
          </p:cNvPr>
          <p:cNvSpPr/>
          <p:nvPr/>
        </p:nvSpPr>
        <p:spPr>
          <a:xfrm>
            <a:off x="6194167" y="4365982"/>
            <a:ext cx="2600325" cy="1628775"/>
          </a:xfrm>
          <a:prstGeom prst="roundRect">
            <a:avLst/>
          </a:prstGeom>
          <a:solidFill>
            <a:srgbClr val="DBEEF4"/>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51431DFE-6A0C-3BB0-4995-C7F880135C2F}"/>
              </a:ext>
            </a:extLst>
          </p:cNvPr>
          <p:cNvSpPr txBox="1"/>
          <p:nvPr/>
        </p:nvSpPr>
        <p:spPr>
          <a:xfrm>
            <a:off x="4690492" y="4998363"/>
            <a:ext cx="1249060" cy="369332"/>
          </a:xfrm>
          <a:prstGeom prst="rect">
            <a:avLst/>
          </a:prstGeom>
          <a:noFill/>
        </p:spPr>
        <p:txBody>
          <a:bodyPr wrap="none" rtlCol="0" anchor="ctr">
            <a:spAutoFit/>
          </a:bodyPr>
          <a:lstStyle/>
          <a:p>
            <a:r>
              <a:rPr lang="en-GB" b="1" dirty="0"/>
              <a:t>WIS2 Node</a:t>
            </a:r>
          </a:p>
        </p:txBody>
      </p:sp>
      <p:pic>
        <p:nvPicPr>
          <p:cNvPr id="59" name="Picture 58">
            <a:extLst>
              <a:ext uri="{FF2B5EF4-FFF2-40B4-BE49-F238E27FC236}">
                <a16:creationId xmlns:a16="http://schemas.microsoft.com/office/drawing/2014/main" id="{6077748F-E98C-AF91-95E5-3CD0F4080ACA}"/>
              </a:ext>
            </a:extLst>
          </p:cNvPr>
          <p:cNvPicPr>
            <a:picLocks noChangeAspect="1"/>
          </p:cNvPicPr>
          <p:nvPr/>
        </p:nvPicPr>
        <p:blipFill rotWithShape="1">
          <a:blip r:embed="rId4"/>
          <a:srcRect l="5239" t="1394" r="6132" b="689"/>
          <a:stretch/>
        </p:blipFill>
        <p:spPr>
          <a:xfrm>
            <a:off x="5861981" y="4844612"/>
            <a:ext cx="664369" cy="671513"/>
          </a:xfrm>
          <a:prstGeom prst="ellipse">
            <a:avLst/>
          </a:prstGeom>
        </p:spPr>
      </p:pic>
      <p:sp>
        <p:nvSpPr>
          <p:cNvPr id="60" name="Rectangle: Rounded Corners 32">
            <a:extLst>
              <a:ext uri="{FF2B5EF4-FFF2-40B4-BE49-F238E27FC236}">
                <a16:creationId xmlns:a16="http://schemas.microsoft.com/office/drawing/2014/main" id="{369189E3-4A17-CE7E-E264-96D65B020BB2}"/>
              </a:ext>
            </a:extLst>
          </p:cNvPr>
          <p:cNvSpPr/>
          <p:nvPr/>
        </p:nvSpPr>
        <p:spPr>
          <a:xfrm>
            <a:off x="6571009" y="4585970"/>
            <a:ext cx="836443" cy="460133"/>
          </a:xfrm>
          <a:prstGeom prst="roundRect">
            <a:avLst/>
          </a:prstGeom>
          <a:solidFill>
            <a:srgbClr val="95B3D7"/>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Message Broker</a:t>
            </a:r>
          </a:p>
        </p:txBody>
      </p:sp>
      <p:grpSp>
        <p:nvGrpSpPr>
          <p:cNvPr id="61" name="Group 60">
            <a:extLst>
              <a:ext uri="{FF2B5EF4-FFF2-40B4-BE49-F238E27FC236}">
                <a16:creationId xmlns:a16="http://schemas.microsoft.com/office/drawing/2014/main" id="{4A50CE76-E8D7-2D60-20AE-72FFD5D062F8}"/>
              </a:ext>
            </a:extLst>
          </p:cNvPr>
          <p:cNvGrpSpPr/>
          <p:nvPr/>
        </p:nvGrpSpPr>
        <p:grpSpPr>
          <a:xfrm>
            <a:off x="7660683" y="4462750"/>
            <a:ext cx="1129668" cy="1071226"/>
            <a:chOff x="4524942" y="1975187"/>
            <a:chExt cx="1129668" cy="1071226"/>
          </a:xfrm>
        </p:grpSpPr>
        <p:sp>
          <p:nvSpPr>
            <p:cNvPr id="62" name="Flowchart: Magnetic Disk 34">
              <a:extLst>
                <a:ext uri="{FF2B5EF4-FFF2-40B4-BE49-F238E27FC236}">
                  <a16:creationId xmlns:a16="http://schemas.microsoft.com/office/drawing/2014/main" id="{9E9F16DA-8CE1-C3F7-94F9-BA8DF6858AD7}"/>
                </a:ext>
              </a:extLst>
            </p:cNvPr>
            <p:cNvSpPr/>
            <p:nvPr/>
          </p:nvSpPr>
          <p:spPr>
            <a:xfrm>
              <a:off x="4616955" y="2420820"/>
              <a:ext cx="945645" cy="625593"/>
            </a:xfrm>
            <a:prstGeom prst="flowChartMagneticDisk">
              <a:avLst/>
            </a:prstGeom>
            <a:solidFill>
              <a:srgbClr val="00B0F0"/>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en-GB" sz="900" dirty="0">
                <a:solidFill>
                  <a:schemeClr val="tx1"/>
                </a:solidFill>
              </a:endParaRPr>
            </a:p>
          </p:txBody>
        </p:sp>
        <p:sp>
          <p:nvSpPr>
            <p:cNvPr id="63" name="Flowchart: Magnetic Disk 35">
              <a:extLst>
                <a:ext uri="{FF2B5EF4-FFF2-40B4-BE49-F238E27FC236}">
                  <a16:creationId xmlns:a16="http://schemas.microsoft.com/office/drawing/2014/main" id="{5B5912B1-8097-56D2-46A3-8BA606E28D48}"/>
                </a:ext>
              </a:extLst>
            </p:cNvPr>
            <p:cNvSpPr/>
            <p:nvPr/>
          </p:nvSpPr>
          <p:spPr>
            <a:xfrm>
              <a:off x="4616954" y="1975187"/>
              <a:ext cx="945645" cy="625593"/>
            </a:xfrm>
            <a:prstGeom prst="flowChartMagneticDisk">
              <a:avLst/>
            </a:prstGeom>
            <a:solidFill>
              <a:srgbClr val="558ED5"/>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Core Data</a:t>
              </a:r>
            </a:p>
          </p:txBody>
        </p:sp>
        <p:sp>
          <p:nvSpPr>
            <p:cNvPr id="64" name="TextBox 63">
              <a:extLst>
                <a:ext uri="{FF2B5EF4-FFF2-40B4-BE49-F238E27FC236}">
                  <a16:creationId xmlns:a16="http://schemas.microsoft.com/office/drawing/2014/main" id="{1F368B51-B69C-83BF-5250-7BBB1C1F2BD0}"/>
                </a:ext>
              </a:extLst>
            </p:cNvPr>
            <p:cNvSpPr txBox="1"/>
            <p:nvPr/>
          </p:nvSpPr>
          <p:spPr>
            <a:xfrm>
              <a:off x="4524942" y="2682845"/>
              <a:ext cx="1129668" cy="276999"/>
            </a:xfrm>
            <a:prstGeom prst="rect">
              <a:avLst/>
            </a:prstGeom>
            <a:noFill/>
          </p:spPr>
          <p:txBody>
            <a:bodyPr wrap="none" rtlCol="0">
              <a:spAutoFit/>
            </a:bodyPr>
            <a:lstStyle/>
            <a:p>
              <a:r>
                <a:rPr lang="en-GB" sz="1200" dirty="0"/>
                <a:t>Recommended</a:t>
              </a:r>
            </a:p>
          </p:txBody>
        </p:sp>
      </p:grpSp>
      <p:sp>
        <p:nvSpPr>
          <p:cNvPr id="65" name="Rectangle: Rounded Corners 37">
            <a:extLst>
              <a:ext uri="{FF2B5EF4-FFF2-40B4-BE49-F238E27FC236}">
                <a16:creationId xmlns:a16="http://schemas.microsoft.com/office/drawing/2014/main" id="{C6AE18A7-1B7C-13F3-F140-AE607A9A7FD4}"/>
              </a:ext>
            </a:extLst>
          </p:cNvPr>
          <p:cNvSpPr/>
          <p:nvPr/>
        </p:nvSpPr>
        <p:spPr>
          <a:xfrm>
            <a:off x="5822066" y="1078987"/>
            <a:ext cx="3429233" cy="2651540"/>
          </a:xfrm>
          <a:prstGeom prst="roundRect">
            <a:avLst>
              <a:gd name="adj" fmla="val 9697"/>
            </a:avLst>
          </a:prstGeom>
          <a:solidFill>
            <a:srgbClr val="DBEEF4"/>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6" name="Picture 65" descr="A picture containing text, balloon, transport, aircraft&#10;&#10;Description automatically generated">
            <a:extLst>
              <a:ext uri="{FF2B5EF4-FFF2-40B4-BE49-F238E27FC236}">
                <a16:creationId xmlns:a16="http://schemas.microsoft.com/office/drawing/2014/main" id="{874D4020-C6BC-C254-71AF-758F937DB8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10721" y="1837156"/>
            <a:ext cx="1222689" cy="1135201"/>
          </a:xfrm>
          <a:prstGeom prst="rect">
            <a:avLst/>
          </a:prstGeom>
          <a:effectLst/>
        </p:spPr>
      </p:pic>
      <p:grpSp>
        <p:nvGrpSpPr>
          <p:cNvPr id="67" name="Group 66">
            <a:extLst>
              <a:ext uri="{FF2B5EF4-FFF2-40B4-BE49-F238E27FC236}">
                <a16:creationId xmlns:a16="http://schemas.microsoft.com/office/drawing/2014/main" id="{DE8F6FC5-97A5-ED9F-478B-308553E07F8D}"/>
              </a:ext>
            </a:extLst>
          </p:cNvPr>
          <p:cNvGrpSpPr/>
          <p:nvPr/>
        </p:nvGrpSpPr>
        <p:grpSpPr>
          <a:xfrm>
            <a:off x="6457212" y="1682827"/>
            <a:ext cx="1203471" cy="1201087"/>
            <a:chOff x="6266926" y="1991835"/>
            <a:chExt cx="1203471" cy="1201087"/>
          </a:xfrm>
        </p:grpSpPr>
        <p:pic>
          <p:nvPicPr>
            <p:cNvPr id="68" name="Picture 67">
              <a:extLst>
                <a:ext uri="{FF2B5EF4-FFF2-40B4-BE49-F238E27FC236}">
                  <a16:creationId xmlns:a16="http://schemas.microsoft.com/office/drawing/2014/main" id="{07511113-2417-3184-672B-8548801C5487}"/>
                </a:ext>
              </a:extLst>
            </p:cNvPr>
            <p:cNvPicPr>
              <a:picLocks noChangeAspect="1"/>
            </p:cNvPicPr>
            <p:nvPr/>
          </p:nvPicPr>
          <p:blipFill rotWithShape="1">
            <a:blip r:embed="rId6"/>
            <a:srcRect l="4327" t="2429" r="3850" b="3820"/>
            <a:stretch/>
          </p:blipFill>
          <p:spPr>
            <a:xfrm>
              <a:off x="6382771" y="2264234"/>
              <a:ext cx="935832" cy="928688"/>
            </a:xfrm>
            <a:prstGeom prst="ellipse">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187412EB-42D2-3703-D6FF-06064A1404F7}"/>
                </a:ext>
              </a:extLst>
            </p:cNvPr>
            <p:cNvSpPr txBox="1"/>
            <p:nvPr/>
          </p:nvSpPr>
          <p:spPr>
            <a:xfrm>
              <a:off x="6266926" y="1991835"/>
              <a:ext cx="1203471" cy="307777"/>
            </a:xfrm>
            <a:prstGeom prst="rect">
              <a:avLst/>
            </a:prstGeom>
            <a:noFill/>
          </p:spPr>
          <p:txBody>
            <a:bodyPr wrap="none" rtlCol="0" anchor="ctr">
              <a:spAutoFit/>
            </a:bodyPr>
            <a:lstStyle/>
            <a:p>
              <a:pPr algn="ctr"/>
              <a:r>
                <a:rPr lang="en-GB" sz="1400" b="1" dirty="0"/>
                <a:t>Global Broker</a:t>
              </a:r>
            </a:p>
          </p:txBody>
        </p:sp>
      </p:grpSp>
      <p:grpSp>
        <p:nvGrpSpPr>
          <p:cNvPr id="70" name="Group 69">
            <a:extLst>
              <a:ext uri="{FF2B5EF4-FFF2-40B4-BE49-F238E27FC236}">
                <a16:creationId xmlns:a16="http://schemas.microsoft.com/office/drawing/2014/main" id="{5B8846C9-24F5-FA83-9D57-0DFC5BA9EE33}"/>
              </a:ext>
            </a:extLst>
          </p:cNvPr>
          <p:cNvGrpSpPr/>
          <p:nvPr/>
        </p:nvGrpSpPr>
        <p:grpSpPr>
          <a:xfrm>
            <a:off x="10749897" y="2581640"/>
            <a:ext cx="1152880" cy="1472091"/>
            <a:chOff x="10559611" y="2648050"/>
            <a:chExt cx="1152880" cy="1472091"/>
          </a:xfrm>
        </p:grpSpPr>
        <p:pic>
          <p:nvPicPr>
            <p:cNvPr id="71" name="Picture 70">
              <a:extLst>
                <a:ext uri="{FF2B5EF4-FFF2-40B4-BE49-F238E27FC236}">
                  <a16:creationId xmlns:a16="http://schemas.microsoft.com/office/drawing/2014/main" id="{115F4EE9-F496-A312-BCFC-0B09111F03E7}"/>
                </a:ext>
              </a:extLst>
            </p:cNvPr>
            <p:cNvPicPr>
              <a:picLocks noChangeAspect="1"/>
            </p:cNvPicPr>
            <p:nvPr/>
          </p:nvPicPr>
          <p:blipFill>
            <a:blip r:embed="rId7">
              <a:duotone>
                <a:schemeClr val="accent1">
                  <a:shade val="45000"/>
                  <a:satMod val="135000"/>
                </a:schemeClr>
                <a:prstClr val="white"/>
              </a:duotone>
            </a:blip>
            <a:stretch>
              <a:fillRect/>
            </a:stretch>
          </p:blipFill>
          <p:spPr>
            <a:xfrm>
              <a:off x="10782472" y="2648050"/>
              <a:ext cx="697860" cy="898090"/>
            </a:xfrm>
            <a:prstGeom prst="rect">
              <a:avLst/>
            </a:prstGeom>
          </p:spPr>
        </p:pic>
        <p:sp>
          <p:nvSpPr>
            <p:cNvPr id="72" name="TextBox 71">
              <a:extLst>
                <a:ext uri="{FF2B5EF4-FFF2-40B4-BE49-F238E27FC236}">
                  <a16:creationId xmlns:a16="http://schemas.microsoft.com/office/drawing/2014/main" id="{B9D5AB99-FE0A-EF34-CCF7-C027F6229F15}"/>
                </a:ext>
              </a:extLst>
            </p:cNvPr>
            <p:cNvSpPr txBox="1"/>
            <p:nvPr/>
          </p:nvSpPr>
          <p:spPr>
            <a:xfrm>
              <a:off x="10559611" y="3473810"/>
              <a:ext cx="1152880" cy="646331"/>
            </a:xfrm>
            <a:prstGeom prst="rect">
              <a:avLst/>
            </a:prstGeom>
            <a:noFill/>
          </p:spPr>
          <p:txBody>
            <a:bodyPr wrap="none" rtlCol="0" anchor="ctr">
              <a:spAutoFit/>
            </a:bodyPr>
            <a:lstStyle/>
            <a:p>
              <a:pPr algn="ctr"/>
              <a:r>
                <a:rPr lang="en-GB" b="1" dirty="0"/>
                <a:t>Data </a:t>
              </a:r>
            </a:p>
            <a:p>
              <a:pPr algn="ctr"/>
              <a:r>
                <a:rPr lang="en-GB" b="1" dirty="0"/>
                <a:t>Consumer</a:t>
              </a:r>
            </a:p>
          </p:txBody>
        </p:sp>
      </p:grpSp>
      <p:sp>
        <p:nvSpPr>
          <p:cNvPr id="73" name="Isosceles Triangle 52">
            <a:extLst>
              <a:ext uri="{FF2B5EF4-FFF2-40B4-BE49-F238E27FC236}">
                <a16:creationId xmlns:a16="http://schemas.microsoft.com/office/drawing/2014/main" id="{4FF3E279-0448-C723-E8B6-1CCF55EC935E}"/>
              </a:ext>
            </a:extLst>
          </p:cNvPr>
          <p:cNvSpPr/>
          <p:nvPr/>
        </p:nvSpPr>
        <p:spPr>
          <a:xfrm rot="21104695">
            <a:off x="10294881" y="1832188"/>
            <a:ext cx="658121" cy="108092"/>
          </a:xfrm>
          <a:prstGeom prst="triangle">
            <a:avLst>
              <a:gd name="adj" fmla="val 1938"/>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Isosceles Triangle 53">
            <a:extLst>
              <a:ext uri="{FF2B5EF4-FFF2-40B4-BE49-F238E27FC236}">
                <a16:creationId xmlns:a16="http://schemas.microsoft.com/office/drawing/2014/main" id="{4656EBD9-AF1D-305F-81EF-60D900CA6D71}"/>
              </a:ext>
            </a:extLst>
          </p:cNvPr>
          <p:cNvSpPr/>
          <p:nvPr/>
        </p:nvSpPr>
        <p:spPr>
          <a:xfrm rot="21104695" flipH="1" flipV="1">
            <a:off x="10352194" y="1115260"/>
            <a:ext cx="830605" cy="108092"/>
          </a:xfrm>
          <a:prstGeom prst="triangle">
            <a:avLst>
              <a:gd name="adj" fmla="val 1938"/>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5" name="Group 74">
            <a:extLst>
              <a:ext uri="{FF2B5EF4-FFF2-40B4-BE49-F238E27FC236}">
                <a16:creationId xmlns:a16="http://schemas.microsoft.com/office/drawing/2014/main" id="{310CDB6F-9A9F-B439-10BF-9B9DEBFF58EF}"/>
              </a:ext>
            </a:extLst>
          </p:cNvPr>
          <p:cNvGrpSpPr/>
          <p:nvPr/>
        </p:nvGrpSpPr>
        <p:grpSpPr>
          <a:xfrm>
            <a:off x="7649829" y="2442746"/>
            <a:ext cx="3337943" cy="878449"/>
            <a:chOff x="7396043" y="2751754"/>
            <a:chExt cx="3337943" cy="878449"/>
          </a:xfrm>
        </p:grpSpPr>
        <p:cxnSp>
          <p:nvCxnSpPr>
            <p:cNvPr id="76" name="Straight Arrow Connector 75">
              <a:extLst>
                <a:ext uri="{FF2B5EF4-FFF2-40B4-BE49-F238E27FC236}">
                  <a16:creationId xmlns:a16="http://schemas.microsoft.com/office/drawing/2014/main" id="{2FCFCA53-07F7-A39F-3E1A-6A36DE7CB60D}"/>
                </a:ext>
              </a:extLst>
            </p:cNvPr>
            <p:cNvCxnSpPr>
              <a:cxnSpLocks/>
            </p:cNvCxnSpPr>
            <p:nvPr/>
          </p:nvCxnSpPr>
          <p:spPr>
            <a:xfrm flipH="1" flipV="1">
              <a:off x="7396043" y="2751754"/>
              <a:ext cx="3337943" cy="443139"/>
            </a:xfrm>
            <a:prstGeom prst="straightConnector1">
              <a:avLst/>
            </a:prstGeom>
            <a:ln>
              <a:solidFill>
                <a:srgbClr val="0070C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7" name="Picture 76">
              <a:extLst>
                <a:ext uri="{FF2B5EF4-FFF2-40B4-BE49-F238E27FC236}">
                  <a16:creationId xmlns:a16="http://schemas.microsoft.com/office/drawing/2014/main" id="{6CB713CE-3C8F-B020-AF07-0642CD287282}"/>
                </a:ext>
              </a:extLst>
            </p:cNvPr>
            <p:cNvPicPr>
              <a:picLocks noChangeAspect="1"/>
            </p:cNvPicPr>
            <p:nvPr/>
          </p:nvPicPr>
          <p:blipFill rotWithShape="1">
            <a:blip r:embed="rId3"/>
            <a:srcRect l="9021" t="12980" r="10246" b="15237"/>
            <a:stretch/>
          </p:blipFill>
          <p:spPr>
            <a:xfrm rot="396140">
              <a:off x="9037542" y="3049596"/>
              <a:ext cx="601900" cy="487961"/>
            </a:xfrm>
            <a:prstGeom prst="rect">
              <a:avLst/>
            </a:prstGeom>
          </p:spPr>
        </p:pic>
        <p:sp>
          <p:nvSpPr>
            <p:cNvPr id="78" name="TextBox 77">
              <a:extLst>
                <a:ext uri="{FF2B5EF4-FFF2-40B4-BE49-F238E27FC236}">
                  <a16:creationId xmlns:a16="http://schemas.microsoft.com/office/drawing/2014/main" id="{6A1594B9-D205-7572-16BD-FEB4C55A8035}"/>
                </a:ext>
              </a:extLst>
            </p:cNvPr>
            <p:cNvSpPr txBox="1"/>
            <p:nvPr/>
          </p:nvSpPr>
          <p:spPr>
            <a:xfrm rot="474273">
              <a:off x="9595297" y="3168538"/>
              <a:ext cx="935384" cy="461665"/>
            </a:xfrm>
            <a:prstGeom prst="rect">
              <a:avLst/>
            </a:prstGeom>
            <a:noFill/>
          </p:spPr>
          <p:txBody>
            <a:bodyPr wrap="none" rtlCol="0" anchor="ctr">
              <a:spAutoFit/>
            </a:bodyPr>
            <a:lstStyle/>
            <a:p>
              <a:pPr algn="ctr"/>
              <a:r>
                <a:rPr lang="en-GB" sz="1200" dirty="0">
                  <a:solidFill>
                    <a:srgbClr val="0070C0"/>
                  </a:solidFill>
                </a:rPr>
                <a:t>notification </a:t>
              </a:r>
            </a:p>
            <a:p>
              <a:pPr algn="ctr"/>
              <a:r>
                <a:rPr lang="en-GB" sz="1200" dirty="0">
                  <a:solidFill>
                    <a:srgbClr val="0070C0"/>
                  </a:solidFill>
                </a:rPr>
                <a:t>of new data</a:t>
              </a:r>
            </a:p>
          </p:txBody>
        </p:sp>
      </p:grpSp>
      <p:grpSp>
        <p:nvGrpSpPr>
          <p:cNvPr id="79" name="Group 78">
            <a:extLst>
              <a:ext uri="{FF2B5EF4-FFF2-40B4-BE49-F238E27FC236}">
                <a16:creationId xmlns:a16="http://schemas.microsoft.com/office/drawing/2014/main" id="{9A55DC2A-1832-78F9-91CA-7A1BD236E345}"/>
              </a:ext>
            </a:extLst>
          </p:cNvPr>
          <p:cNvGrpSpPr/>
          <p:nvPr/>
        </p:nvGrpSpPr>
        <p:grpSpPr>
          <a:xfrm>
            <a:off x="6765195" y="2983344"/>
            <a:ext cx="461665" cy="1511158"/>
            <a:chOff x="6574909" y="3292352"/>
            <a:chExt cx="461665" cy="1511158"/>
          </a:xfrm>
        </p:grpSpPr>
        <p:grpSp>
          <p:nvGrpSpPr>
            <p:cNvPr id="80" name="Group 79">
              <a:extLst>
                <a:ext uri="{FF2B5EF4-FFF2-40B4-BE49-F238E27FC236}">
                  <a16:creationId xmlns:a16="http://schemas.microsoft.com/office/drawing/2014/main" id="{CBF0C4F2-7824-9689-2A2B-8C1F867A612B}"/>
                </a:ext>
              </a:extLst>
            </p:cNvPr>
            <p:cNvGrpSpPr/>
            <p:nvPr/>
          </p:nvGrpSpPr>
          <p:grpSpPr>
            <a:xfrm>
              <a:off x="6625850" y="4214259"/>
              <a:ext cx="380754" cy="420324"/>
              <a:chOff x="6625850" y="4214259"/>
              <a:chExt cx="380754" cy="420324"/>
            </a:xfrm>
          </p:grpSpPr>
          <p:sp>
            <p:nvSpPr>
              <p:cNvPr id="84" name="Rectangle 83">
                <a:extLst>
                  <a:ext uri="{FF2B5EF4-FFF2-40B4-BE49-F238E27FC236}">
                    <a16:creationId xmlns:a16="http://schemas.microsoft.com/office/drawing/2014/main" id="{39BA6A3B-D488-BFAC-A948-8CD6E3307371}"/>
                  </a:ext>
                </a:extLst>
              </p:cNvPr>
              <p:cNvSpPr/>
              <p:nvPr/>
            </p:nvSpPr>
            <p:spPr>
              <a:xfrm>
                <a:off x="6625850" y="4214259"/>
                <a:ext cx="380754" cy="4203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3A942BA2-03CE-5944-7FDC-C3DA70FF6861}"/>
                  </a:ext>
                </a:extLst>
              </p:cNvPr>
              <p:cNvPicPr>
                <a:picLocks noChangeAspect="1"/>
              </p:cNvPicPr>
              <p:nvPr/>
            </p:nvPicPr>
            <p:blipFill rotWithShape="1">
              <a:blip r:embed="rId3"/>
              <a:srcRect l="9021" t="12980" r="10246" b="15237"/>
              <a:stretch/>
            </p:blipFill>
            <p:spPr>
              <a:xfrm rot="16200000">
                <a:off x="6636463" y="4277127"/>
                <a:ext cx="380755" cy="308679"/>
              </a:xfrm>
              <a:prstGeom prst="rect">
                <a:avLst/>
              </a:prstGeom>
            </p:spPr>
          </p:pic>
        </p:grpSp>
        <p:grpSp>
          <p:nvGrpSpPr>
            <p:cNvPr id="81" name="Group 80">
              <a:extLst>
                <a:ext uri="{FF2B5EF4-FFF2-40B4-BE49-F238E27FC236}">
                  <a16:creationId xmlns:a16="http://schemas.microsoft.com/office/drawing/2014/main" id="{BB6260B3-D433-4E13-EC07-0F6D670E0762}"/>
                </a:ext>
              </a:extLst>
            </p:cNvPr>
            <p:cNvGrpSpPr/>
            <p:nvPr/>
          </p:nvGrpSpPr>
          <p:grpSpPr>
            <a:xfrm>
              <a:off x="6574909" y="3292352"/>
              <a:ext cx="461665" cy="1511158"/>
              <a:chOff x="6574909" y="3292352"/>
              <a:chExt cx="461665" cy="1511158"/>
            </a:xfrm>
          </p:grpSpPr>
          <p:cxnSp>
            <p:nvCxnSpPr>
              <p:cNvPr id="82" name="Straight Arrow Connector 81">
                <a:extLst>
                  <a:ext uri="{FF2B5EF4-FFF2-40B4-BE49-F238E27FC236}">
                    <a16:creationId xmlns:a16="http://schemas.microsoft.com/office/drawing/2014/main" id="{A9A0A876-2AEE-529F-15B9-C545E4F8F243}"/>
                  </a:ext>
                </a:extLst>
              </p:cNvPr>
              <p:cNvCxnSpPr>
                <a:cxnSpLocks/>
              </p:cNvCxnSpPr>
              <p:nvPr/>
            </p:nvCxnSpPr>
            <p:spPr>
              <a:xfrm>
                <a:off x="7025961" y="3292352"/>
                <a:ext cx="0" cy="1511158"/>
              </a:xfrm>
              <a:prstGeom prst="straightConnector1">
                <a:avLst/>
              </a:prstGeom>
              <a:ln>
                <a:solidFill>
                  <a:srgbClr val="0070C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0B60D4DB-53AF-52CB-9839-1113A6179BE5}"/>
                  </a:ext>
                </a:extLst>
              </p:cNvPr>
              <p:cNvSpPr txBox="1"/>
              <p:nvPr/>
            </p:nvSpPr>
            <p:spPr>
              <a:xfrm rot="16200000">
                <a:off x="6338050" y="3593258"/>
                <a:ext cx="935384" cy="461665"/>
              </a:xfrm>
              <a:prstGeom prst="rect">
                <a:avLst/>
              </a:prstGeom>
              <a:noFill/>
            </p:spPr>
            <p:txBody>
              <a:bodyPr wrap="none" rtlCol="0" anchor="ctr">
                <a:spAutoFit/>
              </a:bodyPr>
              <a:lstStyle/>
              <a:p>
                <a:pPr algn="ctr"/>
                <a:r>
                  <a:rPr lang="en-GB" sz="1200" dirty="0">
                    <a:solidFill>
                      <a:srgbClr val="0070C0"/>
                    </a:solidFill>
                  </a:rPr>
                  <a:t>notification </a:t>
                </a:r>
              </a:p>
              <a:p>
                <a:pPr algn="ctr"/>
                <a:r>
                  <a:rPr lang="en-GB" sz="1200" dirty="0">
                    <a:solidFill>
                      <a:srgbClr val="0070C0"/>
                    </a:solidFill>
                  </a:rPr>
                  <a:t>of new data</a:t>
                </a:r>
              </a:p>
            </p:txBody>
          </p:sp>
        </p:grpSp>
      </p:grpSp>
      <p:grpSp>
        <p:nvGrpSpPr>
          <p:cNvPr id="86" name="Group 85">
            <a:extLst>
              <a:ext uri="{FF2B5EF4-FFF2-40B4-BE49-F238E27FC236}">
                <a16:creationId xmlns:a16="http://schemas.microsoft.com/office/drawing/2014/main" id="{4191BF29-9571-6415-1098-5FAA15097766}"/>
              </a:ext>
            </a:extLst>
          </p:cNvPr>
          <p:cNvGrpSpPr/>
          <p:nvPr/>
        </p:nvGrpSpPr>
        <p:grpSpPr>
          <a:xfrm>
            <a:off x="8859318" y="3591690"/>
            <a:ext cx="1908178" cy="1020178"/>
            <a:chOff x="8669032" y="3900698"/>
            <a:chExt cx="1908178" cy="1020178"/>
          </a:xfrm>
        </p:grpSpPr>
        <p:cxnSp>
          <p:nvCxnSpPr>
            <p:cNvPr id="87" name="Straight Arrow Connector 86">
              <a:extLst>
                <a:ext uri="{FF2B5EF4-FFF2-40B4-BE49-F238E27FC236}">
                  <a16:creationId xmlns:a16="http://schemas.microsoft.com/office/drawing/2014/main" id="{7A4BADFA-2F12-FB8E-0EE3-5262687EE242}"/>
                </a:ext>
              </a:extLst>
            </p:cNvPr>
            <p:cNvCxnSpPr>
              <a:cxnSpLocks/>
            </p:cNvCxnSpPr>
            <p:nvPr/>
          </p:nvCxnSpPr>
          <p:spPr>
            <a:xfrm flipH="1">
              <a:off x="8669032" y="3900698"/>
              <a:ext cx="1908178" cy="902812"/>
            </a:xfrm>
            <a:prstGeom prst="straightConnector1">
              <a:avLst/>
            </a:prstGeom>
            <a:ln>
              <a:solidFill>
                <a:srgbClr val="0070C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88" name="Picture 87" descr="Shape&#10;&#10;Description automatically generated">
              <a:extLst>
                <a:ext uri="{FF2B5EF4-FFF2-40B4-BE49-F238E27FC236}">
                  <a16:creationId xmlns:a16="http://schemas.microsoft.com/office/drawing/2014/main" id="{F480F3F8-DB7B-CE99-80ED-0373D2C1AD77}"/>
                </a:ext>
              </a:extLst>
            </p:cNvPr>
            <p:cNvPicPr>
              <a:picLocks noChangeAspect="1"/>
            </p:cNvPicPr>
            <p:nvPr/>
          </p:nvPicPr>
          <p:blipFill>
            <a:blip r:embed="rId8">
              <a:clrChange>
                <a:clrFrom>
                  <a:srgbClr val="FEFEFE"/>
                </a:clrFrom>
                <a:clrTo>
                  <a:srgbClr val="FEFEFE">
                    <a:alpha val="0"/>
                  </a:srgbClr>
                </a:clrTo>
              </a:clrChange>
              <a:duotone>
                <a:schemeClr val="accent2">
                  <a:shade val="45000"/>
                  <a:satMod val="135000"/>
                </a:schemeClr>
                <a:prstClr val="white"/>
              </a:duotone>
            </a:blip>
            <a:stretch>
              <a:fillRect/>
            </a:stretch>
          </p:blipFill>
          <p:spPr>
            <a:xfrm rot="723029">
              <a:off x="8714823" y="4381387"/>
              <a:ext cx="539489" cy="539489"/>
            </a:xfrm>
            <a:prstGeom prst="rect">
              <a:avLst/>
            </a:prstGeom>
          </p:spPr>
        </p:pic>
        <p:grpSp>
          <p:nvGrpSpPr>
            <p:cNvPr id="89" name="Group 88">
              <a:extLst>
                <a:ext uri="{FF2B5EF4-FFF2-40B4-BE49-F238E27FC236}">
                  <a16:creationId xmlns:a16="http://schemas.microsoft.com/office/drawing/2014/main" id="{CAA343F9-950B-3A53-5821-D94B9C2533A7}"/>
                </a:ext>
              </a:extLst>
            </p:cNvPr>
            <p:cNvGrpSpPr/>
            <p:nvPr/>
          </p:nvGrpSpPr>
          <p:grpSpPr>
            <a:xfrm rot="19579463">
              <a:off x="9339790" y="4251177"/>
              <a:ext cx="1126540" cy="380843"/>
              <a:chOff x="9069807" y="3631576"/>
              <a:chExt cx="1126540" cy="380843"/>
            </a:xfrm>
          </p:grpSpPr>
          <p:pic>
            <p:nvPicPr>
              <p:cNvPr id="90" name="Picture 89">
                <a:extLst>
                  <a:ext uri="{FF2B5EF4-FFF2-40B4-BE49-F238E27FC236}">
                    <a16:creationId xmlns:a16="http://schemas.microsoft.com/office/drawing/2014/main" id="{644A876B-4AAF-CD00-161B-A833A1C3CD8C}"/>
                  </a:ext>
                </a:extLst>
              </p:cNvPr>
              <p:cNvPicPr>
                <a:picLocks noChangeAspect="1"/>
              </p:cNvPicPr>
              <p:nvPr/>
            </p:nvPicPr>
            <p:blipFill>
              <a:blip r:embed="rId9"/>
              <a:stretch>
                <a:fillRect/>
              </a:stretch>
            </p:blipFill>
            <p:spPr>
              <a:xfrm rot="690815">
                <a:off x="9069807" y="3631576"/>
                <a:ext cx="448412" cy="380843"/>
              </a:xfrm>
              <a:prstGeom prst="rect">
                <a:avLst/>
              </a:prstGeom>
            </p:spPr>
          </p:pic>
          <p:sp>
            <p:nvSpPr>
              <p:cNvPr id="91" name="TextBox 90">
                <a:extLst>
                  <a:ext uri="{FF2B5EF4-FFF2-40B4-BE49-F238E27FC236}">
                    <a16:creationId xmlns:a16="http://schemas.microsoft.com/office/drawing/2014/main" id="{654FD37B-A28D-3458-AA58-82C2EDB69D14}"/>
                  </a:ext>
                </a:extLst>
              </p:cNvPr>
              <p:cNvSpPr txBox="1"/>
              <p:nvPr/>
            </p:nvSpPr>
            <p:spPr>
              <a:xfrm rot="407274">
                <a:off x="9388690" y="3703773"/>
                <a:ext cx="807657" cy="276999"/>
              </a:xfrm>
              <a:prstGeom prst="rect">
                <a:avLst/>
              </a:prstGeom>
              <a:noFill/>
            </p:spPr>
            <p:txBody>
              <a:bodyPr wrap="none" rtlCol="0" anchor="ctr">
                <a:spAutoFit/>
              </a:bodyPr>
              <a:lstStyle/>
              <a:p>
                <a:pPr algn="ctr"/>
                <a:r>
                  <a:rPr lang="en-GB" sz="1200" dirty="0">
                    <a:solidFill>
                      <a:srgbClr val="0070C0"/>
                    </a:solidFill>
                  </a:rPr>
                  <a:t>download</a:t>
                </a:r>
              </a:p>
            </p:txBody>
          </p:sp>
        </p:grpSp>
      </p:grpSp>
      <p:grpSp>
        <p:nvGrpSpPr>
          <p:cNvPr id="92" name="Group 91">
            <a:extLst>
              <a:ext uri="{FF2B5EF4-FFF2-40B4-BE49-F238E27FC236}">
                <a16:creationId xmlns:a16="http://schemas.microsoft.com/office/drawing/2014/main" id="{A44DDAA3-A0AB-1C32-983F-93812FF31C0B}"/>
              </a:ext>
            </a:extLst>
          </p:cNvPr>
          <p:cNvGrpSpPr/>
          <p:nvPr/>
        </p:nvGrpSpPr>
        <p:grpSpPr>
          <a:xfrm>
            <a:off x="6275372" y="2976066"/>
            <a:ext cx="502716" cy="1511158"/>
            <a:chOff x="6296228" y="3313651"/>
            <a:chExt cx="502716" cy="1511158"/>
          </a:xfrm>
        </p:grpSpPr>
        <p:cxnSp>
          <p:nvCxnSpPr>
            <p:cNvPr id="93" name="Straight Arrow Connector 92">
              <a:extLst>
                <a:ext uri="{FF2B5EF4-FFF2-40B4-BE49-F238E27FC236}">
                  <a16:creationId xmlns:a16="http://schemas.microsoft.com/office/drawing/2014/main" id="{167E40CD-FE80-729D-EE51-AD4B86558FC9}"/>
                </a:ext>
              </a:extLst>
            </p:cNvPr>
            <p:cNvCxnSpPr>
              <a:cxnSpLocks/>
            </p:cNvCxnSpPr>
            <p:nvPr/>
          </p:nvCxnSpPr>
          <p:spPr>
            <a:xfrm>
              <a:off x="6798944" y="3313651"/>
              <a:ext cx="0" cy="1511158"/>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8B010750-642E-9C3D-70A0-9FDEE4215577}"/>
                </a:ext>
              </a:extLst>
            </p:cNvPr>
            <p:cNvSpPr txBox="1"/>
            <p:nvPr/>
          </p:nvSpPr>
          <p:spPr>
            <a:xfrm rot="16200000">
              <a:off x="6189148" y="3780148"/>
              <a:ext cx="777008" cy="276999"/>
            </a:xfrm>
            <a:prstGeom prst="rect">
              <a:avLst/>
            </a:prstGeom>
            <a:noFill/>
          </p:spPr>
          <p:txBody>
            <a:bodyPr wrap="none" rtlCol="0" anchor="ctr">
              <a:spAutoFit/>
            </a:bodyPr>
            <a:lstStyle/>
            <a:p>
              <a:pPr algn="ctr"/>
              <a:r>
                <a:rPr lang="en-GB" sz="1200" dirty="0">
                  <a:solidFill>
                    <a:srgbClr val="0070C0"/>
                  </a:solidFill>
                </a:rPr>
                <a:t>subscribe</a:t>
              </a:r>
            </a:p>
          </p:txBody>
        </p:sp>
        <p:pic>
          <p:nvPicPr>
            <p:cNvPr id="95" name="Picture 94">
              <a:extLst>
                <a:ext uri="{FF2B5EF4-FFF2-40B4-BE49-F238E27FC236}">
                  <a16:creationId xmlns:a16="http://schemas.microsoft.com/office/drawing/2014/main" id="{1D043C0B-78B5-42E4-78A9-62C79A9AA756}"/>
                </a:ext>
              </a:extLst>
            </p:cNvPr>
            <p:cNvPicPr>
              <a:picLocks noChangeAspect="1"/>
            </p:cNvPicPr>
            <p:nvPr/>
          </p:nvPicPr>
          <p:blipFill>
            <a:blip r:embed="rId10"/>
            <a:stretch>
              <a:fillRect/>
            </a:stretch>
          </p:blipFill>
          <p:spPr>
            <a:xfrm rot="15964882">
              <a:off x="6299660" y="4223195"/>
              <a:ext cx="432452" cy="439316"/>
            </a:xfrm>
            <a:prstGeom prst="rect">
              <a:avLst/>
            </a:prstGeom>
          </p:spPr>
        </p:pic>
      </p:grpSp>
      <p:grpSp>
        <p:nvGrpSpPr>
          <p:cNvPr id="96" name="Group 95">
            <a:extLst>
              <a:ext uri="{FF2B5EF4-FFF2-40B4-BE49-F238E27FC236}">
                <a16:creationId xmlns:a16="http://schemas.microsoft.com/office/drawing/2014/main" id="{645FEF1F-EFF7-4D3D-186B-CAF3E38E0C3F}"/>
              </a:ext>
            </a:extLst>
          </p:cNvPr>
          <p:cNvGrpSpPr/>
          <p:nvPr/>
        </p:nvGrpSpPr>
        <p:grpSpPr>
          <a:xfrm>
            <a:off x="7623196" y="2059738"/>
            <a:ext cx="3337943" cy="675319"/>
            <a:chOff x="7367468" y="2271924"/>
            <a:chExt cx="3337943" cy="675319"/>
          </a:xfrm>
        </p:grpSpPr>
        <p:cxnSp>
          <p:nvCxnSpPr>
            <p:cNvPr id="97" name="Straight Arrow Connector 96">
              <a:extLst>
                <a:ext uri="{FF2B5EF4-FFF2-40B4-BE49-F238E27FC236}">
                  <a16:creationId xmlns:a16="http://schemas.microsoft.com/office/drawing/2014/main" id="{A0B2B6B6-DB88-0C21-96B1-265766151410}"/>
                </a:ext>
              </a:extLst>
            </p:cNvPr>
            <p:cNvCxnSpPr>
              <a:cxnSpLocks/>
            </p:cNvCxnSpPr>
            <p:nvPr/>
          </p:nvCxnSpPr>
          <p:spPr>
            <a:xfrm flipH="1" flipV="1">
              <a:off x="7367468" y="2504104"/>
              <a:ext cx="3337943" cy="443139"/>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98" name="TextBox 97">
              <a:extLst>
                <a:ext uri="{FF2B5EF4-FFF2-40B4-BE49-F238E27FC236}">
                  <a16:creationId xmlns:a16="http://schemas.microsoft.com/office/drawing/2014/main" id="{538BEE94-F0D9-5D68-87CC-260494C723F1}"/>
                </a:ext>
              </a:extLst>
            </p:cNvPr>
            <p:cNvSpPr txBox="1"/>
            <p:nvPr/>
          </p:nvSpPr>
          <p:spPr>
            <a:xfrm rot="474273">
              <a:off x="9566384" y="2554316"/>
              <a:ext cx="777008" cy="276999"/>
            </a:xfrm>
            <a:prstGeom prst="rect">
              <a:avLst/>
            </a:prstGeom>
            <a:noFill/>
          </p:spPr>
          <p:txBody>
            <a:bodyPr wrap="none" rtlCol="0" anchor="ctr">
              <a:spAutoFit/>
            </a:bodyPr>
            <a:lstStyle/>
            <a:p>
              <a:pPr algn="ctr"/>
              <a:r>
                <a:rPr lang="en-GB" sz="1200" dirty="0">
                  <a:solidFill>
                    <a:srgbClr val="0070C0"/>
                  </a:solidFill>
                </a:rPr>
                <a:t>subscribe</a:t>
              </a:r>
            </a:p>
          </p:txBody>
        </p:sp>
        <p:pic>
          <p:nvPicPr>
            <p:cNvPr id="99" name="Picture 98">
              <a:extLst>
                <a:ext uri="{FF2B5EF4-FFF2-40B4-BE49-F238E27FC236}">
                  <a16:creationId xmlns:a16="http://schemas.microsoft.com/office/drawing/2014/main" id="{A85C22CC-C644-915B-0514-8DDEAE7B3F14}"/>
                </a:ext>
              </a:extLst>
            </p:cNvPr>
            <p:cNvPicPr>
              <a:picLocks noChangeAspect="1"/>
            </p:cNvPicPr>
            <p:nvPr/>
          </p:nvPicPr>
          <p:blipFill>
            <a:blip r:embed="rId10"/>
            <a:stretch>
              <a:fillRect/>
            </a:stretch>
          </p:blipFill>
          <p:spPr>
            <a:xfrm rot="327124">
              <a:off x="9073487" y="2271924"/>
              <a:ext cx="442176" cy="449195"/>
            </a:xfrm>
            <a:prstGeom prst="rect">
              <a:avLst/>
            </a:prstGeom>
          </p:spPr>
        </p:pic>
      </p:grpSp>
      <p:grpSp>
        <p:nvGrpSpPr>
          <p:cNvPr id="100" name="Group 99">
            <a:extLst>
              <a:ext uri="{FF2B5EF4-FFF2-40B4-BE49-F238E27FC236}">
                <a16:creationId xmlns:a16="http://schemas.microsoft.com/office/drawing/2014/main" id="{BAEAD8C0-4DF3-39B2-DB06-81A6724A819B}"/>
              </a:ext>
            </a:extLst>
          </p:cNvPr>
          <p:cNvGrpSpPr/>
          <p:nvPr/>
        </p:nvGrpSpPr>
        <p:grpSpPr>
          <a:xfrm>
            <a:off x="7099819" y="5180369"/>
            <a:ext cx="541370" cy="788973"/>
            <a:chOff x="6909533" y="5489377"/>
            <a:chExt cx="541370" cy="788973"/>
          </a:xfrm>
        </p:grpSpPr>
        <p:pic>
          <p:nvPicPr>
            <p:cNvPr id="101" name="Picture 100">
              <a:extLst>
                <a:ext uri="{FF2B5EF4-FFF2-40B4-BE49-F238E27FC236}">
                  <a16:creationId xmlns:a16="http://schemas.microsoft.com/office/drawing/2014/main" id="{6983ABB3-C964-C129-CF80-7E5D4E205C3E}"/>
                </a:ext>
              </a:extLst>
            </p:cNvPr>
            <p:cNvPicPr>
              <a:picLocks noChangeAspect="1"/>
            </p:cNvPicPr>
            <p:nvPr/>
          </p:nvPicPr>
          <p:blipFill>
            <a:blip r:embed="rId11"/>
            <a:stretch>
              <a:fillRect/>
            </a:stretch>
          </p:blipFill>
          <p:spPr>
            <a:xfrm>
              <a:off x="6909533" y="5489377"/>
              <a:ext cx="541370" cy="788973"/>
            </a:xfrm>
            <a:prstGeom prst="rect">
              <a:avLst/>
            </a:prstGeom>
          </p:spPr>
        </p:pic>
        <p:sp>
          <p:nvSpPr>
            <p:cNvPr id="102" name="Isosceles Triangle 20">
              <a:extLst>
                <a:ext uri="{FF2B5EF4-FFF2-40B4-BE49-F238E27FC236}">
                  <a16:creationId xmlns:a16="http://schemas.microsoft.com/office/drawing/2014/main" id="{D49E4837-3C42-74BC-E8AF-59C6F3EFB83A}"/>
                </a:ext>
              </a:extLst>
            </p:cNvPr>
            <p:cNvSpPr/>
            <p:nvPr/>
          </p:nvSpPr>
          <p:spPr>
            <a:xfrm rot="16200000">
              <a:off x="7247130" y="5491380"/>
              <a:ext cx="199219" cy="201769"/>
            </a:xfrm>
            <a:prstGeom prst="triangle">
              <a:avLst>
                <a:gd name="adj" fmla="val 100000"/>
              </a:avLst>
            </a:prstGeom>
            <a:solidFill>
              <a:srgbClr val="DBEEF4"/>
            </a:solidFill>
            <a:ln w="12700" cap="rnd"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3" name="Rounded Rectangle 102">
            <a:extLst>
              <a:ext uri="{FF2B5EF4-FFF2-40B4-BE49-F238E27FC236}">
                <a16:creationId xmlns:a16="http://schemas.microsoft.com/office/drawing/2014/main" id="{1F3BBF75-ECC0-77B9-50EE-323E676B4A70}"/>
              </a:ext>
            </a:extLst>
          </p:cNvPr>
          <p:cNvSpPr/>
          <p:nvPr/>
        </p:nvSpPr>
        <p:spPr>
          <a:xfrm>
            <a:off x="5739175" y="4170988"/>
            <a:ext cx="3569700" cy="2077260"/>
          </a:xfrm>
          <a:prstGeom prst="roundRect">
            <a:avLst/>
          </a:prstGeom>
          <a:solidFill>
            <a:srgbClr val="FF0000">
              <a:alpha val="13103"/>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9572225-7E70-2EB1-3057-69E921697F79}"/>
              </a:ext>
            </a:extLst>
          </p:cNvPr>
          <p:cNvPicPr>
            <a:picLocks noChangeAspect="1"/>
          </p:cNvPicPr>
          <p:nvPr/>
        </p:nvPicPr>
        <p:blipFill>
          <a:blip r:embed="rId12"/>
          <a:stretch>
            <a:fillRect/>
          </a:stretch>
        </p:blipFill>
        <p:spPr>
          <a:xfrm>
            <a:off x="139482" y="5667142"/>
            <a:ext cx="3124636" cy="1162212"/>
          </a:xfrm>
          <a:prstGeom prst="rect">
            <a:avLst/>
          </a:prstGeom>
        </p:spPr>
      </p:pic>
    </p:spTree>
    <p:extLst>
      <p:ext uri="{BB962C8B-B14F-4D97-AF65-F5344CB8AC3E}">
        <p14:creationId xmlns:p14="http://schemas.microsoft.com/office/powerpoint/2010/main" val="529431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D748A9-0D5A-8FB8-26A2-34CC1CB8C22C}"/>
              </a:ext>
            </a:extLst>
          </p:cNvPr>
          <p:cNvSpPr/>
          <p:nvPr/>
        </p:nvSpPr>
        <p:spPr>
          <a:xfrm>
            <a:off x="-53788" y="-13415"/>
            <a:ext cx="12245788" cy="734218"/>
          </a:xfrm>
          <a:prstGeom prst="rect">
            <a:avLst/>
          </a:prstGeom>
          <a:solidFill>
            <a:srgbClr val="034D9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3200" b="1" dirty="0"/>
              <a:t>WIS2 in a box</a:t>
            </a:r>
          </a:p>
        </p:txBody>
      </p:sp>
      <p:sp>
        <p:nvSpPr>
          <p:cNvPr id="32" name="TextBox 31">
            <a:extLst>
              <a:ext uri="{FF2B5EF4-FFF2-40B4-BE49-F238E27FC236}">
                <a16:creationId xmlns:a16="http://schemas.microsoft.com/office/drawing/2014/main" id="{E50E4BF3-4D23-7066-EAB7-182A4C947658}"/>
              </a:ext>
            </a:extLst>
          </p:cNvPr>
          <p:cNvSpPr txBox="1"/>
          <p:nvPr/>
        </p:nvSpPr>
        <p:spPr>
          <a:xfrm>
            <a:off x="190697" y="1221342"/>
            <a:ext cx="6304899" cy="1366528"/>
          </a:xfrm>
          <a:prstGeom prst="rect">
            <a:avLst/>
          </a:prstGeom>
          <a:noFill/>
        </p:spPr>
        <p:txBody>
          <a:bodyPr wrap="square" rtlCol="0">
            <a:spAutoFit/>
          </a:bodyPr>
          <a:lstStyle/>
          <a:p>
            <a:pPr marL="285750" indent="-285750">
              <a:spcBef>
                <a:spcPct val="20000"/>
              </a:spcBef>
              <a:buFont typeface="Arial"/>
              <a:buChar char="–"/>
            </a:pPr>
            <a:r>
              <a:rPr lang="en-CA" dirty="0">
                <a:solidFill>
                  <a:prstClr val="black"/>
                </a:solidFill>
              </a:rPr>
              <a:t>Code: </a:t>
            </a:r>
            <a:r>
              <a:rPr lang="en-CA" dirty="0">
                <a:solidFill>
                  <a:srgbClr val="4F81BD">
                    <a:lumMod val="75000"/>
                  </a:srgbClr>
                </a:solidFill>
                <a:hlinkClick r:id="rId4"/>
              </a:rPr>
              <a:t>https://github/wmo-im/wis2box</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Documentation: </a:t>
            </a:r>
            <a:r>
              <a:rPr lang="en-CA" dirty="0">
                <a:solidFill>
                  <a:srgbClr val="4F81BD">
                    <a:lumMod val="75000"/>
                  </a:srgbClr>
                </a:solidFill>
                <a:hlinkClick r:id="rId5"/>
              </a:rPr>
              <a:t>https://docs.wis2box.wis.wmo.int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Demo: </a:t>
            </a:r>
            <a:r>
              <a:rPr lang="en-CA" dirty="0">
                <a:solidFill>
                  <a:srgbClr val="4F81BD">
                    <a:lumMod val="75000"/>
                  </a:srgbClr>
                </a:solidFill>
                <a:hlinkClick r:id="rId6"/>
              </a:rPr>
              <a:t>https://demo.wis2box.wis.wmo.int</a:t>
            </a:r>
            <a:r>
              <a:rPr lang="en-CA" dirty="0">
                <a:solidFill>
                  <a:srgbClr val="4F81BD">
                    <a:lumMod val="75000"/>
                  </a:srgbClr>
                </a:solidFill>
              </a:rPr>
              <a:t> </a:t>
            </a:r>
          </a:p>
          <a:p>
            <a:pPr marL="285750" indent="-285750">
              <a:spcBef>
                <a:spcPct val="20000"/>
              </a:spcBef>
              <a:buFont typeface="Arial"/>
              <a:buChar char="–"/>
            </a:pPr>
            <a:r>
              <a:rPr lang="en-CA" dirty="0">
                <a:solidFill>
                  <a:prstClr val="black"/>
                </a:solidFill>
              </a:rPr>
              <a:t>Discussion Forum : </a:t>
            </a:r>
            <a:r>
              <a:rPr lang="en-CA" dirty="0">
                <a:solidFill>
                  <a:srgbClr val="4F81BD">
                    <a:lumMod val="75000"/>
                  </a:srgbClr>
                </a:solidFill>
                <a:hlinkClick r:id="rId7"/>
              </a:rPr>
              <a:t>github.com/</a:t>
            </a:r>
            <a:r>
              <a:rPr lang="en-CA" dirty="0" err="1">
                <a:solidFill>
                  <a:srgbClr val="4F81BD">
                    <a:lumMod val="75000"/>
                  </a:srgbClr>
                </a:solidFill>
                <a:hlinkClick r:id="rId7"/>
              </a:rPr>
              <a:t>wmo-im</a:t>
            </a:r>
            <a:r>
              <a:rPr lang="en-CA" dirty="0">
                <a:solidFill>
                  <a:srgbClr val="4F81BD">
                    <a:lumMod val="75000"/>
                  </a:srgbClr>
                </a:solidFill>
                <a:hlinkClick r:id="rId7"/>
              </a:rPr>
              <a:t>/wis2box/discussions </a:t>
            </a:r>
            <a:endParaRPr lang="en-CA" dirty="0">
              <a:solidFill>
                <a:srgbClr val="4F81BD">
                  <a:lumMod val="75000"/>
                </a:srgbClr>
              </a:solidFill>
            </a:endParaRPr>
          </a:p>
        </p:txBody>
      </p:sp>
      <p:grpSp>
        <p:nvGrpSpPr>
          <p:cNvPr id="5" name="Group 4">
            <a:extLst>
              <a:ext uri="{FF2B5EF4-FFF2-40B4-BE49-F238E27FC236}">
                <a16:creationId xmlns:a16="http://schemas.microsoft.com/office/drawing/2014/main" id="{15688706-0631-D91B-AFE0-873568B333F1}"/>
              </a:ext>
            </a:extLst>
          </p:cNvPr>
          <p:cNvGrpSpPr/>
          <p:nvPr/>
        </p:nvGrpSpPr>
        <p:grpSpPr>
          <a:xfrm>
            <a:off x="310984" y="3143791"/>
            <a:ext cx="6064323" cy="2447306"/>
            <a:chOff x="1843218" y="3137248"/>
            <a:chExt cx="8575430" cy="2639165"/>
          </a:xfrm>
        </p:grpSpPr>
        <p:sp>
          <p:nvSpPr>
            <p:cNvPr id="22" name="Rectangle 21">
              <a:extLst>
                <a:ext uri="{FF2B5EF4-FFF2-40B4-BE49-F238E27FC236}">
                  <a16:creationId xmlns:a16="http://schemas.microsoft.com/office/drawing/2014/main" id="{4480CEBA-C8A0-B6BD-FE23-D87056BF5CB9}"/>
                </a:ext>
              </a:extLst>
            </p:cNvPr>
            <p:cNvSpPr/>
            <p:nvPr/>
          </p:nvSpPr>
          <p:spPr>
            <a:xfrm>
              <a:off x="1843218" y="3137248"/>
              <a:ext cx="8575430" cy="2639165"/>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ADBEF450-3E9C-95C1-CF3D-B0DF8382C0A3}"/>
                </a:ext>
              </a:extLst>
            </p:cNvPr>
            <p:cNvSpPr txBox="1"/>
            <p:nvPr/>
          </p:nvSpPr>
          <p:spPr>
            <a:xfrm>
              <a:off x="3477780" y="3137248"/>
              <a:ext cx="3461205"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Apache license version 2.0</a:t>
              </a:r>
            </a:p>
          </p:txBody>
        </p:sp>
        <p:sp>
          <p:nvSpPr>
            <p:cNvPr id="3" name="TextBox 2">
              <a:extLst>
                <a:ext uri="{FF2B5EF4-FFF2-40B4-BE49-F238E27FC236}">
                  <a16:creationId xmlns:a16="http://schemas.microsoft.com/office/drawing/2014/main" id="{2347B186-9F14-3A03-9E37-9E98C22D0751}"/>
                </a:ext>
              </a:extLst>
            </p:cNvPr>
            <p:cNvSpPr txBox="1"/>
            <p:nvPr/>
          </p:nvSpPr>
          <p:spPr>
            <a:xfrm>
              <a:off x="1975339" y="3607717"/>
              <a:ext cx="2860431" cy="1785104"/>
            </a:xfrm>
            <a:prstGeom prst="rect">
              <a:avLst/>
            </a:prstGeom>
            <a:noFill/>
          </p:spPr>
          <p:txBody>
            <a:bodyPr wrap="square" rtlCol="0">
              <a:spAutoFit/>
            </a:bodyPr>
            <a:lstStyle/>
            <a:p>
              <a:r>
                <a:rPr lang="en-CH" sz="2000" b="1" dirty="0">
                  <a:solidFill>
                    <a:schemeClr val="tx2">
                      <a:lumMod val="75000"/>
                    </a:schemeClr>
                  </a:solidFill>
                </a:rPr>
                <a:t>Permissions</a:t>
              </a:r>
              <a:endParaRPr lang="en-CH" b="1" dirty="0">
                <a:solidFill>
                  <a:schemeClr val="tx2">
                    <a:lumMod val="75000"/>
                  </a:schemeClr>
                </a:solidFill>
              </a:endParaRPr>
            </a:p>
            <a:p>
              <a:pPr marL="285750" indent="-285750">
                <a:buSzPct val="60000"/>
                <a:buFont typeface=".Apple Color Emoji UI"/>
                <a:buChar char="🟢"/>
              </a:pPr>
              <a:r>
                <a:rPr lang="en-CH" dirty="0"/>
                <a:t>Commercial use</a:t>
              </a:r>
            </a:p>
            <a:p>
              <a:pPr marL="285750" indent="-285750">
                <a:buSzPct val="60000"/>
                <a:buFont typeface=".Apple Color Emoji UI"/>
                <a:buChar char="🟢"/>
              </a:pPr>
              <a:r>
                <a:rPr lang="en-CH" dirty="0"/>
                <a:t>Distribution</a:t>
              </a:r>
            </a:p>
            <a:p>
              <a:pPr marL="285750" indent="-285750">
                <a:buSzPct val="60000"/>
                <a:buFont typeface=".Apple Color Emoji UI"/>
                <a:buChar char="🟢"/>
              </a:pPr>
              <a:r>
                <a:rPr lang="en-CH" dirty="0"/>
                <a:t>Modification</a:t>
              </a:r>
            </a:p>
            <a:p>
              <a:pPr marL="285750" indent="-285750">
                <a:buSzPct val="60000"/>
                <a:buFont typeface=".Apple Color Emoji UI"/>
                <a:buChar char="🟢"/>
              </a:pPr>
              <a:r>
                <a:rPr lang="en-CH" dirty="0"/>
                <a:t>Patent use</a:t>
              </a:r>
            </a:p>
            <a:p>
              <a:pPr marL="285750" indent="-285750">
                <a:buSzPct val="60000"/>
                <a:buFont typeface=".Apple Color Emoji UI"/>
                <a:buChar char="🟢"/>
              </a:pPr>
              <a:r>
                <a:rPr lang="en-CH" dirty="0"/>
                <a:t>Private use</a:t>
              </a:r>
            </a:p>
          </p:txBody>
        </p:sp>
        <p:sp>
          <p:nvSpPr>
            <p:cNvPr id="31" name="TextBox 30">
              <a:extLst>
                <a:ext uri="{FF2B5EF4-FFF2-40B4-BE49-F238E27FC236}">
                  <a16:creationId xmlns:a16="http://schemas.microsoft.com/office/drawing/2014/main" id="{1EA18487-1824-3197-6237-4582E690F977}"/>
                </a:ext>
              </a:extLst>
            </p:cNvPr>
            <p:cNvSpPr txBox="1"/>
            <p:nvPr/>
          </p:nvSpPr>
          <p:spPr>
            <a:xfrm>
              <a:off x="4617835" y="3615473"/>
              <a:ext cx="3217985" cy="954107"/>
            </a:xfrm>
            <a:prstGeom prst="rect">
              <a:avLst/>
            </a:prstGeom>
            <a:noFill/>
          </p:spPr>
          <p:txBody>
            <a:bodyPr wrap="square" rtlCol="0">
              <a:spAutoFit/>
            </a:bodyPr>
            <a:lstStyle/>
            <a:p>
              <a:r>
                <a:rPr lang="en-CH" sz="2000" b="1" dirty="0">
                  <a:solidFill>
                    <a:schemeClr val="tx2">
                      <a:lumMod val="75000"/>
                    </a:schemeClr>
                  </a:solidFill>
                </a:rPr>
                <a:t>Conditions</a:t>
              </a:r>
              <a:endParaRPr lang="en-CH" b="1" dirty="0">
                <a:solidFill>
                  <a:schemeClr val="tx2">
                    <a:lumMod val="75000"/>
                  </a:schemeClr>
                </a:solidFill>
              </a:endParaRPr>
            </a:p>
            <a:p>
              <a:pPr marL="285750" indent="-285750">
                <a:buSzPct val="60000"/>
                <a:buFont typeface=".Apple Color Emoji UI"/>
                <a:buChar char="🔵"/>
              </a:pPr>
              <a:r>
                <a:rPr lang="en-CH" dirty="0"/>
                <a:t>License and copyright notice</a:t>
              </a:r>
            </a:p>
            <a:p>
              <a:pPr marL="285750" indent="-285750">
                <a:buSzPct val="60000"/>
                <a:buFont typeface=".Apple Color Emoji UI"/>
                <a:buChar char="🔵"/>
              </a:pPr>
              <a:r>
                <a:rPr lang="en-CH" dirty="0"/>
                <a:t>State any changes</a:t>
              </a:r>
            </a:p>
          </p:txBody>
        </p:sp>
        <p:sp>
          <p:nvSpPr>
            <p:cNvPr id="33" name="TextBox 32">
              <a:extLst>
                <a:ext uri="{FF2B5EF4-FFF2-40B4-BE49-F238E27FC236}">
                  <a16:creationId xmlns:a16="http://schemas.microsoft.com/office/drawing/2014/main" id="{D17FAA09-75F1-CEA6-896E-8E57D0B86F12}"/>
                </a:ext>
              </a:extLst>
            </p:cNvPr>
            <p:cNvSpPr txBox="1"/>
            <p:nvPr/>
          </p:nvSpPr>
          <p:spPr>
            <a:xfrm>
              <a:off x="7549663" y="3607717"/>
              <a:ext cx="2121902" cy="1231106"/>
            </a:xfrm>
            <a:prstGeom prst="rect">
              <a:avLst/>
            </a:prstGeom>
            <a:noFill/>
          </p:spPr>
          <p:txBody>
            <a:bodyPr wrap="square" rtlCol="0">
              <a:spAutoFit/>
            </a:bodyPr>
            <a:lstStyle/>
            <a:p>
              <a:r>
                <a:rPr lang="en-CH" sz="2000" b="1" dirty="0">
                  <a:solidFill>
                    <a:schemeClr val="tx2">
                      <a:lumMod val="75000"/>
                    </a:schemeClr>
                  </a:solidFill>
                </a:rPr>
                <a:t>Limitations</a:t>
              </a:r>
              <a:endParaRPr lang="en-CH" b="1" dirty="0">
                <a:solidFill>
                  <a:schemeClr val="tx2">
                    <a:lumMod val="75000"/>
                  </a:schemeClr>
                </a:solidFill>
              </a:endParaRPr>
            </a:p>
            <a:p>
              <a:pPr marL="285750" indent="-285750">
                <a:buSzPct val="60000"/>
                <a:buFont typeface=".Apple Color Emoji UI"/>
                <a:buChar char="🔴"/>
              </a:pPr>
              <a:r>
                <a:rPr lang="en-CH" dirty="0"/>
                <a:t>Liability</a:t>
              </a:r>
            </a:p>
            <a:p>
              <a:pPr marL="285750" indent="-285750">
                <a:buSzPct val="60000"/>
                <a:buFont typeface=".Apple Color Emoji UI"/>
                <a:buChar char="🔴"/>
              </a:pPr>
              <a:r>
                <a:rPr lang="en-CH" dirty="0"/>
                <a:t>Trademark use</a:t>
              </a:r>
            </a:p>
            <a:p>
              <a:pPr marL="285750" indent="-285750">
                <a:buSzPct val="60000"/>
                <a:buFont typeface=".Apple Color Emoji UI"/>
                <a:buChar char="🔴"/>
              </a:pPr>
              <a:r>
                <a:rPr lang="en-CH" dirty="0"/>
                <a:t>Warranty</a:t>
              </a:r>
            </a:p>
          </p:txBody>
        </p:sp>
      </p:grpSp>
      <p:pic>
        <p:nvPicPr>
          <p:cNvPr id="35" name="Picture 4" descr="Building for Everyone — The Opensource Way | by Bolaji | Backticks &amp; Tildes  | Medium">
            <a:extLst>
              <a:ext uri="{FF2B5EF4-FFF2-40B4-BE49-F238E27FC236}">
                <a16:creationId xmlns:a16="http://schemas.microsoft.com/office/drawing/2014/main" id="{BBD3CD42-8826-5C57-43C1-55F44B1BF9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33" t="24943" r="8195" b="26279"/>
          <a:stretch/>
        </p:blipFill>
        <p:spPr bwMode="auto">
          <a:xfrm>
            <a:off x="0" y="-2285"/>
            <a:ext cx="1849870" cy="75017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6EA1298-9A84-4B06-0180-DCADB6003081}"/>
              </a:ext>
            </a:extLst>
          </p:cNvPr>
          <p:cNvGrpSpPr/>
          <p:nvPr/>
        </p:nvGrpSpPr>
        <p:grpSpPr>
          <a:xfrm>
            <a:off x="269970" y="802156"/>
            <a:ext cx="6069239" cy="2044506"/>
            <a:chOff x="2842329" y="774985"/>
            <a:chExt cx="6453553" cy="2044506"/>
          </a:xfrm>
        </p:grpSpPr>
        <p:sp>
          <p:nvSpPr>
            <p:cNvPr id="9" name="Rectangle 8">
              <a:extLst>
                <a:ext uri="{FF2B5EF4-FFF2-40B4-BE49-F238E27FC236}">
                  <a16:creationId xmlns:a16="http://schemas.microsoft.com/office/drawing/2014/main" id="{891DE663-463E-68A4-2471-DC1A9D4788E6}"/>
                </a:ext>
              </a:extLst>
            </p:cNvPr>
            <p:cNvSpPr/>
            <p:nvPr/>
          </p:nvSpPr>
          <p:spPr>
            <a:xfrm>
              <a:off x="2842329" y="774985"/>
              <a:ext cx="6453553" cy="2044506"/>
            </a:xfrm>
            <a:prstGeom prst="rect">
              <a:avLst/>
            </a:prstGeom>
            <a:noFill/>
            <a:ln w="158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C3A453B-A016-CF72-11FA-C2FD38CA7C4E}"/>
                </a:ext>
              </a:extLst>
            </p:cNvPr>
            <p:cNvSpPr txBox="1"/>
            <p:nvPr/>
          </p:nvSpPr>
          <p:spPr>
            <a:xfrm>
              <a:off x="4151708" y="848865"/>
              <a:ext cx="3732112" cy="400110"/>
            </a:xfrm>
            <a:prstGeom prst="rect">
              <a:avLst/>
            </a:prstGeom>
            <a:noFill/>
          </p:spPr>
          <p:txBody>
            <a:bodyPr wrap="none" rtlCol="0">
              <a:spAutoFit/>
            </a:bodyPr>
            <a:lstStyle/>
            <a:p>
              <a:r>
                <a:rPr lang="en-CH" sz="2000" b="1" dirty="0">
                  <a:solidFill>
                    <a:schemeClr val="tx2">
                      <a:lumMod val="75000"/>
                    </a:schemeClr>
                  </a:solidFill>
                  <a:latin typeface="Arial" panose="020B0604020202020204" pitchFamily="34" charset="0"/>
                  <a:cs typeface="Arial" panose="020B0604020202020204" pitchFamily="34" charset="0"/>
                </a:rPr>
                <a:t>gitHub repositories and docs</a:t>
              </a:r>
            </a:p>
          </p:txBody>
        </p:sp>
      </p:grpSp>
      <p:pic>
        <p:nvPicPr>
          <p:cNvPr id="13" name="Picture 12">
            <a:extLst>
              <a:ext uri="{FF2B5EF4-FFF2-40B4-BE49-F238E27FC236}">
                <a16:creationId xmlns:a16="http://schemas.microsoft.com/office/drawing/2014/main" id="{FF34C5B8-0DCE-8054-1006-6F7F31FB7D95}"/>
              </a:ext>
            </a:extLst>
          </p:cNvPr>
          <p:cNvPicPr>
            <a:picLocks noChangeAspect="1"/>
          </p:cNvPicPr>
          <p:nvPr/>
        </p:nvPicPr>
        <p:blipFill>
          <a:blip r:embed="rId9"/>
          <a:stretch>
            <a:fillRect/>
          </a:stretch>
        </p:blipFill>
        <p:spPr>
          <a:xfrm>
            <a:off x="6495596" y="1076091"/>
            <a:ext cx="3612216" cy="1927909"/>
          </a:xfrm>
          <a:prstGeom prst="rect">
            <a:avLst/>
          </a:prstGeom>
        </p:spPr>
      </p:pic>
      <p:pic>
        <p:nvPicPr>
          <p:cNvPr id="16" name="Picture 15">
            <a:extLst>
              <a:ext uri="{FF2B5EF4-FFF2-40B4-BE49-F238E27FC236}">
                <a16:creationId xmlns:a16="http://schemas.microsoft.com/office/drawing/2014/main" id="{69D53078-5044-80A2-D5B0-BE3E3C544C58}"/>
              </a:ext>
            </a:extLst>
          </p:cNvPr>
          <p:cNvPicPr>
            <a:picLocks noChangeAspect="1"/>
          </p:cNvPicPr>
          <p:nvPr/>
        </p:nvPicPr>
        <p:blipFill>
          <a:blip r:embed="rId10"/>
          <a:stretch>
            <a:fillRect/>
          </a:stretch>
        </p:blipFill>
        <p:spPr>
          <a:xfrm>
            <a:off x="10005358" y="2244952"/>
            <a:ext cx="2186647" cy="3811819"/>
          </a:xfrm>
          <a:prstGeom prst="rect">
            <a:avLst/>
          </a:prstGeom>
        </p:spPr>
      </p:pic>
      <p:pic>
        <p:nvPicPr>
          <p:cNvPr id="7" name="Picture 6">
            <a:extLst>
              <a:ext uri="{FF2B5EF4-FFF2-40B4-BE49-F238E27FC236}">
                <a16:creationId xmlns:a16="http://schemas.microsoft.com/office/drawing/2014/main" id="{61D76B3D-698F-7DBB-8C4B-EA8B210EFD82}"/>
              </a:ext>
            </a:extLst>
          </p:cNvPr>
          <p:cNvPicPr>
            <a:picLocks noChangeAspect="1"/>
          </p:cNvPicPr>
          <p:nvPr/>
        </p:nvPicPr>
        <p:blipFill>
          <a:blip r:embed="rId11"/>
          <a:stretch>
            <a:fillRect/>
          </a:stretch>
        </p:blipFill>
        <p:spPr>
          <a:xfrm>
            <a:off x="148238" y="5672450"/>
            <a:ext cx="3124636" cy="1162212"/>
          </a:xfrm>
          <a:prstGeom prst="rect">
            <a:avLst/>
          </a:prstGeom>
        </p:spPr>
      </p:pic>
    </p:spTree>
    <p:extLst>
      <p:ext uri="{BB962C8B-B14F-4D97-AF65-F5344CB8AC3E}">
        <p14:creationId xmlns:p14="http://schemas.microsoft.com/office/powerpoint/2010/main" val="97440781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diagram of a timeline&#10;&#10;Description automatically generated">
            <a:extLst>
              <a:ext uri="{FF2B5EF4-FFF2-40B4-BE49-F238E27FC236}">
                <a16:creationId xmlns:a16="http://schemas.microsoft.com/office/drawing/2014/main" id="{8566DB91-7201-9780-89FF-6896D1385E65}"/>
              </a:ext>
            </a:extLst>
          </p:cNvPr>
          <p:cNvPicPr>
            <a:picLocks noChangeAspect="1"/>
          </p:cNvPicPr>
          <p:nvPr/>
        </p:nvPicPr>
        <p:blipFill>
          <a:blip r:embed="rId4"/>
          <a:stretch>
            <a:fillRect/>
          </a:stretch>
        </p:blipFill>
        <p:spPr>
          <a:xfrm>
            <a:off x="152182" y="85602"/>
            <a:ext cx="12039818" cy="6772398"/>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CD5AC-5239-4317-A018-1F813C8A6B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68EE570A-13A6-464C-8310-9192BE0C0F78}"/>
              </a:ext>
            </a:extLst>
          </p:cNvPr>
          <p:cNvSpPr/>
          <p:nvPr/>
        </p:nvSpPr>
        <p:spPr>
          <a:xfrm>
            <a:off x="834390" y="6073140"/>
            <a:ext cx="133350" cy="1295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8A146C4-DD9B-2FB3-7CC8-698083FB528B}"/>
              </a:ext>
            </a:extLst>
          </p:cNvPr>
          <p:cNvPicPr>
            <a:picLocks noChangeAspect="1"/>
          </p:cNvPicPr>
          <p:nvPr/>
        </p:nvPicPr>
        <p:blipFill>
          <a:blip r:embed="rId5"/>
          <a:stretch>
            <a:fillRect/>
          </a:stretch>
        </p:blipFill>
        <p:spPr>
          <a:xfrm>
            <a:off x="152182" y="5911688"/>
            <a:ext cx="3124636" cy="1162212"/>
          </a:xfrm>
          <a:prstGeom prst="rect">
            <a:avLst/>
          </a:prstGeom>
        </p:spPr>
      </p:pic>
    </p:spTree>
    <p:extLst>
      <p:ext uri="{BB962C8B-B14F-4D97-AF65-F5344CB8AC3E}">
        <p14:creationId xmlns:p14="http://schemas.microsoft.com/office/powerpoint/2010/main" val="367455223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281" y="108572"/>
            <a:ext cx="9884923" cy="514387"/>
          </a:xfrm>
        </p:spPr>
        <p:txBody>
          <a:bodyPr>
            <a:noAutofit/>
          </a:bodyPr>
          <a:lstStyle/>
          <a:p>
            <a:r>
              <a:rPr lang="en-US" sz="3333" dirty="0">
                <a:solidFill>
                  <a:srgbClr val="004F9E"/>
                </a:solidFill>
                <a:latin typeface="Arial" panose="020B0604020202020204" pitchFamily="34" charset="0"/>
                <a:cs typeface="Arial" panose="020B0604020202020204" pitchFamily="34" charset="0"/>
              </a:rPr>
              <a:t>Caribbean“</a:t>
            </a:r>
            <a:r>
              <a:rPr lang="en-GB" sz="3333" dirty="0">
                <a:solidFill>
                  <a:srgbClr val="004F9E"/>
                </a:solidFill>
                <a:latin typeface="Arial" panose="020B0604020202020204" pitchFamily="34" charset="0"/>
                <a:ea typeface="Times New Roman" panose="02020603050405020304" pitchFamily="18" charset="0"/>
              </a:rPr>
              <a:t>WIS2Box Node” and National Nodes</a:t>
            </a:r>
            <a:endParaRPr lang="en-US" sz="3333" dirty="0">
              <a:solidFill>
                <a:srgbClr val="004F9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82173" y="1289652"/>
            <a:ext cx="6063248" cy="4399948"/>
          </a:xfrm>
          <a:prstGeom prst="rect">
            <a:avLst/>
          </a:prstGeom>
        </p:spPr>
      </p:pic>
      <p:sp>
        <p:nvSpPr>
          <p:cNvPr id="10" name="TextBox 9"/>
          <p:cNvSpPr txBox="1"/>
          <p:nvPr/>
        </p:nvSpPr>
        <p:spPr>
          <a:xfrm>
            <a:off x="3791337" y="827987"/>
            <a:ext cx="2796032" cy="461665"/>
          </a:xfrm>
          <a:prstGeom prst="rect">
            <a:avLst/>
          </a:prstGeom>
          <a:noFill/>
        </p:spPr>
        <p:txBody>
          <a:bodyPr wrap="square" rtlCol="0">
            <a:spAutoFit/>
          </a:bodyPr>
          <a:lstStyle/>
          <a:p>
            <a:r>
              <a:rPr lang="en-US" sz="2400" b="1" dirty="0"/>
              <a:t>November 09, 2023</a:t>
            </a:r>
          </a:p>
        </p:txBody>
      </p:sp>
      <p:sp>
        <p:nvSpPr>
          <p:cNvPr id="11" name="Rectangle 10"/>
          <p:cNvSpPr/>
          <p:nvPr/>
        </p:nvSpPr>
        <p:spPr>
          <a:xfrm>
            <a:off x="6587369" y="1639162"/>
            <a:ext cx="5746579" cy="3970318"/>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CMO Members  among global leaders using WIS2 to share data</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11 of 16 Members are currently sharing data using BUFR format on WIS2.0 in real time              </a:t>
            </a:r>
          </a:p>
          <a:p>
            <a:r>
              <a:rPr lang="en-US" sz="2000" b="1" dirty="0">
                <a:latin typeface="Arial" panose="020B0604020202020204" pitchFamily="34" charset="0"/>
                <a:cs typeface="Arial" panose="020B0604020202020204" pitchFamily="34" charset="0"/>
              </a:rPr>
              <a:t>             every hour </a:t>
            </a:r>
            <a:r>
              <a:rPr lang="en-US" sz="2000" b="1" dirty="0">
                <a:solidFill>
                  <a:srgbClr val="C00000"/>
                </a:solidFill>
                <a:latin typeface="Arial" panose="020B0604020202020204" pitchFamily="34" charset="0"/>
                <a:cs typeface="Arial" panose="020B0604020202020204" pitchFamily="34" charset="0"/>
              </a:rPr>
              <a:t>(10-year gap closed?)</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Belize, Trinidad and Tobago created national WIS2 nodes</a:t>
            </a:r>
          </a:p>
          <a:p>
            <a:r>
              <a:rPr lang="en-US" sz="2400" b="1" dirty="0"/>
              <a:t>Barbados, Saint Lucia, BVI, Anguilla, Montserrat</a:t>
            </a:r>
          </a:p>
          <a:p>
            <a:endParaRPr lang="en-US" sz="2400" b="1" dirty="0"/>
          </a:p>
        </p:txBody>
      </p:sp>
      <p:pic>
        <p:nvPicPr>
          <p:cNvPr id="12" name="Graphic 15" descr="Back with solid fill">
            <a:extLst>
              <a:ext uri="{FF2B5EF4-FFF2-40B4-BE49-F238E27FC236}">
                <a16:creationId xmlns:a16="http://schemas.microsoft.com/office/drawing/2014/main" id="{7BEB2C55-C0C5-F750-589A-9CE5865D93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62592">
            <a:off x="5206040" y="2535295"/>
            <a:ext cx="1586317" cy="877259"/>
          </a:xfrm>
          <a:prstGeom prst="rect">
            <a:avLst/>
          </a:prstGeom>
        </p:spPr>
      </p:pic>
      <p:pic>
        <p:nvPicPr>
          <p:cNvPr id="4" name="Picture 3">
            <a:extLst>
              <a:ext uri="{FF2B5EF4-FFF2-40B4-BE49-F238E27FC236}">
                <a16:creationId xmlns:a16="http://schemas.microsoft.com/office/drawing/2014/main" id="{E7171194-98D3-C4A6-C63D-1129A57E393A}"/>
              </a:ext>
            </a:extLst>
          </p:cNvPr>
          <p:cNvPicPr>
            <a:picLocks noChangeAspect="1"/>
          </p:cNvPicPr>
          <p:nvPr/>
        </p:nvPicPr>
        <p:blipFill>
          <a:blip r:embed="rId6"/>
          <a:stretch>
            <a:fillRect/>
          </a:stretch>
        </p:blipFill>
        <p:spPr>
          <a:xfrm>
            <a:off x="177582" y="5936240"/>
            <a:ext cx="2819618" cy="1048760"/>
          </a:xfrm>
          <a:prstGeom prst="rect">
            <a:avLst/>
          </a:prstGeom>
        </p:spPr>
      </p:pic>
      <p:sp>
        <p:nvSpPr>
          <p:cNvPr id="5" name="TextBox 4">
            <a:extLst>
              <a:ext uri="{FF2B5EF4-FFF2-40B4-BE49-F238E27FC236}">
                <a16:creationId xmlns:a16="http://schemas.microsoft.com/office/drawing/2014/main" id="{82685E50-7C66-7707-830A-5ECB9FED2232}"/>
              </a:ext>
            </a:extLst>
          </p:cNvPr>
          <p:cNvSpPr txBox="1"/>
          <p:nvPr/>
        </p:nvSpPr>
        <p:spPr>
          <a:xfrm>
            <a:off x="8991600" y="5898180"/>
            <a:ext cx="1548244" cy="400110"/>
          </a:xfrm>
          <a:prstGeom prst="rect">
            <a:avLst/>
          </a:prstGeom>
          <a:noFill/>
        </p:spPr>
        <p:txBody>
          <a:bodyPr wrap="none" rtlCol="0">
            <a:spAutoFit/>
          </a:bodyPr>
          <a:lstStyle/>
          <a:p>
            <a:r>
              <a:rPr lang="es-CO" sz="2000" dirty="0" err="1"/>
              <a:t>Source</a:t>
            </a:r>
            <a:r>
              <a:rPr lang="es-CO" sz="2000" dirty="0"/>
              <a:t>: CMO</a:t>
            </a:r>
            <a:endParaRPr lang="en-US" sz="2000" dirty="0"/>
          </a:p>
        </p:txBody>
      </p:sp>
    </p:spTree>
    <p:extLst>
      <p:ext uri="{BB962C8B-B14F-4D97-AF65-F5344CB8AC3E}">
        <p14:creationId xmlns:p14="http://schemas.microsoft.com/office/powerpoint/2010/main" val="191488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T-GISC2017-presentationXX-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8.xml><?xml version="1.0" encoding="utf-8"?>
<a:theme xmlns:a="http://schemas.openxmlformats.org/drawingml/2006/main" name="Tema de Office">
  <a:themeElements>
    <a:clrScheme name="Personalizados 20">
      <a:dk1>
        <a:srgbClr val="000000"/>
      </a:dk1>
      <a:lt1>
        <a:srgbClr val="FFFFFF"/>
      </a:lt1>
      <a:dk2>
        <a:srgbClr val="44546A"/>
      </a:dk2>
      <a:lt2>
        <a:srgbClr val="E7E6E6"/>
      </a:lt2>
      <a:accent1>
        <a:srgbClr val="FFC000"/>
      </a:accent1>
      <a:accent2>
        <a:srgbClr val="0D0D0D"/>
      </a:accent2>
      <a:accent3>
        <a:srgbClr val="A5A5A5"/>
      </a:accent3>
      <a:accent4>
        <a:srgbClr val="CECECE"/>
      </a:accent4>
      <a:accent5>
        <a:srgbClr val="262626"/>
      </a:accent5>
      <a:accent6>
        <a:srgbClr val="7F7F7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O 150y_PPT template_final" id="{67D63888-2D1D-994C-B36F-8859526EF670}" vid="{F300701F-8589-C547-ABFF-F41875A811E7}"/>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1a465f0-9ed0-43de-8189-a8c6f1075a5f" xsi:nil="true"/>
    <SharedWithUsers xmlns="1b00f30f-36d4-4fa1-aff8-52ec48b6e084">
      <UserInfo>
        <DisplayName>Zhichao Wang</DisplayName>
        <AccountId>107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72671858FF0B4B80590C0985A5F158" ma:contentTypeVersion="13" ma:contentTypeDescription="Create a new document." ma:contentTypeScope="" ma:versionID="953d7ea7b0f8837cd3ca9d050a6fca58">
  <xsd:schema xmlns:xsd="http://www.w3.org/2001/XMLSchema" xmlns:xs="http://www.w3.org/2001/XMLSchema" xmlns:p="http://schemas.microsoft.com/office/2006/metadata/properties" xmlns:ns2="c1a465f0-9ed0-43de-8189-a8c6f1075a5f" xmlns:ns3="1b00f30f-36d4-4fa1-aff8-52ec48b6e084" targetNamespace="http://schemas.microsoft.com/office/2006/metadata/properties" ma:root="true" ma:fieldsID="f9bb7e3ac5087c107f2090f8b56d4448" ns2:_="" ns3:_="">
    <xsd:import namespace="c1a465f0-9ed0-43de-8189-a8c6f1075a5f"/>
    <xsd:import namespace="1b00f30f-36d4-4fa1-aff8-52ec48b6e0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a465f0-9ed0-43de-8189-a8c6f1075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00f30f-36d4-4fa1-aff8-52ec48b6e08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27FCF3-D210-4447-9999-135BE84AA52C}">
  <ds:schemaRefs>
    <ds:schemaRef ds:uri="http://schemas.microsoft.com/sharepoint/v3/contenttype/forms"/>
  </ds:schemaRefs>
</ds:datastoreItem>
</file>

<file path=customXml/itemProps2.xml><?xml version="1.0" encoding="utf-8"?>
<ds:datastoreItem xmlns:ds="http://schemas.openxmlformats.org/officeDocument/2006/customXml" ds:itemID="{4FA777BE-1691-46D3-B5EF-D93DCFCAC224}">
  <ds:schemaRefs>
    <ds:schemaRef ds:uri="http://schemas.microsoft.com/office/2006/metadata/properties"/>
    <ds:schemaRef ds:uri="http://www.w3.org/XML/1998/namespace"/>
    <ds:schemaRef ds:uri="http://schemas.microsoft.com/office/2006/documentManagement/types"/>
    <ds:schemaRef ds:uri="1b00f30f-36d4-4fa1-aff8-52ec48b6e084"/>
    <ds:schemaRef ds:uri="http://schemas.openxmlformats.org/package/2006/metadata/core-properties"/>
    <ds:schemaRef ds:uri="http://purl.org/dc/terms/"/>
    <ds:schemaRef ds:uri="http://schemas.microsoft.com/office/infopath/2007/PartnerControls"/>
    <ds:schemaRef ds:uri="c1a465f0-9ed0-43de-8189-a8c6f1075a5f"/>
    <ds:schemaRef ds:uri="http://purl.org/dc/dcmitype/"/>
    <ds:schemaRef ds:uri="http://purl.org/dc/elements/1.1/"/>
  </ds:schemaRefs>
</ds:datastoreItem>
</file>

<file path=customXml/itemProps3.xml><?xml version="1.0" encoding="utf-8"?>
<ds:datastoreItem xmlns:ds="http://schemas.openxmlformats.org/officeDocument/2006/customXml" ds:itemID="{6C69EF1F-FC85-4093-965E-AFA546F7F1BE}">
  <ds:schemaRefs>
    <ds:schemaRef ds:uri="1b00f30f-36d4-4fa1-aff8-52ec48b6e084"/>
    <ds:schemaRef ds:uri="c1a465f0-9ed0-43de-8189-a8c6f1075a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WMO_WHITE_Powerpoint_en_fr</Template>
  <TotalTime>1618</TotalTime>
  <Words>1420</Words>
  <Application>Microsoft Office PowerPoint</Application>
  <PresentationFormat>Widescreen</PresentationFormat>
  <Paragraphs>207</Paragraphs>
  <Slides>20</Slides>
  <Notes>9</Notes>
  <HiddenSlides>2</HiddenSlides>
  <MMClips>1</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TT-GISC2017-presentationXX-template</vt:lpstr>
      <vt:lpstr>Office Theme</vt:lpstr>
      <vt:lpstr>1_WMO_WHITE_Powerpoint_en_fr</vt:lpstr>
      <vt:lpstr>WMO_BLUE_Powerpoint_en_fr</vt:lpstr>
      <vt:lpstr>WMO_WHITE_Powerpoint_en_fr</vt:lpstr>
      <vt:lpstr>Office Theme</vt:lpstr>
      <vt:lpstr>UNISDR</vt:lpstr>
      <vt:lpstr>Tema de Office</vt:lpstr>
      <vt:lpstr>1_Office Theme</vt:lpstr>
      <vt:lpstr>  WMO Report   17th session of the IOC Intergovernmental Coordination Group for the Tsunami and Other Coastal Hazards Warning System for the Caribbean and Adjacent Regions </vt:lpstr>
      <vt:lpstr>Met Services &amp; Tsunami EWS  </vt:lpstr>
      <vt:lpstr>WMO &amp; Tsunami EWS</vt:lpstr>
      <vt:lpstr>PowerPoint Presentation</vt:lpstr>
      <vt:lpstr>Global Services</vt:lpstr>
      <vt:lpstr>PowerPoint Presentation</vt:lpstr>
      <vt:lpstr>PowerPoint Presentation</vt:lpstr>
      <vt:lpstr>PowerPoint Presentation</vt:lpstr>
      <vt:lpstr>Caribbean“WIS2Box Node” and National Nodes</vt:lpstr>
      <vt:lpstr>WIS2Box Implementation Linked to EW4All</vt:lpstr>
      <vt:lpstr>Early Warnings for All Initiative</vt:lpstr>
      <vt:lpstr>Early Warnings for All: Structure &amp; Objectives</vt:lpstr>
      <vt:lpstr>Other touchpoints</vt:lpstr>
      <vt:lpstr>PowerPoint Presentation</vt:lpstr>
      <vt:lpstr>PowerPoint Presentation</vt:lpstr>
      <vt:lpstr>Long Range Waves otherwise known as  'Meteo-tsunami'</vt:lpstr>
      <vt:lpstr>Long Range Waves otherwise known as 'Meteo-tsunami' - status since TOWS WG 2023</vt:lpstr>
      <vt:lpstr>PowerPoint Presentation</vt:lpstr>
      <vt:lpstr>CREWS 2.0 APPROVED!</vt:lpstr>
      <vt:lpstr>Gracias Thank you 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Enrico Fucile</dc:creator>
  <cp:lastModifiedBy>Rodney Martinez Guingla</cp:lastModifiedBy>
  <cp:revision>387</cp:revision>
  <dcterms:created xsi:type="dcterms:W3CDTF">2021-02-19T08:28:23Z</dcterms:created>
  <dcterms:modified xsi:type="dcterms:W3CDTF">2024-05-04T15:40:27Z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0x0101007372671858FF0B4B80590C0985A5F158</vt:lpwstr>
  </property>
</Properties>
</file>