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0" roundtripDataSignature="AMtx7mi00R4Ofi7t6awFl9rNXKpDWOAWv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A4F51B8-487F-4902-A032-17C98C73BDF2}">
  <a:tblStyle styleId="{CA4F51B8-487F-4902-A032-17C98C73BDF2}"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86" name="Google Shape;8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da0d75cc9b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da0d75cc9b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g2da0d75cc9b_0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da0d75cc9b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da0d75cc9b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g2da0d75cc9b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d20667cfb0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d20667cfb0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g2d20667cfb0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ff3fb85972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ff3fb85972_0_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g1ff3fb85972_0_2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d20667cfb0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d20667cfb0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g2d20667cfb0_0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ff3fb8597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ff3fb85972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g1ff3fb85972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5" name="Shape 25"/>
        <p:cNvGrpSpPr/>
        <p:nvPr/>
      </p:nvGrpSpPr>
      <p:grpSpPr>
        <a:xfrm>
          <a:off x="0" y="0"/>
          <a:ext cx="0" cy="0"/>
          <a:chOff x="0" y="0"/>
          <a:chExt cx="0" cy="0"/>
        </a:xfrm>
      </p:grpSpPr>
      <p:sp>
        <p:nvSpPr>
          <p:cNvPr id="26" name="Google Shape;26;p1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8" name="Google Shape;28;p1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1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0" name="Google Shape;30;p1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4" name="Shape 34"/>
        <p:cNvGrpSpPr/>
        <p:nvPr/>
      </p:nvGrpSpPr>
      <p:grpSpPr>
        <a:xfrm>
          <a:off x="0" y="0"/>
          <a:ext cx="0" cy="0"/>
          <a:chOff x="0" y="0"/>
          <a:chExt cx="0" cy="0"/>
        </a:xfrm>
      </p:grpSpPr>
      <p:sp>
        <p:nvSpPr>
          <p:cNvPr id="35" name="Google Shape;35;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7" name="Google Shape;37;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0" name="Shape 40"/>
        <p:cNvGrpSpPr/>
        <p:nvPr/>
      </p:nvGrpSpPr>
      <p:grpSpPr>
        <a:xfrm>
          <a:off x="0" y="0"/>
          <a:ext cx="0" cy="0"/>
          <a:chOff x="0" y="0"/>
          <a:chExt cx="0" cy="0"/>
        </a:xfrm>
      </p:grpSpPr>
      <p:sp>
        <p:nvSpPr>
          <p:cNvPr id="41" name="Google Shape;41;p1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3" name="Google Shape;43;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6" name="Shape 46"/>
        <p:cNvGrpSpPr/>
        <p:nvPr/>
      </p:nvGrpSpPr>
      <p:grpSpPr>
        <a:xfrm>
          <a:off x="0" y="0"/>
          <a:ext cx="0" cy="0"/>
          <a:chOff x="0" y="0"/>
          <a:chExt cx="0" cy="0"/>
        </a:xfrm>
      </p:grpSpPr>
      <p:sp>
        <p:nvSpPr>
          <p:cNvPr id="47" name="Google Shape;47;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1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1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9"/>
          <p:cNvSpPr/>
          <p:nvPr>
            <p:ph idx="2" type="pic"/>
          </p:nvPr>
        </p:nvSpPr>
        <p:spPr>
          <a:xfrm>
            <a:off x="5183188" y="987425"/>
            <a:ext cx="6172200" cy="4873625"/>
          </a:xfrm>
          <a:prstGeom prst="rect">
            <a:avLst/>
          </a:prstGeom>
          <a:noFill/>
          <a:ln>
            <a:noFill/>
          </a:ln>
        </p:spPr>
      </p:sp>
      <p:sp>
        <p:nvSpPr>
          <p:cNvPr id="68" name="Google Shape;68;p1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2.png"/><Relationship Id="rId7" Type="http://schemas.openxmlformats.org/officeDocument/2006/relationships/image" Target="../media/image5.jpg"/><Relationship Id="rId8"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www.tsunamizone.o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jp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4201325" y="4125022"/>
            <a:ext cx="7620000" cy="1265100"/>
          </a:xfrm>
          <a:prstGeom prst="rect">
            <a:avLst/>
          </a:prstGeom>
          <a:noFill/>
          <a:ln>
            <a:noFill/>
          </a:ln>
        </p:spPr>
        <p:txBody>
          <a:bodyPr anchorCtr="0" anchor="t" bIns="45700" lIns="91425" spcFirstLastPara="1" rIns="91425" wrap="square" tIns="45700">
            <a:spAutoFit/>
          </a:bodyPr>
          <a:lstStyle/>
          <a:p>
            <a:pPr indent="0" lvl="0" marL="0" rtl="0" algn="r">
              <a:lnSpc>
                <a:spcPct val="80000"/>
              </a:lnSpc>
              <a:spcBef>
                <a:spcPts val="0"/>
              </a:spcBef>
              <a:spcAft>
                <a:spcPts val="0"/>
              </a:spcAft>
              <a:buClr>
                <a:schemeClr val="dk1"/>
              </a:buClr>
              <a:buSzPts val="500"/>
              <a:buFont typeface="Times New Roman"/>
              <a:buNone/>
            </a:pPr>
            <a:r>
              <a:rPr b="1" lang="en-US" sz="2000">
                <a:solidFill>
                  <a:schemeClr val="dk1"/>
                </a:solidFill>
                <a:latin typeface="Times New Roman"/>
                <a:ea typeface="Times New Roman"/>
                <a:cs typeface="Times New Roman"/>
                <a:sym typeface="Times New Roman"/>
              </a:rPr>
              <a:t>Antonio Aguilar</a:t>
            </a:r>
            <a:endParaRPr b="1" sz="2000">
              <a:solidFill>
                <a:schemeClr val="dk1"/>
              </a:solidFill>
              <a:latin typeface="Times New Roman"/>
              <a:ea typeface="Times New Roman"/>
              <a:cs typeface="Times New Roman"/>
              <a:sym typeface="Times New Roman"/>
            </a:endParaRPr>
          </a:p>
          <a:p>
            <a:pPr indent="0" lvl="0" marL="0" rtl="0" algn="r">
              <a:lnSpc>
                <a:spcPct val="80000"/>
              </a:lnSpc>
              <a:spcBef>
                <a:spcPts val="0"/>
              </a:spcBef>
              <a:spcAft>
                <a:spcPts val="0"/>
              </a:spcAft>
              <a:buClr>
                <a:schemeClr val="dk1"/>
              </a:buClr>
              <a:buSzPts val="1100"/>
              <a:buFont typeface="Arial"/>
              <a:buNone/>
            </a:pPr>
            <a:r>
              <a:rPr lang="en-US" sz="1600">
                <a:solidFill>
                  <a:schemeClr val="dk1"/>
                </a:solidFill>
                <a:latin typeface="Times New Roman"/>
                <a:ea typeface="Times New Roman"/>
                <a:cs typeface="Times New Roman"/>
                <a:sym typeface="Times New Roman"/>
              </a:rPr>
              <a:t>CARIBE WAVE Chair, FUNVISIS, Venezuela</a:t>
            </a:r>
            <a:endParaRPr b="1" sz="1600">
              <a:solidFill>
                <a:schemeClr val="dk1"/>
              </a:solidFill>
              <a:latin typeface="Times New Roman"/>
              <a:ea typeface="Times New Roman"/>
              <a:cs typeface="Times New Roman"/>
              <a:sym typeface="Times New Roman"/>
            </a:endParaRPr>
          </a:p>
          <a:p>
            <a:pPr indent="0" lvl="0" marL="0" rtl="0" algn="l">
              <a:lnSpc>
                <a:spcPct val="80000"/>
              </a:lnSpc>
              <a:spcBef>
                <a:spcPts val="0"/>
              </a:spcBef>
              <a:spcAft>
                <a:spcPts val="0"/>
              </a:spcAft>
              <a:buClr>
                <a:schemeClr val="dk1"/>
              </a:buClr>
              <a:buSzPts val="400"/>
              <a:buFont typeface="Times New Roman"/>
              <a:buNone/>
            </a:pPr>
            <a:r>
              <a:t/>
            </a:r>
            <a:endParaRPr b="1" sz="1800">
              <a:solidFill>
                <a:schemeClr val="dk1"/>
              </a:solidFill>
              <a:latin typeface="Times New Roman"/>
              <a:ea typeface="Times New Roman"/>
              <a:cs typeface="Times New Roman"/>
              <a:sym typeface="Times New Roman"/>
            </a:endParaRPr>
          </a:p>
          <a:p>
            <a:pPr indent="0" lvl="0" marL="0" rtl="0" algn="r">
              <a:lnSpc>
                <a:spcPct val="80000"/>
              </a:lnSpc>
              <a:spcBef>
                <a:spcPts val="0"/>
              </a:spcBef>
              <a:spcAft>
                <a:spcPts val="0"/>
              </a:spcAft>
              <a:buClr>
                <a:schemeClr val="dk1"/>
              </a:buClr>
              <a:buSzPts val="1100"/>
              <a:buFont typeface="Arial"/>
              <a:buNone/>
            </a:pPr>
            <a:r>
              <a:rPr b="1" lang="en-US" sz="2000">
                <a:solidFill>
                  <a:schemeClr val="dk1"/>
                </a:solidFill>
                <a:latin typeface="Times New Roman"/>
                <a:ea typeface="Times New Roman"/>
                <a:cs typeface="Times New Roman"/>
                <a:sym typeface="Times New Roman"/>
              </a:rPr>
              <a:t>Gisela Báez-Sánchez</a:t>
            </a:r>
            <a:endParaRPr b="1" sz="2000">
              <a:solidFill>
                <a:schemeClr val="dk1"/>
              </a:solidFill>
              <a:latin typeface="Times New Roman"/>
              <a:ea typeface="Times New Roman"/>
              <a:cs typeface="Times New Roman"/>
              <a:sym typeface="Times New Roman"/>
            </a:endParaRPr>
          </a:p>
          <a:p>
            <a:pPr indent="0" lvl="0" marL="0" rtl="0" algn="r">
              <a:lnSpc>
                <a:spcPct val="80000"/>
              </a:lnSpc>
              <a:spcBef>
                <a:spcPts val="0"/>
              </a:spcBef>
              <a:spcAft>
                <a:spcPts val="0"/>
              </a:spcAft>
              <a:buClr>
                <a:schemeClr val="dk1"/>
              </a:buClr>
              <a:buSzPts val="1100"/>
              <a:buFont typeface="Arial"/>
              <a:buNone/>
            </a:pPr>
            <a:r>
              <a:rPr lang="en-US" sz="1600">
                <a:solidFill>
                  <a:schemeClr val="dk1"/>
                </a:solidFill>
                <a:latin typeface="Times New Roman"/>
                <a:ea typeface="Times New Roman"/>
                <a:cs typeface="Times New Roman"/>
                <a:sym typeface="Times New Roman"/>
              </a:rPr>
              <a:t>CARIBE WAVE Vice Chair,  Puerto Rico Seismic Network, USA</a:t>
            </a:r>
            <a:endParaRPr sz="1600">
              <a:solidFill>
                <a:schemeClr val="dk1"/>
              </a:solidFill>
              <a:latin typeface="Times New Roman"/>
              <a:ea typeface="Times New Roman"/>
              <a:cs typeface="Times New Roman"/>
              <a:sym typeface="Times New Roman"/>
            </a:endParaRPr>
          </a:p>
          <a:p>
            <a:pPr indent="0" lvl="0" marL="0" rtl="0" algn="r">
              <a:lnSpc>
                <a:spcPct val="80000"/>
              </a:lnSpc>
              <a:spcBef>
                <a:spcPts val="0"/>
              </a:spcBef>
              <a:spcAft>
                <a:spcPts val="0"/>
              </a:spcAft>
              <a:buClr>
                <a:schemeClr val="dk1"/>
              </a:buClr>
              <a:buSzPts val="2000"/>
              <a:buFont typeface="Arial"/>
              <a:buNone/>
            </a:pPr>
            <a:r>
              <a:t/>
            </a:r>
            <a:endParaRPr b="1" sz="2000">
              <a:solidFill>
                <a:schemeClr val="dk1"/>
              </a:solidFill>
              <a:latin typeface="Times New Roman"/>
              <a:ea typeface="Times New Roman"/>
              <a:cs typeface="Times New Roman"/>
              <a:sym typeface="Times New Roman"/>
            </a:endParaRPr>
          </a:p>
          <a:p>
            <a:pPr indent="0" lvl="0" marL="0" marR="0" rtl="0" algn="r">
              <a:lnSpc>
                <a:spcPct val="80000"/>
              </a:lnSpc>
              <a:spcBef>
                <a:spcPts val="0"/>
              </a:spcBef>
              <a:spcAft>
                <a:spcPts val="0"/>
              </a:spcAft>
              <a:buNone/>
            </a:pPr>
            <a:r>
              <a:rPr b="1" i="0" lang="en-US" sz="2000" u="none" cap="none" strike="noStrike">
                <a:solidFill>
                  <a:schemeClr val="dk1"/>
                </a:solidFill>
                <a:latin typeface="Times New Roman"/>
                <a:ea typeface="Times New Roman"/>
                <a:cs typeface="Times New Roman"/>
                <a:sym typeface="Times New Roman"/>
              </a:rPr>
              <a:t>Christa G. von Hillebrandt-Andrade</a:t>
            </a:r>
            <a:endParaRPr i="0" sz="1400" u="none" cap="none" strike="noStrike">
              <a:solidFill>
                <a:srgbClr val="000000"/>
              </a:solidFill>
              <a:latin typeface="Times New Roman"/>
              <a:ea typeface="Times New Roman"/>
              <a:cs typeface="Times New Roman"/>
              <a:sym typeface="Times New Roman"/>
            </a:endParaRPr>
          </a:p>
          <a:p>
            <a:pPr indent="0" lvl="0" marL="0" marR="0" rtl="0" algn="r">
              <a:lnSpc>
                <a:spcPct val="80000"/>
              </a:lnSpc>
              <a:spcBef>
                <a:spcPts val="320"/>
              </a:spcBef>
              <a:spcAft>
                <a:spcPts val="0"/>
              </a:spcAft>
              <a:buNone/>
            </a:pPr>
            <a:r>
              <a:rPr i="0" lang="en-US" sz="1400" u="none" cap="none" strike="noStrike">
                <a:solidFill>
                  <a:schemeClr val="dk1"/>
                </a:solidFill>
                <a:latin typeface="Times New Roman"/>
                <a:ea typeface="Times New Roman"/>
                <a:cs typeface="Times New Roman"/>
                <a:sym typeface="Times New Roman"/>
              </a:rPr>
              <a:t>Manager, ITIC Caribbean Office </a:t>
            </a:r>
            <a:endParaRPr i="0" sz="1400" u="none" cap="none" strike="noStrike">
              <a:solidFill>
                <a:schemeClr val="dk1"/>
              </a:solidFill>
              <a:latin typeface="Times New Roman"/>
              <a:ea typeface="Times New Roman"/>
              <a:cs typeface="Times New Roman"/>
              <a:sym typeface="Times New Roman"/>
            </a:endParaRPr>
          </a:p>
          <a:p>
            <a:pPr indent="0" lvl="0" marL="0" marR="0" rtl="0" algn="r">
              <a:lnSpc>
                <a:spcPct val="80000"/>
              </a:lnSpc>
              <a:spcBef>
                <a:spcPts val="320"/>
              </a:spcBef>
              <a:spcAft>
                <a:spcPts val="0"/>
              </a:spcAft>
              <a:buNone/>
            </a:pPr>
            <a:r>
              <a:rPr i="0" lang="en-US" sz="1400" u="none" cap="none" strike="noStrike">
                <a:solidFill>
                  <a:schemeClr val="dk1"/>
                </a:solidFill>
                <a:latin typeface="Times New Roman"/>
                <a:ea typeface="Times New Roman"/>
                <a:cs typeface="Times New Roman"/>
                <a:sym typeface="Times New Roman"/>
              </a:rPr>
              <a:t>ICG CARIBE EWS WG </a:t>
            </a:r>
            <a:r>
              <a:rPr lang="en-US">
                <a:solidFill>
                  <a:schemeClr val="dk1"/>
                </a:solidFill>
                <a:latin typeface="Times New Roman"/>
                <a:ea typeface="Times New Roman"/>
                <a:cs typeface="Times New Roman"/>
                <a:sym typeface="Times New Roman"/>
              </a:rPr>
              <a:t>III</a:t>
            </a:r>
            <a:r>
              <a:rPr i="0" lang="en-US" sz="1400" u="none" cap="none" strike="noStrike">
                <a:solidFill>
                  <a:schemeClr val="dk1"/>
                </a:solidFill>
                <a:latin typeface="Times New Roman"/>
                <a:ea typeface="Times New Roman"/>
                <a:cs typeface="Times New Roman"/>
                <a:sym typeface="Times New Roman"/>
              </a:rPr>
              <a:t> Chair</a:t>
            </a:r>
            <a:endParaRPr i="0" sz="1400" u="none" cap="none" strike="noStrike">
              <a:solidFill>
                <a:srgbClr val="000000"/>
              </a:solidFill>
              <a:latin typeface="Times New Roman"/>
              <a:ea typeface="Times New Roman"/>
              <a:cs typeface="Times New Roman"/>
              <a:sym typeface="Times New Roman"/>
            </a:endParaRPr>
          </a:p>
          <a:p>
            <a:pPr indent="0" lvl="0" marL="0" marR="0" rtl="0" algn="l">
              <a:lnSpc>
                <a:spcPct val="80000"/>
              </a:lnSpc>
              <a:spcBef>
                <a:spcPts val="320"/>
              </a:spcBef>
              <a:spcAft>
                <a:spcPts val="0"/>
              </a:spcAft>
              <a:buNone/>
            </a:pPr>
            <a:r>
              <a:t/>
            </a:r>
            <a:endParaRPr b="1" i="0" sz="1400" u="none" cap="none" strike="noStrike">
              <a:solidFill>
                <a:schemeClr val="dk1"/>
              </a:solidFill>
              <a:latin typeface="Times New Roman"/>
              <a:ea typeface="Times New Roman"/>
              <a:cs typeface="Times New Roman"/>
              <a:sym typeface="Times New Roman"/>
            </a:endParaRPr>
          </a:p>
          <a:p>
            <a:pPr indent="0" lvl="0" marL="0" marR="0" rtl="0" algn="r">
              <a:lnSpc>
                <a:spcPct val="80000"/>
              </a:lnSpc>
              <a:spcBef>
                <a:spcPts val="320"/>
              </a:spcBef>
              <a:spcAft>
                <a:spcPts val="0"/>
              </a:spcAft>
              <a:buNone/>
            </a:pPr>
            <a:r>
              <a:rPr b="1" lang="en-US" sz="1600">
                <a:solidFill>
                  <a:schemeClr val="dk1"/>
                </a:solidFill>
                <a:latin typeface="Times New Roman"/>
                <a:ea typeface="Times New Roman"/>
                <a:cs typeface="Times New Roman"/>
                <a:sym typeface="Times New Roman"/>
              </a:rPr>
              <a:t>May, 2024</a:t>
            </a:r>
            <a:endParaRPr i="0" sz="1400" u="none" cap="none" strike="noStrike">
              <a:solidFill>
                <a:srgbClr val="000000"/>
              </a:solidFill>
              <a:latin typeface="Times New Roman"/>
              <a:ea typeface="Times New Roman"/>
              <a:cs typeface="Times New Roman"/>
              <a:sym typeface="Times New Roman"/>
            </a:endParaRPr>
          </a:p>
        </p:txBody>
      </p:sp>
      <p:sp>
        <p:nvSpPr>
          <p:cNvPr id="89" name="Google Shape;89;p1"/>
          <p:cNvSpPr txBox="1"/>
          <p:nvPr/>
        </p:nvSpPr>
        <p:spPr>
          <a:xfrm>
            <a:off x="2056750" y="1753650"/>
            <a:ext cx="8194800" cy="1323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000">
                <a:solidFill>
                  <a:schemeClr val="dk1"/>
                </a:solidFill>
                <a:latin typeface="Times New Roman"/>
                <a:ea typeface="Times New Roman"/>
                <a:cs typeface="Times New Roman"/>
                <a:sym typeface="Times New Roman"/>
              </a:rPr>
              <a:t>5.2 ICG CARIBE-EWS XVII Session</a:t>
            </a:r>
            <a:endParaRPr sz="40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i="0" lang="en-US" sz="4000" u="none" cap="none" strike="noStrike">
                <a:solidFill>
                  <a:schemeClr val="dk1"/>
                </a:solidFill>
                <a:latin typeface="Times New Roman"/>
                <a:ea typeface="Times New Roman"/>
                <a:cs typeface="Times New Roman"/>
                <a:sym typeface="Times New Roman"/>
              </a:rPr>
              <a:t>CARIBE WAVE 202</a:t>
            </a:r>
            <a:r>
              <a:rPr lang="en-US" sz="4000">
                <a:solidFill>
                  <a:schemeClr val="dk1"/>
                </a:solidFill>
                <a:latin typeface="Times New Roman"/>
                <a:ea typeface="Times New Roman"/>
                <a:cs typeface="Times New Roman"/>
                <a:sym typeface="Times New Roman"/>
              </a:rPr>
              <a:t>5</a:t>
            </a:r>
            <a:endParaRPr>
              <a:latin typeface="Times New Roman"/>
              <a:ea typeface="Times New Roman"/>
              <a:cs typeface="Times New Roman"/>
              <a:sym typeface="Times New Roman"/>
            </a:endParaRPr>
          </a:p>
        </p:txBody>
      </p:sp>
      <p:pic>
        <p:nvPicPr>
          <p:cNvPr id="90" name="Google Shape;90;p1"/>
          <p:cNvPicPr preferRelativeResize="0"/>
          <p:nvPr/>
        </p:nvPicPr>
        <p:blipFill rotWithShape="1">
          <a:blip r:embed="rId3">
            <a:alphaModFix/>
          </a:blip>
          <a:srcRect b="0" l="0" r="0" t="0"/>
          <a:stretch/>
        </p:blipFill>
        <p:spPr>
          <a:xfrm>
            <a:off x="1769810" y="4068212"/>
            <a:ext cx="2926650" cy="2484759"/>
          </a:xfrm>
          <a:prstGeom prst="rect">
            <a:avLst/>
          </a:prstGeom>
          <a:noFill/>
          <a:ln>
            <a:noFill/>
          </a:ln>
        </p:spPr>
      </p:pic>
      <p:grpSp>
        <p:nvGrpSpPr>
          <p:cNvPr id="91" name="Google Shape;91;p1"/>
          <p:cNvGrpSpPr/>
          <p:nvPr/>
        </p:nvGrpSpPr>
        <p:grpSpPr>
          <a:xfrm>
            <a:off x="2376271" y="79008"/>
            <a:ext cx="7439458" cy="1038034"/>
            <a:chOff x="362753" y="74805"/>
            <a:chExt cx="7439458" cy="1038034"/>
          </a:xfrm>
        </p:grpSpPr>
        <p:pic>
          <p:nvPicPr>
            <p:cNvPr id="92" name="Google Shape;92;p1"/>
            <p:cNvPicPr preferRelativeResize="0"/>
            <p:nvPr/>
          </p:nvPicPr>
          <p:blipFill rotWithShape="1">
            <a:blip r:embed="rId4">
              <a:alphaModFix/>
            </a:blip>
            <a:srcRect b="0" l="64497" r="0" t="0"/>
            <a:stretch/>
          </p:blipFill>
          <p:spPr>
            <a:xfrm>
              <a:off x="5189755" y="103739"/>
              <a:ext cx="2612456" cy="914400"/>
            </a:xfrm>
            <a:prstGeom prst="rect">
              <a:avLst/>
            </a:prstGeom>
            <a:noFill/>
            <a:ln>
              <a:noFill/>
            </a:ln>
          </p:spPr>
        </p:pic>
        <p:pic>
          <p:nvPicPr>
            <p:cNvPr id="93" name="Google Shape;93;p1"/>
            <p:cNvPicPr preferRelativeResize="0"/>
            <p:nvPr/>
          </p:nvPicPr>
          <p:blipFill rotWithShape="1">
            <a:blip r:embed="rId5">
              <a:alphaModFix/>
            </a:blip>
            <a:srcRect b="0" l="0" r="0" t="0"/>
            <a:stretch/>
          </p:blipFill>
          <p:spPr>
            <a:xfrm>
              <a:off x="2712719" y="233323"/>
              <a:ext cx="717412" cy="720999"/>
            </a:xfrm>
            <a:prstGeom prst="rect">
              <a:avLst/>
            </a:prstGeom>
            <a:noFill/>
            <a:ln>
              <a:noFill/>
            </a:ln>
          </p:spPr>
        </p:pic>
        <p:pic>
          <p:nvPicPr>
            <p:cNvPr descr="Logo, company name&#10;&#10;Description automatically generated" id="94" name="Google Shape;94;p1"/>
            <p:cNvPicPr preferRelativeResize="0"/>
            <p:nvPr/>
          </p:nvPicPr>
          <p:blipFill rotWithShape="1">
            <a:blip r:embed="rId6">
              <a:alphaModFix/>
            </a:blip>
            <a:srcRect b="0" l="0" r="0" t="0"/>
            <a:stretch/>
          </p:blipFill>
          <p:spPr>
            <a:xfrm>
              <a:off x="362753" y="233324"/>
              <a:ext cx="836202" cy="784815"/>
            </a:xfrm>
            <a:prstGeom prst="rect">
              <a:avLst/>
            </a:prstGeom>
            <a:noFill/>
            <a:ln>
              <a:noFill/>
            </a:ln>
          </p:spPr>
        </p:pic>
        <p:pic>
          <p:nvPicPr>
            <p:cNvPr descr="Text&#10;&#10;Description automatically generated with medium confidence" id="95" name="Google Shape;95;p1"/>
            <p:cNvPicPr preferRelativeResize="0"/>
            <p:nvPr/>
          </p:nvPicPr>
          <p:blipFill rotWithShape="1">
            <a:blip r:embed="rId7">
              <a:alphaModFix/>
            </a:blip>
            <a:srcRect b="0" l="0" r="0" t="0"/>
            <a:stretch/>
          </p:blipFill>
          <p:spPr>
            <a:xfrm>
              <a:off x="1343718" y="74805"/>
              <a:ext cx="1369001" cy="1038034"/>
            </a:xfrm>
            <a:prstGeom prst="rect">
              <a:avLst/>
            </a:prstGeom>
            <a:noFill/>
            <a:ln>
              <a:noFill/>
            </a:ln>
          </p:spPr>
        </p:pic>
        <p:pic>
          <p:nvPicPr>
            <p:cNvPr descr="Logo&#10;&#10;Description automatically generated with medium confidence" id="96" name="Google Shape;96;p1"/>
            <p:cNvPicPr preferRelativeResize="0"/>
            <p:nvPr/>
          </p:nvPicPr>
          <p:blipFill rotWithShape="1">
            <a:blip r:embed="rId8">
              <a:alphaModFix/>
            </a:blip>
            <a:srcRect b="0" l="0" r="0" t="0"/>
            <a:stretch/>
          </p:blipFill>
          <p:spPr>
            <a:xfrm>
              <a:off x="3574894" y="236910"/>
              <a:ext cx="717412" cy="717412"/>
            </a:xfrm>
            <a:prstGeom prst="rect">
              <a:avLst/>
            </a:prstGeom>
            <a:noFill/>
            <a:ln>
              <a:noFill/>
            </a:ln>
          </p:spPr>
        </p:pic>
        <p:pic>
          <p:nvPicPr>
            <p:cNvPr id="97" name="Google Shape;97;p1"/>
            <p:cNvPicPr preferRelativeResize="0"/>
            <p:nvPr/>
          </p:nvPicPr>
          <p:blipFill rotWithShape="1">
            <a:blip r:embed="rId4">
              <a:alphaModFix/>
            </a:blip>
            <a:srcRect b="0" l="30509" r="60171" t="0"/>
            <a:stretch/>
          </p:blipFill>
          <p:spPr>
            <a:xfrm>
              <a:off x="4405457" y="128717"/>
              <a:ext cx="717412" cy="914399"/>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2da0d75cc9b_0_2"/>
          <p:cNvSpPr txBox="1"/>
          <p:nvPr>
            <p:ph idx="1" type="body"/>
          </p:nvPr>
        </p:nvSpPr>
        <p:spPr>
          <a:xfrm>
            <a:off x="492900" y="173525"/>
            <a:ext cx="11528100" cy="6387600"/>
          </a:xfrm>
          <a:prstGeom prst="rect">
            <a:avLst/>
          </a:prstGeom>
        </p:spPr>
        <p:txBody>
          <a:bodyPr anchorCtr="0" anchor="ctr" bIns="45700" lIns="91425" spcFirstLastPara="1" rIns="91425" wrap="square" tIns="45700">
            <a:noAutofit/>
          </a:bodyPr>
          <a:lstStyle/>
          <a:p>
            <a:pPr indent="0" lvl="0" marL="0" rtl="0" algn="l">
              <a:lnSpc>
                <a:spcPct val="100000"/>
              </a:lnSpc>
              <a:spcBef>
                <a:spcPts val="1000"/>
              </a:spcBef>
              <a:spcAft>
                <a:spcPts val="0"/>
              </a:spcAft>
              <a:buNone/>
            </a:pPr>
            <a:r>
              <a:rPr lang="en-US" sz="2000">
                <a:latin typeface="Times New Roman"/>
                <a:ea typeface="Times New Roman"/>
                <a:cs typeface="Times New Roman"/>
                <a:sym typeface="Times New Roman"/>
              </a:rPr>
              <a:t>Decision and Recommendations:</a:t>
            </a:r>
            <a:endParaRPr sz="2000">
              <a:latin typeface="Times New Roman"/>
              <a:ea typeface="Times New Roman"/>
              <a:cs typeface="Times New Roman"/>
              <a:sym typeface="Times New Roman"/>
            </a:endParaRPr>
          </a:p>
          <a:p>
            <a:pPr indent="-330200" lvl="0" marL="457200" rtl="0" algn="l">
              <a:lnSpc>
                <a:spcPct val="100000"/>
              </a:lnSpc>
              <a:spcBef>
                <a:spcPts val="1000"/>
              </a:spcBef>
              <a:spcAft>
                <a:spcPts val="0"/>
              </a:spcAft>
              <a:buSzPts val="1600"/>
              <a:buFont typeface="Times New Roman"/>
              <a:buChar char="●"/>
            </a:pPr>
            <a:r>
              <a:rPr lang="en-US" sz="2000">
                <a:latin typeface="Times New Roman"/>
                <a:ea typeface="Times New Roman"/>
                <a:cs typeface="Times New Roman"/>
                <a:sym typeface="Times New Roman"/>
              </a:rPr>
              <a:t>The Intergovernmental Coordination Group for the for the Tsunami and Other Coastal Hazards Warning System for the Caribbean and Adjacent Regions (ICG/CARIBE-EWS),</a:t>
            </a:r>
            <a:endParaRPr sz="2000">
              <a:latin typeface="Times New Roman"/>
              <a:ea typeface="Times New Roman"/>
              <a:cs typeface="Times New Roman"/>
              <a:sym typeface="Times New Roman"/>
            </a:endParaRPr>
          </a:p>
          <a:p>
            <a:pPr indent="-330200" lvl="0" marL="457200" rtl="0" algn="l">
              <a:lnSpc>
                <a:spcPct val="100000"/>
              </a:lnSpc>
              <a:spcBef>
                <a:spcPts val="1000"/>
              </a:spcBef>
              <a:spcAft>
                <a:spcPts val="0"/>
              </a:spcAft>
              <a:buSzPts val="1600"/>
              <a:buFont typeface="Times New Roman"/>
              <a:buChar char="●"/>
            </a:pPr>
            <a:r>
              <a:rPr lang="en-US" sz="2000">
                <a:latin typeface="Times New Roman"/>
                <a:ea typeface="Times New Roman"/>
                <a:cs typeface="Times New Roman"/>
                <a:sym typeface="Times New Roman"/>
              </a:rPr>
              <a:t>Notes the CARIBE WAVE draft final, media, supplement reports and presentation.</a:t>
            </a:r>
            <a:endParaRPr sz="2000">
              <a:latin typeface="Times New Roman"/>
              <a:ea typeface="Times New Roman"/>
              <a:cs typeface="Times New Roman"/>
              <a:sym typeface="Times New Roman"/>
            </a:endParaRPr>
          </a:p>
          <a:p>
            <a:pPr indent="-330200" lvl="0" marL="457200" rtl="0" algn="l">
              <a:lnSpc>
                <a:spcPct val="100000"/>
              </a:lnSpc>
              <a:spcBef>
                <a:spcPts val="1000"/>
              </a:spcBef>
              <a:spcAft>
                <a:spcPts val="0"/>
              </a:spcAft>
              <a:buSzPts val="1600"/>
              <a:buFont typeface="Times New Roman"/>
              <a:buChar char="●"/>
            </a:pPr>
            <a:r>
              <a:rPr lang="en-US" sz="2000">
                <a:latin typeface="Times New Roman"/>
                <a:ea typeface="Times New Roman"/>
                <a:cs typeface="Times New Roman"/>
                <a:sym typeface="Times New Roman"/>
              </a:rPr>
              <a:t>Further notes the successful conduct of the CARIBE WAVE 24 Exercise with the participation of 100% of the Member States and over 475,000 people engaged.</a:t>
            </a:r>
            <a:endParaRPr sz="2000">
              <a:latin typeface="Times New Roman"/>
              <a:ea typeface="Times New Roman"/>
              <a:cs typeface="Times New Roman"/>
              <a:sym typeface="Times New Roman"/>
            </a:endParaRPr>
          </a:p>
          <a:p>
            <a:pPr indent="-330200" lvl="0" marL="457200" rtl="0" algn="l">
              <a:lnSpc>
                <a:spcPct val="100000"/>
              </a:lnSpc>
              <a:spcBef>
                <a:spcPts val="1000"/>
              </a:spcBef>
              <a:spcAft>
                <a:spcPts val="0"/>
              </a:spcAft>
              <a:buSzPts val="1600"/>
              <a:buFont typeface="Times New Roman"/>
              <a:buChar char="●"/>
            </a:pPr>
            <a:r>
              <a:rPr lang="en-US" sz="2000">
                <a:latin typeface="Times New Roman"/>
                <a:ea typeface="Times New Roman"/>
                <a:cs typeface="Times New Roman"/>
                <a:sym typeface="Times New Roman"/>
              </a:rPr>
              <a:t>Congratulates all the participating Member States for promoting, coordinating, participating and providing feedback on the CARIBE WAVE 24 exercise.</a:t>
            </a:r>
            <a:endParaRPr sz="2000">
              <a:latin typeface="Times New Roman"/>
              <a:ea typeface="Times New Roman"/>
              <a:cs typeface="Times New Roman"/>
              <a:sym typeface="Times New Roman"/>
            </a:endParaRPr>
          </a:p>
          <a:p>
            <a:pPr indent="-355600" lvl="0" marL="457200" rtl="0" algn="l">
              <a:lnSpc>
                <a:spcPct val="100000"/>
              </a:lnSpc>
              <a:spcBef>
                <a:spcPts val="1000"/>
              </a:spcBef>
              <a:spcAft>
                <a:spcPts val="1000"/>
              </a:spcAft>
              <a:buSzPts val="2000"/>
              <a:buFont typeface="Times New Roman"/>
              <a:buChar char="●"/>
            </a:pPr>
            <a:r>
              <a:rPr lang="en-US" sz="2000">
                <a:latin typeface="Times New Roman"/>
                <a:ea typeface="Times New Roman"/>
                <a:cs typeface="Times New Roman"/>
                <a:sym typeface="Times New Roman"/>
              </a:rPr>
              <a:t>Encourages  Member States who have yet to submit the post exercise questionnaire to respond  by May 17 to include their feedback in the final reports.</a:t>
            </a:r>
            <a:endParaRPr sz="2000">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2da0d75cc9b_0_7"/>
          <p:cNvSpPr txBox="1"/>
          <p:nvPr>
            <p:ph idx="1" type="body"/>
          </p:nvPr>
        </p:nvSpPr>
        <p:spPr>
          <a:xfrm>
            <a:off x="744267" y="472825"/>
            <a:ext cx="10515600" cy="6385200"/>
          </a:xfrm>
          <a:prstGeom prst="rect">
            <a:avLst/>
          </a:prstGeom>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523"/>
              <a:buNone/>
            </a:pPr>
            <a:r>
              <a:rPr lang="en-US" sz="2000">
                <a:latin typeface="Times New Roman"/>
                <a:ea typeface="Times New Roman"/>
                <a:cs typeface="Times New Roman"/>
                <a:sym typeface="Times New Roman"/>
              </a:rPr>
              <a:t>Recommendation ICG/CARIBE-EWS-XVII._ (CONT)</a:t>
            </a:r>
            <a:endParaRPr sz="2000">
              <a:latin typeface="Times New Roman"/>
              <a:ea typeface="Times New Roman"/>
              <a:cs typeface="Times New Roman"/>
              <a:sym typeface="Times New Roman"/>
            </a:endParaRPr>
          </a:p>
          <a:p>
            <a:pPr indent="0" lvl="0" marL="0" rtl="0" algn="l">
              <a:lnSpc>
                <a:spcPct val="100000"/>
              </a:lnSpc>
              <a:spcBef>
                <a:spcPts val="1000"/>
              </a:spcBef>
              <a:spcAft>
                <a:spcPts val="0"/>
              </a:spcAft>
              <a:buSzPts val="523"/>
              <a:buNone/>
            </a:pPr>
            <a:r>
              <a:t/>
            </a:r>
            <a:endParaRPr sz="2000">
              <a:latin typeface="Times New Roman"/>
              <a:ea typeface="Times New Roman"/>
              <a:cs typeface="Times New Roman"/>
              <a:sym typeface="Times New Roman"/>
            </a:endParaRPr>
          </a:p>
          <a:p>
            <a:pPr indent="-330200" lvl="0" marL="457200" rtl="0" algn="l">
              <a:lnSpc>
                <a:spcPct val="100000"/>
              </a:lnSpc>
              <a:spcBef>
                <a:spcPts val="0"/>
              </a:spcBef>
              <a:spcAft>
                <a:spcPts val="0"/>
              </a:spcAft>
              <a:buSzPts val="1600"/>
              <a:buFont typeface="Times New Roman"/>
              <a:buChar char="•"/>
            </a:pPr>
            <a:r>
              <a:rPr lang="en-US" sz="2000">
                <a:latin typeface="Times New Roman"/>
                <a:ea typeface="Times New Roman"/>
                <a:cs typeface="Times New Roman"/>
                <a:sym typeface="Times New Roman"/>
              </a:rPr>
              <a:t>Appreciates the International Tsunami Information Centre Caribbean Office (ITIC-CAR) for their support in generating the handbook, reports and overall coordination and and the Pacific Tsunami Warning Center (PTWC) and the Central America Tsunami Advisory Center providing and disseminating dummy message and simulated products for the CARIBE WAVE 24.</a:t>
            </a:r>
            <a:endParaRPr sz="2000">
              <a:latin typeface="Times New Roman"/>
              <a:ea typeface="Times New Roman"/>
              <a:cs typeface="Times New Roman"/>
              <a:sym typeface="Times New Roman"/>
            </a:endParaRPr>
          </a:p>
          <a:p>
            <a:pPr indent="-355600" lvl="0" marL="457200" rtl="0" algn="l">
              <a:lnSpc>
                <a:spcPct val="100000"/>
              </a:lnSpc>
              <a:spcBef>
                <a:spcPts val="1000"/>
              </a:spcBef>
              <a:spcAft>
                <a:spcPts val="0"/>
              </a:spcAft>
              <a:buSzPts val="2000"/>
              <a:buFont typeface="Times New Roman"/>
              <a:buChar char="•"/>
            </a:pPr>
            <a:r>
              <a:rPr lang="en-US" sz="2000">
                <a:latin typeface="Times New Roman"/>
                <a:ea typeface="Times New Roman"/>
                <a:cs typeface="Times New Roman"/>
                <a:sym typeface="Times New Roman"/>
              </a:rPr>
              <a:t>Further appreciates the United States Geological Survey (USGS) for their continued support in generating simulated ShakeMap and PAGER products for the exercises. </a:t>
            </a:r>
            <a:endParaRPr sz="2000">
              <a:latin typeface="Times New Roman"/>
              <a:ea typeface="Times New Roman"/>
              <a:cs typeface="Times New Roman"/>
              <a:sym typeface="Times New Roman"/>
            </a:endParaRPr>
          </a:p>
          <a:p>
            <a:pPr indent="-355600" lvl="0" marL="457200" rtl="0" algn="l">
              <a:lnSpc>
                <a:spcPct val="100000"/>
              </a:lnSpc>
              <a:spcBef>
                <a:spcPts val="500"/>
              </a:spcBef>
              <a:spcAft>
                <a:spcPts val="0"/>
              </a:spcAft>
              <a:buSzPts val="2000"/>
              <a:buFont typeface="Times New Roman"/>
              <a:buChar char="•"/>
            </a:pPr>
            <a:r>
              <a:rPr lang="en-US" sz="2000">
                <a:latin typeface="Times New Roman"/>
                <a:ea typeface="Times New Roman"/>
                <a:cs typeface="Times New Roman"/>
                <a:sym typeface="Times New Roman"/>
              </a:rPr>
              <a:t>Acknowledges the good collaboration between the CARIBE WAVE Task Team, CTIC and ITIC-CAR in planning, promoting, executing and evaluating the annual CARIBE WAVE Exercises.</a:t>
            </a:r>
            <a:endParaRPr sz="2000">
              <a:latin typeface="Times New Roman"/>
              <a:ea typeface="Times New Roman"/>
              <a:cs typeface="Times New Roman"/>
              <a:sym typeface="Times New Roman"/>
            </a:endParaRPr>
          </a:p>
          <a:p>
            <a:pPr indent="-355600" lvl="0" marL="457200" rtl="0" algn="l">
              <a:lnSpc>
                <a:spcPct val="100000"/>
              </a:lnSpc>
              <a:spcBef>
                <a:spcPts val="1000"/>
              </a:spcBef>
              <a:spcAft>
                <a:spcPts val="0"/>
              </a:spcAft>
              <a:buSzPts val="2000"/>
              <a:buFont typeface="Times New Roman"/>
              <a:buChar char="•"/>
            </a:pPr>
            <a:r>
              <a:rPr lang="en-US" sz="2000">
                <a:latin typeface="Times New Roman"/>
                <a:ea typeface="Times New Roman"/>
                <a:cs typeface="Times New Roman"/>
                <a:sym typeface="Times New Roman"/>
              </a:rPr>
              <a:t>Instructs the CARIBE EWS Working Groups and the CARIBE WAVE Task Team to identify actions arising from CARIBE WAVE 24 and past CARIBE WAVE Exercises and identify follow up actions in coordination with CTIC and the CARIBE-EWS secretariat.</a:t>
            </a:r>
            <a:endParaRPr sz="2000">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2d20667cfb0_0_8"/>
          <p:cNvSpPr txBox="1"/>
          <p:nvPr>
            <p:ph idx="1" type="body"/>
          </p:nvPr>
        </p:nvSpPr>
        <p:spPr>
          <a:xfrm>
            <a:off x="247450" y="685800"/>
            <a:ext cx="11106300" cy="6030900"/>
          </a:xfrm>
          <a:prstGeom prst="rect">
            <a:avLst/>
          </a:prstGeom>
        </p:spPr>
        <p:txBody>
          <a:bodyPr anchorCtr="0" anchor="t" bIns="45700" lIns="91425" spcFirstLastPara="1" rIns="91425" wrap="square" tIns="45700">
            <a:normAutofit fontScale="92500" lnSpcReduction="20000"/>
          </a:bodyPr>
          <a:lstStyle/>
          <a:p>
            <a:pPr indent="0" lvl="0" marL="0" rtl="0" algn="l">
              <a:lnSpc>
                <a:spcPct val="100000"/>
              </a:lnSpc>
              <a:spcBef>
                <a:spcPts val="1000"/>
              </a:spcBef>
              <a:spcAft>
                <a:spcPts val="0"/>
              </a:spcAft>
              <a:buNone/>
            </a:pPr>
            <a:r>
              <a:rPr lang="en-US" sz="2200">
                <a:latin typeface="Times New Roman"/>
                <a:ea typeface="Times New Roman"/>
                <a:cs typeface="Times New Roman"/>
                <a:sym typeface="Times New Roman"/>
              </a:rPr>
              <a:t>Recommendations for review of the Intrasessional WG, based on those of  ICG XVII</a:t>
            </a:r>
            <a:endParaRPr sz="2200">
              <a:latin typeface="Times New Roman"/>
              <a:ea typeface="Times New Roman"/>
              <a:cs typeface="Times New Roman"/>
              <a:sym typeface="Times New Roman"/>
            </a:endParaRPr>
          </a:p>
          <a:p>
            <a:pPr indent="0" lvl="0" marL="0" rtl="0" algn="l">
              <a:lnSpc>
                <a:spcPct val="100000"/>
              </a:lnSpc>
              <a:spcBef>
                <a:spcPts val="1000"/>
              </a:spcBef>
              <a:spcAft>
                <a:spcPts val="0"/>
              </a:spcAft>
              <a:buNone/>
            </a:pPr>
            <a:r>
              <a:t/>
            </a:r>
            <a:endParaRPr sz="2200">
              <a:latin typeface="Times New Roman"/>
              <a:ea typeface="Times New Roman"/>
              <a:cs typeface="Times New Roman"/>
              <a:sym typeface="Times New Roman"/>
            </a:endParaRPr>
          </a:p>
          <a:p>
            <a:pPr indent="-392958" lvl="0" marL="457200" rtl="0" algn="l">
              <a:lnSpc>
                <a:spcPct val="100000"/>
              </a:lnSpc>
              <a:spcBef>
                <a:spcPts val="0"/>
              </a:spcBef>
              <a:spcAft>
                <a:spcPts val="0"/>
              </a:spcAft>
              <a:buSzPct val="100000"/>
              <a:buFont typeface="Times New Roman"/>
              <a:buChar char="•"/>
            </a:pPr>
            <a:r>
              <a:rPr lang="en-US" sz="2798">
                <a:latin typeface="Times New Roman"/>
                <a:ea typeface="Times New Roman"/>
                <a:cs typeface="Times New Roman"/>
                <a:sym typeface="Times New Roman"/>
              </a:rPr>
              <a:t>Reconfirms </a:t>
            </a:r>
            <a:r>
              <a:rPr lang="en-US" sz="2798">
                <a:latin typeface="Times New Roman"/>
                <a:ea typeface="Times New Roman"/>
                <a:cs typeface="Times New Roman"/>
                <a:sym typeface="Times New Roman"/>
              </a:rPr>
              <a:t>that CARIBE WAVE 25 will use the 2 CARIBE WAVE 20 scenarios 1) 1692 Jamaica scenario, and 2) the 1755 Lisbon scenario,</a:t>
            </a:r>
            <a:endParaRPr sz="2798">
              <a:latin typeface="Times New Roman"/>
              <a:ea typeface="Times New Roman"/>
              <a:cs typeface="Times New Roman"/>
              <a:sym typeface="Times New Roman"/>
            </a:endParaRPr>
          </a:p>
          <a:p>
            <a:pPr indent="-392958" lvl="0" marL="457200" rtl="0" algn="l">
              <a:lnSpc>
                <a:spcPct val="100000"/>
              </a:lnSpc>
              <a:spcBef>
                <a:spcPts val="0"/>
              </a:spcBef>
              <a:spcAft>
                <a:spcPts val="0"/>
              </a:spcAft>
              <a:buSzPct val="100000"/>
              <a:buFont typeface="Times New Roman"/>
              <a:buChar char="•"/>
            </a:pPr>
            <a:r>
              <a:rPr lang="en-US" sz="2798">
                <a:latin typeface="Times New Roman"/>
                <a:ea typeface="Times New Roman"/>
                <a:cs typeface="Times New Roman"/>
                <a:sym typeface="Times New Roman"/>
              </a:rPr>
              <a:t>Also Decides that the CARIBE WAVE 25 exercise will take place on Thursday, March, ____, 2025 commencing at 15:00 UTC with one dummy message, and the 1st message for the scenarios shortly after according to PTWC and CATAC  simulated procedures for the corresponding scenarios,</a:t>
            </a:r>
            <a:endParaRPr sz="2798">
              <a:latin typeface="Times New Roman"/>
              <a:ea typeface="Times New Roman"/>
              <a:cs typeface="Times New Roman"/>
              <a:sym typeface="Times New Roman"/>
            </a:endParaRPr>
          </a:p>
          <a:p>
            <a:pPr indent="-392958" lvl="0" marL="457200" rtl="0" algn="l">
              <a:lnSpc>
                <a:spcPct val="100000"/>
              </a:lnSpc>
              <a:spcBef>
                <a:spcPts val="0"/>
              </a:spcBef>
              <a:spcAft>
                <a:spcPts val="0"/>
              </a:spcAft>
              <a:buSzPct val="100000"/>
              <a:buFont typeface="Times New Roman"/>
              <a:buChar char="•"/>
            </a:pPr>
            <a:r>
              <a:rPr lang="en-US" sz="2798">
                <a:latin typeface="Times New Roman"/>
                <a:ea typeface="Times New Roman"/>
                <a:cs typeface="Times New Roman"/>
                <a:sym typeface="Times New Roman"/>
              </a:rPr>
              <a:t>Recommends following a similar coordination process, timetable and benchmarks for CARIBE WAVE 25 and that preparatory webinars follow the same or similar process as used in previous exercises,</a:t>
            </a:r>
            <a:endParaRPr sz="2798">
              <a:latin typeface="Times New Roman"/>
              <a:ea typeface="Times New Roman"/>
              <a:cs typeface="Times New Roman"/>
              <a:sym typeface="Times New Roman"/>
            </a:endParaRPr>
          </a:p>
          <a:p>
            <a:pPr indent="-392958" lvl="0" marL="457200" rtl="0" algn="l">
              <a:lnSpc>
                <a:spcPct val="100000"/>
              </a:lnSpc>
              <a:spcBef>
                <a:spcPts val="0"/>
              </a:spcBef>
              <a:spcAft>
                <a:spcPts val="0"/>
              </a:spcAft>
              <a:buSzPct val="100000"/>
              <a:buFont typeface="Times New Roman"/>
              <a:buChar char="•"/>
            </a:pPr>
            <a:r>
              <a:rPr lang="en-US" sz="2798">
                <a:latin typeface="Times New Roman"/>
                <a:ea typeface="Times New Roman"/>
                <a:cs typeface="Times New Roman"/>
                <a:sym typeface="Times New Roman"/>
              </a:rPr>
              <a:t>Further recommends </a:t>
            </a:r>
            <a:r>
              <a:rPr lang="en-US" sz="2798">
                <a:latin typeface="Times New Roman"/>
                <a:ea typeface="Times New Roman"/>
                <a:cs typeface="Times New Roman"/>
                <a:sym typeface="Times New Roman"/>
              </a:rPr>
              <a:t>that the registration process remains at </a:t>
            </a:r>
            <a:r>
              <a:rPr lang="en-US" sz="2798" u="sng">
                <a:solidFill>
                  <a:schemeClr val="hlink"/>
                </a:solidFill>
                <a:latin typeface="Times New Roman"/>
                <a:ea typeface="Times New Roman"/>
                <a:cs typeface="Times New Roman"/>
                <a:sym typeface="Times New Roman"/>
                <a:hlinkClick r:id="rId3"/>
              </a:rPr>
              <a:t>www.tsunamizone.org</a:t>
            </a:r>
            <a:r>
              <a:rPr lang="en-US" sz="2798">
                <a:latin typeface="Times New Roman"/>
                <a:ea typeface="Times New Roman"/>
                <a:cs typeface="Times New Roman"/>
                <a:sym typeface="Times New Roman"/>
              </a:rPr>
              <a:t> and that Member States promote among their stakeholders</a:t>
            </a:r>
            <a:endParaRPr sz="2798">
              <a:latin typeface="Times New Roman"/>
              <a:ea typeface="Times New Roman"/>
              <a:cs typeface="Times New Roman"/>
              <a:sym typeface="Times New Roman"/>
            </a:endParaRPr>
          </a:p>
          <a:p>
            <a:pPr indent="-392958" lvl="0" marL="457200" rtl="0" algn="l">
              <a:lnSpc>
                <a:spcPct val="100000"/>
              </a:lnSpc>
              <a:spcBef>
                <a:spcPts val="0"/>
              </a:spcBef>
              <a:spcAft>
                <a:spcPts val="0"/>
              </a:spcAft>
              <a:buSzPct val="100000"/>
              <a:buFont typeface="Times New Roman"/>
              <a:buChar char="•"/>
            </a:pPr>
            <a:r>
              <a:rPr lang="en-US" sz="2798">
                <a:latin typeface="Times New Roman"/>
                <a:ea typeface="Times New Roman"/>
                <a:cs typeface="Times New Roman"/>
                <a:sym typeface="Times New Roman"/>
              </a:rPr>
              <a:t>Recalls again the importance of including vulnerable and marginalized groups, including persons with disabilities, in CARIBE WAVE 25.</a:t>
            </a:r>
            <a:endParaRPr sz="2798">
              <a:latin typeface="Times New Roman"/>
              <a:ea typeface="Times New Roman"/>
              <a:cs typeface="Times New Roman"/>
              <a:sym typeface="Times New Roman"/>
            </a:endParaRPr>
          </a:p>
          <a:p>
            <a:pPr indent="0" lvl="0" marL="0" rtl="0" algn="l">
              <a:lnSpc>
                <a:spcPct val="100000"/>
              </a:lnSpc>
              <a:spcBef>
                <a:spcPts val="1000"/>
              </a:spcBef>
              <a:spcAft>
                <a:spcPts val="0"/>
              </a:spcAft>
              <a:buNone/>
            </a:pPr>
            <a:r>
              <a:t/>
            </a:r>
            <a:endParaRPr sz="2200">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1ff3fb85972_0_23"/>
          <p:cNvSpPr txBox="1"/>
          <p:nvPr>
            <p:ph idx="1" type="body"/>
          </p:nvPr>
        </p:nvSpPr>
        <p:spPr>
          <a:xfrm>
            <a:off x="680875" y="237900"/>
            <a:ext cx="10515600" cy="6455100"/>
          </a:xfrm>
          <a:prstGeom prst="rect">
            <a:avLst/>
          </a:prstGeom>
        </p:spPr>
        <p:txBody>
          <a:bodyPr anchorCtr="0" anchor="t" bIns="45700" lIns="91425" spcFirstLastPara="1" rIns="91425" wrap="square" tIns="45700">
            <a:noAutofit/>
          </a:bodyPr>
          <a:lstStyle/>
          <a:p>
            <a:pPr indent="0" lvl="0" marL="0" rtl="0" algn="l">
              <a:lnSpc>
                <a:spcPct val="70000"/>
              </a:lnSpc>
              <a:spcBef>
                <a:spcPts val="1000"/>
              </a:spcBef>
              <a:spcAft>
                <a:spcPts val="0"/>
              </a:spcAft>
              <a:buSzPts val="523"/>
              <a:buNone/>
            </a:pPr>
            <a:r>
              <a:rPr lang="en-US" sz="2000">
                <a:latin typeface="Times New Roman"/>
                <a:ea typeface="Times New Roman"/>
                <a:cs typeface="Times New Roman"/>
                <a:sym typeface="Times New Roman"/>
              </a:rPr>
              <a:t>Recommendation ICG/CARIBE-EWS-XVII. (CONT)</a:t>
            </a:r>
            <a:endParaRPr sz="2000">
              <a:latin typeface="Times New Roman"/>
              <a:ea typeface="Times New Roman"/>
              <a:cs typeface="Times New Roman"/>
              <a:sym typeface="Times New Roman"/>
            </a:endParaRPr>
          </a:p>
          <a:p>
            <a:pPr indent="0" lvl="0" marL="0" rtl="0" algn="l">
              <a:lnSpc>
                <a:spcPct val="70000"/>
              </a:lnSpc>
              <a:spcBef>
                <a:spcPts val="1000"/>
              </a:spcBef>
              <a:spcAft>
                <a:spcPts val="0"/>
              </a:spcAft>
              <a:buSzPts val="523"/>
              <a:buNone/>
            </a:pPr>
            <a:r>
              <a:t/>
            </a:r>
            <a:endParaRPr sz="2000">
              <a:latin typeface="Times New Roman"/>
              <a:ea typeface="Times New Roman"/>
              <a:cs typeface="Times New Roman"/>
              <a:sym typeface="Times New Roman"/>
            </a:endParaRPr>
          </a:p>
          <a:p>
            <a:pPr indent="-333460" lvl="0" marL="457200" rtl="0" algn="l">
              <a:lnSpc>
                <a:spcPct val="100000"/>
              </a:lnSpc>
              <a:spcBef>
                <a:spcPts val="1000"/>
              </a:spcBef>
              <a:spcAft>
                <a:spcPts val="0"/>
              </a:spcAft>
              <a:buSzPts val="1651"/>
              <a:buFont typeface="Times New Roman"/>
              <a:buChar char="•"/>
            </a:pPr>
            <a:r>
              <a:rPr lang="en-US" sz="2600">
                <a:latin typeface="Times New Roman"/>
                <a:ea typeface="Times New Roman"/>
                <a:cs typeface="Times New Roman"/>
                <a:sym typeface="Times New Roman"/>
              </a:rPr>
              <a:t>Recommends the Secretariat to inform the UNDRR on the date of CARIBE WAVE 25 and request the theme of the WTAD 25 in advance of the Exercise.</a:t>
            </a:r>
            <a:endParaRPr sz="2600">
              <a:latin typeface="Times New Roman"/>
              <a:ea typeface="Times New Roman"/>
              <a:cs typeface="Times New Roman"/>
              <a:sym typeface="Times New Roman"/>
            </a:endParaRPr>
          </a:p>
          <a:p>
            <a:pPr indent="-333460" lvl="0" marL="457200" rtl="0" algn="l">
              <a:lnSpc>
                <a:spcPct val="100000"/>
              </a:lnSpc>
              <a:spcBef>
                <a:spcPts val="0"/>
              </a:spcBef>
              <a:spcAft>
                <a:spcPts val="0"/>
              </a:spcAft>
              <a:buSzPts val="1651"/>
              <a:buFont typeface="Times New Roman"/>
              <a:buChar char="•"/>
            </a:pPr>
            <a:r>
              <a:rPr lang="en-US" sz="2600">
                <a:latin typeface="Times New Roman"/>
                <a:ea typeface="Times New Roman"/>
                <a:cs typeface="Times New Roman"/>
                <a:sym typeface="Times New Roman"/>
              </a:rPr>
              <a:t>Further recommends that Task Team CARIBE WAVE consider the theme of WTAD 2025 in conduct and reporting of the exercise.</a:t>
            </a:r>
            <a:endParaRPr sz="2600">
              <a:latin typeface="Times New Roman"/>
              <a:ea typeface="Times New Roman"/>
              <a:cs typeface="Times New Roman"/>
              <a:sym typeface="Times New Roman"/>
            </a:endParaRPr>
          </a:p>
          <a:p>
            <a:pPr indent="-333460" lvl="0" marL="457200" rtl="0" algn="l">
              <a:lnSpc>
                <a:spcPct val="100000"/>
              </a:lnSpc>
              <a:spcBef>
                <a:spcPts val="0"/>
              </a:spcBef>
              <a:spcAft>
                <a:spcPts val="0"/>
              </a:spcAft>
              <a:buSzPts val="1651"/>
              <a:buFont typeface="Times New Roman"/>
              <a:buChar char="•"/>
            </a:pPr>
            <a:r>
              <a:rPr lang="en-US" sz="2600">
                <a:latin typeface="Times New Roman"/>
                <a:ea typeface="Times New Roman"/>
                <a:cs typeface="Times New Roman"/>
                <a:sym typeface="Times New Roman"/>
              </a:rPr>
              <a:t>Noting CATSAM as a tool for identifying sources, associated threat and exercise planning features;</a:t>
            </a:r>
            <a:endParaRPr sz="2600">
              <a:latin typeface="Times New Roman"/>
              <a:ea typeface="Times New Roman"/>
              <a:cs typeface="Times New Roman"/>
              <a:sym typeface="Times New Roman"/>
            </a:endParaRPr>
          </a:p>
          <a:p>
            <a:pPr indent="-333460" lvl="0" marL="457200" rtl="0" algn="l">
              <a:lnSpc>
                <a:spcPct val="100000"/>
              </a:lnSpc>
              <a:spcBef>
                <a:spcPts val="0"/>
              </a:spcBef>
              <a:spcAft>
                <a:spcPts val="0"/>
              </a:spcAft>
              <a:buSzPts val="1651"/>
              <a:buFont typeface="Times New Roman"/>
              <a:buChar char="•"/>
            </a:pPr>
            <a:r>
              <a:rPr lang="en-US" sz="2400">
                <a:latin typeface="Times New Roman"/>
                <a:ea typeface="Times New Roman"/>
                <a:cs typeface="Times New Roman"/>
                <a:sym typeface="Times New Roman"/>
              </a:rPr>
              <a:t>Reminds Task Team CARIBE WAVE assist WG1  in prioritizing of scenarios to be included in CATSAM.</a:t>
            </a:r>
            <a:endParaRPr sz="2400">
              <a:latin typeface="Times New Roman"/>
              <a:ea typeface="Times New Roman"/>
              <a:cs typeface="Times New Roman"/>
              <a:sym typeface="Times New Roman"/>
            </a:endParaRPr>
          </a:p>
          <a:p>
            <a:pPr indent="-333460" lvl="0" marL="457200" rtl="0" algn="l">
              <a:lnSpc>
                <a:spcPct val="100000"/>
              </a:lnSpc>
              <a:spcBef>
                <a:spcPts val="0"/>
              </a:spcBef>
              <a:spcAft>
                <a:spcPts val="0"/>
              </a:spcAft>
              <a:buSzPts val="1651"/>
              <a:buFont typeface="Times New Roman"/>
              <a:buChar char="•"/>
            </a:pPr>
            <a:r>
              <a:rPr lang="en-US" sz="2400">
                <a:latin typeface="Times New Roman"/>
                <a:ea typeface="Times New Roman"/>
                <a:cs typeface="Times New Roman"/>
                <a:sym typeface="Times New Roman"/>
              </a:rPr>
              <a:t>Further Reminds Member States consider alternative dates for running of CARIBE WAVE 25, if the agreed date is not feasible, and that information on conducting the exercise on alternative dates be shared in the Handbook.</a:t>
            </a:r>
            <a:endParaRPr sz="2400">
              <a:latin typeface="Times New Roman"/>
              <a:ea typeface="Times New Roman"/>
              <a:cs typeface="Times New Roman"/>
              <a:sym typeface="Times New Roman"/>
            </a:endParaRPr>
          </a:p>
          <a:p>
            <a:pPr indent="-333460" lvl="0" marL="457200" rtl="0" algn="l">
              <a:lnSpc>
                <a:spcPct val="100000"/>
              </a:lnSpc>
              <a:spcBef>
                <a:spcPts val="0"/>
              </a:spcBef>
              <a:spcAft>
                <a:spcPts val="0"/>
              </a:spcAft>
              <a:buSzPts val="1651"/>
              <a:buFont typeface="Times New Roman"/>
              <a:buChar char="•"/>
            </a:pPr>
            <a:r>
              <a:rPr lang="en-US" sz="2400">
                <a:latin typeface="Times New Roman"/>
                <a:ea typeface="Times New Roman"/>
                <a:cs typeface="Times New Roman"/>
                <a:sym typeface="Times New Roman"/>
              </a:rPr>
              <a:t>Additionally</a:t>
            </a:r>
            <a:r>
              <a:rPr lang="en-US" sz="2400">
                <a:latin typeface="Times New Roman"/>
                <a:ea typeface="Times New Roman"/>
                <a:cs typeface="Times New Roman"/>
                <a:sym typeface="Times New Roman"/>
              </a:rPr>
              <a:t> Reminds Member States to combine their selected CARIBE WAVE 25 scenario with multi-hazard events.</a:t>
            </a:r>
            <a:endParaRPr sz="2300">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2d20667cfb0_0_2"/>
          <p:cNvSpPr txBox="1"/>
          <p:nvPr>
            <p:ph idx="1" type="body"/>
          </p:nvPr>
        </p:nvSpPr>
        <p:spPr>
          <a:xfrm>
            <a:off x="541425" y="496300"/>
            <a:ext cx="11189400" cy="6009900"/>
          </a:xfrm>
          <a:prstGeom prst="rect">
            <a:avLst/>
          </a:prstGeom>
        </p:spPr>
        <p:txBody>
          <a:bodyPr anchorCtr="0" anchor="t" bIns="45700" lIns="91425" spcFirstLastPara="1" rIns="91425" wrap="square" tIns="45700">
            <a:noAutofit/>
          </a:bodyPr>
          <a:lstStyle/>
          <a:p>
            <a:pPr indent="0" lvl="0" marL="0" rtl="0" algn="l">
              <a:lnSpc>
                <a:spcPct val="70000"/>
              </a:lnSpc>
              <a:spcBef>
                <a:spcPts val="1000"/>
              </a:spcBef>
              <a:spcAft>
                <a:spcPts val="0"/>
              </a:spcAft>
              <a:buNone/>
            </a:pPr>
            <a:r>
              <a:rPr lang="en-US" sz="2000">
                <a:latin typeface="Times New Roman"/>
                <a:ea typeface="Times New Roman"/>
                <a:cs typeface="Times New Roman"/>
                <a:sym typeface="Times New Roman"/>
              </a:rPr>
              <a:t>Recommendation ICG/CARIBE-EWS-XVII. (CONT)</a:t>
            </a:r>
            <a:endParaRPr sz="2000">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t/>
            </a:r>
            <a:endParaRPr sz="1000">
              <a:latin typeface="Times New Roman"/>
              <a:ea typeface="Times New Roman"/>
              <a:cs typeface="Times New Roman"/>
              <a:sym typeface="Times New Roman"/>
            </a:endParaRPr>
          </a:p>
          <a:p>
            <a:pPr indent="-342900" lvl="0" marL="457200" rtl="0" algn="l">
              <a:lnSpc>
                <a:spcPct val="100000"/>
              </a:lnSpc>
              <a:spcBef>
                <a:spcPts val="0"/>
              </a:spcBef>
              <a:spcAft>
                <a:spcPts val="0"/>
              </a:spcAft>
              <a:buSzPts val="1800"/>
              <a:buFont typeface="Times New Roman"/>
              <a:buChar char="•"/>
            </a:pPr>
            <a:r>
              <a:rPr lang="en-US" sz="2000">
                <a:latin typeface="Times New Roman"/>
                <a:ea typeface="Times New Roman"/>
                <a:cs typeface="Times New Roman"/>
                <a:sym typeface="Times New Roman"/>
              </a:rPr>
              <a:t>Additionally Recommends that Task Team CARIBE WAVE review and consider updates to the CARIBE WAVE Post-Exercise Questionnaire.</a:t>
            </a:r>
            <a:endParaRPr sz="2000">
              <a:latin typeface="Times New Roman"/>
              <a:ea typeface="Times New Roman"/>
              <a:cs typeface="Times New Roman"/>
              <a:sym typeface="Times New Roman"/>
            </a:endParaRPr>
          </a:p>
          <a:p>
            <a:pPr indent="-355600" lvl="0" marL="457200" rtl="0" algn="l">
              <a:lnSpc>
                <a:spcPct val="100000"/>
              </a:lnSpc>
              <a:spcBef>
                <a:spcPts val="1000"/>
              </a:spcBef>
              <a:spcAft>
                <a:spcPts val="0"/>
              </a:spcAft>
              <a:buSzPts val="2000"/>
              <a:buFont typeface="Times New Roman"/>
              <a:buChar char="•"/>
            </a:pPr>
            <a:r>
              <a:rPr lang="en-US" sz="2000">
                <a:latin typeface="Times New Roman"/>
                <a:ea typeface="Times New Roman"/>
                <a:cs typeface="Times New Roman"/>
                <a:sym typeface="Times New Roman"/>
              </a:rPr>
              <a:t>Suggests again that TT CARIBE WAVE explore opportunities to further involve tourists and tourism organizations in CARIBE WAVE Exercises, with the aim to develop guidelines/resources on involvement of tourists in CARIBE WAVE Exercises.</a:t>
            </a:r>
            <a:r>
              <a:rPr lang="en-US" sz="600">
                <a:latin typeface="Times New Roman"/>
                <a:ea typeface="Times New Roman"/>
                <a:cs typeface="Times New Roman"/>
                <a:sym typeface="Times New Roman"/>
              </a:rPr>
              <a:t>\</a:t>
            </a:r>
            <a:endParaRPr sz="600">
              <a:latin typeface="Times New Roman"/>
              <a:ea typeface="Times New Roman"/>
              <a:cs typeface="Times New Roman"/>
              <a:sym typeface="Times New Roman"/>
            </a:endParaRPr>
          </a:p>
          <a:p>
            <a:pPr indent="-355600" lvl="0" marL="457200" rtl="0" algn="l">
              <a:lnSpc>
                <a:spcPct val="100000"/>
              </a:lnSpc>
              <a:spcBef>
                <a:spcPts val="1000"/>
              </a:spcBef>
              <a:spcAft>
                <a:spcPts val="0"/>
              </a:spcAft>
              <a:buSzPts val="2000"/>
              <a:buFont typeface="Times New Roman"/>
              <a:buChar char="•"/>
            </a:pPr>
            <a:r>
              <a:rPr lang="en-US" sz="2000">
                <a:latin typeface="Times New Roman"/>
                <a:ea typeface="Times New Roman"/>
                <a:cs typeface="Times New Roman"/>
                <a:sym typeface="Times New Roman"/>
              </a:rPr>
              <a:t>Recalls the recommendation for holding a workshop on </a:t>
            </a:r>
            <a:r>
              <a:rPr lang="en-US" sz="2000">
                <a:latin typeface="Times New Roman"/>
                <a:ea typeface="Times New Roman"/>
                <a:cs typeface="Times New Roman"/>
                <a:sym typeface="Times New Roman"/>
              </a:rPr>
              <a:t>a workshop on the  MG 86 Multiannual Exercise Guidelines together with a meeting of the CARIBE WAVE Task Team to discuss enhancements to facilitate and streamline the execution and reporting, as well as integrating gradual flexibility  and  complexities  in CARIBE WAVE Exercises and synergies with the Tsunami Ready Programme</a:t>
            </a:r>
            <a:endParaRPr sz="2000">
              <a:latin typeface="Times New Roman"/>
              <a:ea typeface="Times New Roman"/>
              <a:cs typeface="Times New Roman"/>
              <a:sym typeface="Times New Roman"/>
            </a:endParaRPr>
          </a:p>
          <a:p>
            <a:pPr indent="-355600" lvl="0" marL="457200" rtl="0" algn="l">
              <a:lnSpc>
                <a:spcPct val="100000"/>
              </a:lnSpc>
              <a:spcBef>
                <a:spcPts val="1000"/>
              </a:spcBef>
              <a:spcAft>
                <a:spcPts val="0"/>
              </a:spcAft>
              <a:buSzPts val="2000"/>
              <a:buFont typeface="Times New Roman"/>
              <a:buChar char="•"/>
            </a:pPr>
            <a:r>
              <a:rPr lang="en-US" sz="2000">
                <a:latin typeface="Times New Roman"/>
                <a:ea typeface="Times New Roman"/>
                <a:cs typeface="Times New Roman"/>
                <a:sym typeface="Times New Roman"/>
              </a:rPr>
              <a:t>Welcomes support of the USA through ITIC-CAR</a:t>
            </a:r>
            <a:endParaRPr sz="2000">
              <a:latin typeface="Times New Roman"/>
              <a:ea typeface="Times New Roman"/>
              <a:cs typeface="Times New Roman"/>
              <a:sym typeface="Times New Roman"/>
            </a:endParaRPr>
          </a:p>
          <a:p>
            <a:pPr indent="-355600" lvl="0" marL="457200" rtl="0" algn="l">
              <a:lnSpc>
                <a:spcPct val="100000"/>
              </a:lnSpc>
              <a:spcBef>
                <a:spcPts val="1000"/>
              </a:spcBef>
              <a:spcAft>
                <a:spcPts val="0"/>
              </a:spcAft>
              <a:buSzPts val="2000"/>
              <a:buFont typeface="Times New Roman"/>
              <a:buChar char="•"/>
            </a:pPr>
            <a:r>
              <a:rPr lang="en-US" sz="2000">
                <a:latin typeface="Times New Roman"/>
                <a:ea typeface="Times New Roman"/>
                <a:cs typeface="Times New Roman"/>
                <a:sym typeface="Times New Roman"/>
              </a:rPr>
              <a:t>Requests CTIC with Secretariat to organize this workshop and meeting.</a:t>
            </a:r>
            <a:endParaRPr sz="2000">
              <a:latin typeface="Times New Roman"/>
              <a:ea typeface="Times New Roman"/>
              <a:cs typeface="Times New Roman"/>
              <a:sym typeface="Times New Roman"/>
            </a:endParaRPr>
          </a:p>
          <a:p>
            <a:pPr indent="-355600" lvl="0" marL="457200" rtl="0" algn="l">
              <a:lnSpc>
                <a:spcPct val="100000"/>
              </a:lnSpc>
              <a:spcBef>
                <a:spcPts val="1000"/>
              </a:spcBef>
              <a:spcAft>
                <a:spcPts val="0"/>
              </a:spcAft>
              <a:buSzPts val="2000"/>
              <a:buFont typeface="Times New Roman"/>
              <a:buChar char="•"/>
            </a:pPr>
            <a:r>
              <a:rPr lang="en-US" sz="2000">
                <a:latin typeface="Times New Roman"/>
                <a:ea typeface="Times New Roman"/>
                <a:cs typeface="Times New Roman"/>
                <a:sym typeface="Times New Roman"/>
              </a:rPr>
              <a:t>Suggests that the CARIBE WAVE 26 exercise consist of 2 scenarios that include 1)                  2) </a:t>
            </a:r>
            <a:endParaRPr sz="2000">
              <a:latin typeface="Times New Roman"/>
              <a:ea typeface="Times New Roman"/>
              <a:cs typeface="Times New Roman"/>
              <a:sym typeface="Times New Roman"/>
            </a:endParaRPr>
          </a:p>
          <a:p>
            <a:pPr indent="0" lvl="0" marL="0" rtl="0" algn="l">
              <a:lnSpc>
                <a:spcPct val="100000"/>
              </a:lnSpc>
              <a:spcBef>
                <a:spcPts val="1000"/>
              </a:spcBef>
              <a:spcAft>
                <a:spcPts val="0"/>
              </a:spcAft>
              <a:buNone/>
            </a:pPr>
            <a:r>
              <a:t/>
            </a:r>
            <a:endParaRPr sz="2000">
              <a:latin typeface="Times New Roman"/>
              <a:ea typeface="Times New Roman"/>
              <a:cs typeface="Times New Roman"/>
              <a:sym typeface="Times New Roman"/>
            </a:endParaRPr>
          </a:p>
          <a:p>
            <a:pPr indent="0" lvl="0" marL="0" rtl="0" algn="l">
              <a:lnSpc>
                <a:spcPct val="70000"/>
              </a:lnSpc>
              <a:spcBef>
                <a:spcPts val="1000"/>
              </a:spcBef>
              <a:spcAft>
                <a:spcPts val="0"/>
              </a:spcAft>
              <a:buClr>
                <a:schemeClr val="dk1"/>
              </a:buClr>
              <a:buSzPts val="523"/>
              <a:buFont typeface="Arial"/>
              <a:buNone/>
            </a:pPr>
            <a:r>
              <a:rPr lang="en-US" sz="2000">
                <a:latin typeface="Times New Roman"/>
                <a:ea typeface="Times New Roman"/>
                <a:cs typeface="Times New Roman"/>
                <a:sym typeface="Times New Roman"/>
              </a:rPr>
              <a:t>__________________</a:t>
            </a:r>
            <a:endParaRPr sz="2000">
              <a:latin typeface="Times New Roman"/>
              <a:ea typeface="Times New Roman"/>
              <a:cs typeface="Times New Roman"/>
              <a:sym typeface="Times New Roman"/>
            </a:endParaRPr>
          </a:p>
          <a:p>
            <a:pPr indent="0" lvl="0" marL="0" rtl="0" algn="l">
              <a:lnSpc>
                <a:spcPct val="70000"/>
              </a:lnSpc>
              <a:spcBef>
                <a:spcPts val="1000"/>
              </a:spcBef>
              <a:spcAft>
                <a:spcPts val="0"/>
              </a:spcAft>
              <a:buNone/>
            </a:pPr>
            <a:r>
              <a:rPr lang="en-US" sz="2000">
                <a:latin typeface="Times New Roman"/>
                <a:ea typeface="Times New Roman"/>
                <a:cs typeface="Times New Roman"/>
                <a:sym typeface="Times New Roman"/>
              </a:rPr>
              <a:t>Financial Implications: None</a:t>
            </a:r>
            <a:endParaRPr sz="2000">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Goals for ICG XVII</a:t>
            </a:r>
            <a:endParaRPr/>
          </a:p>
        </p:txBody>
      </p:sp>
      <p:sp>
        <p:nvSpPr>
          <p:cNvPr id="103" name="Google Shape;103;p2"/>
          <p:cNvSpPr txBox="1"/>
          <p:nvPr>
            <p:ph idx="1" type="body"/>
          </p:nvPr>
        </p:nvSpPr>
        <p:spPr>
          <a:xfrm>
            <a:off x="838200" y="1690688"/>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Times New Roman"/>
                <a:ea typeface="Times New Roman"/>
                <a:cs typeface="Times New Roman"/>
                <a:sym typeface="Times New Roman"/>
              </a:rPr>
              <a:t>Reconfirm</a:t>
            </a:r>
            <a:r>
              <a:rPr lang="en-US">
                <a:latin typeface="Times New Roman"/>
                <a:ea typeface="Times New Roman"/>
                <a:cs typeface="Times New Roman"/>
                <a:sym typeface="Times New Roman"/>
              </a:rPr>
              <a:t> Scenarios for CARIBE WAVE 25</a:t>
            </a:r>
            <a:endParaRPr/>
          </a:p>
          <a:p>
            <a:pPr indent="-228600" lvl="0" marL="228600" rtl="0" algn="l">
              <a:lnSpc>
                <a:spcPct val="90000"/>
              </a:lnSpc>
              <a:spcBef>
                <a:spcPts val="1000"/>
              </a:spcBef>
              <a:spcAft>
                <a:spcPts val="0"/>
              </a:spcAft>
              <a:buClr>
                <a:schemeClr val="dk1"/>
              </a:buClr>
              <a:buSzPts val="2800"/>
              <a:buChar char="•"/>
            </a:pPr>
            <a:r>
              <a:rPr lang="en-US">
                <a:latin typeface="Times New Roman"/>
                <a:ea typeface="Times New Roman"/>
                <a:cs typeface="Times New Roman"/>
                <a:sym typeface="Times New Roman"/>
              </a:rPr>
              <a:t>Decide on the Date and TimeCARIBE WAVE 25</a:t>
            </a:r>
            <a:endParaRPr/>
          </a:p>
          <a:p>
            <a:pPr indent="-228600" lvl="0" marL="228600" rtl="0" algn="l">
              <a:lnSpc>
                <a:spcPct val="90000"/>
              </a:lnSpc>
              <a:spcBef>
                <a:spcPts val="1000"/>
              </a:spcBef>
              <a:spcAft>
                <a:spcPts val="0"/>
              </a:spcAft>
              <a:buClr>
                <a:schemeClr val="dk1"/>
              </a:buClr>
              <a:buSzPts val="2800"/>
              <a:buChar char="•"/>
            </a:pPr>
            <a:r>
              <a:rPr lang="en-US">
                <a:latin typeface="Times New Roman"/>
                <a:ea typeface="Times New Roman"/>
                <a:cs typeface="Times New Roman"/>
                <a:sym typeface="Times New Roman"/>
              </a:rPr>
              <a:t>Suggestions for Scenarios Beyond 2025</a:t>
            </a:r>
            <a:endParaRPr/>
          </a:p>
          <a:p>
            <a:pPr indent="-228600" lvl="0" marL="228600" rtl="0" algn="l">
              <a:lnSpc>
                <a:spcPct val="90000"/>
              </a:lnSpc>
              <a:spcBef>
                <a:spcPts val="1000"/>
              </a:spcBef>
              <a:spcAft>
                <a:spcPts val="0"/>
              </a:spcAft>
              <a:buClr>
                <a:schemeClr val="dk1"/>
              </a:buClr>
              <a:buSzPts val="2800"/>
              <a:buChar char="•"/>
            </a:pPr>
            <a:r>
              <a:rPr lang="en-US">
                <a:latin typeface="Times New Roman"/>
                <a:ea typeface="Times New Roman"/>
                <a:cs typeface="Times New Roman"/>
                <a:sym typeface="Times New Roman"/>
              </a:rPr>
              <a:t>Multi-Annual Exercise (</a:t>
            </a:r>
            <a:r>
              <a:rPr b="0" i="0" lang="en-US">
                <a:solidFill>
                  <a:srgbClr val="000000"/>
                </a:solidFill>
                <a:latin typeface="Times New Roman"/>
                <a:ea typeface="Times New Roman"/>
                <a:cs typeface="Times New Roman"/>
                <a:sym typeface="Times New Roman"/>
              </a:rPr>
              <a:t>MG 86)</a:t>
            </a:r>
            <a:r>
              <a:rPr lang="en-US">
                <a:latin typeface="Times New Roman"/>
                <a:ea typeface="Times New Roman"/>
                <a:cs typeface="Times New Roman"/>
                <a:sym typeface="Times New Roman"/>
              </a:rPr>
              <a:t> Workshop with CARIBE WAVE TASK TEAM </a:t>
            </a:r>
            <a:endParaRPr>
              <a:latin typeface="Times New Roman"/>
              <a:ea typeface="Times New Roman"/>
              <a:cs typeface="Times New Roman"/>
              <a:sym typeface="Times New Roman"/>
            </a:endParaRPr>
          </a:p>
          <a:p>
            <a:pPr indent="-165100" lvl="0" marL="228600" rtl="0" algn="l">
              <a:lnSpc>
                <a:spcPct val="90000"/>
              </a:lnSpc>
              <a:spcBef>
                <a:spcPts val="1000"/>
              </a:spcBef>
              <a:spcAft>
                <a:spcPts val="0"/>
              </a:spcAft>
              <a:buSzPts val="1800"/>
              <a:buFont typeface="Times New Roman"/>
              <a:buChar char="•"/>
            </a:pPr>
            <a:r>
              <a:rPr lang="en-US">
                <a:latin typeface="Times New Roman"/>
                <a:ea typeface="Times New Roman"/>
                <a:cs typeface="Times New Roman"/>
                <a:sym typeface="Times New Roman"/>
              </a:rPr>
              <a:t>Review </a:t>
            </a:r>
            <a:r>
              <a:rPr lang="en-US">
                <a:latin typeface="Times New Roman"/>
                <a:ea typeface="Times New Roman"/>
                <a:cs typeface="Times New Roman"/>
                <a:sym typeface="Times New Roman"/>
              </a:rPr>
              <a:t>Recommendation</a:t>
            </a:r>
            <a:r>
              <a:rPr lang="en-US">
                <a:latin typeface="Times New Roman"/>
                <a:ea typeface="Times New Roman"/>
                <a:cs typeface="Times New Roman"/>
                <a:sym typeface="Times New Roman"/>
              </a:rPr>
              <a:t> and Decisions for CW</a:t>
            </a:r>
            <a:endParaRPr>
              <a:latin typeface="Times New Roman"/>
              <a:ea typeface="Times New Roman"/>
              <a:cs typeface="Times New Roman"/>
              <a:sym typeface="Times New Roman"/>
            </a:endParaRPr>
          </a:p>
          <a:p>
            <a:pPr indent="-50800" lvl="0" marL="228600" rtl="0" algn="l">
              <a:lnSpc>
                <a:spcPct val="90000"/>
              </a:lnSpc>
              <a:spcBef>
                <a:spcPts val="1000"/>
              </a:spcBef>
              <a:spcAft>
                <a:spcPts val="0"/>
              </a:spcAft>
              <a:buClr>
                <a:schemeClr val="dk1"/>
              </a:buClr>
              <a:buSzPts val="2800"/>
              <a:buNone/>
            </a:pPr>
            <a:r>
              <a:t/>
            </a:r>
            <a:endParaRPr/>
          </a:p>
        </p:txBody>
      </p:sp>
      <p:pic>
        <p:nvPicPr>
          <p:cNvPr id="104" name="Google Shape;104;p2"/>
          <p:cNvPicPr preferRelativeResize="0"/>
          <p:nvPr/>
        </p:nvPicPr>
        <p:blipFill rotWithShape="1">
          <a:blip r:embed="rId3">
            <a:alphaModFix/>
          </a:blip>
          <a:srcRect b="0" l="0" r="0" t="0"/>
          <a:stretch/>
        </p:blipFill>
        <p:spPr>
          <a:xfrm>
            <a:off x="8841627" y="4162819"/>
            <a:ext cx="2926650" cy="248475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Coverage of Past</a:t>
            </a:r>
            <a:r>
              <a:rPr lang="en-US">
                <a:latin typeface="Times New Roman"/>
                <a:ea typeface="Times New Roman"/>
                <a:cs typeface="Times New Roman"/>
                <a:sym typeface="Times New Roman"/>
              </a:rPr>
              <a:t> Exercises</a:t>
            </a:r>
            <a:endParaRPr/>
          </a:p>
        </p:txBody>
      </p:sp>
      <p:pic>
        <p:nvPicPr>
          <p:cNvPr id="110" name="Google Shape;110;p3"/>
          <p:cNvPicPr preferRelativeResize="0"/>
          <p:nvPr/>
        </p:nvPicPr>
        <p:blipFill>
          <a:blip r:embed="rId3">
            <a:alphaModFix/>
          </a:blip>
          <a:stretch>
            <a:fillRect/>
          </a:stretch>
        </p:blipFill>
        <p:spPr>
          <a:xfrm>
            <a:off x="2273035" y="1690688"/>
            <a:ext cx="7645940" cy="4325417"/>
          </a:xfrm>
          <a:prstGeom prst="rect">
            <a:avLst/>
          </a:prstGeom>
          <a:noFill/>
          <a:ln>
            <a:noFill/>
          </a:ln>
        </p:spPr>
      </p:pic>
      <p:sp>
        <p:nvSpPr>
          <p:cNvPr id="111" name="Google Shape;111;p3"/>
          <p:cNvSpPr/>
          <p:nvPr/>
        </p:nvSpPr>
        <p:spPr>
          <a:xfrm>
            <a:off x="3881174" y="4467925"/>
            <a:ext cx="210000" cy="182400"/>
          </a:xfrm>
          <a:prstGeom prst="ellipse">
            <a:avLst/>
          </a:prstGeom>
          <a:noFill/>
          <a:ln cap="flat" cmpd="sng" w="381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3"/>
          <p:cNvSpPr/>
          <p:nvPr/>
        </p:nvSpPr>
        <p:spPr>
          <a:xfrm>
            <a:off x="8716874" y="2977800"/>
            <a:ext cx="210000" cy="182400"/>
          </a:xfrm>
          <a:prstGeom prst="ellipse">
            <a:avLst/>
          </a:prstGeom>
          <a:noFill/>
          <a:ln cap="flat" cmpd="sng" w="381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3"/>
          <p:cNvSpPr txBox="1"/>
          <p:nvPr/>
        </p:nvSpPr>
        <p:spPr>
          <a:xfrm>
            <a:off x="1743950" y="6480925"/>
            <a:ext cx="6787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114" name="Google Shape;114;p3"/>
          <p:cNvSpPr txBox="1"/>
          <p:nvPr/>
        </p:nvSpPr>
        <p:spPr>
          <a:xfrm>
            <a:off x="141400" y="6139200"/>
            <a:ext cx="12192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solidFill>
                  <a:schemeClr val="dk1"/>
                </a:solidFill>
                <a:latin typeface="Calibri"/>
                <a:ea typeface="Calibri"/>
                <a:cs typeface="Calibri"/>
                <a:sym typeface="Calibri"/>
              </a:rPr>
              <a:t>The </a:t>
            </a:r>
            <a:r>
              <a:rPr lang="en-US" sz="2800">
                <a:solidFill>
                  <a:schemeClr val="dk1"/>
                </a:solidFill>
                <a:latin typeface="Calibri"/>
                <a:ea typeface="Calibri"/>
                <a:cs typeface="Calibri"/>
                <a:sym typeface="Calibri"/>
              </a:rPr>
              <a:t>black</a:t>
            </a:r>
            <a:r>
              <a:rPr lang="en-US" sz="2800">
                <a:solidFill>
                  <a:schemeClr val="dk1"/>
                </a:solidFill>
                <a:latin typeface="Calibri"/>
                <a:ea typeface="Calibri"/>
                <a:cs typeface="Calibri"/>
                <a:sym typeface="Calibri"/>
              </a:rPr>
              <a:t> circles are the proposed CW 25 scenarios, which are the same as CW 20</a:t>
            </a:r>
            <a:endParaRPr sz="2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g1ff3fb85972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latin typeface="Times New Roman"/>
                <a:ea typeface="Times New Roman"/>
                <a:cs typeface="Times New Roman"/>
                <a:sym typeface="Times New Roman"/>
              </a:rPr>
              <a:t>Decisions of ICG XVI on CW 25</a:t>
            </a:r>
            <a:endParaRPr>
              <a:latin typeface="Times New Roman"/>
              <a:ea typeface="Times New Roman"/>
              <a:cs typeface="Times New Roman"/>
              <a:sym typeface="Times New Roman"/>
            </a:endParaRPr>
          </a:p>
        </p:txBody>
      </p:sp>
      <p:sp>
        <p:nvSpPr>
          <p:cNvPr id="121" name="Google Shape;121;g1ff3fb85972_0_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latin typeface="Times New Roman"/>
                <a:ea typeface="Times New Roman"/>
                <a:cs typeface="Times New Roman"/>
                <a:sym typeface="Times New Roman"/>
              </a:rPr>
              <a:t>Suggests that the CARIBE WAVE 25 exercise consist of 2 scenarios that include 1) 1692 Jamaica scenario, and 2) the 1755 Lisbon scenario</a:t>
            </a:r>
            <a:endParaRPr>
              <a:latin typeface="Times New Roman"/>
              <a:ea typeface="Times New Roman"/>
              <a:cs typeface="Times New Roman"/>
              <a:sym typeface="Times New Roman"/>
            </a:endParaRPr>
          </a:p>
          <a:p>
            <a:pPr indent="0" lvl="0" marL="0" rtl="0" algn="l">
              <a:spcBef>
                <a:spcPts val="1000"/>
              </a:spcBef>
              <a:spcAft>
                <a:spcPts val="0"/>
              </a:spcAft>
              <a:buNone/>
            </a:pPr>
            <a:r>
              <a:t/>
            </a:r>
            <a:endParaRPr>
              <a:latin typeface="Times New Roman"/>
              <a:ea typeface="Times New Roman"/>
              <a:cs typeface="Times New Roman"/>
              <a:sym typeface="Times New Roman"/>
            </a:endParaRPr>
          </a:p>
          <a:p>
            <a:pPr indent="0" lvl="0" marL="0" rtl="0" algn="l">
              <a:spcBef>
                <a:spcPts val="1000"/>
              </a:spcBef>
              <a:spcAft>
                <a:spcPts val="0"/>
              </a:spcAft>
              <a:buNone/>
            </a:pPr>
            <a:r>
              <a:rPr lang="en-US">
                <a:latin typeface="Times New Roman"/>
                <a:ea typeface="Times New Roman"/>
                <a:cs typeface="Times New Roman"/>
                <a:sym typeface="Times New Roman"/>
              </a:rPr>
              <a:t>These were the exercise scenarios for CW20 but because of the pandemic it was limited in scope.</a:t>
            </a:r>
            <a:endParaRPr>
              <a:latin typeface="Times New Roman"/>
              <a:ea typeface="Times New Roman"/>
              <a:cs typeface="Times New Roman"/>
              <a:sym typeface="Times New Roman"/>
            </a:endParaRPr>
          </a:p>
          <a:p>
            <a:pPr indent="0" lvl="0" marL="0" rtl="0" algn="l">
              <a:spcBef>
                <a:spcPts val="1000"/>
              </a:spcBef>
              <a:spcAft>
                <a:spcPts val="0"/>
              </a:spcAft>
              <a:buNone/>
            </a:pPr>
            <a:r>
              <a:t/>
            </a:r>
            <a:endParaRPr>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Scenario 1: </a:t>
            </a:r>
            <a:endParaRPr/>
          </a:p>
        </p:txBody>
      </p:sp>
      <p:sp>
        <p:nvSpPr>
          <p:cNvPr id="127" name="Google Shape;127;p5"/>
          <p:cNvSpPr txBox="1"/>
          <p:nvPr/>
        </p:nvSpPr>
        <p:spPr>
          <a:xfrm>
            <a:off x="838200" y="1423375"/>
            <a:ext cx="67317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3000">
                <a:solidFill>
                  <a:schemeClr val="dk1"/>
                </a:solidFill>
                <a:latin typeface="Times New Roman"/>
                <a:ea typeface="Times New Roman"/>
                <a:cs typeface="Times New Roman"/>
                <a:sym typeface="Times New Roman"/>
              </a:rPr>
              <a:t>Jamaica 1692 Port Royal earthquake</a:t>
            </a:r>
            <a:endParaRPr sz="3000"/>
          </a:p>
        </p:txBody>
      </p:sp>
      <p:pic>
        <p:nvPicPr>
          <p:cNvPr id="128" name="Google Shape;128;p5"/>
          <p:cNvPicPr preferRelativeResize="0"/>
          <p:nvPr/>
        </p:nvPicPr>
        <p:blipFill>
          <a:blip r:embed="rId3">
            <a:alphaModFix/>
          </a:blip>
          <a:stretch>
            <a:fillRect/>
          </a:stretch>
        </p:blipFill>
        <p:spPr>
          <a:xfrm>
            <a:off x="6560500" y="2735075"/>
            <a:ext cx="5375926" cy="3714275"/>
          </a:xfrm>
          <a:prstGeom prst="rect">
            <a:avLst/>
          </a:prstGeom>
          <a:noFill/>
          <a:ln>
            <a:noFill/>
          </a:ln>
        </p:spPr>
      </p:pic>
      <p:pic>
        <p:nvPicPr>
          <p:cNvPr id="129" name="Google Shape;129;p5"/>
          <p:cNvPicPr preferRelativeResize="0"/>
          <p:nvPr/>
        </p:nvPicPr>
        <p:blipFill>
          <a:blip r:embed="rId4">
            <a:alphaModFix/>
          </a:blip>
          <a:stretch>
            <a:fillRect/>
          </a:stretch>
        </p:blipFill>
        <p:spPr>
          <a:xfrm>
            <a:off x="567850" y="2777700"/>
            <a:ext cx="5238750" cy="3629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6"/>
          <p:cNvSpPr txBox="1"/>
          <p:nvPr>
            <p:ph type="title"/>
          </p:nvPr>
        </p:nvSpPr>
        <p:spPr>
          <a:xfrm>
            <a:off x="482788" y="177250"/>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Scenario 2: </a:t>
            </a:r>
            <a:endParaRPr/>
          </a:p>
        </p:txBody>
      </p:sp>
      <p:sp>
        <p:nvSpPr>
          <p:cNvPr id="135" name="Google Shape;135;p6"/>
          <p:cNvSpPr txBox="1"/>
          <p:nvPr/>
        </p:nvSpPr>
        <p:spPr>
          <a:xfrm>
            <a:off x="400050" y="2072350"/>
            <a:ext cx="2192400" cy="203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3000">
                <a:solidFill>
                  <a:schemeClr val="dk1"/>
                </a:solidFill>
                <a:latin typeface="Times New Roman"/>
                <a:ea typeface="Times New Roman"/>
                <a:cs typeface="Times New Roman"/>
                <a:sym typeface="Times New Roman"/>
              </a:rPr>
              <a:t>1755  Portugal</a:t>
            </a:r>
            <a:endParaRPr sz="3000">
              <a:solidFill>
                <a:schemeClr val="dk1"/>
              </a:solidFill>
              <a:latin typeface="Times New Roman"/>
              <a:ea typeface="Times New Roman"/>
              <a:cs typeface="Times New Roman"/>
              <a:sym typeface="Times New Roman"/>
            </a:endParaRPr>
          </a:p>
          <a:p>
            <a:pPr indent="0" lvl="0" marL="0" rtl="0" algn="ctr">
              <a:spcBef>
                <a:spcPts val="0"/>
              </a:spcBef>
              <a:spcAft>
                <a:spcPts val="0"/>
              </a:spcAft>
              <a:buNone/>
            </a:pPr>
            <a:r>
              <a:rPr lang="en-US" sz="3000">
                <a:solidFill>
                  <a:schemeClr val="dk1"/>
                </a:solidFill>
                <a:latin typeface="Times New Roman"/>
                <a:ea typeface="Times New Roman"/>
                <a:cs typeface="Times New Roman"/>
                <a:sym typeface="Times New Roman"/>
              </a:rPr>
              <a:t>Earthquake and Tsunami</a:t>
            </a:r>
            <a:endParaRPr sz="3000">
              <a:solidFill>
                <a:schemeClr val="dk1"/>
              </a:solidFill>
              <a:latin typeface="Times New Roman"/>
              <a:ea typeface="Times New Roman"/>
              <a:cs typeface="Times New Roman"/>
              <a:sym typeface="Times New Roman"/>
            </a:endParaRPr>
          </a:p>
        </p:txBody>
      </p:sp>
      <p:pic>
        <p:nvPicPr>
          <p:cNvPr id="136" name="Google Shape;136;p6"/>
          <p:cNvPicPr preferRelativeResize="0"/>
          <p:nvPr/>
        </p:nvPicPr>
        <p:blipFill>
          <a:blip r:embed="rId3">
            <a:alphaModFix/>
          </a:blip>
          <a:stretch>
            <a:fillRect/>
          </a:stretch>
        </p:blipFill>
        <p:spPr>
          <a:xfrm>
            <a:off x="2891425" y="1167250"/>
            <a:ext cx="3804763" cy="5446550"/>
          </a:xfrm>
          <a:prstGeom prst="rect">
            <a:avLst/>
          </a:prstGeom>
          <a:noFill/>
          <a:ln>
            <a:noFill/>
          </a:ln>
        </p:spPr>
      </p:pic>
      <p:grpSp>
        <p:nvGrpSpPr>
          <p:cNvPr id="137" name="Google Shape;137;p6"/>
          <p:cNvGrpSpPr/>
          <p:nvPr/>
        </p:nvGrpSpPr>
        <p:grpSpPr>
          <a:xfrm>
            <a:off x="7159375" y="1167207"/>
            <a:ext cx="3647617" cy="5446592"/>
            <a:chOff x="7159667" y="957075"/>
            <a:chExt cx="4032298" cy="5657034"/>
          </a:xfrm>
        </p:grpSpPr>
        <p:pic>
          <p:nvPicPr>
            <p:cNvPr id="138" name="Google Shape;138;p6"/>
            <p:cNvPicPr preferRelativeResize="0"/>
            <p:nvPr/>
          </p:nvPicPr>
          <p:blipFill rotWithShape="1">
            <a:blip r:embed="rId4">
              <a:alphaModFix/>
            </a:blip>
            <a:srcRect b="4246" l="2303" r="2919" t="10985"/>
            <a:stretch/>
          </p:blipFill>
          <p:spPr>
            <a:xfrm>
              <a:off x="7159667" y="1222414"/>
              <a:ext cx="4032298" cy="5391695"/>
            </a:xfrm>
            <a:prstGeom prst="rect">
              <a:avLst/>
            </a:prstGeom>
            <a:noFill/>
            <a:ln>
              <a:noFill/>
            </a:ln>
          </p:spPr>
        </p:pic>
        <p:pic>
          <p:nvPicPr>
            <p:cNvPr id="139" name="Google Shape;139;p6"/>
            <p:cNvPicPr preferRelativeResize="0"/>
            <p:nvPr/>
          </p:nvPicPr>
          <p:blipFill rotWithShape="1">
            <a:blip r:embed="rId3">
              <a:alphaModFix/>
            </a:blip>
            <a:srcRect b="95128" l="0" r="0" t="0"/>
            <a:stretch/>
          </p:blipFill>
          <p:spPr>
            <a:xfrm>
              <a:off x="7159675" y="957075"/>
              <a:ext cx="3949374" cy="265351"/>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Date and Time of the Scenario</a:t>
            </a:r>
            <a:endParaRPr/>
          </a:p>
        </p:txBody>
      </p:sp>
      <p:sp>
        <p:nvSpPr>
          <p:cNvPr id="145" name="Google Shape;145;p7"/>
          <p:cNvSpPr txBox="1"/>
          <p:nvPr>
            <p:ph idx="1" type="body"/>
          </p:nvPr>
        </p:nvSpPr>
        <p:spPr>
          <a:xfrm>
            <a:off x="838200" y="1825625"/>
            <a:ext cx="7635000" cy="4351200"/>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US">
                <a:latin typeface="Times New Roman"/>
                <a:ea typeface="Times New Roman"/>
                <a:cs typeface="Times New Roman"/>
                <a:sym typeface="Times New Roman"/>
              </a:rPr>
              <a:t>Keep Thursday at 1500UTC?</a:t>
            </a:r>
            <a:endParaRPr/>
          </a:p>
          <a:p>
            <a:pPr indent="-228600" lvl="1" marL="685800" rtl="0" algn="l">
              <a:lnSpc>
                <a:spcPct val="90000"/>
              </a:lnSpc>
              <a:spcBef>
                <a:spcPts val="500"/>
              </a:spcBef>
              <a:spcAft>
                <a:spcPts val="0"/>
              </a:spcAft>
              <a:buClr>
                <a:schemeClr val="dk1"/>
              </a:buClr>
              <a:buSzPts val="2400"/>
              <a:buChar char="•"/>
            </a:pPr>
            <a:r>
              <a:rPr lang="en-US">
                <a:latin typeface="Times New Roman"/>
                <a:ea typeface="Times New Roman"/>
                <a:cs typeface="Times New Roman"/>
                <a:sym typeface="Times New Roman"/>
              </a:rPr>
              <a:t>Interest in running a scenario at night/off hours?</a:t>
            </a:r>
            <a:endParaRPr>
              <a:latin typeface="Times New Roman"/>
              <a:ea typeface="Times New Roman"/>
              <a:cs typeface="Times New Roman"/>
              <a:sym typeface="Times New Roman"/>
            </a:endParaRPr>
          </a:p>
          <a:p>
            <a:pPr indent="0" lvl="0" marL="685800" rtl="0" algn="l">
              <a:lnSpc>
                <a:spcPct val="90000"/>
              </a:lnSpc>
              <a:spcBef>
                <a:spcPts val="500"/>
              </a:spcBef>
              <a:spcAft>
                <a:spcPts val="0"/>
              </a:spcAft>
              <a:buNone/>
            </a:pPr>
            <a:r>
              <a:t/>
            </a:r>
            <a:endParaRPr>
              <a:latin typeface="Times New Roman"/>
              <a:ea typeface="Times New Roman"/>
              <a:cs typeface="Times New Roman"/>
              <a:sym typeface="Times New Roman"/>
            </a:endParaRPr>
          </a:p>
          <a:p>
            <a:pPr indent="-228600" lvl="0" marL="228600" rtl="0" algn="l">
              <a:lnSpc>
                <a:spcPct val="90000"/>
              </a:lnSpc>
              <a:spcBef>
                <a:spcPts val="1000"/>
              </a:spcBef>
              <a:spcAft>
                <a:spcPts val="0"/>
              </a:spcAft>
              <a:buClr>
                <a:schemeClr val="dk1"/>
              </a:buClr>
              <a:buSzPts val="2800"/>
              <a:buChar char="•"/>
            </a:pPr>
            <a:r>
              <a:rPr lang="en-US">
                <a:latin typeface="Times New Roman"/>
                <a:ea typeface="Times New Roman"/>
                <a:cs typeface="Times New Roman"/>
                <a:sym typeface="Times New Roman"/>
              </a:rPr>
              <a:t>Possible Thursday Dates in March: March 13, March 20</a:t>
            </a:r>
            <a:endParaRPr/>
          </a:p>
          <a:p>
            <a:pPr indent="-228600" lvl="1" marL="685800" rtl="0" algn="l">
              <a:lnSpc>
                <a:spcPct val="90000"/>
              </a:lnSpc>
              <a:spcBef>
                <a:spcPts val="500"/>
              </a:spcBef>
              <a:spcAft>
                <a:spcPts val="0"/>
              </a:spcAft>
              <a:buClr>
                <a:schemeClr val="dk1"/>
              </a:buClr>
              <a:buSzPts val="2400"/>
              <a:buChar char="•"/>
            </a:pPr>
            <a:r>
              <a:rPr lang="en-US">
                <a:latin typeface="Times New Roman"/>
                <a:ea typeface="Times New Roman"/>
                <a:cs typeface="Times New Roman"/>
                <a:sym typeface="Times New Roman"/>
              </a:rPr>
              <a:t>March 1-4 </a:t>
            </a:r>
            <a:r>
              <a:rPr lang="en-US">
                <a:latin typeface="Times New Roman"/>
                <a:ea typeface="Times New Roman"/>
                <a:cs typeface="Times New Roman"/>
                <a:sym typeface="Times New Roman"/>
              </a:rPr>
              <a:t>🡪</a:t>
            </a:r>
            <a:r>
              <a:rPr lang="en-US">
                <a:latin typeface="Times New Roman"/>
                <a:ea typeface="Times New Roman"/>
                <a:cs typeface="Times New Roman"/>
                <a:sym typeface="Times New Roman"/>
              </a:rPr>
              <a:t> Carnaval (many countries, just before Ash Wednesday)</a:t>
            </a:r>
            <a:endParaRPr>
              <a:latin typeface="Times New Roman"/>
              <a:ea typeface="Times New Roman"/>
              <a:cs typeface="Times New Roman"/>
              <a:sym typeface="Times New Roman"/>
            </a:endParaRPr>
          </a:p>
          <a:p>
            <a:pPr indent="-228600" lvl="1" marL="685800" rtl="0" algn="l">
              <a:lnSpc>
                <a:spcPct val="90000"/>
              </a:lnSpc>
              <a:spcBef>
                <a:spcPts val="500"/>
              </a:spcBef>
              <a:spcAft>
                <a:spcPts val="0"/>
              </a:spcAft>
              <a:buClr>
                <a:schemeClr val="dk1"/>
              </a:buClr>
              <a:buSzPts val="2400"/>
              <a:buChar char="•"/>
            </a:pPr>
            <a:r>
              <a:rPr lang="en-US">
                <a:latin typeface="Times New Roman"/>
                <a:ea typeface="Times New Roman"/>
                <a:cs typeface="Times New Roman"/>
                <a:sym typeface="Times New Roman"/>
              </a:rPr>
              <a:t>March 23 </a:t>
            </a:r>
            <a:r>
              <a:rPr lang="en-US">
                <a:latin typeface="Times New Roman"/>
                <a:ea typeface="Times New Roman"/>
                <a:cs typeface="Times New Roman"/>
                <a:sym typeface="Times New Roman"/>
              </a:rPr>
              <a:t>🡪</a:t>
            </a:r>
            <a:r>
              <a:rPr lang="en-US">
                <a:latin typeface="Times New Roman"/>
                <a:ea typeface="Times New Roman"/>
                <a:cs typeface="Times New Roman"/>
                <a:sym typeface="Times New Roman"/>
              </a:rPr>
              <a:t> World Meteorology Day</a:t>
            </a:r>
            <a:endParaRPr>
              <a:latin typeface="Times New Roman"/>
              <a:ea typeface="Times New Roman"/>
              <a:cs typeface="Times New Roman"/>
              <a:sym typeface="Times New Roman"/>
            </a:endParaRPr>
          </a:p>
          <a:p>
            <a:pPr indent="-228600" lvl="1" marL="685800" rtl="0" algn="l">
              <a:lnSpc>
                <a:spcPct val="90000"/>
              </a:lnSpc>
              <a:spcBef>
                <a:spcPts val="500"/>
              </a:spcBef>
              <a:spcAft>
                <a:spcPts val="0"/>
              </a:spcAft>
              <a:buClr>
                <a:schemeClr val="dk1"/>
              </a:buClr>
              <a:buSzPts val="2400"/>
              <a:buChar char="•"/>
            </a:pPr>
            <a:r>
              <a:rPr lang="en-US">
                <a:latin typeface="Times New Roman"/>
                <a:ea typeface="Times New Roman"/>
                <a:cs typeface="Times New Roman"/>
                <a:sym typeface="Times New Roman"/>
              </a:rPr>
              <a:t>April 13-19</a:t>
            </a:r>
            <a:r>
              <a:rPr lang="en-US">
                <a:latin typeface="Times New Roman"/>
                <a:ea typeface="Times New Roman"/>
                <a:cs typeface="Times New Roman"/>
                <a:sym typeface="Times New Roman"/>
              </a:rPr>
              <a:t> 🡪  Holy Week</a:t>
            </a:r>
            <a:endParaRPr>
              <a:latin typeface="Times New Roman"/>
              <a:ea typeface="Times New Roman"/>
              <a:cs typeface="Times New Roman"/>
              <a:sym typeface="Times New Roman"/>
            </a:endParaRPr>
          </a:p>
          <a:p>
            <a:pPr indent="0" lvl="0" marL="685800" rtl="0" algn="l">
              <a:lnSpc>
                <a:spcPct val="90000"/>
              </a:lnSpc>
              <a:spcBef>
                <a:spcPts val="500"/>
              </a:spcBef>
              <a:spcAft>
                <a:spcPts val="0"/>
              </a:spcAft>
              <a:buNone/>
            </a:pPr>
            <a:r>
              <a:t/>
            </a:r>
            <a:endParaRPr>
              <a:latin typeface="Times New Roman"/>
              <a:ea typeface="Times New Roman"/>
              <a:cs typeface="Times New Roman"/>
              <a:sym typeface="Times New Roman"/>
            </a:endParaRPr>
          </a:p>
          <a:p>
            <a:pPr indent="-50800" lvl="0" marL="228600" rtl="0" algn="l">
              <a:lnSpc>
                <a:spcPct val="90000"/>
              </a:lnSpc>
              <a:spcBef>
                <a:spcPts val="1000"/>
              </a:spcBef>
              <a:spcAft>
                <a:spcPts val="0"/>
              </a:spcAft>
              <a:buClr>
                <a:schemeClr val="dk1"/>
              </a:buClr>
              <a:buSzPts val="2800"/>
              <a:buNone/>
            </a:pPr>
            <a:r>
              <a:t/>
            </a:r>
            <a:endParaRPr>
              <a:latin typeface="Times New Roman"/>
              <a:ea typeface="Times New Roman"/>
              <a:cs typeface="Times New Roman"/>
              <a:sym typeface="Times New Roman"/>
            </a:endParaRPr>
          </a:p>
        </p:txBody>
      </p:sp>
      <p:pic>
        <p:nvPicPr>
          <p:cNvPr id="146" name="Google Shape;146;p7"/>
          <p:cNvPicPr preferRelativeResize="0"/>
          <p:nvPr/>
        </p:nvPicPr>
        <p:blipFill rotWithShape="1">
          <a:blip r:embed="rId3">
            <a:alphaModFix/>
          </a:blip>
          <a:srcRect b="0" l="0" r="0" t="0"/>
          <a:stretch/>
        </p:blipFill>
        <p:spPr>
          <a:xfrm>
            <a:off x="8802907" y="4008116"/>
            <a:ext cx="2926650" cy="248475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Multi-Annual Exercise Workshop</a:t>
            </a:r>
            <a:endParaRPr/>
          </a:p>
        </p:txBody>
      </p:sp>
      <p:sp>
        <p:nvSpPr>
          <p:cNvPr id="152" name="Google Shape;152;p8"/>
          <p:cNvSpPr txBox="1"/>
          <p:nvPr>
            <p:ph idx="1" type="body"/>
          </p:nvPr>
        </p:nvSpPr>
        <p:spPr>
          <a:xfrm>
            <a:off x="838200" y="1825625"/>
            <a:ext cx="7734900" cy="4351200"/>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90000"/>
              </a:lnSpc>
              <a:spcBef>
                <a:spcPts val="0"/>
              </a:spcBef>
              <a:spcAft>
                <a:spcPts val="0"/>
              </a:spcAft>
              <a:buClr>
                <a:srgbClr val="000000"/>
              </a:buClr>
              <a:buSzPts val="2800"/>
              <a:buChar char="•"/>
            </a:pPr>
            <a:r>
              <a:rPr lang="en-US">
                <a:solidFill>
                  <a:srgbClr val="000000"/>
                </a:solidFill>
                <a:latin typeface="Times New Roman"/>
                <a:ea typeface="Times New Roman"/>
                <a:cs typeface="Times New Roman"/>
                <a:sym typeface="Times New Roman"/>
              </a:rPr>
              <a:t>Pending is a Workshop on </a:t>
            </a:r>
            <a:r>
              <a:rPr b="0" i="0" lang="en-US">
                <a:solidFill>
                  <a:srgbClr val="000000"/>
                </a:solidFill>
                <a:latin typeface="Times New Roman"/>
                <a:ea typeface="Times New Roman"/>
                <a:cs typeface="Times New Roman"/>
                <a:sym typeface="Times New Roman"/>
              </a:rPr>
              <a:t>MG 86 (Multiannual Exercise) with a hybrid meeting of CARIBE WAVE Task Team</a:t>
            </a:r>
            <a:endParaRPr/>
          </a:p>
          <a:p>
            <a:pPr indent="-228600" lvl="0" marL="228600" rtl="0" algn="l">
              <a:lnSpc>
                <a:spcPct val="90000"/>
              </a:lnSpc>
              <a:spcBef>
                <a:spcPts val="1000"/>
              </a:spcBef>
              <a:spcAft>
                <a:spcPts val="0"/>
              </a:spcAft>
              <a:buClr>
                <a:srgbClr val="000000"/>
              </a:buClr>
              <a:buSzPts val="2800"/>
              <a:buChar char="•"/>
            </a:pPr>
            <a:r>
              <a:rPr lang="en-US">
                <a:solidFill>
                  <a:srgbClr val="000000"/>
                </a:solidFill>
                <a:latin typeface="Times New Roman"/>
                <a:ea typeface="Times New Roman"/>
                <a:cs typeface="Times New Roman"/>
                <a:sym typeface="Times New Roman"/>
              </a:rPr>
              <a:t>Tentative Date of Meeting: January 2025 in Antigua and Barbuda</a:t>
            </a:r>
            <a:endParaRPr>
              <a:solidFill>
                <a:srgbClr val="000000"/>
              </a:solidFill>
              <a:latin typeface="Times New Roman"/>
              <a:ea typeface="Times New Roman"/>
              <a:cs typeface="Times New Roman"/>
              <a:sym typeface="Times New Roman"/>
            </a:endParaRPr>
          </a:p>
          <a:p>
            <a:pPr indent="-165100" lvl="0" marL="228600" rtl="0" algn="l">
              <a:lnSpc>
                <a:spcPct val="90000"/>
              </a:lnSpc>
              <a:spcBef>
                <a:spcPts val="1000"/>
              </a:spcBef>
              <a:spcAft>
                <a:spcPts val="0"/>
              </a:spcAft>
              <a:buClr>
                <a:srgbClr val="000000"/>
              </a:buClr>
              <a:buSzPts val="1800"/>
              <a:buFont typeface="Times New Roman"/>
              <a:buChar char="•"/>
            </a:pPr>
            <a:r>
              <a:rPr lang="en-US">
                <a:solidFill>
                  <a:srgbClr val="000000"/>
                </a:solidFill>
                <a:latin typeface="Times New Roman"/>
                <a:ea typeface="Times New Roman"/>
                <a:cs typeface="Times New Roman"/>
                <a:sym typeface="Times New Roman"/>
              </a:rPr>
              <a:t>ITIC-CAR currently has some funding  to support as part of Tsunami Ready efforts supported by USAID</a:t>
            </a:r>
            <a:endParaRPr>
              <a:solidFill>
                <a:srgbClr val="000000"/>
              </a:solidFill>
              <a:latin typeface="Times New Roman"/>
              <a:ea typeface="Times New Roman"/>
              <a:cs typeface="Times New Roman"/>
              <a:sym typeface="Times New Roman"/>
            </a:endParaRPr>
          </a:p>
          <a:p>
            <a:pPr indent="-228600" lvl="0" marL="228600" rtl="0" algn="l">
              <a:lnSpc>
                <a:spcPct val="90000"/>
              </a:lnSpc>
              <a:spcBef>
                <a:spcPts val="1000"/>
              </a:spcBef>
              <a:spcAft>
                <a:spcPts val="0"/>
              </a:spcAft>
              <a:buClr>
                <a:srgbClr val="000000"/>
              </a:buClr>
              <a:buSzPts val="2800"/>
              <a:buChar char="•"/>
            </a:pPr>
            <a:r>
              <a:rPr lang="en-US">
                <a:solidFill>
                  <a:srgbClr val="000000"/>
                </a:solidFill>
                <a:latin typeface="Times New Roman"/>
                <a:ea typeface="Times New Roman"/>
                <a:cs typeface="Times New Roman"/>
                <a:sym typeface="Times New Roman"/>
              </a:rPr>
              <a:t>Coordinator:  CTIC</a:t>
            </a:r>
            <a:endParaRPr b="0" i="0">
              <a:solidFill>
                <a:srgbClr val="000000"/>
              </a:solidFill>
              <a:latin typeface="Times New Roman"/>
              <a:ea typeface="Times New Roman"/>
              <a:cs typeface="Times New Roman"/>
              <a:sym typeface="Times New Roman"/>
            </a:endParaRPr>
          </a:p>
          <a:p>
            <a:pPr indent="0" lvl="0" marL="228600" rtl="0" algn="l">
              <a:lnSpc>
                <a:spcPct val="90000"/>
              </a:lnSpc>
              <a:spcBef>
                <a:spcPts val="1000"/>
              </a:spcBef>
              <a:spcAft>
                <a:spcPts val="0"/>
              </a:spcAft>
              <a:buNone/>
            </a:pPr>
            <a:r>
              <a:t/>
            </a:r>
            <a:endParaRPr>
              <a:solidFill>
                <a:srgbClr val="000000"/>
              </a:solidFill>
              <a:latin typeface="Times New Roman"/>
              <a:ea typeface="Times New Roman"/>
              <a:cs typeface="Times New Roman"/>
              <a:sym typeface="Times New Roman"/>
            </a:endParaRPr>
          </a:p>
          <a:p>
            <a:pPr indent="-50800" lvl="0" marL="228600" rtl="0" algn="l">
              <a:lnSpc>
                <a:spcPct val="90000"/>
              </a:lnSpc>
              <a:spcBef>
                <a:spcPts val="1000"/>
              </a:spcBef>
              <a:spcAft>
                <a:spcPts val="0"/>
              </a:spcAft>
              <a:buClr>
                <a:schemeClr val="dk1"/>
              </a:buClr>
              <a:buSzPts val="2800"/>
              <a:buNone/>
            </a:pPr>
            <a:r>
              <a:t/>
            </a:r>
            <a:endParaRPr>
              <a:latin typeface="Times New Roman"/>
              <a:ea typeface="Times New Roman"/>
              <a:cs typeface="Times New Roman"/>
              <a:sym typeface="Times New Roman"/>
            </a:endParaRPr>
          </a:p>
        </p:txBody>
      </p:sp>
      <p:pic>
        <p:nvPicPr>
          <p:cNvPr id="153" name="Google Shape;153;p8"/>
          <p:cNvPicPr preferRelativeResize="0"/>
          <p:nvPr/>
        </p:nvPicPr>
        <p:blipFill rotWithShape="1">
          <a:blip r:embed="rId3">
            <a:alphaModFix/>
          </a:blip>
          <a:srcRect b="0" l="0" r="0" t="0"/>
          <a:stretch/>
        </p:blipFill>
        <p:spPr>
          <a:xfrm>
            <a:off x="8802907" y="4008116"/>
            <a:ext cx="2926650" cy="248475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4"/>
          <p:cNvSpPr txBox="1"/>
          <p:nvPr>
            <p:ph type="title"/>
          </p:nvPr>
        </p:nvSpPr>
        <p:spPr>
          <a:xfrm>
            <a:off x="503664" y="2773789"/>
            <a:ext cx="3405885"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Times New Roman"/>
              <a:buNone/>
            </a:pPr>
            <a:r>
              <a:rPr lang="en-US">
                <a:latin typeface="Times New Roman"/>
                <a:ea typeface="Times New Roman"/>
                <a:cs typeface="Times New Roman"/>
                <a:sym typeface="Times New Roman"/>
              </a:rPr>
              <a:t>CARIBE WAVE 26 </a:t>
            </a:r>
            <a:endParaRPr>
              <a:latin typeface="Times New Roman"/>
              <a:ea typeface="Times New Roman"/>
              <a:cs typeface="Times New Roman"/>
              <a:sym typeface="Times New Roman"/>
            </a:endParaRPr>
          </a:p>
          <a:p>
            <a:pPr indent="0" lvl="0" marL="0" rtl="0" algn="l">
              <a:lnSpc>
                <a:spcPct val="90000"/>
              </a:lnSpc>
              <a:spcBef>
                <a:spcPts val="0"/>
              </a:spcBef>
              <a:spcAft>
                <a:spcPts val="0"/>
              </a:spcAft>
              <a:buClr>
                <a:schemeClr val="dk1"/>
              </a:buClr>
              <a:buSzPct val="100000"/>
              <a:buFont typeface="Times New Roman"/>
              <a:buNone/>
            </a:pPr>
            <a:r>
              <a:t/>
            </a:r>
            <a:endParaRPr>
              <a:latin typeface="Times New Roman"/>
              <a:ea typeface="Times New Roman"/>
              <a:cs typeface="Times New Roman"/>
              <a:sym typeface="Times New Roman"/>
            </a:endParaRPr>
          </a:p>
          <a:p>
            <a:pPr indent="0" lvl="0" marL="0" rtl="0" algn="l">
              <a:lnSpc>
                <a:spcPct val="90000"/>
              </a:lnSpc>
              <a:spcBef>
                <a:spcPts val="0"/>
              </a:spcBef>
              <a:spcAft>
                <a:spcPts val="0"/>
              </a:spcAft>
              <a:buClr>
                <a:schemeClr val="dk1"/>
              </a:buClr>
              <a:buSzPct val="100000"/>
              <a:buFont typeface="Times New Roman"/>
              <a:buNone/>
            </a:pPr>
            <a:r>
              <a:rPr lang="en-US">
                <a:latin typeface="Times New Roman"/>
                <a:ea typeface="Times New Roman"/>
                <a:cs typeface="Times New Roman"/>
                <a:sym typeface="Times New Roman"/>
              </a:rPr>
              <a:t>CW 25 Survey Results</a:t>
            </a:r>
            <a:endParaRPr>
              <a:latin typeface="Times New Roman"/>
              <a:ea typeface="Times New Roman"/>
              <a:cs typeface="Times New Roman"/>
              <a:sym typeface="Times New Roman"/>
            </a:endParaRPr>
          </a:p>
        </p:txBody>
      </p:sp>
      <p:graphicFrame>
        <p:nvGraphicFramePr>
          <p:cNvPr id="159" name="Google Shape;159;p4"/>
          <p:cNvGraphicFramePr/>
          <p:nvPr/>
        </p:nvGraphicFramePr>
        <p:xfrm>
          <a:off x="4280725" y="396450"/>
          <a:ext cx="3000000" cy="3000000"/>
        </p:xfrm>
        <a:graphic>
          <a:graphicData uri="http://schemas.openxmlformats.org/drawingml/2006/table">
            <a:tbl>
              <a:tblPr>
                <a:noFill/>
                <a:tableStyleId>{CA4F51B8-487F-4902-A032-17C98C73BDF2}</a:tableStyleId>
              </a:tblPr>
              <a:tblGrid>
                <a:gridCol w="1075050"/>
                <a:gridCol w="6167475"/>
              </a:tblGrid>
              <a:tr h="462275">
                <a:tc>
                  <a:txBody>
                    <a:bodyPr/>
                    <a:lstStyle/>
                    <a:p>
                      <a:pPr indent="0" lvl="0" marL="0" rtl="0" algn="l">
                        <a:spcBef>
                          <a:spcPts val="0"/>
                        </a:spcBef>
                        <a:spcAft>
                          <a:spcPts val="0"/>
                        </a:spcAft>
                        <a:buNone/>
                      </a:pPr>
                      <a:r>
                        <a:rPr b="1" lang="en-US" sz="1000"/>
                        <a:t>Member State/Territory</a:t>
                      </a:r>
                      <a:endParaRPr b="1"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US" sz="1000"/>
                        <a:t>Suggestion</a:t>
                      </a:r>
                      <a:endParaRPr b="1"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6350">
                      <a:solidFill>
                        <a:srgbClr val="000000"/>
                      </a:solidFill>
                      <a:prstDash val="solid"/>
                      <a:round/>
                      <a:headEnd len="sm" w="sm" type="none"/>
                      <a:tailEnd len="sm" w="sm" type="none"/>
                    </a:lnB>
                  </a:tcPr>
                </a:tc>
              </a:tr>
              <a:tr h="462275">
                <a:tc>
                  <a:txBody>
                    <a:bodyPr/>
                    <a:lstStyle/>
                    <a:p>
                      <a:pPr indent="0" lvl="0" marL="0" rtl="0" algn="ctr">
                        <a:spcBef>
                          <a:spcPts val="500"/>
                        </a:spcBef>
                        <a:spcAft>
                          <a:spcPts val="500"/>
                        </a:spcAft>
                        <a:buNone/>
                      </a:pPr>
                      <a:r>
                        <a:rPr b="1" lang="en-US" sz="1000"/>
                        <a:t>Aruba</a:t>
                      </a:r>
                      <a:endParaRPr b="1" sz="1000"/>
                    </a:p>
                  </a:txBody>
                  <a:tcPr marT="0" marB="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1000"/>
                        <a:t>Jamaican Trench &amp; Puerto Rico Trench</a:t>
                      </a:r>
                      <a:endParaRPr sz="1000"/>
                    </a:p>
                  </a:txBody>
                  <a:tcPr marT="0" marB="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462275">
                <a:tc>
                  <a:txBody>
                    <a:bodyPr/>
                    <a:lstStyle/>
                    <a:p>
                      <a:pPr indent="0" lvl="0" marL="0" rtl="0" algn="ctr">
                        <a:spcBef>
                          <a:spcPts val="500"/>
                        </a:spcBef>
                        <a:spcAft>
                          <a:spcPts val="500"/>
                        </a:spcAft>
                        <a:buNone/>
                      </a:pPr>
                      <a:r>
                        <a:rPr b="1" lang="en-US" sz="1000"/>
                        <a:t>Barbados</a:t>
                      </a:r>
                      <a:endParaRPr b="1" sz="1000"/>
                    </a:p>
                  </a:txBody>
                  <a:tcPr marT="0" marB="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1000"/>
                        <a:t>Volcanic source - Kick 'em Jenny </a:t>
                      </a:r>
                      <a:endParaRPr sz="1000"/>
                    </a:p>
                    <a:p>
                      <a:pPr indent="0" lvl="0" marL="0" rtl="0" algn="l">
                        <a:spcBef>
                          <a:spcPts val="0"/>
                        </a:spcBef>
                        <a:spcAft>
                          <a:spcPts val="0"/>
                        </a:spcAft>
                        <a:buNone/>
                      </a:pPr>
                      <a:r>
                        <a:rPr lang="en-US" sz="1000"/>
                        <a:t>Martinique scenario</a:t>
                      </a:r>
                      <a:endParaRPr sz="1000"/>
                    </a:p>
                  </a:txBody>
                  <a:tcPr marT="0" marB="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301350">
                <a:tc>
                  <a:txBody>
                    <a:bodyPr/>
                    <a:lstStyle/>
                    <a:p>
                      <a:pPr indent="0" lvl="0" marL="0" rtl="0" algn="ctr">
                        <a:spcBef>
                          <a:spcPts val="500"/>
                        </a:spcBef>
                        <a:spcAft>
                          <a:spcPts val="500"/>
                        </a:spcAft>
                        <a:buNone/>
                      </a:pPr>
                      <a:r>
                        <a:rPr b="1" lang="en-US" sz="1000"/>
                        <a:t>Costa Rica</a:t>
                      </a:r>
                      <a:endParaRPr b="1" sz="1000"/>
                    </a:p>
                  </a:txBody>
                  <a:tcPr marT="0" marB="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1000"/>
                        <a:t>maybe one close to Costa Rica</a:t>
                      </a:r>
                      <a:endParaRPr sz="1000"/>
                    </a:p>
                  </a:txBody>
                  <a:tcPr marT="0" marB="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462275">
                <a:tc>
                  <a:txBody>
                    <a:bodyPr/>
                    <a:lstStyle/>
                    <a:p>
                      <a:pPr indent="0" lvl="0" marL="0" rtl="0" algn="ctr">
                        <a:spcBef>
                          <a:spcPts val="500"/>
                        </a:spcBef>
                        <a:spcAft>
                          <a:spcPts val="500"/>
                        </a:spcAft>
                        <a:buNone/>
                      </a:pPr>
                      <a:r>
                        <a:rPr b="1" lang="en-US" sz="1000"/>
                        <a:t>Cuba</a:t>
                      </a:r>
                      <a:endParaRPr b="1" sz="1000"/>
                    </a:p>
                  </a:txBody>
                  <a:tcPr marT="0" marB="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1000"/>
                        <a:t>Emphasize less frequent source scenarios such as landslides and volcanic eruptions and return to sources of earthquakes that produced tsunamis in ancient times.</a:t>
                      </a:r>
                      <a:endParaRPr sz="1000"/>
                    </a:p>
                  </a:txBody>
                  <a:tcPr marT="0" marB="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301350">
                <a:tc>
                  <a:txBody>
                    <a:bodyPr/>
                    <a:lstStyle/>
                    <a:p>
                      <a:pPr indent="0" lvl="0" marL="0" rtl="0" algn="ctr">
                        <a:spcBef>
                          <a:spcPts val="500"/>
                        </a:spcBef>
                        <a:spcAft>
                          <a:spcPts val="500"/>
                        </a:spcAft>
                        <a:buNone/>
                      </a:pPr>
                      <a:r>
                        <a:rPr b="1" lang="en-US" sz="1000"/>
                        <a:t>Dominican </a:t>
                      </a:r>
                      <a:br>
                        <a:rPr b="1" lang="en-US" sz="1000"/>
                      </a:br>
                      <a:r>
                        <a:rPr b="1" lang="en-US" sz="1000"/>
                        <a:t>Republic</a:t>
                      </a:r>
                      <a:endParaRPr b="1" sz="1000">
                        <a:highlight>
                          <a:srgbClr val="FFFF00"/>
                        </a:highlight>
                      </a:endParaRPr>
                    </a:p>
                  </a:txBody>
                  <a:tcPr marT="0" marB="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1000"/>
                        <a:t>Groove of the Dead (SMT 1 or 2)</a:t>
                      </a:r>
                      <a:endParaRPr sz="1000"/>
                    </a:p>
                  </a:txBody>
                  <a:tcPr marT="0" marB="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462275">
                <a:tc>
                  <a:txBody>
                    <a:bodyPr/>
                    <a:lstStyle/>
                    <a:p>
                      <a:pPr indent="0" lvl="0" marL="0" rtl="0" algn="ctr">
                        <a:spcBef>
                          <a:spcPts val="500"/>
                        </a:spcBef>
                        <a:spcAft>
                          <a:spcPts val="500"/>
                        </a:spcAft>
                        <a:buNone/>
                      </a:pPr>
                      <a:r>
                        <a:rPr b="1" lang="en-US" sz="1000"/>
                        <a:t>France</a:t>
                      </a:r>
                      <a:endParaRPr b="1" sz="1000"/>
                    </a:p>
                  </a:txBody>
                  <a:tcPr marT="0" marB="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1000"/>
                        <a:t>- non-seismic sources </a:t>
                      </a:r>
                      <a:endParaRPr sz="1000"/>
                    </a:p>
                    <a:p>
                      <a:pPr indent="0" lvl="0" marL="0" rtl="0" algn="l">
                        <a:spcBef>
                          <a:spcPts val="0"/>
                        </a:spcBef>
                        <a:spcAft>
                          <a:spcPts val="0"/>
                        </a:spcAft>
                        <a:buNone/>
                      </a:pPr>
                      <a:r>
                        <a:rPr lang="en-US" sz="1000"/>
                        <a:t>- alternating remote and local scenarios, so that ETA should vary </a:t>
                      </a:r>
                      <a:endParaRPr sz="1000"/>
                    </a:p>
                    <a:p>
                      <a:pPr indent="0" lvl="0" marL="0" rtl="0" algn="l">
                        <a:spcBef>
                          <a:spcPts val="0"/>
                        </a:spcBef>
                        <a:spcAft>
                          <a:spcPts val="0"/>
                        </a:spcAft>
                        <a:buNone/>
                      </a:pPr>
                      <a:r>
                        <a:rPr lang="en-US" sz="1000"/>
                        <a:t>- people seem to be more concerned when the expected wave is high (ie &gt; 1m)</a:t>
                      </a:r>
                      <a:endParaRPr sz="1000"/>
                    </a:p>
                  </a:txBody>
                  <a:tcPr marT="0" marB="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301350">
                <a:tc>
                  <a:txBody>
                    <a:bodyPr/>
                    <a:lstStyle/>
                    <a:p>
                      <a:pPr indent="0" lvl="0" marL="0" rtl="0" algn="ctr">
                        <a:spcBef>
                          <a:spcPts val="500"/>
                        </a:spcBef>
                        <a:spcAft>
                          <a:spcPts val="500"/>
                        </a:spcAft>
                        <a:buNone/>
                      </a:pPr>
                      <a:r>
                        <a:rPr b="1" lang="en-US" sz="1000"/>
                        <a:t>Guatemala</a:t>
                      </a:r>
                      <a:endParaRPr b="1" sz="1000"/>
                    </a:p>
                  </a:txBody>
                  <a:tcPr marT="0" marB="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1000"/>
                        <a:t>Any near to Central America</a:t>
                      </a:r>
                      <a:endParaRPr sz="1000"/>
                    </a:p>
                  </a:txBody>
                  <a:tcPr marT="0" marB="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301350">
                <a:tc>
                  <a:txBody>
                    <a:bodyPr/>
                    <a:lstStyle/>
                    <a:p>
                      <a:pPr indent="0" lvl="0" marL="0" rtl="0" algn="ctr">
                        <a:spcBef>
                          <a:spcPts val="500"/>
                        </a:spcBef>
                        <a:spcAft>
                          <a:spcPts val="500"/>
                        </a:spcAft>
                        <a:buNone/>
                      </a:pPr>
                      <a:r>
                        <a:rPr b="1" lang="en-US" sz="1000"/>
                        <a:t>Mexico</a:t>
                      </a:r>
                      <a:endParaRPr b="1" sz="1000"/>
                    </a:p>
                  </a:txBody>
                  <a:tcPr marT="0" marB="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1000"/>
                        <a:t>Tsunami due to underwater volcanic eruption by the Kick-'Em-Jenny located in Granada</a:t>
                      </a:r>
                      <a:endParaRPr sz="1000"/>
                    </a:p>
                  </a:txBody>
                  <a:tcPr marT="0" marB="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301350">
                <a:tc>
                  <a:txBody>
                    <a:bodyPr/>
                    <a:lstStyle/>
                    <a:p>
                      <a:pPr indent="0" lvl="0" marL="0" rtl="0" algn="ctr">
                        <a:spcBef>
                          <a:spcPts val="0"/>
                        </a:spcBef>
                        <a:spcAft>
                          <a:spcPts val="0"/>
                        </a:spcAft>
                        <a:buNone/>
                      </a:pPr>
                      <a:r>
                        <a:rPr b="1" lang="en-US" sz="1000"/>
                        <a:t>NL-Bonaire, Saba, and Sint Eustatius</a:t>
                      </a:r>
                      <a:endParaRPr sz="1000"/>
                    </a:p>
                  </a:txBody>
                  <a:tcPr marT="0" marB="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1000"/>
                        <a:t>Large eruption of Kick 'em Jenny volcano. </a:t>
                      </a:r>
                      <a:endParaRPr sz="1000"/>
                    </a:p>
                  </a:txBody>
                  <a:tcPr marT="0" marB="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462275">
                <a:tc>
                  <a:txBody>
                    <a:bodyPr/>
                    <a:lstStyle/>
                    <a:p>
                      <a:pPr indent="0" lvl="0" marL="0" rtl="0" algn="ctr">
                        <a:spcBef>
                          <a:spcPts val="500"/>
                        </a:spcBef>
                        <a:spcAft>
                          <a:spcPts val="500"/>
                        </a:spcAft>
                        <a:buNone/>
                      </a:pPr>
                      <a:r>
                        <a:rPr b="1" lang="en-US" sz="1000"/>
                        <a:t>Panama</a:t>
                      </a:r>
                      <a:endParaRPr b="1" sz="1000">
                        <a:highlight>
                          <a:srgbClr val="FFFF00"/>
                        </a:highlight>
                      </a:endParaRPr>
                    </a:p>
                  </a:txBody>
                  <a:tcPr marT="0" marB="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1000"/>
                        <a:t>I suggest any volcanic source should be very interesting consider a cold reaction after Tonga eruption.</a:t>
                      </a:r>
                      <a:endParaRPr sz="1000"/>
                    </a:p>
                  </a:txBody>
                  <a:tcPr marT="0" marB="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301350">
                <a:tc>
                  <a:txBody>
                    <a:bodyPr/>
                    <a:lstStyle/>
                    <a:p>
                      <a:pPr indent="0" lvl="0" marL="0" rtl="0" algn="ctr">
                        <a:spcBef>
                          <a:spcPts val="500"/>
                        </a:spcBef>
                        <a:spcAft>
                          <a:spcPts val="500"/>
                        </a:spcAft>
                        <a:buNone/>
                      </a:pPr>
                      <a:r>
                        <a:rPr b="1" lang="en-US" sz="1000"/>
                        <a:t>Saint Vincent and the Grenadines</a:t>
                      </a:r>
                      <a:endParaRPr b="1" sz="1000">
                        <a:highlight>
                          <a:srgbClr val="FFFF00"/>
                        </a:highlight>
                      </a:endParaRPr>
                    </a:p>
                  </a:txBody>
                  <a:tcPr marT="0" marB="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1000"/>
                        <a:t>Yes volcanic sources La Soufriere, Mt Pelee and Kick em Jenny</a:t>
                      </a:r>
                      <a:endParaRPr sz="1000"/>
                    </a:p>
                  </a:txBody>
                  <a:tcPr marT="0" marB="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462275">
                <a:tc>
                  <a:txBody>
                    <a:bodyPr/>
                    <a:lstStyle/>
                    <a:p>
                      <a:pPr indent="0" lvl="0" marL="0" rtl="0" algn="ctr">
                        <a:spcBef>
                          <a:spcPts val="500"/>
                        </a:spcBef>
                        <a:spcAft>
                          <a:spcPts val="500"/>
                        </a:spcAft>
                        <a:buNone/>
                      </a:pPr>
                      <a:r>
                        <a:rPr b="1" lang="en-US" sz="1000"/>
                        <a:t>UK - British Virgin Islands</a:t>
                      </a:r>
                      <a:endParaRPr b="1" sz="1000"/>
                    </a:p>
                  </a:txBody>
                  <a:tcPr marT="0" marB="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1000"/>
                        <a:t>Kick em Jenny</a:t>
                      </a:r>
                      <a:endParaRPr sz="1000"/>
                    </a:p>
                  </a:txBody>
                  <a:tcPr marT="0" marB="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301350">
                <a:tc>
                  <a:txBody>
                    <a:bodyPr/>
                    <a:lstStyle/>
                    <a:p>
                      <a:pPr indent="0" lvl="0" marL="0" rtl="0" algn="ctr">
                        <a:spcBef>
                          <a:spcPts val="500"/>
                        </a:spcBef>
                        <a:spcAft>
                          <a:spcPts val="500"/>
                        </a:spcAft>
                        <a:buNone/>
                      </a:pPr>
                      <a:r>
                        <a:rPr b="1" lang="en-US" sz="1000"/>
                        <a:t>UK- Cayman Islands</a:t>
                      </a:r>
                      <a:endParaRPr b="1" sz="1000">
                        <a:highlight>
                          <a:srgbClr val="FFFF00"/>
                        </a:highlight>
                      </a:endParaRPr>
                    </a:p>
                  </a:txBody>
                  <a:tcPr marT="0" marB="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500"/>
                        </a:spcBef>
                        <a:spcAft>
                          <a:spcPts val="500"/>
                        </a:spcAft>
                        <a:buNone/>
                      </a:pPr>
                      <a:r>
                        <a:rPr lang="en-US" sz="1000"/>
                        <a:t>Kingston Harbour vicinity (Jamaica))</a:t>
                      </a:r>
                      <a:endParaRPr sz="1000"/>
                    </a:p>
                  </a:txBody>
                  <a:tcPr marT="0" marB="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2023-04-22T15:19:29Z</dcterms:created>
  <dc:creator>Elizabeth Vanacore</dc:creator>
</cp:coreProperties>
</file>