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80" r:id="rId2"/>
    <p:sldMasterId id="2147483682" r:id="rId3"/>
  </p:sldMasterIdLst>
  <p:notesMasterIdLst>
    <p:notesMasterId r:id="rId5"/>
  </p:notesMasterIdLst>
  <p:sldIdLst>
    <p:sldId id="276" r:id="rId4"/>
  </p:sldIdLst>
  <p:sldSz cx="12192000" cy="6858000"/>
  <p:notesSz cx="6858000" cy="9144000"/>
  <p:embeddedFontLst>
    <p:embeddedFont>
      <p:font typeface="Open Sans" panose="020B0606030504020204" pitchFamily="34" charset="0"/>
      <p:regular r:id="rId6"/>
      <p:bold r:id="rId7"/>
      <p:italic r:id="rId8"/>
      <p:boldItalic r:id="rId9"/>
    </p:embeddedFont>
    <p:embeddedFont>
      <p:font typeface="Roboto" panose="02000000000000000000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hfl7V5e24uAWjTYx6+bnQdys7x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5"/>
    <p:restoredTop sz="94694"/>
  </p:normalViewPr>
  <p:slideViewPr>
    <p:cSldViewPr snapToGrid="0">
      <p:cViewPr varScale="1">
        <p:scale>
          <a:sx n="109" d="100"/>
          <a:sy n="109" d="100"/>
        </p:scale>
        <p:origin x="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435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Slide">
  <p:cSld name="31_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3"/>
          <p:cNvPicPr preferRelativeResize="0"/>
          <p:nvPr/>
        </p:nvPicPr>
        <p:blipFill rotWithShape="1">
          <a:blip r:embed="rId2">
            <a:alphaModFix/>
          </a:blip>
          <a:srcRect l="1241" t="77476" r="38086" b="1775"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40"/>
          <p:cNvPicPr preferRelativeResize="0"/>
          <p:nvPr/>
        </p:nvPicPr>
        <p:blipFill rotWithShape="1">
          <a:blip r:embed="rId2">
            <a:alphaModFix/>
          </a:blip>
          <a:srcRect l="2893" t="50353" r="5606" b="36489"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1409" y="1881352"/>
            <a:ext cx="3490842" cy="353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42"/>
          <p:cNvPicPr preferRelativeResize="0"/>
          <p:nvPr/>
        </p:nvPicPr>
        <p:blipFill rotWithShape="1">
          <a:blip r:embed="rId2">
            <a:alphaModFix/>
          </a:blip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2"/>
          <p:cNvSpPr txBox="1"/>
          <p:nvPr/>
        </p:nvSpPr>
        <p:spPr>
          <a:xfrm>
            <a:off x="9045603" y="63563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" name="Google Shape;5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1"/>
          <p:cNvSpPr/>
          <p:nvPr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7"/>
          <p:cNvSpPr/>
          <p:nvPr/>
        </p:nvSpPr>
        <p:spPr>
          <a:xfrm>
            <a:off x="4585098" y="2105715"/>
            <a:ext cx="2976412" cy="3010378"/>
          </a:xfrm>
          <a:prstGeom prst="ellipse">
            <a:avLst/>
          </a:prstGeom>
          <a:solidFill>
            <a:srgbClr val="F2F2F2"/>
          </a:solidFill>
          <a:ln w="57150" cap="flat" cmpd="sng">
            <a:solidFill>
              <a:srgbClr val="0069B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7"/>
          <p:cNvSpPr/>
          <p:nvPr/>
        </p:nvSpPr>
        <p:spPr>
          <a:xfrm>
            <a:off x="701293" y="2204006"/>
            <a:ext cx="2976412" cy="3010378"/>
          </a:xfrm>
          <a:prstGeom prst="ellipse">
            <a:avLst/>
          </a:prstGeom>
          <a:solidFill>
            <a:srgbClr val="F2F2F2"/>
          </a:solidFill>
          <a:ln w="57150" cap="flat" cmpd="sng">
            <a:solidFill>
              <a:srgbClr val="0069B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7"/>
          <p:cNvSpPr txBox="1"/>
          <p:nvPr/>
        </p:nvSpPr>
        <p:spPr>
          <a:xfrm>
            <a:off x="1697784" y="3511090"/>
            <a:ext cx="131381" cy="46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47"/>
          <p:cNvSpPr txBox="1"/>
          <p:nvPr/>
        </p:nvSpPr>
        <p:spPr>
          <a:xfrm>
            <a:off x="5592372" y="3291783"/>
            <a:ext cx="131381" cy="46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47"/>
          <p:cNvSpPr/>
          <p:nvPr/>
        </p:nvSpPr>
        <p:spPr>
          <a:xfrm>
            <a:off x="8491953" y="2236268"/>
            <a:ext cx="2976412" cy="3010378"/>
          </a:xfrm>
          <a:prstGeom prst="ellipse">
            <a:avLst/>
          </a:prstGeom>
          <a:solidFill>
            <a:srgbClr val="F2F2F2"/>
          </a:solidFill>
          <a:ln w="57150" cap="flat" cmpd="sng">
            <a:solidFill>
              <a:srgbClr val="0069B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7"/>
          <p:cNvSpPr/>
          <p:nvPr/>
        </p:nvSpPr>
        <p:spPr>
          <a:xfrm>
            <a:off x="10561169" y="1924232"/>
            <a:ext cx="1025586" cy="1024496"/>
          </a:xfrm>
          <a:prstGeom prst="ellipse">
            <a:avLst/>
          </a:prstGeom>
          <a:solidFill>
            <a:srgbClr val="18325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7"/>
          <p:cNvSpPr txBox="1"/>
          <p:nvPr/>
        </p:nvSpPr>
        <p:spPr>
          <a:xfrm>
            <a:off x="9529307" y="3526718"/>
            <a:ext cx="131381" cy="46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47"/>
          <p:cNvSpPr/>
          <p:nvPr/>
        </p:nvSpPr>
        <p:spPr>
          <a:xfrm>
            <a:off x="4731524" y="4539439"/>
            <a:ext cx="1025586" cy="1024496"/>
          </a:xfrm>
          <a:prstGeom prst="ellipse">
            <a:avLst/>
          </a:prstGeom>
          <a:solidFill>
            <a:srgbClr val="67BB89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7"/>
          <p:cNvSpPr/>
          <p:nvPr/>
        </p:nvSpPr>
        <p:spPr>
          <a:xfrm>
            <a:off x="582903" y="1846397"/>
            <a:ext cx="1025586" cy="1024496"/>
          </a:xfrm>
          <a:prstGeom prst="ellipse">
            <a:avLst/>
          </a:prstGeom>
          <a:solidFill>
            <a:srgbClr val="FCC002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7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7"/>
          <p:cNvSpPr/>
          <p:nvPr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9"/>
          <p:cNvSpPr/>
          <p:nvPr/>
        </p:nvSpPr>
        <p:spPr>
          <a:xfrm>
            <a:off x="558706" y="1744852"/>
            <a:ext cx="11074588" cy="476893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69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5000" tIns="65000" rIns="65000" bIns="6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9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/>
          <p:nvPr/>
        </p:nvSpPr>
        <p:spPr>
          <a:xfrm>
            <a:off x="496984" y="176681"/>
            <a:ext cx="10206185" cy="86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>
              <a:buClr>
                <a:srgbClr val="002060"/>
              </a:buClr>
              <a:buSzPts val="2400"/>
            </a:pPr>
            <a:r>
              <a:rPr lang="tr-TR" sz="2400" b="1" dirty="0">
                <a:solidFill>
                  <a:srgbClr val="002060"/>
                </a:solidFill>
              </a:rPr>
              <a:t>ICG/CARIBE-EWS XVII</a:t>
            </a:r>
            <a:endParaRPr lang="en-GB" sz="2400" b="1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SzPts val="2400"/>
            </a:pPr>
            <a:r>
              <a:rPr lang="tr-TR" sz="2400" b="1" dirty="0" err="1">
                <a:solidFill>
                  <a:srgbClr val="41B7C8"/>
                </a:solidFill>
              </a:rPr>
              <a:t>Intrasessional</a:t>
            </a:r>
            <a:r>
              <a:rPr lang="tr-TR" sz="2400" b="1" dirty="0">
                <a:solidFill>
                  <a:srgbClr val="41B7C8"/>
                </a:solidFill>
              </a:rPr>
              <a:t> </a:t>
            </a:r>
            <a:r>
              <a:rPr lang="tr-TR" sz="2400" b="1" dirty="0" err="1">
                <a:solidFill>
                  <a:srgbClr val="41B7C8"/>
                </a:solidFill>
              </a:rPr>
              <a:t>Working</a:t>
            </a:r>
            <a:r>
              <a:rPr lang="tr-TR" sz="2400" b="1" dirty="0">
                <a:solidFill>
                  <a:srgbClr val="41B7C8"/>
                </a:solidFill>
              </a:rPr>
              <a:t> </a:t>
            </a:r>
            <a:r>
              <a:rPr lang="tr-TR" sz="2400" b="1" dirty="0" err="1">
                <a:solidFill>
                  <a:srgbClr val="41B7C8"/>
                </a:solidFill>
              </a:rPr>
              <a:t>Groups</a:t>
            </a:r>
            <a:r>
              <a:rPr lang="tr-TR" sz="2400" b="1" dirty="0">
                <a:solidFill>
                  <a:srgbClr val="41B7C8"/>
                </a:solidFill>
              </a:rPr>
              <a:t> (8 May 2024, </a:t>
            </a:r>
            <a:r>
              <a:rPr lang="tr-TR" sz="2400" b="1" dirty="0" err="1">
                <a:solidFill>
                  <a:srgbClr val="41B7C8"/>
                </a:solidFill>
              </a:rPr>
              <a:t>Wednesday</a:t>
            </a:r>
            <a:r>
              <a:rPr lang="tr-TR" sz="2400" b="1" dirty="0">
                <a:solidFill>
                  <a:srgbClr val="41B7C8"/>
                </a:solidFill>
              </a:rPr>
              <a:t>)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66726A-A333-4FD7-3FAA-64A5C74259C3}"/>
              </a:ext>
            </a:extLst>
          </p:cNvPr>
          <p:cNvSpPr txBox="1"/>
          <p:nvPr/>
        </p:nvSpPr>
        <p:spPr>
          <a:xfrm>
            <a:off x="496984" y="1182188"/>
            <a:ext cx="115101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GB" sz="1600" b="1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09:30-10:45 CARIBE WAVE 2025 and 2026</a:t>
            </a:r>
            <a:endParaRPr lang="en-GB" sz="1600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GB" sz="16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moderated by Charles McCreery (PTWC), supported by Alison Brome, Programme Officer for </a:t>
            </a:r>
          </a:p>
          <a:p>
            <a:pPr algn="l" fontAlgn="base"/>
            <a:r>
              <a:rPr lang="en-GB" sz="16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Coastal Hazards and the Caribbean Tsunami Information Centre (CTIC).</a:t>
            </a:r>
          </a:p>
          <a:p>
            <a:pPr algn="l" fontAlgn="base"/>
            <a:r>
              <a:rPr lang="en-GB" sz="16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 fontAlgn="base"/>
            <a:r>
              <a:rPr lang="en-GB" sz="1600" b="1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11:00-12:30 Strategic discussion related on the inclusion of other coastal hazard warning systems in the work of the ICG/CARIBE-EWS, especially in close connection with the ongoing EW4All and MHEWS initiatives</a:t>
            </a:r>
            <a:endParaRPr lang="en-GB" sz="1600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GB" sz="16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moderated by Ms Lorna </a:t>
            </a:r>
            <a:r>
              <a:rPr lang="en-GB" sz="1600" b="0" i="0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Inniss</a:t>
            </a:r>
            <a:r>
              <a:rPr lang="en-GB" sz="16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(Head of IOCARIBE Secretariat), supported by the Technical Secretary Mr. Ocal Necmioglu.</a:t>
            </a:r>
          </a:p>
          <a:p>
            <a:pPr algn="l" fontAlgn="base"/>
            <a:r>
              <a:rPr lang="en-GB" sz="16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 fontAlgn="base"/>
            <a:r>
              <a:rPr lang="en-GB" sz="1600" b="1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13:30-15:00 Strategic discussion related to the future role of CTIC</a:t>
            </a:r>
            <a:endParaRPr lang="en-GB" sz="1600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GB" sz="16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moderated by Ms Alison Brome (CTIC) supported by Technical Secretary Mr. Ocal Necmioglu.</a:t>
            </a:r>
          </a:p>
          <a:p>
            <a:pPr algn="l" fontAlgn="base"/>
            <a:r>
              <a:rPr lang="en-GB" sz="16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 fontAlgn="base"/>
            <a:r>
              <a:rPr lang="en-GB" sz="1600" b="1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15:30-17:00 Restructuring of the ICG/CARIBE-EWS Governance</a:t>
            </a:r>
            <a:endParaRPr lang="en-GB" sz="1600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GB" sz="1600" b="0" i="0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 consideration of creating an ICG/CARIBE-EWS Steering Committee, following the best practices of other ICGs</a:t>
            </a:r>
          </a:p>
          <a:p>
            <a:pPr algn="l" fontAlgn="base"/>
            <a:r>
              <a:rPr lang="en-GB" sz="16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ii) better alignment of the ICG/CARIBE-EWS work program with ODTP</a:t>
            </a:r>
          </a:p>
          <a:p>
            <a:pPr algn="l" fontAlgn="base"/>
            <a:r>
              <a:rPr lang="en-GB" sz="16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iii) activities related to the 20th year anniversaries in 2025, 2026 and 2027</a:t>
            </a:r>
          </a:p>
          <a:p>
            <a:pPr algn="l" fontAlgn="base"/>
            <a:r>
              <a:rPr lang="en-GB" sz="16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moderated by the Technical Secretary, Mr. Ocal Necmioglu and supported by Ms. Silvia Chacon </a:t>
            </a:r>
            <a:r>
              <a:rPr lang="en-GB" sz="1600" b="0" i="0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Barrantes</a:t>
            </a:r>
            <a:r>
              <a:rPr lang="en-GB" sz="16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(SINAMOT).</a:t>
            </a:r>
          </a:p>
          <a:p>
            <a:pPr algn="l" fontAlgn="base"/>
            <a:endParaRPr lang="en-GB" sz="1600" dirty="0">
              <a:solidFill>
                <a:srgbClr val="242424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n-GB" sz="1600" b="1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Recommendations Committee </a:t>
            </a:r>
            <a:r>
              <a:rPr lang="en-GB" sz="16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will be chaired by Ms. Susan Hodge (Anguilla), supported Mr. Wilfried Strauch (Nicaragua), Charles </a:t>
            </a:r>
            <a:r>
              <a:rPr lang="en-GB" sz="1600" dirty="0">
                <a:solidFill>
                  <a:srgbClr val="242424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McCreery (USA</a:t>
            </a:r>
            <a:r>
              <a:rPr lang="en-GB" sz="1600">
                <a:solidFill>
                  <a:srgbClr val="242424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en-GB" sz="16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Ms. </a:t>
            </a:r>
            <a:r>
              <a:rPr lang="en-GB" sz="16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Lorna </a:t>
            </a:r>
            <a:r>
              <a:rPr lang="en-GB" sz="1600" b="0" i="0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Inniss</a:t>
            </a:r>
            <a:r>
              <a:rPr lang="en-GB" sz="1600" dirty="0">
                <a:solidFill>
                  <a:srgbClr val="242424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6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Head of IOCARIBE Secretariat) and by the Technical Secretary Mr. Ocal Necmioglu.</a:t>
            </a:r>
          </a:p>
        </p:txBody>
      </p:sp>
    </p:spTree>
    <p:extLst>
      <p:ext uri="{BB962C8B-B14F-4D97-AF65-F5344CB8AC3E}">
        <p14:creationId xmlns:p14="http://schemas.microsoft.com/office/powerpoint/2010/main" val="22242946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</TotalTime>
  <Words>252</Words>
  <Application>Microsoft Macintosh PowerPoint</Application>
  <PresentationFormat>Widescreen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Open Sans</vt:lpstr>
      <vt:lpstr>Calibri</vt:lpstr>
      <vt:lpstr>Roboto</vt:lpstr>
      <vt:lpstr>1_Office Theme</vt:lpstr>
      <vt:lpstr>4_Custom Design</vt:lpstr>
      <vt:lpstr>6_Custom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Tesan, Maeva</dc:creator>
  <cp:lastModifiedBy>Ocal Necmioglu (UNESCO/IOC)</cp:lastModifiedBy>
  <cp:revision>47</cp:revision>
  <dcterms:created xsi:type="dcterms:W3CDTF">2019-09-03T09:02:06Z</dcterms:created>
  <dcterms:modified xsi:type="dcterms:W3CDTF">2024-05-08T19:21:24Z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