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12192000"/>
  <p:notesSz cx="6858000" cy="9144000"/>
  <p:embeddedFontLst>
    <p:embeddedFont>
      <p:font typeface="Libre Franklin"/>
      <p:regular r:id="rId33"/>
      <p:bold r:id="rId34"/>
      <p:italic r:id="rId35"/>
      <p:boldItalic r:id="rId36"/>
    </p:embeddedFont>
    <p:embeddedFont>
      <p:font typeface="Roboto"/>
      <p:regular r:id="rId37"/>
      <p:bold r:id="rId38"/>
      <p:italic r:id="rId39"/>
      <p:boldItalic r:id="rId40"/>
    </p:embeddedFont>
    <p:embeddedFont>
      <p:font typeface="Proxima Nova"/>
      <p:regular r:id="rId41"/>
      <p:bold r:id="rId42"/>
      <p:italic r:id="rId43"/>
      <p:boldItalic r:id="rId44"/>
    </p:embeddedFont>
    <p:embeddedFont>
      <p:font typeface="Caveat"/>
      <p:regular r:id="rId45"/>
      <p:bold r:id="rId46"/>
    </p:embeddedFont>
    <p:embeddedFont>
      <p:font typeface="Montserrat"/>
      <p:regular r:id="rId47"/>
      <p:bold r:id="rId48"/>
      <p:italic r:id="rId49"/>
      <p:boldItalic r:id="rId50"/>
    </p:embeddedFont>
    <p:embeddedFont>
      <p:font typeface="Quattrocento Sans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55" roundtripDataSignature="AMtx7mjpC9aNL/rcJv4vlN6UpCrZ4WwJ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42" Type="http://schemas.openxmlformats.org/officeDocument/2006/relationships/font" Target="fonts/ProximaNova-bold.fntdata"/><Relationship Id="rId41" Type="http://schemas.openxmlformats.org/officeDocument/2006/relationships/font" Target="fonts/ProximaNova-regular.fntdata"/><Relationship Id="rId44" Type="http://schemas.openxmlformats.org/officeDocument/2006/relationships/font" Target="fonts/ProximaNova-boldItalic.fntdata"/><Relationship Id="rId43" Type="http://schemas.openxmlformats.org/officeDocument/2006/relationships/font" Target="fonts/ProximaNova-italic.fntdata"/><Relationship Id="rId46" Type="http://schemas.openxmlformats.org/officeDocument/2006/relationships/font" Target="fonts/Caveat-bold.fntdata"/><Relationship Id="rId45" Type="http://schemas.openxmlformats.org/officeDocument/2006/relationships/font" Target="fonts/Cavea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-bold.fntdata"/><Relationship Id="rId47" Type="http://schemas.openxmlformats.org/officeDocument/2006/relationships/font" Target="fonts/Montserrat-regular.fntdata"/><Relationship Id="rId49" Type="http://schemas.openxmlformats.org/officeDocument/2006/relationships/font" Target="fonts/Montserra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font" Target="fonts/LibreFranklin-regular.fntdata"/><Relationship Id="rId32" Type="http://schemas.openxmlformats.org/officeDocument/2006/relationships/slide" Target="slides/slide27.xml"/><Relationship Id="rId35" Type="http://schemas.openxmlformats.org/officeDocument/2006/relationships/font" Target="fonts/LibreFranklin-italic.fntdata"/><Relationship Id="rId34" Type="http://schemas.openxmlformats.org/officeDocument/2006/relationships/font" Target="fonts/LibreFranklin-bold.fntdata"/><Relationship Id="rId37" Type="http://schemas.openxmlformats.org/officeDocument/2006/relationships/font" Target="fonts/Roboto-regular.fntdata"/><Relationship Id="rId36" Type="http://schemas.openxmlformats.org/officeDocument/2006/relationships/font" Target="fonts/LibreFranklin-boldItalic.fntdata"/><Relationship Id="rId39" Type="http://schemas.openxmlformats.org/officeDocument/2006/relationships/font" Target="fonts/Roboto-italic.fntdata"/><Relationship Id="rId38" Type="http://schemas.openxmlformats.org/officeDocument/2006/relationships/font" Target="fonts/Roboto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QuattrocentoSans-regular.fntdata"/><Relationship Id="rId50" Type="http://schemas.openxmlformats.org/officeDocument/2006/relationships/font" Target="fonts/Montserrat-boldItalic.fntdata"/><Relationship Id="rId53" Type="http://schemas.openxmlformats.org/officeDocument/2006/relationships/font" Target="fonts/QuattrocentoSans-italic.fntdata"/><Relationship Id="rId52" Type="http://schemas.openxmlformats.org/officeDocument/2006/relationships/font" Target="fonts/QuattrocentoSans-bold.fntdata"/><Relationship Id="rId11" Type="http://schemas.openxmlformats.org/officeDocument/2006/relationships/slide" Target="slides/slide6.xml"/><Relationship Id="rId55" Type="http://customschemas.google.com/relationships/presentationmetadata" Target="metadata"/><Relationship Id="rId10" Type="http://schemas.openxmlformats.org/officeDocument/2006/relationships/slide" Target="slides/slide5.xml"/><Relationship Id="rId54" Type="http://schemas.openxmlformats.org/officeDocument/2006/relationships/font" Target="fonts/Quattrocento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" name="Google Shape;12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97" name="Google Shape;197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005C6D"/>
                </a:solidFill>
                <a:latin typeface="Arial"/>
                <a:ea typeface="Arial"/>
                <a:cs typeface="Arial"/>
                <a:sym typeface="Arial"/>
              </a:rPr>
              <a:t>Aligning to a multilateral mission</a:t>
            </a:r>
            <a:endParaRPr/>
          </a:p>
          <a:p>
            <a:pPr indent="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5C6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5C6D"/>
                </a:solidFill>
                <a:latin typeface="Arial"/>
                <a:ea typeface="Arial"/>
                <a:cs typeface="Arial"/>
                <a:sym typeface="Arial"/>
              </a:rPr>
              <a:t>The implementation plan will guide you and your data teams to </a:t>
            </a:r>
            <a:r>
              <a:rPr b="1" i="0" lang="en-GB" sz="1200" u="none" cap="none" strike="noStrike">
                <a:solidFill>
                  <a:srgbClr val="005C6D"/>
                </a:solidFill>
                <a:latin typeface="Arial"/>
                <a:ea typeface="Arial"/>
                <a:cs typeface="Arial"/>
                <a:sym typeface="Arial"/>
              </a:rPr>
              <a:t>concretely and meaningfully</a:t>
            </a:r>
            <a:r>
              <a:rPr b="0" i="0" lang="en-GB" sz="1200" u="none" cap="none" strike="noStrike">
                <a:solidFill>
                  <a:srgbClr val="005C6D"/>
                </a:solidFill>
                <a:latin typeface="Arial"/>
                <a:ea typeface="Arial"/>
                <a:cs typeface="Arial"/>
                <a:sym typeface="Arial"/>
              </a:rPr>
              <a:t> align your system to others contributing to the Ocean Decade</a:t>
            </a:r>
            <a:endParaRPr b="0" i="0" sz="1200" u="none" cap="none" strike="noStrike">
              <a:solidFill>
                <a:srgbClr val="005C6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5C6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005C6D"/>
                </a:solidFill>
                <a:latin typeface="Arial"/>
                <a:ea typeface="Arial"/>
                <a:cs typeface="Arial"/>
                <a:sym typeface="Arial"/>
              </a:rPr>
              <a:t>We’re better together</a:t>
            </a:r>
            <a:endParaRPr b="1" i="0" sz="1600" u="none" cap="none" strike="noStrike">
              <a:solidFill>
                <a:srgbClr val="005C6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5C6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5C6D"/>
                </a:solidFill>
                <a:latin typeface="Arial"/>
                <a:ea typeface="Arial"/>
                <a:cs typeface="Arial"/>
                <a:sym typeface="Arial"/>
              </a:rPr>
              <a:t>If our digital capacities are implemented using similar norms, they can </a:t>
            </a:r>
            <a:r>
              <a:rPr b="1" i="0" lang="en-GB" sz="1200" u="none" cap="none" strike="noStrike">
                <a:solidFill>
                  <a:srgbClr val="005C6D"/>
                </a:solidFill>
                <a:latin typeface="Arial"/>
                <a:ea typeface="Arial"/>
                <a:cs typeface="Arial"/>
                <a:sym typeface="Arial"/>
              </a:rPr>
              <a:t>robustly and sustainably </a:t>
            </a:r>
            <a:r>
              <a:rPr b="0" i="0" lang="en-GB" sz="1200" u="none" cap="none" strike="noStrike">
                <a:solidFill>
                  <a:srgbClr val="005C6D"/>
                </a:solidFill>
                <a:latin typeface="Arial"/>
                <a:ea typeface="Arial"/>
                <a:cs typeface="Arial"/>
                <a:sym typeface="Arial"/>
              </a:rPr>
              <a:t>work together – this will help the Ocean Decade’s partnership thrive well past 2030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25" name="Google Shape;225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40" name="Google Shape;240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16bb1a2444_4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216bb1a2444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b87892233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g2b87892233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7" name="Google Shape;327;g2b878922338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4" name="Google Shape;334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1" name="Google Shape;341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8" name="Google Shape;348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7" name="Google Shape;36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/>
          <p:nvPr/>
        </p:nvSpPr>
        <p:spPr>
          <a:xfrm>
            <a:off x="0" y="1857600"/>
            <a:ext cx="12192000" cy="50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7"/>
          <p:cNvSpPr txBox="1"/>
          <p:nvPr>
            <p:ph type="ctrTitle"/>
          </p:nvPr>
        </p:nvSpPr>
        <p:spPr>
          <a:xfrm>
            <a:off x="1367999" y="2790000"/>
            <a:ext cx="6877011" cy="14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7"/>
          <p:cNvSpPr txBox="1"/>
          <p:nvPr>
            <p:ph idx="1" type="subTitle"/>
          </p:nvPr>
        </p:nvSpPr>
        <p:spPr>
          <a:xfrm>
            <a:off x="1367999" y="4597200"/>
            <a:ext cx="6877012" cy="9282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21" name="Google Shape;21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68000" y="576000"/>
            <a:ext cx="2970000" cy="8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chemeClr val="accent1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/>
          <p:nvPr>
            <p:ph type="title"/>
          </p:nvPr>
        </p:nvSpPr>
        <p:spPr>
          <a:xfrm>
            <a:off x="720725" y="1296988"/>
            <a:ext cx="6155488" cy="38536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Arial"/>
              <a:buNone/>
              <a:defRPr sz="4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0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75" name="Google Shape;75;p20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"/>
          <p:cNvSpPr txBox="1"/>
          <p:nvPr>
            <p:ph idx="1" type="body"/>
          </p:nvPr>
        </p:nvSpPr>
        <p:spPr>
          <a:xfrm>
            <a:off x="720726" y="1296988"/>
            <a:ext cx="8118000" cy="4616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8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8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8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1" name="Google Shape;81;p8"/>
          <p:cNvSpPr txBox="1"/>
          <p:nvPr>
            <p:ph type="title"/>
          </p:nvPr>
        </p:nvSpPr>
        <p:spPr>
          <a:xfrm>
            <a:off x="720726" y="722313"/>
            <a:ext cx="811800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" showMasterSp="0">
  <p:cSld name="Title Slide Image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/>
          <p:nvPr>
            <p:ph type="ctrTitle"/>
          </p:nvPr>
        </p:nvSpPr>
        <p:spPr>
          <a:xfrm>
            <a:off x="1368000" y="2988000"/>
            <a:ext cx="3726761" cy="17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1" type="subTitle"/>
          </p:nvPr>
        </p:nvSpPr>
        <p:spPr>
          <a:xfrm>
            <a:off x="1368000" y="4982400"/>
            <a:ext cx="3726761" cy="75764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85" name="Google Shape;85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68000" y="1202400"/>
            <a:ext cx="2970000" cy="8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2"/>
          <p:cNvSpPr/>
          <p:nvPr>
            <p:ph idx="2" type="pic"/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 Left" showMasterSp="0">
  <p:cSld name="Title Slide Image Lef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>
            <p:ph idx="2" type="pic"/>
          </p:nvPr>
        </p:nvSpPr>
        <p:spPr>
          <a:xfrm>
            <a:off x="0" y="0"/>
            <a:ext cx="691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9" name="Google Shape;89;p13"/>
          <p:cNvSpPr txBox="1"/>
          <p:nvPr>
            <p:ph type="ctrTitle"/>
          </p:nvPr>
        </p:nvSpPr>
        <p:spPr>
          <a:xfrm>
            <a:off x="7560000" y="3160800"/>
            <a:ext cx="3944613" cy="1866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3"/>
          <p:cNvSpPr txBox="1"/>
          <p:nvPr>
            <p:ph idx="1" type="subTitle"/>
          </p:nvPr>
        </p:nvSpPr>
        <p:spPr>
          <a:xfrm>
            <a:off x="7560000" y="5162400"/>
            <a:ext cx="3944613" cy="75764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91" name="Google Shape;9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60000" y="720000"/>
            <a:ext cx="2970000" cy="8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Large Image">
  <p:cSld name="Content and Large Image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5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5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6" name="Google Shape;96;p15"/>
          <p:cNvSpPr txBox="1"/>
          <p:nvPr>
            <p:ph idx="1" type="body"/>
          </p:nvPr>
        </p:nvSpPr>
        <p:spPr>
          <a:xfrm>
            <a:off x="720726" y="1296988"/>
            <a:ext cx="3913200" cy="4616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15"/>
          <p:cNvSpPr txBox="1"/>
          <p:nvPr>
            <p:ph type="title"/>
          </p:nvPr>
        </p:nvSpPr>
        <p:spPr>
          <a:xfrm>
            <a:off x="720726" y="722313"/>
            <a:ext cx="391320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5"/>
          <p:cNvSpPr/>
          <p:nvPr>
            <p:ph idx="2" type="pic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">
  <p:cSld name="Three Column">
    <p:bg>
      <p:bgPr>
        <a:solidFill>
          <a:schemeClr val="accent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/>
          <p:nvPr/>
        </p:nvSpPr>
        <p:spPr>
          <a:xfrm>
            <a:off x="0" y="0"/>
            <a:ext cx="12192000" cy="231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7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7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7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7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" name="Google Shape;105;p17"/>
          <p:cNvSpPr txBox="1"/>
          <p:nvPr>
            <p:ph idx="1" type="body"/>
          </p:nvPr>
        </p:nvSpPr>
        <p:spPr>
          <a:xfrm>
            <a:off x="720725" y="1296988"/>
            <a:ext cx="66816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17"/>
          <p:cNvSpPr txBox="1"/>
          <p:nvPr>
            <p:ph idx="2" type="body"/>
          </p:nvPr>
        </p:nvSpPr>
        <p:spPr>
          <a:xfrm>
            <a:off x="720724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17"/>
          <p:cNvSpPr txBox="1"/>
          <p:nvPr>
            <p:ph idx="3" type="body"/>
          </p:nvPr>
        </p:nvSpPr>
        <p:spPr>
          <a:xfrm>
            <a:off x="4363199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17"/>
          <p:cNvSpPr txBox="1"/>
          <p:nvPr>
            <p:ph idx="4" type="body"/>
          </p:nvPr>
        </p:nvSpPr>
        <p:spPr>
          <a:xfrm>
            <a:off x="8005674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09" name="Google Shape;109;p17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Image">
  <p:cSld name="Section Header Image">
    <p:bg>
      <p:bgPr>
        <a:solidFill>
          <a:schemeClr val="lt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2" name="Google Shape;112;p19"/>
          <p:cNvSpPr/>
          <p:nvPr>
            <p:ph idx="2" type="pic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3" name="Google Shape;113;p19"/>
          <p:cNvSpPr txBox="1"/>
          <p:nvPr>
            <p:ph type="title"/>
          </p:nvPr>
        </p:nvSpPr>
        <p:spPr>
          <a:xfrm>
            <a:off x="720725" y="1296988"/>
            <a:ext cx="4169327" cy="38536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Font typeface="Arial"/>
              <a:buNone/>
              <a:defRPr sz="49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Quote Slide">
    <p:bg>
      <p:bgPr>
        <a:solidFill>
          <a:schemeClr val="accent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720725" y="1882800"/>
            <a:ext cx="7740000" cy="28272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1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1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1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720725" y="5065200"/>
            <a:ext cx="7740000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20" name="Google Shape;120;p21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3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3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1_Title Slid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4"/>
          <p:cNvSpPr txBox="1"/>
          <p:nvPr>
            <p:ph idx="1" type="subTitle"/>
          </p:nvPr>
        </p:nvSpPr>
        <p:spPr>
          <a:xfrm>
            <a:off x="9459687" y="1156155"/>
            <a:ext cx="2635600" cy="1502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Clr>
                <a:srgbClr val="74AFDB"/>
              </a:buClr>
              <a:buSzPts val="1400"/>
              <a:buNone/>
              <a:defRPr sz="1867">
                <a:solidFill>
                  <a:srgbClr val="74AFDB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1100"/>
              <a:buNone/>
              <a:defRPr sz="1467"/>
            </a:lvl2pPr>
            <a:lvl3pPr lvl="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1000"/>
              <a:buNone/>
              <a:defRPr sz="1333"/>
            </a:lvl3pPr>
            <a:lvl4pPr lvl="3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9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9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/>
        </p:txBody>
      </p:sp>
      <p:sp>
        <p:nvSpPr>
          <p:cNvPr id="24" name="Google Shape;24;p44"/>
          <p:cNvSpPr txBox="1"/>
          <p:nvPr>
            <p:ph idx="2" type="body"/>
          </p:nvPr>
        </p:nvSpPr>
        <p:spPr>
          <a:xfrm>
            <a:off x="8733453" y="2662420"/>
            <a:ext cx="33612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F3864"/>
              </a:buClr>
              <a:buSzPts val="1100"/>
              <a:buNone/>
              <a:defRPr i="0" sz="1467">
                <a:solidFill>
                  <a:srgbClr val="1F386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" name="Google Shape;25;p44"/>
          <p:cNvSpPr txBox="1"/>
          <p:nvPr>
            <p:ph idx="10" type="dt"/>
          </p:nvPr>
        </p:nvSpPr>
        <p:spPr>
          <a:xfrm>
            <a:off x="9448800" y="646568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" name="Google Shape;26;p44"/>
          <p:cNvSpPr txBox="1"/>
          <p:nvPr>
            <p:ph idx="11" type="ftr"/>
          </p:nvPr>
        </p:nvSpPr>
        <p:spPr>
          <a:xfrm>
            <a:off x="0" y="6472993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picture containing food, device&#10;&#10;Description automatically generated" id="27" name="Google Shape;27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24525" y="211075"/>
            <a:ext cx="1270756" cy="77097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4"/>
          <p:cNvSpPr txBox="1"/>
          <p:nvPr>
            <p:ph type="ctrTitle"/>
          </p:nvPr>
        </p:nvSpPr>
        <p:spPr>
          <a:xfrm>
            <a:off x="96004" y="1156155"/>
            <a:ext cx="9363600" cy="1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3000"/>
              <a:buFont typeface="Libre Franklin"/>
              <a:buNone/>
              <a:defRPr sz="4000" u="none" cap="small">
                <a:solidFill>
                  <a:srgbClr val="00153A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2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2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2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" name="Google Shape;34;p22"/>
          <p:cNvSpPr txBox="1"/>
          <p:nvPr>
            <p:ph idx="1" type="body"/>
          </p:nvPr>
        </p:nvSpPr>
        <p:spPr>
          <a:xfrm>
            <a:off x="720725" y="1296988"/>
            <a:ext cx="66816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5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5"/>
          <p:cNvSpPr txBox="1"/>
          <p:nvPr>
            <p:ph idx="1" type="body"/>
          </p:nvPr>
        </p:nvSpPr>
        <p:spPr>
          <a:xfrm>
            <a:off x="720725" y="1296988"/>
            <a:ext cx="10750549" cy="4616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SzPts val="20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302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Char char="•"/>
              <a:defRPr/>
            </a:lvl4pPr>
            <a:lvl5pPr indent="-3302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45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5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5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7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4" name="Google Shape;44;p47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47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with Images">
  <p:cSld name="Two Columns with Image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16bb1a2444_4_146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g216bb1a2444_4_146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g216bb1a2444_4_146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g216bb1a2444_4_146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" name="Google Shape;51;g216bb1a2444_4_146"/>
          <p:cNvSpPr/>
          <p:nvPr>
            <p:ph idx="2" type="pic"/>
          </p:nvPr>
        </p:nvSpPr>
        <p:spPr>
          <a:xfrm>
            <a:off x="720725" y="1857600"/>
            <a:ext cx="53028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2" name="Google Shape;52;g216bb1a2444_4_146"/>
          <p:cNvSpPr txBox="1"/>
          <p:nvPr>
            <p:ph idx="1" type="body"/>
          </p:nvPr>
        </p:nvSpPr>
        <p:spPr>
          <a:xfrm>
            <a:off x="720725" y="3872238"/>
            <a:ext cx="5302800" cy="20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g216bb1a2444_4_146"/>
          <p:cNvSpPr/>
          <p:nvPr>
            <p:ph idx="3" type="pic"/>
          </p:nvPr>
        </p:nvSpPr>
        <p:spPr>
          <a:xfrm>
            <a:off x="6166888" y="1857600"/>
            <a:ext cx="53028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4" name="Google Shape;54;g216bb1a2444_4_146"/>
          <p:cNvSpPr txBox="1"/>
          <p:nvPr>
            <p:ph idx="4" type="body"/>
          </p:nvPr>
        </p:nvSpPr>
        <p:spPr>
          <a:xfrm>
            <a:off x="6166888" y="3872238"/>
            <a:ext cx="5302800" cy="20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" type="body"/>
          </p:nvPr>
        </p:nvSpPr>
        <p:spPr>
          <a:xfrm>
            <a:off x="720723" y="1296988"/>
            <a:ext cx="4729162" cy="4616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2" type="body"/>
          </p:nvPr>
        </p:nvSpPr>
        <p:spPr>
          <a:xfrm>
            <a:off x="6096000" y="1296988"/>
            <a:ext cx="4729162" cy="4616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Image" showMasterSp="0">
  <p:cSld name="Closing Slide Imag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/>
          <p:nvPr>
            <p:ph type="ctrTitle"/>
          </p:nvPr>
        </p:nvSpPr>
        <p:spPr>
          <a:xfrm>
            <a:off x="720725" y="2854801"/>
            <a:ext cx="4073912" cy="10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1"/>
          <p:cNvSpPr txBox="1"/>
          <p:nvPr>
            <p:ph idx="1" type="subTitle"/>
          </p:nvPr>
        </p:nvSpPr>
        <p:spPr>
          <a:xfrm>
            <a:off x="720725" y="3873600"/>
            <a:ext cx="4073912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0" sz="2400">
                <a:solidFill>
                  <a:schemeClr val="accent2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65" name="Google Shape;65;p11"/>
          <p:cNvSpPr/>
          <p:nvPr>
            <p:ph idx="2" type="pic"/>
          </p:nvPr>
        </p:nvSpPr>
        <p:spPr>
          <a:xfrm>
            <a:off x="52872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descr="Logo&#10;&#10;Description automatically generated" id="66" name="Google Shape;66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0725" y="860400"/>
            <a:ext cx="2970000" cy="83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11"/>
          <p:cNvGrpSpPr/>
          <p:nvPr/>
        </p:nvGrpSpPr>
        <p:grpSpPr>
          <a:xfrm>
            <a:off x="720725" y="5472000"/>
            <a:ext cx="4009268" cy="694945"/>
            <a:chOff x="720725" y="5218493"/>
            <a:chExt cx="4009268" cy="694945"/>
          </a:xfrm>
        </p:grpSpPr>
        <p:pic>
          <p:nvPicPr>
            <p:cNvPr id="68" name="Google Shape;68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32000" y="5325173"/>
              <a:ext cx="697993" cy="588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67282" y="5309933"/>
              <a:ext cx="826010" cy="603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0725" y="5279453"/>
              <a:ext cx="594361" cy="633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1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53795" y="5218493"/>
              <a:ext cx="874778" cy="6949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6"/>
          <p:cNvSpPr txBox="1"/>
          <p:nvPr>
            <p:ph idx="1" type="body"/>
          </p:nvPr>
        </p:nvSpPr>
        <p:spPr>
          <a:xfrm>
            <a:off x="720725" y="1296988"/>
            <a:ext cx="10750549" cy="4616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6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6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6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5" name="Google Shape;15;p6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" name="Google Shape;16;p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20725" y="6195599"/>
            <a:ext cx="899162" cy="33223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4">
          <p15:clr>
            <a:srgbClr val="F26B43"/>
          </p15:clr>
        </p15:guide>
        <p15:guide id="4" pos="6819">
          <p15:clr>
            <a:srgbClr val="F26B43"/>
          </p15:clr>
        </p15:guide>
        <p15:guide id="5" orient="horz" pos="455">
          <p15:clr>
            <a:srgbClr val="F26B43"/>
          </p15:clr>
        </p15:guide>
        <p15:guide id="6" orient="horz" pos="3725">
          <p15:clr>
            <a:srgbClr val="F26B43"/>
          </p15:clr>
        </p15:guide>
        <p15:guide id="7" orient="horz" pos="817">
          <p15:clr>
            <a:srgbClr val="F26B43"/>
          </p15:clr>
        </p15:guide>
        <p15:guide id="8" orient="horz" pos="1293">
          <p15:clr>
            <a:srgbClr val="F26B43"/>
          </p15:clr>
        </p15:guide>
        <p15:guide id="9" pos="72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33.png"/><Relationship Id="rId5" Type="http://schemas.openxmlformats.org/officeDocument/2006/relationships/image" Target="../media/image14.png"/><Relationship Id="rId6" Type="http://schemas.openxmlformats.org/officeDocument/2006/relationships/image" Target="../media/image26.png"/><Relationship Id="rId7" Type="http://schemas.openxmlformats.org/officeDocument/2006/relationships/image" Target="../media/image24.png"/><Relationship Id="rId8" Type="http://schemas.openxmlformats.org/officeDocument/2006/relationships/image" Target="../media/image1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18.png"/><Relationship Id="rId5" Type="http://schemas.openxmlformats.org/officeDocument/2006/relationships/image" Target="../media/image14.png"/><Relationship Id="rId6" Type="http://schemas.openxmlformats.org/officeDocument/2006/relationships/image" Target="../media/image26.png"/><Relationship Id="rId7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2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Relationship Id="rId4" Type="http://schemas.openxmlformats.org/officeDocument/2006/relationships/image" Target="../media/image32.jpg"/><Relationship Id="rId5" Type="http://schemas.openxmlformats.org/officeDocument/2006/relationships/image" Target="../media/image34.jpg"/><Relationship Id="rId6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drive.google.com/file/d/1tiFd0b009GLztm0V4OIgrWWoLzHU6lqw/view" TargetMode="Externa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"/>
          <p:cNvSpPr txBox="1"/>
          <p:nvPr>
            <p:ph type="ctrTitle"/>
          </p:nvPr>
        </p:nvSpPr>
        <p:spPr>
          <a:xfrm>
            <a:off x="865650" y="2411737"/>
            <a:ext cx="10460700" cy="17213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GB" sz="4600"/>
              <a:t>15th Session of Observations Coordination Group (OCG) – Data Implementation Updates</a:t>
            </a:r>
            <a:br>
              <a:rPr lang="en-GB"/>
            </a:br>
            <a:endParaRPr/>
          </a:p>
        </p:txBody>
      </p:sp>
      <p:sp>
        <p:nvSpPr>
          <p:cNvPr id="130" name="Google Shape;130;p1"/>
          <p:cNvSpPr txBox="1"/>
          <p:nvPr>
            <p:ph idx="1" type="subTitle"/>
          </p:nvPr>
        </p:nvSpPr>
        <p:spPr>
          <a:xfrm>
            <a:off x="984941" y="4842561"/>
            <a:ext cx="4628459" cy="9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OCG-15 Session, 13-17 May 2024</a:t>
            </a:r>
            <a:endParaRPr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ONC, Victoria, British Columbia, Canada</a:t>
            </a:r>
            <a:endParaRPr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31" name="Google Shape;13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226275"/>
            <a:ext cx="5839476" cy="14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"/>
          <p:cNvSpPr txBox="1"/>
          <p:nvPr/>
        </p:nvSpPr>
        <p:spPr>
          <a:xfrm>
            <a:off x="6191941" y="4809422"/>
            <a:ext cx="4628459" cy="9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Kevin O’Brien	</a:t>
            </a:r>
            <a:endParaRPr/>
          </a:p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UW/CICOES, NOAA/PMEL</a:t>
            </a:r>
            <a:endParaRPr/>
          </a:p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GOOS OCG Vice-chair for Data and Information</a:t>
            </a:r>
            <a:endParaRPr/>
          </a:p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mage" id="199" name="Google Shape;199;p30"/>
          <p:cNvSpPr/>
          <p:nvPr/>
        </p:nvSpPr>
        <p:spPr>
          <a:xfrm>
            <a:off x="5892800" y="3225800"/>
            <a:ext cx="3380509" cy="3380509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0"/>
          <p:cNvSpPr txBox="1"/>
          <p:nvPr/>
        </p:nvSpPr>
        <p:spPr>
          <a:xfrm>
            <a:off x="328611" y="521691"/>
            <a:ext cx="8195113" cy="52322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could a cross-GOOS infrastructure look like?</a:t>
            </a:r>
            <a:endParaRPr/>
          </a:p>
        </p:txBody>
      </p:sp>
      <p:sp>
        <p:nvSpPr>
          <p:cNvPr id="201" name="Google Shape;201;p30"/>
          <p:cNvSpPr txBox="1"/>
          <p:nvPr/>
        </p:nvSpPr>
        <p:spPr>
          <a:xfrm>
            <a:off x="976142" y="2619251"/>
            <a:ext cx="2100262" cy="369332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GOOS/OCG ERDDAP</a:t>
            </a:r>
            <a:endParaRPr/>
          </a:p>
        </p:txBody>
      </p:sp>
      <p:sp>
        <p:nvSpPr>
          <p:cNvPr id="202" name="Google Shape;202;p30"/>
          <p:cNvSpPr txBox="1"/>
          <p:nvPr/>
        </p:nvSpPr>
        <p:spPr>
          <a:xfrm>
            <a:off x="2851044" y="3756755"/>
            <a:ext cx="1373858" cy="369332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OceanOPS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0"/>
          <p:cNvSpPr txBox="1"/>
          <p:nvPr/>
        </p:nvSpPr>
        <p:spPr>
          <a:xfrm>
            <a:off x="5201738" y="2400080"/>
            <a:ext cx="1259201" cy="584775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ODIS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0"/>
          <p:cNvSpPr txBox="1"/>
          <p:nvPr/>
        </p:nvSpPr>
        <p:spPr>
          <a:xfrm>
            <a:off x="7726466" y="2732442"/>
            <a:ext cx="797259" cy="369332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OBIS</a:t>
            </a:r>
            <a:endParaRPr/>
          </a:p>
        </p:txBody>
      </p:sp>
      <p:sp>
        <p:nvSpPr>
          <p:cNvPr id="205" name="Google Shape;205;p30"/>
          <p:cNvSpPr txBox="1"/>
          <p:nvPr/>
        </p:nvSpPr>
        <p:spPr>
          <a:xfrm>
            <a:off x="5120089" y="4580969"/>
            <a:ext cx="1373858" cy="369332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GOOS RAs</a:t>
            </a:r>
            <a:endParaRPr/>
          </a:p>
        </p:txBody>
      </p:sp>
      <p:cxnSp>
        <p:nvCxnSpPr>
          <p:cNvPr id="206" name="Google Shape;206;p30"/>
          <p:cNvCxnSpPr/>
          <p:nvPr/>
        </p:nvCxnSpPr>
        <p:spPr>
          <a:xfrm>
            <a:off x="2658690" y="3117837"/>
            <a:ext cx="384707" cy="561011"/>
          </a:xfrm>
          <a:prstGeom prst="straightConnector1">
            <a:avLst/>
          </a:prstGeom>
          <a:noFill/>
          <a:ln cap="flat" cmpd="sng" w="9525">
            <a:solidFill>
              <a:srgbClr val="13429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07" name="Google Shape;207;p30"/>
          <p:cNvCxnSpPr/>
          <p:nvPr/>
        </p:nvCxnSpPr>
        <p:spPr>
          <a:xfrm flipH="1" rot="10800000">
            <a:off x="4337310" y="3213392"/>
            <a:ext cx="782779" cy="728029"/>
          </a:xfrm>
          <a:prstGeom prst="straightConnector1">
            <a:avLst/>
          </a:prstGeom>
          <a:noFill/>
          <a:ln cap="flat" cmpd="sng" w="9525">
            <a:solidFill>
              <a:srgbClr val="13429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08" name="Google Shape;208;p30"/>
          <p:cNvCxnSpPr/>
          <p:nvPr/>
        </p:nvCxnSpPr>
        <p:spPr>
          <a:xfrm>
            <a:off x="6493947" y="2759137"/>
            <a:ext cx="1089107" cy="171318"/>
          </a:xfrm>
          <a:prstGeom prst="straightConnector1">
            <a:avLst/>
          </a:prstGeom>
          <a:noFill/>
          <a:ln cap="flat" cmpd="sng" w="9525">
            <a:solidFill>
              <a:srgbClr val="134295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09" name="Google Shape;209;p30"/>
          <p:cNvCxnSpPr/>
          <p:nvPr/>
        </p:nvCxnSpPr>
        <p:spPr>
          <a:xfrm>
            <a:off x="3224641" y="2759137"/>
            <a:ext cx="1833686" cy="42591"/>
          </a:xfrm>
          <a:prstGeom prst="straightConnector1">
            <a:avLst/>
          </a:prstGeom>
          <a:noFill/>
          <a:ln cap="flat" cmpd="sng" w="9525">
            <a:solidFill>
              <a:srgbClr val="13429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10" name="Google Shape;210;p30"/>
          <p:cNvCxnSpPr/>
          <p:nvPr/>
        </p:nvCxnSpPr>
        <p:spPr>
          <a:xfrm rot="10800000">
            <a:off x="5738812" y="3213392"/>
            <a:ext cx="0" cy="1169414"/>
          </a:xfrm>
          <a:prstGeom prst="straightConnector1">
            <a:avLst/>
          </a:prstGeom>
          <a:noFill/>
          <a:ln cap="flat" cmpd="sng" w="9525">
            <a:solidFill>
              <a:srgbClr val="134295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11" name="Google Shape;211;p30"/>
          <p:cNvSpPr txBox="1"/>
          <p:nvPr/>
        </p:nvSpPr>
        <p:spPr>
          <a:xfrm>
            <a:off x="7573369" y="3885168"/>
            <a:ext cx="1599206" cy="369332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BioEco Portal</a:t>
            </a:r>
            <a:endParaRPr/>
          </a:p>
        </p:txBody>
      </p:sp>
      <p:cxnSp>
        <p:nvCxnSpPr>
          <p:cNvPr id="212" name="Google Shape;212;p30"/>
          <p:cNvCxnSpPr/>
          <p:nvPr/>
        </p:nvCxnSpPr>
        <p:spPr>
          <a:xfrm>
            <a:off x="6234112" y="3128618"/>
            <a:ext cx="1264029" cy="688567"/>
          </a:xfrm>
          <a:prstGeom prst="straightConnector1">
            <a:avLst/>
          </a:prstGeom>
          <a:noFill/>
          <a:ln cap="flat" cmpd="sng" w="9525">
            <a:solidFill>
              <a:srgbClr val="134295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/>
              <a:t>Links to the Community </a:t>
            </a:r>
            <a:endParaRPr/>
          </a:p>
        </p:txBody>
      </p:sp>
      <p:sp>
        <p:nvSpPr>
          <p:cNvPr id="218" name="Google Shape;218;p32"/>
          <p:cNvSpPr txBox="1"/>
          <p:nvPr>
            <p:ph idx="1" type="body"/>
          </p:nvPr>
        </p:nvSpPr>
        <p:spPr>
          <a:xfrm>
            <a:off x="720725" y="1296988"/>
            <a:ext cx="4181475" cy="4616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84150" lvl="0" marL="514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 sz="2400"/>
          </a:p>
          <a:p>
            <a:pPr indent="-184150" lvl="0" marL="514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 sz="2400"/>
          </a:p>
          <a:p>
            <a:pPr indent="-457200" lvl="0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GB" sz="3200"/>
              <a:t>UN Decade Data Strategy</a:t>
            </a:r>
            <a:endParaRPr/>
          </a:p>
          <a:p>
            <a:pPr indent="-355600" lvl="0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 sz="3200"/>
          </a:p>
          <a:p>
            <a:pPr indent="-457200" lvl="0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GB" sz="3200"/>
              <a:t>IODE Ocean Data Information System (ODIS)</a:t>
            </a:r>
            <a:endParaRPr/>
          </a:p>
        </p:txBody>
      </p:sp>
      <p:sp>
        <p:nvSpPr>
          <p:cNvPr id="219" name="Google Shape;219;p32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20" name="Google Shape;22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0972" y="1253968"/>
            <a:ext cx="2705766" cy="3832508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Logo image" id="221" name="Google Shape;22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1294" y="3170222"/>
            <a:ext cx="2936493" cy="2920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, Police, logo, Graphique&#10;&#10;Description générée automatiquement" id="227" name="Google Shape;22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137" y="6270835"/>
            <a:ext cx="522333" cy="5019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Police, logo, cercle&#10;&#10;Description générée automatiquement" id="228" name="Google Shape;22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2119" y="6207992"/>
            <a:ext cx="1107182" cy="63203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3"/>
          <p:cNvSpPr/>
          <p:nvPr/>
        </p:nvSpPr>
        <p:spPr>
          <a:xfrm>
            <a:off x="0" y="5960067"/>
            <a:ext cx="12192000" cy="897934"/>
          </a:xfrm>
          <a:prstGeom prst="rect">
            <a:avLst/>
          </a:prstGeom>
          <a:solidFill>
            <a:srgbClr val="005C6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texte, Police, logo, Graphique&#10;&#10;Description générée automatiquement" id="230" name="Google Shape;230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9137" y="6100389"/>
            <a:ext cx="653455" cy="6279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Police, logo, cercle&#10;&#10;Description générée automatiquement" id="231" name="Google Shape;231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9269" y="6004882"/>
            <a:ext cx="1385120" cy="79069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3"/>
          <p:cNvSpPr/>
          <p:nvPr/>
        </p:nvSpPr>
        <p:spPr>
          <a:xfrm>
            <a:off x="0" y="-1"/>
            <a:ext cx="12192000" cy="1102961"/>
          </a:xfrm>
          <a:prstGeom prst="rect">
            <a:avLst/>
          </a:prstGeom>
          <a:solidFill>
            <a:srgbClr val="005C6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3"/>
          <p:cNvSpPr txBox="1"/>
          <p:nvPr/>
        </p:nvSpPr>
        <p:spPr>
          <a:xfrm>
            <a:off x="0" y="75307"/>
            <a:ext cx="121920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 DECADE Data and Information Strategy, and the Data Implementation Plan</a:t>
            </a:r>
            <a:endParaRPr b="0" i="0" sz="3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 Ocean Decade – ECOP Programme" id="234" name="Google Shape;234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11663" y="1432518"/>
            <a:ext cx="2845275" cy="4061631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35" name="Google Shape;235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5062" y="1450718"/>
            <a:ext cx="2705766" cy="3832508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36" name="Google Shape;236;p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031281" y="1398184"/>
            <a:ext cx="5989929" cy="4061631"/>
          </a:xfrm>
          <a:prstGeom prst="rect">
            <a:avLst/>
          </a:prstGeom>
          <a:noFill/>
          <a:ln cap="flat" cmpd="sng" w="9525">
            <a:solidFill>
              <a:srgbClr val="0C54A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, Police, logo, Graphique&#10;&#10;Description générée automatiquement" id="242" name="Google Shape;24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137" y="6270835"/>
            <a:ext cx="522333" cy="5019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Police, logo, cercle&#10;&#10;Description générée automatiquement" id="243" name="Google Shape;243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2119" y="6207992"/>
            <a:ext cx="1107182" cy="63203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4"/>
          <p:cNvSpPr/>
          <p:nvPr/>
        </p:nvSpPr>
        <p:spPr>
          <a:xfrm>
            <a:off x="0" y="5960067"/>
            <a:ext cx="12192000" cy="897934"/>
          </a:xfrm>
          <a:prstGeom prst="rect">
            <a:avLst/>
          </a:prstGeom>
          <a:solidFill>
            <a:srgbClr val="005C6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texte, Police, logo, Graphique&#10;&#10;Description générée automatiquement" id="245" name="Google Shape;245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9137" y="6100389"/>
            <a:ext cx="653455" cy="6279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Police, logo, cercle&#10;&#10;Description générée automatiquement" id="246" name="Google Shape;246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9269" y="6004882"/>
            <a:ext cx="1385120" cy="79069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4"/>
          <p:cNvSpPr/>
          <p:nvPr/>
        </p:nvSpPr>
        <p:spPr>
          <a:xfrm>
            <a:off x="0" y="-1"/>
            <a:ext cx="12192000" cy="1102961"/>
          </a:xfrm>
          <a:prstGeom prst="rect">
            <a:avLst/>
          </a:prstGeom>
          <a:solidFill>
            <a:srgbClr val="005C6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34"/>
          <p:cNvSpPr txBox="1"/>
          <p:nvPr/>
        </p:nvSpPr>
        <p:spPr>
          <a:xfrm>
            <a:off x="799916" y="193576"/>
            <a:ext cx="1102583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Strategy implementation plan –  Why it matters to you</a:t>
            </a:r>
            <a:endParaRPr/>
          </a:p>
        </p:txBody>
      </p:sp>
      <p:sp>
        <p:nvSpPr>
          <p:cNvPr id="249" name="Google Shape;249;p34"/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4"/>
          <p:cNvSpPr txBox="1"/>
          <p:nvPr/>
        </p:nvSpPr>
        <p:spPr>
          <a:xfrm>
            <a:off x="171718" y="328323"/>
            <a:ext cx="4564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07</a:t>
            </a:r>
            <a:endParaRPr/>
          </a:p>
        </p:txBody>
      </p:sp>
      <p:sp>
        <p:nvSpPr>
          <p:cNvPr id="251" name="Google Shape;251;p34"/>
          <p:cNvSpPr/>
          <p:nvPr/>
        </p:nvSpPr>
        <p:spPr>
          <a:xfrm>
            <a:off x="411892" y="1682916"/>
            <a:ext cx="7313329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“Sparkly fountains need robust plumbing systems”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	 – Terry McConnell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	G7 International Digital Twins of the Ocean Summit </a:t>
            </a:r>
            <a:endParaRPr b="0" i="0" sz="1600" u="none" cap="none" strike="noStrike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2" name="Google Shape;252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66247" y="1469917"/>
            <a:ext cx="4737662" cy="3776663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grpSp>
        <p:nvGrpSpPr>
          <p:cNvPr id="253" name="Google Shape;253;p34"/>
          <p:cNvGrpSpPr/>
          <p:nvPr/>
        </p:nvGrpSpPr>
        <p:grpSpPr>
          <a:xfrm>
            <a:off x="219137" y="3347403"/>
            <a:ext cx="11301198" cy="2092425"/>
            <a:chOff x="219137" y="3347403"/>
            <a:chExt cx="11301198" cy="2092425"/>
          </a:xfrm>
        </p:grpSpPr>
        <p:sp>
          <p:nvSpPr>
            <p:cNvPr id="254" name="Google Shape;254;p34"/>
            <p:cNvSpPr txBox="1"/>
            <p:nvPr/>
          </p:nvSpPr>
          <p:spPr>
            <a:xfrm>
              <a:off x="219137" y="4323627"/>
              <a:ext cx="6839884" cy="1116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5000" lIns="65000" spcFirstLastPara="1" rIns="65000" wrap="square" tIns="650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3200"/>
                <a:buFont typeface="Arial"/>
                <a:buNone/>
              </a:pPr>
              <a:r>
                <a:rPr b="0" i="0" lang="en-GB" sz="3200" u="none" cap="none" strike="noStrike">
                  <a:solidFill>
                    <a:srgbClr val="FF0000"/>
                  </a:solidFill>
                  <a:latin typeface="Caveat"/>
                  <a:ea typeface="Caveat"/>
                  <a:cs typeface="Caveat"/>
                  <a:sym typeface="Caveat"/>
                </a:rPr>
                <a:t>The IP talks about this bit,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3200"/>
                <a:buFont typeface="Arial"/>
                <a:buNone/>
              </a:pPr>
              <a:r>
                <a:rPr b="0" i="0" lang="en-GB" sz="3200" u="none" cap="none" strike="noStrike">
                  <a:solidFill>
                    <a:srgbClr val="FF0000"/>
                  </a:solidFill>
                  <a:latin typeface="Caveat"/>
                  <a:ea typeface="Caveat"/>
                  <a:cs typeface="Caveat"/>
                  <a:sym typeface="Caveat"/>
                </a:rPr>
                <a:t>where the </a:t>
              </a:r>
              <a:r>
                <a:rPr b="1" i="1" lang="en-GB" sz="3200" u="none" cap="none" strike="noStrike">
                  <a:solidFill>
                    <a:srgbClr val="FF0000"/>
                  </a:solidFill>
                  <a:latin typeface="Caveat"/>
                  <a:ea typeface="Caveat"/>
                  <a:cs typeface="Caveat"/>
                  <a:sym typeface="Caveat"/>
                </a:rPr>
                <a:t>real</a:t>
              </a:r>
              <a:r>
                <a:rPr b="0" i="0" lang="en-GB" sz="3200" u="none" cap="none" strike="noStrike">
                  <a:solidFill>
                    <a:srgbClr val="FF0000"/>
                  </a:solidFill>
                  <a:latin typeface="Caveat"/>
                  <a:ea typeface="Caveat"/>
                  <a:cs typeface="Caveat"/>
                  <a:sym typeface="Caveat"/>
                </a:rPr>
                <a:t> magic happens</a:t>
              </a:r>
              <a:endParaRPr b="0" i="0" sz="3200" u="none" cap="none" strike="noStrike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endParaRPr>
            </a:p>
          </p:txBody>
        </p:sp>
        <p:sp>
          <p:nvSpPr>
            <p:cNvPr id="255" name="Google Shape;255;p34"/>
            <p:cNvSpPr/>
            <p:nvPr/>
          </p:nvSpPr>
          <p:spPr>
            <a:xfrm>
              <a:off x="7949821" y="3347403"/>
              <a:ext cx="3570514" cy="1898632"/>
            </a:xfrm>
            <a:prstGeom prst="roundRect">
              <a:avLst>
                <a:gd fmla="val 16667" name="adj"/>
              </a:avLst>
            </a:prstGeom>
            <a:noFill/>
            <a:ln cap="flat" cmpd="sng" w="762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5000" lIns="65000" spcFirstLastPara="1" rIns="65000" wrap="square" tIns="650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56" name="Google Shape;256;p34"/>
            <p:cNvCxnSpPr>
              <a:stCxn id="254" idx="2"/>
              <a:endCxn id="255" idx="2"/>
            </p:cNvCxnSpPr>
            <p:nvPr/>
          </p:nvCxnSpPr>
          <p:spPr>
            <a:xfrm rot="-5400000">
              <a:off x="6590179" y="2294928"/>
              <a:ext cx="193800" cy="6096000"/>
            </a:xfrm>
            <a:prstGeom prst="curvedConnector3">
              <a:avLst>
                <a:gd fmla="val -117961" name="adj1"/>
              </a:avLst>
            </a:prstGeom>
            <a:noFill/>
            <a:ln cap="flat" cmpd="sng" w="76200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  <p:sp>
        <p:nvSpPr>
          <p:cNvPr id="257" name="Google Shape;257;p34"/>
          <p:cNvSpPr txBox="1"/>
          <p:nvPr/>
        </p:nvSpPr>
        <p:spPr>
          <a:xfrm rot="-792783">
            <a:off x="2676551" y="2847982"/>
            <a:ext cx="3744958" cy="86998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65000" lIns="65000" spcFirstLastPara="1" rIns="65000" wrap="square" tIns="6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Especially if you want to connect them</a:t>
            </a:r>
            <a:endParaRPr b="0" i="0" sz="2400" u="none" cap="none" strike="noStrike">
              <a:solidFill>
                <a:srgbClr val="FF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mage" id="262" name="Google Shape;262;p35"/>
          <p:cNvSpPr/>
          <p:nvPr/>
        </p:nvSpPr>
        <p:spPr>
          <a:xfrm>
            <a:off x="5892800" y="3225800"/>
            <a:ext cx="3380509" cy="3380509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35"/>
          <p:cNvPicPr preferRelativeResize="0"/>
          <p:nvPr/>
        </p:nvPicPr>
        <p:blipFill rotWithShape="1">
          <a:blip r:embed="rId3">
            <a:alphaModFix/>
          </a:blip>
          <a:srcRect b="25726" l="0" r="0" t="51794"/>
          <a:stretch/>
        </p:blipFill>
        <p:spPr>
          <a:xfrm>
            <a:off x="2900390" y="106853"/>
            <a:ext cx="9281299" cy="2950669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4" name="Google Shape;264;p35"/>
          <p:cNvSpPr/>
          <p:nvPr/>
        </p:nvSpPr>
        <p:spPr>
          <a:xfrm>
            <a:off x="4936000" y="793233"/>
            <a:ext cx="1913600" cy="1822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65" name="Google Shape;265;p35"/>
          <p:cNvSpPr/>
          <p:nvPr/>
        </p:nvSpPr>
        <p:spPr>
          <a:xfrm rot="2875038">
            <a:off x="4191649" y="2442343"/>
            <a:ext cx="531469" cy="1562842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66" name="Google Shape;266;p35"/>
          <p:cNvSpPr txBox="1"/>
          <p:nvPr/>
        </p:nvSpPr>
        <p:spPr>
          <a:xfrm>
            <a:off x="537113" y="4283033"/>
            <a:ext cx="3734400" cy="1822800"/>
          </a:xfrm>
          <a:prstGeom prst="rect">
            <a:avLst/>
          </a:prstGeom>
          <a:noFill/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-GB" sz="1467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Action</a:t>
            </a:r>
            <a:r>
              <a:rPr b="0" i="0" lang="en-GB" sz="14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Data publishers should deploy free and open (non-proprietary) data dissemination tools, capable of data mediation….services should provide data users easy access to enable discovery and use of data/metadata in preferred tools…..</a:t>
            </a:r>
            <a:endParaRPr b="0" i="0" sz="2133" u="none" cap="none" strike="noStrike">
              <a:solidFill>
                <a:srgbClr val="00153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67" name="Google Shape;267;p35"/>
          <p:cNvSpPr/>
          <p:nvPr/>
        </p:nvSpPr>
        <p:spPr>
          <a:xfrm rot="-5402589">
            <a:off x="5903196" y="3063311"/>
            <a:ext cx="531200" cy="31168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68" name="Google Shape;268;p35"/>
          <p:cNvSpPr txBox="1"/>
          <p:nvPr/>
        </p:nvSpPr>
        <p:spPr>
          <a:xfrm>
            <a:off x="645667" y="3349633"/>
            <a:ext cx="3994000" cy="7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133" u="none" cap="none" strike="noStrike">
                <a:solidFill>
                  <a:srgbClr val="31538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Ocean Decade Data</a:t>
            </a:r>
            <a:endParaRPr b="1" i="0" sz="2133" u="none" cap="none" strike="noStrike">
              <a:solidFill>
                <a:srgbClr val="31538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133" u="none" cap="none" strike="noStrike">
                <a:solidFill>
                  <a:srgbClr val="31538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Strategy Implementation</a:t>
            </a:r>
            <a:endParaRPr b="1" i="0" sz="2133" u="none" cap="none" strike="noStrike">
              <a:solidFill>
                <a:srgbClr val="31538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69" name="Google Shape;269;p35"/>
          <p:cNvSpPr txBox="1"/>
          <p:nvPr/>
        </p:nvSpPr>
        <p:spPr>
          <a:xfrm>
            <a:off x="4541367" y="3578233"/>
            <a:ext cx="3994000" cy="7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133" u="none" cap="none" strike="noStrike">
                <a:solidFill>
                  <a:srgbClr val="31538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GOOS Cross-Network Data Implementation Strategy</a:t>
            </a:r>
            <a:endParaRPr b="1" i="0" sz="2133" u="none" cap="none" strike="noStrike">
              <a:solidFill>
                <a:srgbClr val="31538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70" name="Google Shape;270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24986" y="3057522"/>
            <a:ext cx="2503359" cy="3507212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5"/>
          <p:cNvSpPr txBox="1"/>
          <p:nvPr/>
        </p:nvSpPr>
        <p:spPr>
          <a:xfrm>
            <a:off x="14315" y="550471"/>
            <a:ext cx="288607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Integration with UN Decade Data Strategy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"/>
          <p:cNvSpPr txBox="1"/>
          <p:nvPr/>
        </p:nvSpPr>
        <p:spPr>
          <a:xfrm>
            <a:off x="326485" y="1011465"/>
            <a:ext cx="2988215" cy="4647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Integration with IODE Ocean Data and Information System (ODIS)*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*Federation of distributed metadata catalogs to further discovery and access of ocean data</a:t>
            </a:r>
            <a:endParaRPr/>
          </a:p>
        </p:txBody>
      </p:sp>
      <p:pic>
        <p:nvPicPr>
          <p:cNvPr id="277" name="Google Shape;27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9260" y="1455245"/>
            <a:ext cx="8530199" cy="430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4720" y="1453896"/>
            <a:ext cx="8531352" cy="4308577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6"/>
          <p:cNvSpPr txBox="1"/>
          <p:nvPr/>
        </p:nvSpPr>
        <p:spPr>
          <a:xfrm>
            <a:off x="326485" y="1011465"/>
            <a:ext cx="2950115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Integration with IODE Ocean Data and Information System </a:t>
            </a:r>
            <a:b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(ODIS)</a:t>
            </a:r>
            <a:endParaRPr b="0" i="1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36"/>
          <p:cNvSpPr/>
          <p:nvPr/>
        </p:nvSpPr>
        <p:spPr>
          <a:xfrm>
            <a:off x="6934200" y="2120900"/>
            <a:ext cx="1625600" cy="81280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4720" y="1453895"/>
            <a:ext cx="8531352" cy="4308577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7"/>
          <p:cNvSpPr txBox="1"/>
          <p:nvPr/>
        </p:nvSpPr>
        <p:spPr>
          <a:xfrm>
            <a:off x="326485" y="1011465"/>
            <a:ext cx="2950115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Integration with IODE Ocean Data and Information System </a:t>
            </a:r>
            <a:b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(ODIS)</a:t>
            </a:r>
            <a:endParaRPr b="0" i="1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4720" y="1453896"/>
            <a:ext cx="8531352" cy="4308577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8"/>
          <p:cNvSpPr txBox="1"/>
          <p:nvPr/>
        </p:nvSpPr>
        <p:spPr>
          <a:xfrm>
            <a:off x="326485" y="1011465"/>
            <a:ext cx="2950115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Integration with IODE Ocean Data and Information System </a:t>
            </a:r>
            <a:b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(ODIS)</a:t>
            </a:r>
            <a:endParaRPr b="0" i="1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8"/>
          <p:cNvSpPr txBox="1"/>
          <p:nvPr/>
        </p:nvSpPr>
        <p:spPr>
          <a:xfrm>
            <a:off x="7264400" y="2431870"/>
            <a:ext cx="2197100" cy="2616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 surface temperature</a:t>
            </a:r>
            <a:endParaRPr/>
          </a:p>
        </p:txBody>
      </p:sp>
      <p:sp>
        <p:nvSpPr>
          <p:cNvPr id="298" name="Google Shape;298;p38"/>
          <p:cNvSpPr/>
          <p:nvPr/>
        </p:nvSpPr>
        <p:spPr>
          <a:xfrm>
            <a:off x="6934200" y="2120900"/>
            <a:ext cx="2197100" cy="81280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4720" y="1453896"/>
            <a:ext cx="8531352" cy="430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9"/>
          <p:cNvSpPr txBox="1"/>
          <p:nvPr/>
        </p:nvSpPr>
        <p:spPr>
          <a:xfrm>
            <a:off x="326485" y="1011465"/>
            <a:ext cx="2950115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Integration with IODE Ocean Data and Information System </a:t>
            </a:r>
            <a:b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(ODIS)</a:t>
            </a:r>
            <a:endParaRPr b="0" i="1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"/>
          <p:cNvSpPr txBox="1"/>
          <p:nvPr/>
        </p:nvSpPr>
        <p:spPr>
          <a:xfrm>
            <a:off x="240767" y="3798449"/>
            <a:ext cx="11360107" cy="15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"/>
          <p:cNvSpPr txBox="1"/>
          <p:nvPr/>
        </p:nvSpPr>
        <p:spPr>
          <a:xfrm>
            <a:off x="87333" y="340233"/>
            <a:ext cx="10772732" cy="7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32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OCG Cross-Network Data Implementation Strategy Released</a:t>
            </a:r>
            <a:endParaRPr b="0" i="0" sz="32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39" name="Google Shape;13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3196" y="3410668"/>
            <a:ext cx="4365379" cy="252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1764" y="3410668"/>
            <a:ext cx="2287998" cy="2303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74734" y="1120233"/>
            <a:ext cx="3726140" cy="522033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"/>
          <p:cNvSpPr txBox="1"/>
          <p:nvPr/>
        </p:nvSpPr>
        <p:spPr>
          <a:xfrm>
            <a:off x="511983" y="918868"/>
            <a:ext cx="6621942" cy="2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This Implementation Plan is an effort to define specific and actionable ways OCG network/programs can move towards FAIR compliance</a:t>
            </a:r>
            <a:endParaRPr b="0" i="0" sz="20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31788" lvl="0" marL="60958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attrocento San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Improve (meta)data discovery, exchange, accessibility and usability for all stakeholders</a:t>
            </a:r>
            <a:endParaRPr b="0" i="0" sz="20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31788" lvl="0" marL="60958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attrocento San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Improve access to distributed (meta)data endpoints through federated, uniform data services</a:t>
            </a:r>
            <a:endParaRPr b="0" i="0" sz="20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4720" y="1453895"/>
            <a:ext cx="8531352" cy="430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0"/>
          <p:cNvSpPr txBox="1"/>
          <p:nvPr/>
        </p:nvSpPr>
        <p:spPr>
          <a:xfrm>
            <a:off x="326485" y="1011465"/>
            <a:ext cx="2950115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Integration with IODE Ocean Data and Information System </a:t>
            </a:r>
            <a:b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(ODIS)</a:t>
            </a:r>
            <a:endParaRPr b="0" i="1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4720" y="1453896"/>
            <a:ext cx="8531352" cy="430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1"/>
          <p:cNvSpPr txBox="1"/>
          <p:nvPr/>
        </p:nvSpPr>
        <p:spPr>
          <a:xfrm>
            <a:off x="326485" y="1011465"/>
            <a:ext cx="2950115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Integration with IODE Ocean Data and Information System </a:t>
            </a:r>
            <a:b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(ODIS)</a:t>
            </a:r>
            <a:endParaRPr b="0" i="1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1"/>
          <p:cNvSpPr/>
          <p:nvPr/>
        </p:nvSpPr>
        <p:spPr>
          <a:xfrm>
            <a:off x="4889500" y="3080553"/>
            <a:ext cx="2679700" cy="97790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g216bb1a2444_4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1500" y="127000"/>
            <a:ext cx="8916317" cy="6137633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g216bb1a2444_4_0"/>
          <p:cNvSpPr txBox="1"/>
          <p:nvPr/>
        </p:nvSpPr>
        <p:spPr>
          <a:xfrm>
            <a:off x="326485" y="1011465"/>
            <a:ext cx="2950115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Integration with IODE Ocean Data and Information System </a:t>
            </a:r>
            <a:b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(ODIS)</a:t>
            </a:r>
            <a:endParaRPr b="0" i="1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b878922338_0_0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lang="en-GB"/>
              <a:t>Assessment of progress and gaps</a:t>
            </a:r>
            <a:endParaRPr/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30" name="Google Shape;330;g2b878922338_0_0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1" name="Google Shape;331;g2b878922338_0_0"/>
          <p:cNvSpPr txBox="1"/>
          <p:nvPr/>
        </p:nvSpPr>
        <p:spPr>
          <a:xfrm>
            <a:off x="720726" y="1676400"/>
            <a:ext cx="9591674" cy="2800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Excellent progress in implementation of ERDDAP</a:t>
            </a:r>
            <a:r>
              <a:rPr b="0" i="0" lang="en-GB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™️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Still lots of gaps with metadata exchange</a:t>
            </a:r>
            <a:endParaRPr/>
          </a:p>
          <a:p>
            <a:pPr indent="-1079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particular, implementation of machine-to-machine exchange of metadata with OceanOPS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1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GB"/>
              <a:t>Recommendations and Next Steps</a:t>
            </a:r>
            <a:endParaRPr/>
          </a:p>
        </p:txBody>
      </p:sp>
      <p:sp>
        <p:nvSpPr>
          <p:cNvPr id="337" name="Google Shape;337;p31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8" name="Google Shape;338;p31"/>
          <p:cNvSpPr txBox="1"/>
          <p:nvPr/>
        </p:nvSpPr>
        <p:spPr>
          <a:xfrm>
            <a:off x="720726" y="1447800"/>
            <a:ext cx="9591674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Continue working with networks to implement ERDDAP</a:t>
            </a:r>
            <a:r>
              <a:rPr b="0" i="0" lang="en-GB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™️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95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Integrate these services with OceanOPS metadata exchange</a:t>
            </a:r>
            <a:endParaRPr/>
          </a:p>
          <a:p>
            <a:pPr indent="-209550" lvl="2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2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Ensure that metadata content in ERDDAP</a:t>
            </a:r>
            <a:r>
              <a:rPr b="0" i="0" lang="en-GB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™️</a:t>
            </a:r>
            <a: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data services complies to OceanOPS requirements</a:t>
            </a:r>
            <a:endParaRPr/>
          </a:p>
          <a:p>
            <a:pPr indent="-209550" lvl="2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2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OceanOPS is still the official source of metadata for OCG networks to things like OSCAR and WIGOS – Do OceanOPS metadata requirements need to adjust?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2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GB"/>
              <a:t>Recommendations and Next Steps</a:t>
            </a:r>
            <a:endParaRPr/>
          </a:p>
        </p:txBody>
      </p:sp>
      <p:sp>
        <p:nvSpPr>
          <p:cNvPr id="344" name="Google Shape;344;p42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5" name="Google Shape;345;p42"/>
          <p:cNvSpPr txBox="1"/>
          <p:nvPr/>
        </p:nvSpPr>
        <p:spPr>
          <a:xfrm>
            <a:off x="720726" y="1447800"/>
            <a:ext cx="9591674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 there particular areas of focus that the Networks want to highlight?</a:t>
            </a:r>
            <a:endParaRPr/>
          </a:p>
          <a:p>
            <a:pPr indent="-1079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issues in implementing the OCG strategy can OCG data team help with?</a:t>
            </a:r>
            <a:endParaRPr/>
          </a:p>
          <a:p>
            <a:pPr indent="-1079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are barriers to implementing M2M metadata exchange with OceanOPS?</a:t>
            </a:r>
            <a:endParaRPr/>
          </a:p>
          <a:p>
            <a:pPr indent="-1079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we need a dedicated workshop to overcome metadata issues?  Are there other issues that need attention?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3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GB"/>
              <a:t>Recommendations and Next Steps</a:t>
            </a:r>
            <a:endParaRPr/>
          </a:p>
        </p:txBody>
      </p:sp>
      <p:sp>
        <p:nvSpPr>
          <p:cNvPr id="351" name="Google Shape;351;p43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2" name="Google Shape;352;p43"/>
          <p:cNvSpPr txBox="1"/>
          <p:nvPr/>
        </p:nvSpPr>
        <p:spPr>
          <a:xfrm>
            <a:off x="720726" y="1447800"/>
            <a:ext cx="9591674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Discussions ongoing about what a Cross-GOOS infrastructure might look like </a:t>
            </a:r>
            <a:endParaRPr/>
          </a:p>
        </p:txBody>
      </p:sp>
      <p:sp>
        <p:nvSpPr>
          <p:cNvPr id="353" name="Google Shape;353;p43"/>
          <p:cNvSpPr txBox="1"/>
          <p:nvPr/>
        </p:nvSpPr>
        <p:spPr>
          <a:xfrm>
            <a:off x="1230142" y="2962151"/>
            <a:ext cx="2100262" cy="369332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GOOS/OCG ERDDAP</a:t>
            </a:r>
            <a:endParaRPr/>
          </a:p>
        </p:txBody>
      </p:sp>
      <p:sp>
        <p:nvSpPr>
          <p:cNvPr id="354" name="Google Shape;354;p43"/>
          <p:cNvSpPr txBox="1"/>
          <p:nvPr/>
        </p:nvSpPr>
        <p:spPr>
          <a:xfrm>
            <a:off x="3105044" y="4099655"/>
            <a:ext cx="1373858" cy="369332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OceanOPS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43"/>
          <p:cNvSpPr txBox="1"/>
          <p:nvPr/>
        </p:nvSpPr>
        <p:spPr>
          <a:xfrm>
            <a:off x="5455738" y="2742980"/>
            <a:ext cx="1259201" cy="584775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ODIS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43"/>
          <p:cNvSpPr txBox="1"/>
          <p:nvPr/>
        </p:nvSpPr>
        <p:spPr>
          <a:xfrm>
            <a:off x="7980466" y="3075342"/>
            <a:ext cx="797259" cy="369332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OBIS</a:t>
            </a:r>
            <a:endParaRPr/>
          </a:p>
        </p:txBody>
      </p:sp>
      <p:sp>
        <p:nvSpPr>
          <p:cNvPr id="357" name="Google Shape;357;p43"/>
          <p:cNvSpPr txBox="1"/>
          <p:nvPr/>
        </p:nvSpPr>
        <p:spPr>
          <a:xfrm>
            <a:off x="5374089" y="4923869"/>
            <a:ext cx="1373858" cy="369332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GOOS RAs</a:t>
            </a:r>
            <a:endParaRPr/>
          </a:p>
        </p:txBody>
      </p:sp>
      <p:cxnSp>
        <p:nvCxnSpPr>
          <p:cNvPr id="358" name="Google Shape;358;p43"/>
          <p:cNvCxnSpPr/>
          <p:nvPr/>
        </p:nvCxnSpPr>
        <p:spPr>
          <a:xfrm>
            <a:off x="2912690" y="3460737"/>
            <a:ext cx="384707" cy="561011"/>
          </a:xfrm>
          <a:prstGeom prst="straightConnector1">
            <a:avLst/>
          </a:prstGeom>
          <a:noFill/>
          <a:ln cap="flat" cmpd="sng" w="9525">
            <a:solidFill>
              <a:srgbClr val="13429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59" name="Google Shape;359;p43"/>
          <p:cNvCxnSpPr/>
          <p:nvPr/>
        </p:nvCxnSpPr>
        <p:spPr>
          <a:xfrm flipH="1" rot="10800000">
            <a:off x="4591310" y="3556292"/>
            <a:ext cx="782779" cy="728029"/>
          </a:xfrm>
          <a:prstGeom prst="straightConnector1">
            <a:avLst/>
          </a:prstGeom>
          <a:noFill/>
          <a:ln cap="flat" cmpd="sng" w="9525">
            <a:solidFill>
              <a:srgbClr val="13429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60" name="Google Shape;360;p43"/>
          <p:cNvCxnSpPr/>
          <p:nvPr/>
        </p:nvCxnSpPr>
        <p:spPr>
          <a:xfrm>
            <a:off x="6747947" y="3102037"/>
            <a:ext cx="1089107" cy="171318"/>
          </a:xfrm>
          <a:prstGeom prst="straightConnector1">
            <a:avLst/>
          </a:prstGeom>
          <a:noFill/>
          <a:ln cap="flat" cmpd="sng" w="9525">
            <a:solidFill>
              <a:srgbClr val="134295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61" name="Google Shape;361;p43"/>
          <p:cNvCxnSpPr/>
          <p:nvPr/>
        </p:nvCxnSpPr>
        <p:spPr>
          <a:xfrm>
            <a:off x="3478641" y="3102037"/>
            <a:ext cx="1833686" cy="42591"/>
          </a:xfrm>
          <a:prstGeom prst="straightConnector1">
            <a:avLst/>
          </a:prstGeom>
          <a:noFill/>
          <a:ln cap="flat" cmpd="sng" w="9525">
            <a:solidFill>
              <a:srgbClr val="13429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62" name="Google Shape;362;p43"/>
          <p:cNvCxnSpPr/>
          <p:nvPr/>
        </p:nvCxnSpPr>
        <p:spPr>
          <a:xfrm rot="10800000">
            <a:off x="5992812" y="3556292"/>
            <a:ext cx="0" cy="1169414"/>
          </a:xfrm>
          <a:prstGeom prst="straightConnector1">
            <a:avLst/>
          </a:prstGeom>
          <a:noFill/>
          <a:ln cap="flat" cmpd="sng" w="9525">
            <a:solidFill>
              <a:srgbClr val="134295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63" name="Google Shape;363;p43"/>
          <p:cNvSpPr txBox="1"/>
          <p:nvPr/>
        </p:nvSpPr>
        <p:spPr>
          <a:xfrm>
            <a:off x="7827369" y="4228068"/>
            <a:ext cx="1599206" cy="369332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BioEco Portal</a:t>
            </a:r>
            <a:endParaRPr/>
          </a:p>
        </p:txBody>
      </p:sp>
      <p:cxnSp>
        <p:nvCxnSpPr>
          <p:cNvPr id="364" name="Google Shape;364;p43"/>
          <p:cNvCxnSpPr/>
          <p:nvPr/>
        </p:nvCxnSpPr>
        <p:spPr>
          <a:xfrm>
            <a:off x="6488112" y="3471518"/>
            <a:ext cx="1264029" cy="688567"/>
          </a:xfrm>
          <a:prstGeom prst="straightConnector1">
            <a:avLst/>
          </a:prstGeom>
          <a:noFill/>
          <a:ln cap="flat" cmpd="sng" w="9525">
            <a:solidFill>
              <a:srgbClr val="134295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"/>
          <p:cNvSpPr txBox="1"/>
          <p:nvPr>
            <p:ph type="ctrTitle"/>
          </p:nvPr>
        </p:nvSpPr>
        <p:spPr>
          <a:xfrm>
            <a:off x="601456" y="2854801"/>
            <a:ext cx="4073912" cy="10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</a:pPr>
            <a:r>
              <a:rPr lang="en-GB"/>
              <a:t>Thank you</a:t>
            </a:r>
            <a:endParaRPr/>
          </a:p>
        </p:txBody>
      </p:sp>
      <p:sp>
        <p:nvSpPr>
          <p:cNvPr id="370" name="Google Shape;370;p5"/>
          <p:cNvSpPr txBox="1"/>
          <p:nvPr>
            <p:ph idx="1" type="subTitle"/>
          </p:nvPr>
        </p:nvSpPr>
        <p:spPr>
          <a:xfrm>
            <a:off x="720725" y="3873600"/>
            <a:ext cx="4073912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r>
              <a:rPr lang="en-GB"/>
              <a:t>goosocean.org</a:t>
            </a:r>
            <a:endParaRPr/>
          </a:p>
        </p:txBody>
      </p:sp>
      <p:pic>
        <p:nvPicPr>
          <p:cNvPr descr="A picture containing swimming, ocean floor&#10;&#10;Description automatically generated" id="371" name="Google Shape;371;p5"/>
          <p:cNvPicPr preferRelativeResize="0"/>
          <p:nvPr/>
        </p:nvPicPr>
        <p:blipFill rotWithShape="1">
          <a:blip r:embed="rId3">
            <a:alphaModFix/>
          </a:blip>
          <a:srcRect b="-735" l="0" r="9140" t="-80"/>
          <a:stretch/>
        </p:blipFill>
        <p:spPr>
          <a:xfrm>
            <a:off x="4988813" y="199767"/>
            <a:ext cx="3885337" cy="6458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"/>
          <p:cNvPicPr preferRelativeResize="0"/>
          <p:nvPr/>
        </p:nvPicPr>
        <p:blipFill rotWithShape="1">
          <a:blip r:embed="rId4">
            <a:alphaModFix/>
          </a:blip>
          <a:srcRect b="8182" l="0" r="0" t="7426"/>
          <a:stretch/>
        </p:blipFill>
        <p:spPr>
          <a:xfrm>
            <a:off x="8999885" y="211075"/>
            <a:ext cx="3177633" cy="21787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&#10;&#10;Description automatically generated" id="373" name="Google Shape;373;p5"/>
          <p:cNvPicPr preferRelativeResize="0"/>
          <p:nvPr/>
        </p:nvPicPr>
        <p:blipFill rotWithShape="1">
          <a:blip r:embed="rId5">
            <a:alphaModFix/>
          </a:blip>
          <a:srcRect b="9016" l="0" r="0" t="1871"/>
          <a:stretch/>
        </p:blipFill>
        <p:spPr>
          <a:xfrm>
            <a:off x="8999886" y="2551558"/>
            <a:ext cx="3177637" cy="17556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ky, outdoor, snow, seal&#10;&#10;Description automatically generated" id="374" name="Google Shape;374;p5"/>
          <p:cNvPicPr preferRelativeResize="0"/>
          <p:nvPr/>
        </p:nvPicPr>
        <p:blipFill rotWithShape="1">
          <a:blip r:embed="rId6">
            <a:alphaModFix/>
          </a:blip>
          <a:srcRect b="-1086" l="0" r="0" t="9663"/>
          <a:stretch/>
        </p:blipFill>
        <p:spPr>
          <a:xfrm>
            <a:off x="8999885" y="4464026"/>
            <a:ext cx="3177633" cy="2178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"/>
          <p:cNvSpPr txBox="1"/>
          <p:nvPr>
            <p:ph type="title"/>
          </p:nvPr>
        </p:nvSpPr>
        <p:spPr>
          <a:xfrm>
            <a:off x="187326" y="502458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GB"/>
              <a:t>Implementation across the networks</a:t>
            </a:r>
            <a:endParaRPr/>
          </a:p>
        </p:txBody>
      </p:sp>
      <p:sp>
        <p:nvSpPr>
          <p:cNvPr id="148" name="Google Shape;148;p4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9" name="Google Shape;149;p4"/>
          <p:cNvSpPr txBox="1"/>
          <p:nvPr>
            <p:ph idx="1" type="body"/>
          </p:nvPr>
        </p:nvSpPr>
        <p:spPr>
          <a:xfrm>
            <a:off x="342900" y="1093786"/>
            <a:ext cx="11668286" cy="5385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n-GB" sz="2400">
                <a:solidFill>
                  <a:schemeClr val="accent1"/>
                </a:solidFill>
              </a:rPr>
              <a:t>AniBOS</a:t>
            </a:r>
            <a:endParaRPr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Working with data management task team (Ian Johnson, Fiona Carse co-chairs)</a:t>
            </a:r>
            <a:endParaRPr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MEOP v2024 data in OCG Federated node</a:t>
            </a:r>
            <a:endParaRPr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Developed metadata dataset for harvest (to be hosted by OTN eventually)</a:t>
            </a:r>
            <a:endParaRPr/>
          </a:p>
          <a:p>
            <a:pPr indent="-1714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n-GB" sz="2400">
                <a:solidFill>
                  <a:schemeClr val="accent1"/>
                </a:solidFill>
              </a:rPr>
              <a:t>HF Radar</a:t>
            </a:r>
            <a:endParaRPr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Meeting in January to discuss ERDDAP™️ implementation, metadata exchange with OceanOPS</a:t>
            </a:r>
            <a:endParaRPr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Total velocities for all HF Radar stations hosted by EMODnet (will add these to Federated Node)</a:t>
            </a:r>
            <a:endParaRPr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Both EMODnet and Rutgers host radials in ERDDAP™️</a:t>
            </a:r>
            <a:endParaRPr/>
          </a:p>
          <a:p>
            <a:pPr indent="-285750" lvl="1" marL="9715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lang="en-GB" sz="1800">
                <a:solidFill>
                  <a:schemeClr val="dk1"/>
                </a:solidFill>
              </a:rPr>
              <a:t>use radials for metadata harvest by OceanOPS.  Magali/Kevin need to assess metadata content in ERDDAP</a:t>
            </a:r>
            <a:r>
              <a:rPr lang="en-GB" sz="1600"/>
              <a:t>™️</a:t>
            </a:r>
            <a:r>
              <a:rPr b="0" lang="en-GB" sz="1800">
                <a:solidFill>
                  <a:schemeClr val="dk1"/>
                </a:solidFill>
              </a:rPr>
              <a:t> services</a:t>
            </a:r>
            <a:endParaRPr/>
          </a:p>
          <a:p>
            <a:pPr indent="-171450" lvl="1" marL="9715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1800"/>
          </a:p>
          <a:p>
            <a:pPr indent="-228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n-GB" sz="2400">
                <a:solidFill>
                  <a:schemeClr val="accent1"/>
                </a:solidFill>
              </a:rPr>
              <a:t>OceanGlider</a:t>
            </a:r>
            <a:r>
              <a:rPr lang="en-GB"/>
              <a:t> </a:t>
            </a:r>
            <a:endParaRPr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OG v1.0 finalized</a:t>
            </a:r>
            <a:endParaRPr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Various ERDDAP ™️ services exist at IOOS, VOTO, EGO (?)</a:t>
            </a:r>
            <a:endParaRPr/>
          </a:p>
          <a:p>
            <a:pPr indent="-285750" lvl="1" marL="9715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lang="en-GB" sz="1800">
                <a:solidFill>
                  <a:schemeClr val="dk1"/>
                </a:solidFill>
              </a:rPr>
              <a:t>hopefully use these to exchange metadata with OceanOPS</a:t>
            </a:r>
            <a:endParaRPr b="0" sz="1800">
              <a:solidFill>
                <a:schemeClr val="dk1"/>
              </a:solidFill>
            </a:endParaRPr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lang="en-GB">
                <a:solidFill>
                  <a:schemeClr val="dk1"/>
                </a:solidFill>
              </a:rPr>
              <a:t>Glider meeting in June</a:t>
            </a:r>
            <a:endParaRPr/>
          </a:p>
          <a:p>
            <a:pPr indent="-228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5" name="Google Shape;155;p10"/>
          <p:cNvSpPr txBox="1"/>
          <p:nvPr>
            <p:ph idx="1" type="body"/>
          </p:nvPr>
        </p:nvSpPr>
        <p:spPr>
          <a:xfrm>
            <a:off x="347472" y="1097280"/>
            <a:ext cx="11290462" cy="5100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n-GB" sz="2400">
                <a:solidFill>
                  <a:schemeClr val="accent1"/>
                </a:solidFill>
              </a:rPr>
              <a:t>GO SHIP </a:t>
            </a:r>
            <a:endParaRPr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CCHDO identified as GO-SHIP DAC at SC meeting in New Orleans</a:t>
            </a:r>
            <a:endParaRPr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Data available in NetCDF and configured in ERDDAP™️ (federated in OCG node)</a:t>
            </a:r>
            <a:endParaRPr/>
          </a:p>
          <a:p>
            <a:pPr indent="0" lvl="0" marL="2286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n-GB" sz="2400">
                <a:solidFill>
                  <a:schemeClr val="accent1"/>
                </a:solidFill>
              </a:rPr>
              <a:t>DBCP</a:t>
            </a:r>
            <a:endParaRPr b="1">
              <a:solidFill>
                <a:schemeClr val="accent1"/>
              </a:solidFill>
            </a:endParaRPr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GDP 1 and 6 hour velocities available in ERDDAP™️ from AOML DAC (federated into OCG Node)</a:t>
            </a:r>
            <a:endParaRPr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Tropical moored buoys available from NOAA Coastwatch (federated in OCG node)</a:t>
            </a:r>
            <a:endParaRPr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Working with Moored buoy to implement metadata dataset in ERDDAP™️</a:t>
            </a:r>
            <a:endParaRPr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Mooring metadata in development ERDDAP™️ (Working with DBCP TM to validate, etc)</a:t>
            </a:r>
            <a:endParaRPr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Discussions with GDP about metadata exchange with OceanOPS/WIGOS ongoing.</a:t>
            </a:r>
            <a:endParaRPr/>
          </a:p>
          <a:p>
            <a:pPr indent="-1714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n-GB" sz="2400">
                <a:solidFill>
                  <a:schemeClr val="accent1"/>
                </a:solidFill>
              </a:rPr>
              <a:t>GLOSS</a:t>
            </a:r>
            <a:r>
              <a:rPr lang="en-GB"/>
              <a:t> </a:t>
            </a:r>
            <a:endParaRPr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Interacted at January  Steering Committee meeting</a:t>
            </a:r>
            <a:endParaRPr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Productive discussions on data/metadata federated across GLOSS data repos using ERDDAP™️</a:t>
            </a:r>
            <a:endParaRPr/>
          </a:p>
          <a:p>
            <a:pPr indent="-285750" lvl="1" marL="9715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lang="en-GB" sz="1800">
                <a:solidFill>
                  <a:schemeClr val="dk1"/>
                </a:solidFill>
              </a:rPr>
              <a:t>This will be the exchange mechanism with OceanOPS for metadata</a:t>
            </a:r>
            <a:endParaRPr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University of Hawaii Sea Level data federated in OCG node</a:t>
            </a:r>
            <a:endParaRPr/>
          </a:p>
          <a:p>
            <a:pPr indent="-228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56" name="Google Shape;156;p10"/>
          <p:cNvSpPr txBox="1"/>
          <p:nvPr>
            <p:ph type="title"/>
          </p:nvPr>
        </p:nvSpPr>
        <p:spPr>
          <a:xfrm>
            <a:off x="187326" y="502458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GB"/>
              <a:t>Implementation across the networks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2" name="Google Shape;162;p16"/>
          <p:cNvSpPr txBox="1"/>
          <p:nvPr>
            <p:ph idx="1" type="body"/>
          </p:nvPr>
        </p:nvSpPr>
        <p:spPr>
          <a:xfrm>
            <a:off x="347472" y="1097280"/>
            <a:ext cx="11664950" cy="44838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n-GB" sz="2400">
                <a:solidFill>
                  <a:schemeClr val="accent1"/>
                </a:solidFill>
              </a:rPr>
              <a:t>SOT (VOS, SOOP, ASAP)</a:t>
            </a:r>
            <a:endParaRPr sz="2400"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Not a lot from Data side (OceanOPS IDs and metadata work has been going on)</a:t>
            </a:r>
            <a:endParaRPr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Working with Open-GTS to exchange non-traditional data on the GTS (Science RoCS, OceanSync)</a:t>
            </a:r>
            <a:endParaRPr/>
          </a:p>
          <a:p>
            <a:pPr indent="0" lvl="0" marL="2286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-228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n-GB" sz="2400">
                <a:solidFill>
                  <a:schemeClr val="accent1"/>
                </a:solidFill>
              </a:rPr>
              <a:t>OceanSITES</a:t>
            </a:r>
            <a:endParaRPr b="1" sz="2400">
              <a:solidFill>
                <a:schemeClr val="accent1"/>
              </a:solidFill>
            </a:endParaRPr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Working on integrating ERDDAP™️ : added flux products and existing long timeseries and some Deep T/S</a:t>
            </a:r>
            <a:endParaRPr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Metadata exchange with OceanOPS is still an issue</a:t>
            </a:r>
            <a:endParaRPr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Data products to provide to public is an ongoing discussion.</a:t>
            </a:r>
            <a:endParaRPr/>
          </a:p>
          <a:p>
            <a:pPr indent="-1714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i="0" lang="en-GB" sz="2400" u="none" cap="none" strike="noStrike">
                <a:solidFill>
                  <a:srgbClr val="184596"/>
                </a:solidFill>
                <a:latin typeface="Arial"/>
                <a:ea typeface="Arial"/>
                <a:cs typeface="Arial"/>
                <a:sym typeface="Arial"/>
              </a:rPr>
              <a:t>Argo</a:t>
            </a:r>
            <a:endParaRPr/>
          </a:p>
          <a:p>
            <a:pPr indent="-228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63" name="Google Shape;163;p16"/>
          <p:cNvSpPr txBox="1"/>
          <p:nvPr>
            <p:ph type="title"/>
          </p:nvPr>
        </p:nvSpPr>
        <p:spPr>
          <a:xfrm>
            <a:off x="187326" y="502458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GB"/>
              <a:t>Implementation across the networks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" name="Google Shape;169;p18"/>
          <p:cNvSpPr txBox="1"/>
          <p:nvPr>
            <p:ph idx="1" type="body"/>
          </p:nvPr>
        </p:nvSpPr>
        <p:spPr>
          <a:xfrm>
            <a:off x="347472" y="1097281"/>
            <a:ext cx="11311128" cy="3258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n-GB" sz="2400">
                <a:solidFill>
                  <a:schemeClr val="accent1"/>
                </a:solidFill>
              </a:rPr>
              <a:t>FVON</a:t>
            </a:r>
            <a:endParaRPr b="1">
              <a:solidFill>
                <a:schemeClr val="accent1"/>
              </a:solidFill>
            </a:endParaRPr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Looking to provide summer mission data to GTS through Open-GTS</a:t>
            </a:r>
            <a:endParaRPr/>
          </a:p>
          <a:p>
            <a:pPr indent="-1714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n-GB" sz="2400">
                <a:solidFill>
                  <a:schemeClr val="accent1"/>
                </a:solidFill>
              </a:rPr>
              <a:t>SMART Cables</a:t>
            </a:r>
            <a:endParaRPr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Active as member of data team – looking for samples of (meta)data prior to 2025 deployment of first system</a:t>
            </a:r>
            <a:endParaRPr/>
          </a:p>
          <a:p>
            <a:pPr indent="-228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 b="1" sz="2400">
              <a:solidFill>
                <a:schemeClr val="accent1"/>
              </a:solidFill>
            </a:endParaRPr>
          </a:p>
          <a:p>
            <a:pPr indent="-228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n-GB" sz="2400">
                <a:solidFill>
                  <a:schemeClr val="accent1"/>
                </a:solidFill>
              </a:rPr>
              <a:t>SOCONET</a:t>
            </a:r>
            <a:endParaRPr b="1">
              <a:solidFill>
                <a:schemeClr val="accent1"/>
              </a:solidFill>
            </a:endParaRPr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/>
              <a:t>SOCAT is current data backbone of SOCONET effort.  Data/Metadata available in ERDDAP™️.  V2024 (June release) will be federated in OCG node.</a:t>
            </a:r>
            <a:endParaRPr/>
          </a:p>
          <a:p>
            <a:pPr indent="-228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70" name="Google Shape;170;p18"/>
          <p:cNvSpPr txBox="1"/>
          <p:nvPr>
            <p:ph type="title"/>
          </p:nvPr>
        </p:nvSpPr>
        <p:spPr>
          <a:xfrm>
            <a:off x="187326" y="502458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GB"/>
              <a:t>Implementation across the networks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6" name="Google Shape;176;p25"/>
          <p:cNvSpPr txBox="1"/>
          <p:nvPr>
            <p:ph idx="1" type="body"/>
          </p:nvPr>
        </p:nvSpPr>
        <p:spPr>
          <a:xfrm>
            <a:off x="347472" y="1186181"/>
            <a:ext cx="11311128" cy="29286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400"/>
              <a:t>Paused the OCG data/metadata roundtables</a:t>
            </a:r>
            <a:endParaRPr/>
          </a:p>
          <a:p>
            <a:pPr indent="-1714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2400"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400"/>
              <a:t>Instead, working directly with the networks has been more productive at this stage</a:t>
            </a:r>
            <a:endParaRPr/>
          </a:p>
          <a:p>
            <a:pPr indent="-1714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2400"/>
          </a:p>
          <a:p>
            <a:pPr indent="-285750" lvl="0" marL="5143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400"/>
              <a:t>Moving forward, looking at having meetings/workshops focused on topics (metadata exchange, for example)</a:t>
            </a:r>
            <a:endParaRPr sz="2600"/>
          </a:p>
          <a:p>
            <a:pPr indent="-171450" lvl="1" marL="9715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2600"/>
          </a:p>
        </p:txBody>
      </p:sp>
      <p:sp>
        <p:nvSpPr>
          <p:cNvPr id="177" name="Google Shape;177;p25"/>
          <p:cNvSpPr txBox="1"/>
          <p:nvPr>
            <p:ph type="title"/>
          </p:nvPr>
        </p:nvSpPr>
        <p:spPr>
          <a:xfrm>
            <a:off x="187326" y="502458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GB"/>
              <a:t>Implementation across the networks</a:t>
            </a:r>
            <a:endParaRPr/>
          </a:p>
        </p:txBody>
      </p:sp>
      <p:sp>
        <p:nvSpPr>
          <p:cNvPr id="178" name="Google Shape;178;p25"/>
          <p:cNvSpPr txBox="1"/>
          <p:nvPr/>
        </p:nvSpPr>
        <p:spPr>
          <a:xfrm>
            <a:off x="348291" y="4272281"/>
            <a:ext cx="8498218" cy="12903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51435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Implemented a successful ERDDAP™️ webinar series</a:t>
            </a:r>
            <a:endParaRPr/>
          </a:p>
          <a:p>
            <a:pPr indent="-285750" lvl="1" marL="9715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webinars last summer/fall</a:t>
            </a:r>
            <a:endParaRPr/>
          </a:p>
          <a:p>
            <a:pPr indent="-285750" lvl="1" marL="9715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scheduled for this summer</a:t>
            </a:r>
            <a:endParaRPr/>
          </a:p>
          <a:p>
            <a:pPr indent="-171450" lvl="1" marL="9715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/>
          <p:nvPr>
            <p:ph type="title"/>
          </p:nvPr>
        </p:nvSpPr>
        <p:spPr>
          <a:xfrm>
            <a:off x="499600" y="4048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GB"/>
              <a:t>OCG Federated ERDDAP Node</a:t>
            </a:r>
            <a:endParaRPr/>
          </a:p>
        </p:txBody>
      </p:sp>
      <p:sp>
        <p:nvSpPr>
          <p:cNvPr id="184" name="Google Shape;184;p26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85" name="Google Shape;18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600" y="1258608"/>
            <a:ext cx="7772400" cy="401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64843" y="1906308"/>
            <a:ext cx="7772400" cy="4014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2" name="Google Shape;192;p29"/>
          <p:cNvSpPr txBox="1"/>
          <p:nvPr/>
        </p:nvSpPr>
        <p:spPr>
          <a:xfrm>
            <a:off x="499600" y="4048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b="1" i="0" lang="en-GB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OCG Federated ERDDAP Node</a:t>
            </a:r>
            <a:endParaRPr b="1" i="0" sz="36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29" title="OCG_erddap_take2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5200" y="979488"/>
            <a:ext cx="10760898" cy="5573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OOS PPT Theme">
  <a:themeElements>
    <a:clrScheme name="GOOS Corporate colour theme">
      <a:dk1>
        <a:srgbClr val="000000"/>
      </a:dk1>
      <a:lt1>
        <a:srgbClr val="FFFFFF"/>
      </a:lt1>
      <a:dk2>
        <a:srgbClr val="333333"/>
      </a:dk2>
      <a:lt2>
        <a:srgbClr val="F0F0F0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Collins, Forest</dc:creator>
</cp:coreProperties>
</file>