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57" r:id="rId5"/>
    <p:sldId id="276" r:id="rId6"/>
    <p:sldId id="292" r:id="rId7"/>
    <p:sldId id="337" r:id="rId8"/>
    <p:sldId id="327" r:id="rId9"/>
    <p:sldId id="314" r:id="rId10"/>
    <p:sldId id="313" r:id="rId11"/>
    <p:sldId id="310" r:id="rId12"/>
    <p:sldId id="332" r:id="rId13"/>
    <p:sldId id="331" r:id="rId14"/>
    <p:sldId id="333" r:id="rId15"/>
    <p:sldId id="334" r:id="rId16"/>
    <p:sldId id="330" r:id="rId17"/>
    <p:sldId id="312" r:id="rId18"/>
  </p:sldIdLst>
  <p:sldSz cx="12192000" cy="6858000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52AE7A-A0B0-44A4-A13E-C42B354B1B70}" v="2" dt="2024-05-14T04:50:31.6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23" autoAdjust="0"/>
    <p:restoredTop sz="95197" autoAdjust="0"/>
  </p:normalViewPr>
  <p:slideViewPr>
    <p:cSldViewPr snapToGrid="0">
      <p:cViewPr varScale="1">
        <p:scale>
          <a:sx n="78" d="100"/>
          <a:sy n="78" d="100"/>
        </p:scale>
        <p:origin x="86" y="34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2381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un Williams" userId="89e75dd7-e1cf-4408-897a-f07ad7d6ab08" providerId="ADAL" clId="{A952AE7A-A0B0-44A4-A13E-C42B354B1B70}"/>
    <pc:docChg chg="undo custSel delSld modSld">
      <pc:chgData name="Shaun Williams" userId="89e75dd7-e1cf-4408-897a-f07ad7d6ab08" providerId="ADAL" clId="{A952AE7A-A0B0-44A4-A13E-C42B354B1B70}" dt="2024-05-14T04:53:28.603" v="154" actId="47"/>
      <pc:docMkLst>
        <pc:docMk/>
      </pc:docMkLst>
      <pc:sldChg chg="modSp mod">
        <pc:chgData name="Shaun Williams" userId="89e75dd7-e1cf-4408-897a-f07ad7d6ab08" providerId="ADAL" clId="{A952AE7A-A0B0-44A4-A13E-C42B354B1B70}" dt="2024-05-14T04:51:42.544" v="152" actId="20577"/>
        <pc:sldMkLst>
          <pc:docMk/>
          <pc:sldMk cId="1996822322" sldId="257"/>
        </pc:sldMkLst>
        <pc:spChg chg="mod">
          <ac:chgData name="Shaun Williams" userId="89e75dd7-e1cf-4408-897a-f07ad7d6ab08" providerId="ADAL" clId="{A952AE7A-A0B0-44A4-A13E-C42B354B1B70}" dt="2024-05-14T04:51:42.544" v="152" actId="20577"/>
          <ac:spMkLst>
            <pc:docMk/>
            <pc:sldMk cId="1996822322" sldId="257"/>
            <ac:spMk id="2" creationId="{00000000-0000-0000-0000-000000000000}"/>
          </ac:spMkLst>
        </pc:spChg>
      </pc:sldChg>
      <pc:sldChg chg="delSp mod delAnim">
        <pc:chgData name="Shaun Williams" userId="89e75dd7-e1cf-4408-897a-f07ad7d6ab08" providerId="ADAL" clId="{A952AE7A-A0B0-44A4-A13E-C42B354B1B70}" dt="2024-05-14T04:51:11.529" v="146" actId="478"/>
        <pc:sldMkLst>
          <pc:docMk/>
          <pc:sldMk cId="525814400" sldId="292"/>
        </pc:sldMkLst>
        <pc:spChg chg="del">
          <ac:chgData name="Shaun Williams" userId="89e75dd7-e1cf-4408-897a-f07ad7d6ab08" providerId="ADAL" clId="{A952AE7A-A0B0-44A4-A13E-C42B354B1B70}" dt="2024-05-14T04:51:11.529" v="146" actId="478"/>
          <ac:spMkLst>
            <pc:docMk/>
            <pc:sldMk cId="525814400" sldId="292"/>
            <ac:spMk id="12" creationId="{58F0F0E3-7DF6-5FF5-A0E7-8439A45D08C6}"/>
          </ac:spMkLst>
        </pc:spChg>
      </pc:sldChg>
      <pc:sldChg chg="del">
        <pc:chgData name="Shaun Williams" userId="89e75dd7-e1cf-4408-897a-f07ad7d6ab08" providerId="ADAL" clId="{A952AE7A-A0B0-44A4-A13E-C42B354B1B70}" dt="2024-05-14T04:36:43.875" v="2" actId="2696"/>
        <pc:sldMkLst>
          <pc:docMk/>
          <pc:sldMk cId="3554882996" sldId="293"/>
        </pc:sldMkLst>
      </pc:sldChg>
      <pc:sldChg chg="del">
        <pc:chgData name="Shaun Williams" userId="89e75dd7-e1cf-4408-897a-f07ad7d6ab08" providerId="ADAL" clId="{A952AE7A-A0B0-44A4-A13E-C42B354B1B70}" dt="2024-05-14T04:18:34.325" v="0" actId="47"/>
        <pc:sldMkLst>
          <pc:docMk/>
          <pc:sldMk cId="3414400429" sldId="315"/>
        </pc:sldMkLst>
      </pc:sldChg>
      <pc:sldChg chg="del">
        <pc:chgData name="Shaun Williams" userId="89e75dd7-e1cf-4408-897a-f07ad7d6ab08" providerId="ADAL" clId="{A952AE7A-A0B0-44A4-A13E-C42B354B1B70}" dt="2024-05-14T04:18:34.325" v="0" actId="47"/>
        <pc:sldMkLst>
          <pc:docMk/>
          <pc:sldMk cId="4180088460" sldId="316"/>
        </pc:sldMkLst>
      </pc:sldChg>
      <pc:sldChg chg="del">
        <pc:chgData name="Shaun Williams" userId="89e75dd7-e1cf-4408-897a-f07ad7d6ab08" providerId="ADAL" clId="{A952AE7A-A0B0-44A4-A13E-C42B354B1B70}" dt="2024-05-14T04:18:34.325" v="0" actId="47"/>
        <pc:sldMkLst>
          <pc:docMk/>
          <pc:sldMk cId="3091463272" sldId="317"/>
        </pc:sldMkLst>
      </pc:sldChg>
      <pc:sldChg chg="del">
        <pc:chgData name="Shaun Williams" userId="89e75dd7-e1cf-4408-897a-f07ad7d6ab08" providerId="ADAL" clId="{A952AE7A-A0B0-44A4-A13E-C42B354B1B70}" dt="2024-05-14T04:18:34.325" v="0" actId="47"/>
        <pc:sldMkLst>
          <pc:docMk/>
          <pc:sldMk cId="1339836432" sldId="318"/>
        </pc:sldMkLst>
      </pc:sldChg>
      <pc:sldChg chg="del">
        <pc:chgData name="Shaun Williams" userId="89e75dd7-e1cf-4408-897a-f07ad7d6ab08" providerId="ADAL" clId="{A952AE7A-A0B0-44A4-A13E-C42B354B1B70}" dt="2024-05-14T04:18:34.325" v="0" actId="47"/>
        <pc:sldMkLst>
          <pc:docMk/>
          <pc:sldMk cId="2884944966" sldId="319"/>
        </pc:sldMkLst>
      </pc:sldChg>
      <pc:sldChg chg="del">
        <pc:chgData name="Shaun Williams" userId="89e75dd7-e1cf-4408-897a-f07ad7d6ab08" providerId="ADAL" clId="{A952AE7A-A0B0-44A4-A13E-C42B354B1B70}" dt="2024-05-14T04:18:41.758" v="1" actId="47"/>
        <pc:sldMkLst>
          <pc:docMk/>
          <pc:sldMk cId="2004036352" sldId="320"/>
        </pc:sldMkLst>
      </pc:sldChg>
      <pc:sldChg chg="del">
        <pc:chgData name="Shaun Williams" userId="89e75dd7-e1cf-4408-897a-f07ad7d6ab08" providerId="ADAL" clId="{A952AE7A-A0B0-44A4-A13E-C42B354B1B70}" dt="2024-05-14T04:18:41.758" v="1" actId="47"/>
        <pc:sldMkLst>
          <pc:docMk/>
          <pc:sldMk cId="2923574052" sldId="321"/>
        </pc:sldMkLst>
      </pc:sldChg>
      <pc:sldChg chg="del">
        <pc:chgData name="Shaun Williams" userId="89e75dd7-e1cf-4408-897a-f07ad7d6ab08" providerId="ADAL" clId="{A952AE7A-A0B0-44A4-A13E-C42B354B1B70}" dt="2024-05-14T04:18:41.758" v="1" actId="47"/>
        <pc:sldMkLst>
          <pc:docMk/>
          <pc:sldMk cId="2968876815" sldId="322"/>
        </pc:sldMkLst>
      </pc:sldChg>
      <pc:sldChg chg="del">
        <pc:chgData name="Shaun Williams" userId="89e75dd7-e1cf-4408-897a-f07ad7d6ab08" providerId="ADAL" clId="{A952AE7A-A0B0-44A4-A13E-C42B354B1B70}" dt="2024-05-14T04:18:41.758" v="1" actId="47"/>
        <pc:sldMkLst>
          <pc:docMk/>
          <pc:sldMk cId="2550407853" sldId="324"/>
        </pc:sldMkLst>
      </pc:sldChg>
      <pc:sldChg chg="del">
        <pc:chgData name="Shaun Williams" userId="89e75dd7-e1cf-4408-897a-f07ad7d6ab08" providerId="ADAL" clId="{A952AE7A-A0B0-44A4-A13E-C42B354B1B70}" dt="2024-05-14T04:18:34.325" v="0" actId="47"/>
        <pc:sldMkLst>
          <pc:docMk/>
          <pc:sldMk cId="1251124417" sldId="325"/>
        </pc:sldMkLst>
      </pc:sldChg>
      <pc:sldChg chg="del">
        <pc:chgData name="Shaun Williams" userId="89e75dd7-e1cf-4408-897a-f07ad7d6ab08" providerId="ADAL" clId="{A952AE7A-A0B0-44A4-A13E-C42B354B1B70}" dt="2024-05-14T04:52:49.019" v="153" actId="2696"/>
        <pc:sldMkLst>
          <pc:docMk/>
          <pc:sldMk cId="502748450" sldId="329"/>
        </pc:sldMkLst>
      </pc:sldChg>
      <pc:sldChg chg="addSp delSp modSp mod">
        <pc:chgData name="Shaun Williams" userId="89e75dd7-e1cf-4408-897a-f07ad7d6ab08" providerId="ADAL" clId="{A952AE7A-A0B0-44A4-A13E-C42B354B1B70}" dt="2024-05-14T04:49:50.801" v="138" actId="14100"/>
        <pc:sldMkLst>
          <pc:docMk/>
          <pc:sldMk cId="151062250" sldId="333"/>
        </pc:sldMkLst>
        <pc:spChg chg="mod">
          <ac:chgData name="Shaun Williams" userId="89e75dd7-e1cf-4408-897a-f07ad7d6ab08" providerId="ADAL" clId="{A952AE7A-A0B0-44A4-A13E-C42B354B1B70}" dt="2024-05-14T04:47:24.888" v="75" actId="14100"/>
          <ac:spMkLst>
            <pc:docMk/>
            <pc:sldMk cId="151062250" sldId="333"/>
            <ac:spMk id="5" creationId="{00000000-0000-0000-0000-000000000000}"/>
          </ac:spMkLst>
        </pc:spChg>
        <pc:spChg chg="mod ord">
          <ac:chgData name="Shaun Williams" userId="89e75dd7-e1cf-4408-897a-f07ad7d6ab08" providerId="ADAL" clId="{A952AE7A-A0B0-44A4-A13E-C42B354B1B70}" dt="2024-05-14T04:49:50.801" v="138" actId="14100"/>
          <ac:spMkLst>
            <pc:docMk/>
            <pc:sldMk cId="151062250" sldId="333"/>
            <ac:spMk id="6" creationId="{003D4F3C-C87B-4041-ADCD-082D252828F1}"/>
          </ac:spMkLst>
        </pc:spChg>
        <pc:spChg chg="add del">
          <ac:chgData name="Shaun Williams" userId="89e75dd7-e1cf-4408-897a-f07ad7d6ab08" providerId="ADAL" clId="{A952AE7A-A0B0-44A4-A13E-C42B354B1B70}" dt="2024-05-14T04:37:25.209" v="5" actId="26606"/>
          <ac:spMkLst>
            <pc:docMk/>
            <pc:sldMk cId="151062250" sldId="333"/>
            <ac:spMk id="11" creationId="{1A9F7B4E-B03D-4F64-BE33-00D074458D45}"/>
          </ac:spMkLst>
        </pc:spChg>
        <pc:spChg chg="add del">
          <ac:chgData name="Shaun Williams" userId="89e75dd7-e1cf-4408-897a-f07ad7d6ab08" providerId="ADAL" clId="{A952AE7A-A0B0-44A4-A13E-C42B354B1B70}" dt="2024-05-14T04:37:25.209" v="5" actId="26606"/>
          <ac:spMkLst>
            <pc:docMk/>
            <pc:sldMk cId="151062250" sldId="333"/>
            <ac:spMk id="13" creationId="{7E2BE7F7-CA89-4002-ACCE-A478AEA24F5E}"/>
          </ac:spMkLst>
        </pc:spChg>
        <pc:spChg chg="add del">
          <ac:chgData name="Shaun Williams" userId="89e75dd7-e1cf-4408-897a-f07ad7d6ab08" providerId="ADAL" clId="{A952AE7A-A0B0-44A4-A13E-C42B354B1B70}" dt="2024-05-14T04:37:25.110" v="4" actId="26606"/>
          <ac:spMkLst>
            <pc:docMk/>
            <pc:sldMk cId="151062250" sldId="333"/>
            <ac:spMk id="18" creationId="{04812C46-200A-4DEB-A05E-3ED6C68C2387}"/>
          </ac:spMkLst>
        </pc:spChg>
        <pc:spChg chg="add del">
          <ac:chgData name="Shaun Williams" userId="89e75dd7-e1cf-4408-897a-f07ad7d6ab08" providerId="ADAL" clId="{A952AE7A-A0B0-44A4-A13E-C42B354B1B70}" dt="2024-05-14T04:37:25.110" v="4" actId="26606"/>
          <ac:spMkLst>
            <pc:docMk/>
            <pc:sldMk cId="151062250" sldId="333"/>
            <ac:spMk id="20" creationId="{D1EA859B-E555-4109-94F3-6700E046E008}"/>
          </ac:spMkLst>
        </pc:spChg>
        <pc:spChg chg="add del">
          <ac:chgData name="Shaun Williams" userId="89e75dd7-e1cf-4408-897a-f07ad7d6ab08" providerId="ADAL" clId="{A952AE7A-A0B0-44A4-A13E-C42B354B1B70}" dt="2024-05-14T04:46:45.976" v="66" actId="26606"/>
          <ac:spMkLst>
            <pc:docMk/>
            <pc:sldMk cId="151062250" sldId="333"/>
            <ac:spMk id="22" creationId="{04812C46-200A-4DEB-A05E-3ED6C68C2387}"/>
          </ac:spMkLst>
        </pc:spChg>
        <pc:spChg chg="add del">
          <ac:chgData name="Shaun Williams" userId="89e75dd7-e1cf-4408-897a-f07ad7d6ab08" providerId="ADAL" clId="{A952AE7A-A0B0-44A4-A13E-C42B354B1B70}" dt="2024-05-14T04:46:44.869" v="63" actId="26606"/>
          <ac:spMkLst>
            <pc:docMk/>
            <pc:sldMk cId="151062250" sldId="333"/>
            <ac:spMk id="24" creationId="{04812C46-200A-4DEB-A05E-3ED6C68C2387}"/>
          </ac:spMkLst>
        </pc:spChg>
        <pc:spChg chg="add del">
          <ac:chgData name="Shaun Williams" userId="89e75dd7-e1cf-4408-897a-f07ad7d6ab08" providerId="ADAL" clId="{A952AE7A-A0B0-44A4-A13E-C42B354B1B70}" dt="2024-05-14T04:46:45.969" v="65" actId="26606"/>
          <ac:spMkLst>
            <pc:docMk/>
            <pc:sldMk cId="151062250" sldId="333"/>
            <ac:spMk id="26" creationId="{F13C74B1-5B17-4795-BED0-7140497B445A}"/>
          </ac:spMkLst>
        </pc:spChg>
        <pc:spChg chg="add del">
          <ac:chgData name="Shaun Williams" userId="89e75dd7-e1cf-4408-897a-f07ad7d6ab08" providerId="ADAL" clId="{A952AE7A-A0B0-44A4-A13E-C42B354B1B70}" dt="2024-05-14T04:46:22.103" v="58" actId="26606"/>
          <ac:spMkLst>
            <pc:docMk/>
            <pc:sldMk cId="151062250" sldId="333"/>
            <ac:spMk id="27" creationId="{F13C74B1-5B17-4795-BED0-7140497B445A}"/>
          </ac:spMkLst>
        </pc:spChg>
        <pc:spChg chg="add del">
          <ac:chgData name="Shaun Williams" userId="89e75dd7-e1cf-4408-897a-f07ad7d6ab08" providerId="ADAL" clId="{A952AE7A-A0B0-44A4-A13E-C42B354B1B70}" dt="2024-05-14T04:46:45.969" v="65" actId="26606"/>
          <ac:spMkLst>
            <pc:docMk/>
            <pc:sldMk cId="151062250" sldId="333"/>
            <ac:spMk id="28" creationId="{D4974D33-8DC5-464E-8C6D-BE58F0669C17}"/>
          </ac:spMkLst>
        </pc:spChg>
        <pc:spChg chg="add del">
          <ac:chgData name="Shaun Williams" userId="89e75dd7-e1cf-4408-897a-f07ad7d6ab08" providerId="ADAL" clId="{A952AE7A-A0B0-44A4-A13E-C42B354B1B70}" dt="2024-05-14T04:46:22.103" v="58" actId="26606"/>
          <ac:spMkLst>
            <pc:docMk/>
            <pc:sldMk cId="151062250" sldId="333"/>
            <ac:spMk id="29" creationId="{D4974D33-8DC5-464E-8C6D-BE58F0669C17}"/>
          </ac:spMkLst>
        </pc:spChg>
        <pc:spChg chg="add">
          <ac:chgData name="Shaun Williams" userId="89e75dd7-e1cf-4408-897a-f07ad7d6ab08" providerId="ADAL" clId="{A952AE7A-A0B0-44A4-A13E-C42B354B1B70}" dt="2024-05-14T04:46:45.976" v="66" actId="26606"/>
          <ac:spMkLst>
            <pc:docMk/>
            <pc:sldMk cId="151062250" sldId="333"/>
            <ac:spMk id="30" creationId="{04812C46-200A-4DEB-A05E-3ED6C68C2387}"/>
          </ac:spMkLst>
        </pc:spChg>
        <pc:spChg chg="add">
          <ac:chgData name="Shaun Williams" userId="89e75dd7-e1cf-4408-897a-f07ad7d6ab08" providerId="ADAL" clId="{A952AE7A-A0B0-44A4-A13E-C42B354B1B70}" dt="2024-05-14T04:46:45.976" v="66" actId="26606"/>
          <ac:spMkLst>
            <pc:docMk/>
            <pc:sldMk cId="151062250" sldId="333"/>
            <ac:spMk id="31" creationId="{D1EA859B-E555-4109-94F3-6700E046E008}"/>
          </ac:spMkLst>
        </pc:spChg>
        <pc:picChg chg="del mod ord">
          <ac:chgData name="Shaun Williams" userId="89e75dd7-e1cf-4408-897a-f07ad7d6ab08" providerId="ADAL" clId="{A952AE7A-A0B0-44A4-A13E-C42B354B1B70}" dt="2024-05-14T04:46:05.392" v="55" actId="478"/>
          <ac:picMkLst>
            <pc:docMk/>
            <pc:sldMk cId="151062250" sldId="333"/>
            <ac:picMk id="2" creationId="{AFF875D9-805D-0843-D54F-3DDB844AF8BD}"/>
          </ac:picMkLst>
        </pc:picChg>
        <pc:picChg chg="add mod ord">
          <ac:chgData name="Shaun Williams" userId="89e75dd7-e1cf-4408-897a-f07ad7d6ab08" providerId="ADAL" clId="{A952AE7A-A0B0-44A4-A13E-C42B354B1B70}" dt="2024-05-14T04:46:45.976" v="66" actId="26606"/>
          <ac:picMkLst>
            <pc:docMk/>
            <pc:sldMk cId="151062250" sldId="333"/>
            <ac:picMk id="3" creationId="{71B78757-4603-A1E2-F5AF-5B7FA6228675}"/>
          </ac:picMkLst>
        </pc:picChg>
      </pc:sldChg>
      <pc:sldChg chg="del">
        <pc:chgData name="Shaun Williams" userId="89e75dd7-e1cf-4408-897a-f07ad7d6ab08" providerId="ADAL" clId="{A952AE7A-A0B0-44A4-A13E-C42B354B1B70}" dt="2024-05-14T04:53:28.603" v="154" actId="47"/>
        <pc:sldMkLst>
          <pc:docMk/>
          <pc:sldMk cId="238877883" sldId="336"/>
        </pc:sldMkLst>
      </pc:sldChg>
      <pc:sldChg chg="modSp mod">
        <pc:chgData name="Shaun Williams" userId="89e75dd7-e1cf-4408-897a-f07ad7d6ab08" providerId="ADAL" clId="{A952AE7A-A0B0-44A4-A13E-C42B354B1B70}" dt="2024-05-14T04:50:55.880" v="145" actId="1076"/>
        <pc:sldMkLst>
          <pc:docMk/>
          <pc:sldMk cId="87276153" sldId="337"/>
        </pc:sldMkLst>
        <pc:spChg chg="mod">
          <ac:chgData name="Shaun Williams" userId="89e75dd7-e1cf-4408-897a-f07ad7d6ab08" providerId="ADAL" clId="{A952AE7A-A0B0-44A4-A13E-C42B354B1B70}" dt="2024-05-14T04:50:44.334" v="143" actId="1076"/>
          <ac:spMkLst>
            <pc:docMk/>
            <pc:sldMk cId="87276153" sldId="337"/>
            <ac:spMk id="13" creationId="{985CFE3E-5DA2-E57E-F68B-704B5C8B42CB}"/>
          </ac:spMkLst>
        </pc:spChg>
        <pc:spChg chg="mod">
          <ac:chgData name="Shaun Williams" userId="89e75dd7-e1cf-4408-897a-f07ad7d6ab08" providerId="ADAL" clId="{A952AE7A-A0B0-44A4-A13E-C42B354B1B70}" dt="2024-05-14T04:50:55.880" v="145" actId="1076"/>
          <ac:spMkLst>
            <pc:docMk/>
            <pc:sldMk cId="87276153" sldId="337"/>
            <ac:spMk id="14" creationId="{7CF24B33-7396-014A-6317-D3F799DA890E}"/>
          </ac:spMkLst>
        </pc:spChg>
        <pc:spChg chg="mod">
          <ac:chgData name="Shaun Williams" userId="89e75dd7-e1cf-4408-897a-f07ad7d6ab08" providerId="ADAL" clId="{A952AE7A-A0B0-44A4-A13E-C42B354B1B70}" dt="2024-05-14T04:50:37.872" v="141" actId="1076"/>
          <ac:spMkLst>
            <pc:docMk/>
            <pc:sldMk cId="87276153" sldId="337"/>
            <ac:spMk id="15" creationId="{1786E892-AE70-BE46-32BF-0F84B950702C}"/>
          </ac:spMkLst>
        </pc:sp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94903E-979A-4441-A9BA-BB89F93BD62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97DB384-C948-45A2-9233-5051685F0AF4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First study on paleo-tsunamis (sedimentary evidence) in New Caledonia</a:t>
          </a:r>
        </a:p>
      </dgm:t>
    </dgm:pt>
    <dgm:pt modelId="{C3EBF060-ED10-429F-A527-459AC3C0F442}" type="parTrans" cxnId="{1111067F-A0A3-449F-9D5F-E3C3A1CD31E7}">
      <dgm:prSet/>
      <dgm:spPr/>
      <dgm:t>
        <a:bodyPr/>
        <a:lstStyle/>
        <a:p>
          <a:endParaRPr lang="en-US"/>
        </a:p>
      </dgm:t>
    </dgm:pt>
    <dgm:pt modelId="{E3EFF083-6515-43C3-9B00-092978D06C44}" type="sibTrans" cxnId="{1111067F-A0A3-449F-9D5F-E3C3A1CD31E7}">
      <dgm:prSet/>
      <dgm:spPr/>
      <dgm:t>
        <a:bodyPr/>
        <a:lstStyle/>
        <a:p>
          <a:endParaRPr lang="en-US"/>
        </a:p>
      </dgm:t>
    </dgm:pt>
    <dgm:pt modelId="{475F58C2-176F-4321-80FA-35305F38F160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6 tsunamis preserved in the sedimentary record.</a:t>
          </a:r>
        </a:p>
      </dgm:t>
    </dgm:pt>
    <dgm:pt modelId="{AFF7920E-A0C7-45A3-A5DB-196284E97521}" type="parTrans" cxnId="{C764E41F-BE31-42FF-9C17-B57785EB3EC9}">
      <dgm:prSet/>
      <dgm:spPr/>
      <dgm:t>
        <a:bodyPr/>
        <a:lstStyle/>
        <a:p>
          <a:endParaRPr lang="en-US"/>
        </a:p>
      </dgm:t>
    </dgm:pt>
    <dgm:pt modelId="{E742F715-6D8A-4518-A8B7-5F8F229975D0}" type="sibTrans" cxnId="{C764E41F-BE31-42FF-9C17-B57785EB3EC9}">
      <dgm:prSet/>
      <dgm:spPr/>
      <dgm:t>
        <a:bodyPr/>
        <a:lstStyle/>
        <a:p>
          <a:endParaRPr lang="en-US"/>
        </a:p>
      </dgm:t>
    </dgm:pt>
    <dgm:pt modelId="{35260454-88DF-4F8A-9312-F76E1355CD26}">
      <dgm:prSet/>
      <dgm:spPr/>
      <dgm:t>
        <a:bodyPr/>
        <a:lstStyle/>
        <a:p>
          <a:r>
            <a:rPr lang="en-US" dirty="0"/>
            <a:t>3 events &lt;1000 BP  </a:t>
          </a:r>
        </a:p>
      </dgm:t>
    </dgm:pt>
    <dgm:pt modelId="{DE5E98E7-255A-4368-BA6F-82C2B2518511}" type="parTrans" cxnId="{C935F7C5-D64D-4889-B7EA-FD0BBA62E181}">
      <dgm:prSet/>
      <dgm:spPr/>
      <dgm:t>
        <a:bodyPr/>
        <a:lstStyle/>
        <a:p>
          <a:endParaRPr lang="en-US"/>
        </a:p>
      </dgm:t>
    </dgm:pt>
    <dgm:pt modelId="{7CD76EB1-A404-4246-8C51-9CA31DC0ED6D}" type="sibTrans" cxnId="{C935F7C5-D64D-4889-B7EA-FD0BBA62E181}">
      <dgm:prSet/>
      <dgm:spPr/>
      <dgm:t>
        <a:bodyPr/>
        <a:lstStyle/>
        <a:p>
          <a:endParaRPr lang="en-US"/>
        </a:p>
      </dgm:t>
    </dgm:pt>
    <dgm:pt modelId="{7BF6AC49-0B14-4FD7-8183-03307D9A1B84}">
      <dgm:prSet/>
      <dgm:spPr/>
      <dgm:t>
        <a:bodyPr/>
        <a:lstStyle/>
        <a:p>
          <a:r>
            <a:rPr lang="en-US" dirty="0"/>
            <a:t>28-Mar 1875 tsunami </a:t>
          </a:r>
        </a:p>
      </dgm:t>
    </dgm:pt>
    <dgm:pt modelId="{28F596EE-1562-458B-BED0-AF8B282EF4CC}" type="parTrans" cxnId="{BF82ECFF-4B87-42A9-A6EE-CD06380C00D3}">
      <dgm:prSet/>
      <dgm:spPr/>
      <dgm:t>
        <a:bodyPr/>
        <a:lstStyle/>
        <a:p>
          <a:endParaRPr lang="en-US"/>
        </a:p>
      </dgm:t>
    </dgm:pt>
    <dgm:pt modelId="{84BBC557-566A-4444-9C71-21277A434FAF}" type="sibTrans" cxnId="{BF82ECFF-4B87-42A9-A6EE-CD06380C00D3}">
      <dgm:prSet/>
      <dgm:spPr/>
      <dgm:t>
        <a:bodyPr/>
        <a:lstStyle/>
        <a:p>
          <a:endParaRPr lang="en-US"/>
        </a:p>
      </dgm:t>
    </dgm:pt>
    <dgm:pt modelId="{4BB492A5-E710-4D11-8A56-7E91C7B57F71}">
      <dgm:prSet/>
      <dgm:spPr/>
      <dgm:t>
        <a:bodyPr/>
        <a:lstStyle/>
        <a:p>
          <a:r>
            <a:rPr lang="en-US" dirty="0"/>
            <a:t>~1700 CE tsunami (related to 1729 Vanuatu EQ)??</a:t>
          </a:r>
        </a:p>
      </dgm:t>
    </dgm:pt>
    <dgm:pt modelId="{EC80DC4F-BF76-4F29-BC36-CC70232CFA35}" type="parTrans" cxnId="{F7132BBF-AF45-4FD0-BA9A-8B600A0F3237}">
      <dgm:prSet/>
      <dgm:spPr/>
      <dgm:t>
        <a:bodyPr/>
        <a:lstStyle/>
        <a:p>
          <a:endParaRPr lang="en-US"/>
        </a:p>
      </dgm:t>
    </dgm:pt>
    <dgm:pt modelId="{B3E437C9-B8D5-48F9-B4B0-E8563124D984}" type="sibTrans" cxnId="{F7132BBF-AF45-4FD0-BA9A-8B600A0F3237}">
      <dgm:prSet/>
      <dgm:spPr/>
      <dgm:t>
        <a:bodyPr/>
        <a:lstStyle/>
        <a:p>
          <a:endParaRPr lang="en-US"/>
        </a:p>
      </dgm:t>
    </dgm:pt>
    <dgm:pt modelId="{DE4F569A-64DD-47F5-AD1B-B80AB76B3ADC}">
      <dgm:prSet/>
      <dgm:spPr/>
      <dgm:t>
        <a:bodyPr/>
        <a:lstStyle/>
        <a:p>
          <a:r>
            <a:rPr lang="en-US" dirty="0">
              <a:solidFill>
                <a:srgbClr val="C00000"/>
              </a:solidFill>
            </a:rPr>
            <a:t>15</a:t>
          </a:r>
          <a:r>
            <a:rPr lang="en-US" baseline="30000" dirty="0">
              <a:solidFill>
                <a:srgbClr val="C00000"/>
              </a:solidFill>
            </a:rPr>
            <a:t>th</a:t>
          </a:r>
          <a:r>
            <a:rPr lang="en-US" dirty="0">
              <a:solidFill>
                <a:srgbClr val="C00000"/>
              </a:solidFill>
            </a:rPr>
            <a:t> C tsunami?? (trans-pacific event – TKT source ) </a:t>
          </a:r>
        </a:p>
      </dgm:t>
    </dgm:pt>
    <dgm:pt modelId="{31306DF1-C494-461F-9690-9F61D1724B9C}" type="parTrans" cxnId="{259BBDE9-A2AC-493D-8108-9DF355DE0120}">
      <dgm:prSet/>
      <dgm:spPr/>
      <dgm:t>
        <a:bodyPr/>
        <a:lstStyle/>
        <a:p>
          <a:endParaRPr lang="en-US"/>
        </a:p>
      </dgm:t>
    </dgm:pt>
    <dgm:pt modelId="{81BEAB97-C947-43AB-AE7B-7B853B233352}" type="sibTrans" cxnId="{259BBDE9-A2AC-493D-8108-9DF355DE0120}">
      <dgm:prSet/>
      <dgm:spPr/>
      <dgm:t>
        <a:bodyPr/>
        <a:lstStyle/>
        <a:p>
          <a:endParaRPr lang="en-US"/>
        </a:p>
      </dgm:t>
    </dgm:pt>
    <dgm:pt modelId="{394F0A7C-ABF2-439D-9406-184D7A199D1C}">
      <dgm:prSet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/>
            <a:t>2 events between 1000-2000 BP</a:t>
          </a:r>
        </a:p>
        <a:p>
          <a:pPr marL="0" lvl="0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dirty="0"/>
        </a:p>
      </dgm:t>
    </dgm:pt>
    <dgm:pt modelId="{3BD2D4F6-907D-4FE6-914A-A9DCFA45DEED}" type="parTrans" cxnId="{2BDCC161-C5DD-493F-8D89-FD966C69D2ED}">
      <dgm:prSet/>
      <dgm:spPr/>
      <dgm:t>
        <a:bodyPr/>
        <a:lstStyle/>
        <a:p>
          <a:endParaRPr lang="en-US"/>
        </a:p>
      </dgm:t>
    </dgm:pt>
    <dgm:pt modelId="{F7245288-88A3-4C75-9FF4-7F32FBD5DBBD}" type="sibTrans" cxnId="{2BDCC161-C5DD-493F-8D89-FD966C69D2ED}">
      <dgm:prSet/>
      <dgm:spPr/>
      <dgm:t>
        <a:bodyPr/>
        <a:lstStyle/>
        <a:p>
          <a:endParaRPr lang="en-US"/>
        </a:p>
      </dgm:t>
    </dgm:pt>
    <dgm:pt modelId="{0C09592D-836A-42A0-B51B-2478EE8C926B}">
      <dgm:prSet/>
      <dgm:spPr/>
      <dgm:t>
        <a:bodyPr/>
        <a:lstStyle/>
        <a:p>
          <a:r>
            <a:rPr lang="en-US" dirty="0"/>
            <a:t>1 event ~3000 BP</a:t>
          </a:r>
          <a:endParaRPr lang="en-NZ" dirty="0"/>
        </a:p>
      </dgm:t>
    </dgm:pt>
    <dgm:pt modelId="{DEADD4D3-AA17-40B9-9AFF-9CF4566D1E5D}" type="parTrans" cxnId="{476BCA26-5E5E-4338-A2FD-217921581075}">
      <dgm:prSet/>
      <dgm:spPr/>
      <dgm:t>
        <a:bodyPr/>
        <a:lstStyle/>
        <a:p>
          <a:endParaRPr lang="en-NZ"/>
        </a:p>
      </dgm:t>
    </dgm:pt>
    <dgm:pt modelId="{01EF42DB-1E6E-4EDE-9EBB-A0036180F5C1}" type="sibTrans" cxnId="{476BCA26-5E5E-4338-A2FD-217921581075}">
      <dgm:prSet/>
      <dgm:spPr/>
      <dgm:t>
        <a:bodyPr/>
        <a:lstStyle/>
        <a:p>
          <a:endParaRPr lang="en-NZ"/>
        </a:p>
      </dgm:t>
    </dgm:pt>
    <dgm:pt modelId="{4969CD21-3880-4ACE-88E0-2A168AC1F624}" type="pres">
      <dgm:prSet presAssocID="{DD94903E-979A-4441-A9BA-BB89F93BD621}" presName="linear" presStyleCnt="0">
        <dgm:presLayoutVars>
          <dgm:animLvl val="lvl"/>
          <dgm:resizeHandles val="exact"/>
        </dgm:presLayoutVars>
      </dgm:prSet>
      <dgm:spPr/>
    </dgm:pt>
    <dgm:pt modelId="{0626CA08-0AE7-4890-9513-5EF6BA45DA58}" type="pres">
      <dgm:prSet presAssocID="{B97DB384-C948-45A2-9233-5051685F0AF4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666C9059-4C36-46B2-8106-9F84519772DD}" type="pres">
      <dgm:prSet presAssocID="{E3EFF083-6515-43C3-9B00-092978D06C44}" presName="spacer" presStyleCnt="0"/>
      <dgm:spPr/>
    </dgm:pt>
    <dgm:pt modelId="{DF0EBB6D-CD9A-4F86-9207-63E11BB4AC75}" type="pres">
      <dgm:prSet presAssocID="{475F58C2-176F-4321-80FA-35305F38F16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3E17E702-F8B4-4836-B34E-B4D7B368FAAE}" type="pres">
      <dgm:prSet presAssocID="{E742F715-6D8A-4518-A8B7-5F8F229975D0}" presName="spacer" presStyleCnt="0"/>
      <dgm:spPr/>
    </dgm:pt>
    <dgm:pt modelId="{4A0D3593-1892-4000-9959-E13C421A2799}" type="pres">
      <dgm:prSet presAssocID="{35260454-88DF-4F8A-9312-F76E1355CD26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8CF4CE89-5EE7-4E87-A0DD-C1E4F9DEE78C}" type="pres">
      <dgm:prSet presAssocID="{35260454-88DF-4F8A-9312-F76E1355CD26}" presName="childText" presStyleLbl="revTx" presStyleIdx="0" presStyleCnt="1">
        <dgm:presLayoutVars>
          <dgm:bulletEnabled val="1"/>
        </dgm:presLayoutVars>
      </dgm:prSet>
      <dgm:spPr/>
    </dgm:pt>
    <dgm:pt modelId="{7271A887-62EC-4D44-B989-0F6C95D90B10}" type="pres">
      <dgm:prSet presAssocID="{394F0A7C-ABF2-439D-9406-184D7A199D1C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5A41558-88A9-4EFE-8C99-FFFE782A965B}" type="pres">
      <dgm:prSet presAssocID="{F7245288-88A3-4C75-9FF4-7F32FBD5DBBD}" presName="spacer" presStyleCnt="0"/>
      <dgm:spPr/>
    </dgm:pt>
    <dgm:pt modelId="{26D60911-D6EC-48C3-8979-867F644ADB82}" type="pres">
      <dgm:prSet presAssocID="{0C09592D-836A-42A0-B51B-2478EE8C926B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0A1D0C09-1CBF-442D-81CD-BB3F24CD136D}" type="presOf" srcId="{4BB492A5-E710-4D11-8A56-7E91C7B57F71}" destId="{8CF4CE89-5EE7-4E87-A0DD-C1E4F9DEE78C}" srcOrd="0" destOrd="1" presId="urn:microsoft.com/office/officeart/2005/8/layout/vList2"/>
    <dgm:cxn modelId="{C764E41F-BE31-42FF-9C17-B57785EB3EC9}" srcId="{DD94903E-979A-4441-A9BA-BB89F93BD621}" destId="{475F58C2-176F-4321-80FA-35305F38F160}" srcOrd="1" destOrd="0" parTransId="{AFF7920E-A0C7-45A3-A5DB-196284E97521}" sibTransId="{E742F715-6D8A-4518-A8B7-5F8F229975D0}"/>
    <dgm:cxn modelId="{476BCA26-5E5E-4338-A2FD-217921581075}" srcId="{DD94903E-979A-4441-A9BA-BB89F93BD621}" destId="{0C09592D-836A-42A0-B51B-2478EE8C926B}" srcOrd="4" destOrd="0" parTransId="{DEADD4D3-AA17-40B9-9AFF-9CF4566D1E5D}" sibTransId="{01EF42DB-1E6E-4EDE-9EBB-A0036180F5C1}"/>
    <dgm:cxn modelId="{B21E8B39-391E-4B26-AA7A-76DB80418EA1}" type="presOf" srcId="{DD94903E-979A-4441-A9BA-BB89F93BD621}" destId="{4969CD21-3880-4ACE-88E0-2A168AC1F624}" srcOrd="0" destOrd="0" presId="urn:microsoft.com/office/officeart/2005/8/layout/vList2"/>
    <dgm:cxn modelId="{2BDCC161-C5DD-493F-8D89-FD966C69D2ED}" srcId="{DD94903E-979A-4441-A9BA-BB89F93BD621}" destId="{394F0A7C-ABF2-439D-9406-184D7A199D1C}" srcOrd="3" destOrd="0" parTransId="{3BD2D4F6-907D-4FE6-914A-A9DCFA45DEED}" sibTransId="{F7245288-88A3-4C75-9FF4-7F32FBD5DBBD}"/>
    <dgm:cxn modelId="{B6366B47-B074-401C-BD79-58AA680CB755}" type="presOf" srcId="{7BF6AC49-0B14-4FD7-8183-03307D9A1B84}" destId="{8CF4CE89-5EE7-4E87-A0DD-C1E4F9DEE78C}" srcOrd="0" destOrd="0" presId="urn:microsoft.com/office/officeart/2005/8/layout/vList2"/>
    <dgm:cxn modelId="{258E2969-A25F-43D1-9255-FC8D36A365C9}" type="presOf" srcId="{DE4F569A-64DD-47F5-AD1B-B80AB76B3ADC}" destId="{8CF4CE89-5EE7-4E87-A0DD-C1E4F9DEE78C}" srcOrd="0" destOrd="2" presId="urn:microsoft.com/office/officeart/2005/8/layout/vList2"/>
    <dgm:cxn modelId="{65A74277-1D2B-4CD2-AFB9-2BB4865A0973}" type="presOf" srcId="{475F58C2-176F-4321-80FA-35305F38F160}" destId="{DF0EBB6D-CD9A-4F86-9207-63E11BB4AC75}" srcOrd="0" destOrd="0" presId="urn:microsoft.com/office/officeart/2005/8/layout/vList2"/>
    <dgm:cxn modelId="{1111067F-A0A3-449F-9D5F-E3C3A1CD31E7}" srcId="{DD94903E-979A-4441-A9BA-BB89F93BD621}" destId="{B97DB384-C948-45A2-9233-5051685F0AF4}" srcOrd="0" destOrd="0" parTransId="{C3EBF060-ED10-429F-A527-459AC3C0F442}" sibTransId="{E3EFF083-6515-43C3-9B00-092978D06C44}"/>
    <dgm:cxn modelId="{0A21A085-618C-4D42-A375-8C76E50551BE}" type="presOf" srcId="{35260454-88DF-4F8A-9312-F76E1355CD26}" destId="{4A0D3593-1892-4000-9959-E13C421A2799}" srcOrd="0" destOrd="0" presId="urn:microsoft.com/office/officeart/2005/8/layout/vList2"/>
    <dgm:cxn modelId="{F7132BBF-AF45-4FD0-BA9A-8B600A0F3237}" srcId="{35260454-88DF-4F8A-9312-F76E1355CD26}" destId="{4BB492A5-E710-4D11-8A56-7E91C7B57F71}" srcOrd="1" destOrd="0" parTransId="{EC80DC4F-BF76-4F29-BC36-CC70232CFA35}" sibTransId="{B3E437C9-B8D5-48F9-B4B0-E8563124D984}"/>
    <dgm:cxn modelId="{C935F7C5-D64D-4889-B7EA-FD0BBA62E181}" srcId="{DD94903E-979A-4441-A9BA-BB89F93BD621}" destId="{35260454-88DF-4F8A-9312-F76E1355CD26}" srcOrd="2" destOrd="0" parTransId="{DE5E98E7-255A-4368-BA6F-82C2B2518511}" sibTransId="{7CD76EB1-A404-4246-8C51-9CA31DC0ED6D}"/>
    <dgm:cxn modelId="{DDC281D0-5042-4395-A453-E8FA11C3E7EB}" type="presOf" srcId="{B97DB384-C948-45A2-9233-5051685F0AF4}" destId="{0626CA08-0AE7-4890-9513-5EF6BA45DA58}" srcOrd="0" destOrd="0" presId="urn:microsoft.com/office/officeart/2005/8/layout/vList2"/>
    <dgm:cxn modelId="{E6C1B5DC-3E14-4415-8BB3-0DE71D64E325}" type="presOf" srcId="{0C09592D-836A-42A0-B51B-2478EE8C926B}" destId="{26D60911-D6EC-48C3-8979-867F644ADB82}" srcOrd="0" destOrd="0" presId="urn:microsoft.com/office/officeart/2005/8/layout/vList2"/>
    <dgm:cxn modelId="{259BBDE9-A2AC-493D-8108-9DF355DE0120}" srcId="{35260454-88DF-4F8A-9312-F76E1355CD26}" destId="{DE4F569A-64DD-47F5-AD1B-B80AB76B3ADC}" srcOrd="2" destOrd="0" parTransId="{31306DF1-C494-461F-9690-9F61D1724B9C}" sibTransId="{81BEAB97-C947-43AB-AE7B-7B853B233352}"/>
    <dgm:cxn modelId="{6BF931FB-6ADB-47F4-8AC6-1AC9A0DD02D4}" type="presOf" srcId="{394F0A7C-ABF2-439D-9406-184D7A199D1C}" destId="{7271A887-62EC-4D44-B989-0F6C95D90B10}" srcOrd="0" destOrd="0" presId="urn:microsoft.com/office/officeart/2005/8/layout/vList2"/>
    <dgm:cxn modelId="{BF82ECFF-4B87-42A9-A6EE-CD06380C00D3}" srcId="{35260454-88DF-4F8A-9312-F76E1355CD26}" destId="{7BF6AC49-0B14-4FD7-8183-03307D9A1B84}" srcOrd="0" destOrd="0" parTransId="{28F596EE-1562-458B-BED0-AF8B282EF4CC}" sibTransId="{84BBC557-566A-4444-9C71-21277A434FAF}"/>
    <dgm:cxn modelId="{8782E956-9901-4943-8669-D8711DEBF530}" type="presParOf" srcId="{4969CD21-3880-4ACE-88E0-2A168AC1F624}" destId="{0626CA08-0AE7-4890-9513-5EF6BA45DA58}" srcOrd="0" destOrd="0" presId="urn:microsoft.com/office/officeart/2005/8/layout/vList2"/>
    <dgm:cxn modelId="{9A03432D-683A-4D25-A170-D58ED6E292DC}" type="presParOf" srcId="{4969CD21-3880-4ACE-88E0-2A168AC1F624}" destId="{666C9059-4C36-46B2-8106-9F84519772DD}" srcOrd="1" destOrd="0" presId="urn:microsoft.com/office/officeart/2005/8/layout/vList2"/>
    <dgm:cxn modelId="{78F9B1FA-38C8-408F-8635-39765AFC7CD6}" type="presParOf" srcId="{4969CD21-3880-4ACE-88E0-2A168AC1F624}" destId="{DF0EBB6D-CD9A-4F86-9207-63E11BB4AC75}" srcOrd="2" destOrd="0" presId="urn:microsoft.com/office/officeart/2005/8/layout/vList2"/>
    <dgm:cxn modelId="{98FF4FCF-C17E-4667-8C91-F7897A4434D3}" type="presParOf" srcId="{4969CD21-3880-4ACE-88E0-2A168AC1F624}" destId="{3E17E702-F8B4-4836-B34E-B4D7B368FAAE}" srcOrd="3" destOrd="0" presId="urn:microsoft.com/office/officeart/2005/8/layout/vList2"/>
    <dgm:cxn modelId="{CC3DA08D-8B66-468E-B552-6A06316A8B26}" type="presParOf" srcId="{4969CD21-3880-4ACE-88E0-2A168AC1F624}" destId="{4A0D3593-1892-4000-9959-E13C421A2799}" srcOrd="4" destOrd="0" presId="urn:microsoft.com/office/officeart/2005/8/layout/vList2"/>
    <dgm:cxn modelId="{1118643B-DA81-4C7E-B369-B3D1D066AB01}" type="presParOf" srcId="{4969CD21-3880-4ACE-88E0-2A168AC1F624}" destId="{8CF4CE89-5EE7-4E87-A0DD-C1E4F9DEE78C}" srcOrd="5" destOrd="0" presId="urn:microsoft.com/office/officeart/2005/8/layout/vList2"/>
    <dgm:cxn modelId="{3414171B-B17F-44C4-B037-31BDD0AA5F29}" type="presParOf" srcId="{4969CD21-3880-4ACE-88E0-2A168AC1F624}" destId="{7271A887-62EC-4D44-B989-0F6C95D90B10}" srcOrd="6" destOrd="0" presId="urn:microsoft.com/office/officeart/2005/8/layout/vList2"/>
    <dgm:cxn modelId="{6ADAEE5A-BC01-4C9B-84ED-E58F8A2F0F41}" type="presParOf" srcId="{4969CD21-3880-4ACE-88E0-2A168AC1F624}" destId="{C5A41558-88A9-4EFE-8C99-FFFE782A965B}" srcOrd="7" destOrd="0" presId="urn:microsoft.com/office/officeart/2005/8/layout/vList2"/>
    <dgm:cxn modelId="{78A3F540-E3B7-464B-B9B3-57F4A3F956F2}" type="presParOf" srcId="{4969CD21-3880-4ACE-88E0-2A168AC1F624}" destId="{26D60911-D6EC-48C3-8979-867F644ADB8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29966D7-772C-43C5-BA0F-2CD1D7AB4B21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2F5418D0-E535-45DF-A54B-779719CA3D41}">
      <dgm:prSet custT="1"/>
      <dgm:spPr/>
      <dgm:t>
        <a:bodyPr/>
        <a:lstStyle/>
        <a:p>
          <a:r>
            <a:rPr lang="en-US" sz="2000" dirty="0"/>
            <a:t>Very limited </a:t>
          </a:r>
          <a:r>
            <a:rPr lang="en-US" sz="2000" dirty="0" err="1"/>
            <a:t>paleotsunami</a:t>
          </a:r>
          <a:r>
            <a:rPr lang="en-US" sz="2000" dirty="0"/>
            <a:t> investigations in Vanuatu, New Caledonia, Solomon Islands, Papua New Guinea</a:t>
          </a:r>
        </a:p>
      </dgm:t>
    </dgm:pt>
    <dgm:pt modelId="{96C970D7-A089-4F39-85BF-CB7519367081}" type="parTrans" cxnId="{5EBE3473-6CE4-4600-AE7B-E8F02C66290A}">
      <dgm:prSet/>
      <dgm:spPr/>
      <dgm:t>
        <a:bodyPr/>
        <a:lstStyle/>
        <a:p>
          <a:endParaRPr lang="en-US" sz="2000"/>
        </a:p>
      </dgm:t>
    </dgm:pt>
    <dgm:pt modelId="{51229453-4001-427B-9C86-2454D388875D}" type="sibTrans" cxnId="{5EBE3473-6CE4-4600-AE7B-E8F02C66290A}">
      <dgm:prSet/>
      <dgm:spPr/>
      <dgm:t>
        <a:bodyPr/>
        <a:lstStyle/>
        <a:p>
          <a:endParaRPr lang="en-US" sz="2000"/>
        </a:p>
      </dgm:t>
    </dgm:pt>
    <dgm:pt modelId="{551C8F2B-9A8C-4CB0-909A-50171A313FA6}">
      <dgm:prSet custT="1"/>
      <dgm:spPr/>
      <dgm:t>
        <a:bodyPr/>
        <a:lstStyle/>
        <a:p>
          <a:r>
            <a:rPr lang="en-US" sz="2000" dirty="0"/>
            <a:t>Such work can be relatively expensive and time consuming – but nevertheless important </a:t>
          </a:r>
        </a:p>
      </dgm:t>
    </dgm:pt>
    <dgm:pt modelId="{80654A70-7596-4CCC-BB38-CDD50C5E253E}" type="parTrans" cxnId="{67B883E3-DD5B-44DE-A6DE-CBFB44E44732}">
      <dgm:prSet/>
      <dgm:spPr/>
      <dgm:t>
        <a:bodyPr/>
        <a:lstStyle/>
        <a:p>
          <a:endParaRPr lang="en-US" sz="2000"/>
        </a:p>
      </dgm:t>
    </dgm:pt>
    <dgm:pt modelId="{452DFAC2-5B42-4A4B-BE0A-17A657CD392B}" type="sibTrans" cxnId="{67B883E3-DD5B-44DE-A6DE-CBFB44E44732}">
      <dgm:prSet/>
      <dgm:spPr/>
      <dgm:t>
        <a:bodyPr/>
        <a:lstStyle/>
        <a:p>
          <a:endParaRPr lang="en-US" sz="2000"/>
        </a:p>
      </dgm:t>
    </dgm:pt>
    <dgm:pt modelId="{8F1848FD-2DA4-493A-9C6D-7A979DA19846}">
      <dgm:prSet custT="1"/>
      <dgm:spPr/>
      <dgm:t>
        <a:bodyPr/>
        <a:lstStyle/>
        <a:p>
          <a:r>
            <a:rPr lang="en-US" sz="2000"/>
            <a:t>Distinguishing tsunami from cyclone/storm deposits has improved – but interpretations can be ambiguous </a:t>
          </a:r>
        </a:p>
      </dgm:t>
    </dgm:pt>
    <dgm:pt modelId="{2C26BC7B-D0EE-47A7-A034-2E31EDCFBBBE}" type="parTrans" cxnId="{F820FE71-68B6-479F-9DF9-1C30BBE94AEB}">
      <dgm:prSet/>
      <dgm:spPr/>
      <dgm:t>
        <a:bodyPr/>
        <a:lstStyle/>
        <a:p>
          <a:endParaRPr lang="en-US" sz="2000"/>
        </a:p>
      </dgm:t>
    </dgm:pt>
    <dgm:pt modelId="{6D80AA58-F387-476B-B194-E5087663531C}" type="sibTrans" cxnId="{F820FE71-68B6-479F-9DF9-1C30BBE94AEB}">
      <dgm:prSet/>
      <dgm:spPr/>
      <dgm:t>
        <a:bodyPr/>
        <a:lstStyle/>
        <a:p>
          <a:endParaRPr lang="en-US" sz="2000"/>
        </a:p>
      </dgm:t>
    </dgm:pt>
    <dgm:pt modelId="{10A3AE62-B49C-43DD-B7A9-943AF3177AB8}">
      <dgm:prSet custT="1"/>
      <dgm:spPr/>
      <dgm:t>
        <a:bodyPr/>
        <a:lstStyle/>
        <a:p>
          <a:r>
            <a:rPr lang="en-US" sz="2000"/>
            <a:t>Numerical modelling significantly helps narrow down areas to look for deposits – and help to validate potential sources corresponding to depositional evidence</a:t>
          </a:r>
        </a:p>
      </dgm:t>
    </dgm:pt>
    <dgm:pt modelId="{93EEF437-B454-4897-B1B3-5460A527A388}" type="parTrans" cxnId="{BAD40306-6FFF-4BF7-8904-CE7459B14388}">
      <dgm:prSet/>
      <dgm:spPr/>
      <dgm:t>
        <a:bodyPr/>
        <a:lstStyle/>
        <a:p>
          <a:endParaRPr lang="en-US" sz="2000"/>
        </a:p>
      </dgm:t>
    </dgm:pt>
    <dgm:pt modelId="{8A6AA416-BDED-408D-A419-FF6774B53B06}" type="sibTrans" cxnId="{BAD40306-6FFF-4BF7-8904-CE7459B14388}">
      <dgm:prSet/>
      <dgm:spPr/>
      <dgm:t>
        <a:bodyPr/>
        <a:lstStyle/>
        <a:p>
          <a:endParaRPr lang="en-US" sz="2000"/>
        </a:p>
      </dgm:t>
    </dgm:pt>
    <dgm:pt modelId="{5BB0E28F-E49D-4F18-9299-C05E18C8B065}">
      <dgm:prSet custT="1"/>
      <dgm:spPr/>
      <dgm:t>
        <a:bodyPr/>
        <a:lstStyle/>
        <a:p>
          <a:r>
            <a:rPr lang="en-US" sz="2000"/>
            <a:t>Interpretations should be treated with care and scrutiny</a:t>
          </a:r>
        </a:p>
      </dgm:t>
    </dgm:pt>
    <dgm:pt modelId="{32EECEB5-0A99-410B-BD10-7D0EE1A7224C}" type="parTrans" cxnId="{EE42BEBA-427D-40F4-B04F-75CAFE41849F}">
      <dgm:prSet/>
      <dgm:spPr/>
      <dgm:t>
        <a:bodyPr/>
        <a:lstStyle/>
        <a:p>
          <a:endParaRPr lang="en-US" sz="2000"/>
        </a:p>
      </dgm:t>
    </dgm:pt>
    <dgm:pt modelId="{E5DC7C27-2A23-49BA-92D9-4916472EA133}" type="sibTrans" cxnId="{EE42BEBA-427D-40F4-B04F-75CAFE41849F}">
      <dgm:prSet/>
      <dgm:spPr/>
      <dgm:t>
        <a:bodyPr/>
        <a:lstStyle/>
        <a:p>
          <a:endParaRPr lang="en-US" sz="2000"/>
        </a:p>
      </dgm:t>
    </dgm:pt>
    <dgm:pt modelId="{42CBDC1D-87F9-48F2-A79D-6B72FDF8B0CE}" type="pres">
      <dgm:prSet presAssocID="{729966D7-772C-43C5-BA0F-2CD1D7AB4B21}" presName="root" presStyleCnt="0">
        <dgm:presLayoutVars>
          <dgm:dir/>
          <dgm:resizeHandles val="exact"/>
        </dgm:presLayoutVars>
      </dgm:prSet>
      <dgm:spPr/>
    </dgm:pt>
    <dgm:pt modelId="{217F9435-41B0-4B75-B08A-CA58CBE0BE08}" type="pres">
      <dgm:prSet presAssocID="{2F5418D0-E535-45DF-A54B-779719CA3D41}" presName="compNode" presStyleCnt="0"/>
      <dgm:spPr/>
    </dgm:pt>
    <dgm:pt modelId="{1DE2C162-09AF-482F-AA5E-F0F87B74E1A4}" type="pres">
      <dgm:prSet presAssocID="{2F5418D0-E535-45DF-A54B-779719CA3D41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opical scene"/>
        </a:ext>
      </dgm:extLst>
    </dgm:pt>
    <dgm:pt modelId="{81F7961A-1CF0-4702-A006-F7436DB6547C}" type="pres">
      <dgm:prSet presAssocID="{2F5418D0-E535-45DF-A54B-779719CA3D41}" presName="spaceRect" presStyleCnt="0"/>
      <dgm:spPr/>
    </dgm:pt>
    <dgm:pt modelId="{8BF49710-F16A-4AE0-A396-83D0991A5EA1}" type="pres">
      <dgm:prSet presAssocID="{2F5418D0-E535-45DF-A54B-779719CA3D41}" presName="textRect" presStyleLbl="revTx" presStyleIdx="0" presStyleCnt="5">
        <dgm:presLayoutVars>
          <dgm:chMax val="1"/>
          <dgm:chPref val="1"/>
        </dgm:presLayoutVars>
      </dgm:prSet>
      <dgm:spPr/>
    </dgm:pt>
    <dgm:pt modelId="{571AB298-9314-40D5-A541-F2A351B54AEE}" type="pres">
      <dgm:prSet presAssocID="{51229453-4001-427B-9C86-2454D388875D}" presName="sibTrans" presStyleCnt="0"/>
      <dgm:spPr/>
    </dgm:pt>
    <dgm:pt modelId="{5624FAAA-5E8F-445E-9D89-DCCA10707746}" type="pres">
      <dgm:prSet presAssocID="{551C8F2B-9A8C-4CB0-909A-50171A313FA6}" presName="compNode" presStyleCnt="0"/>
      <dgm:spPr/>
    </dgm:pt>
    <dgm:pt modelId="{4DEA3211-D520-471D-982C-39D661F8F8B9}" type="pres">
      <dgm:prSet presAssocID="{551C8F2B-9A8C-4CB0-909A-50171A313FA6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urglass"/>
        </a:ext>
      </dgm:extLst>
    </dgm:pt>
    <dgm:pt modelId="{7EFA6672-3F0E-4B1B-B499-E5827E4B1581}" type="pres">
      <dgm:prSet presAssocID="{551C8F2B-9A8C-4CB0-909A-50171A313FA6}" presName="spaceRect" presStyleCnt="0"/>
      <dgm:spPr/>
    </dgm:pt>
    <dgm:pt modelId="{5D6C099E-2023-485B-B15D-FDC5A29F702C}" type="pres">
      <dgm:prSet presAssocID="{551C8F2B-9A8C-4CB0-909A-50171A313FA6}" presName="textRect" presStyleLbl="revTx" presStyleIdx="1" presStyleCnt="5">
        <dgm:presLayoutVars>
          <dgm:chMax val="1"/>
          <dgm:chPref val="1"/>
        </dgm:presLayoutVars>
      </dgm:prSet>
      <dgm:spPr/>
    </dgm:pt>
    <dgm:pt modelId="{C30B95DE-99FF-499C-8799-BE9E076235E9}" type="pres">
      <dgm:prSet presAssocID="{452DFAC2-5B42-4A4B-BE0A-17A657CD392B}" presName="sibTrans" presStyleCnt="0"/>
      <dgm:spPr/>
    </dgm:pt>
    <dgm:pt modelId="{949816A6-697F-4B52-B30A-C9E823D3D21D}" type="pres">
      <dgm:prSet presAssocID="{8F1848FD-2DA4-493A-9C6D-7A979DA19846}" presName="compNode" presStyleCnt="0"/>
      <dgm:spPr/>
    </dgm:pt>
    <dgm:pt modelId="{9AF9AEE8-07CB-4E43-997A-620B9122F6C3}" type="pres">
      <dgm:prSet presAssocID="{8F1848FD-2DA4-493A-9C6D-7A979DA19846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ning"/>
        </a:ext>
      </dgm:extLst>
    </dgm:pt>
    <dgm:pt modelId="{ADF2D062-601D-4E94-84A4-55873762565F}" type="pres">
      <dgm:prSet presAssocID="{8F1848FD-2DA4-493A-9C6D-7A979DA19846}" presName="spaceRect" presStyleCnt="0"/>
      <dgm:spPr/>
    </dgm:pt>
    <dgm:pt modelId="{AE3E8685-66D4-41D2-8680-BEB7150EBF64}" type="pres">
      <dgm:prSet presAssocID="{8F1848FD-2DA4-493A-9C6D-7A979DA19846}" presName="textRect" presStyleLbl="revTx" presStyleIdx="2" presStyleCnt="5">
        <dgm:presLayoutVars>
          <dgm:chMax val="1"/>
          <dgm:chPref val="1"/>
        </dgm:presLayoutVars>
      </dgm:prSet>
      <dgm:spPr/>
    </dgm:pt>
    <dgm:pt modelId="{F3CA822D-194D-4CD1-9D17-25D3D6DC9F4D}" type="pres">
      <dgm:prSet presAssocID="{6D80AA58-F387-476B-B194-E5087663531C}" presName="sibTrans" presStyleCnt="0"/>
      <dgm:spPr/>
    </dgm:pt>
    <dgm:pt modelId="{08E2F551-C23B-45CA-9037-53DB830F7A65}" type="pres">
      <dgm:prSet presAssocID="{10A3AE62-B49C-43DD-B7A9-943AF3177AB8}" presName="compNode" presStyleCnt="0"/>
      <dgm:spPr/>
    </dgm:pt>
    <dgm:pt modelId="{22022B9F-1C91-4666-B4E4-1DF438EBE679}" type="pres">
      <dgm:prSet presAssocID="{10A3AE62-B49C-43DD-B7A9-943AF3177AB8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532067A6-620B-41B0-B6B5-7DB2B61BD75B}" type="pres">
      <dgm:prSet presAssocID="{10A3AE62-B49C-43DD-B7A9-943AF3177AB8}" presName="spaceRect" presStyleCnt="0"/>
      <dgm:spPr/>
    </dgm:pt>
    <dgm:pt modelId="{EEC1642E-33E0-4FFC-9FCB-11EE8B8AC020}" type="pres">
      <dgm:prSet presAssocID="{10A3AE62-B49C-43DD-B7A9-943AF3177AB8}" presName="textRect" presStyleLbl="revTx" presStyleIdx="3" presStyleCnt="5">
        <dgm:presLayoutVars>
          <dgm:chMax val="1"/>
          <dgm:chPref val="1"/>
        </dgm:presLayoutVars>
      </dgm:prSet>
      <dgm:spPr/>
    </dgm:pt>
    <dgm:pt modelId="{4664AF80-6FE5-4974-AA58-A4129BC2B567}" type="pres">
      <dgm:prSet presAssocID="{8A6AA416-BDED-408D-A419-FF6774B53B06}" presName="sibTrans" presStyleCnt="0"/>
      <dgm:spPr/>
    </dgm:pt>
    <dgm:pt modelId="{932A1BEB-7897-42A4-96D1-45C18B376096}" type="pres">
      <dgm:prSet presAssocID="{5BB0E28F-E49D-4F18-9299-C05E18C8B065}" presName="compNode" presStyleCnt="0"/>
      <dgm:spPr/>
    </dgm:pt>
    <dgm:pt modelId="{E6E0D1CF-15A6-4135-846E-307D0137E3F7}" type="pres">
      <dgm:prSet presAssocID="{5BB0E28F-E49D-4F18-9299-C05E18C8B065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729381BC-5BC4-4A14-92C7-FC243E6778DC}" type="pres">
      <dgm:prSet presAssocID="{5BB0E28F-E49D-4F18-9299-C05E18C8B065}" presName="spaceRect" presStyleCnt="0"/>
      <dgm:spPr/>
    </dgm:pt>
    <dgm:pt modelId="{F8595320-20AD-4F64-AE62-B28F2EB483BB}" type="pres">
      <dgm:prSet presAssocID="{5BB0E28F-E49D-4F18-9299-C05E18C8B065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BAD40306-6FFF-4BF7-8904-CE7459B14388}" srcId="{729966D7-772C-43C5-BA0F-2CD1D7AB4B21}" destId="{10A3AE62-B49C-43DD-B7A9-943AF3177AB8}" srcOrd="3" destOrd="0" parTransId="{93EEF437-B454-4897-B1B3-5460A527A388}" sibTransId="{8A6AA416-BDED-408D-A419-FF6774B53B06}"/>
    <dgm:cxn modelId="{749A8F11-3D24-4540-B6AF-1961B79B895C}" type="presOf" srcId="{10A3AE62-B49C-43DD-B7A9-943AF3177AB8}" destId="{EEC1642E-33E0-4FFC-9FCB-11EE8B8AC020}" srcOrd="0" destOrd="0" presId="urn:microsoft.com/office/officeart/2018/2/layout/IconLabelList"/>
    <dgm:cxn modelId="{C2D67F1B-B1D9-4D35-9FB4-EF9FD50876F4}" type="presOf" srcId="{8F1848FD-2DA4-493A-9C6D-7A979DA19846}" destId="{AE3E8685-66D4-41D2-8680-BEB7150EBF64}" srcOrd="0" destOrd="0" presId="urn:microsoft.com/office/officeart/2018/2/layout/IconLabelList"/>
    <dgm:cxn modelId="{FF7BF228-4F65-4C61-AF26-569AA1CBC6D3}" type="presOf" srcId="{551C8F2B-9A8C-4CB0-909A-50171A313FA6}" destId="{5D6C099E-2023-485B-B15D-FDC5A29F702C}" srcOrd="0" destOrd="0" presId="urn:microsoft.com/office/officeart/2018/2/layout/IconLabelList"/>
    <dgm:cxn modelId="{D57DCB61-9230-4A83-9208-6B05C78749B6}" type="presOf" srcId="{5BB0E28F-E49D-4F18-9299-C05E18C8B065}" destId="{F8595320-20AD-4F64-AE62-B28F2EB483BB}" srcOrd="0" destOrd="0" presId="urn:microsoft.com/office/officeart/2018/2/layout/IconLabelList"/>
    <dgm:cxn modelId="{F820FE71-68B6-479F-9DF9-1C30BBE94AEB}" srcId="{729966D7-772C-43C5-BA0F-2CD1D7AB4B21}" destId="{8F1848FD-2DA4-493A-9C6D-7A979DA19846}" srcOrd="2" destOrd="0" parTransId="{2C26BC7B-D0EE-47A7-A034-2E31EDCFBBBE}" sibTransId="{6D80AA58-F387-476B-B194-E5087663531C}"/>
    <dgm:cxn modelId="{5EBE3473-6CE4-4600-AE7B-E8F02C66290A}" srcId="{729966D7-772C-43C5-BA0F-2CD1D7AB4B21}" destId="{2F5418D0-E535-45DF-A54B-779719CA3D41}" srcOrd="0" destOrd="0" parTransId="{96C970D7-A089-4F39-85BF-CB7519367081}" sibTransId="{51229453-4001-427B-9C86-2454D388875D}"/>
    <dgm:cxn modelId="{97F38FAF-B104-4B0F-B38C-D3E06406661E}" type="presOf" srcId="{2F5418D0-E535-45DF-A54B-779719CA3D41}" destId="{8BF49710-F16A-4AE0-A396-83D0991A5EA1}" srcOrd="0" destOrd="0" presId="urn:microsoft.com/office/officeart/2018/2/layout/IconLabelList"/>
    <dgm:cxn modelId="{EE42BEBA-427D-40F4-B04F-75CAFE41849F}" srcId="{729966D7-772C-43C5-BA0F-2CD1D7AB4B21}" destId="{5BB0E28F-E49D-4F18-9299-C05E18C8B065}" srcOrd="4" destOrd="0" parTransId="{32EECEB5-0A99-410B-BD10-7D0EE1A7224C}" sibTransId="{E5DC7C27-2A23-49BA-92D9-4916472EA133}"/>
    <dgm:cxn modelId="{F44E0CC5-6607-4E2B-873B-EEDBBFAD2D13}" type="presOf" srcId="{729966D7-772C-43C5-BA0F-2CD1D7AB4B21}" destId="{42CBDC1D-87F9-48F2-A79D-6B72FDF8B0CE}" srcOrd="0" destOrd="0" presId="urn:microsoft.com/office/officeart/2018/2/layout/IconLabelList"/>
    <dgm:cxn modelId="{67B883E3-DD5B-44DE-A6DE-CBFB44E44732}" srcId="{729966D7-772C-43C5-BA0F-2CD1D7AB4B21}" destId="{551C8F2B-9A8C-4CB0-909A-50171A313FA6}" srcOrd="1" destOrd="0" parTransId="{80654A70-7596-4CCC-BB38-CDD50C5E253E}" sibTransId="{452DFAC2-5B42-4A4B-BE0A-17A657CD392B}"/>
    <dgm:cxn modelId="{863601F5-294B-407A-8509-DD2A508D3A9C}" type="presParOf" srcId="{42CBDC1D-87F9-48F2-A79D-6B72FDF8B0CE}" destId="{217F9435-41B0-4B75-B08A-CA58CBE0BE08}" srcOrd="0" destOrd="0" presId="urn:microsoft.com/office/officeart/2018/2/layout/IconLabelList"/>
    <dgm:cxn modelId="{584D3DB4-6F97-47FA-A4A0-2B49EA1E7C7D}" type="presParOf" srcId="{217F9435-41B0-4B75-B08A-CA58CBE0BE08}" destId="{1DE2C162-09AF-482F-AA5E-F0F87B74E1A4}" srcOrd="0" destOrd="0" presId="urn:microsoft.com/office/officeart/2018/2/layout/IconLabelList"/>
    <dgm:cxn modelId="{702627E1-A7B9-418B-A79F-2D8D94C1B308}" type="presParOf" srcId="{217F9435-41B0-4B75-B08A-CA58CBE0BE08}" destId="{81F7961A-1CF0-4702-A006-F7436DB6547C}" srcOrd="1" destOrd="0" presId="urn:microsoft.com/office/officeart/2018/2/layout/IconLabelList"/>
    <dgm:cxn modelId="{5BDBFE1C-61FB-48B6-A47E-2451D6E4CB57}" type="presParOf" srcId="{217F9435-41B0-4B75-B08A-CA58CBE0BE08}" destId="{8BF49710-F16A-4AE0-A396-83D0991A5EA1}" srcOrd="2" destOrd="0" presId="urn:microsoft.com/office/officeart/2018/2/layout/IconLabelList"/>
    <dgm:cxn modelId="{301FCABF-F385-4B87-A444-EAE469600719}" type="presParOf" srcId="{42CBDC1D-87F9-48F2-A79D-6B72FDF8B0CE}" destId="{571AB298-9314-40D5-A541-F2A351B54AEE}" srcOrd="1" destOrd="0" presId="urn:microsoft.com/office/officeart/2018/2/layout/IconLabelList"/>
    <dgm:cxn modelId="{A6065898-7BBA-4A77-9D36-0F7155D97A4E}" type="presParOf" srcId="{42CBDC1D-87F9-48F2-A79D-6B72FDF8B0CE}" destId="{5624FAAA-5E8F-445E-9D89-DCCA10707746}" srcOrd="2" destOrd="0" presId="urn:microsoft.com/office/officeart/2018/2/layout/IconLabelList"/>
    <dgm:cxn modelId="{C308A8FB-EB87-4E80-BE88-E6DB374FD89E}" type="presParOf" srcId="{5624FAAA-5E8F-445E-9D89-DCCA10707746}" destId="{4DEA3211-D520-471D-982C-39D661F8F8B9}" srcOrd="0" destOrd="0" presId="urn:microsoft.com/office/officeart/2018/2/layout/IconLabelList"/>
    <dgm:cxn modelId="{7C32B537-7EDE-4068-A45D-7B56CFF63145}" type="presParOf" srcId="{5624FAAA-5E8F-445E-9D89-DCCA10707746}" destId="{7EFA6672-3F0E-4B1B-B499-E5827E4B1581}" srcOrd="1" destOrd="0" presId="urn:microsoft.com/office/officeart/2018/2/layout/IconLabelList"/>
    <dgm:cxn modelId="{FC4C3F5D-F208-4499-B066-F26DC935DC4B}" type="presParOf" srcId="{5624FAAA-5E8F-445E-9D89-DCCA10707746}" destId="{5D6C099E-2023-485B-B15D-FDC5A29F702C}" srcOrd="2" destOrd="0" presId="urn:microsoft.com/office/officeart/2018/2/layout/IconLabelList"/>
    <dgm:cxn modelId="{F19D8569-7D5C-476E-92FF-A22B4DF127B4}" type="presParOf" srcId="{42CBDC1D-87F9-48F2-A79D-6B72FDF8B0CE}" destId="{C30B95DE-99FF-499C-8799-BE9E076235E9}" srcOrd="3" destOrd="0" presId="urn:microsoft.com/office/officeart/2018/2/layout/IconLabelList"/>
    <dgm:cxn modelId="{BF519CE0-BC1E-412B-9B3A-9D94F9050244}" type="presParOf" srcId="{42CBDC1D-87F9-48F2-A79D-6B72FDF8B0CE}" destId="{949816A6-697F-4B52-B30A-C9E823D3D21D}" srcOrd="4" destOrd="0" presId="urn:microsoft.com/office/officeart/2018/2/layout/IconLabelList"/>
    <dgm:cxn modelId="{D8CF19E1-ECE6-4087-A01C-22BC0CB287B9}" type="presParOf" srcId="{949816A6-697F-4B52-B30A-C9E823D3D21D}" destId="{9AF9AEE8-07CB-4E43-997A-620B9122F6C3}" srcOrd="0" destOrd="0" presId="urn:microsoft.com/office/officeart/2018/2/layout/IconLabelList"/>
    <dgm:cxn modelId="{1760F69B-6371-40BC-8CC4-7D29255FA95A}" type="presParOf" srcId="{949816A6-697F-4B52-B30A-C9E823D3D21D}" destId="{ADF2D062-601D-4E94-84A4-55873762565F}" srcOrd="1" destOrd="0" presId="urn:microsoft.com/office/officeart/2018/2/layout/IconLabelList"/>
    <dgm:cxn modelId="{F32F40E7-E981-4F8B-AD51-322860E75754}" type="presParOf" srcId="{949816A6-697F-4B52-B30A-C9E823D3D21D}" destId="{AE3E8685-66D4-41D2-8680-BEB7150EBF64}" srcOrd="2" destOrd="0" presId="urn:microsoft.com/office/officeart/2018/2/layout/IconLabelList"/>
    <dgm:cxn modelId="{E8A72790-9F38-43AF-8164-414DCE16D705}" type="presParOf" srcId="{42CBDC1D-87F9-48F2-A79D-6B72FDF8B0CE}" destId="{F3CA822D-194D-4CD1-9D17-25D3D6DC9F4D}" srcOrd="5" destOrd="0" presId="urn:microsoft.com/office/officeart/2018/2/layout/IconLabelList"/>
    <dgm:cxn modelId="{2B6F0EDF-12C4-481B-B881-FF94418355E1}" type="presParOf" srcId="{42CBDC1D-87F9-48F2-A79D-6B72FDF8B0CE}" destId="{08E2F551-C23B-45CA-9037-53DB830F7A65}" srcOrd="6" destOrd="0" presId="urn:microsoft.com/office/officeart/2018/2/layout/IconLabelList"/>
    <dgm:cxn modelId="{4DC9C305-00A2-4A1E-96CE-3110C537CC8A}" type="presParOf" srcId="{08E2F551-C23B-45CA-9037-53DB830F7A65}" destId="{22022B9F-1C91-4666-B4E4-1DF438EBE679}" srcOrd="0" destOrd="0" presId="urn:microsoft.com/office/officeart/2018/2/layout/IconLabelList"/>
    <dgm:cxn modelId="{021ABA9B-8B57-4C8B-954D-95A87BA4C599}" type="presParOf" srcId="{08E2F551-C23B-45CA-9037-53DB830F7A65}" destId="{532067A6-620B-41B0-B6B5-7DB2B61BD75B}" srcOrd="1" destOrd="0" presId="urn:microsoft.com/office/officeart/2018/2/layout/IconLabelList"/>
    <dgm:cxn modelId="{2C165490-D633-464F-B06C-DBABAFC00C9E}" type="presParOf" srcId="{08E2F551-C23B-45CA-9037-53DB830F7A65}" destId="{EEC1642E-33E0-4FFC-9FCB-11EE8B8AC020}" srcOrd="2" destOrd="0" presId="urn:microsoft.com/office/officeart/2018/2/layout/IconLabelList"/>
    <dgm:cxn modelId="{2C077205-F402-43AA-8FD7-D5BF4E04071E}" type="presParOf" srcId="{42CBDC1D-87F9-48F2-A79D-6B72FDF8B0CE}" destId="{4664AF80-6FE5-4974-AA58-A4129BC2B567}" srcOrd="7" destOrd="0" presId="urn:microsoft.com/office/officeart/2018/2/layout/IconLabelList"/>
    <dgm:cxn modelId="{DF1980EC-F27A-4993-BB38-9E29409A1223}" type="presParOf" srcId="{42CBDC1D-87F9-48F2-A79D-6B72FDF8B0CE}" destId="{932A1BEB-7897-42A4-96D1-45C18B376096}" srcOrd="8" destOrd="0" presId="urn:microsoft.com/office/officeart/2018/2/layout/IconLabelList"/>
    <dgm:cxn modelId="{7E47B318-50B8-45BB-9542-8BD528DEF18C}" type="presParOf" srcId="{932A1BEB-7897-42A4-96D1-45C18B376096}" destId="{E6E0D1CF-15A6-4135-846E-307D0137E3F7}" srcOrd="0" destOrd="0" presId="urn:microsoft.com/office/officeart/2018/2/layout/IconLabelList"/>
    <dgm:cxn modelId="{294A6A90-CE6D-4293-A1B8-46D46558FDB6}" type="presParOf" srcId="{932A1BEB-7897-42A4-96D1-45C18B376096}" destId="{729381BC-5BC4-4A14-92C7-FC243E6778DC}" srcOrd="1" destOrd="0" presId="urn:microsoft.com/office/officeart/2018/2/layout/IconLabelList"/>
    <dgm:cxn modelId="{7DDFBA0B-306F-4321-B722-CB1D05FAA6B8}" type="presParOf" srcId="{932A1BEB-7897-42A4-96D1-45C18B376096}" destId="{F8595320-20AD-4F64-AE62-B28F2EB483BB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6CA08-0AE7-4890-9513-5EF6BA45DA58}">
      <dsp:nvSpPr>
        <dsp:cNvPr id="0" name=""/>
        <dsp:cNvSpPr/>
      </dsp:nvSpPr>
      <dsp:spPr>
        <a:xfrm>
          <a:off x="0" y="143367"/>
          <a:ext cx="4717280" cy="8614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tx1"/>
              </a:solidFill>
            </a:rPr>
            <a:t>First study on paleo-tsunamis (sedimentary evidence) in New Caledonia</a:t>
          </a:r>
        </a:p>
      </dsp:txBody>
      <dsp:txXfrm>
        <a:off x="42054" y="185421"/>
        <a:ext cx="4633172" cy="777377"/>
      </dsp:txXfrm>
    </dsp:sp>
    <dsp:sp modelId="{DF0EBB6D-CD9A-4F86-9207-63E11BB4AC75}">
      <dsp:nvSpPr>
        <dsp:cNvPr id="0" name=""/>
        <dsp:cNvSpPr/>
      </dsp:nvSpPr>
      <dsp:spPr>
        <a:xfrm>
          <a:off x="0" y="1065333"/>
          <a:ext cx="4717280" cy="8614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tx1"/>
              </a:solidFill>
            </a:rPr>
            <a:t>6 tsunamis preserved in the sedimentary record.</a:t>
          </a:r>
        </a:p>
      </dsp:txBody>
      <dsp:txXfrm>
        <a:off x="42054" y="1107387"/>
        <a:ext cx="4633172" cy="777377"/>
      </dsp:txXfrm>
    </dsp:sp>
    <dsp:sp modelId="{4A0D3593-1892-4000-9959-E13C421A2799}">
      <dsp:nvSpPr>
        <dsp:cNvPr id="0" name=""/>
        <dsp:cNvSpPr/>
      </dsp:nvSpPr>
      <dsp:spPr>
        <a:xfrm>
          <a:off x="0" y="1987298"/>
          <a:ext cx="4717280" cy="8614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3 events &lt;1000 BP  </a:t>
          </a:r>
        </a:p>
      </dsp:txBody>
      <dsp:txXfrm>
        <a:off x="42054" y="2029352"/>
        <a:ext cx="4633172" cy="777377"/>
      </dsp:txXfrm>
    </dsp:sp>
    <dsp:sp modelId="{8CF4CE89-5EE7-4E87-A0DD-C1E4F9DEE78C}">
      <dsp:nvSpPr>
        <dsp:cNvPr id="0" name=""/>
        <dsp:cNvSpPr/>
      </dsp:nvSpPr>
      <dsp:spPr>
        <a:xfrm>
          <a:off x="0" y="2848784"/>
          <a:ext cx="4717280" cy="825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774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28-Mar 1875 tsunami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~1700 CE tsunami (related to 1729 Vanuatu EQ)??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solidFill>
                <a:srgbClr val="C00000"/>
              </a:solidFill>
            </a:rPr>
            <a:t>15</a:t>
          </a:r>
          <a:r>
            <a:rPr lang="en-US" sz="1600" kern="1200" baseline="30000" dirty="0">
              <a:solidFill>
                <a:srgbClr val="C00000"/>
              </a:solidFill>
            </a:rPr>
            <a:t>th</a:t>
          </a:r>
          <a:r>
            <a:rPr lang="en-US" sz="1600" kern="1200" dirty="0">
              <a:solidFill>
                <a:srgbClr val="C00000"/>
              </a:solidFill>
            </a:rPr>
            <a:t> C tsunami?? (trans-pacific event – TKT source ) </a:t>
          </a:r>
        </a:p>
      </dsp:txBody>
      <dsp:txXfrm>
        <a:off x="0" y="2848784"/>
        <a:ext cx="4717280" cy="825930"/>
      </dsp:txXfrm>
    </dsp:sp>
    <dsp:sp modelId="{7271A887-62EC-4D44-B989-0F6C95D90B10}">
      <dsp:nvSpPr>
        <dsp:cNvPr id="0" name=""/>
        <dsp:cNvSpPr/>
      </dsp:nvSpPr>
      <dsp:spPr>
        <a:xfrm>
          <a:off x="0" y="3674714"/>
          <a:ext cx="4717280" cy="8614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100" kern="1200" dirty="0"/>
            <a:t>2 events between 1000-2000 BP</a:t>
          </a:r>
        </a:p>
        <a:p>
          <a:pPr marL="0"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 dirty="0"/>
        </a:p>
      </dsp:txBody>
      <dsp:txXfrm>
        <a:off x="42054" y="3716768"/>
        <a:ext cx="4633172" cy="777377"/>
      </dsp:txXfrm>
    </dsp:sp>
    <dsp:sp modelId="{26D60911-D6EC-48C3-8979-867F644ADB82}">
      <dsp:nvSpPr>
        <dsp:cNvPr id="0" name=""/>
        <dsp:cNvSpPr/>
      </dsp:nvSpPr>
      <dsp:spPr>
        <a:xfrm>
          <a:off x="0" y="4596679"/>
          <a:ext cx="4717280" cy="8614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1 event ~3000 BP</a:t>
          </a:r>
          <a:endParaRPr lang="en-NZ" sz="2100" kern="1200" dirty="0"/>
        </a:p>
      </dsp:txBody>
      <dsp:txXfrm>
        <a:off x="42054" y="4638733"/>
        <a:ext cx="4633172" cy="7773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E2C162-09AF-482F-AA5E-F0F87B74E1A4}">
      <dsp:nvSpPr>
        <dsp:cNvPr id="0" name=""/>
        <dsp:cNvSpPr/>
      </dsp:nvSpPr>
      <dsp:spPr>
        <a:xfrm>
          <a:off x="624760" y="647862"/>
          <a:ext cx="956137" cy="9561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F49710-F16A-4AE0-A396-83D0991A5EA1}">
      <dsp:nvSpPr>
        <dsp:cNvPr id="0" name=""/>
        <dsp:cNvSpPr/>
      </dsp:nvSpPr>
      <dsp:spPr>
        <a:xfrm>
          <a:off x="40454" y="2210453"/>
          <a:ext cx="2124749" cy="24792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Very limited </a:t>
          </a:r>
          <a:r>
            <a:rPr lang="en-US" sz="2000" kern="1200" dirty="0" err="1"/>
            <a:t>paleotsunami</a:t>
          </a:r>
          <a:r>
            <a:rPr lang="en-US" sz="2000" kern="1200" dirty="0"/>
            <a:t> investigations in Vanuatu, New Caledonia, Solomon Islands, Papua New Guinea</a:t>
          </a:r>
        </a:p>
      </dsp:txBody>
      <dsp:txXfrm>
        <a:off x="40454" y="2210453"/>
        <a:ext cx="2124749" cy="2479218"/>
      </dsp:txXfrm>
    </dsp:sp>
    <dsp:sp modelId="{4DEA3211-D520-471D-982C-39D661F8F8B9}">
      <dsp:nvSpPr>
        <dsp:cNvPr id="0" name=""/>
        <dsp:cNvSpPr/>
      </dsp:nvSpPr>
      <dsp:spPr>
        <a:xfrm>
          <a:off x="3121340" y="647862"/>
          <a:ext cx="956137" cy="9561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6C099E-2023-485B-B15D-FDC5A29F702C}">
      <dsp:nvSpPr>
        <dsp:cNvPr id="0" name=""/>
        <dsp:cNvSpPr/>
      </dsp:nvSpPr>
      <dsp:spPr>
        <a:xfrm>
          <a:off x="2537034" y="2210453"/>
          <a:ext cx="2124749" cy="24792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Such work can be relatively expensive and time consuming – but nevertheless important </a:t>
          </a:r>
        </a:p>
      </dsp:txBody>
      <dsp:txXfrm>
        <a:off x="2537034" y="2210453"/>
        <a:ext cx="2124749" cy="2479218"/>
      </dsp:txXfrm>
    </dsp:sp>
    <dsp:sp modelId="{9AF9AEE8-07CB-4E43-997A-620B9122F6C3}">
      <dsp:nvSpPr>
        <dsp:cNvPr id="0" name=""/>
        <dsp:cNvSpPr/>
      </dsp:nvSpPr>
      <dsp:spPr>
        <a:xfrm>
          <a:off x="5617921" y="647862"/>
          <a:ext cx="956137" cy="9561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3E8685-66D4-41D2-8680-BEB7150EBF64}">
      <dsp:nvSpPr>
        <dsp:cNvPr id="0" name=""/>
        <dsp:cNvSpPr/>
      </dsp:nvSpPr>
      <dsp:spPr>
        <a:xfrm>
          <a:off x="5033615" y="2210453"/>
          <a:ext cx="2124749" cy="24792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Distinguishing tsunami from cyclone/storm deposits has improved – but interpretations can be ambiguous </a:t>
          </a:r>
        </a:p>
      </dsp:txBody>
      <dsp:txXfrm>
        <a:off x="5033615" y="2210453"/>
        <a:ext cx="2124749" cy="2479218"/>
      </dsp:txXfrm>
    </dsp:sp>
    <dsp:sp modelId="{22022B9F-1C91-4666-B4E4-1DF438EBE679}">
      <dsp:nvSpPr>
        <dsp:cNvPr id="0" name=""/>
        <dsp:cNvSpPr/>
      </dsp:nvSpPr>
      <dsp:spPr>
        <a:xfrm>
          <a:off x="8114501" y="647862"/>
          <a:ext cx="956137" cy="95613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C1642E-33E0-4FFC-9FCB-11EE8B8AC020}">
      <dsp:nvSpPr>
        <dsp:cNvPr id="0" name=""/>
        <dsp:cNvSpPr/>
      </dsp:nvSpPr>
      <dsp:spPr>
        <a:xfrm>
          <a:off x="7530195" y="2210453"/>
          <a:ext cx="2124749" cy="24792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Numerical modelling significantly helps narrow down areas to look for deposits – and help to validate potential sources corresponding to depositional evidence</a:t>
          </a:r>
        </a:p>
      </dsp:txBody>
      <dsp:txXfrm>
        <a:off x="7530195" y="2210453"/>
        <a:ext cx="2124749" cy="2479218"/>
      </dsp:txXfrm>
    </dsp:sp>
    <dsp:sp modelId="{E6E0D1CF-15A6-4135-846E-307D0137E3F7}">
      <dsp:nvSpPr>
        <dsp:cNvPr id="0" name=""/>
        <dsp:cNvSpPr/>
      </dsp:nvSpPr>
      <dsp:spPr>
        <a:xfrm>
          <a:off x="10611082" y="647862"/>
          <a:ext cx="956137" cy="95613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595320-20AD-4F64-AE62-B28F2EB483BB}">
      <dsp:nvSpPr>
        <dsp:cNvPr id="0" name=""/>
        <dsp:cNvSpPr/>
      </dsp:nvSpPr>
      <dsp:spPr>
        <a:xfrm>
          <a:off x="10026776" y="2210453"/>
          <a:ext cx="2124749" cy="24792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Interpretations should be treated with care and scrutiny</a:t>
          </a:r>
        </a:p>
      </dsp:txBody>
      <dsp:txXfrm>
        <a:off x="10026776" y="2210453"/>
        <a:ext cx="2124749" cy="24792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09682-E118-4DB5-8D99-99C82E467DA0}" type="datetimeFigureOut">
              <a:rPr lang="en-NZ" smtClean="0"/>
              <a:t>12/05/2024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264F1-9710-4DA8-98A4-4EE0C65B47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75873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B40F3-B291-4FDF-A0E4-1BB00989F385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987076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Emphasis here on stars dating to about 15</a:t>
            </a:r>
            <a:r>
              <a:rPr lang="en-US" baseline="30000" dirty="0"/>
              <a:t>th</a:t>
            </a:r>
            <a:r>
              <a:rPr lang="en-US" dirty="0"/>
              <a:t> C (i.e. suggested trans-pacific ~M9.3 TKT </a:t>
            </a:r>
            <a:r>
              <a:rPr lang="en-US" dirty="0" err="1"/>
              <a:t>paleotsunami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B40F3-B291-4FDF-A0E4-1BB00989F385}" type="slidenum">
              <a:rPr lang="en-NZ" smtClean="0"/>
              <a:t>12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719670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Emphasis here on stars dating to about 15</a:t>
            </a:r>
            <a:r>
              <a:rPr lang="en-US" baseline="30000" dirty="0"/>
              <a:t>th</a:t>
            </a:r>
            <a:r>
              <a:rPr lang="en-US" dirty="0"/>
              <a:t> C (i.e. suggested trans-pacific ~M9.3 TKT </a:t>
            </a:r>
            <a:r>
              <a:rPr lang="en-US" dirty="0" err="1"/>
              <a:t>paleotsunami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B40F3-B291-4FDF-A0E4-1BB00989F385}" type="slidenum">
              <a:rPr lang="en-NZ" smtClean="0"/>
              <a:t>13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00818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B40F3-B291-4FDF-A0E4-1BB00989F385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77886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B40F3-B291-4FDF-A0E4-1BB00989F385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33928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Emphasis here on stars dating to about 15</a:t>
            </a:r>
            <a:r>
              <a:rPr lang="en-US" baseline="30000" dirty="0"/>
              <a:t>th</a:t>
            </a:r>
            <a:r>
              <a:rPr lang="en-US" dirty="0"/>
              <a:t> C (i.e. suggested trans-pacific ~M9.3 TKT </a:t>
            </a:r>
            <a:r>
              <a:rPr lang="en-US" dirty="0" err="1"/>
              <a:t>paleotsunami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B40F3-B291-4FDF-A0E4-1BB00989F385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83533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B40F3-B291-4FDF-A0E4-1BB00989F385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73465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Emphasis here on stars dating to about 15</a:t>
            </a:r>
            <a:r>
              <a:rPr lang="en-US" baseline="30000" dirty="0"/>
              <a:t>th</a:t>
            </a:r>
            <a:r>
              <a:rPr lang="en-US" dirty="0"/>
              <a:t> C (i.e. suggested trans-pacific ~M9.3 TKT </a:t>
            </a:r>
            <a:r>
              <a:rPr lang="en-US" dirty="0" err="1"/>
              <a:t>paleotsunami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B40F3-B291-4FDF-A0E4-1BB00989F385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95066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B40F3-B291-4FDF-A0E4-1BB00989F385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78793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B40F3-B291-4FDF-A0E4-1BB00989F385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522180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B40F3-B291-4FDF-A0E4-1BB00989F385}" type="slidenum">
              <a:rPr lang="en-NZ" smtClean="0"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07056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96720"/>
            <a:ext cx="9144000" cy="2214879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89388"/>
            <a:ext cx="9144000" cy="174085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NZ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938" y="612457"/>
            <a:ext cx="1722124" cy="6248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092" y="6054090"/>
            <a:ext cx="3797816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529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139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319" y="1283677"/>
            <a:ext cx="10962641" cy="4440310"/>
          </a:xfrm>
        </p:spPr>
        <p:txBody>
          <a:bodyPr/>
          <a:lstStyle>
            <a:lvl1pPr>
              <a:lnSpc>
                <a:spcPct val="96000"/>
              </a:lnSpc>
              <a:spcBef>
                <a:spcPts val="1000"/>
              </a:spcBef>
              <a:defRPr/>
            </a:lvl1pPr>
            <a:lvl2pPr>
              <a:lnSpc>
                <a:spcPct val="96000"/>
              </a:lnSpc>
              <a:spcBef>
                <a:spcPts val="1000"/>
              </a:spcBef>
              <a:defRPr/>
            </a:lvl2pPr>
            <a:lvl3pPr>
              <a:lnSpc>
                <a:spcPct val="96000"/>
              </a:lnSpc>
              <a:spcBef>
                <a:spcPts val="1000"/>
              </a:spcBef>
              <a:defRPr/>
            </a:lvl3pPr>
            <a:lvl4pPr>
              <a:lnSpc>
                <a:spcPct val="96000"/>
              </a:lnSpc>
              <a:spcBef>
                <a:spcPts val="1000"/>
              </a:spcBef>
              <a:defRPr/>
            </a:lvl4pPr>
            <a:lvl5pPr>
              <a:lnSpc>
                <a:spcPct val="96000"/>
              </a:lnSpc>
              <a:spcBef>
                <a:spcPts val="10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046503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1130300"/>
            <a:ext cx="12192000" cy="4602163"/>
          </a:xfr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228348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8319" y="476885"/>
            <a:ext cx="10962641" cy="8067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8319" y="1283677"/>
            <a:ext cx="10962641" cy="44698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50" y="5919406"/>
            <a:ext cx="1423419" cy="5151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94" y="6253925"/>
            <a:ext cx="1709931" cy="10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133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3525" indent="-2635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38163" indent="-2746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3275" indent="-2651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76325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7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30D6772-5550-42D5-B8BC-CDE283656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DB0DD1-0F30-4B7E-A6DC-3DDA7D5B3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erson standing in front of a large rock formation&#10;&#10;Description automatically generated">
            <a:extLst>
              <a:ext uri="{FF2B5EF4-FFF2-40B4-BE49-F238E27FC236}">
                <a16:creationId xmlns:a16="http://schemas.microsoft.com/office/drawing/2014/main" id="{F87B741B-0786-4C47-A77E-8097C34130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15730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838199" y="1671569"/>
            <a:ext cx="4155825" cy="40720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Paleotsunami</a:t>
            </a:r>
            <a:br>
              <a:rPr lang="en-US" sz="4400" dirty="0">
                <a:solidFill>
                  <a:srgbClr val="FFFFFF"/>
                </a:solidFill>
              </a:rPr>
            </a:br>
            <a:r>
              <a:rPr lang="en-US" sz="4400" dirty="0">
                <a:solidFill>
                  <a:srgbClr val="FFFFFF"/>
                </a:solidFill>
              </a:rPr>
              <a:t>Current State Scientific Update</a:t>
            </a:r>
            <a:br>
              <a:rPr lang="en-US" sz="4400" i="1" dirty="0">
                <a:solidFill>
                  <a:srgbClr val="FFFFFF"/>
                </a:solidFill>
              </a:rPr>
            </a:br>
            <a:br>
              <a:rPr lang="en-US" sz="4400" i="1" dirty="0">
                <a:solidFill>
                  <a:srgbClr val="FFFFFF"/>
                </a:solidFill>
              </a:rPr>
            </a:br>
            <a:endParaRPr lang="en-US" sz="4400" i="1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5186551" y="1671569"/>
            <a:ext cx="6167248" cy="407204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ICG/PTWS Scientific meeting of experts to understand tsunami sources, hazards, risk and uncertainties associated with the Vanuatu, San Cristobal and New Britain Subduction Zones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FFFFFF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FFFFFF"/>
              </a:solidFill>
            </a:endParaRPr>
          </a:p>
          <a:p>
            <a:r>
              <a:rPr lang="en-US" b="1" dirty="0">
                <a:solidFill>
                  <a:srgbClr val="FFFFFF"/>
                </a:solidFill>
              </a:rPr>
              <a:t>Port Vila, Vanuatu</a:t>
            </a:r>
          </a:p>
          <a:p>
            <a:r>
              <a:rPr lang="en-US" b="1" dirty="0">
                <a:solidFill>
                  <a:srgbClr val="FFFFFF"/>
                </a:solidFill>
              </a:rPr>
              <a:t>14–17 May 2024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FFFFFF"/>
              </a:solidFill>
            </a:endParaRPr>
          </a:p>
          <a:p>
            <a:r>
              <a:rPr lang="en-US" b="1" dirty="0">
                <a:solidFill>
                  <a:srgbClr val="FFFFFF"/>
                </a:solidFill>
              </a:rPr>
              <a:t>Shaun Williams</a:t>
            </a:r>
          </a:p>
        </p:txBody>
      </p:sp>
    </p:spTree>
    <p:extLst>
      <p:ext uri="{BB962C8B-B14F-4D97-AF65-F5344CB8AC3E}">
        <p14:creationId xmlns:p14="http://schemas.microsoft.com/office/powerpoint/2010/main" val="1996822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30D6772-5550-42D5-B8BC-CDE283656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DB0DD1-0F30-4B7E-A6DC-3DDA7D5B3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erson standing in front of a large rock formation&#10;&#10;Description automatically generated">
            <a:extLst>
              <a:ext uri="{FF2B5EF4-FFF2-40B4-BE49-F238E27FC236}">
                <a16:creationId xmlns:a16="http://schemas.microsoft.com/office/drawing/2014/main" id="{F87B741B-0786-4C47-A77E-8097C34130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15730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838199" y="1671569"/>
            <a:ext cx="4155825" cy="40720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Paleotsunami</a:t>
            </a:r>
            <a:br>
              <a:rPr lang="en-US" sz="4400" dirty="0">
                <a:solidFill>
                  <a:srgbClr val="FFFFFF"/>
                </a:solidFill>
              </a:rPr>
            </a:br>
            <a:r>
              <a:rPr lang="en-US" sz="4400" dirty="0">
                <a:solidFill>
                  <a:srgbClr val="FFFFFF"/>
                </a:solidFill>
              </a:rPr>
              <a:t>Constraints on Sources</a:t>
            </a:r>
            <a:br>
              <a:rPr lang="en-US" sz="4400" i="1" dirty="0">
                <a:solidFill>
                  <a:srgbClr val="FFFFFF"/>
                </a:solidFill>
              </a:rPr>
            </a:br>
            <a:br>
              <a:rPr lang="en-US" sz="4400" i="1" dirty="0">
                <a:solidFill>
                  <a:srgbClr val="FFFFFF"/>
                </a:solidFill>
              </a:rPr>
            </a:br>
            <a:endParaRPr lang="en-US" sz="4400" i="1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5186551" y="1671569"/>
            <a:ext cx="6167248" cy="407204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ICG/PTWS Scientific meeting of experts to understand tsunami sources, hazards, risk and uncertainties associated with the Vanuatu, San Cristobal and New Britain Subduction Zones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FFFFFF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FFFFFF"/>
              </a:solidFill>
            </a:endParaRPr>
          </a:p>
          <a:p>
            <a:r>
              <a:rPr lang="en-US" b="1" dirty="0">
                <a:solidFill>
                  <a:srgbClr val="FFFFFF"/>
                </a:solidFill>
              </a:rPr>
              <a:t>Port Vila, Vanuatu</a:t>
            </a:r>
          </a:p>
          <a:p>
            <a:r>
              <a:rPr lang="en-US" b="1" dirty="0">
                <a:solidFill>
                  <a:srgbClr val="FFFFFF"/>
                </a:solidFill>
              </a:rPr>
              <a:t>14–17 May 2024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FFFFFF"/>
              </a:solidFill>
            </a:endParaRPr>
          </a:p>
          <a:p>
            <a:r>
              <a:rPr lang="en-US" b="1" dirty="0">
                <a:solidFill>
                  <a:srgbClr val="FFFFFF"/>
                </a:solidFill>
              </a:rPr>
              <a:t>Shaun Williams</a:t>
            </a:r>
          </a:p>
        </p:txBody>
      </p:sp>
    </p:spTree>
    <p:extLst>
      <p:ext uri="{BB962C8B-B14F-4D97-AF65-F5344CB8AC3E}">
        <p14:creationId xmlns:p14="http://schemas.microsoft.com/office/powerpoint/2010/main" val="1812450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B78757-4603-A1E2-F5AF-5B7FA62286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69" b="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4554" y="0"/>
            <a:ext cx="4882116" cy="1350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>
                <a:solidFill>
                  <a:srgbClr val="0070C0"/>
                </a:solidFill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000" dirty="0">
                <a:solidFill>
                  <a:schemeClr val="tx1"/>
                </a:solidFill>
                <a:latin typeface="+mj-lt"/>
              </a:rPr>
              <a:t>Paleotsunami constraints on sources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003D4F3C-C87B-4041-ADCD-082D252828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554" y="1190846"/>
            <a:ext cx="5264891" cy="5667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61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65113" lvl="0"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50" dirty="0">
                <a:latin typeface="+mn-lt"/>
                <a:cs typeface="+mn-cs"/>
              </a:rPr>
              <a:t>No </a:t>
            </a:r>
            <a:r>
              <a:rPr lang="en-US" sz="1850" dirty="0" err="1">
                <a:latin typeface="+mn-lt"/>
                <a:cs typeface="+mn-cs"/>
              </a:rPr>
              <a:t>paleotsunami</a:t>
            </a:r>
            <a:r>
              <a:rPr lang="en-US" sz="1850" dirty="0">
                <a:latin typeface="+mn-lt"/>
                <a:cs typeface="+mn-cs"/>
              </a:rPr>
              <a:t> constraints currently available for New Britain subduction source</a:t>
            </a:r>
          </a:p>
          <a:p>
            <a:pPr marL="265113" lvl="0"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50" dirty="0">
                <a:latin typeface="+mn-lt"/>
                <a:cs typeface="+mn-cs"/>
              </a:rPr>
              <a:t>Some events potentially constrained by </a:t>
            </a:r>
            <a:r>
              <a:rPr lang="en-US" sz="1850" dirty="0" err="1">
                <a:latin typeface="+mn-lt"/>
                <a:cs typeface="+mn-cs"/>
              </a:rPr>
              <a:t>paleotsunami</a:t>
            </a:r>
            <a:r>
              <a:rPr lang="en-US" sz="1850" dirty="0">
                <a:latin typeface="+mn-lt"/>
                <a:cs typeface="+mn-cs"/>
              </a:rPr>
              <a:t> evidence</a:t>
            </a:r>
          </a:p>
          <a:p>
            <a:pPr marL="541338" lvl="1"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50" b="1" dirty="0">
                <a:latin typeface="+mn-lt"/>
                <a:cs typeface="+mn-cs"/>
              </a:rPr>
              <a:t>Vanuatu Arc</a:t>
            </a:r>
          </a:p>
          <a:p>
            <a:pPr marL="806450" lvl="2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50" dirty="0">
                <a:latin typeface="+mn-lt"/>
                <a:cs typeface="+mn-cs"/>
              </a:rPr>
              <a:t>1875 event (historical + sedimentary evidence – New Caledonia - Paris et al. 2023)</a:t>
            </a:r>
          </a:p>
          <a:p>
            <a:pPr marL="806450" lvl="2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50" dirty="0">
                <a:latin typeface="+mn-lt"/>
                <a:cs typeface="+mn-cs"/>
              </a:rPr>
              <a:t>1729 event? (geological + sedimentary evidence – New Caledonia - Paris et al. 2023)</a:t>
            </a:r>
          </a:p>
          <a:p>
            <a:pPr marL="806450" lvl="2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50" dirty="0">
                <a:latin typeface="+mn-lt"/>
                <a:cs typeface="+mn-cs"/>
              </a:rPr>
              <a:t>1452/53 – </a:t>
            </a:r>
            <a:r>
              <a:rPr lang="en-US" sz="1850" dirty="0" err="1">
                <a:latin typeface="+mn-lt"/>
                <a:cs typeface="+mn-cs"/>
              </a:rPr>
              <a:t>Kuwae</a:t>
            </a:r>
            <a:r>
              <a:rPr lang="en-US" sz="1850" dirty="0">
                <a:latin typeface="+mn-lt"/>
                <a:cs typeface="+mn-cs"/>
              </a:rPr>
              <a:t> eruption source - Vanuatu</a:t>
            </a:r>
          </a:p>
          <a:p>
            <a:pPr marL="541338" lvl="1"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50" b="1" dirty="0">
                <a:latin typeface="+mn-lt"/>
                <a:cs typeface="+mn-cs"/>
              </a:rPr>
              <a:t>1450 event? </a:t>
            </a:r>
            <a:r>
              <a:rPr lang="en-US" sz="1850" dirty="0">
                <a:latin typeface="+mn-lt"/>
                <a:cs typeface="+mn-cs"/>
              </a:rPr>
              <a:t>(archaeological + contextual evidence – Solomon Islands + New Caledonia + Vanuatu (Cain et al. 2019; Goff et al. 2022; Paris et al. 2023)</a:t>
            </a:r>
          </a:p>
          <a:p>
            <a:pPr marL="806450" lvl="2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50" dirty="0">
                <a:latin typeface="+mn-lt"/>
                <a:cs typeface="+mn-cs"/>
              </a:rPr>
              <a:t>Currently interpreted to be associated with a potential 15</a:t>
            </a:r>
            <a:r>
              <a:rPr lang="en-US" sz="1850" baseline="30000" dirty="0">
                <a:latin typeface="+mn-lt"/>
                <a:cs typeface="+mn-cs"/>
              </a:rPr>
              <a:t>th</a:t>
            </a:r>
            <a:r>
              <a:rPr lang="en-US" sz="1850" dirty="0">
                <a:latin typeface="+mn-lt"/>
                <a:cs typeface="+mn-cs"/>
              </a:rPr>
              <a:t> C TKT ~Mw9.4 event</a:t>
            </a:r>
          </a:p>
          <a:p>
            <a:pPr marL="806450" lvl="2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50" dirty="0">
                <a:latin typeface="+mn-lt"/>
                <a:cs typeface="+mn-cs"/>
              </a:rPr>
              <a:t>However – the possibility of a </a:t>
            </a:r>
            <a:r>
              <a:rPr lang="en-US" sz="1850" dirty="0" err="1">
                <a:latin typeface="+mn-lt"/>
                <a:cs typeface="+mn-cs"/>
              </a:rPr>
              <a:t>Kuwae</a:t>
            </a:r>
            <a:r>
              <a:rPr lang="en-US" sz="1850" dirty="0">
                <a:latin typeface="+mn-lt"/>
                <a:cs typeface="+mn-cs"/>
              </a:rPr>
              <a:t> source or local-sourced event at San Cristobel subduction cannot be ruled out</a:t>
            </a:r>
          </a:p>
        </p:txBody>
      </p:sp>
    </p:spTree>
    <p:extLst>
      <p:ext uri="{BB962C8B-B14F-4D97-AF65-F5344CB8AC3E}">
        <p14:creationId xmlns:p14="http://schemas.microsoft.com/office/powerpoint/2010/main" val="151062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7" name="Rectangle 7176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0F9EA8-6251-F1E2-B01D-0E4D3AB8B9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58" r="19866" b="1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007510" y="4013609"/>
            <a:ext cx="6184490" cy="13371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>
                <a:solidFill>
                  <a:srgbClr val="0070C0"/>
                </a:solidFill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PNG – 1998 analogy for interpreting paleo-evidence at </a:t>
            </a:r>
            <a:r>
              <a:rPr lang="en-US" sz="3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Aitape</a:t>
            </a: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/</a:t>
            </a:r>
            <a:r>
              <a:rPr lang="en-US" sz="3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Sissano</a:t>
            </a: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Lagoon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C955FA-1CC8-570F-6B9E-2E06F388CB7F}"/>
              </a:ext>
            </a:extLst>
          </p:cNvPr>
          <p:cNvSpPr txBox="1"/>
          <p:nvPr/>
        </p:nvSpPr>
        <p:spPr>
          <a:xfrm>
            <a:off x="6007510" y="5487152"/>
            <a:ext cx="5948516" cy="1370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July 1998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Aitape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EQ and Landslide Tsunami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Specific to New Guinea fault in the north</a:t>
            </a: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172" name="Picture 4" descr="Learning from the Aitape Tsunami">
            <a:extLst>
              <a:ext uri="{FF2B5EF4-FFF2-40B4-BE49-F238E27FC236}">
                <a16:creationId xmlns:a16="http://schemas.microsoft.com/office/drawing/2014/main" id="{0675630B-270A-EEC3-FB7D-D14685DE99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4" r="8493" b="1"/>
          <a:stretch/>
        </p:blipFill>
        <p:spPr bwMode="auto"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957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49344" y="242062"/>
            <a:ext cx="11045573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>
                <a:solidFill>
                  <a:srgbClr val="0070C0"/>
                </a:solidFill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Aitape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/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Sissano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Lagoon – evidence for local events</a:t>
            </a:r>
          </a:p>
        </p:txBody>
      </p:sp>
      <p:pic>
        <p:nvPicPr>
          <p:cNvPr id="4098" name="Picture 2" descr="figure 1">
            <a:extLst>
              <a:ext uri="{FF2B5EF4-FFF2-40B4-BE49-F238E27FC236}">
                <a16:creationId xmlns:a16="http://schemas.microsoft.com/office/drawing/2014/main" id="{ACD0DD60-74D5-AD1F-42FC-D15BB9C96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550" y="1503680"/>
            <a:ext cx="6345902" cy="493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526FAD-135E-7837-6899-65E82C2B7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548" y="2172475"/>
            <a:ext cx="5289052" cy="4174826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18D703-5EE7-9701-427D-0C76DE99464F}"/>
              </a:ext>
            </a:extLst>
          </p:cNvPr>
          <p:cNvSpPr txBox="1"/>
          <p:nvPr/>
        </p:nvSpPr>
        <p:spPr>
          <a:xfrm>
            <a:off x="8595360" y="6398101"/>
            <a:ext cx="2773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0070C0"/>
              </a:buClr>
              <a:buSzPts val="1800"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Davies et al. 2019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61A60E-DA08-D9AA-0F9A-21DA1F93E1B9}"/>
              </a:ext>
            </a:extLst>
          </p:cNvPr>
          <p:cNvSpPr txBox="1"/>
          <p:nvPr/>
        </p:nvSpPr>
        <p:spPr>
          <a:xfrm>
            <a:off x="1798320" y="6359239"/>
            <a:ext cx="2773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0070C0"/>
              </a:buClr>
              <a:buSzPts val="1800"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Goff et al. 2017</a:t>
            </a:r>
          </a:p>
        </p:txBody>
      </p:sp>
    </p:spTree>
    <p:extLst>
      <p:ext uri="{BB962C8B-B14F-4D97-AF65-F5344CB8AC3E}">
        <p14:creationId xmlns:p14="http://schemas.microsoft.com/office/powerpoint/2010/main" val="2462899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51540" y="662550"/>
            <a:ext cx="5061701" cy="2889114"/>
          </a:xfrm>
        </p:spPr>
        <p:txBody>
          <a:bodyPr anchor="b">
            <a:normAutofit/>
          </a:bodyPr>
          <a:lstStyle/>
          <a:p>
            <a:pPr algn="l"/>
            <a:r>
              <a:rPr lang="en-NZ" dirty="0"/>
              <a:t>Thank you for your Time and Attention</a:t>
            </a:r>
            <a:endParaRPr lang="en-NZ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anchor="t">
            <a:normAutofit/>
          </a:bodyPr>
          <a:lstStyle/>
          <a:p>
            <a:pPr algn="l"/>
            <a:r>
              <a:rPr lang="en-US" sz="2000"/>
              <a:t>shaun.williams@niwa.co.nz </a:t>
            </a:r>
            <a:endParaRPr lang="en-NZ" sz="200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5781C7-D449-4FFA-BCB2-D326341FC9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49" y="826464"/>
            <a:ext cx="2623832" cy="360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24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1C4FDBE2-32F7-4AC4-A40C-C51C65B1D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763933" y="3827844"/>
            <a:ext cx="6766405" cy="11681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>
                <a:solidFill>
                  <a:srgbClr val="0070C0"/>
                </a:solidFill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>
                <a:solidFill>
                  <a:srgbClr val="FFFFFE"/>
                </a:solidFill>
                <a:latin typeface="+mj-lt"/>
              </a:rPr>
              <a:t>Acknowledgments</a:t>
            </a:r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EBF4792E-DF83-4D24-9924-01EC30A32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8512"/>
            <a:ext cx="3952259" cy="5932172"/>
          </a:xfrm>
          <a:custGeom>
            <a:avLst/>
            <a:gdLst>
              <a:gd name="connsiteX0" fmla="*/ 986173 w 3952259"/>
              <a:gd name="connsiteY0" fmla="*/ 0 h 5932172"/>
              <a:gd name="connsiteX1" fmla="*/ 3952259 w 3952259"/>
              <a:gd name="connsiteY1" fmla="*/ 2966086 h 5932172"/>
              <a:gd name="connsiteX2" fmla="*/ 986173 w 3952259"/>
              <a:gd name="connsiteY2" fmla="*/ 5932172 h 5932172"/>
              <a:gd name="connsiteX3" fmla="*/ 104150 w 3952259"/>
              <a:gd name="connsiteY3" fmla="*/ 5798823 h 5932172"/>
              <a:gd name="connsiteX4" fmla="*/ 0 w 3952259"/>
              <a:gd name="connsiteY4" fmla="*/ 5760704 h 5932172"/>
              <a:gd name="connsiteX5" fmla="*/ 0 w 3952259"/>
              <a:gd name="connsiteY5" fmla="*/ 171469 h 5932172"/>
              <a:gd name="connsiteX6" fmla="*/ 104150 w 3952259"/>
              <a:gd name="connsiteY6" fmla="*/ 133350 h 5932172"/>
              <a:gd name="connsiteX7" fmla="*/ 986173 w 3952259"/>
              <a:gd name="connsiteY7" fmla="*/ 0 h 5932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52259" h="5932172">
                <a:moveTo>
                  <a:pt x="986173" y="0"/>
                </a:moveTo>
                <a:cubicBezTo>
                  <a:pt x="2624297" y="0"/>
                  <a:pt x="3952259" y="1327962"/>
                  <a:pt x="3952259" y="2966086"/>
                </a:cubicBezTo>
                <a:cubicBezTo>
                  <a:pt x="3952259" y="4604210"/>
                  <a:pt x="2624297" y="5932172"/>
                  <a:pt x="986173" y="5932172"/>
                </a:cubicBezTo>
                <a:cubicBezTo>
                  <a:pt x="679025" y="5932172"/>
                  <a:pt x="382781" y="5885486"/>
                  <a:pt x="104150" y="5798823"/>
                </a:cubicBezTo>
                <a:lnTo>
                  <a:pt x="0" y="5760704"/>
                </a:lnTo>
                <a:lnTo>
                  <a:pt x="0" y="171469"/>
                </a:lnTo>
                <a:lnTo>
                  <a:pt x="104150" y="133350"/>
                </a:lnTo>
                <a:cubicBezTo>
                  <a:pt x="382781" y="46686"/>
                  <a:pt x="679025" y="0"/>
                  <a:pt x="9861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35" name="Freeform: Shape 1034">
            <a:extLst>
              <a:ext uri="{FF2B5EF4-FFF2-40B4-BE49-F238E27FC236}">
                <a16:creationId xmlns:a16="http://schemas.microsoft.com/office/drawing/2014/main" id="{15837328-A57C-47AA-B520-C83F4A6BD1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58125" y="0"/>
            <a:ext cx="4475748" cy="3256337"/>
          </a:xfrm>
          <a:custGeom>
            <a:avLst/>
            <a:gdLst>
              <a:gd name="connsiteX0" fmla="*/ 246861 w 4475748"/>
              <a:gd name="connsiteY0" fmla="*/ 0 h 3256337"/>
              <a:gd name="connsiteX1" fmla="*/ 4228888 w 4475748"/>
              <a:gd name="connsiteY1" fmla="*/ 0 h 3256337"/>
              <a:gd name="connsiteX2" fmla="*/ 4299885 w 4475748"/>
              <a:gd name="connsiteY2" fmla="*/ 147382 h 3256337"/>
              <a:gd name="connsiteX3" fmla="*/ 4475748 w 4475748"/>
              <a:gd name="connsiteY3" fmla="*/ 1018463 h 3256337"/>
              <a:gd name="connsiteX4" fmla="*/ 2237874 w 4475748"/>
              <a:gd name="connsiteY4" fmla="*/ 3256337 h 3256337"/>
              <a:gd name="connsiteX5" fmla="*/ 0 w 4475748"/>
              <a:gd name="connsiteY5" fmla="*/ 1018463 h 3256337"/>
              <a:gd name="connsiteX6" fmla="*/ 175863 w 4475748"/>
              <a:gd name="connsiteY6" fmla="*/ 147382 h 3256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75748" h="3256337">
                <a:moveTo>
                  <a:pt x="246861" y="0"/>
                </a:moveTo>
                <a:lnTo>
                  <a:pt x="4228888" y="0"/>
                </a:lnTo>
                <a:lnTo>
                  <a:pt x="4299885" y="147382"/>
                </a:lnTo>
                <a:cubicBezTo>
                  <a:pt x="4413128" y="415117"/>
                  <a:pt x="4475748" y="709477"/>
                  <a:pt x="4475748" y="1018463"/>
                </a:cubicBezTo>
                <a:cubicBezTo>
                  <a:pt x="4475748" y="2254407"/>
                  <a:pt x="3473818" y="3256337"/>
                  <a:pt x="2237874" y="3256337"/>
                </a:cubicBezTo>
                <a:cubicBezTo>
                  <a:pt x="1001930" y="3256337"/>
                  <a:pt x="0" y="2254407"/>
                  <a:pt x="0" y="1018463"/>
                </a:cubicBezTo>
                <a:cubicBezTo>
                  <a:pt x="0" y="709477"/>
                  <a:pt x="62621" y="415117"/>
                  <a:pt x="175863" y="14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37" name="Arc 1036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7580241">
            <a:off x="-1784401" y="613620"/>
            <a:ext cx="6199926" cy="6199926"/>
          </a:xfrm>
          <a:prstGeom prst="arc">
            <a:avLst>
              <a:gd name="adj1" fmla="val 14455503"/>
              <a:gd name="adj2" fmla="val 18389131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7E74DA2-26CE-41A2-9BA6-93EF3A66CD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23120"/>
            <a:ext cx="3268056" cy="2777071"/>
          </a:xfrm>
          <a:custGeom>
            <a:avLst/>
            <a:gdLst/>
            <a:ahLst/>
            <a:cxnLst/>
            <a:rect l="l" t="t" r="r" b="b"/>
            <a:pathLst>
              <a:path w="2028107" h="1916009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361E33-0F01-4364-B9FC-65CE18032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8271" y="45660"/>
            <a:ext cx="2676403" cy="2676403"/>
          </a:xfrm>
          <a:custGeom>
            <a:avLst/>
            <a:gdLst/>
            <a:ahLst/>
            <a:cxnLst/>
            <a:rect l="l" t="t" r="r" b="b"/>
            <a:pathLst>
              <a:path w="2487175" h="2487175">
                <a:moveTo>
                  <a:pt x="67328" y="0"/>
                </a:moveTo>
                <a:lnTo>
                  <a:pt x="2419847" y="0"/>
                </a:lnTo>
                <a:cubicBezTo>
                  <a:pt x="2457031" y="0"/>
                  <a:pt x="2487175" y="30144"/>
                  <a:pt x="2487175" y="67328"/>
                </a:cubicBezTo>
                <a:lnTo>
                  <a:pt x="2487175" y="2419847"/>
                </a:lnTo>
                <a:cubicBezTo>
                  <a:pt x="2487175" y="2457031"/>
                  <a:pt x="2457031" y="2487175"/>
                  <a:pt x="2419847" y="2487175"/>
                </a:cubicBezTo>
                <a:lnTo>
                  <a:pt x="67328" y="2487175"/>
                </a:lnTo>
                <a:cubicBezTo>
                  <a:pt x="30144" y="2487175"/>
                  <a:pt x="0" y="2457031"/>
                  <a:pt x="0" y="2419847"/>
                </a:cubicBezTo>
                <a:lnTo>
                  <a:pt x="0" y="67328"/>
                </a:lnTo>
                <a:cubicBezTo>
                  <a:pt x="0" y="30144"/>
                  <a:pt x="30144" y="0"/>
                  <a:pt x="67328" y="0"/>
                </a:cubicBezTo>
                <a:close/>
              </a:path>
            </a:pathLst>
          </a:custGeom>
        </p:spPr>
      </p:pic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8A03A6A2-7849-4179-B68F-C11DDDB23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1078" y="0"/>
            <a:ext cx="3440922" cy="3674631"/>
          </a:xfrm>
          <a:custGeom>
            <a:avLst/>
            <a:gdLst>
              <a:gd name="connsiteX0" fmla="*/ 523074 w 3440922"/>
              <a:gd name="connsiteY0" fmla="*/ 0 h 3674631"/>
              <a:gd name="connsiteX1" fmla="*/ 3440922 w 3440922"/>
              <a:gd name="connsiteY1" fmla="*/ 0 h 3674631"/>
              <a:gd name="connsiteX2" fmla="*/ 3440922 w 3440922"/>
              <a:gd name="connsiteY2" fmla="*/ 3321701 h 3674631"/>
              <a:gd name="connsiteX3" fmla="*/ 3304578 w 3440922"/>
              <a:gd name="connsiteY3" fmla="*/ 3404532 h 3674631"/>
              <a:gd name="connsiteX4" fmla="*/ 2237874 w 3440922"/>
              <a:gd name="connsiteY4" fmla="*/ 3674631 h 3674631"/>
              <a:gd name="connsiteX5" fmla="*/ 0 w 3440922"/>
              <a:gd name="connsiteY5" fmla="*/ 1436757 h 3674631"/>
              <a:gd name="connsiteX6" fmla="*/ 511022 w 3440922"/>
              <a:gd name="connsiteY6" fmla="*/ 13261 h 3674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40922" h="3674631">
                <a:moveTo>
                  <a:pt x="523074" y="0"/>
                </a:moveTo>
                <a:lnTo>
                  <a:pt x="3440922" y="0"/>
                </a:lnTo>
                <a:lnTo>
                  <a:pt x="3440922" y="3321701"/>
                </a:lnTo>
                <a:lnTo>
                  <a:pt x="3304578" y="3404532"/>
                </a:lnTo>
                <a:cubicBezTo>
                  <a:pt x="2987486" y="3576786"/>
                  <a:pt x="2624107" y="3674631"/>
                  <a:pt x="2237874" y="3674631"/>
                </a:cubicBezTo>
                <a:cubicBezTo>
                  <a:pt x="1001930" y="3674631"/>
                  <a:pt x="0" y="2672701"/>
                  <a:pt x="0" y="1436757"/>
                </a:cubicBezTo>
                <a:cubicBezTo>
                  <a:pt x="0" y="896032"/>
                  <a:pt x="191776" y="400098"/>
                  <a:pt x="511022" y="1326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CISRDP VANUATU FISHERIES SECTOR COORDINATOR » Vanuatu Wok">
            <a:extLst>
              <a:ext uri="{FF2B5EF4-FFF2-40B4-BE49-F238E27FC236}">
                <a16:creationId xmlns:a16="http://schemas.microsoft.com/office/drawing/2014/main" id="{655C9F1F-3898-E6A4-1963-4BD9D5EFA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73404" y="468451"/>
            <a:ext cx="2718594" cy="2430258"/>
          </a:xfrm>
          <a:custGeom>
            <a:avLst/>
            <a:gdLst/>
            <a:ahLst/>
            <a:cxnLst/>
            <a:rect l="l" t="t" r="r" b="b"/>
            <a:pathLst>
              <a:path w="2028107" h="1916009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938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091442-2E5E-87C3-23C8-A6B7C50A07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3"/>
          <a:stretch/>
        </p:blipFill>
        <p:spPr>
          <a:xfrm>
            <a:off x="-3047" y="10"/>
            <a:ext cx="9669642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8456642" y="641572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>
                <a:solidFill>
                  <a:srgbClr val="0070C0"/>
                </a:solidFill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  <a:latin typeface="+mj-lt"/>
              </a:rPr>
              <a:t>Outline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8105768" y="233881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1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647700" indent="-228600" eaLnBrk="1" hangingPunct="1">
              <a:lnSpc>
                <a:spcPct val="90000"/>
              </a:lnSpc>
              <a:spcBef>
                <a:spcPts val="1200"/>
              </a:spcBef>
              <a:buClr>
                <a:srgbClr val="0070C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cs typeface="+mn-cs"/>
              </a:rPr>
              <a:t>Overview – Paleotsunami in the SW Pacific</a:t>
            </a:r>
          </a:p>
          <a:p>
            <a:pPr marL="647700" indent="-228600" eaLnBrk="1" hangingPunct="1">
              <a:lnSpc>
                <a:spcPct val="90000"/>
              </a:lnSpc>
              <a:spcBef>
                <a:spcPts val="1200"/>
              </a:spcBef>
              <a:buClr>
                <a:srgbClr val="0070C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cs typeface="+mn-cs"/>
              </a:rPr>
              <a:t>New Caledonia, Vanuatu, Solomon Islands and Papua New Guinea focus</a:t>
            </a:r>
          </a:p>
          <a:p>
            <a:pPr marL="647700" indent="-228600" eaLnBrk="1" hangingPunct="1">
              <a:lnSpc>
                <a:spcPct val="90000"/>
              </a:lnSpc>
              <a:spcBef>
                <a:spcPts val="1200"/>
              </a:spcBef>
              <a:buClr>
                <a:srgbClr val="0070C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cs typeface="+mn-cs"/>
              </a:rPr>
              <a:t>Commentary on Investigative Techniques</a:t>
            </a:r>
          </a:p>
          <a:p>
            <a:pPr marL="647700" indent="-228600" eaLnBrk="1" hangingPunct="1">
              <a:lnSpc>
                <a:spcPct val="90000"/>
              </a:lnSpc>
              <a:spcBef>
                <a:spcPts val="1200"/>
              </a:spcBef>
              <a:buClr>
                <a:srgbClr val="0070C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cs typeface="+mn-cs"/>
              </a:rPr>
              <a:t>Gaps and Challenges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6E1C98-0CC4-29C7-0639-4DFFFF85614D}"/>
              </a:ext>
            </a:extLst>
          </p:cNvPr>
          <p:cNvSpPr txBox="1"/>
          <p:nvPr/>
        </p:nvSpPr>
        <p:spPr>
          <a:xfrm>
            <a:off x="3049" y="6448425"/>
            <a:ext cx="2049459" cy="409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SzPts val="1800"/>
            </a:pPr>
            <a:r>
              <a:rPr lang="en-US" sz="12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Goff et al. 2020</a:t>
            </a:r>
          </a:p>
        </p:txBody>
      </p:sp>
    </p:spTree>
    <p:extLst>
      <p:ext uri="{BB962C8B-B14F-4D97-AF65-F5344CB8AC3E}">
        <p14:creationId xmlns:p14="http://schemas.microsoft.com/office/powerpoint/2010/main" val="525814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Background">
            <a:extLst>
              <a:ext uri="{FF2B5EF4-FFF2-40B4-BE49-F238E27FC236}">
                <a16:creationId xmlns:a16="http://schemas.microsoft.com/office/drawing/2014/main" id="{7DE220E6-BA55-4F04-B3C4-F4985F3E7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4" name="tint">
            <a:extLst>
              <a:ext uri="{FF2B5EF4-FFF2-40B4-BE49-F238E27FC236}">
                <a16:creationId xmlns:a16="http://schemas.microsoft.com/office/drawing/2014/main" id="{5AE190BC-D2FD-433E-AB89-0DF68EFD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5644" y="0"/>
            <a:ext cx="1046356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43E8FEA2-54EE-4F84-B5DB-A055A7D80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6444" y="0"/>
            <a:ext cx="6075554" cy="6858000"/>
          </a:xfrm>
          <a:prstGeom prst="rect">
            <a:avLst/>
          </a:prstGeom>
          <a:ln>
            <a:noFill/>
          </a:ln>
          <a:effectLst>
            <a:outerShdw blurRad="508000" dist="190500" dir="5460000" sx="93000" sy="93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816432" y="381001"/>
            <a:ext cx="4554680" cy="17082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>
                <a:solidFill>
                  <a:srgbClr val="0070C0"/>
                </a:solidFill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Overview of evidence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27F46B-AB41-184C-17B8-F65ED20F8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367" y="1309309"/>
            <a:ext cx="4541003" cy="4239386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448296" y="1947730"/>
            <a:ext cx="5743701" cy="3769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61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647700" indent="-228600" eaLnBrk="1" hangingPunct="1">
              <a:lnSpc>
                <a:spcPct val="90000"/>
              </a:lnSpc>
              <a:spcBef>
                <a:spcPts val="1200"/>
              </a:spcBef>
              <a:buClr>
                <a:srgbClr val="0070C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  <a:cs typeface="+mn-cs"/>
              </a:rPr>
              <a:t>New Caledonia, Vanuatu – mixture of sedimentary/ geological, archaeological, contextual</a:t>
            </a:r>
          </a:p>
          <a:p>
            <a:pPr marL="647700" indent="-228600" eaLnBrk="1" hangingPunct="1">
              <a:lnSpc>
                <a:spcPct val="90000"/>
              </a:lnSpc>
              <a:spcBef>
                <a:spcPts val="1200"/>
              </a:spcBef>
              <a:buClr>
                <a:srgbClr val="0070C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  <a:cs typeface="+mn-cs"/>
              </a:rPr>
              <a:t>Solomon Islands – based on re-interpretations of archaeological / contextual evidence</a:t>
            </a:r>
          </a:p>
          <a:p>
            <a:pPr marL="647700" indent="-228600" eaLnBrk="1" hangingPunct="1">
              <a:lnSpc>
                <a:spcPct val="90000"/>
              </a:lnSpc>
              <a:spcBef>
                <a:spcPts val="1200"/>
              </a:spcBef>
              <a:buClr>
                <a:srgbClr val="0070C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  <a:cs typeface="+mn-cs"/>
              </a:rPr>
              <a:t>PNG – limited to New Guinea fault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6E1C98-0CC4-29C7-0639-4DFFFF85614D}"/>
              </a:ext>
            </a:extLst>
          </p:cNvPr>
          <p:cNvSpPr txBox="1"/>
          <p:nvPr/>
        </p:nvSpPr>
        <p:spPr>
          <a:xfrm>
            <a:off x="693582" y="5512777"/>
            <a:ext cx="2049459" cy="409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SzPts val="1800"/>
            </a:pPr>
            <a:r>
              <a:rPr lang="en-US" sz="12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Goff et al. 2020; 2022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1509DDC-150A-E645-2F8B-7366E4CBA18A}"/>
              </a:ext>
            </a:extLst>
          </p:cNvPr>
          <p:cNvSpPr/>
          <p:nvPr/>
        </p:nvSpPr>
        <p:spPr>
          <a:xfrm>
            <a:off x="2492047" y="2041184"/>
            <a:ext cx="2207489" cy="1849271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BD0981A-E121-C97E-70F3-89967B4F8003}"/>
              </a:ext>
            </a:extLst>
          </p:cNvPr>
          <p:cNvSpPr/>
          <p:nvPr/>
        </p:nvSpPr>
        <p:spPr>
          <a:xfrm>
            <a:off x="3872753" y="4073081"/>
            <a:ext cx="1761469" cy="1849271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5CFE3E-5DA2-E57E-F68B-704B5C8B42CB}"/>
              </a:ext>
            </a:extLst>
          </p:cNvPr>
          <p:cNvSpPr txBox="1"/>
          <p:nvPr/>
        </p:nvSpPr>
        <p:spPr>
          <a:xfrm>
            <a:off x="2871874" y="1416637"/>
            <a:ext cx="3191769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9100" eaLnBrk="1" hangingPunct="1">
              <a:lnSpc>
                <a:spcPct val="90000"/>
              </a:lnSpc>
              <a:spcBef>
                <a:spcPts val="1200"/>
              </a:spcBef>
              <a:buClr>
                <a:srgbClr val="0070C0"/>
              </a:buClr>
              <a:buSzPts val="1800"/>
            </a:pPr>
            <a:r>
              <a:rPr lang="en-US" sz="1800" dirty="0">
                <a:latin typeface="+mn-lt"/>
                <a:cs typeface="+mn-cs"/>
              </a:rPr>
              <a:t>Trans-Pacific source interpretation – TKT Source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F24B33-7396-014A-6317-D3F799DA890E}"/>
              </a:ext>
            </a:extLst>
          </p:cNvPr>
          <p:cNvSpPr txBox="1"/>
          <p:nvPr/>
        </p:nvSpPr>
        <p:spPr>
          <a:xfrm>
            <a:off x="2287749" y="5937794"/>
            <a:ext cx="4160547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9100" eaLnBrk="1" hangingPunct="1">
              <a:lnSpc>
                <a:spcPct val="90000"/>
              </a:lnSpc>
              <a:spcBef>
                <a:spcPts val="1200"/>
              </a:spcBef>
              <a:buClr>
                <a:srgbClr val="0070C0"/>
              </a:buClr>
              <a:buSzPts val="1800"/>
            </a:pPr>
            <a:r>
              <a:rPr lang="en-US" sz="1800" dirty="0">
                <a:latin typeface="+mn-lt"/>
                <a:cs typeface="+mn-cs"/>
              </a:rPr>
              <a:t>Combination - Trans-Pacific (TKT) source and local EQ/Volcano sources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86E892-AE70-BE46-32BF-0F84B950702C}"/>
              </a:ext>
            </a:extLst>
          </p:cNvPr>
          <p:cNvSpPr txBox="1"/>
          <p:nvPr/>
        </p:nvSpPr>
        <p:spPr>
          <a:xfrm>
            <a:off x="-132211" y="810070"/>
            <a:ext cx="3164079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9100" eaLnBrk="1" hangingPunct="1">
              <a:lnSpc>
                <a:spcPct val="90000"/>
              </a:lnSpc>
              <a:spcBef>
                <a:spcPts val="1200"/>
              </a:spcBef>
              <a:buClr>
                <a:srgbClr val="0070C0"/>
              </a:buClr>
              <a:buSzPts val="1800"/>
            </a:pPr>
            <a:r>
              <a:rPr lang="en-US" sz="1800" dirty="0">
                <a:solidFill>
                  <a:srgbClr val="FF0000"/>
                </a:solidFill>
                <a:latin typeface="+mn-lt"/>
                <a:cs typeface="+mn-cs"/>
              </a:rPr>
              <a:t>Local sources – New Guinea Fault related events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44991FE-F757-400D-386B-9363F570CC41}"/>
              </a:ext>
            </a:extLst>
          </p:cNvPr>
          <p:cNvSpPr/>
          <p:nvPr/>
        </p:nvSpPr>
        <p:spPr>
          <a:xfrm>
            <a:off x="772469" y="1828800"/>
            <a:ext cx="898692" cy="959161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727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/>
      <p:bldP spid="14" grpId="0"/>
      <p:bldP spid="15" grpId="0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49344" y="242062"/>
            <a:ext cx="11045573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>
                <a:solidFill>
                  <a:srgbClr val="0070C0"/>
                </a:solidFill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2023 Update –Paris et al. 2023 New Caledonia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78A45E-659E-82E0-CF61-25C9D67DE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3955" y="0"/>
            <a:ext cx="6385965" cy="6858000"/>
          </a:xfrm>
          <a:prstGeom prst="rect">
            <a:avLst/>
          </a:prstGeom>
        </p:spPr>
      </p:pic>
      <p:graphicFrame>
        <p:nvGraphicFramePr>
          <p:cNvPr id="34" name="TextBox 1">
            <a:extLst>
              <a:ext uri="{FF2B5EF4-FFF2-40B4-BE49-F238E27FC236}">
                <a16:creationId xmlns:a16="http://schemas.microsoft.com/office/drawing/2014/main" id="{86220E5A-FDBF-49EC-5A78-F958CB6808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9908487"/>
              </p:ext>
            </p:extLst>
          </p:nvPr>
        </p:nvGraphicFramePr>
        <p:xfrm>
          <a:off x="322080" y="813562"/>
          <a:ext cx="4717280" cy="5601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70970BA-D453-085D-0D43-944A8B139E79}"/>
              </a:ext>
            </a:extLst>
          </p:cNvPr>
          <p:cNvCxnSpPr>
            <a:cxnSpLocks/>
          </p:cNvCxnSpPr>
          <p:nvPr/>
        </p:nvCxnSpPr>
        <p:spPr>
          <a:xfrm flipV="1">
            <a:off x="2372810" y="2206752"/>
            <a:ext cx="6045766" cy="1520296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4762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7DC77E-DA10-4CDC-99B8-870D1EEC8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513" y="946673"/>
            <a:ext cx="8809487" cy="5911327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83DF6855-D131-4E23-9440-89955450D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689" y="292375"/>
            <a:ext cx="11045573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>
                <a:solidFill>
                  <a:srgbClr val="0070C0"/>
                </a:solidFill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Potential significant 15</a:t>
            </a:r>
            <a:r>
              <a:rPr lang="en-US" baseline="30000" dirty="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C Trans-Pacific event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757DD7-4180-3A04-CA91-7923757C38F1}"/>
              </a:ext>
            </a:extLst>
          </p:cNvPr>
          <p:cNvSpPr txBox="1"/>
          <p:nvPr/>
        </p:nvSpPr>
        <p:spPr>
          <a:xfrm>
            <a:off x="118796" y="1474619"/>
            <a:ext cx="3380403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ts val="1200"/>
              </a:spcBef>
              <a:buClr>
                <a:srgbClr val="0070C0"/>
              </a:buClr>
              <a:buSzPts val="1800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So-called ‘history-changing event’ on Pacific migration/cultural shifts (Goff et al. 2012; 2020 and 2022)</a:t>
            </a:r>
          </a:p>
          <a:p>
            <a:pPr marL="354013" indent="-269875" eaLnBrk="1" hangingPunct="1">
              <a:spcBef>
                <a:spcPts val="1200"/>
              </a:spcBef>
              <a:buClr>
                <a:srgbClr val="0070C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  <a:latin typeface="Calibri" panose="020F0502020204030204"/>
              </a:rPr>
              <a:t>~1450 AD event</a:t>
            </a:r>
          </a:p>
          <a:p>
            <a:pPr marL="354013" indent="-269875" eaLnBrk="1" hangingPunct="1">
              <a:spcBef>
                <a:spcPts val="1200"/>
              </a:spcBef>
              <a:buClr>
                <a:srgbClr val="0070C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  <a:latin typeface="Calibri" panose="020F0502020204030204"/>
              </a:rPr>
              <a:t>Suggested to be linked to a possible Mw 9.4 Tonga-</a:t>
            </a:r>
            <a:r>
              <a:rPr lang="en-US" sz="2400" dirty="0" err="1">
                <a:solidFill>
                  <a:srgbClr val="C00000"/>
                </a:solidFill>
                <a:latin typeface="Calibri" panose="020F0502020204030204"/>
              </a:rPr>
              <a:t>Kermadec</a:t>
            </a:r>
            <a:r>
              <a:rPr lang="en-US" sz="2400" dirty="0">
                <a:solidFill>
                  <a:srgbClr val="C00000"/>
                </a:solidFill>
                <a:latin typeface="Calibri" panose="020F0502020204030204"/>
              </a:rPr>
              <a:t> EQ</a:t>
            </a:r>
          </a:p>
          <a:p>
            <a:pPr eaLnBrk="1" hangingPunct="1">
              <a:spcBef>
                <a:spcPts val="1200"/>
              </a:spcBef>
              <a:buClr>
                <a:srgbClr val="0070C0"/>
              </a:buClr>
              <a:buSzPts val="1800"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anose="020F0502020204030204"/>
            </a:endParaRPr>
          </a:p>
          <a:p>
            <a:pPr eaLnBrk="1" hangingPunct="1">
              <a:spcBef>
                <a:spcPts val="1200"/>
              </a:spcBef>
              <a:buClr>
                <a:srgbClr val="0070C0"/>
              </a:buClr>
              <a:buSzPts val="1800"/>
            </a:pPr>
            <a:endParaRPr lang="en-NZ" sz="2400" dirty="0">
              <a:solidFill>
                <a:schemeClr val="accent1">
                  <a:lumMod val="75000"/>
                </a:schemeClr>
              </a:solidFill>
              <a:latin typeface="Calibri" panose="020F0502020204030204"/>
            </a:endParaRPr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8DBEAB96-8E9F-4739-D8C3-B4CF97EC1D99}"/>
              </a:ext>
            </a:extLst>
          </p:cNvPr>
          <p:cNvSpPr/>
          <p:nvPr/>
        </p:nvSpPr>
        <p:spPr>
          <a:xfrm>
            <a:off x="6159208" y="4569825"/>
            <a:ext cx="157699" cy="14574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34FDF2C3-FD2E-03B6-5FCB-475CCF7F621C}"/>
              </a:ext>
            </a:extLst>
          </p:cNvPr>
          <p:cNvSpPr/>
          <p:nvPr/>
        </p:nvSpPr>
        <p:spPr>
          <a:xfrm>
            <a:off x="5993889" y="4515813"/>
            <a:ext cx="157699" cy="14574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412A4962-33D0-1E0B-DD40-F0224A260880}"/>
              </a:ext>
            </a:extLst>
          </p:cNvPr>
          <p:cNvSpPr/>
          <p:nvPr/>
        </p:nvSpPr>
        <p:spPr>
          <a:xfrm>
            <a:off x="5834475" y="3756590"/>
            <a:ext cx="157699" cy="14574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68ED245E-ED6E-F23F-1406-95142AC65A14}"/>
              </a:ext>
            </a:extLst>
          </p:cNvPr>
          <p:cNvSpPr/>
          <p:nvPr/>
        </p:nvSpPr>
        <p:spPr>
          <a:xfrm>
            <a:off x="5720655" y="3642772"/>
            <a:ext cx="157699" cy="14574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1420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49344" y="242062"/>
            <a:ext cx="11045573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>
                <a:solidFill>
                  <a:srgbClr val="0070C0"/>
                </a:solidFill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15</a:t>
            </a:r>
            <a:r>
              <a:rPr lang="en-US" baseline="30000" dirty="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C event – contrasting factors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A017D5-E943-5BEE-91BF-2275603E83D0}"/>
              </a:ext>
            </a:extLst>
          </p:cNvPr>
          <p:cNvSpPr txBox="1"/>
          <p:nvPr/>
        </p:nvSpPr>
        <p:spPr>
          <a:xfrm>
            <a:off x="415860" y="1124193"/>
            <a:ext cx="461825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buClr>
                <a:srgbClr val="0070C0"/>
              </a:buClr>
              <a:buSzPts val="1800"/>
            </a:pPr>
            <a:r>
              <a:rPr lang="en-US" sz="2200" dirty="0">
                <a:solidFill>
                  <a:srgbClr val="00669B"/>
                </a:solidFill>
                <a:latin typeface="Calibri" panose="020F0502020204030204"/>
              </a:rPr>
              <a:t>The interpreted sources for a 15</a:t>
            </a:r>
            <a:r>
              <a:rPr lang="en-US" sz="2200" baseline="30000" dirty="0">
                <a:solidFill>
                  <a:srgbClr val="00669B"/>
                </a:solidFill>
                <a:latin typeface="Calibri" panose="020F0502020204030204"/>
              </a:rPr>
              <a:t>th</a:t>
            </a:r>
            <a:r>
              <a:rPr lang="en-US" sz="2200" dirty="0">
                <a:solidFill>
                  <a:srgbClr val="00669B"/>
                </a:solidFill>
                <a:latin typeface="Calibri" panose="020F0502020204030204"/>
              </a:rPr>
              <a:t> C TKT-sourced event in West Pacific (Solomon Is., Vanuatu, New Caledonia) is ambiguous:</a:t>
            </a:r>
          </a:p>
          <a:p>
            <a:pPr marL="342900" indent="-342900">
              <a:spcBef>
                <a:spcPts val="1200"/>
              </a:spcBef>
              <a:buClr>
                <a:srgbClr val="0070C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Cain et al. 2019 (Solomon Islands) –  TKT vs local/regional?</a:t>
            </a:r>
          </a:p>
          <a:p>
            <a:pPr marL="342900" indent="-342900">
              <a:spcBef>
                <a:spcPts val="1200"/>
              </a:spcBef>
              <a:buClr>
                <a:srgbClr val="0070C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Goff et al. 2022 (Solomon Is. / Vanuatu) – TKT vs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Kuwae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 eruption? </a:t>
            </a:r>
          </a:p>
          <a:p>
            <a:pPr marL="342900" indent="-342900">
              <a:spcBef>
                <a:spcPts val="1200"/>
              </a:spcBef>
              <a:buClr>
                <a:srgbClr val="0070C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Paris et al. 2023 (New Caledonia)</a:t>
            </a:r>
          </a:p>
          <a:p>
            <a:pPr marL="342900" indent="-342900">
              <a:spcBef>
                <a:spcPts val="1200"/>
              </a:spcBef>
              <a:buClr>
                <a:srgbClr val="0070C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Calibri" panose="020F0502020204030204"/>
              </a:rPr>
              <a:t>Lavigne et al. 2021 (Tonga) – introduces a potential volcanic instead of EQ source at TKT?</a:t>
            </a:r>
          </a:p>
          <a:p>
            <a:pPr eaLnBrk="1" hangingPunct="1">
              <a:spcBef>
                <a:spcPts val="1200"/>
              </a:spcBef>
              <a:buClr>
                <a:srgbClr val="0070C0"/>
              </a:buClr>
              <a:buSzPts val="1800"/>
            </a:pPr>
            <a:endParaRPr lang="en-NZ" sz="2200" dirty="0">
              <a:solidFill>
                <a:schemeClr val="accent1">
                  <a:lumMod val="75000"/>
                </a:schemeClr>
              </a:solidFill>
              <a:latin typeface="Calibri" panose="020F0502020204030204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338AF20-14F8-205E-CCEF-6E4D80F0E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9914" y="1008446"/>
            <a:ext cx="6382167" cy="5510341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63159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Redefining Success - Heidi Isern">
            <a:extLst>
              <a:ext uri="{FF2B5EF4-FFF2-40B4-BE49-F238E27FC236}">
                <a16:creationId xmlns:a16="http://schemas.microsoft.com/office/drawing/2014/main" id="{3F521513-5FBC-DA52-6251-671C1436DF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5" b="14382"/>
          <a:stretch/>
        </p:blipFill>
        <p:spPr bwMode="auto">
          <a:xfrm>
            <a:off x="1" y="10"/>
            <a:ext cx="859154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9" name="Rectangle 512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826102" y="1117972"/>
            <a:ext cx="536284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>
                <a:solidFill>
                  <a:srgbClr val="0070C0"/>
                </a:solidFill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  <a:latin typeface="+mj-lt"/>
              </a:rPr>
              <a:t>Commentary on Investigative Techniques 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003D4F3C-C87B-4041-ADCD-082D252828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0665" y="3115228"/>
            <a:ext cx="5868286" cy="374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61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704850" lvl="0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  <a:cs typeface="+mn-cs"/>
              </a:rPr>
              <a:t>Over the last decade – a major shift to using inter-disciplinary techniques in combination:</a:t>
            </a:r>
          </a:p>
          <a:p>
            <a:pPr marL="1085850" lvl="1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  <a:cs typeface="+mn-cs"/>
              </a:rPr>
              <a:t>Geological, geomorphological, chemical, biological, numerical and geospatial modelling, archaeological, anthropological, contextual…</a:t>
            </a:r>
          </a:p>
          <a:p>
            <a:pPr marL="1085850" lvl="1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200" dirty="0">
              <a:latin typeface="+mn-lt"/>
              <a:cs typeface="+mn-cs"/>
            </a:endParaRPr>
          </a:p>
          <a:p>
            <a:pPr marL="704850" lvl="0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  <a:cs typeface="+mn-cs"/>
              </a:rPr>
              <a:t>Evidence, or interpretations thereof, are subject to ambiguity – </a:t>
            </a:r>
          </a:p>
          <a:p>
            <a:pPr marL="1085850" lvl="1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  <a:cs typeface="+mn-cs"/>
              </a:rPr>
              <a:t>“...</a:t>
            </a:r>
            <a:r>
              <a:rPr lang="en-US" sz="2200" i="1" dirty="0">
                <a:latin typeface="+mn-lt"/>
                <a:cs typeface="+mn-cs"/>
              </a:rPr>
              <a:t>beware of seeing shapes in the clouds…”</a:t>
            </a:r>
            <a:endParaRPr lang="en-US" sz="2200" dirty="0">
              <a:latin typeface="+mn-lt"/>
              <a:cs typeface="+mn-cs"/>
            </a:endParaRPr>
          </a:p>
          <a:p>
            <a:pPr lvl="1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200" dirty="0">
              <a:latin typeface="+mn-lt"/>
              <a:cs typeface="+mn-cs"/>
            </a:endParaRPr>
          </a:p>
          <a:p>
            <a:pPr lvl="0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200" dirty="0">
              <a:latin typeface="+mn-lt"/>
              <a:cs typeface="+mn-cs"/>
            </a:endParaRPr>
          </a:p>
          <a:p>
            <a:pPr marL="704850" lvl="0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200" dirty="0">
              <a:latin typeface="+mn-lt"/>
              <a:cs typeface="+mn-cs"/>
            </a:endParaRPr>
          </a:p>
          <a:p>
            <a:pPr marL="647700" indent="-228600" eaLnBrk="1" hangingPunct="1">
              <a:lnSpc>
                <a:spcPct val="90000"/>
              </a:lnSpc>
              <a:spcBef>
                <a:spcPts val="1200"/>
              </a:spcBef>
              <a:buClr>
                <a:srgbClr val="0070C0"/>
              </a:buClr>
              <a:buSzPts val="1800"/>
              <a:buFont typeface="Arial" panose="020B0604020202020204" pitchFamily="34" charset="0"/>
              <a:buChar char="•"/>
            </a:pPr>
            <a:endParaRPr lang="en-US" sz="2200" dirty="0">
              <a:latin typeface="+mn-lt"/>
              <a:cs typeface="+mn-cs"/>
            </a:endParaRPr>
          </a:p>
          <a:p>
            <a:pPr marL="647700" indent="-228600" eaLnBrk="1" hangingPunct="1">
              <a:lnSpc>
                <a:spcPct val="90000"/>
              </a:lnSpc>
              <a:spcBef>
                <a:spcPts val="1200"/>
              </a:spcBef>
              <a:buClr>
                <a:srgbClr val="0070C0"/>
              </a:buClr>
              <a:buSzPts val="1800"/>
              <a:buFont typeface="Arial" panose="020B0604020202020204" pitchFamily="34" charset="0"/>
              <a:buChar char="•"/>
            </a:pPr>
            <a:endParaRPr lang="en-US" sz="220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264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7B4501-5BBA-EE96-898D-A8D2BD38F4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6565" b="91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>
                <a:solidFill>
                  <a:srgbClr val="0070C0"/>
                </a:solidFill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400">
                <a:solidFill>
                  <a:srgbClr val="FFFFFF"/>
                </a:solidFill>
                <a:latin typeface="+mj-lt"/>
              </a:rPr>
              <a:t>Challenges &amp; Gaps</a:t>
            </a:r>
          </a:p>
        </p:txBody>
      </p:sp>
      <p:graphicFrame>
        <p:nvGraphicFramePr>
          <p:cNvPr id="8" name="Text Box 2">
            <a:extLst>
              <a:ext uri="{FF2B5EF4-FFF2-40B4-BE49-F238E27FC236}">
                <a16:creationId xmlns:a16="http://schemas.microsoft.com/office/drawing/2014/main" id="{DD652252-0E62-4B45-2324-0B37FE42C2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4062757"/>
              </p:ext>
            </p:extLst>
          </p:nvPr>
        </p:nvGraphicFramePr>
        <p:xfrm>
          <a:off x="0" y="1520456"/>
          <a:ext cx="12191980" cy="5337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7789212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Niw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8CE"/>
      </a:accent1>
      <a:accent2>
        <a:srgbClr val="0D2C6C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NZ Concierge">
      <a:majorFont>
        <a:latin typeface="Roboto Condensed Bold"/>
        <a:ea typeface=""/>
        <a:cs typeface=""/>
      </a:majorFont>
      <a:minorFont>
        <a:latin typeface="Roboto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031DF112456A428792A33D1F978794" ma:contentTypeVersion="20" ma:contentTypeDescription="Create a new document." ma:contentTypeScope="" ma:versionID="bfb4b8fae40cd0b259a24053f6afae36">
  <xsd:schema xmlns:xsd="http://www.w3.org/2001/XMLSchema" xmlns:xs="http://www.w3.org/2001/XMLSchema" xmlns:p="http://schemas.microsoft.com/office/2006/metadata/properties" xmlns:ns1="http://schemas.microsoft.com/sharepoint/v3" xmlns:ns3="d04a5839-1b6f-4275-a6b3-a7bb1de0a685" xmlns:ns4="bfea9e7a-1fe7-45b3-9153-6e69f828b581" targetNamespace="http://schemas.microsoft.com/office/2006/metadata/properties" ma:root="true" ma:fieldsID="b1e675ccfaa2ff477c567eb57fbe1e8c" ns1:_="" ns3:_="" ns4:_="">
    <xsd:import namespace="http://schemas.microsoft.com/sharepoint/v3"/>
    <xsd:import namespace="d04a5839-1b6f-4275-a6b3-a7bb1de0a685"/>
    <xsd:import namespace="bfea9e7a-1fe7-45b3-9153-6e69f828b58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4:SharedWithUsers" minOccurs="0"/>
                <xsd:element ref="ns4:SharedWithDetails" minOccurs="0"/>
                <xsd:element ref="ns4:SharingHintHash" minOccurs="0"/>
                <xsd:element ref="ns1:_ip_UnifiedCompliancePolicyProperties" minOccurs="0"/>
                <xsd:element ref="ns1:_ip_UnifiedCompliancePolicyUIAc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4a5839-1b6f-4275-a6b3-a7bb1de0a6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_activity" ma:index="24" nillable="true" ma:displayName="_activity" ma:hidden="true" ma:internalName="_activity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6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ea9e7a-1fe7-45b3-9153-6e69f828b58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activity xmlns="d04a5839-1b6f-4275-a6b3-a7bb1de0a685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2DD201EE-DF5F-4B1E-A4B6-F2E176BB7A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04a5839-1b6f-4275-a6b3-a7bb1de0a685"/>
    <ds:schemaRef ds:uri="bfea9e7a-1fe7-45b3-9153-6e69f828b5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73D6820-2554-453F-AE13-E859FE9636C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DC41499-3A06-4118-AE46-2C48100FB8B0}">
  <ds:schemaRefs>
    <ds:schemaRef ds:uri="http://schemas.microsoft.com/office/2006/metadata/properties"/>
    <ds:schemaRef ds:uri="http://schemas.microsoft.com/sharepoint/v3"/>
    <ds:schemaRef ds:uri="http://purl.org/dc/terms/"/>
    <ds:schemaRef ds:uri="d04a5839-1b6f-4275-a6b3-a7bb1de0a685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elements/1.1/"/>
    <ds:schemaRef ds:uri="bfea9e7a-1fe7-45b3-9153-6e69f828b581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10676</TotalTime>
  <Words>819</Words>
  <Application>Microsoft Office PowerPoint</Application>
  <PresentationFormat>Widescreen</PresentationFormat>
  <Paragraphs>98</Paragraphs>
  <Slides>14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Roboto Condensed Bold</vt:lpstr>
      <vt:lpstr>Roboto Condensed Light</vt:lpstr>
      <vt:lpstr>Office Theme</vt:lpstr>
      <vt:lpstr>Paleotsunami Current State Scientific Update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Paleotsunami Constraints on Sources  </vt:lpstr>
      <vt:lpstr>PowerPoint Presentation</vt:lpstr>
      <vt:lpstr>PowerPoint Presentation</vt:lpstr>
      <vt:lpstr>PowerPoint Presentation</vt:lpstr>
      <vt:lpstr>Thank you for your Time and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Empson</dc:creator>
  <cp:lastModifiedBy>Shaun Williams</cp:lastModifiedBy>
  <cp:revision>118</cp:revision>
  <cp:lastPrinted>2018-07-23T23:35:47Z</cp:lastPrinted>
  <dcterms:created xsi:type="dcterms:W3CDTF">2018-06-21T04:16:04Z</dcterms:created>
  <dcterms:modified xsi:type="dcterms:W3CDTF">2024-05-14T04:53:37Z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0x0101004B031DF112456A428792A33D1F978794</vt:lpwstr>
  </property>
</Properties>
</file>