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4287" r:id="rId3"/>
    <p:sldId id="258" r:id="rId4"/>
    <p:sldId id="267" r:id="rId5"/>
  </p:sldIdLst>
  <p:sldSz cx="18288000" cy="10287000"/>
  <p:notesSz cx="6858000" cy="9144000"/>
  <p:embeddedFontLst>
    <p:embeddedFont>
      <p:font typeface="Aileron Bold Italics" panose="020B0604020202020204" charset="0"/>
      <p:regular r:id="rId7"/>
    </p:embeddedFont>
    <p:embeddedFont>
      <p:font typeface="Arial Bold" panose="020B0704020202020204" pitchFamily="34" charset="0"/>
      <p:regular r:id="rId8"/>
      <p:bold r:id="rId9"/>
    </p:embeddedFont>
    <p:embeddedFont>
      <p:font typeface="Barlow Bold" panose="020B0604020202020204" charset="0"/>
      <p:regular r:id="rId10"/>
    </p:embeddedFont>
    <p:embeddedFont>
      <p:font typeface="Barlow Medium" panose="00000600000000000000" pitchFamily="2" charset="0"/>
      <p:regular r:id="rId11"/>
    </p:embeddedFont>
    <p:embeddedFont>
      <p:font typeface="Barlow Semi-Bold" panose="020B0604020202020204" charset="0"/>
      <p:regular r:id="rId12"/>
    </p:embeddedFont>
    <p:embeddedFont>
      <p:font typeface="DIN Pro 1" panose="020B0604020202020204" charset="0"/>
      <p:regular r:id="rId13"/>
    </p:embeddedFont>
    <p:embeddedFont>
      <p:font typeface="DIN Pro 3" panose="020B0604020202020204" charset="0"/>
      <p:regular r:id="rId14"/>
    </p:embeddedFont>
    <p:embeddedFont>
      <p:font typeface="Montserrat Light" panose="00000400000000000000" pitchFamily="2" charset="0"/>
      <p:regular r:id="rId15"/>
      <p:italic r:id="rId16"/>
    </p:embeddedFont>
    <p:embeddedFont>
      <p:font typeface="Poppi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4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men Vennin, Derya" userId="9dca1a5a-a24f-45fd-969d-1cfd0d525d5d" providerId="ADAL" clId="{48C274D4-B7A1-4554-B16C-5AD9A3AD39B2}"/>
    <pc:docChg chg="delSld modSld">
      <pc:chgData name="Dilmen Vennin, Derya" userId="9dca1a5a-a24f-45fd-969d-1cfd0d525d5d" providerId="ADAL" clId="{48C274D4-B7A1-4554-B16C-5AD9A3AD39B2}" dt="2024-05-12T17:35:31.121" v="31" actId="47"/>
      <pc:docMkLst>
        <pc:docMk/>
      </pc:docMkLst>
      <pc:sldChg chg="del">
        <pc:chgData name="Dilmen Vennin, Derya" userId="9dca1a5a-a24f-45fd-969d-1cfd0d525d5d" providerId="ADAL" clId="{48C274D4-B7A1-4554-B16C-5AD9A3AD39B2}" dt="2024-05-12T17:35:28.004" v="30" actId="47"/>
        <pc:sldMkLst>
          <pc:docMk/>
          <pc:sldMk cId="0" sldId="257"/>
        </pc:sldMkLst>
      </pc:sldChg>
      <pc:sldChg chg="del">
        <pc:chgData name="Dilmen Vennin, Derya" userId="9dca1a5a-a24f-45fd-969d-1cfd0d525d5d" providerId="ADAL" clId="{48C274D4-B7A1-4554-B16C-5AD9A3AD39B2}" dt="2024-05-12T17:35:31.121" v="31" actId="47"/>
        <pc:sldMkLst>
          <pc:docMk/>
          <pc:sldMk cId="0" sldId="263"/>
        </pc:sldMkLst>
      </pc:sldChg>
      <pc:sldChg chg="del">
        <pc:chgData name="Dilmen Vennin, Derya" userId="9dca1a5a-a24f-45fd-969d-1cfd0d525d5d" providerId="ADAL" clId="{48C274D4-B7A1-4554-B16C-5AD9A3AD39B2}" dt="2024-05-12T17:34:58.479" v="27" actId="47"/>
        <pc:sldMkLst>
          <pc:docMk/>
          <pc:sldMk cId="0" sldId="269"/>
        </pc:sldMkLst>
      </pc:sldChg>
      <pc:sldChg chg="del">
        <pc:chgData name="Dilmen Vennin, Derya" userId="9dca1a5a-a24f-45fd-969d-1cfd0d525d5d" providerId="ADAL" clId="{48C274D4-B7A1-4554-B16C-5AD9A3AD39B2}" dt="2024-05-12T17:34:57.164" v="26" actId="47"/>
        <pc:sldMkLst>
          <pc:docMk/>
          <pc:sldMk cId="0" sldId="270"/>
        </pc:sldMkLst>
      </pc:sldChg>
      <pc:sldChg chg="del">
        <pc:chgData name="Dilmen Vennin, Derya" userId="9dca1a5a-a24f-45fd-969d-1cfd0d525d5d" providerId="ADAL" clId="{48C274D4-B7A1-4554-B16C-5AD9A3AD39B2}" dt="2024-05-12T17:35:08.086" v="28" actId="47"/>
        <pc:sldMkLst>
          <pc:docMk/>
          <pc:sldMk cId="0" sldId="273"/>
        </pc:sldMkLst>
      </pc:sldChg>
      <pc:sldChg chg="del">
        <pc:chgData name="Dilmen Vennin, Derya" userId="9dca1a5a-a24f-45fd-969d-1cfd0d525d5d" providerId="ADAL" clId="{48C274D4-B7A1-4554-B16C-5AD9A3AD39B2}" dt="2024-05-12T17:34:29.661" v="4" actId="47"/>
        <pc:sldMkLst>
          <pc:docMk/>
          <pc:sldMk cId="1930527459" sldId="4278"/>
        </pc:sldMkLst>
      </pc:sldChg>
      <pc:sldChg chg="del">
        <pc:chgData name="Dilmen Vennin, Derya" userId="9dca1a5a-a24f-45fd-969d-1cfd0d525d5d" providerId="ADAL" clId="{48C274D4-B7A1-4554-B16C-5AD9A3AD39B2}" dt="2024-05-12T17:34:30.856" v="5" actId="47"/>
        <pc:sldMkLst>
          <pc:docMk/>
          <pc:sldMk cId="3141884593" sldId="4284"/>
        </pc:sldMkLst>
      </pc:sldChg>
      <pc:sldChg chg="del">
        <pc:chgData name="Dilmen Vennin, Derya" userId="9dca1a5a-a24f-45fd-969d-1cfd0d525d5d" providerId="ADAL" clId="{48C274D4-B7A1-4554-B16C-5AD9A3AD39B2}" dt="2024-05-12T17:34:32.112" v="6" actId="47"/>
        <pc:sldMkLst>
          <pc:docMk/>
          <pc:sldMk cId="3506132381" sldId="4286"/>
        </pc:sldMkLst>
      </pc:sldChg>
      <pc:sldChg chg="modSp mod">
        <pc:chgData name="Dilmen Vennin, Derya" userId="9dca1a5a-a24f-45fd-969d-1cfd0d525d5d" providerId="ADAL" clId="{48C274D4-B7A1-4554-B16C-5AD9A3AD39B2}" dt="2024-05-12T17:34:38.264" v="24" actId="20577"/>
        <pc:sldMkLst>
          <pc:docMk/>
          <pc:sldMk cId="2386972321" sldId="4287"/>
        </pc:sldMkLst>
        <pc:spChg chg="mod">
          <ac:chgData name="Dilmen Vennin, Derya" userId="9dca1a5a-a24f-45fd-969d-1cfd0d525d5d" providerId="ADAL" clId="{48C274D4-B7A1-4554-B16C-5AD9A3AD39B2}" dt="2024-05-12T17:34:38.264" v="24" actId="20577"/>
          <ac:spMkLst>
            <pc:docMk/>
            <pc:sldMk cId="2386972321" sldId="4287"/>
            <ac:spMk id="2" creationId="{D0F1A5D7-C12A-1239-CD32-7DD197F54BA2}"/>
          </ac:spMkLst>
        </pc:spChg>
      </pc:sldChg>
      <pc:sldChg chg="del">
        <pc:chgData name="Dilmen Vennin, Derya" userId="9dca1a5a-a24f-45fd-969d-1cfd0d525d5d" providerId="ADAL" clId="{48C274D4-B7A1-4554-B16C-5AD9A3AD39B2}" dt="2024-05-12T17:34:25.591" v="3" actId="47"/>
        <pc:sldMkLst>
          <pc:docMk/>
          <pc:sldMk cId="445990175" sldId="4288"/>
        </pc:sldMkLst>
      </pc:sldChg>
      <pc:sldChg chg="del">
        <pc:chgData name="Dilmen Vennin, Derya" userId="9dca1a5a-a24f-45fd-969d-1cfd0d525d5d" providerId="ADAL" clId="{48C274D4-B7A1-4554-B16C-5AD9A3AD39B2}" dt="2024-05-12T17:34:51.654" v="25" actId="47"/>
        <pc:sldMkLst>
          <pc:docMk/>
          <pc:sldMk cId="2044534336" sldId="4289"/>
        </pc:sldMkLst>
      </pc:sldChg>
      <pc:sldChg chg="del">
        <pc:chgData name="Dilmen Vennin, Derya" userId="9dca1a5a-a24f-45fd-969d-1cfd0d525d5d" providerId="ADAL" clId="{48C274D4-B7A1-4554-B16C-5AD9A3AD39B2}" dt="2024-05-12T17:34:16.352" v="1" actId="47"/>
        <pc:sldMkLst>
          <pc:docMk/>
          <pc:sldMk cId="2921733137" sldId="4290"/>
        </pc:sldMkLst>
      </pc:sldChg>
      <pc:sldChg chg="del">
        <pc:chgData name="Dilmen Vennin, Derya" userId="9dca1a5a-a24f-45fd-969d-1cfd0d525d5d" providerId="ADAL" clId="{48C274D4-B7A1-4554-B16C-5AD9A3AD39B2}" dt="2024-05-12T17:34:19.258" v="2" actId="47"/>
        <pc:sldMkLst>
          <pc:docMk/>
          <pc:sldMk cId="1244984265" sldId="4291"/>
        </pc:sldMkLst>
      </pc:sldChg>
      <pc:sldChg chg="del">
        <pc:chgData name="Dilmen Vennin, Derya" userId="9dca1a5a-a24f-45fd-969d-1cfd0d525d5d" providerId="ADAL" clId="{48C274D4-B7A1-4554-B16C-5AD9A3AD39B2}" dt="2024-05-12T17:33:15.269" v="0" actId="47"/>
        <pc:sldMkLst>
          <pc:docMk/>
          <pc:sldMk cId="1042742978" sldId="4292"/>
        </pc:sldMkLst>
      </pc:sldChg>
      <pc:sldChg chg="del">
        <pc:chgData name="Dilmen Vennin, Derya" userId="9dca1a5a-a24f-45fd-969d-1cfd0d525d5d" providerId="ADAL" clId="{48C274D4-B7A1-4554-B16C-5AD9A3AD39B2}" dt="2024-05-12T17:35:08.859" v="29" actId="47"/>
        <pc:sldMkLst>
          <pc:docMk/>
          <pc:sldMk cId="3396570615" sldId="4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6B1D-7A75-4D2D-A964-CDCB8B22E11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451A0-D6FD-4320-8AD3-93F2A1DD5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451A0-D6FD-4320-8AD3-93F2A1DD5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4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10" Type="http://schemas.openxmlformats.org/officeDocument/2006/relationships/image" Target="../media/image32.sv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13529" y="-2641482"/>
            <a:ext cx="6221305" cy="622130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57889">
                <a:alpha val="15686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6232421" y="9257325"/>
            <a:ext cx="596030" cy="596030"/>
          </a:xfrm>
          <a:custGeom>
            <a:avLst/>
            <a:gdLst/>
            <a:ahLst/>
            <a:cxnLst/>
            <a:rect l="l" t="t" r="r" b="b"/>
            <a:pathLst>
              <a:path w="596030" h="596030">
                <a:moveTo>
                  <a:pt x="0" y="0"/>
                </a:moveTo>
                <a:lnTo>
                  <a:pt x="596030" y="0"/>
                </a:lnTo>
                <a:lnTo>
                  <a:pt x="596030" y="596029"/>
                </a:lnTo>
                <a:lnTo>
                  <a:pt x="0" y="5960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25453" y="1072071"/>
            <a:ext cx="1997458" cy="2198048"/>
          </a:xfrm>
          <a:custGeom>
            <a:avLst/>
            <a:gdLst/>
            <a:ahLst/>
            <a:cxnLst/>
            <a:rect l="l" t="t" r="r" b="b"/>
            <a:pathLst>
              <a:path w="1997458" h="2198048">
                <a:moveTo>
                  <a:pt x="0" y="0"/>
                </a:moveTo>
                <a:lnTo>
                  <a:pt x="1997458" y="0"/>
                </a:lnTo>
                <a:lnTo>
                  <a:pt x="1997458" y="2198049"/>
                </a:lnTo>
                <a:lnTo>
                  <a:pt x="0" y="2198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71826" y="9276900"/>
            <a:ext cx="753116" cy="753116"/>
          </a:xfrm>
          <a:custGeom>
            <a:avLst/>
            <a:gdLst/>
            <a:ahLst/>
            <a:cxnLst/>
            <a:rect l="l" t="t" r="r" b="b"/>
            <a:pathLst>
              <a:path w="753116" h="753116">
                <a:moveTo>
                  <a:pt x="0" y="0"/>
                </a:moveTo>
                <a:lnTo>
                  <a:pt x="753116" y="0"/>
                </a:lnTo>
                <a:lnTo>
                  <a:pt x="753116" y="753116"/>
                </a:lnTo>
                <a:lnTo>
                  <a:pt x="0" y="753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944275" y="9133662"/>
            <a:ext cx="866602" cy="866602"/>
          </a:xfrm>
          <a:custGeom>
            <a:avLst/>
            <a:gdLst/>
            <a:ahLst/>
            <a:cxnLst/>
            <a:rect l="l" t="t" r="r" b="b"/>
            <a:pathLst>
              <a:path w="866602" h="866602">
                <a:moveTo>
                  <a:pt x="0" y="0"/>
                </a:moveTo>
                <a:lnTo>
                  <a:pt x="866602" y="0"/>
                </a:lnTo>
                <a:lnTo>
                  <a:pt x="866602" y="866603"/>
                </a:lnTo>
                <a:lnTo>
                  <a:pt x="0" y="8666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820402" y="9204150"/>
            <a:ext cx="725628" cy="725628"/>
          </a:xfrm>
          <a:custGeom>
            <a:avLst/>
            <a:gdLst/>
            <a:ahLst/>
            <a:cxnLst/>
            <a:rect l="l" t="t" r="r" b="b"/>
            <a:pathLst>
              <a:path w="725628" h="725628">
                <a:moveTo>
                  <a:pt x="0" y="0"/>
                </a:moveTo>
                <a:lnTo>
                  <a:pt x="725628" y="0"/>
                </a:lnTo>
                <a:lnTo>
                  <a:pt x="725628" y="725628"/>
                </a:lnTo>
                <a:lnTo>
                  <a:pt x="0" y="7256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319445" y="9239294"/>
            <a:ext cx="852803" cy="790722"/>
          </a:xfrm>
          <a:custGeom>
            <a:avLst/>
            <a:gdLst/>
            <a:ahLst/>
            <a:cxnLst/>
            <a:rect l="l" t="t" r="r" b="b"/>
            <a:pathLst>
              <a:path w="852803" h="790722">
                <a:moveTo>
                  <a:pt x="0" y="0"/>
                </a:moveTo>
                <a:lnTo>
                  <a:pt x="852803" y="0"/>
                </a:lnTo>
                <a:lnTo>
                  <a:pt x="852803" y="790722"/>
                </a:lnTo>
                <a:lnTo>
                  <a:pt x="0" y="7907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1315123" y="9318882"/>
            <a:ext cx="1461320" cy="563217"/>
          </a:xfrm>
          <a:custGeom>
            <a:avLst/>
            <a:gdLst/>
            <a:ahLst/>
            <a:cxnLst/>
            <a:rect l="l" t="t" r="r" b="b"/>
            <a:pathLst>
              <a:path w="1461320" h="563217">
                <a:moveTo>
                  <a:pt x="0" y="0"/>
                </a:moveTo>
                <a:lnTo>
                  <a:pt x="1461321" y="0"/>
                </a:lnTo>
                <a:lnTo>
                  <a:pt x="1461321" y="563217"/>
                </a:lnTo>
                <a:lnTo>
                  <a:pt x="0" y="5632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624579" y="9204150"/>
            <a:ext cx="787740" cy="772877"/>
          </a:xfrm>
          <a:custGeom>
            <a:avLst/>
            <a:gdLst/>
            <a:ahLst/>
            <a:cxnLst/>
            <a:rect l="l" t="t" r="r" b="b"/>
            <a:pathLst>
              <a:path w="787740" h="772877">
                <a:moveTo>
                  <a:pt x="0" y="0"/>
                </a:moveTo>
                <a:lnTo>
                  <a:pt x="787740" y="0"/>
                </a:lnTo>
                <a:lnTo>
                  <a:pt x="787740" y="772876"/>
                </a:lnTo>
                <a:lnTo>
                  <a:pt x="0" y="7728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919319" y="9395822"/>
            <a:ext cx="952508" cy="515271"/>
          </a:xfrm>
          <a:custGeom>
            <a:avLst/>
            <a:gdLst/>
            <a:ahLst/>
            <a:cxnLst/>
            <a:rect l="l" t="t" r="r" b="b"/>
            <a:pathLst>
              <a:path w="952508" h="515271">
                <a:moveTo>
                  <a:pt x="0" y="0"/>
                </a:moveTo>
                <a:lnTo>
                  <a:pt x="952507" y="0"/>
                </a:lnTo>
                <a:lnTo>
                  <a:pt x="952507" y="515271"/>
                </a:lnTo>
                <a:lnTo>
                  <a:pt x="0" y="5152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1327" t="-44287" r="-35863" b="-516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835582" y="9109881"/>
            <a:ext cx="1253964" cy="896320"/>
          </a:xfrm>
          <a:custGeom>
            <a:avLst/>
            <a:gdLst/>
            <a:ahLst/>
            <a:cxnLst/>
            <a:rect l="l" t="t" r="r" b="b"/>
            <a:pathLst>
              <a:path w="1253964" h="896320">
                <a:moveTo>
                  <a:pt x="0" y="0"/>
                </a:moveTo>
                <a:lnTo>
                  <a:pt x="1253964" y="0"/>
                </a:lnTo>
                <a:lnTo>
                  <a:pt x="1253964" y="896320"/>
                </a:lnTo>
                <a:lnTo>
                  <a:pt x="0" y="896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52800" y="9062045"/>
            <a:ext cx="1368482" cy="1009838"/>
          </a:xfrm>
          <a:custGeom>
            <a:avLst/>
            <a:gdLst/>
            <a:ahLst/>
            <a:cxnLst/>
            <a:rect l="l" t="t" r="r" b="b"/>
            <a:pathLst>
              <a:path w="1368482" h="1009838">
                <a:moveTo>
                  <a:pt x="0" y="0"/>
                </a:moveTo>
                <a:lnTo>
                  <a:pt x="1368482" y="0"/>
                </a:lnTo>
                <a:lnTo>
                  <a:pt x="1368482" y="1009838"/>
                </a:lnTo>
                <a:lnTo>
                  <a:pt x="0" y="100983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1226" y="164933"/>
            <a:ext cx="2294276" cy="2156159"/>
          </a:xfrm>
          <a:custGeom>
            <a:avLst/>
            <a:gdLst/>
            <a:ahLst/>
            <a:cxnLst/>
            <a:rect l="l" t="t" r="r" b="b"/>
            <a:pathLst>
              <a:path w="2294276" h="2156159">
                <a:moveTo>
                  <a:pt x="0" y="0"/>
                </a:moveTo>
                <a:lnTo>
                  <a:pt x="2294276" y="0"/>
                </a:lnTo>
                <a:lnTo>
                  <a:pt x="2294276" y="2156159"/>
                </a:lnTo>
                <a:lnTo>
                  <a:pt x="0" y="21561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9488519" y="9257325"/>
            <a:ext cx="688051" cy="686331"/>
          </a:xfrm>
          <a:custGeom>
            <a:avLst/>
            <a:gdLst/>
            <a:ahLst/>
            <a:cxnLst/>
            <a:rect l="l" t="t" r="r" b="b"/>
            <a:pathLst>
              <a:path w="688051" h="686331">
                <a:moveTo>
                  <a:pt x="0" y="0"/>
                </a:moveTo>
                <a:lnTo>
                  <a:pt x="688051" y="0"/>
                </a:lnTo>
                <a:lnTo>
                  <a:pt x="688051" y="686331"/>
                </a:lnTo>
                <a:lnTo>
                  <a:pt x="0" y="68633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49446" y="8910759"/>
            <a:ext cx="2458641" cy="28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57" dirty="0">
                <a:solidFill>
                  <a:srgbClr val="000000"/>
                </a:solidFill>
                <a:latin typeface="Barlow Medium"/>
              </a:rPr>
              <a:t>May 13, 2024, Paris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25249" y="6662327"/>
            <a:ext cx="14549314" cy="2017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800" b="1" dirty="0">
                <a:solidFill>
                  <a:srgbClr val="000000"/>
                </a:solidFill>
              </a:rPr>
              <a:t>Presenter: Derya </a:t>
            </a:r>
            <a:r>
              <a:rPr lang="en-US" sz="2800" b="1" dirty="0" err="1">
                <a:solidFill>
                  <a:srgbClr val="000000"/>
                </a:solidFill>
              </a:rPr>
              <a:t>Itir</a:t>
            </a:r>
            <a:r>
              <a:rPr lang="en-US" sz="2800" b="1" dirty="0">
                <a:solidFill>
                  <a:srgbClr val="000000"/>
                </a:solidFill>
              </a:rPr>
              <a:t> VENNIN, PhD</a:t>
            </a:r>
            <a:endParaRPr lang="en-US" sz="2000" b="1" dirty="0">
              <a:solidFill>
                <a:srgbClr val="000000"/>
              </a:solidFill>
            </a:endParaRPr>
          </a:p>
          <a:p>
            <a:pPr algn="ctr">
              <a:lnSpc>
                <a:spcPts val="2670"/>
              </a:lnSpc>
            </a:pPr>
            <a:r>
              <a:rPr lang="en-US" sz="2400" dirty="0">
                <a:solidFill>
                  <a:srgbClr val="000000"/>
                </a:solidFill>
              </a:rPr>
              <a:t>Assoc. Project Officer UNESCO IOC/TSR</a:t>
            </a:r>
          </a:p>
          <a:p>
            <a:pPr algn="ctr">
              <a:lnSpc>
                <a:spcPts val="267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CoastWAVE</a:t>
            </a:r>
            <a:r>
              <a:rPr lang="en-US" sz="2400" dirty="0">
                <a:solidFill>
                  <a:srgbClr val="000000"/>
                </a:solidFill>
              </a:rPr>
              <a:t> Project Coordinator</a:t>
            </a:r>
          </a:p>
          <a:p>
            <a:pPr algn="ctr">
              <a:lnSpc>
                <a:spcPts val="2370"/>
              </a:lnSpc>
            </a:pPr>
            <a:r>
              <a:rPr lang="en-US" sz="2400" i="1" dirty="0">
                <a:solidFill>
                  <a:srgbClr val="000000"/>
                </a:solidFill>
              </a:rPr>
              <a:t>d.dilmen-vennin@unesco.org</a:t>
            </a:r>
          </a:p>
          <a:p>
            <a:pPr algn="ctr">
              <a:lnSpc>
                <a:spcPts val="2370"/>
              </a:lnSpc>
            </a:pPr>
            <a:endParaRPr lang="en-US" sz="2800" spc="229" dirty="0">
              <a:solidFill>
                <a:srgbClr val="000000"/>
              </a:solidFill>
              <a:latin typeface="DIN Pro 1"/>
            </a:endParaRPr>
          </a:p>
          <a:p>
            <a:pPr marL="0" lvl="0" indent="0" algn="ctr">
              <a:lnSpc>
                <a:spcPts val="2370"/>
              </a:lnSpc>
              <a:spcBef>
                <a:spcPct val="0"/>
              </a:spcBef>
            </a:pPr>
            <a:endParaRPr lang="en-US" sz="1580" spc="229" dirty="0">
              <a:solidFill>
                <a:srgbClr val="000000"/>
              </a:solidFill>
              <a:latin typeface="DIN Pro 1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711901" y="5023871"/>
            <a:ext cx="1537601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696"/>
              </a:lnSpc>
            </a:pPr>
            <a:r>
              <a:rPr lang="en-US" sz="4000" spc="-26" dirty="0">
                <a:solidFill>
                  <a:srgbClr val="000000"/>
                </a:solidFill>
                <a:latin typeface="Arial Bold"/>
              </a:rPr>
              <a:t>Progress Summary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399906" y="75901"/>
            <a:ext cx="4258042" cy="95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9"/>
              </a:lnSpc>
              <a:spcBef>
                <a:spcPct val="0"/>
              </a:spcBef>
            </a:pPr>
            <a:r>
              <a:rPr lang="en-US" sz="1476" spc="73" dirty="0">
                <a:solidFill>
                  <a:srgbClr val="000000"/>
                </a:solidFill>
                <a:latin typeface="Aileron Bold Italics"/>
              </a:rPr>
              <a:t>Funded by the European Union (EU) Directorate-General for European Civil Protection and Humanitarian Aid Operations (DG ECHO)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F6AE6C-5716-14F1-68F8-F425345CF3BB}"/>
              </a:ext>
            </a:extLst>
          </p:cNvPr>
          <p:cNvGrpSpPr/>
          <p:nvPr/>
        </p:nvGrpSpPr>
        <p:grpSpPr>
          <a:xfrm>
            <a:off x="414030" y="2610288"/>
            <a:ext cx="9752235" cy="5599984"/>
            <a:chOff x="4954365" y="2098417"/>
            <a:chExt cx="7558267" cy="37585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611879D-75C9-1E3B-C0FE-DADA9524D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54333" t="32889" r="22167" b="25482"/>
            <a:stretch/>
          </p:blipFill>
          <p:spPr>
            <a:xfrm>
              <a:off x="4954365" y="2111395"/>
              <a:ext cx="1753221" cy="174700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4839FE-FD2E-9B90-F9BC-D8537E4907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4500" t="32889" r="22618" b="25482"/>
            <a:stretch/>
          </p:blipFill>
          <p:spPr>
            <a:xfrm>
              <a:off x="10836901" y="4069357"/>
              <a:ext cx="1675731" cy="171487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852991D-9560-E9B3-8984-A28B95B84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4667" t="37778" r="22451" b="20593"/>
            <a:stretch/>
          </p:blipFill>
          <p:spPr>
            <a:xfrm>
              <a:off x="5011940" y="4109513"/>
              <a:ext cx="1707570" cy="174745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DD63F76-88D4-5E30-809D-C1F062C65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54583" t="45482" r="21917" b="14223"/>
            <a:stretch/>
          </p:blipFill>
          <p:spPr>
            <a:xfrm>
              <a:off x="8906833" y="4093179"/>
              <a:ext cx="1753221" cy="16910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538BBF5-DF17-C8E8-8E32-576883A3D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53666" t="38815" r="21667" b="18074"/>
            <a:stretch/>
          </p:blipFill>
          <p:spPr>
            <a:xfrm>
              <a:off x="10779326" y="2098417"/>
              <a:ext cx="1733306" cy="170402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B9C83AD-74E2-C781-8C0A-FA437161A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54750" t="32148" r="22083" b="27259"/>
            <a:stretch/>
          </p:blipFill>
          <p:spPr>
            <a:xfrm>
              <a:off x="8954795" y="2111395"/>
              <a:ext cx="1665055" cy="170402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13495D6-4B4B-2A12-1F98-FE732FE63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l="54583" t="37629" r="21917" b="22074"/>
            <a:stretch/>
          </p:blipFill>
          <p:spPr>
            <a:xfrm>
              <a:off x="6936561" y="4122412"/>
              <a:ext cx="1753221" cy="169105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348D609-7FB7-62FA-97BB-98C5B87727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54667" t="29778" r="21833" b="28592"/>
            <a:stretch/>
          </p:blipFill>
          <p:spPr>
            <a:xfrm>
              <a:off x="6942008" y="2098417"/>
              <a:ext cx="1753221" cy="174700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7357C8A-DD6A-57E2-BA8F-B24D8E45E1DD}"/>
              </a:ext>
            </a:extLst>
          </p:cNvPr>
          <p:cNvSpPr txBox="1"/>
          <p:nvPr/>
        </p:nvSpPr>
        <p:spPr>
          <a:xfrm>
            <a:off x="9089544" y="4250406"/>
            <a:ext cx="10170826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3696"/>
              </a:lnSpc>
            </a:pPr>
            <a:r>
              <a:rPr lang="en-US" sz="4000" spc="-26" dirty="0">
                <a:solidFill>
                  <a:srgbClr val="000000"/>
                </a:solidFill>
                <a:latin typeface="Arial Bold"/>
              </a:rPr>
              <a:t> COASTWAVE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A5D7-C12A-1239-CD32-7DD197F5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72627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COMPONENT 2 (</a:t>
            </a: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Detection and Alerting Equipment )</a:t>
            </a:r>
            <a:b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Remaining Activities</a:t>
            </a:r>
            <a:endParaRPr lang="fr-FR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ACDAA5-11D4-50C6-FDB0-7D42967D3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65828"/>
              </p:ext>
            </p:extLst>
          </p:nvPr>
        </p:nvGraphicFramePr>
        <p:xfrm>
          <a:off x="685800" y="1394392"/>
          <a:ext cx="17297400" cy="864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77465">
                  <a:extLst>
                    <a:ext uri="{9D8B030D-6E8A-4147-A177-3AD203B41FA5}">
                      <a16:colId xmlns:a16="http://schemas.microsoft.com/office/drawing/2014/main" val="1302442006"/>
                    </a:ext>
                  </a:extLst>
                </a:gridCol>
                <a:gridCol w="11219935">
                  <a:extLst>
                    <a:ext uri="{9D8B030D-6E8A-4147-A177-3AD203B41FA5}">
                      <a16:colId xmlns:a16="http://schemas.microsoft.com/office/drawing/2014/main" val="1426881986"/>
                    </a:ext>
                  </a:extLst>
                </a:gridCol>
              </a:tblGrid>
              <a:tr h="387044">
                <a:tc>
                  <a:txBody>
                    <a:bodyPr/>
                    <a:lstStyle/>
                    <a:p>
                      <a:r>
                        <a:rPr lang="en-US" sz="2700" dirty="0"/>
                        <a:t>Activity </a:t>
                      </a:r>
                      <a:endParaRPr lang="fr-FR" sz="27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r-FR" sz="2700" dirty="0" err="1"/>
                        <a:t>Completed</a:t>
                      </a:r>
                      <a:endParaRPr lang="fr-FR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46739080"/>
                  </a:ext>
                </a:extLst>
              </a:tr>
              <a:tr h="1097347">
                <a:tc>
                  <a:txBody>
                    <a:bodyPr/>
                    <a:lstStyle/>
                    <a:p>
                      <a:pPr lvl="0" rtl="0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Activity 1</a:t>
                      </a:r>
                      <a:br>
                        <a:rPr lang="en-GB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Identify local partners to operate and maintain the systems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fr-FR" sz="2400" dirty="0">
                        <a:latin typeface="+mj-lt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El </a:t>
                      </a:r>
                      <a:r>
                        <a:rPr lang="en-US" sz="2400" dirty="0" err="1">
                          <a:effectLst/>
                        </a:rPr>
                        <a:t>Jadida</a:t>
                      </a:r>
                      <a:r>
                        <a:rPr lang="en-US" sz="2400" dirty="0">
                          <a:effectLst/>
                        </a:rPr>
                        <a:t>-Governor of EL </a:t>
                      </a:r>
                      <a:r>
                        <a:rPr lang="en-US" sz="2400" dirty="0" err="1">
                          <a:effectLst/>
                        </a:rPr>
                        <a:t>Jadida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Alexandria- Governor of Alexandria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</a:rPr>
                        <a:t>Chipiona</a:t>
                      </a:r>
                      <a:r>
                        <a:rPr lang="en-US" sz="2400" dirty="0">
                          <a:effectLst/>
                        </a:rPr>
                        <a:t>- Municipality of </a:t>
                      </a:r>
                      <a:r>
                        <a:rPr lang="en-US" sz="2400" dirty="0" err="1">
                          <a:effectLst/>
                        </a:rPr>
                        <a:t>Chipiona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Cyprus- Cyprus Civil </a:t>
                      </a:r>
                      <a:r>
                        <a:rPr lang="en-US" sz="2400" dirty="0" err="1">
                          <a:effectLst/>
                        </a:rPr>
                        <a:t>Defence</a:t>
                      </a:r>
                      <a:endParaRPr lang="fr-FR" sz="24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738909727"/>
                  </a:ext>
                </a:extLst>
              </a:tr>
              <a:tr h="1718064">
                <a:tc>
                  <a:txBody>
                    <a:bodyPr/>
                    <a:lstStyle/>
                    <a:p>
                      <a:pPr lvl="0"/>
                      <a:r>
                        <a:rPr lang="en-GB" sz="2400" b="1" kern="1200" dirty="0">
                          <a:solidFill>
                            <a:schemeClr val="tx1"/>
                          </a:solidFill>
                          <a:effectLst/>
                        </a:rPr>
                        <a:t>Activity 2</a:t>
                      </a:r>
                      <a:b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</a:rPr>
                        <a:t>Conduct site surveys to identify optimum locations for the tsunami detection and alerting systems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fr-FR" sz="2400" dirty="0">
                        <a:latin typeface="+mj-lt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Partners identified the operating agencies responsible for handling and maintaining the systems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Performed site surveys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Currently being completed by the companies and the local partners in Alexandria and El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</a:rPr>
                        <a:t>Jadida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fr-FR" sz="2400" dirty="0">
                        <a:latin typeface="+mj-lt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653285149"/>
                  </a:ext>
                </a:extLst>
              </a:tr>
              <a:tr h="2954502">
                <a:tc>
                  <a:txBody>
                    <a:bodyPr/>
                    <a:lstStyle/>
                    <a:p>
                      <a:pPr lvl="0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Activity 3</a:t>
                      </a:r>
                      <a:br>
                        <a:rPr lang="en-GB" sz="2400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</a:rPr>
                        <a:t>Design, installation and commissioning of the tsunami detection and alerting systems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TOR established for the affordable tide gauges in collaboration with JRC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TOR established based on FEMA guidelines for the sirens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Advertised and followed the procurement procedures of UNESCO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Designed, procured and installed 3 Affordable Tide Gauges (ATG)  in Morocco, Cyprus and Egypt by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</a:rPr>
                        <a:t>Universitat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 de les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</a:rPr>
                        <a:t>Illes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</a:rPr>
                        <a:t>Balears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 and Spanish Institute of Oceanography.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Needs determined by the companies and the local partners for the sirens: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2 electronic sirens-El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</a:rPr>
                        <a:t>Jadida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3 electronic sirens-Alexandria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2 electronic sirens-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</a:rPr>
                        <a:t>Chipiona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3 electronic sirens-Cyprus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03986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97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9669" y="3340946"/>
            <a:ext cx="3811178" cy="1817706"/>
            <a:chOff x="0" y="0"/>
            <a:chExt cx="1990168" cy="9491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0168" cy="949192"/>
            </a:xfrm>
            <a:custGeom>
              <a:avLst/>
              <a:gdLst/>
              <a:ahLst/>
              <a:cxnLst/>
              <a:rect l="l" t="t" r="r" b="b"/>
              <a:pathLst>
                <a:path w="1990168" h="949192">
                  <a:moveTo>
                    <a:pt x="1865708" y="949192"/>
                  </a:moveTo>
                  <a:lnTo>
                    <a:pt x="124460" y="949192"/>
                  </a:lnTo>
                  <a:cubicBezTo>
                    <a:pt x="55880" y="949192"/>
                    <a:pt x="0" y="893312"/>
                    <a:pt x="0" y="824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824732"/>
                  </a:lnTo>
                  <a:cubicBezTo>
                    <a:pt x="1990168" y="893312"/>
                    <a:pt x="1934288" y="949192"/>
                    <a:pt x="1865708" y="949192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39669" y="2450649"/>
            <a:ext cx="3811178" cy="695830"/>
            <a:chOff x="0" y="0"/>
            <a:chExt cx="3617122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7122" cy="660400"/>
            </a:xfrm>
            <a:custGeom>
              <a:avLst/>
              <a:gdLst/>
              <a:ahLst/>
              <a:cxnLst/>
              <a:rect l="l" t="t" r="r" b="b"/>
              <a:pathLst>
                <a:path w="3617122" h="660400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2" y="55880"/>
                    <a:pt x="3617122" y="124460"/>
                  </a:cubicBezTo>
                  <a:lnTo>
                    <a:pt x="3617122" y="535940"/>
                  </a:lnTo>
                  <a:cubicBezTo>
                    <a:pt x="3617122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8917" y="2450649"/>
            <a:ext cx="1375813" cy="2286281"/>
            <a:chOff x="0" y="0"/>
            <a:chExt cx="693355" cy="11521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l="l" t="t" r="r" b="b"/>
              <a:pathLst>
                <a:path w="693355" h="115219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13787" y="3340946"/>
            <a:ext cx="3811178" cy="1395984"/>
            <a:chOff x="0" y="0"/>
            <a:chExt cx="1990168" cy="7289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l="l" t="t" r="r" b="b"/>
              <a:pathLst>
                <a:path w="1990168" h="728972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013787" y="2450649"/>
            <a:ext cx="3811178" cy="695830"/>
            <a:chOff x="0" y="0"/>
            <a:chExt cx="3617122" cy="66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17122" cy="660400"/>
            </a:xfrm>
            <a:custGeom>
              <a:avLst/>
              <a:gdLst/>
              <a:ahLst/>
              <a:cxnLst/>
              <a:rect l="l" t="t" r="r" b="b"/>
              <a:pathLst>
                <a:path w="3617122" h="660400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2" y="55880"/>
                    <a:pt x="3617122" y="124460"/>
                  </a:cubicBezTo>
                  <a:lnTo>
                    <a:pt x="3617122" y="535940"/>
                  </a:lnTo>
                  <a:cubicBezTo>
                    <a:pt x="3617122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FEE13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63035" y="2450649"/>
            <a:ext cx="1375813" cy="2286281"/>
            <a:chOff x="0" y="0"/>
            <a:chExt cx="693355" cy="115219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l="l" t="t" r="r" b="b"/>
              <a:pathLst>
                <a:path w="693355" h="115219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FEE134"/>
            </a:solidFill>
          </p:spPr>
          <p:txBody>
            <a:bodyPr/>
            <a:lstStyle/>
            <a:p>
              <a:endParaRPr lang="en-US">
                <a:highlight>
                  <a:srgbClr val="0000FF"/>
                </a:highlight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987904" y="3340946"/>
            <a:ext cx="3811178" cy="1684356"/>
            <a:chOff x="0" y="0"/>
            <a:chExt cx="1990168" cy="87955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90168" cy="879558"/>
            </a:xfrm>
            <a:custGeom>
              <a:avLst/>
              <a:gdLst/>
              <a:ahLst/>
              <a:cxnLst/>
              <a:rect l="l" t="t" r="r" b="b"/>
              <a:pathLst>
                <a:path w="1990168" h="879558">
                  <a:moveTo>
                    <a:pt x="1865708" y="879558"/>
                  </a:moveTo>
                  <a:lnTo>
                    <a:pt x="124460" y="879558"/>
                  </a:lnTo>
                  <a:cubicBezTo>
                    <a:pt x="55880" y="879558"/>
                    <a:pt x="0" y="823678"/>
                    <a:pt x="0" y="7550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755098"/>
                  </a:lnTo>
                  <a:cubicBezTo>
                    <a:pt x="1990168" y="823678"/>
                    <a:pt x="1934288" y="879558"/>
                    <a:pt x="1865708" y="879558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987904" y="2450649"/>
            <a:ext cx="3811178" cy="695830"/>
            <a:chOff x="0" y="0"/>
            <a:chExt cx="3617122" cy="660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17122" cy="660400"/>
            </a:xfrm>
            <a:custGeom>
              <a:avLst/>
              <a:gdLst/>
              <a:ahLst/>
              <a:cxnLst/>
              <a:rect l="l" t="t" r="r" b="b"/>
              <a:pathLst>
                <a:path w="3617122" h="660400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2" y="55880"/>
                    <a:pt x="3617122" y="124460"/>
                  </a:cubicBezTo>
                  <a:lnTo>
                    <a:pt x="3617122" y="535940"/>
                  </a:lnTo>
                  <a:cubicBezTo>
                    <a:pt x="3617122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37153" y="2450649"/>
            <a:ext cx="1375813" cy="2286281"/>
            <a:chOff x="0" y="0"/>
            <a:chExt cx="693355" cy="11521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l="l" t="t" r="r" b="b"/>
              <a:pathLst>
                <a:path w="693355" h="115219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-2464739" y="6569346"/>
            <a:ext cx="5166468" cy="7661303"/>
          </a:xfrm>
          <a:custGeom>
            <a:avLst/>
            <a:gdLst/>
            <a:ahLst/>
            <a:cxnLst/>
            <a:rect l="l" t="t" r="r" b="b"/>
            <a:pathLst>
              <a:path w="5166468" h="7661303">
                <a:moveTo>
                  <a:pt x="0" y="0"/>
                </a:moveTo>
                <a:lnTo>
                  <a:pt x="5166468" y="0"/>
                </a:lnTo>
                <a:lnTo>
                  <a:pt x="5166468" y="7661303"/>
                </a:lnTo>
                <a:lnTo>
                  <a:pt x="0" y="7661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704766" y="-4682306"/>
            <a:ext cx="5166468" cy="7661303"/>
          </a:xfrm>
          <a:custGeom>
            <a:avLst/>
            <a:gdLst/>
            <a:ahLst/>
            <a:cxnLst/>
            <a:rect l="l" t="t" r="r" b="b"/>
            <a:pathLst>
              <a:path w="5166468" h="7661303">
                <a:moveTo>
                  <a:pt x="0" y="0"/>
                </a:moveTo>
                <a:lnTo>
                  <a:pt x="5166468" y="0"/>
                </a:lnTo>
                <a:lnTo>
                  <a:pt x="5166468" y="7661302"/>
                </a:lnTo>
                <a:lnTo>
                  <a:pt x="0" y="766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2039669" y="7862316"/>
            <a:ext cx="3811178" cy="1395984"/>
            <a:chOff x="0" y="0"/>
            <a:chExt cx="1990168" cy="72897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l="l" t="t" r="r" b="b"/>
              <a:pathLst>
                <a:path w="1990168" h="728972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039669" y="6972019"/>
            <a:ext cx="3811178" cy="695830"/>
            <a:chOff x="0" y="0"/>
            <a:chExt cx="3617122" cy="660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17122" cy="660400"/>
            </a:xfrm>
            <a:custGeom>
              <a:avLst/>
              <a:gdLst/>
              <a:ahLst/>
              <a:cxnLst/>
              <a:rect l="l" t="t" r="r" b="b"/>
              <a:pathLst>
                <a:path w="3617122" h="660400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2" y="55880"/>
                    <a:pt x="3617122" y="124460"/>
                  </a:cubicBezTo>
                  <a:lnTo>
                    <a:pt x="3617122" y="535940"/>
                  </a:lnTo>
                  <a:cubicBezTo>
                    <a:pt x="3617122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8917" y="6972019"/>
            <a:ext cx="1375813" cy="2286281"/>
            <a:chOff x="0" y="0"/>
            <a:chExt cx="693355" cy="115219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l="l" t="t" r="r" b="b"/>
              <a:pathLst>
                <a:path w="693355" h="115219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013787" y="7862316"/>
            <a:ext cx="3922894" cy="1395984"/>
            <a:chOff x="0" y="0"/>
            <a:chExt cx="1990168" cy="72897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l="l" t="t" r="r" b="b"/>
              <a:pathLst>
                <a:path w="1990168" h="728972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13787" y="6972019"/>
            <a:ext cx="3811178" cy="695830"/>
            <a:chOff x="0" y="0"/>
            <a:chExt cx="3617122" cy="660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617122" cy="660400"/>
            </a:xfrm>
            <a:custGeom>
              <a:avLst/>
              <a:gdLst/>
              <a:ahLst/>
              <a:cxnLst/>
              <a:rect l="l" t="t" r="r" b="b"/>
              <a:pathLst>
                <a:path w="3617122" h="660400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2" y="55880"/>
                    <a:pt x="3617122" y="124460"/>
                  </a:cubicBezTo>
                  <a:lnTo>
                    <a:pt x="3617122" y="535940"/>
                  </a:lnTo>
                  <a:cubicBezTo>
                    <a:pt x="3617122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463035" y="6972019"/>
            <a:ext cx="1375813" cy="2286281"/>
            <a:chOff x="0" y="0"/>
            <a:chExt cx="693355" cy="115219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l="l" t="t" r="r" b="b"/>
              <a:pathLst>
                <a:path w="693355" h="115219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987904" y="7862316"/>
            <a:ext cx="3811178" cy="1395984"/>
            <a:chOff x="0" y="0"/>
            <a:chExt cx="1990168" cy="72897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90168" cy="728972"/>
            </a:xfrm>
            <a:custGeom>
              <a:avLst/>
              <a:gdLst/>
              <a:ahLst/>
              <a:cxnLst/>
              <a:rect l="l" t="t" r="r" b="b"/>
              <a:pathLst>
                <a:path w="1990168" h="728972">
                  <a:moveTo>
                    <a:pt x="1865708" y="728972"/>
                  </a:moveTo>
                  <a:lnTo>
                    <a:pt x="124460" y="728972"/>
                  </a:lnTo>
                  <a:cubicBezTo>
                    <a:pt x="55880" y="728972"/>
                    <a:pt x="0" y="673092"/>
                    <a:pt x="0" y="6045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708" y="0"/>
                  </a:lnTo>
                  <a:cubicBezTo>
                    <a:pt x="1934288" y="0"/>
                    <a:pt x="1990168" y="55880"/>
                    <a:pt x="1990168" y="124460"/>
                  </a:cubicBezTo>
                  <a:lnTo>
                    <a:pt x="1990168" y="604512"/>
                  </a:lnTo>
                  <a:cubicBezTo>
                    <a:pt x="1990168" y="673092"/>
                    <a:pt x="1934288" y="728972"/>
                    <a:pt x="1865708" y="728972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987904" y="6972019"/>
            <a:ext cx="3811178" cy="695830"/>
            <a:chOff x="0" y="0"/>
            <a:chExt cx="3617122" cy="6604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617122" cy="660400"/>
            </a:xfrm>
            <a:custGeom>
              <a:avLst/>
              <a:gdLst/>
              <a:ahLst/>
              <a:cxnLst/>
              <a:rect l="l" t="t" r="r" b="b"/>
              <a:pathLst>
                <a:path w="3617122" h="660400">
                  <a:moveTo>
                    <a:pt x="3492662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662" y="0"/>
                  </a:lnTo>
                  <a:cubicBezTo>
                    <a:pt x="3561242" y="0"/>
                    <a:pt x="3617122" y="55880"/>
                    <a:pt x="3617122" y="124460"/>
                  </a:cubicBezTo>
                  <a:lnTo>
                    <a:pt x="3617122" y="535940"/>
                  </a:lnTo>
                  <a:cubicBezTo>
                    <a:pt x="3617122" y="604520"/>
                    <a:pt x="3561242" y="660400"/>
                    <a:pt x="3492662" y="660400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2437153" y="6972019"/>
            <a:ext cx="1375813" cy="2286281"/>
            <a:chOff x="0" y="0"/>
            <a:chExt cx="693355" cy="115219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3355" cy="1152195"/>
            </a:xfrm>
            <a:custGeom>
              <a:avLst/>
              <a:gdLst/>
              <a:ahLst/>
              <a:cxnLst/>
              <a:rect l="l" t="t" r="r" b="b"/>
              <a:pathLst>
                <a:path w="693355" h="1152195">
                  <a:moveTo>
                    <a:pt x="568895" y="1152195"/>
                  </a:moveTo>
                  <a:lnTo>
                    <a:pt x="124460" y="1152195"/>
                  </a:lnTo>
                  <a:cubicBezTo>
                    <a:pt x="55880" y="1152195"/>
                    <a:pt x="0" y="1096315"/>
                    <a:pt x="0" y="1027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8895" y="0"/>
                  </a:lnTo>
                  <a:cubicBezTo>
                    <a:pt x="637475" y="0"/>
                    <a:pt x="693355" y="55880"/>
                    <a:pt x="693355" y="124460"/>
                  </a:cubicBezTo>
                  <a:lnTo>
                    <a:pt x="693355" y="1027735"/>
                  </a:lnTo>
                  <a:cubicBezTo>
                    <a:pt x="693355" y="1096315"/>
                    <a:pt x="637475" y="1152195"/>
                    <a:pt x="568895" y="1152195"/>
                  </a:cubicBez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88917" y="5387253"/>
            <a:ext cx="3170178" cy="934444"/>
            <a:chOff x="0" y="0"/>
            <a:chExt cx="1170341" cy="34497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l="l" t="t" r="r" b="b"/>
              <a:pathLst>
                <a:path w="1170341" h="34497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77800" y="-57150"/>
              <a:ext cx="916341" cy="402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3316915" y="5387253"/>
            <a:ext cx="3170178" cy="934444"/>
            <a:chOff x="0" y="0"/>
            <a:chExt cx="1170341" cy="34497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l="l" t="t" r="r" b="b"/>
              <a:pathLst>
                <a:path w="1170341" h="34497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77800" y="-57150"/>
              <a:ext cx="916341" cy="402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144912" y="5387253"/>
            <a:ext cx="3170178" cy="934444"/>
            <a:chOff x="0" y="0"/>
            <a:chExt cx="1170341" cy="34497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l="l" t="t" r="r" b="b"/>
              <a:pathLst>
                <a:path w="1170341" h="34497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77800" y="-57150"/>
              <a:ext cx="916341" cy="402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972910" y="5387253"/>
            <a:ext cx="3170178" cy="934444"/>
            <a:chOff x="0" y="0"/>
            <a:chExt cx="1170341" cy="34497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l="l" t="t" r="r" b="b"/>
              <a:pathLst>
                <a:path w="1170341" h="34497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77800" y="-57150"/>
              <a:ext cx="916341" cy="402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1800907" y="5387253"/>
            <a:ext cx="3170178" cy="934444"/>
            <a:chOff x="0" y="0"/>
            <a:chExt cx="1170341" cy="344971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l="l" t="t" r="r" b="b"/>
              <a:pathLst>
                <a:path w="1170341" h="34497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77800" y="-57150"/>
              <a:ext cx="916341" cy="402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4628905" y="5387253"/>
            <a:ext cx="3170178" cy="934444"/>
            <a:chOff x="0" y="0"/>
            <a:chExt cx="1170341" cy="344971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170341" cy="344971"/>
            </a:xfrm>
            <a:custGeom>
              <a:avLst/>
              <a:gdLst/>
              <a:ahLst/>
              <a:cxnLst/>
              <a:rect l="l" t="t" r="r" b="b"/>
              <a:pathLst>
                <a:path w="1170341" h="344971">
                  <a:moveTo>
                    <a:pt x="0" y="0"/>
                  </a:moveTo>
                  <a:lnTo>
                    <a:pt x="967141" y="0"/>
                  </a:lnTo>
                  <a:lnTo>
                    <a:pt x="1170341" y="172485"/>
                  </a:lnTo>
                  <a:lnTo>
                    <a:pt x="967141" y="344971"/>
                  </a:lnTo>
                  <a:lnTo>
                    <a:pt x="0" y="344971"/>
                  </a:lnTo>
                  <a:lnTo>
                    <a:pt x="203200" y="172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81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77800" y="-57150"/>
              <a:ext cx="916341" cy="402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8" name="AutoShape 58"/>
          <p:cNvSpPr/>
          <p:nvPr/>
        </p:nvSpPr>
        <p:spPr>
          <a:xfrm rot="-5400000">
            <a:off x="851662" y="5023991"/>
            <a:ext cx="650322" cy="0"/>
          </a:xfrm>
          <a:prstGeom prst="line">
            <a:avLst/>
          </a:prstGeom>
          <a:ln w="76200" cap="flat">
            <a:solidFill>
              <a:srgbClr val="2B2A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9" name="AutoShape 59"/>
          <p:cNvSpPr/>
          <p:nvPr/>
        </p:nvSpPr>
        <p:spPr>
          <a:xfrm rot="-5400000">
            <a:off x="6825780" y="5023991"/>
            <a:ext cx="650322" cy="0"/>
          </a:xfrm>
          <a:prstGeom prst="line">
            <a:avLst/>
          </a:prstGeom>
          <a:ln w="76200" cap="flat">
            <a:solidFill>
              <a:srgbClr val="2B2A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rot="-5400000">
            <a:off x="12799898" y="5023991"/>
            <a:ext cx="650322" cy="0"/>
          </a:xfrm>
          <a:prstGeom prst="line">
            <a:avLst/>
          </a:prstGeom>
          <a:ln w="76200" cap="flat">
            <a:solidFill>
              <a:srgbClr val="2B2A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rot="-5400000">
            <a:off x="4576843" y="6608757"/>
            <a:ext cx="650322" cy="0"/>
          </a:xfrm>
          <a:prstGeom prst="line">
            <a:avLst/>
          </a:prstGeom>
          <a:ln w="76200" cap="flat">
            <a:solidFill>
              <a:srgbClr val="2B2A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rot="-5400000">
            <a:off x="10232838" y="6608757"/>
            <a:ext cx="650322" cy="0"/>
          </a:xfrm>
          <a:prstGeom prst="line">
            <a:avLst/>
          </a:prstGeom>
          <a:ln w="76200" cap="flat">
            <a:solidFill>
              <a:srgbClr val="2B2A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 rot="-5400000">
            <a:off x="15888833" y="6608757"/>
            <a:ext cx="650322" cy="0"/>
          </a:xfrm>
          <a:prstGeom prst="line">
            <a:avLst/>
          </a:prstGeom>
          <a:ln w="76200" cap="flat">
            <a:solidFill>
              <a:srgbClr val="2B2A2A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Box 65"/>
          <p:cNvSpPr txBox="1"/>
          <p:nvPr/>
        </p:nvSpPr>
        <p:spPr>
          <a:xfrm>
            <a:off x="4155909" y="695480"/>
            <a:ext cx="9657057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4000" dirty="0">
                <a:solidFill>
                  <a:srgbClr val="2B2A2A"/>
                </a:solidFill>
                <a:latin typeface="Barlow Medium"/>
              </a:rPr>
              <a:t>REMAINING ACTIVITIES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2251862" y="2562344"/>
            <a:ext cx="2255888" cy="38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76" dirty="0">
                <a:solidFill>
                  <a:srgbClr val="2B2A2A"/>
                </a:solidFill>
                <a:latin typeface="Barlow Semi-Bold"/>
              </a:rPr>
              <a:t>May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251862" y="3542686"/>
            <a:ext cx="3385344" cy="188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57" dirty="0">
                <a:solidFill>
                  <a:srgbClr val="2B2A2A"/>
                </a:solidFill>
                <a:latin typeface="Barlow Medium"/>
              </a:rPr>
              <a:t>Final project meeting in Alexandria, 27-30 </a:t>
            </a:r>
            <a:r>
              <a:rPr lang="en-US" spc="57" dirty="0">
                <a:solidFill>
                  <a:srgbClr val="2B2A2A"/>
                </a:solidFill>
                <a:latin typeface="Barlow Medium"/>
              </a:rPr>
              <a:t>M</a:t>
            </a:r>
            <a:r>
              <a:rPr lang="en-US" sz="1800" spc="57" dirty="0">
                <a:solidFill>
                  <a:srgbClr val="2B2A2A"/>
                </a:solidFill>
                <a:latin typeface="Barlow Medium"/>
              </a:rPr>
              <a:t>ay 2024</a:t>
            </a:r>
          </a:p>
          <a:p>
            <a:pPr algn="l">
              <a:lnSpc>
                <a:spcPts val="2520"/>
              </a:lnSpc>
            </a:pPr>
            <a:r>
              <a:rPr lang="en-US" sz="1800" spc="57" dirty="0">
                <a:solidFill>
                  <a:srgbClr val="2B2A2A"/>
                </a:solidFill>
                <a:latin typeface="Barlow Medium"/>
              </a:rPr>
              <a:t>Installation of signages and alert systems in Cyprus, Morocco, Egypt and Spain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1800" spc="57" dirty="0">
              <a:solidFill>
                <a:srgbClr val="2B2A2A"/>
              </a:solidFill>
              <a:latin typeface="Barlow Medium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619946" y="2786832"/>
            <a:ext cx="1113755" cy="15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2B2A2A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2B2A2A"/>
                </a:solidFill>
                <a:latin typeface="Barlow Bold"/>
              </a:rPr>
              <a:t>24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225979" y="2562344"/>
            <a:ext cx="2255888" cy="38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76" dirty="0">
                <a:solidFill>
                  <a:srgbClr val="000000"/>
                </a:solidFill>
                <a:latin typeface="Barlow Semi-Bold"/>
              </a:rPr>
              <a:t>June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229373" y="3385523"/>
            <a:ext cx="3385344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57" dirty="0">
                <a:solidFill>
                  <a:srgbClr val="F4F4F3"/>
                </a:solidFill>
                <a:latin typeface="Barlow Medium"/>
              </a:rPr>
              <a:t>TR ceremonies of Morocco, Greece and Spain</a:t>
            </a:r>
          </a:p>
          <a:p>
            <a:pPr algn="l">
              <a:lnSpc>
                <a:spcPts val="2520"/>
              </a:lnSpc>
            </a:pPr>
            <a:r>
              <a:rPr lang="en-US" spc="57" dirty="0">
                <a:solidFill>
                  <a:srgbClr val="F4F4F3"/>
                </a:solidFill>
                <a:latin typeface="Barlow Medium"/>
              </a:rPr>
              <a:t>External Evaluation of the project by the auditors</a:t>
            </a:r>
            <a:endParaRPr lang="en-US" sz="1800" spc="57" dirty="0">
              <a:solidFill>
                <a:srgbClr val="F4F4F3"/>
              </a:solidFill>
              <a:latin typeface="Barlow Medium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6594064" y="2786832"/>
            <a:ext cx="1113755" cy="15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000000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000000"/>
                </a:solidFill>
                <a:latin typeface="Barlow Bold"/>
              </a:rPr>
              <a:t>24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200097" y="2562344"/>
            <a:ext cx="2255888" cy="38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76" dirty="0">
                <a:solidFill>
                  <a:srgbClr val="2B2A2A"/>
                </a:solidFill>
                <a:latin typeface="Barlow Semi-Bold"/>
              </a:rPr>
              <a:t>July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207331" y="3100253"/>
            <a:ext cx="3385344" cy="221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 lang="en-US" sz="1800" spc="57" dirty="0">
              <a:solidFill>
                <a:srgbClr val="2B2A2A"/>
              </a:solidFill>
              <a:latin typeface="Barlow Medium"/>
            </a:endParaRPr>
          </a:p>
          <a:p>
            <a:pPr>
              <a:lnSpc>
                <a:spcPts val="2520"/>
              </a:lnSpc>
            </a:pPr>
            <a:r>
              <a:rPr lang="en-US" spc="57" dirty="0">
                <a:solidFill>
                  <a:srgbClr val="F4F4F3"/>
                </a:solidFill>
                <a:latin typeface="Barlow Medium"/>
              </a:rPr>
              <a:t>External Evaluation of the project by the auditors</a:t>
            </a:r>
            <a:endParaRPr lang="en-US" sz="1800" spc="57" dirty="0">
              <a:solidFill>
                <a:srgbClr val="F4F4F3"/>
              </a:solidFill>
              <a:latin typeface="Barlow Medium"/>
            </a:endParaRPr>
          </a:p>
          <a:p>
            <a:pPr algn="l">
              <a:lnSpc>
                <a:spcPts val="2520"/>
              </a:lnSpc>
            </a:pPr>
            <a:r>
              <a:rPr lang="en-US" sz="1800" spc="57" dirty="0">
                <a:solidFill>
                  <a:srgbClr val="2B2A2A"/>
                </a:solidFill>
                <a:latin typeface="Barlow Medium"/>
              </a:rPr>
              <a:t>Final reporting</a:t>
            </a:r>
          </a:p>
          <a:p>
            <a:pPr algn="l">
              <a:lnSpc>
                <a:spcPts val="2520"/>
              </a:lnSpc>
            </a:pPr>
            <a:r>
              <a:rPr lang="en-US" sz="1800" spc="57" dirty="0">
                <a:solidFill>
                  <a:srgbClr val="2B2A2A"/>
                </a:solidFill>
                <a:latin typeface="Barlow Medium"/>
              </a:rPr>
              <a:t>Publications on Risk perception and IDSL</a:t>
            </a:r>
          </a:p>
          <a:p>
            <a:pPr algn="l">
              <a:lnSpc>
                <a:spcPts val="2520"/>
              </a:lnSpc>
            </a:pPr>
            <a:endParaRPr lang="en-US" sz="1800" spc="57" dirty="0">
              <a:solidFill>
                <a:srgbClr val="2B2A2A"/>
              </a:solidFill>
              <a:latin typeface="Barlow Medium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2568181" y="2786832"/>
            <a:ext cx="1113755" cy="15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2B2A2A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2B2A2A"/>
                </a:solidFill>
                <a:latin typeface="Barlow Bold"/>
              </a:rPr>
              <a:t>24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2251862" y="7083714"/>
            <a:ext cx="2255888" cy="38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76" dirty="0">
                <a:solidFill>
                  <a:srgbClr val="F4F4F3"/>
                </a:solidFill>
                <a:latin typeface="Barlow Semi-Bold"/>
              </a:rPr>
              <a:t>August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2240692" y="7743455"/>
            <a:ext cx="3385344" cy="124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endParaRPr lang="en-US" sz="1800" spc="57" dirty="0">
              <a:solidFill>
                <a:srgbClr val="F4F4F3"/>
              </a:solidFill>
              <a:latin typeface="Barlow Medium"/>
            </a:endParaRPr>
          </a:p>
          <a:p>
            <a:pPr>
              <a:lnSpc>
                <a:spcPts val="2520"/>
              </a:lnSpc>
            </a:pPr>
            <a:r>
              <a:rPr lang="en-US" spc="57" dirty="0">
                <a:solidFill>
                  <a:srgbClr val="F4F4F3"/>
                </a:solidFill>
                <a:latin typeface="Barlow Medium"/>
              </a:rPr>
              <a:t>External Evaluation of the project by the auditors</a:t>
            </a:r>
            <a:endParaRPr lang="en-US" sz="1800" spc="57" dirty="0">
              <a:solidFill>
                <a:srgbClr val="F4F4F3"/>
              </a:solidFill>
              <a:latin typeface="Barlow Medium"/>
            </a:endParaRPr>
          </a:p>
          <a:p>
            <a:pPr algn="l">
              <a:lnSpc>
                <a:spcPts val="2520"/>
              </a:lnSpc>
            </a:pPr>
            <a:r>
              <a:rPr lang="en-US" sz="1800" spc="57" dirty="0">
                <a:solidFill>
                  <a:srgbClr val="F4F4F3"/>
                </a:solidFill>
                <a:latin typeface="Barlow Medium"/>
              </a:rPr>
              <a:t>Summary brochures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19946" y="7308201"/>
            <a:ext cx="1113755" cy="15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F4F4F3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 dirty="0">
                <a:solidFill>
                  <a:srgbClr val="F4F4F3"/>
                </a:solidFill>
                <a:latin typeface="Barlow Bold"/>
              </a:rPr>
              <a:t>24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225979" y="7083714"/>
            <a:ext cx="2255888" cy="38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76" dirty="0">
                <a:solidFill>
                  <a:srgbClr val="2B2A2A"/>
                </a:solidFill>
                <a:latin typeface="Barlow Medium"/>
              </a:rPr>
              <a:t>September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225978" y="7982174"/>
            <a:ext cx="3700345" cy="60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pc="57" dirty="0">
                <a:solidFill>
                  <a:srgbClr val="F4F4F3"/>
                </a:solidFill>
                <a:latin typeface="Barlow Medium"/>
              </a:rPr>
              <a:t>External Evaluation of the project by the auditors</a:t>
            </a:r>
            <a:endParaRPr lang="en-US" sz="1800" spc="57" dirty="0">
              <a:solidFill>
                <a:srgbClr val="F4F4F3"/>
              </a:solidFill>
              <a:latin typeface="Barlow Medium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6594064" y="7308201"/>
            <a:ext cx="1113755" cy="15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20</a:t>
            </a:r>
          </a:p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2B2A2A"/>
                </a:solidFill>
                <a:latin typeface="Barlow Bold"/>
              </a:rPr>
              <a:t>23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4200097" y="7083714"/>
            <a:ext cx="2255888" cy="38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spc="76" dirty="0">
                <a:solidFill>
                  <a:srgbClr val="F4F4F3"/>
                </a:solidFill>
                <a:latin typeface="Barlow Semi-Bold"/>
              </a:rPr>
              <a:t>October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200097" y="8064056"/>
            <a:ext cx="3385344" cy="927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spc="57" dirty="0">
                <a:solidFill>
                  <a:srgbClr val="F4F4F3"/>
                </a:solidFill>
                <a:latin typeface="Barlow Medium"/>
              </a:rPr>
              <a:t>Final closure after the review of the external evaluation</a:t>
            </a:r>
          </a:p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endParaRPr lang="en-US" sz="1800" spc="57" dirty="0">
              <a:solidFill>
                <a:srgbClr val="F4F4F3"/>
              </a:solidFill>
              <a:latin typeface="Barlow Medium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2568181" y="7308201"/>
            <a:ext cx="1113755" cy="150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2"/>
              </a:lnSpc>
            </a:pPr>
            <a:r>
              <a:rPr lang="en-US" sz="4200" spc="604">
                <a:solidFill>
                  <a:srgbClr val="F4F4F3"/>
                </a:solidFill>
                <a:latin typeface="Barlow Bold"/>
              </a:rPr>
              <a:t>2024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46062" y="5556977"/>
            <a:ext cx="2255888" cy="51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 dirty="0">
                <a:solidFill>
                  <a:srgbClr val="2B2A2A"/>
                </a:solidFill>
                <a:latin typeface="Barlow Semi-Bold"/>
              </a:rPr>
              <a:t>80%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774060" y="5556977"/>
            <a:ext cx="2255888" cy="51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 dirty="0">
                <a:solidFill>
                  <a:srgbClr val="F4F4F3"/>
                </a:solidFill>
                <a:latin typeface="Barlow Semi-Bold"/>
              </a:rPr>
              <a:t>85%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602057" y="5556977"/>
            <a:ext cx="2255888" cy="51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 dirty="0">
                <a:solidFill>
                  <a:srgbClr val="2B2A2A"/>
                </a:solidFill>
                <a:latin typeface="Barlow Semi-Bold"/>
              </a:rPr>
              <a:t>90%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430055" y="5556977"/>
            <a:ext cx="2255888" cy="51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 dirty="0">
                <a:solidFill>
                  <a:srgbClr val="F4F4F3"/>
                </a:solidFill>
                <a:latin typeface="Barlow Semi-Bold"/>
              </a:rPr>
              <a:t>95%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2258052" y="5556977"/>
            <a:ext cx="2255888" cy="51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 dirty="0">
                <a:solidFill>
                  <a:srgbClr val="2B2A2A"/>
                </a:solidFill>
                <a:latin typeface="Barlow Semi-Bold"/>
              </a:rPr>
              <a:t>97%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5086050" y="5556977"/>
            <a:ext cx="225588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102">
                <a:solidFill>
                  <a:srgbClr val="F4F4F3"/>
                </a:solidFill>
                <a:latin typeface="Barlow Semi-Bold"/>
              </a:rPr>
              <a:t>99%</a:t>
            </a:r>
          </a:p>
        </p:txBody>
      </p:sp>
      <p:sp>
        <p:nvSpPr>
          <p:cNvPr id="90" name="Freeform 90"/>
          <p:cNvSpPr/>
          <p:nvPr/>
        </p:nvSpPr>
        <p:spPr>
          <a:xfrm rot="9555766">
            <a:off x="-2626314" y="367457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-356577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2" name="Freeform 92"/>
          <p:cNvSpPr/>
          <p:nvPr/>
        </p:nvSpPr>
        <p:spPr>
          <a:xfrm rot="-1008621">
            <a:off x="12942788" y="8645042"/>
            <a:ext cx="7315200" cy="1415845"/>
          </a:xfrm>
          <a:custGeom>
            <a:avLst/>
            <a:gdLst/>
            <a:ahLst/>
            <a:cxnLst/>
            <a:rect l="l" t="t" r="r" b="b"/>
            <a:pathLst>
              <a:path w="7315200" h="1415845">
                <a:moveTo>
                  <a:pt x="0" y="0"/>
                </a:moveTo>
                <a:lnTo>
                  <a:pt x="7315200" y="0"/>
                </a:lnTo>
                <a:lnTo>
                  <a:pt x="7315200" y="1415845"/>
                </a:lnTo>
                <a:lnTo>
                  <a:pt x="0" y="1415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Freeform 93"/>
          <p:cNvSpPr/>
          <p:nvPr/>
        </p:nvSpPr>
        <p:spPr>
          <a:xfrm>
            <a:off x="16049587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3" y="0"/>
                </a:lnTo>
                <a:lnTo>
                  <a:pt x="1729993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>
            <a:off x="17423004" y="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5" name="Freeform 95"/>
          <p:cNvSpPr/>
          <p:nvPr/>
        </p:nvSpPr>
        <p:spPr>
          <a:xfrm>
            <a:off x="-864996" y="9822140"/>
            <a:ext cx="1729993" cy="691997"/>
          </a:xfrm>
          <a:custGeom>
            <a:avLst/>
            <a:gdLst/>
            <a:ahLst/>
            <a:cxnLst/>
            <a:rect l="l" t="t" r="r" b="b"/>
            <a:pathLst>
              <a:path w="1729993" h="691997">
                <a:moveTo>
                  <a:pt x="0" y="0"/>
                </a:moveTo>
                <a:lnTo>
                  <a:pt x="1729992" y="0"/>
                </a:lnTo>
                <a:lnTo>
                  <a:pt x="1729992" y="691997"/>
                </a:lnTo>
                <a:lnTo>
                  <a:pt x="0" y="69199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4908152" y="444824"/>
            <a:ext cx="8645986" cy="864598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>
                <a:alphaModFix amt="25000"/>
              </a:blip>
              <a:stretch>
                <a:fillRect l="-4523" r="-45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6010261" y="9109471"/>
            <a:ext cx="692443" cy="692443"/>
          </a:xfrm>
          <a:custGeom>
            <a:avLst/>
            <a:gdLst/>
            <a:ahLst/>
            <a:cxnLst/>
            <a:rect l="l" t="t" r="r" b="b"/>
            <a:pathLst>
              <a:path w="692443" h="692443">
                <a:moveTo>
                  <a:pt x="0" y="0"/>
                </a:moveTo>
                <a:lnTo>
                  <a:pt x="692443" y="0"/>
                </a:lnTo>
                <a:lnTo>
                  <a:pt x="692443" y="692443"/>
                </a:lnTo>
                <a:lnTo>
                  <a:pt x="0" y="692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781058" y="9112716"/>
            <a:ext cx="1079050" cy="1014090"/>
          </a:xfrm>
          <a:custGeom>
            <a:avLst/>
            <a:gdLst/>
            <a:ahLst/>
            <a:cxnLst/>
            <a:rect l="l" t="t" r="r" b="b"/>
            <a:pathLst>
              <a:path w="1079050" h="1014090">
                <a:moveTo>
                  <a:pt x="0" y="0"/>
                </a:moveTo>
                <a:lnTo>
                  <a:pt x="1079050" y="0"/>
                </a:lnTo>
                <a:lnTo>
                  <a:pt x="1079050" y="1014090"/>
                </a:lnTo>
                <a:lnTo>
                  <a:pt x="0" y="1014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738528" y="9112716"/>
            <a:ext cx="1389954" cy="992184"/>
          </a:xfrm>
          <a:custGeom>
            <a:avLst/>
            <a:gdLst/>
            <a:ahLst/>
            <a:cxnLst/>
            <a:rect l="l" t="t" r="r" b="b"/>
            <a:pathLst>
              <a:path w="1389954" h="992184">
                <a:moveTo>
                  <a:pt x="0" y="0"/>
                </a:moveTo>
                <a:lnTo>
                  <a:pt x="1389953" y="0"/>
                </a:lnTo>
                <a:lnTo>
                  <a:pt x="1389953" y="992185"/>
                </a:lnTo>
                <a:lnTo>
                  <a:pt x="0" y="992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10" t="-4150" b="-41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777883" y="9090811"/>
            <a:ext cx="1253964" cy="896320"/>
          </a:xfrm>
          <a:custGeom>
            <a:avLst/>
            <a:gdLst/>
            <a:ahLst/>
            <a:cxnLst/>
            <a:rect l="l" t="t" r="r" b="b"/>
            <a:pathLst>
              <a:path w="1253964" h="896320">
                <a:moveTo>
                  <a:pt x="0" y="0"/>
                </a:moveTo>
                <a:lnTo>
                  <a:pt x="1253964" y="0"/>
                </a:lnTo>
                <a:lnTo>
                  <a:pt x="1253964" y="896319"/>
                </a:lnTo>
                <a:lnTo>
                  <a:pt x="0" y="8963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68242" y="7501293"/>
            <a:ext cx="530398" cy="530398"/>
          </a:xfrm>
          <a:custGeom>
            <a:avLst/>
            <a:gdLst/>
            <a:ahLst/>
            <a:cxnLst/>
            <a:rect l="l" t="t" r="r" b="b"/>
            <a:pathLst>
              <a:path w="530398" h="530398">
                <a:moveTo>
                  <a:pt x="0" y="0"/>
                </a:moveTo>
                <a:lnTo>
                  <a:pt x="530398" y="0"/>
                </a:lnTo>
                <a:lnTo>
                  <a:pt x="530398" y="530398"/>
                </a:lnTo>
                <a:lnTo>
                  <a:pt x="0" y="5303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651549" y="8135454"/>
            <a:ext cx="417116" cy="375405"/>
          </a:xfrm>
          <a:custGeom>
            <a:avLst/>
            <a:gdLst/>
            <a:ahLst/>
            <a:cxnLst/>
            <a:rect l="l" t="t" r="r" b="b"/>
            <a:pathLst>
              <a:path w="417116" h="375405">
                <a:moveTo>
                  <a:pt x="0" y="0"/>
                </a:moveTo>
                <a:lnTo>
                  <a:pt x="417117" y="0"/>
                </a:lnTo>
                <a:lnTo>
                  <a:pt x="417117" y="375405"/>
                </a:lnTo>
                <a:lnTo>
                  <a:pt x="0" y="3754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613265" y="3021080"/>
            <a:ext cx="9061470" cy="293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82"/>
              </a:lnSpc>
            </a:pPr>
            <a:r>
              <a:rPr lang="en-US" sz="8416">
                <a:solidFill>
                  <a:srgbClr val="13538A"/>
                </a:solidFill>
                <a:latin typeface="Poppins Bold"/>
              </a:rPr>
              <a:t>Thank you for your attention.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261" y="9239250"/>
            <a:ext cx="5133759" cy="965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6"/>
              </a:lnSpc>
              <a:spcBef>
                <a:spcPct val="0"/>
              </a:spcBef>
            </a:pPr>
            <a:r>
              <a:rPr lang="en-US" sz="2012" spc="100" dirty="0">
                <a:solidFill>
                  <a:srgbClr val="0069B4"/>
                </a:solidFill>
                <a:latin typeface="Montserrat Light"/>
              </a:rPr>
              <a:t>DERYA VENNIN, PHD</a:t>
            </a:r>
          </a:p>
          <a:p>
            <a:pPr algn="ctr">
              <a:lnSpc>
                <a:spcPts val="2616"/>
              </a:lnSpc>
              <a:spcBef>
                <a:spcPct val="0"/>
              </a:spcBef>
            </a:pPr>
            <a:endParaRPr lang="en-US" sz="2012" spc="100" dirty="0">
              <a:solidFill>
                <a:srgbClr val="0069B4"/>
              </a:solidFill>
              <a:latin typeface="Montserrat Light"/>
            </a:endParaRPr>
          </a:p>
          <a:p>
            <a:pPr algn="ctr">
              <a:lnSpc>
                <a:spcPts val="2616"/>
              </a:lnSpc>
              <a:spcBef>
                <a:spcPct val="0"/>
              </a:spcBef>
            </a:pPr>
            <a:r>
              <a:rPr lang="en-US" sz="2012" spc="100" dirty="0">
                <a:solidFill>
                  <a:srgbClr val="0069B4"/>
                </a:solidFill>
                <a:latin typeface="Montserrat Light"/>
              </a:rPr>
              <a:t>d.dilmen-vennin@unesco.org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88366" y="7514424"/>
            <a:ext cx="3280230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DIN Pro 3"/>
              </a:rPr>
              <a:t>  coastwaveproject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DIN Pro 3"/>
              </a:rPr>
              <a:t>       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DIN Pro 3"/>
              </a:rPr>
              <a:t>CoastWave_IOC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384</Words>
  <Application>Microsoft Office PowerPoint</Application>
  <PresentationFormat>Custom</PresentationFormat>
  <Paragraphs>76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DIN Pro 1</vt:lpstr>
      <vt:lpstr>Aileron Bold Italics</vt:lpstr>
      <vt:lpstr>Barlow Medium</vt:lpstr>
      <vt:lpstr>Montserrat Light</vt:lpstr>
      <vt:lpstr>Barlow Semi-Bold</vt:lpstr>
      <vt:lpstr>Poppins Bold</vt:lpstr>
      <vt:lpstr>Barlow Bold</vt:lpstr>
      <vt:lpstr>DIN Pro 3</vt:lpstr>
      <vt:lpstr>Calibri</vt:lpstr>
      <vt:lpstr>Arial Bold</vt:lpstr>
      <vt:lpstr>Arial</vt:lpstr>
      <vt:lpstr>Office Theme</vt:lpstr>
      <vt:lpstr>PowerPoint Presentation</vt:lpstr>
      <vt:lpstr>COMPONENT 2 (Tsunami Detection and Alerting Equipment ) Remaining Activities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CoastWAVE meeting -component update 5 Feb 2024</dc:title>
  <cp:lastModifiedBy>Dilmen Vennin, Derya</cp:lastModifiedBy>
  <cp:revision>5</cp:revision>
  <dcterms:created xsi:type="dcterms:W3CDTF">2006-08-16T00:00:00Z</dcterms:created>
  <dcterms:modified xsi:type="dcterms:W3CDTF">2024-05-12T17:35:39Z</dcterms:modified>
  <dc:identifier>DAF6-tqkVqM</dc:identifier>
</cp:coreProperties>
</file>