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256" r:id="rId2"/>
    <p:sldId id="260" r:id="rId3"/>
    <p:sldId id="2146847146" r:id="rId4"/>
  </p:sldIdLst>
  <p:sldSz cx="9144000" cy="6858000" type="screen4x3"/>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5" roundtripDataSignature="AMtx7mg4JSjBlmoAbPELpBWvhYkyLX5DI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4B5E35-6BCA-5749-A7DE-B922751A800B}" v="1" dt="2024-05-05T22:25:09.2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86"/>
    <p:restoredTop sz="62381"/>
  </p:normalViewPr>
  <p:slideViewPr>
    <p:cSldViewPr snapToGrid="0">
      <p:cViewPr varScale="1">
        <p:scale>
          <a:sx n="77" d="100"/>
          <a:sy n="77" d="100"/>
        </p:scale>
        <p:origin x="3056" y="184"/>
      </p:cViewPr>
      <p:guideLst>
        <p:guide orient="horz" pos="2160"/>
        <p:guide pos="2880"/>
      </p:guideLst>
    </p:cSldViewPr>
  </p:slideViewPr>
  <p:notesTextViewPr>
    <p:cViewPr>
      <p:scale>
        <a:sx n="90" d="100"/>
        <a:sy n="90" d="100"/>
      </p:scale>
      <p:origin x="0" y="-3664"/>
    </p:cViewPr>
  </p:notesTextViewPr>
  <p:gridSpacing cx="76200" cy="76200"/>
</p:viewPr>
</file>

<file path=ppt/_rels/presentation.xml.rels><?xml version="1.0" encoding="UTF-8" standalone="yes"?>
<Relationships xmlns="http://schemas.openxmlformats.org/package/2006/relationships"><Relationship Id="rId18" Type="http://schemas.openxmlformats.org/officeDocument/2006/relationships/theme" Target="theme/theme1.xml"/><Relationship Id="rId3" Type="http://schemas.openxmlformats.org/officeDocument/2006/relationships/slide" Target="slides/slide2.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5" Type="http://schemas.openxmlformats.org/officeDocument/2006/relationships/notesMaster" Target="notesMasters/notesMaster1.xml"/><Relationship Id="rId15" Type="http://customschemas.google.com/relationships/presentationmetadata" Target="metadata"/><Relationship Id="rId19" Type="http://schemas.openxmlformats.org/officeDocument/2006/relationships/tableStyles" Target="tableStyles.xml"/><Relationship Id="rId4"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4812" cy="49847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1275" y="0"/>
            <a:ext cx="2944812" cy="498475"/>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66812"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79450" y="4778375"/>
            <a:ext cx="5438775" cy="390683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9428162"/>
            <a:ext cx="2944812" cy="49847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1275" y="9428162"/>
            <a:ext cx="2944812" cy="49847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a:spLocks noGrp="1" noRot="1" noChangeAspect="1"/>
          </p:cNvSpPr>
          <p:nvPr>
            <p:ph type="sldImg" idx="2"/>
          </p:nvPr>
        </p:nvSpPr>
        <p:spPr>
          <a:xfrm>
            <a:off x="882650" y="115888"/>
            <a:ext cx="4895850" cy="36718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00" name="Google Shape;100;p1:notes"/>
          <p:cNvSpPr txBox="1">
            <a:spLocks noGrp="1"/>
          </p:cNvSpPr>
          <p:nvPr>
            <p:ph type="body" idx="1"/>
          </p:nvPr>
        </p:nvSpPr>
        <p:spPr>
          <a:xfrm>
            <a:off x="452437" y="3970337"/>
            <a:ext cx="5607050" cy="4406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SMART = Science Monitoring And Reliable Telecommunications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Objective for this OCG is to obtain the </a:t>
            </a:r>
          </a:p>
          <a:p>
            <a:pPr marL="0" lvl="0" indent="0" algn="l" rtl="0">
              <a:spcBef>
                <a:spcPts val="0"/>
              </a:spcBef>
              <a:spcAft>
                <a:spcPts val="0"/>
              </a:spcAft>
              <a:buNone/>
            </a:pPr>
            <a:r>
              <a:rPr lang="en-US" dirty="0"/>
              <a:t>Formal Endorsement of SMART Cables as an Emerging Network.</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This will start the process of Embedding SMART Cables into the OCG structure. </a:t>
            </a:r>
          </a:p>
          <a:p>
            <a:pPr marL="0" lvl="0" indent="0" algn="l" rtl="0">
              <a:spcBef>
                <a:spcPts val="0"/>
              </a:spcBef>
              <a:spcAft>
                <a:spcPts val="0"/>
              </a:spcAft>
              <a:buNone/>
            </a:pPr>
            <a:r>
              <a:rPr lang="en-US" dirty="0"/>
              <a:t>and</a:t>
            </a:r>
          </a:p>
          <a:p>
            <a:pPr marL="0" lvl="0" indent="0" algn="l" rtl="0">
              <a:spcBef>
                <a:spcPts val="0"/>
              </a:spcBef>
              <a:spcAft>
                <a:spcPts val="0"/>
              </a:spcAft>
              <a:buNone/>
            </a:pPr>
            <a:r>
              <a:rPr lang="en-US" dirty="0"/>
              <a:t>Begin the transitions from a GOOS Project to being one element of the GOOS ‘sustained’ network infrastructure</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
        <p:nvSpPr>
          <p:cNvPr id="101" name="Google Shape;101;p1:notes"/>
          <p:cNvSpPr txBox="1"/>
          <p:nvPr/>
        </p:nvSpPr>
        <p:spPr>
          <a:xfrm>
            <a:off x="3851275" y="9428162"/>
            <a:ext cx="2944812" cy="49847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Clr>
                <a:schemeClr val="dk1"/>
              </a:buClr>
              <a:buSzPts val="1400"/>
              <a:buFont typeface="Arial"/>
              <a:buNone/>
            </a:pPr>
            <a:r>
              <a:rPr lang="en-US" sz="1800" b="0" dirty="0">
                <a:solidFill>
                  <a:schemeClr val="dk1"/>
                </a:solidFill>
                <a:latin typeface="Arial"/>
                <a:ea typeface="Arial"/>
                <a:cs typeface="Arial"/>
                <a:sym typeface="Arial"/>
              </a:rPr>
              <a:t>We are addressing the challenge of climate monitoring and hazard early warning by</a:t>
            </a:r>
            <a:endParaRPr lang="en-US" dirty="0"/>
          </a:p>
          <a:p>
            <a:pPr marL="457200" lvl="0" indent="-228600" algn="l" rtl="0">
              <a:lnSpc>
                <a:spcPct val="100000"/>
              </a:lnSpc>
              <a:spcBef>
                <a:spcPts val="0"/>
              </a:spcBef>
              <a:spcAft>
                <a:spcPts val="0"/>
              </a:spcAft>
              <a:buClr>
                <a:schemeClr val="dk1"/>
              </a:buClr>
              <a:buSzPts val="1400"/>
              <a:buFont typeface="Arial"/>
              <a:buNone/>
            </a:pPr>
            <a:r>
              <a:rPr lang="en-US" sz="1800" b="0" dirty="0">
                <a:solidFill>
                  <a:schemeClr val="dk1"/>
                </a:solidFill>
                <a:latin typeface="Arial"/>
                <a:ea typeface="Arial"/>
                <a:cs typeface="Arial"/>
                <a:sym typeface="Arial"/>
              </a:rPr>
              <a:t>Integrating environmental sensors into commercial telecommunication cables,</a:t>
            </a:r>
            <a:endParaRPr lang="en-US" dirty="0"/>
          </a:p>
          <a:p>
            <a:pPr marL="457200" lvl="0" indent="-228600" algn="l" rtl="0">
              <a:lnSpc>
                <a:spcPct val="100000"/>
              </a:lnSpc>
              <a:spcBef>
                <a:spcPts val="0"/>
              </a:spcBef>
              <a:spcAft>
                <a:spcPts val="0"/>
              </a:spcAft>
              <a:buClr>
                <a:schemeClr val="dk1"/>
              </a:buClr>
              <a:buSzPts val="1400"/>
              <a:buFont typeface="Arial"/>
              <a:buNone/>
            </a:pPr>
            <a:r>
              <a:rPr lang="en-US" sz="1800" b="0" dirty="0">
                <a:solidFill>
                  <a:schemeClr val="dk1"/>
                </a:solidFill>
                <a:latin typeface="Arial"/>
                <a:ea typeface="Arial"/>
                <a:cs typeface="Arial"/>
                <a:sym typeface="Arial"/>
              </a:rPr>
              <a:t>For affordable, global, sustained, real time, reliable, ocean observing.</a:t>
            </a:r>
          </a:p>
          <a:p>
            <a:pPr marL="457200" lvl="0" indent="-228600" algn="l" rtl="0">
              <a:lnSpc>
                <a:spcPct val="100000"/>
              </a:lnSpc>
              <a:spcBef>
                <a:spcPts val="0"/>
              </a:spcBef>
              <a:spcAft>
                <a:spcPts val="0"/>
              </a:spcAft>
              <a:buClr>
                <a:schemeClr val="dk1"/>
              </a:buClr>
              <a:buSzPts val="1400"/>
              <a:buFont typeface="Arial"/>
              <a:buNone/>
            </a:pPr>
            <a:endParaRPr lang="en-US" sz="1800" b="0" dirty="0">
              <a:solidFill>
                <a:schemeClr val="dk1"/>
              </a:solidFill>
              <a:latin typeface="Arial"/>
              <a:cs typeface="Arial"/>
              <a:sym typeface="Arial"/>
            </a:endParaRPr>
          </a:p>
          <a:p>
            <a:pPr marL="457200" lvl="0" indent="-228600" algn="l" rtl="0">
              <a:lnSpc>
                <a:spcPct val="100000"/>
              </a:lnSpc>
              <a:spcBef>
                <a:spcPts val="0"/>
              </a:spcBef>
              <a:spcAft>
                <a:spcPts val="0"/>
              </a:spcAft>
              <a:buClr>
                <a:schemeClr val="dk1"/>
              </a:buClr>
              <a:buSzPts val="1400"/>
              <a:buFont typeface="Arial"/>
              <a:buNone/>
            </a:pPr>
            <a:r>
              <a:rPr lang="en-US" dirty="0"/>
              <a:t>The Joint Task Force, consisting of roughly 300 volunteers, was formed in 2011 by the 3 UN agencies – ITU, WMO, UNESCO IOC.</a:t>
            </a:r>
          </a:p>
          <a:p>
            <a:pPr marL="457200" lvl="0" indent="-228600" algn="l" rtl="0">
              <a:lnSpc>
                <a:spcPct val="100000"/>
              </a:lnSpc>
              <a:spcBef>
                <a:spcPts val="0"/>
              </a:spcBef>
              <a:spcAft>
                <a:spcPts val="0"/>
              </a:spcAft>
              <a:buClr>
                <a:schemeClr val="dk1"/>
              </a:buClr>
              <a:buSzPts val="1400"/>
              <a:buFont typeface="Arial"/>
              <a:buNone/>
            </a:pPr>
            <a:endParaRPr lang="en-US" dirty="0"/>
          </a:p>
          <a:p>
            <a:pPr marL="457200" lvl="0" indent="-228600" algn="l" rtl="0">
              <a:lnSpc>
                <a:spcPct val="100000"/>
              </a:lnSpc>
              <a:spcBef>
                <a:spcPts val="0"/>
              </a:spcBef>
              <a:spcAft>
                <a:spcPts val="0"/>
              </a:spcAft>
              <a:buClr>
                <a:schemeClr val="dk1"/>
              </a:buClr>
              <a:buSzPts val="1400"/>
              <a:buFont typeface="Arial"/>
              <a:buNone/>
            </a:pPr>
            <a:r>
              <a:rPr lang="en-US" dirty="0"/>
              <a:t>The ITU is important, as the whole SMART concept rests on the concept of shared and multi-use infrastructure – the submarine cable network. The ITU hosts our </a:t>
            </a:r>
            <a:r>
              <a:rPr lang="en-US" dirty="0" err="1"/>
              <a:t>Secretartiat</a:t>
            </a:r>
            <a:r>
              <a:rPr lang="en-US" dirty="0"/>
              <a:t>.</a:t>
            </a:r>
          </a:p>
          <a:p>
            <a:pPr marL="457200" lvl="0" indent="-228600" algn="l" rtl="0">
              <a:lnSpc>
                <a:spcPct val="100000"/>
              </a:lnSpc>
              <a:spcBef>
                <a:spcPts val="0"/>
              </a:spcBef>
              <a:spcAft>
                <a:spcPts val="0"/>
              </a:spcAft>
              <a:buClr>
                <a:schemeClr val="dk1"/>
              </a:buClr>
              <a:buSzPts val="1400"/>
              <a:buFont typeface="Arial"/>
              <a:buNone/>
            </a:pPr>
            <a:endParaRPr lang="en-US" dirty="0"/>
          </a:p>
          <a:p>
            <a:pPr marL="457200" lvl="0" indent="-228600" algn="l" rtl="0">
              <a:lnSpc>
                <a:spcPct val="100000"/>
              </a:lnSpc>
              <a:spcBef>
                <a:spcPts val="0"/>
              </a:spcBef>
              <a:spcAft>
                <a:spcPts val="0"/>
              </a:spcAft>
              <a:buClr>
                <a:schemeClr val="dk1"/>
              </a:buClr>
              <a:buSzPts val="1400"/>
              <a:buFont typeface="Arial"/>
              <a:buNone/>
            </a:pPr>
            <a:r>
              <a:rPr lang="en-US" dirty="0"/>
              <a:t>We are an endorsed Project of the UN Ocean Decade, and part of the Global Ocean Observing System (a GOOS Project) and the Tsunami Programme, within IOC and WMO.</a:t>
            </a:r>
          </a:p>
          <a:p>
            <a:pPr marL="457200" lvl="0" indent="-228600" algn="l" rtl="0">
              <a:lnSpc>
                <a:spcPct val="100000"/>
              </a:lnSpc>
              <a:spcBef>
                <a:spcPts val="0"/>
              </a:spcBef>
              <a:spcAft>
                <a:spcPts val="0"/>
              </a:spcAft>
              <a:buClr>
                <a:schemeClr val="dk1"/>
              </a:buClr>
              <a:buSzPts val="1400"/>
              <a:buFont typeface="Arial"/>
              <a:buNone/>
            </a:pPr>
            <a:endParaRPr lang="en-US" dirty="0"/>
          </a:p>
          <a:p>
            <a:pPr eaLnBrk="0" fontAlgn="base" hangingPunct="0"/>
            <a:endParaRPr lang="en-US" sz="1800" b="1" kern="1200" dirty="0">
              <a:solidFill>
                <a:schemeClr val="tx1"/>
              </a:solidFill>
              <a:effectLst/>
              <a:latin typeface="+mn-lt"/>
              <a:ea typeface="+mn-ea"/>
              <a:cs typeface="+mn-cs"/>
            </a:endParaRPr>
          </a:p>
          <a:p>
            <a:pPr eaLnBrk="0" fontAlgn="base" hangingPunct="0"/>
            <a:r>
              <a:rPr lang="en-US" sz="1800" b="1" kern="1200" dirty="0">
                <a:solidFill>
                  <a:schemeClr val="tx1"/>
                </a:solidFill>
                <a:effectLst/>
                <a:latin typeface="+mn-lt"/>
                <a:ea typeface="+mn-ea"/>
                <a:cs typeface="+mn-cs"/>
              </a:rPr>
              <a:t>Intro Map </a:t>
            </a:r>
          </a:p>
          <a:p>
            <a:pPr eaLnBrk="0" fontAlgn="base" hangingPunct="0"/>
            <a:r>
              <a:rPr lang="en-US" sz="1800" kern="1200" dirty="0">
                <a:solidFill>
                  <a:schemeClr val="tx1"/>
                </a:solidFill>
                <a:effectLst/>
                <a:latin typeface="+mn-lt"/>
                <a:ea typeface="+mn-ea"/>
                <a:cs typeface="+mn-cs"/>
              </a:rPr>
              <a:t>Now lets take the telecom only map and conceptually add smart sensors along all the cables, represented by the dots, To obtain a planetary scale sensor, power, and internet network that can observe climate oceans sea level, earthquakes and tsunamis.</a:t>
            </a:r>
          </a:p>
          <a:p>
            <a:endParaRPr lang="en-US" sz="18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*We will share the submarine telecommunications network that links countries and continents together, enabling our society and civilization.</a:t>
            </a:r>
          </a:p>
          <a:p>
            <a:endParaRPr lang="en-US" sz="18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Telecom is the primary mission with SMART secondary. </a:t>
            </a:r>
          </a:p>
          <a:p>
            <a:endParaRPr lang="en-US" sz="18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*The basic sensors are ocean bottom temperature, pressure and seismic motion.</a:t>
            </a:r>
          </a:p>
          <a:p>
            <a:endParaRPr lang="en-US" sz="18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*These sensors can improve our knowledge of the cable’s environment, and thus the cable integrity.</a:t>
            </a:r>
          </a:p>
          <a:p>
            <a:endParaRPr lang="en-US" sz="18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*A number of systems are in various stages of planning, requests for proposals, and implementation (symbols)</a:t>
            </a:r>
          </a:p>
          <a:p>
            <a:endParaRPr lang="en-US" sz="18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The green circles represent two funded systems underway:  the CAM system with SMART capability in Portugal’s Atlantic domain. And the </a:t>
            </a:r>
            <a:r>
              <a:rPr lang="en-US" sz="1800" kern="1200" dirty="0" err="1">
                <a:solidFill>
                  <a:schemeClr val="tx1"/>
                </a:solidFill>
                <a:effectLst/>
                <a:latin typeface="+mn-lt"/>
                <a:ea typeface="+mn-ea"/>
                <a:cs typeface="+mn-cs"/>
              </a:rPr>
              <a:t>Tamtam</a:t>
            </a:r>
            <a:r>
              <a:rPr lang="en-US" sz="1800" kern="1200" dirty="0">
                <a:solidFill>
                  <a:schemeClr val="tx1"/>
                </a:solidFill>
                <a:effectLst/>
                <a:latin typeface="+mn-lt"/>
                <a:ea typeface="+mn-ea"/>
                <a:cs typeface="+mn-cs"/>
              </a:rPr>
              <a:t> system connecting Vanuatu and New Caledonia.</a:t>
            </a:r>
          </a:p>
          <a:p>
            <a:endParaRPr lang="en-US" sz="18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*We expect SMART cables to evolve into a major addition to the ocean and earth observing system.</a:t>
            </a:r>
          </a:p>
          <a:p>
            <a:endParaRPr lang="en-US" sz="1800" kern="1200" dirty="0">
              <a:solidFill>
                <a:schemeClr val="tx1"/>
              </a:solidFill>
              <a:effectLst/>
              <a:latin typeface="+mn-lt"/>
              <a:ea typeface="+mn-ea"/>
              <a:cs typeface="+mn-cs"/>
            </a:endParaRPr>
          </a:p>
          <a:p>
            <a:pPr marL="0" lvl="0" indent="0" algn="l" rtl="0">
              <a:lnSpc>
                <a:spcPct val="100000"/>
              </a:lnSpc>
              <a:spcBef>
                <a:spcPts val="0"/>
              </a:spcBef>
              <a:spcAft>
                <a:spcPts val="0"/>
              </a:spcAft>
              <a:buSzPts val="1400"/>
              <a:buNone/>
            </a:pPr>
            <a:r>
              <a:rPr lang="en-US" dirty="0"/>
              <a:t>Intro Map </a:t>
            </a:r>
            <a:endParaRPr dirty="0"/>
          </a:p>
          <a:p>
            <a:pPr marL="0" lvl="0" indent="0" algn="l" rtl="0">
              <a:lnSpc>
                <a:spcPct val="100000"/>
              </a:lnSpc>
              <a:spcBef>
                <a:spcPts val="0"/>
              </a:spcBef>
              <a:spcAft>
                <a:spcPts val="0"/>
              </a:spcAft>
              <a:buClr>
                <a:schemeClr val="dk1"/>
              </a:buClr>
              <a:buSzPts val="1400"/>
              <a:buFont typeface="Arial"/>
              <a:buNone/>
            </a:pPr>
            <a:r>
              <a:rPr lang="en-US" dirty="0"/>
              <a:t>SMART stands for </a:t>
            </a:r>
            <a:endParaRPr dirty="0"/>
          </a:p>
          <a:p>
            <a:pPr marL="0" lvl="0" indent="0" algn="l" rtl="0">
              <a:lnSpc>
                <a:spcPct val="100000"/>
              </a:lnSpc>
              <a:spcBef>
                <a:spcPts val="0"/>
              </a:spcBef>
              <a:spcAft>
                <a:spcPts val="0"/>
              </a:spcAft>
              <a:buClr>
                <a:schemeClr val="dk1"/>
              </a:buClr>
              <a:buSzPts val="1400"/>
              <a:buFont typeface="Arial"/>
              <a:buNone/>
            </a:pPr>
            <a:r>
              <a:rPr lang="en-US" dirty="0"/>
              <a:t>Science Monitoring And Reliable Telecommunications</a:t>
            </a:r>
            <a:endParaRPr dirty="0"/>
          </a:p>
          <a:p>
            <a:pPr marL="0" lvl="0" indent="0" algn="l" rtl="0">
              <a:lnSpc>
                <a:spcPct val="100000"/>
              </a:lnSpc>
              <a:spcBef>
                <a:spcPts val="0"/>
              </a:spcBef>
              <a:spcAft>
                <a:spcPts val="0"/>
              </a:spcAft>
              <a:buClr>
                <a:schemeClr val="dk1"/>
              </a:buClr>
              <a:buSzPts val="1400"/>
              <a:buFont typeface="Arial"/>
              <a:buNone/>
            </a:pPr>
            <a:r>
              <a:rPr lang="en-US" dirty="0"/>
              <a:t>With the purpose to observe the ocean and earth with high reliability, providing data to save lives.</a:t>
            </a:r>
            <a:endParaRPr dirty="0"/>
          </a:p>
          <a:p>
            <a:pPr marL="0" lvl="0" indent="0" algn="l" rtl="0">
              <a:lnSpc>
                <a:spcPct val="100000"/>
              </a:lnSpc>
              <a:spcBef>
                <a:spcPts val="0"/>
              </a:spcBef>
              <a:spcAft>
                <a:spcPts val="0"/>
              </a:spcAft>
              <a:buClr>
                <a:schemeClr val="dk1"/>
              </a:buClr>
              <a:buSzPts val="1400"/>
              <a:buFont typeface="Arial"/>
              <a:buNone/>
            </a:pPr>
            <a:r>
              <a:rPr lang="en-US" dirty="0"/>
              <a:t>The basic idea is to add environmental sensors to the global network of submarine telecom cables.</a:t>
            </a:r>
            <a:endParaRPr dirty="0"/>
          </a:p>
          <a:p>
            <a:pPr marL="0" lvl="0" indent="0" algn="l" rtl="0">
              <a:lnSpc>
                <a:spcPct val="100000"/>
              </a:lnSpc>
              <a:spcBef>
                <a:spcPts val="0"/>
              </a:spcBef>
              <a:spcAft>
                <a:spcPts val="0"/>
              </a:spcAft>
              <a:buClr>
                <a:schemeClr val="dk1"/>
              </a:buClr>
              <a:buSzPts val="1400"/>
              <a:buFont typeface="Arial"/>
              <a:buNone/>
            </a:pPr>
            <a:r>
              <a:rPr lang="en-US" dirty="0"/>
              <a:t>On this map, we have taken the current telecom cable map and conceptually added smart sensors along all the cables, represented by the dots, </a:t>
            </a:r>
            <a:endParaRPr dirty="0"/>
          </a:p>
          <a:p>
            <a:pPr marL="0" lvl="0" indent="0" algn="l" rtl="0">
              <a:lnSpc>
                <a:spcPct val="100000"/>
              </a:lnSpc>
              <a:spcBef>
                <a:spcPts val="0"/>
              </a:spcBef>
              <a:spcAft>
                <a:spcPts val="0"/>
              </a:spcAft>
              <a:buClr>
                <a:srgbClr val="000000"/>
              </a:buClr>
              <a:buSzPts val="1400"/>
              <a:buFont typeface="Arial"/>
              <a:buNone/>
            </a:pPr>
            <a:r>
              <a:rPr lang="en-US" dirty="0"/>
              <a:t>To obtain a planetary scale sensor, power, and internet network that can observe climate, oceans, sea level, earthquakes and tsunamis. </a:t>
            </a:r>
          </a:p>
          <a:p>
            <a:pPr marL="0" lvl="0" indent="0" algn="l" rtl="0">
              <a:lnSpc>
                <a:spcPct val="100000"/>
              </a:lnSpc>
              <a:spcBef>
                <a:spcPts val="0"/>
              </a:spcBef>
              <a:spcAft>
                <a:spcPts val="0"/>
              </a:spcAft>
              <a:buClr>
                <a:srgbClr val="000000"/>
              </a:buClr>
              <a:buSzPts val="1400"/>
              <a:buFont typeface="Arial"/>
              <a:buNone/>
            </a:pPr>
            <a:r>
              <a:rPr lang="en-US" dirty="0"/>
              <a:t>Symbols indicate systems under consideration for including SMART; the two green symbols are for Portugal and Vanuatu-New Caledonia – underway.</a:t>
            </a:r>
            <a:endParaRPr dirty="0"/>
          </a:p>
          <a:p>
            <a:pPr marL="0" lvl="0" indent="0" algn="l" rtl="0">
              <a:lnSpc>
                <a:spcPct val="100000"/>
              </a:lnSpc>
              <a:spcBef>
                <a:spcPts val="0"/>
              </a:spcBef>
              <a:spcAft>
                <a:spcPts val="0"/>
              </a:spcAft>
              <a:buClr>
                <a:srgbClr val="000000"/>
              </a:buClr>
              <a:buSzPts val="1400"/>
              <a:buFont typeface="Arial"/>
              <a:buNone/>
            </a:pPr>
            <a:r>
              <a:rPr lang="en-US" dirty="0"/>
              <a:t>The two green symbols indicate funded projects – see below.</a:t>
            </a:r>
          </a:p>
          <a:p>
            <a:pPr marL="0" lvl="0" indent="0" algn="l" rtl="0">
              <a:lnSpc>
                <a:spcPct val="100000"/>
              </a:lnSpc>
              <a:spcBef>
                <a:spcPts val="0"/>
              </a:spcBef>
              <a:spcAft>
                <a:spcPts val="0"/>
              </a:spcAft>
              <a:buClr>
                <a:srgbClr val="000000"/>
              </a:buClr>
              <a:buSzPts val="1400"/>
              <a:buFont typeface="Arial"/>
              <a:buNone/>
            </a:pPr>
            <a:r>
              <a:rPr lang="en-US" dirty="0"/>
              <a:t>Medusa is already underway, but it may still be possible to incorporate SMART in the eastern portion.</a:t>
            </a:r>
          </a:p>
          <a:p>
            <a:pPr marL="0" lvl="0" indent="0" algn="l" rtl="0">
              <a:lnSpc>
                <a:spcPct val="100000"/>
              </a:lnSpc>
              <a:spcBef>
                <a:spcPts val="0"/>
              </a:spcBef>
              <a:spcAft>
                <a:spcPts val="0"/>
              </a:spcAft>
              <a:buClr>
                <a:srgbClr val="000000"/>
              </a:buClr>
              <a:buSzPts val="1400"/>
              <a:buFont typeface="Arial"/>
              <a:buNone/>
            </a:pPr>
            <a:r>
              <a:rPr lang="en-US" dirty="0"/>
              <a:t>MISTS, also in the Med (Mediterranean Integrated Science and Telecom System) will include SMART, connecting secondary cities, to complement Medusa. Proposed.</a:t>
            </a:r>
          </a:p>
          <a:p>
            <a:pPr marL="0" lvl="0" indent="0" algn="l" rtl="0">
              <a:lnSpc>
                <a:spcPct val="100000"/>
              </a:lnSpc>
              <a:spcBef>
                <a:spcPts val="0"/>
              </a:spcBef>
              <a:spcAft>
                <a:spcPts val="0"/>
              </a:spcAft>
              <a:buClr>
                <a:srgbClr val="000000"/>
              </a:buClr>
              <a:buSzPts val="1400"/>
              <a:buFont typeface="Arial"/>
              <a:buNone/>
            </a:pPr>
            <a:r>
              <a:rPr lang="en-US" dirty="0"/>
              <a:t>Drake passage – proposed by Chile but funding very unclear.</a:t>
            </a:r>
          </a:p>
          <a:p>
            <a:pPr marL="0" lvl="0" indent="0" algn="l" rtl="0">
              <a:lnSpc>
                <a:spcPct val="100000"/>
              </a:lnSpc>
              <a:spcBef>
                <a:spcPts val="0"/>
              </a:spcBef>
              <a:spcAft>
                <a:spcPts val="0"/>
              </a:spcAft>
              <a:buClr>
                <a:srgbClr val="000000"/>
              </a:buClr>
              <a:buSzPts val="1400"/>
              <a:buFont typeface="Arial"/>
              <a:buNone/>
            </a:pPr>
            <a:r>
              <a:rPr lang="en-US" dirty="0"/>
              <a:t>NZ-</a:t>
            </a:r>
            <a:r>
              <a:rPr lang="en-US" dirty="0" err="1"/>
              <a:t>Chathams</a:t>
            </a:r>
            <a:r>
              <a:rPr lang="en-US" dirty="0"/>
              <a:t> Islands – proposed within the NZ government – under consideration (science community strong support)</a:t>
            </a:r>
          </a:p>
          <a:p>
            <a:pPr marL="0" lvl="0" indent="0" algn="l" rtl="0">
              <a:lnSpc>
                <a:spcPct val="100000"/>
              </a:lnSpc>
              <a:spcBef>
                <a:spcPts val="0"/>
              </a:spcBef>
              <a:spcAft>
                <a:spcPts val="0"/>
              </a:spcAft>
              <a:buClr>
                <a:srgbClr val="000000"/>
              </a:buClr>
              <a:buSzPts val="1400"/>
              <a:buFont typeface="Arial"/>
              <a:buNone/>
            </a:pPr>
            <a:r>
              <a:rPr lang="en-US" dirty="0"/>
              <a:t>NZ-</a:t>
            </a:r>
            <a:r>
              <a:rPr lang="en-US" dirty="0" err="1"/>
              <a:t>McMUrdo</a:t>
            </a:r>
            <a:r>
              <a:rPr lang="en-US" dirty="0"/>
              <a:t> – NSF proposed as SMART cable, for needed connectivity and science associated with SMART – Antarctic Circumpolar Current, Antarctica Deep water formation, etc.  VERY strong science, but US govt, slow.</a:t>
            </a:r>
          </a:p>
          <a:p>
            <a:pPr marL="0" lvl="0" indent="0" algn="l" rtl="0">
              <a:lnSpc>
                <a:spcPct val="100000"/>
              </a:lnSpc>
              <a:spcBef>
                <a:spcPts val="0"/>
              </a:spcBef>
              <a:spcAft>
                <a:spcPts val="0"/>
              </a:spcAft>
              <a:buClr>
                <a:srgbClr val="000000"/>
              </a:buClr>
              <a:buSzPts val="1400"/>
              <a:buFont typeface="Arial"/>
              <a:buNone/>
            </a:pPr>
            <a:r>
              <a:rPr lang="en-US" dirty="0"/>
              <a:t>Hawaii – proposed interisland system, hon hold for now.</a:t>
            </a:r>
          </a:p>
          <a:p>
            <a:pPr marL="0" lvl="0" indent="0" algn="l" rtl="0">
              <a:lnSpc>
                <a:spcPct val="100000"/>
              </a:lnSpc>
              <a:spcBef>
                <a:spcPts val="0"/>
              </a:spcBef>
              <a:spcAft>
                <a:spcPts val="0"/>
              </a:spcAft>
              <a:buClr>
                <a:srgbClr val="000000"/>
              </a:buClr>
              <a:buSzPts val="1400"/>
              <a:buFont typeface="Arial"/>
              <a:buNone/>
            </a:pPr>
            <a:r>
              <a:rPr lang="en-US" dirty="0"/>
              <a:t>Indonesia – they need it but have been working for 6 years with just a little progress.</a:t>
            </a:r>
          </a:p>
          <a:p>
            <a:pPr marL="0" lvl="0" indent="0" algn="l" rtl="0">
              <a:lnSpc>
                <a:spcPct val="100000"/>
              </a:lnSpc>
              <a:spcBef>
                <a:spcPts val="0"/>
              </a:spcBef>
              <a:spcAft>
                <a:spcPts val="0"/>
              </a:spcAft>
              <a:buClr>
                <a:srgbClr val="000000"/>
              </a:buClr>
              <a:buSzPts val="1400"/>
              <a:buFont typeface="Arial"/>
              <a:buNone/>
            </a:pPr>
            <a:r>
              <a:rPr lang="en-US" dirty="0"/>
              <a:t>Arctic Cables</a:t>
            </a:r>
          </a:p>
          <a:p>
            <a:pPr marL="0" lvl="0" indent="0" algn="l" rtl="0">
              <a:lnSpc>
                <a:spcPct val="100000"/>
              </a:lnSpc>
              <a:spcBef>
                <a:spcPts val="0"/>
              </a:spcBef>
              <a:spcAft>
                <a:spcPts val="0"/>
              </a:spcAft>
              <a:buClr>
                <a:srgbClr val="000000"/>
              </a:buClr>
              <a:buSzPts val="1400"/>
              <a:buFont typeface="Arial"/>
              <a:buNone/>
            </a:pPr>
            <a:r>
              <a:rPr lang="en-US" dirty="0"/>
              <a:t> Far North Fiber through Canadian NW passage. </a:t>
            </a:r>
          </a:p>
          <a:p>
            <a:pPr marL="0" lvl="0" indent="0" algn="l" rtl="0">
              <a:lnSpc>
                <a:spcPct val="100000"/>
              </a:lnSpc>
              <a:spcBef>
                <a:spcPts val="0"/>
              </a:spcBef>
              <a:spcAft>
                <a:spcPts val="0"/>
              </a:spcAft>
              <a:buClr>
                <a:srgbClr val="000000"/>
              </a:buClr>
              <a:buSzPts val="1400"/>
              <a:buFont typeface="Arial"/>
              <a:buNone/>
            </a:pPr>
            <a:r>
              <a:rPr lang="en-US" dirty="0"/>
              <a:t>Polar Connect crossing near North Pole.</a:t>
            </a:r>
          </a:p>
          <a:p>
            <a:pPr marL="0" lvl="0" indent="0" algn="l" rtl="0">
              <a:lnSpc>
                <a:spcPct val="100000"/>
              </a:lnSpc>
              <a:spcBef>
                <a:spcPts val="0"/>
              </a:spcBef>
              <a:spcAft>
                <a:spcPts val="0"/>
              </a:spcAft>
              <a:buClr>
                <a:srgbClr val="000000"/>
              </a:buClr>
              <a:buSzPts val="1400"/>
              <a:buFont typeface="Arial"/>
              <a:buNone/>
            </a:pPr>
            <a:r>
              <a:rPr lang="en-US" dirty="0" err="1"/>
              <a:t>Tusass</a:t>
            </a:r>
            <a:r>
              <a:rPr lang="en-US" dirty="0"/>
              <a:t>, connecting Greenland and Denmark, Newfoundland. </a:t>
            </a:r>
          </a:p>
          <a:p>
            <a:pPr marL="0" lvl="0" indent="0" algn="l" rtl="0">
              <a:lnSpc>
                <a:spcPct val="100000"/>
              </a:lnSpc>
              <a:spcBef>
                <a:spcPts val="0"/>
              </a:spcBef>
              <a:spcAft>
                <a:spcPts val="0"/>
              </a:spcAft>
              <a:buClr>
                <a:srgbClr val="000000"/>
              </a:buClr>
              <a:buSzPts val="1400"/>
              <a:buFont typeface="Arial"/>
              <a:buNone/>
            </a:pPr>
            <a:r>
              <a:rPr lang="en-US" dirty="0" err="1"/>
              <a:t>NORDUnet</a:t>
            </a:r>
            <a:r>
              <a:rPr lang="en-US" dirty="0"/>
              <a:t> research and education network coordinating many aspects of all of these including SMART.  These are 3 year earliest – Polar Connect will require a cable ready icebreaker that Sweden will build, ready in 2029.</a:t>
            </a:r>
          </a:p>
          <a:p>
            <a:pPr marL="0" lvl="0" indent="0" algn="l" rtl="0">
              <a:lnSpc>
                <a:spcPct val="100000"/>
              </a:lnSpc>
              <a:spcBef>
                <a:spcPts val="0"/>
              </a:spcBef>
              <a:spcAft>
                <a:spcPts val="0"/>
              </a:spcAft>
              <a:buClr>
                <a:srgbClr val="000000"/>
              </a:buClr>
              <a:buSzPts val="1400"/>
              <a:buFont typeface="Arial"/>
              <a:buNone/>
            </a:pPr>
            <a:r>
              <a:rPr lang="en-US" dirty="0"/>
              <a:t>Other systems, such as Humboldt connecting Chile and Tahiti are also being considered.</a:t>
            </a:r>
          </a:p>
          <a:p>
            <a:pPr marL="0" lvl="0" indent="0" algn="l" rtl="0">
              <a:lnSpc>
                <a:spcPct val="100000"/>
              </a:lnSpc>
              <a:spcBef>
                <a:spcPts val="0"/>
              </a:spcBef>
              <a:spcAft>
                <a:spcPts val="0"/>
              </a:spcAft>
              <a:buClr>
                <a:srgbClr val="000000"/>
              </a:buClr>
              <a:buSzPts val="1400"/>
              <a:buFont typeface="Arial"/>
              <a:buNone/>
            </a:pPr>
            <a:endParaRPr lang="en-US" dirty="0"/>
          </a:p>
          <a:p>
            <a:pPr marL="0" lvl="0" indent="0" algn="l" rtl="0">
              <a:lnSpc>
                <a:spcPct val="100000"/>
              </a:lnSpc>
              <a:spcBef>
                <a:spcPts val="0"/>
              </a:spcBef>
              <a:spcAft>
                <a:spcPts val="0"/>
              </a:spcAft>
              <a:buClr>
                <a:srgbClr val="000000"/>
              </a:buClr>
              <a:buSzPts val="1400"/>
              <a:buFont typeface="Arial"/>
              <a:buNone/>
            </a:pPr>
            <a:endParaRPr lang="en-US" dirty="0"/>
          </a:p>
          <a:p>
            <a:pPr marL="0" lvl="0" indent="0" algn="l" rtl="0">
              <a:lnSpc>
                <a:spcPct val="100000"/>
              </a:lnSpc>
              <a:spcBef>
                <a:spcPts val="0"/>
              </a:spcBef>
              <a:spcAft>
                <a:spcPts val="0"/>
              </a:spcAft>
              <a:buClr>
                <a:schemeClr val="dk1"/>
              </a:buClr>
              <a:buSzPts val="1400"/>
              <a:buFont typeface="Arial"/>
              <a:buNone/>
            </a:pPr>
            <a:r>
              <a:rPr lang="en-US" dirty="0"/>
              <a:t>Two SMART subsea cables are funded, with both to be ready for service in 2026.</a:t>
            </a:r>
          </a:p>
          <a:p>
            <a:pPr marL="0" lvl="0" indent="0" algn="l" rtl="0">
              <a:lnSpc>
                <a:spcPct val="100000"/>
              </a:lnSpc>
              <a:spcBef>
                <a:spcPts val="0"/>
              </a:spcBef>
              <a:spcAft>
                <a:spcPts val="0"/>
              </a:spcAft>
              <a:buClr>
                <a:schemeClr val="dk1"/>
              </a:buClr>
              <a:buSzPts val="1400"/>
              <a:buFont typeface="Arial"/>
              <a:buNone/>
            </a:pPr>
            <a:r>
              <a:rPr lang="en-US" dirty="0"/>
              <a:t>The system will have 4 SMART modules between Vanuatu and New Caledonia.</a:t>
            </a:r>
          </a:p>
          <a:p>
            <a:pPr marL="0" lvl="0" indent="0" algn="l" rtl="0">
              <a:lnSpc>
                <a:spcPct val="100000"/>
              </a:lnSpc>
              <a:spcBef>
                <a:spcPts val="0"/>
              </a:spcBef>
              <a:spcAft>
                <a:spcPts val="0"/>
              </a:spcAft>
              <a:buClr>
                <a:schemeClr val="dk1"/>
              </a:buClr>
              <a:buSzPts val="1400"/>
              <a:buFont typeface="Arial"/>
              <a:buNone/>
            </a:pPr>
            <a:r>
              <a:rPr lang="en-US" dirty="0"/>
              <a:t>This will be the second international cable for Vanuatu – extremely important for economic resilience, and improving earthquake, tsunami, and volcano early warning.</a:t>
            </a:r>
          </a:p>
          <a:p>
            <a:pPr marL="0" lvl="0" indent="0" algn="l" rtl="0">
              <a:lnSpc>
                <a:spcPct val="100000"/>
              </a:lnSpc>
              <a:spcBef>
                <a:spcPts val="0"/>
              </a:spcBef>
              <a:spcAft>
                <a:spcPts val="0"/>
              </a:spcAft>
              <a:buClr>
                <a:schemeClr val="dk1"/>
              </a:buClr>
              <a:buSzPts val="1400"/>
              <a:buFont typeface="Arial"/>
              <a:buNone/>
            </a:pPr>
            <a:r>
              <a:rPr lang="en-US" dirty="0"/>
              <a:t>Funding will come from France, the Asian Development Bank, and commercial sources.</a:t>
            </a:r>
          </a:p>
          <a:p>
            <a:pPr marL="0" lvl="0" indent="0" algn="l" rtl="0">
              <a:lnSpc>
                <a:spcPct val="100000"/>
              </a:lnSpc>
              <a:spcBef>
                <a:spcPts val="0"/>
              </a:spcBef>
              <a:spcAft>
                <a:spcPts val="0"/>
              </a:spcAft>
              <a:buClr>
                <a:schemeClr val="dk1"/>
              </a:buClr>
              <a:buSzPts val="1400"/>
              <a:buFont typeface="Arial"/>
              <a:buNone/>
            </a:pPr>
            <a:endParaRPr lang="en-US" dirty="0"/>
          </a:p>
          <a:p>
            <a:pPr marL="0" lvl="0" indent="0" algn="l" rtl="0">
              <a:lnSpc>
                <a:spcPct val="100000"/>
              </a:lnSpc>
              <a:spcBef>
                <a:spcPts val="0"/>
              </a:spcBef>
              <a:spcAft>
                <a:spcPts val="0"/>
              </a:spcAft>
              <a:buClr>
                <a:schemeClr val="dk1"/>
              </a:buClr>
              <a:buSzPts val="1400"/>
              <a:buFont typeface="Arial"/>
              <a:buNone/>
            </a:pPr>
            <a:r>
              <a:rPr lang="en-US" dirty="0"/>
              <a:t>The Portuguese SMART Atlantic CAM system, replacing an old system, will link the Continent to the Azores and Madeira in a ring - CAM.</a:t>
            </a:r>
          </a:p>
          <a:p>
            <a:pPr marL="0" lvl="0" indent="0" algn="l" rtl="0">
              <a:lnSpc>
                <a:spcPct val="100000"/>
              </a:lnSpc>
              <a:spcBef>
                <a:spcPts val="0"/>
              </a:spcBef>
              <a:spcAft>
                <a:spcPts val="0"/>
              </a:spcAft>
              <a:buClr>
                <a:schemeClr val="dk1"/>
              </a:buClr>
              <a:buSzPts val="1400"/>
              <a:buFont typeface="Arial"/>
              <a:buNone/>
            </a:pPr>
            <a:r>
              <a:rPr lang="en-US" dirty="0"/>
              <a:t>The government is bearing the cost for reducing disaster risk with the prime motivator being the very destructive 1755 earthquake and tsunami.</a:t>
            </a:r>
          </a:p>
          <a:p>
            <a:pPr marL="0" lvl="0" indent="0" algn="l" rtl="0">
              <a:lnSpc>
                <a:spcPct val="100000"/>
              </a:lnSpc>
              <a:spcBef>
                <a:spcPts val="0"/>
              </a:spcBef>
              <a:spcAft>
                <a:spcPts val="0"/>
              </a:spcAft>
              <a:buClr>
                <a:schemeClr val="dk1"/>
              </a:buClr>
              <a:buSzPts val="1400"/>
              <a:buFont typeface="Arial"/>
              <a:buNone/>
            </a:pPr>
            <a:r>
              <a:rPr lang="en-US" dirty="0"/>
              <a:t>Funded by the Portuguese government with the EU making a significant contribution.</a:t>
            </a:r>
          </a:p>
          <a:p>
            <a:pPr marL="0" lvl="0" indent="0" algn="l" rtl="0">
              <a:lnSpc>
                <a:spcPct val="100000"/>
              </a:lnSpc>
              <a:spcBef>
                <a:spcPts val="0"/>
              </a:spcBef>
              <a:spcAft>
                <a:spcPts val="0"/>
              </a:spcAft>
              <a:buClr>
                <a:schemeClr val="dk1"/>
              </a:buClr>
              <a:buSzPts val="1400"/>
              <a:buFont typeface="Arial"/>
              <a:buNone/>
            </a:pPr>
            <a:endParaRPr lang="en-US" dirty="0"/>
          </a:p>
          <a:p>
            <a:pPr marL="0" lvl="0" indent="0" algn="l" rtl="0">
              <a:lnSpc>
                <a:spcPct val="100000"/>
              </a:lnSpc>
              <a:spcBef>
                <a:spcPts val="0"/>
              </a:spcBef>
              <a:spcAft>
                <a:spcPts val="0"/>
              </a:spcAft>
              <a:buClr>
                <a:schemeClr val="dk1"/>
              </a:buClr>
              <a:buSzPts val="1400"/>
              <a:buFont typeface="Arial"/>
              <a:buNone/>
            </a:pPr>
            <a:r>
              <a:rPr lang="en-US" dirty="0"/>
              <a:t>SMART capability will have an incremental cost about 15% of the cost of the telecom system. </a:t>
            </a:r>
          </a:p>
          <a:p>
            <a:pPr marL="0" lvl="0" indent="0" algn="l" rtl="0">
              <a:lnSpc>
                <a:spcPct val="100000"/>
              </a:lnSpc>
              <a:spcBef>
                <a:spcPts val="0"/>
              </a:spcBef>
              <a:spcAft>
                <a:spcPts val="0"/>
              </a:spcAft>
              <a:buClr>
                <a:schemeClr val="dk1"/>
              </a:buClr>
              <a:buSzPts val="1400"/>
              <a:buFont typeface="Arial"/>
              <a:buNone/>
            </a:pPr>
            <a:r>
              <a:rPr lang="en-US" dirty="0"/>
              <a:t>For the Portuguese government, this means 2 euros per citizen per 25 years.</a:t>
            </a:r>
          </a:p>
          <a:p>
            <a:pPr marL="0" lvl="0" indent="0" algn="l" rtl="0">
              <a:lnSpc>
                <a:spcPct val="100000"/>
              </a:lnSpc>
              <a:spcBef>
                <a:spcPts val="0"/>
              </a:spcBef>
              <a:spcAft>
                <a:spcPts val="0"/>
              </a:spcAft>
              <a:buClr>
                <a:schemeClr val="dk1"/>
              </a:buClr>
              <a:buSzPts val="1400"/>
              <a:buFont typeface="Arial"/>
              <a:buNone/>
            </a:pPr>
            <a:endParaRPr lang="en-US" dirty="0"/>
          </a:p>
          <a:p>
            <a:pPr marL="0" lvl="0" indent="0" algn="l" rtl="0">
              <a:lnSpc>
                <a:spcPct val="100000"/>
              </a:lnSpc>
              <a:spcBef>
                <a:spcPts val="0"/>
              </a:spcBef>
              <a:spcAft>
                <a:spcPts val="0"/>
              </a:spcAft>
              <a:buClr>
                <a:schemeClr val="dk1"/>
              </a:buClr>
              <a:buSzPts val="1400"/>
              <a:buFont typeface="Arial"/>
              <a:buNone/>
            </a:pPr>
            <a:r>
              <a:rPr lang="en-US" dirty="0"/>
              <a:t>We are leveraging this $5 billion per year industry to our advantage - and theirs.</a:t>
            </a:r>
          </a:p>
          <a:p>
            <a:pPr marL="0" lvl="0" indent="0" algn="l" rtl="0">
              <a:lnSpc>
                <a:spcPct val="100000"/>
              </a:lnSpc>
              <a:spcBef>
                <a:spcPts val="0"/>
              </a:spcBef>
              <a:spcAft>
                <a:spcPts val="0"/>
              </a:spcAft>
              <a:buClr>
                <a:srgbClr val="000000"/>
              </a:buClr>
              <a:buSzPts val="1400"/>
              <a:buFont typeface="Arial"/>
              <a:buNone/>
            </a:pPr>
            <a:endParaRPr dirty="0"/>
          </a:p>
        </p:txBody>
      </p:sp>
      <p:sp>
        <p:nvSpPr>
          <p:cNvPr id="67" name="Google Shape;6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ee8aabd321_1_28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g1ee8aabd321_1_2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67" name="Google Shape;167;g1ee8aabd321_1_28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3</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846832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1_Title Slide">
    <p:spTree>
      <p:nvGrpSpPr>
        <p:cNvPr id="1" name="Shape 15"/>
        <p:cNvGrpSpPr/>
        <p:nvPr/>
      </p:nvGrpSpPr>
      <p:grpSpPr>
        <a:xfrm>
          <a:off x="0" y="0"/>
          <a:ext cx="0" cy="0"/>
          <a:chOff x="0" y="0"/>
          <a:chExt cx="0" cy="0"/>
        </a:xfrm>
      </p:grpSpPr>
      <p:sp>
        <p:nvSpPr>
          <p:cNvPr id="16" name="Google Shape;16;g2b570a2f7fd_0_6"/>
          <p:cNvSpPr/>
          <p:nvPr/>
        </p:nvSpPr>
        <p:spPr>
          <a:xfrm>
            <a:off x="0" y="1857600"/>
            <a:ext cx="9144000" cy="5000400"/>
          </a:xfrm>
          <a:prstGeom prst="rect">
            <a:avLst/>
          </a:prstGeom>
          <a:solidFill>
            <a:schemeClr val="accent1"/>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chemeClr val="dk1"/>
              </a:buClr>
              <a:buSzPts val="1800"/>
              <a:buFont typeface="Calibri"/>
              <a:buNone/>
            </a:pPr>
            <a:endParaRPr sz="1800" b="0" i="0" u="none" strike="noStrike" cap="none">
              <a:solidFill>
                <a:schemeClr val="lt1"/>
              </a:solidFill>
              <a:latin typeface="Arial"/>
              <a:ea typeface="Arial"/>
              <a:cs typeface="Arial"/>
              <a:sym typeface="Arial"/>
            </a:endParaRPr>
          </a:p>
        </p:txBody>
      </p:sp>
      <p:sp>
        <p:nvSpPr>
          <p:cNvPr id="17" name="Google Shape;17;g2b570a2f7fd_0_6"/>
          <p:cNvSpPr txBox="1">
            <a:spLocks noGrp="1"/>
          </p:cNvSpPr>
          <p:nvPr>
            <p:ph type="ctrTitle"/>
          </p:nvPr>
        </p:nvSpPr>
        <p:spPr>
          <a:xfrm>
            <a:off x="1025999" y="2790000"/>
            <a:ext cx="5157900" cy="1476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5000"/>
              <a:buFont typeface="Arial"/>
              <a:buNone/>
              <a:defRPr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g2b570a2f7fd_0_6"/>
          <p:cNvSpPr txBox="1">
            <a:spLocks noGrp="1"/>
          </p:cNvSpPr>
          <p:nvPr>
            <p:ph type="subTitle" idx="1"/>
          </p:nvPr>
        </p:nvSpPr>
        <p:spPr>
          <a:xfrm>
            <a:off x="1025999" y="4597200"/>
            <a:ext cx="5157900" cy="928200"/>
          </a:xfrm>
          <a:prstGeom prst="rect">
            <a:avLst/>
          </a:prstGeom>
          <a:noFill/>
          <a:ln>
            <a:noFill/>
          </a:ln>
        </p:spPr>
        <p:txBody>
          <a:bodyPr spcFirstLastPara="1" wrap="square" lIns="0" tIns="0" rIns="0" bIns="0" anchor="t" anchorCtr="0">
            <a:noAutofit/>
          </a:bodyPr>
          <a:lstStyle>
            <a:lvl1pPr lvl="0" algn="l">
              <a:lnSpc>
                <a:spcPct val="105000"/>
              </a:lnSpc>
              <a:spcBef>
                <a:spcPts val="0"/>
              </a:spcBef>
              <a:spcAft>
                <a:spcPts val="0"/>
              </a:spcAft>
              <a:buClr>
                <a:schemeClr val="lt1"/>
              </a:buClr>
              <a:buSzPts val="1800"/>
              <a:buNone/>
              <a:defRPr sz="1800" b="1">
                <a:solidFill>
                  <a:schemeClr val="lt1"/>
                </a:solidFill>
              </a:defRPr>
            </a:lvl1pPr>
            <a:lvl2pPr lvl="1" algn="l">
              <a:lnSpc>
                <a:spcPct val="105000"/>
              </a:lnSpc>
              <a:spcBef>
                <a:spcPts val="0"/>
              </a:spcBef>
              <a:spcAft>
                <a:spcPts val="0"/>
              </a:spcAft>
              <a:buClr>
                <a:schemeClr val="lt1"/>
              </a:buClr>
              <a:buSzPts val="1800"/>
              <a:buNone/>
              <a:defRPr sz="1800" b="0">
                <a:solidFill>
                  <a:schemeClr val="lt1"/>
                </a:solidFill>
              </a:defRPr>
            </a:lvl2pPr>
            <a:lvl3pPr lvl="2" algn="ctr">
              <a:lnSpc>
                <a:spcPct val="100000"/>
              </a:lnSpc>
              <a:spcBef>
                <a:spcPts val="0"/>
              </a:spcBef>
              <a:spcAft>
                <a:spcPts val="0"/>
              </a:spcAft>
              <a:buClr>
                <a:schemeClr val="dk1"/>
              </a:buClr>
              <a:buSzPts val="1800"/>
              <a:buNone/>
              <a:defRPr sz="1800"/>
            </a:lvl3pPr>
            <a:lvl4pPr lvl="3" algn="ctr">
              <a:lnSpc>
                <a:spcPct val="100000"/>
              </a:lnSpc>
              <a:spcBef>
                <a:spcPts val="2835"/>
              </a:spcBef>
              <a:spcAft>
                <a:spcPts val="0"/>
              </a:spcAft>
              <a:buClr>
                <a:schemeClr val="dk1"/>
              </a:buClr>
              <a:buSzPts val="1600"/>
              <a:buNone/>
              <a:defRPr sz="1600"/>
            </a:lvl4pPr>
            <a:lvl5pPr lvl="4" algn="ctr">
              <a:lnSpc>
                <a:spcPct val="100000"/>
              </a:lnSpc>
              <a:spcBef>
                <a:spcPts val="850"/>
              </a:spcBef>
              <a:spcAft>
                <a:spcPts val="0"/>
              </a:spcAft>
              <a:buClr>
                <a:schemeClr val="dk1"/>
              </a:buClr>
              <a:buSzPts val="1600"/>
              <a:buNone/>
              <a:defRPr sz="1600"/>
            </a:lvl5pPr>
            <a:lvl6pPr lvl="5" algn="ctr">
              <a:lnSpc>
                <a:spcPct val="90000"/>
              </a:lnSpc>
              <a:spcBef>
                <a:spcPts val="85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9" name="Google Shape;19;g2b570a2f7fd_0_6" descr="Logo&#10;&#10;Description automatically generated"/>
          <p:cNvPicPr preferRelativeResize="0"/>
          <p:nvPr/>
        </p:nvPicPr>
        <p:blipFill rotWithShape="1">
          <a:blip r:embed="rId2">
            <a:alphaModFix/>
          </a:blip>
          <a:srcRect/>
          <a:stretch/>
        </p:blipFill>
        <p:spPr>
          <a:xfrm>
            <a:off x="1026000" y="576000"/>
            <a:ext cx="2227500" cy="629063"/>
          </a:xfrm>
          <a:prstGeom prst="rect">
            <a:avLst/>
          </a:prstGeom>
          <a:noFill/>
          <a:ln>
            <a:noFill/>
          </a:ln>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8"/>
        <p:cNvGrpSpPr/>
        <p:nvPr/>
      </p:nvGrpSpPr>
      <p:grpSpPr>
        <a:xfrm>
          <a:off x="0" y="0"/>
          <a:ext cx="0" cy="0"/>
          <a:chOff x="0" y="0"/>
          <a:chExt cx="0" cy="0"/>
        </a:xfrm>
      </p:grpSpPr>
      <p:sp>
        <p:nvSpPr>
          <p:cNvPr id="69" name="Google Shape;69;g2b570a2f7fd_0_59"/>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g2b570a2f7fd_0_59"/>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g2b570a2f7fd_0_59"/>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2"/>
        <p:cNvGrpSpPr/>
        <p:nvPr/>
      </p:nvGrpSpPr>
      <p:grpSpPr>
        <a:xfrm>
          <a:off x="0" y="0"/>
          <a:ext cx="0" cy="0"/>
          <a:chOff x="0" y="0"/>
          <a:chExt cx="0" cy="0"/>
        </a:xfrm>
      </p:grpSpPr>
      <p:sp>
        <p:nvSpPr>
          <p:cNvPr id="73" name="Google Shape;73;g2b570a2f7fd_0_63"/>
          <p:cNvSpPr txBox="1">
            <a:spLocks noGrp="1"/>
          </p:cNvSpPr>
          <p:nvPr>
            <p:ph type="title"/>
          </p:nvPr>
        </p:nvSpPr>
        <p:spPr>
          <a:xfrm>
            <a:off x="629841" y="457200"/>
            <a:ext cx="29493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g2b570a2f7fd_0_63"/>
          <p:cNvSpPr txBox="1">
            <a:spLocks noGrp="1"/>
          </p:cNvSpPr>
          <p:nvPr>
            <p:ph type="body" idx="1"/>
          </p:nvPr>
        </p:nvSpPr>
        <p:spPr>
          <a:xfrm>
            <a:off x="3887391" y="987425"/>
            <a:ext cx="46293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5" name="Google Shape;75;g2b570a2f7fd_0_63"/>
          <p:cNvSpPr txBox="1">
            <a:spLocks noGrp="1"/>
          </p:cNvSpPr>
          <p:nvPr>
            <p:ph type="body" idx="2"/>
          </p:nvPr>
        </p:nvSpPr>
        <p:spPr>
          <a:xfrm>
            <a:off x="629841" y="2057400"/>
            <a:ext cx="29493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g2b570a2f7fd_0_63"/>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g2b570a2f7fd_0_63"/>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g2b570a2f7fd_0_63"/>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9"/>
        <p:cNvGrpSpPr/>
        <p:nvPr/>
      </p:nvGrpSpPr>
      <p:grpSpPr>
        <a:xfrm>
          <a:off x="0" y="0"/>
          <a:ext cx="0" cy="0"/>
          <a:chOff x="0" y="0"/>
          <a:chExt cx="0" cy="0"/>
        </a:xfrm>
      </p:grpSpPr>
      <p:sp>
        <p:nvSpPr>
          <p:cNvPr id="80" name="Google Shape;80;g2b570a2f7fd_0_70"/>
          <p:cNvSpPr txBox="1">
            <a:spLocks noGrp="1"/>
          </p:cNvSpPr>
          <p:nvPr>
            <p:ph type="title"/>
          </p:nvPr>
        </p:nvSpPr>
        <p:spPr>
          <a:xfrm>
            <a:off x="629841" y="457200"/>
            <a:ext cx="29493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g2b570a2f7fd_0_70"/>
          <p:cNvSpPr>
            <a:spLocks noGrp="1"/>
          </p:cNvSpPr>
          <p:nvPr>
            <p:ph type="pic" idx="2"/>
          </p:nvPr>
        </p:nvSpPr>
        <p:spPr>
          <a:xfrm>
            <a:off x="3887391" y="987425"/>
            <a:ext cx="4629300" cy="4873500"/>
          </a:xfrm>
          <a:prstGeom prst="rect">
            <a:avLst/>
          </a:prstGeom>
          <a:noFill/>
          <a:ln>
            <a:noFill/>
          </a:ln>
        </p:spPr>
      </p:sp>
      <p:sp>
        <p:nvSpPr>
          <p:cNvPr id="82" name="Google Shape;82;g2b570a2f7fd_0_70"/>
          <p:cNvSpPr txBox="1">
            <a:spLocks noGrp="1"/>
          </p:cNvSpPr>
          <p:nvPr>
            <p:ph type="body" idx="1"/>
          </p:nvPr>
        </p:nvSpPr>
        <p:spPr>
          <a:xfrm>
            <a:off x="629841" y="2057400"/>
            <a:ext cx="29493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3" name="Google Shape;83;g2b570a2f7fd_0_70"/>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g2b570a2f7fd_0_70"/>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g2b570a2f7fd_0_70"/>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6"/>
        <p:cNvGrpSpPr/>
        <p:nvPr/>
      </p:nvGrpSpPr>
      <p:grpSpPr>
        <a:xfrm>
          <a:off x="0" y="0"/>
          <a:ext cx="0" cy="0"/>
          <a:chOff x="0" y="0"/>
          <a:chExt cx="0" cy="0"/>
        </a:xfrm>
      </p:grpSpPr>
      <p:sp>
        <p:nvSpPr>
          <p:cNvPr id="87" name="Google Shape;87;g2b570a2f7fd_0_77"/>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g2b570a2f7fd_0_77"/>
          <p:cNvSpPr txBox="1">
            <a:spLocks noGrp="1"/>
          </p:cNvSpPr>
          <p:nvPr>
            <p:ph type="body" idx="1"/>
          </p:nvPr>
        </p:nvSpPr>
        <p:spPr>
          <a:xfrm rot="5400000">
            <a:off x="2396400" y="57875"/>
            <a:ext cx="4351200"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g2b570a2f7fd_0_77"/>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g2b570a2f7fd_0_77"/>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g2b570a2f7fd_0_77"/>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2"/>
        <p:cNvGrpSpPr/>
        <p:nvPr/>
      </p:nvGrpSpPr>
      <p:grpSpPr>
        <a:xfrm>
          <a:off x="0" y="0"/>
          <a:ext cx="0" cy="0"/>
          <a:chOff x="0" y="0"/>
          <a:chExt cx="0" cy="0"/>
        </a:xfrm>
      </p:grpSpPr>
      <p:sp>
        <p:nvSpPr>
          <p:cNvPr id="93" name="Google Shape;93;g2b570a2f7fd_0_83"/>
          <p:cNvSpPr txBox="1">
            <a:spLocks noGrp="1"/>
          </p:cNvSpPr>
          <p:nvPr>
            <p:ph type="title"/>
          </p:nvPr>
        </p:nvSpPr>
        <p:spPr>
          <a:xfrm rot="5400000">
            <a:off x="4623600" y="2285275"/>
            <a:ext cx="5811900" cy="19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g2b570a2f7fd_0_83"/>
          <p:cNvSpPr txBox="1">
            <a:spLocks noGrp="1"/>
          </p:cNvSpPr>
          <p:nvPr>
            <p:ph type="body" idx="1"/>
          </p:nvPr>
        </p:nvSpPr>
        <p:spPr>
          <a:xfrm rot="5400000">
            <a:off x="623025" y="370675"/>
            <a:ext cx="5811900" cy="5800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g2b570a2f7fd_0_83"/>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g2b570a2f7fd_0_83"/>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g2b570a2f7fd_0_83"/>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g2b570a2f7fd_0_11"/>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g2b570a2f7fd_0_11"/>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g2b570a2f7fd_0_11"/>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g2b570a2f7fd_0_11"/>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g2b570a2f7fd_0_11"/>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1_Title and Content">
  <p:cSld name="11_Title and Content">
    <p:spTree>
      <p:nvGrpSpPr>
        <p:cNvPr id="1" name="Shape 26"/>
        <p:cNvGrpSpPr/>
        <p:nvPr/>
      </p:nvGrpSpPr>
      <p:grpSpPr>
        <a:xfrm>
          <a:off x="0" y="0"/>
          <a:ext cx="0" cy="0"/>
          <a:chOff x="0" y="0"/>
          <a:chExt cx="0" cy="0"/>
        </a:xfrm>
      </p:grpSpPr>
      <p:sp>
        <p:nvSpPr>
          <p:cNvPr id="27" name="Google Shape;27;g2b570a2f7fd_0_17"/>
          <p:cNvSpPr/>
          <p:nvPr/>
        </p:nvSpPr>
        <p:spPr>
          <a:xfrm>
            <a:off x="0" y="0"/>
            <a:ext cx="9144000" cy="6858000"/>
          </a:xfrm>
          <a:prstGeom prst="rect">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and Image">
  <p:cSld name="Content and Image">
    <p:spTree>
      <p:nvGrpSpPr>
        <p:cNvPr id="1" name="Shape 28"/>
        <p:cNvGrpSpPr/>
        <p:nvPr/>
      </p:nvGrpSpPr>
      <p:grpSpPr>
        <a:xfrm>
          <a:off x="0" y="0"/>
          <a:ext cx="0" cy="0"/>
          <a:chOff x="0" y="0"/>
          <a:chExt cx="0" cy="0"/>
        </a:xfrm>
      </p:grpSpPr>
      <p:sp>
        <p:nvSpPr>
          <p:cNvPr id="29" name="Google Shape;29;g2b570a2f7fd_0_19"/>
          <p:cNvSpPr txBox="1">
            <a:spLocks noGrp="1"/>
          </p:cNvSpPr>
          <p:nvPr>
            <p:ph type="dt" idx="10"/>
          </p:nvPr>
        </p:nvSpPr>
        <p:spPr>
          <a:xfrm>
            <a:off x="6061472" y="6492875"/>
            <a:ext cx="2057400" cy="189600"/>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Clr>
                <a:srgbClr val="888888"/>
              </a:buClr>
              <a:buSzPts val="1100"/>
              <a:buFont typeface="Calibri"/>
              <a:buNone/>
              <a:defRPr/>
            </a:lvl1pPr>
            <a:lvl2pPr lvl="1" algn="l">
              <a:lnSpc>
                <a:spcPct val="100000"/>
              </a:lnSpc>
              <a:spcBef>
                <a:spcPts val="0"/>
              </a:spcBef>
              <a:spcAft>
                <a:spcPts val="0"/>
              </a:spcAft>
              <a:buClr>
                <a:schemeClr val="dk1"/>
              </a:buClr>
              <a:buSzPts val="1100"/>
              <a:buFont typeface="Calibri"/>
              <a:buNone/>
              <a:defRPr/>
            </a:lvl2pPr>
            <a:lvl3pPr lvl="2" algn="l">
              <a:lnSpc>
                <a:spcPct val="100000"/>
              </a:lnSpc>
              <a:spcBef>
                <a:spcPts val="0"/>
              </a:spcBef>
              <a:spcAft>
                <a:spcPts val="0"/>
              </a:spcAft>
              <a:buClr>
                <a:schemeClr val="dk1"/>
              </a:buClr>
              <a:buSzPts val="1100"/>
              <a:buFont typeface="Calibri"/>
              <a:buNone/>
              <a:defRPr/>
            </a:lvl3pPr>
            <a:lvl4pPr lvl="3" algn="l">
              <a:lnSpc>
                <a:spcPct val="100000"/>
              </a:lnSpc>
              <a:spcBef>
                <a:spcPts val="0"/>
              </a:spcBef>
              <a:spcAft>
                <a:spcPts val="0"/>
              </a:spcAft>
              <a:buClr>
                <a:schemeClr val="dk1"/>
              </a:buClr>
              <a:buSzPts val="1100"/>
              <a:buFont typeface="Calibri"/>
              <a:buNone/>
              <a:defRPr/>
            </a:lvl4pPr>
            <a:lvl5pPr lvl="4" algn="l">
              <a:lnSpc>
                <a:spcPct val="100000"/>
              </a:lnSpc>
              <a:spcBef>
                <a:spcPts val="0"/>
              </a:spcBef>
              <a:spcAft>
                <a:spcPts val="0"/>
              </a:spcAft>
              <a:buClr>
                <a:schemeClr val="dk1"/>
              </a:buClr>
              <a:buSzPts val="1100"/>
              <a:buFont typeface="Calibri"/>
              <a:buNone/>
              <a:defRPr/>
            </a:lvl5pPr>
            <a:lvl6pPr lvl="5" algn="l">
              <a:lnSpc>
                <a:spcPct val="100000"/>
              </a:lnSpc>
              <a:spcBef>
                <a:spcPts val="0"/>
              </a:spcBef>
              <a:spcAft>
                <a:spcPts val="0"/>
              </a:spcAft>
              <a:buClr>
                <a:schemeClr val="dk1"/>
              </a:buClr>
              <a:buSzPts val="1100"/>
              <a:buFont typeface="Calibri"/>
              <a:buNone/>
              <a:defRPr/>
            </a:lvl6pPr>
            <a:lvl7pPr lvl="6" algn="l">
              <a:lnSpc>
                <a:spcPct val="100000"/>
              </a:lnSpc>
              <a:spcBef>
                <a:spcPts val="0"/>
              </a:spcBef>
              <a:spcAft>
                <a:spcPts val="0"/>
              </a:spcAft>
              <a:buClr>
                <a:schemeClr val="dk1"/>
              </a:buClr>
              <a:buSzPts val="1100"/>
              <a:buFont typeface="Calibri"/>
              <a:buNone/>
              <a:defRPr/>
            </a:lvl7pPr>
            <a:lvl8pPr lvl="7" algn="l">
              <a:lnSpc>
                <a:spcPct val="100000"/>
              </a:lnSpc>
              <a:spcBef>
                <a:spcPts val="0"/>
              </a:spcBef>
              <a:spcAft>
                <a:spcPts val="0"/>
              </a:spcAft>
              <a:buClr>
                <a:schemeClr val="dk1"/>
              </a:buClr>
              <a:buSzPts val="1100"/>
              <a:buFont typeface="Calibri"/>
              <a:buNone/>
              <a:defRPr/>
            </a:lvl8pPr>
            <a:lvl9pPr lvl="8" algn="l">
              <a:lnSpc>
                <a:spcPct val="100000"/>
              </a:lnSpc>
              <a:spcBef>
                <a:spcPts val="0"/>
              </a:spcBef>
              <a:spcAft>
                <a:spcPts val="0"/>
              </a:spcAft>
              <a:buClr>
                <a:schemeClr val="dk1"/>
              </a:buClr>
              <a:buSzPts val="1100"/>
              <a:buFont typeface="Calibri"/>
              <a:buNone/>
              <a:defRPr/>
            </a:lvl9pPr>
          </a:lstStyle>
          <a:p>
            <a:endParaRPr/>
          </a:p>
        </p:txBody>
      </p:sp>
      <p:sp>
        <p:nvSpPr>
          <p:cNvPr id="30" name="Google Shape;30;g2b570a2f7fd_0_19"/>
          <p:cNvSpPr txBox="1">
            <a:spLocks noGrp="1"/>
          </p:cNvSpPr>
          <p:nvPr>
            <p:ph type="ftr" idx="11"/>
          </p:nvPr>
        </p:nvSpPr>
        <p:spPr>
          <a:xfrm>
            <a:off x="1324800" y="6492875"/>
            <a:ext cx="3086100" cy="1896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rgbClr val="888888"/>
              </a:buClr>
              <a:buSzPts val="1100"/>
              <a:buFont typeface="Calibri"/>
              <a:buNone/>
              <a:defRPr/>
            </a:lvl1pPr>
            <a:lvl2pPr lvl="1" algn="l">
              <a:lnSpc>
                <a:spcPct val="100000"/>
              </a:lnSpc>
              <a:spcBef>
                <a:spcPts val="0"/>
              </a:spcBef>
              <a:spcAft>
                <a:spcPts val="0"/>
              </a:spcAft>
              <a:buClr>
                <a:schemeClr val="dk1"/>
              </a:buClr>
              <a:buSzPts val="1100"/>
              <a:buFont typeface="Calibri"/>
              <a:buNone/>
              <a:defRPr/>
            </a:lvl2pPr>
            <a:lvl3pPr lvl="2" algn="l">
              <a:lnSpc>
                <a:spcPct val="100000"/>
              </a:lnSpc>
              <a:spcBef>
                <a:spcPts val="0"/>
              </a:spcBef>
              <a:spcAft>
                <a:spcPts val="0"/>
              </a:spcAft>
              <a:buClr>
                <a:schemeClr val="dk1"/>
              </a:buClr>
              <a:buSzPts val="1100"/>
              <a:buFont typeface="Calibri"/>
              <a:buNone/>
              <a:defRPr/>
            </a:lvl3pPr>
            <a:lvl4pPr lvl="3" algn="l">
              <a:lnSpc>
                <a:spcPct val="100000"/>
              </a:lnSpc>
              <a:spcBef>
                <a:spcPts val="0"/>
              </a:spcBef>
              <a:spcAft>
                <a:spcPts val="0"/>
              </a:spcAft>
              <a:buClr>
                <a:schemeClr val="dk1"/>
              </a:buClr>
              <a:buSzPts val="1100"/>
              <a:buFont typeface="Calibri"/>
              <a:buNone/>
              <a:defRPr/>
            </a:lvl4pPr>
            <a:lvl5pPr lvl="4" algn="l">
              <a:lnSpc>
                <a:spcPct val="100000"/>
              </a:lnSpc>
              <a:spcBef>
                <a:spcPts val="0"/>
              </a:spcBef>
              <a:spcAft>
                <a:spcPts val="0"/>
              </a:spcAft>
              <a:buClr>
                <a:schemeClr val="dk1"/>
              </a:buClr>
              <a:buSzPts val="1100"/>
              <a:buFont typeface="Calibri"/>
              <a:buNone/>
              <a:defRPr/>
            </a:lvl5pPr>
            <a:lvl6pPr lvl="5" algn="l">
              <a:lnSpc>
                <a:spcPct val="100000"/>
              </a:lnSpc>
              <a:spcBef>
                <a:spcPts val="0"/>
              </a:spcBef>
              <a:spcAft>
                <a:spcPts val="0"/>
              </a:spcAft>
              <a:buClr>
                <a:schemeClr val="dk1"/>
              </a:buClr>
              <a:buSzPts val="1100"/>
              <a:buFont typeface="Calibri"/>
              <a:buNone/>
              <a:defRPr/>
            </a:lvl6pPr>
            <a:lvl7pPr lvl="6" algn="l">
              <a:lnSpc>
                <a:spcPct val="100000"/>
              </a:lnSpc>
              <a:spcBef>
                <a:spcPts val="0"/>
              </a:spcBef>
              <a:spcAft>
                <a:spcPts val="0"/>
              </a:spcAft>
              <a:buClr>
                <a:schemeClr val="dk1"/>
              </a:buClr>
              <a:buSzPts val="1100"/>
              <a:buFont typeface="Calibri"/>
              <a:buNone/>
              <a:defRPr/>
            </a:lvl7pPr>
            <a:lvl8pPr lvl="7" algn="l">
              <a:lnSpc>
                <a:spcPct val="100000"/>
              </a:lnSpc>
              <a:spcBef>
                <a:spcPts val="0"/>
              </a:spcBef>
              <a:spcAft>
                <a:spcPts val="0"/>
              </a:spcAft>
              <a:buClr>
                <a:schemeClr val="dk1"/>
              </a:buClr>
              <a:buSzPts val="1100"/>
              <a:buFont typeface="Calibri"/>
              <a:buNone/>
              <a:defRPr/>
            </a:lvl8pPr>
            <a:lvl9pPr lvl="8" algn="l">
              <a:lnSpc>
                <a:spcPct val="100000"/>
              </a:lnSpc>
              <a:spcBef>
                <a:spcPts val="0"/>
              </a:spcBef>
              <a:spcAft>
                <a:spcPts val="0"/>
              </a:spcAft>
              <a:buClr>
                <a:schemeClr val="dk1"/>
              </a:buClr>
              <a:buSzPts val="1100"/>
              <a:buFont typeface="Calibri"/>
              <a:buNone/>
              <a:defRPr/>
            </a:lvl9pPr>
          </a:lstStyle>
          <a:p>
            <a:endParaRPr/>
          </a:p>
        </p:txBody>
      </p:sp>
      <p:sp>
        <p:nvSpPr>
          <p:cNvPr id="31" name="Google Shape;31;g2b570a2f7fd_0_19"/>
          <p:cNvSpPr txBox="1">
            <a:spLocks noGrp="1"/>
          </p:cNvSpPr>
          <p:nvPr>
            <p:ph type="sldNum" idx="12"/>
          </p:nvPr>
        </p:nvSpPr>
        <p:spPr>
          <a:xfrm>
            <a:off x="8437613" y="6492875"/>
            <a:ext cx="193200" cy="189600"/>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800"/>
              <a:buFont typeface="Arial"/>
              <a:buNone/>
              <a:defRPr sz="1067" b="0" i="0" u="none" strike="noStrike" cap="none">
                <a:solidFill>
                  <a:schemeClr val="accent1"/>
                </a:solidFill>
                <a:latin typeface="Arial"/>
                <a:ea typeface="Arial"/>
                <a:cs typeface="Arial"/>
                <a:sym typeface="Arial"/>
              </a:defRPr>
            </a:lvl1pPr>
            <a:lvl2pPr marL="0" marR="0" lvl="1" indent="0" algn="r">
              <a:lnSpc>
                <a:spcPct val="90000"/>
              </a:lnSpc>
              <a:spcBef>
                <a:spcPts val="0"/>
              </a:spcBef>
              <a:spcAft>
                <a:spcPts val="0"/>
              </a:spcAft>
              <a:buClr>
                <a:srgbClr val="000000"/>
              </a:buClr>
              <a:buSzPts val="800"/>
              <a:buFont typeface="Arial"/>
              <a:buNone/>
              <a:defRPr sz="1067" b="0" i="0" u="none" strike="noStrike" cap="none">
                <a:solidFill>
                  <a:schemeClr val="accent1"/>
                </a:solidFill>
                <a:latin typeface="Arial"/>
                <a:ea typeface="Arial"/>
                <a:cs typeface="Arial"/>
                <a:sym typeface="Arial"/>
              </a:defRPr>
            </a:lvl2pPr>
            <a:lvl3pPr marL="0" marR="0" lvl="2" indent="0" algn="r">
              <a:lnSpc>
                <a:spcPct val="90000"/>
              </a:lnSpc>
              <a:spcBef>
                <a:spcPts val="0"/>
              </a:spcBef>
              <a:spcAft>
                <a:spcPts val="0"/>
              </a:spcAft>
              <a:buClr>
                <a:srgbClr val="000000"/>
              </a:buClr>
              <a:buSzPts val="800"/>
              <a:buFont typeface="Arial"/>
              <a:buNone/>
              <a:defRPr sz="1067" b="0" i="0" u="none" strike="noStrike" cap="none">
                <a:solidFill>
                  <a:schemeClr val="accent1"/>
                </a:solidFill>
                <a:latin typeface="Arial"/>
                <a:ea typeface="Arial"/>
                <a:cs typeface="Arial"/>
                <a:sym typeface="Arial"/>
              </a:defRPr>
            </a:lvl3pPr>
            <a:lvl4pPr marL="0" marR="0" lvl="3" indent="0" algn="r">
              <a:lnSpc>
                <a:spcPct val="90000"/>
              </a:lnSpc>
              <a:spcBef>
                <a:spcPts val="0"/>
              </a:spcBef>
              <a:spcAft>
                <a:spcPts val="0"/>
              </a:spcAft>
              <a:buClr>
                <a:srgbClr val="000000"/>
              </a:buClr>
              <a:buSzPts val="800"/>
              <a:buFont typeface="Arial"/>
              <a:buNone/>
              <a:defRPr sz="1067" b="0" i="0" u="none" strike="noStrike" cap="none">
                <a:solidFill>
                  <a:schemeClr val="accent1"/>
                </a:solidFill>
                <a:latin typeface="Arial"/>
                <a:ea typeface="Arial"/>
                <a:cs typeface="Arial"/>
                <a:sym typeface="Arial"/>
              </a:defRPr>
            </a:lvl4pPr>
            <a:lvl5pPr marL="0" marR="0" lvl="4" indent="0" algn="r">
              <a:lnSpc>
                <a:spcPct val="90000"/>
              </a:lnSpc>
              <a:spcBef>
                <a:spcPts val="0"/>
              </a:spcBef>
              <a:spcAft>
                <a:spcPts val="0"/>
              </a:spcAft>
              <a:buClr>
                <a:srgbClr val="000000"/>
              </a:buClr>
              <a:buSzPts val="800"/>
              <a:buFont typeface="Arial"/>
              <a:buNone/>
              <a:defRPr sz="1067" b="0" i="0" u="none" strike="noStrike" cap="none">
                <a:solidFill>
                  <a:schemeClr val="accent1"/>
                </a:solidFill>
                <a:latin typeface="Arial"/>
                <a:ea typeface="Arial"/>
                <a:cs typeface="Arial"/>
                <a:sym typeface="Arial"/>
              </a:defRPr>
            </a:lvl5pPr>
            <a:lvl6pPr marL="0" marR="0" lvl="5" indent="0" algn="r">
              <a:lnSpc>
                <a:spcPct val="90000"/>
              </a:lnSpc>
              <a:spcBef>
                <a:spcPts val="0"/>
              </a:spcBef>
              <a:spcAft>
                <a:spcPts val="0"/>
              </a:spcAft>
              <a:buClr>
                <a:srgbClr val="000000"/>
              </a:buClr>
              <a:buSzPts val="800"/>
              <a:buFont typeface="Arial"/>
              <a:buNone/>
              <a:defRPr sz="1067" b="0" i="0" u="none" strike="noStrike" cap="none">
                <a:solidFill>
                  <a:schemeClr val="accent1"/>
                </a:solidFill>
                <a:latin typeface="Arial"/>
                <a:ea typeface="Arial"/>
                <a:cs typeface="Arial"/>
                <a:sym typeface="Arial"/>
              </a:defRPr>
            </a:lvl6pPr>
            <a:lvl7pPr marL="0" marR="0" lvl="6" indent="0" algn="r">
              <a:lnSpc>
                <a:spcPct val="90000"/>
              </a:lnSpc>
              <a:spcBef>
                <a:spcPts val="0"/>
              </a:spcBef>
              <a:spcAft>
                <a:spcPts val="0"/>
              </a:spcAft>
              <a:buClr>
                <a:srgbClr val="000000"/>
              </a:buClr>
              <a:buSzPts val="800"/>
              <a:buFont typeface="Arial"/>
              <a:buNone/>
              <a:defRPr sz="1067" b="0" i="0" u="none" strike="noStrike" cap="none">
                <a:solidFill>
                  <a:schemeClr val="accent1"/>
                </a:solidFill>
                <a:latin typeface="Arial"/>
                <a:ea typeface="Arial"/>
                <a:cs typeface="Arial"/>
                <a:sym typeface="Arial"/>
              </a:defRPr>
            </a:lvl7pPr>
            <a:lvl8pPr marL="0" marR="0" lvl="7" indent="0" algn="r">
              <a:lnSpc>
                <a:spcPct val="90000"/>
              </a:lnSpc>
              <a:spcBef>
                <a:spcPts val="0"/>
              </a:spcBef>
              <a:spcAft>
                <a:spcPts val="0"/>
              </a:spcAft>
              <a:buClr>
                <a:srgbClr val="000000"/>
              </a:buClr>
              <a:buSzPts val="800"/>
              <a:buFont typeface="Arial"/>
              <a:buNone/>
              <a:defRPr sz="1067" b="0" i="0" u="none" strike="noStrike" cap="none">
                <a:solidFill>
                  <a:schemeClr val="accent1"/>
                </a:solidFill>
                <a:latin typeface="Arial"/>
                <a:ea typeface="Arial"/>
                <a:cs typeface="Arial"/>
                <a:sym typeface="Arial"/>
              </a:defRPr>
            </a:lvl8pPr>
            <a:lvl9pPr marL="0" marR="0" lvl="8" indent="0" algn="r">
              <a:lnSpc>
                <a:spcPct val="90000"/>
              </a:lnSpc>
              <a:spcBef>
                <a:spcPts val="0"/>
              </a:spcBef>
              <a:spcAft>
                <a:spcPts val="0"/>
              </a:spcAft>
              <a:buClr>
                <a:srgbClr val="000000"/>
              </a:buClr>
              <a:buSzPts val="800"/>
              <a:buFont typeface="Arial"/>
              <a:buNone/>
              <a:defRPr sz="1067"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2" name="Google Shape;32;g2b570a2f7fd_0_19"/>
          <p:cNvSpPr txBox="1">
            <a:spLocks noGrp="1"/>
          </p:cNvSpPr>
          <p:nvPr>
            <p:ph type="body" idx="1"/>
          </p:nvPr>
        </p:nvSpPr>
        <p:spPr>
          <a:xfrm>
            <a:off x="540545" y="1296988"/>
            <a:ext cx="4139100" cy="4616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400"/>
              <a:buNone/>
              <a:defRPr/>
            </a:lvl1pPr>
            <a:lvl2pPr marL="914400" lvl="1" indent="-228600" algn="l">
              <a:lnSpc>
                <a:spcPct val="90000"/>
              </a:lnSpc>
              <a:spcBef>
                <a:spcPts val="1733"/>
              </a:spcBef>
              <a:spcAft>
                <a:spcPts val="0"/>
              </a:spcAft>
              <a:buClr>
                <a:schemeClr val="accent3"/>
              </a:buClr>
              <a:buSzPts val="1400"/>
              <a:buNone/>
              <a:defRPr/>
            </a:lvl2pPr>
            <a:lvl3pPr marL="1371600" lvl="2" indent="-228600" algn="l">
              <a:lnSpc>
                <a:spcPct val="100000"/>
              </a:lnSpc>
              <a:spcBef>
                <a:spcPts val="533"/>
              </a:spcBef>
              <a:spcAft>
                <a:spcPts val="0"/>
              </a:spcAft>
              <a:buClr>
                <a:schemeClr val="dk1"/>
              </a:buClr>
              <a:buSzPts val="1400"/>
              <a:buNone/>
              <a:defRPr/>
            </a:lvl3pPr>
            <a:lvl4pPr marL="1828800" lvl="3" indent="-317500" algn="l">
              <a:lnSpc>
                <a:spcPct val="100000"/>
              </a:lnSpc>
              <a:spcBef>
                <a:spcPts val="2800"/>
              </a:spcBef>
              <a:spcAft>
                <a:spcPts val="0"/>
              </a:spcAft>
              <a:buClr>
                <a:schemeClr val="dk1"/>
              </a:buClr>
              <a:buSzPts val="1400"/>
              <a:buChar char="•"/>
              <a:defRPr/>
            </a:lvl4pPr>
            <a:lvl5pPr marL="2286000" lvl="4" indent="-317500" algn="l">
              <a:lnSpc>
                <a:spcPct val="100000"/>
              </a:lnSpc>
              <a:spcBef>
                <a:spcPts val="800"/>
              </a:spcBef>
              <a:spcAft>
                <a:spcPts val="0"/>
              </a:spcAft>
              <a:buClr>
                <a:schemeClr val="dk1"/>
              </a:buClr>
              <a:buSzPts val="1400"/>
              <a:buChar char="•"/>
              <a:defRPr/>
            </a:lvl5pPr>
            <a:lvl6pPr marL="2743200" lvl="5" indent="-317500" algn="l">
              <a:lnSpc>
                <a:spcPct val="90000"/>
              </a:lnSpc>
              <a:spcBef>
                <a:spcPts val="800"/>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33" name="Google Shape;33;g2b570a2f7fd_0_19"/>
          <p:cNvSpPr txBox="1">
            <a:spLocks noGrp="1"/>
          </p:cNvSpPr>
          <p:nvPr>
            <p:ph type="title"/>
          </p:nvPr>
        </p:nvSpPr>
        <p:spPr>
          <a:xfrm>
            <a:off x="540545" y="722313"/>
            <a:ext cx="4139100" cy="5748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1400"/>
              <a:buFont typeface="Calibri"/>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4" name="Google Shape;34;g2b570a2f7fd_0_19"/>
          <p:cNvSpPr>
            <a:spLocks noGrp="1"/>
          </p:cNvSpPr>
          <p:nvPr>
            <p:ph type="pic" idx="2"/>
          </p:nvPr>
        </p:nvSpPr>
        <p:spPr>
          <a:xfrm>
            <a:off x="5175000" y="0"/>
            <a:ext cx="3969000" cy="6858000"/>
          </a:xfrm>
          <a:prstGeom prst="rect">
            <a:avLst/>
          </a:prstGeom>
          <a:solidFill>
            <a:srgbClr val="D8D8D8"/>
          </a:solidFill>
          <a:ln>
            <a:noFill/>
          </a:ln>
        </p:spPr>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5"/>
        <p:cNvGrpSpPr/>
        <p:nvPr/>
      </p:nvGrpSpPr>
      <p:grpSpPr>
        <a:xfrm>
          <a:off x="0" y="0"/>
          <a:ext cx="0" cy="0"/>
          <a:chOff x="0" y="0"/>
          <a:chExt cx="0" cy="0"/>
        </a:xfrm>
      </p:grpSpPr>
      <p:sp>
        <p:nvSpPr>
          <p:cNvPr id="36" name="Google Shape;36;g2b570a2f7fd_0_26"/>
          <p:cNvSpPr txBox="1">
            <a:spLocks noGrp="1"/>
          </p:cNvSpPr>
          <p:nvPr>
            <p:ph type="ctrTitle"/>
          </p:nvPr>
        </p:nvSpPr>
        <p:spPr>
          <a:xfrm>
            <a:off x="1143000" y="1122363"/>
            <a:ext cx="6858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g2b570a2f7fd_0_26"/>
          <p:cNvSpPr txBox="1">
            <a:spLocks noGrp="1"/>
          </p:cNvSpPr>
          <p:nvPr>
            <p:ph type="subTitle" idx="1"/>
          </p:nvPr>
        </p:nvSpPr>
        <p:spPr>
          <a:xfrm>
            <a:off x="1143000" y="3602038"/>
            <a:ext cx="6858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8" name="Google Shape;38;g2b570a2f7fd_0_26"/>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g2b570a2f7fd_0_26"/>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g2b570a2f7fd_0_26"/>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
        <p:cNvGrpSpPr/>
        <p:nvPr/>
      </p:nvGrpSpPr>
      <p:grpSpPr>
        <a:xfrm>
          <a:off x="0" y="0"/>
          <a:ext cx="0" cy="0"/>
          <a:chOff x="0" y="0"/>
          <a:chExt cx="0" cy="0"/>
        </a:xfrm>
      </p:grpSpPr>
      <p:sp>
        <p:nvSpPr>
          <p:cNvPr id="42" name="Google Shape;42;g2b570a2f7fd_0_32"/>
          <p:cNvSpPr txBox="1">
            <a:spLocks noGrp="1"/>
          </p:cNvSpPr>
          <p:nvPr>
            <p:ph type="title"/>
          </p:nvPr>
        </p:nvSpPr>
        <p:spPr>
          <a:xfrm>
            <a:off x="623888" y="1709738"/>
            <a:ext cx="78867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g2b570a2f7fd_0_32"/>
          <p:cNvSpPr txBox="1">
            <a:spLocks noGrp="1"/>
          </p:cNvSpPr>
          <p:nvPr>
            <p:ph type="body" idx="1"/>
          </p:nvPr>
        </p:nvSpPr>
        <p:spPr>
          <a:xfrm>
            <a:off x="623888" y="4589463"/>
            <a:ext cx="78867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4" name="Google Shape;44;g2b570a2f7fd_0_32"/>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g2b570a2f7fd_0_32"/>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g2b570a2f7fd_0_32"/>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7"/>
        <p:cNvGrpSpPr/>
        <p:nvPr/>
      </p:nvGrpSpPr>
      <p:grpSpPr>
        <a:xfrm>
          <a:off x="0" y="0"/>
          <a:ext cx="0" cy="0"/>
          <a:chOff x="0" y="0"/>
          <a:chExt cx="0" cy="0"/>
        </a:xfrm>
      </p:grpSpPr>
      <p:sp>
        <p:nvSpPr>
          <p:cNvPr id="48" name="Google Shape;48;g2b570a2f7fd_0_38"/>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g2b570a2f7fd_0_38"/>
          <p:cNvSpPr txBox="1">
            <a:spLocks noGrp="1"/>
          </p:cNvSpPr>
          <p:nvPr>
            <p:ph type="body" idx="1"/>
          </p:nvPr>
        </p:nvSpPr>
        <p:spPr>
          <a:xfrm>
            <a:off x="628650" y="1825625"/>
            <a:ext cx="38862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g2b570a2f7fd_0_38"/>
          <p:cNvSpPr txBox="1">
            <a:spLocks noGrp="1"/>
          </p:cNvSpPr>
          <p:nvPr>
            <p:ph type="body" idx="2"/>
          </p:nvPr>
        </p:nvSpPr>
        <p:spPr>
          <a:xfrm>
            <a:off x="4629150" y="1825625"/>
            <a:ext cx="38862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g2b570a2f7fd_0_38"/>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g2b570a2f7fd_0_38"/>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g2b570a2f7fd_0_38"/>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4"/>
        <p:cNvGrpSpPr/>
        <p:nvPr/>
      </p:nvGrpSpPr>
      <p:grpSpPr>
        <a:xfrm>
          <a:off x="0" y="0"/>
          <a:ext cx="0" cy="0"/>
          <a:chOff x="0" y="0"/>
          <a:chExt cx="0" cy="0"/>
        </a:xfrm>
      </p:grpSpPr>
      <p:sp>
        <p:nvSpPr>
          <p:cNvPr id="55" name="Google Shape;55;g2b570a2f7fd_0_45"/>
          <p:cNvSpPr txBox="1">
            <a:spLocks noGrp="1"/>
          </p:cNvSpPr>
          <p:nvPr>
            <p:ph type="title"/>
          </p:nvPr>
        </p:nvSpPr>
        <p:spPr>
          <a:xfrm>
            <a:off x="629841" y="365125"/>
            <a:ext cx="78867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g2b570a2f7fd_0_45"/>
          <p:cNvSpPr txBox="1">
            <a:spLocks noGrp="1"/>
          </p:cNvSpPr>
          <p:nvPr>
            <p:ph type="body" idx="1"/>
          </p:nvPr>
        </p:nvSpPr>
        <p:spPr>
          <a:xfrm>
            <a:off x="629841" y="1681163"/>
            <a:ext cx="38682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g2b570a2f7fd_0_45"/>
          <p:cNvSpPr txBox="1">
            <a:spLocks noGrp="1"/>
          </p:cNvSpPr>
          <p:nvPr>
            <p:ph type="body" idx="2"/>
          </p:nvPr>
        </p:nvSpPr>
        <p:spPr>
          <a:xfrm>
            <a:off x="629841" y="2505075"/>
            <a:ext cx="38682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g2b570a2f7fd_0_45"/>
          <p:cNvSpPr txBox="1">
            <a:spLocks noGrp="1"/>
          </p:cNvSpPr>
          <p:nvPr>
            <p:ph type="body" idx="3"/>
          </p:nvPr>
        </p:nvSpPr>
        <p:spPr>
          <a:xfrm>
            <a:off x="4629150" y="1681163"/>
            <a:ext cx="38874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9" name="Google Shape;59;g2b570a2f7fd_0_45"/>
          <p:cNvSpPr txBox="1">
            <a:spLocks noGrp="1"/>
          </p:cNvSpPr>
          <p:nvPr>
            <p:ph type="body" idx="4"/>
          </p:nvPr>
        </p:nvSpPr>
        <p:spPr>
          <a:xfrm>
            <a:off x="4629150" y="2505075"/>
            <a:ext cx="38874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g2b570a2f7fd_0_45"/>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g2b570a2f7fd_0_45"/>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g2b570a2f7fd_0_45"/>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3"/>
        <p:cNvGrpSpPr/>
        <p:nvPr/>
      </p:nvGrpSpPr>
      <p:grpSpPr>
        <a:xfrm>
          <a:off x="0" y="0"/>
          <a:ext cx="0" cy="0"/>
          <a:chOff x="0" y="0"/>
          <a:chExt cx="0" cy="0"/>
        </a:xfrm>
      </p:grpSpPr>
      <p:sp>
        <p:nvSpPr>
          <p:cNvPr id="64" name="Google Shape;64;g2b570a2f7fd_0_54"/>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g2b570a2f7fd_0_54"/>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g2b570a2f7fd_0_54"/>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g2b570a2f7fd_0_54"/>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g2b570a2f7fd_0_0"/>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g2b570a2f7fd_0_0"/>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g2b570a2f7fd_0_0"/>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g2b570a2f7fd_0_0"/>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g2b570a2f7fd_0_0"/>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jpg"/><Relationship Id="rId12" Type="http://schemas.openxmlformats.org/officeDocument/2006/relationships/image" Target="../media/image13.png"/><Relationship Id="rId17" Type="http://schemas.openxmlformats.org/officeDocument/2006/relationships/image" Target="../media/image18.svg"/><Relationship Id="rId2" Type="http://schemas.openxmlformats.org/officeDocument/2006/relationships/notesSlide" Target="../notesSlides/notesSlide2.xml"/><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2"/>
        <p:cNvGrpSpPr/>
        <p:nvPr/>
      </p:nvGrpSpPr>
      <p:grpSpPr>
        <a:xfrm>
          <a:off x="0" y="0"/>
          <a:ext cx="0" cy="0"/>
          <a:chOff x="0" y="0"/>
          <a:chExt cx="0" cy="0"/>
        </a:xfrm>
      </p:grpSpPr>
      <p:sp>
        <p:nvSpPr>
          <p:cNvPr id="103" name="Google Shape;103;p1"/>
          <p:cNvSpPr txBox="1">
            <a:spLocks noGrp="1"/>
          </p:cNvSpPr>
          <p:nvPr>
            <p:ph type="ctrTitle"/>
          </p:nvPr>
        </p:nvSpPr>
        <p:spPr>
          <a:xfrm>
            <a:off x="1297780" y="648244"/>
            <a:ext cx="6019800" cy="2286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400" b="1" i="0" u="none" dirty="0">
                <a:solidFill>
                  <a:schemeClr val="dk1"/>
                </a:solidFill>
                <a:latin typeface="Arial"/>
                <a:ea typeface="Arial"/>
                <a:cs typeface="Arial"/>
                <a:sym typeface="Arial"/>
              </a:rPr>
              <a:t>SMART Cables Emerging Network</a:t>
            </a:r>
            <a:endParaRPr sz="6600" b="1" dirty="0"/>
          </a:p>
        </p:txBody>
      </p:sp>
      <p:sp>
        <p:nvSpPr>
          <p:cNvPr id="104" name="Google Shape;104;p1"/>
          <p:cNvSpPr txBox="1">
            <a:spLocks noGrp="1"/>
          </p:cNvSpPr>
          <p:nvPr>
            <p:ph type="subTitle" idx="1"/>
          </p:nvPr>
        </p:nvSpPr>
        <p:spPr>
          <a:xfrm>
            <a:off x="827085" y="3851965"/>
            <a:ext cx="6961187" cy="20574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600"/>
              <a:buFont typeface="Arial"/>
              <a:buNone/>
            </a:pPr>
            <a:r>
              <a:rPr lang="en-US" sz="1800" b="1" i="0" u="none" dirty="0">
                <a:solidFill>
                  <a:schemeClr val="dk1"/>
                </a:solidFill>
                <a:latin typeface="Arial"/>
                <a:ea typeface="Arial"/>
                <a:cs typeface="Arial"/>
                <a:sym typeface="Arial"/>
              </a:rPr>
              <a:t>Chris Barnes</a:t>
            </a:r>
          </a:p>
          <a:p>
            <a:pPr marL="0" lvl="0" indent="0" algn="ctr" rtl="0">
              <a:lnSpc>
                <a:spcPct val="100000"/>
              </a:lnSpc>
              <a:spcBef>
                <a:spcPts val="0"/>
              </a:spcBef>
              <a:spcAft>
                <a:spcPts val="0"/>
              </a:spcAft>
              <a:buClr>
                <a:schemeClr val="dk1"/>
              </a:buClr>
              <a:buSzPts val="1600"/>
              <a:buFont typeface="Arial"/>
              <a:buNone/>
            </a:pPr>
            <a:r>
              <a:rPr lang="en-US" sz="1800" b="1" dirty="0">
                <a:latin typeface="Arial"/>
                <a:cs typeface="Arial"/>
                <a:sym typeface="Arial"/>
              </a:rPr>
              <a:t>William Wilcock</a:t>
            </a:r>
            <a:endParaRPr sz="1400" b="0" i="0" u="none" dirty="0">
              <a:solidFill>
                <a:schemeClr val="dk1"/>
              </a:solidFill>
              <a:latin typeface="Arial"/>
              <a:ea typeface="Arial"/>
              <a:cs typeface="Arial"/>
              <a:sym typeface="Arial"/>
            </a:endParaRPr>
          </a:p>
          <a:p>
            <a:pPr marL="0" lvl="0" indent="0" algn="ctr" rtl="0">
              <a:lnSpc>
                <a:spcPct val="100000"/>
              </a:lnSpc>
              <a:spcBef>
                <a:spcPts val="360"/>
              </a:spcBef>
              <a:spcAft>
                <a:spcPts val="0"/>
              </a:spcAft>
              <a:buClr>
                <a:schemeClr val="dk1"/>
              </a:buClr>
              <a:buSzPts val="1800"/>
              <a:buFont typeface="Arial"/>
              <a:buNone/>
            </a:pPr>
            <a:endParaRPr lang="en-US" sz="1800" b="0" i="1" u="none" dirty="0">
              <a:solidFill>
                <a:schemeClr val="dk1"/>
              </a:solidFill>
              <a:latin typeface="Arial"/>
              <a:ea typeface="Arial"/>
              <a:cs typeface="Arial"/>
              <a:sym typeface="Arial"/>
            </a:endParaRPr>
          </a:p>
          <a:p>
            <a:pPr marL="0" lvl="0" indent="0" algn="ctr" rtl="0">
              <a:lnSpc>
                <a:spcPct val="100000"/>
              </a:lnSpc>
              <a:spcBef>
                <a:spcPts val="0"/>
              </a:spcBef>
              <a:spcAft>
                <a:spcPts val="0"/>
              </a:spcAft>
              <a:buClr>
                <a:schemeClr val="dk1"/>
              </a:buClr>
              <a:buSzPts val="1800"/>
              <a:buFont typeface="Arial"/>
              <a:buNone/>
            </a:pPr>
            <a:r>
              <a:rPr lang="en-US" sz="1800" b="0" i="1" u="none" dirty="0">
                <a:solidFill>
                  <a:schemeClr val="dk1"/>
                </a:solidFill>
                <a:latin typeface="Arial"/>
                <a:ea typeface="Arial"/>
                <a:cs typeface="Arial"/>
                <a:sym typeface="Arial"/>
              </a:rPr>
              <a:t>15th Observation Coordination Group (OCG-15)</a:t>
            </a:r>
          </a:p>
          <a:p>
            <a:pPr marL="0" lvl="0" indent="0" algn="ctr" rtl="0">
              <a:lnSpc>
                <a:spcPct val="100000"/>
              </a:lnSpc>
              <a:spcBef>
                <a:spcPts val="0"/>
              </a:spcBef>
              <a:spcAft>
                <a:spcPts val="0"/>
              </a:spcAft>
              <a:buClr>
                <a:schemeClr val="dk1"/>
              </a:buClr>
              <a:buSzPts val="1800"/>
              <a:buFont typeface="Arial"/>
              <a:buNone/>
            </a:pPr>
            <a:r>
              <a:rPr lang="en-US" sz="1800" b="0" i="1" u="none" dirty="0">
                <a:solidFill>
                  <a:schemeClr val="dk1"/>
                </a:solidFill>
                <a:latin typeface="Arial"/>
                <a:ea typeface="Arial"/>
                <a:cs typeface="Arial"/>
                <a:sym typeface="Arial"/>
              </a:rPr>
              <a:t>Victoria, British Columbia, Canada</a:t>
            </a:r>
          </a:p>
          <a:p>
            <a:pPr marL="0" lvl="0" indent="0" algn="ctr" rtl="0">
              <a:lnSpc>
                <a:spcPct val="100000"/>
              </a:lnSpc>
              <a:spcBef>
                <a:spcPts val="0"/>
              </a:spcBef>
              <a:spcAft>
                <a:spcPts val="0"/>
              </a:spcAft>
              <a:buClr>
                <a:schemeClr val="dk1"/>
              </a:buClr>
              <a:buSzPts val="1800"/>
              <a:buFont typeface="Arial"/>
              <a:buNone/>
            </a:pPr>
            <a:r>
              <a:rPr lang="en-US" sz="1800" b="0" i="1" u="none" dirty="0">
                <a:solidFill>
                  <a:schemeClr val="dk1"/>
                </a:solidFill>
                <a:latin typeface="Arial"/>
                <a:ea typeface="Arial"/>
                <a:cs typeface="Arial"/>
                <a:sym typeface="Arial"/>
              </a:rPr>
              <a:t>13-17 May 2024</a:t>
            </a:r>
          </a:p>
          <a:p>
            <a:pPr marL="0" lvl="0" indent="0" algn="ctr" rtl="0">
              <a:lnSpc>
                <a:spcPct val="100000"/>
              </a:lnSpc>
              <a:spcBef>
                <a:spcPts val="360"/>
              </a:spcBef>
              <a:spcAft>
                <a:spcPts val="0"/>
              </a:spcAft>
              <a:buClr>
                <a:schemeClr val="dk1"/>
              </a:buClr>
              <a:buSzPts val="1800"/>
              <a:buFont typeface="Arial"/>
              <a:buNone/>
            </a:pPr>
            <a:endParaRPr lang="en-US" sz="1800" b="0" i="1" u="none" dirty="0">
              <a:solidFill>
                <a:schemeClr val="dk1"/>
              </a:solidFill>
              <a:latin typeface="Arial"/>
              <a:ea typeface="Arial"/>
              <a:cs typeface="Arial"/>
              <a:sym typeface="Arial"/>
            </a:endParaRPr>
          </a:p>
        </p:txBody>
      </p:sp>
      <p:sp>
        <p:nvSpPr>
          <p:cNvPr id="105" name="Google Shape;105;p1"/>
          <p:cNvSpPr txBox="1"/>
          <p:nvPr/>
        </p:nvSpPr>
        <p:spPr>
          <a:xfrm>
            <a:off x="5076825" y="333375"/>
            <a:ext cx="3311525" cy="57467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nvGrpSpPr>
          <p:cNvPr id="5" name="Group 4">
            <a:extLst>
              <a:ext uri="{FF2B5EF4-FFF2-40B4-BE49-F238E27FC236}">
                <a16:creationId xmlns:a16="http://schemas.microsoft.com/office/drawing/2014/main" id="{BA0D274E-90C2-E82D-E681-BBDD3883C120}"/>
              </a:ext>
            </a:extLst>
          </p:cNvPr>
          <p:cNvGrpSpPr/>
          <p:nvPr/>
        </p:nvGrpSpPr>
        <p:grpSpPr>
          <a:xfrm>
            <a:off x="4747037" y="165138"/>
            <a:ext cx="3971100" cy="1249200"/>
            <a:chOff x="5113011" y="-1425"/>
            <a:chExt cx="3971100" cy="1249200"/>
          </a:xfrm>
        </p:grpSpPr>
        <p:sp>
          <p:nvSpPr>
            <p:cNvPr id="2" name="Google Shape;55;p19">
              <a:extLst>
                <a:ext uri="{FF2B5EF4-FFF2-40B4-BE49-F238E27FC236}">
                  <a16:creationId xmlns:a16="http://schemas.microsoft.com/office/drawing/2014/main" id="{BD22977D-E187-6CE6-1964-F6A932D9B153}"/>
                </a:ext>
              </a:extLst>
            </p:cNvPr>
            <p:cNvSpPr txBox="1"/>
            <p:nvPr/>
          </p:nvSpPr>
          <p:spPr>
            <a:xfrm>
              <a:off x="5113011" y="-1425"/>
              <a:ext cx="3971100" cy="1062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1500" b="1" i="0" u="none" strike="noStrike" cap="none" dirty="0">
                  <a:solidFill>
                    <a:srgbClr val="1E4E79"/>
                  </a:solidFill>
                  <a:latin typeface="Arial"/>
                  <a:ea typeface="Arial"/>
                  <a:cs typeface="Arial"/>
                  <a:sym typeface="Arial"/>
                </a:rPr>
                <a:t>Observing the Ocean and Earth with </a:t>
              </a:r>
              <a:endParaRPr sz="15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br>
                <a:rPr lang="en-US" sz="2400" b="1" i="0" u="none" strike="noStrike" cap="none" dirty="0">
                  <a:solidFill>
                    <a:srgbClr val="1E4E79"/>
                  </a:solidFill>
                  <a:latin typeface="Arial"/>
                  <a:ea typeface="Arial"/>
                  <a:cs typeface="Arial"/>
                  <a:sym typeface="Arial"/>
                </a:rPr>
              </a:br>
              <a:endParaRPr sz="2400" b="0" i="0" u="none" strike="noStrike" cap="none" dirty="0">
                <a:solidFill>
                  <a:srgbClr val="000000"/>
                </a:solidFill>
                <a:latin typeface="Arial"/>
                <a:ea typeface="Arial"/>
                <a:cs typeface="Arial"/>
                <a:sym typeface="Arial"/>
              </a:endParaRPr>
            </a:p>
          </p:txBody>
        </p:sp>
        <p:pic>
          <p:nvPicPr>
            <p:cNvPr id="3" name="Google Shape;58;p19">
              <a:extLst>
                <a:ext uri="{FF2B5EF4-FFF2-40B4-BE49-F238E27FC236}">
                  <a16:creationId xmlns:a16="http://schemas.microsoft.com/office/drawing/2014/main" id="{3EB90E43-979C-E534-3E90-857347B8C2A8}"/>
                </a:ext>
              </a:extLst>
            </p:cNvPr>
            <p:cNvPicPr preferRelativeResize="0"/>
            <p:nvPr/>
          </p:nvPicPr>
          <p:blipFill rotWithShape="1">
            <a:blip r:embed="rId4">
              <a:alphaModFix/>
            </a:blip>
            <a:srcRect/>
            <a:stretch/>
          </p:blipFill>
          <p:spPr>
            <a:xfrm>
              <a:off x="5645150" y="333375"/>
              <a:ext cx="2743200" cy="914400"/>
            </a:xfrm>
            <a:prstGeom prst="rect">
              <a:avLst/>
            </a:prstGeom>
            <a:noFill/>
            <a:ln>
              <a:noFill/>
            </a:ln>
          </p:spPr>
        </p:pic>
      </p:grpSp>
      <p:sp>
        <p:nvSpPr>
          <p:cNvPr id="4" name="TextBox 3">
            <a:extLst>
              <a:ext uri="{FF2B5EF4-FFF2-40B4-BE49-F238E27FC236}">
                <a16:creationId xmlns:a16="http://schemas.microsoft.com/office/drawing/2014/main" id="{5ECA4BDE-43F8-E18F-88E8-1E8257F1B952}"/>
              </a:ext>
            </a:extLst>
          </p:cNvPr>
          <p:cNvSpPr txBox="1"/>
          <p:nvPr/>
        </p:nvSpPr>
        <p:spPr>
          <a:xfrm>
            <a:off x="1185671" y="2098943"/>
            <a:ext cx="6244017" cy="1846659"/>
          </a:xfrm>
          <a:prstGeom prst="rect">
            <a:avLst/>
          </a:prstGeom>
          <a:noFill/>
        </p:spPr>
        <p:txBody>
          <a:bodyPr wrap="none" rtlCol="0">
            <a:spAutoFit/>
          </a:bodyPr>
          <a:lstStyle/>
          <a:p>
            <a:pPr algn="ctr"/>
            <a:r>
              <a:rPr lang="en-US" sz="2000" dirty="0"/>
              <a:t>Objective for OCG-15: </a:t>
            </a:r>
          </a:p>
          <a:p>
            <a:pPr algn="ctr"/>
            <a:r>
              <a:rPr lang="en-US" sz="2000" dirty="0"/>
              <a:t>Formal Endorsement as Emerging Network</a:t>
            </a:r>
          </a:p>
          <a:p>
            <a:pPr algn="ctr"/>
            <a:endParaRPr lang="en-US" sz="2000" dirty="0"/>
          </a:p>
          <a:p>
            <a:pPr marL="285750" indent="-285750" algn="ctr">
              <a:buFont typeface="Wingdings" pitchFamily="2" charset="2"/>
              <a:buChar char="è"/>
            </a:pPr>
            <a:r>
              <a:rPr lang="en-US" sz="1800" dirty="0"/>
              <a:t>E</a:t>
            </a:r>
            <a:r>
              <a:rPr lang="en-US" sz="1800" dirty="0">
                <a:effectLst/>
              </a:rPr>
              <a:t>mbed SMART Cables in OCG structure. </a:t>
            </a:r>
          </a:p>
          <a:p>
            <a:pPr marL="285750" indent="-285750" algn="ctr">
              <a:buFont typeface="Wingdings" pitchFamily="2" charset="2"/>
              <a:buChar char="è"/>
            </a:pPr>
            <a:r>
              <a:rPr lang="en-US" sz="1800" dirty="0">
                <a:effectLst/>
              </a:rPr>
              <a:t>From GOOS Project to ‘sustained’ network infrastructure</a:t>
            </a:r>
          </a:p>
          <a:p>
            <a:pPr algn="ctr"/>
            <a:r>
              <a:rPr lang="en-US" sz="1800" dirty="0">
                <a:effectLst/>
              </a:rPr>
              <a:t>.</a:t>
            </a:r>
            <a:endParaRPr lang="en-US" sz="1800" dirty="0"/>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3"/>
          <p:cNvSpPr txBox="1"/>
          <p:nvPr/>
        </p:nvSpPr>
        <p:spPr>
          <a:xfrm>
            <a:off x="162309" y="667198"/>
            <a:ext cx="9116775" cy="346218"/>
          </a:xfrm>
          <a:prstGeom prst="rect">
            <a:avLst/>
          </a:prstGeom>
          <a:noFill/>
          <a:ln>
            <a:noFill/>
          </a:ln>
        </p:spPr>
        <p:txBody>
          <a:bodyPr spcFirstLastPara="1" wrap="square" lIns="68569" tIns="34275" rIns="68569" bIns="34275" anchor="t" anchorCtr="0">
            <a:spAutoFit/>
          </a:bodyPr>
          <a:lstStyle/>
          <a:p>
            <a:pPr algn="ctr">
              <a:buClr>
                <a:srgbClr val="17365D"/>
              </a:buClr>
              <a:buSzPts val="3000"/>
            </a:pPr>
            <a:r>
              <a:rPr lang="en-US" sz="1800" b="1" dirty="0">
                <a:solidFill>
                  <a:srgbClr val="005890"/>
                </a:solidFill>
                <a:latin typeface="Open Sans" panose="020B0606030504020204" pitchFamily="34" charset="0"/>
                <a:ea typeface="Open Sans" panose="020B0606030504020204" pitchFamily="34" charset="0"/>
                <a:cs typeface="Open Sans" panose="020B0606030504020204" pitchFamily="34" charset="0"/>
              </a:rPr>
              <a:t>Global Array: Climate, Oceans, Sea Level, Earthquakes, Tsunamis </a:t>
            </a:r>
            <a:endParaRPr sz="1800" dirty="0">
              <a:solidFill>
                <a:srgbClr val="00589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0" name="Google Shape;90;p3"/>
          <p:cNvPicPr preferRelativeResize="0"/>
          <p:nvPr/>
        </p:nvPicPr>
        <p:blipFill rotWithShape="1">
          <a:blip r:embed="rId3">
            <a:alphaModFix/>
          </a:blip>
          <a:srcRect/>
          <a:stretch/>
        </p:blipFill>
        <p:spPr>
          <a:xfrm>
            <a:off x="8203802" y="-3726"/>
            <a:ext cx="944218" cy="623367"/>
          </a:xfrm>
          <a:prstGeom prst="rect">
            <a:avLst/>
          </a:prstGeom>
          <a:noFill/>
          <a:ln>
            <a:noFill/>
          </a:ln>
        </p:spPr>
      </p:pic>
      <p:sp>
        <p:nvSpPr>
          <p:cNvPr id="93" name="Google Shape;93;p3"/>
          <p:cNvSpPr/>
          <p:nvPr/>
        </p:nvSpPr>
        <p:spPr>
          <a:xfrm>
            <a:off x="4019" y="-2413"/>
            <a:ext cx="9154350" cy="623250"/>
          </a:xfrm>
          <a:prstGeom prst="rect">
            <a:avLst/>
          </a:prstGeom>
          <a:solidFill>
            <a:srgbClr val="22B3E8"/>
          </a:solidFill>
          <a:ln>
            <a:noFill/>
          </a:ln>
        </p:spPr>
        <p:txBody>
          <a:bodyPr spcFirstLastPara="1" wrap="square" lIns="68569" tIns="34275" rIns="68569" bIns="34275" anchor="ctr" anchorCtr="0">
            <a:noAutofit/>
          </a:bodyPr>
          <a:lstStyle/>
          <a:p>
            <a:pPr algn="ctr">
              <a:buSzPts val="1800"/>
            </a:pPr>
            <a:endParaRPr sz="1350">
              <a:solidFill>
                <a:srgbClr val="1E4E79"/>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94" name="Google Shape;94;p3"/>
          <p:cNvSpPr txBox="1"/>
          <p:nvPr/>
        </p:nvSpPr>
        <p:spPr>
          <a:xfrm>
            <a:off x="1493390" y="134521"/>
            <a:ext cx="6676200" cy="415468"/>
          </a:xfrm>
          <a:prstGeom prst="rect">
            <a:avLst/>
          </a:prstGeom>
          <a:noFill/>
          <a:ln>
            <a:noFill/>
          </a:ln>
        </p:spPr>
        <p:txBody>
          <a:bodyPr spcFirstLastPara="1" wrap="square" lIns="68569" tIns="34275" rIns="68569" bIns="34275" anchor="t" anchorCtr="0">
            <a:spAutoFit/>
          </a:bodyPr>
          <a:lstStyle/>
          <a:p>
            <a:pPr algn="ctr">
              <a:buSzPts val="2800"/>
            </a:pPr>
            <a:r>
              <a:rPr lang="en-US" sz="2250" b="1" dirty="0">
                <a:solidFill>
                  <a:schemeClr val="lt1"/>
                </a:solidFill>
                <a:latin typeface="Open Sans" panose="020B0606030504020204" pitchFamily="34" charset="0"/>
                <a:ea typeface="Open Sans" panose="020B0606030504020204" pitchFamily="34" charset="0"/>
                <a:cs typeface="Open Sans" panose="020B0606030504020204" pitchFamily="34" charset="0"/>
              </a:rPr>
              <a:t>SMART Subsea Cables Network update</a:t>
            </a:r>
            <a:endParaRPr sz="225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pic>
        <p:nvPicPr>
          <p:cNvPr id="96" name="Google Shape;96;p3"/>
          <p:cNvPicPr preferRelativeResize="0"/>
          <p:nvPr/>
        </p:nvPicPr>
        <p:blipFill rotWithShape="1">
          <a:blip r:embed="rId4">
            <a:alphaModFix/>
          </a:blip>
          <a:srcRect l="15755" t="60877" r="14528" b="18595"/>
          <a:stretch/>
        </p:blipFill>
        <p:spPr>
          <a:xfrm>
            <a:off x="162309" y="44274"/>
            <a:ext cx="1331081" cy="517183"/>
          </a:xfrm>
          <a:prstGeom prst="rect">
            <a:avLst/>
          </a:prstGeom>
          <a:noFill/>
          <a:ln>
            <a:noFill/>
          </a:ln>
        </p:spPr>
      </p:pic>
      <p:grpSp>
        <p:nvGrpSpPr>
          <p:cNvPr id="97" name="Google Shape;97;p3"/>
          <p:cNvGrpSpPr/>
          <p:nvPr/>
        </p:nvGrpSpPr>
        <p:grpSpPr>
          <a:xfrm>
            <a:off x="7487706" y="879201"/>
            <a:ext cx="1432191" cy="517182"/>
            <a:chOff x="4488192" y="5551899"/>
            <a:chExt cx="3291825" cy="1188720"/>
          </a:xfrm>
        </p:grpSpPr>
        <p:pic>
          <p:nvPicPr>
            <p:cNvPr id="98" name="Google Shape;98;p3" descr="WMO | UNGIS"/>
            <p:cNvPicPr preferRelativeResize="0"/>
            <p:nvPr/>
          </p:nvPicPr>
          <p:blipFill rotWithShape="1">
            <a:blip r:embed="rId5">
              <a:alphaModFix/>
            </a:blip>
            <a:srcRect/>
            <a:stretch/>
          </p:blipFill>
          <p:spPr>
            <a:xfrm>
              <a:off x="5494017" y="5551899"/>
              <a:ext cx="1188720" cy="1188720"/>
            </a:xfrm>
            <a:prstGeom prst="rect">
              <a:avLst/>
            </a:prstGeom>
            <a:noFill/>
            <a:ln>
              <a:noFill/>
            </a:ln>
          </p:spPr>
        </p:pic>
        <p:pic>
          <p:nvPicPr>
            <p:cNvPr id="99" name="Google Shape;99;p3" descr="ITU – International Telecommunication Union Logo [EPS-PDF] | Union logo,  International telecommunication union, Logos"/>
            <p:cNvPicPr preferRelativeResize="0"/>
            <p:nvPr/>
          </p:nvPicPr>
          <p:blipFill rotWithShape="1">
            <a:blip r:embed="rId6">
              <a:alphaModFix/>
            </a:blip>
            <a:srcRect/>
            <a:stretch/>
          </p:blipFill>
          <p:spPr>
            <a:xfrm>
              <a:off x="4488192" y="5679657"/>
              <a:ext cx="1005825" cy="1005825"/>
            </a:xfrm>
            <a:prstGeom prst="rect">
              <a:avLst/>
            </a:prstGeom>
            <a:noFill/>
            <a:ln>
              <a:noFill/>
            </a:ln>
          </p:spPr>
        </p:pic>
        <p:pic>
          <p:nvPicPr>
            <p:cNvPr id="100" name="Google Shape;100;p3"/>
            <p:cNvPicPr preferRelativeResize="0"/>
            <p:nvPr/>
          </p:nvPicPr>
          <p:blipFill rotWithShape="1">
            <a:blip r:embed="rId3">
              <a:alphaModFix/>
            </a:blip>
            <a:srcRect/>
            <a:stretch/>
          </p:blipFill>
          <p:spPr>
            <a:xfrm>
              <a:off x="6682737" y="5820360"/>
              <a:ext cx="1097280" cy="724417"/>
            </a:xfrm>
            <a:prstGeom prst="rect">
              <a:avLst/>
            </a:prstGeom>
            <a:solidFill>
              <a:srgbClr val="00B0F0"/>
            </a:solidFill>
            <a:ln>
              <a:noFill/>
            </a:ln>
          </p:spPr>
        </p:pic>
      </p:grpSp>
      <p:sp>
        <p:nvSpPr>
          <p:cNvPr id="72" name="Google Shape;72;p3"/>
          <p:cNvSpPr txBox="1"/>
          <p:nvPr/>
        </p:nvSpPr>
        <p:spPr>
          <a:xfrm>
            <a:off x="200961" y="1023827"/>
            <a:ext cx="5193999" cy="300052"/>
          </a:xfrm>
          <a:prstGeom prst="rect">
            <a:avLst/>
          </a:prstGeom>
          <a:solidFill>
            <a:srgbClr val="00B0F0"/>
          </a:solidFill>
          <a:ln>
            <a:noFill/>
          </a:ln>
        </p:spPr>
        <p:txBody>
          <a:bodyPr spcFirstLastPara="1" wrap="square" lIns="68569" tIns="34275" rIns="68569" bIns="34275" anchor="t" anchorCtr="0">
            <a:spAutoFit/>
          </a:bodyPr>
          <a:lstStyle/>
          <a:p>
            <a:pPr algn="ctr">
              <a:buClr>
                <a:srgbClr val="FFFFFF"/>
              </a:buClr>
              <a:buSzPts val="2700"/>
            </a:pPr>
            <a:r>
              <a:rPr lang="en-US" sz="15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Create a Planetary sensor, power, Internet network</a:t>
            </a:r>
            <a:endParaRPr sz="15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8" name="Group 7">
            <a:extLst>
              <a:ext uri="{FF2B5EF4-FFF2-40B4-BE49-F238E27FC236}">
                <a16:creationId xmlns:a16="http://schemas.microsoft.com/office/drawing/2014/main" id="{C8E6B99D-B27C-1E65-02F9-6652734B8D8D}"/>
              </a:ext>
            </a:extLst>
          </p:cNvPr>
          <p:cNvGrpSpPr/>
          <p:nvPr/>
        </p:nvGrpSpPr>
        <p:grpSpPr>
          <a:xfrm>
            <a:off x="0" y="1246703"/>
            <a:ext cx="5394960" cy="2794644"/>
            <a:chOff x="0" y="1246703"/>
            <a:chExt cx="5394960" cy="2794644"/>
          </a:xfrm>
        </p:grpSpPr>
        <p:pic>
          <p:nvPicPr>
            <p:cNvPr id="70" name="Google Shape;70;p3" descr="Map&#10;&#10;Description automatically generated"/>
            <p:cNvPicPr preferRelativeResize="0"/>
            <p:nvPr/>
          </p:nvPicPr>
          <p:blipFill rotWithShape="1">
            <a:blip r:embed="rId7">
              <a:alphaModFix/>
            </a:blip>
            <a:srcRect/>
            <a:stretch/>
          </p:blipFill>
          <p:spPr>
            <a:xfrm>
              <a:off x="0" y="1246703"/>
              <a:ext cx="5394960" cy="2572676"/>
            </a:xfrm>
            <a:prstGeom prst="rect">
              <a:avLst/>
            </a:prstGeom>
            <a:noFill/>
            <a:ln>
              <a:noFill/>
            </a:ln>
          </p:spPr>
        </p:pic>
        <p:pic>
          <p:nvPicPr>
            <p:cNvPr id="77" name="Google Shape;77;p3"/>
            <p:cNvPicPr preferRelativeResize="0"/>
            <p:nvPr/>
          </p:nvPicPr>
          <p:blipFill rotWithShape="1">
            <a:blip r:embed="rId8">
              <a:alphaModFix/>
            </a:blip>
            <a:srcRect/>
            <a:stretch/>
          </p:blipFill>
          <p:spPr>
            <a:xfrm>
              <a:off x="4213174" y="3271065"/>
              <a:ext cx="1133548" cy="770282"/>
            </a:xfrm>
            <a:prstGeom prst="ellipse">
              <a:avLst/>
            </a:prstGeom>
            <a:noFill/>
            <a:ln w="38100" cap="flat" cmpd="sng">
              <a:solidFill>
                <a:srgbClr val="22B3E8"/>
              </a:solidFill>
              <a:prstDash val="solid"/>
              <a:round/>
              <a:headEnd type="none" w="sm" len="sm"/>
              <a:tailEnd type="none" w="sm" len="sm"/>
            </a:ln>
          </p:spPr>
        </p:pic>
        <p:sp>
          <p:nvSpPr>
            <p:cNvPr id="80" name="Google Shape;80;p3"/>
            <p:cNvSpPr/>
            <p:nvPr/>
          </p:nvSpPr>
          <p:spPr>
            <a:xfrm>
              <a:off x="4426131" y="1737769"/>
              <a:ext cx="269452" cy="270097"/>
            </a:xfrm>
            <a:prstGeom prst="ellipse">
              <a:avLst/>
            </a:prstGeom>
            <a:noFill/>
            <a:ln w="76200" cap="flat" cmpd="sng">
              <a:solidFill>
                <a:srgbClr val="FFC000"/>
              </a:solidFill>
              <a:prstDash val="solid"/>
              <a:round/>
              <a:headEnd type="none" w="sm" len="sm"/>
              <a:tailEnd type="none" w="sm" len="sm"/>
            </a:ln>
          </p:spPr>
          <p:txBody>
            <a:bodyPr spcFirstLastPara="1" wrap="square" lIns="68569" tIns="34275" rIns="68569" bIns="34275" anchor="ctr" anchorCtr="0">
              <a:noAutofit/>
            </a:bodyPr>
            <a:lstStyle/>
            <a:p>
              <a:pPr algn="ctr">
                <a:buClr>
                  <a:schemeClr val="lt1"/>
                </a:buClr>
                <a:buSzPts val="1800"/>
              </a:pPr>
              <a:endParaRPr sz="1350">
                <a:solidFill>
                  <a:srgbClr val="FFFFFF"/>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81" name="Google Shape;81;p3"/>
            <p:cNvSpPr/>
            <p:nvPr/>
          </p:nvSpPr>
          <p:spPr>
            <a:xfrm>
              <a:off x="3999851" y="1788289"/>
              <a:ext cx="269452" cy="270097"/>
            </a:xfrm>
            <a:prstGeom prst="ellipse">
              <a:avLst/>
            </a:prstGeom>
            <a:noFill/>
            <a:ln w="76200" cap="flat" cmpd="sng">
              <a:solidFill>
                <a:srgbClr val="A8F65E"/>
              </a:solidFill>
              <a:prstDash val="solid"/>
              <a:round/>
              <a:headEnd type="none" w="sm" len="sm"/>
              <a:tailEnd type="none" w="sm" len="sm"/>
            </a:ln>
          </p:spPr>
          <p:txBody>
            <a:bodyPr spcFirstLastPara="1" wrap="square" lIns="68569" tIns="34275" rIns="68569" bIns="34275" anchor="ctr" anchorCtr="0">
              <a:noAutofit/>
            </a:bodyPr>
            <a:lstStyle/>
            <a:p>
              <a:pPr algn="ctr">
                <a:buClr>
                  <a:schemeClr val="lt1"/>
                </a:buClr>
                <a:buSzPts val="1800"/>
              </a:pPr>
              <a:endParaRPr sz="1350">
                <a:solidFill>
                  <a:srgbClr val="FFFFFF"/>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82" name="Google Shape;82;p3"/>
            <p:cNvSpPr/>
            <p:nvPr/>
          </p:nvSpPr>
          <p:spPr>
            <a:xfrm>
              <a:off x="1821986" y="3091969"/>
              <a:ext cx="269452" cy="270097"/>
            </a:xfrm>
            <a:prstGeom prst="ellipse">
              <a:avLst/>
            </a:prstGeom>
            <a:noFill/>
            <a:ln w="76200" cap="flat" cmpd="sng">
              <a:solidFill>
                <a:srgbClr val="00FDFF"/>
              </a:solidFill>
              <a:prstDash val="solid"/>
              <a:round/>
              <a:headEnd type="none" w="sm" len="sm"/>
              <a:tailEnd type="none" w="sm" len="sm"/>
            </a:ln>
          </p:spPr>
          <p:txBody>
            <a:bodyPr spcFirstLastPara="1" wrap="square" lIns="68569" tIns="34275" rIns="68569" bIns="34275" anchor="ctr" anchorCtr="0">
              <a:noAutofit/>
            </a:bodyPr>
            <a:lstStyle/>
            <a:p>
              <a:pPr algn="ctr">
                <a:buClr>
                  <a:schemeClr val="lt1"/>
                </a:buClr>
                <a:buSzPts val="1800"/>
              </a:pPr>
              <a:endParaRPr sz="1350">
                <a:solidFill>
                  <a:srgbClr val="FFFFFF"/>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83" name="Google Shape;83;p3"/>
            <p:cNvSpPr/>
            <p:nvPr/>
          </p:nvSpPr>
          <p:spPr>
            <a:xfrm>
              <a:off x="638571" y="2539822"/>
              <a:ext cx="269452" cy="270097"/>
            </a:xfrm>
            <a:prstGeom prst="ellipse">
              <a:avLst/>
            </a:prstGeom>
            <a:noFill/>
            <a:ln w="76200" cap="flat" cmpd="sng">
              <a:solidFill>
                <a:srgbClr val="FFC000"/>
              </a:solidFill>
              <a:prstDash val="solid"/>
              <a:round/>
              <a:headEnd type="none" w="sm" len="sm"/>
              <a:tailEnd type="none" w="sm" len="sm"/>
            </a:ln>
          </p:spPr>
          <p:txBody>
            <a:bodyPr spcFirstLastPara="1" wrap="square" lIns="68569" tIns="34275" rIns="68569" bIns="34275" anchor="ctr" anchorCtr="0">
              <a:noAutofit/>
            </a:bodyPr>
            <a:lstStyle/>
            <a:p>
              <a:pPr algn="ctr">
                <a:buClr>
                  <a:schemeClr val="lt1"/>
                </a:buClr>
                <a:buSzPts val="1800"/>
              </a:pPr>
              <a:endParaRPr sz="1350">
                <a:solidFill>
                  <a:srgbClr val="FFFFFF"/>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84" name="Google Shape;84;p3"/>
            <p:cNvSpPr/>
            <p:nvPr/>
          </p:nvSpPr>
          <p:spPr>
            <a:xfrm>
              <a:off x="1651479" y="3320391"/>
              <a:ext cx="269452" cy="270097"/>
            </a:xfrm>
            <a:prstGeom prst="ellipse">
              <a:avLst/>
            </a:prstGeom>
            <a:noFill/>
            <a:ln w="76200" cap="flat" cmpd="sng">
              <a:solidFill>
                <a:srgbClr val="00FDFF"/>
              </a:solidFill>
              <a:prstDash val="solid"/>
              <a:round/>
              <a:headEnd type="none" w="sm" len="sm"/>
              <a:tailEnd type="none" w="sm" len="sm"/>
            </a:ln>
          </p:spPr>
          <p:txBody>
            <a:bodyPr spcFirstLastPara="1" wrap="square" lIns="68569" tIns="34275" rIns="68569" bIns="34275" anchor="ctr" anchorCtr="0">
              <a:noAutofit/>
            </a:bodyPr>
            <a:lstStyle/>
            <a:p>
              <a:pPr algn="ctr">
                <a:buClr>
                  <a:schemeClr val="lt1"/>
                </a:buClr>
                <a:buSzPts val="1800"/>
              </a:pPr>
              <a:endParaRPr sz="1350">
                <a:solidFill>
                  <a:srgbClr val="FFFFFF"/>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86" name="Google Shape;86;p3"/>
            <p:cNvSpPr/>
            <p:nvPr/>
          </p:nvSpPr>
          <p:spPr>
            <a:xfrm>
              <a:off x="3307488" y="3292256"/>
              <a:ext cx="269452" cy="270097"/>
            </a:xfrm>
            <a:prstGeom prst="ellipse">
              <a:avLst/>
            </a:prstGeom>
            <a:noFill/>
            <a:ln w="76200" cap="flat" cmpd="sng">
              <a:solidFill>
                <a:srgbClr val="00FDFF"/>
              </a:solidFill>
              <a:prstDash val="solid"/>
              <a:round/>
              <a:headEnd type="none" w="sm" len="sm"/>
              <a:tailEnd type="none" w="sm" len="sm"/>
            </a:ln>
          </p:spPr>
          <p:txBody>
            <a:bodyPr spcFirstLastPara="1" wrap="square" lIns="68569" tIns="34275" rIns="68569" bIns="34275" anchor="ctr" anchorCtr="0">
              <a:noAutofit/>
            </a:bodyPr>
            <a:lstStyle/>
            <a:p>
              <a:pPr algn="ctr">
                <a:buClr>
                  <a:schemeClr val="lt1"/>
                </a:buClr>
                <a:buSzPts val="1800"/>
              </a:pPr>
              <a:endParaRPr sz="1350">
                <a:solidFill>
                  <a:srgbClr val="FFFFFF"/>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87" name="Google Shape;87;p3"/>
            <p:cNvSpPr/>
            <p:nvPr/>
          </p:nvSpPr>
          <p:spPr>
            <a:xfrm>
              <a:off x="1663526" y="2790435"/>
              <a:ext cx="269452" cy="270097"/>
            </a:xfrm>
            <a:prstGeom prst="ellipse">
              <a:avLst/>
            </a:prstGeom>
            <a:solidFill>
              <a:srgbClr val="00B050"/>
            </a:solidFill>
            <a:ln w="76200" cap="flat" cmpd="sng">
              <a:solidFill>
                <a:srgbClr val="A8F65E"/>
              </a:solidFill>
              <a:prstDash val="solid"/>
              <a:round/>
              <a:headEnd type="none" w="sm" len="sm"/>
              <a:tailEnd type="none" w="sm" len="sm"/>
            </a:ln>
          </p:spPr>
          <p:txBody>
            <a:bodyPr spcFirstLastPara="1" wrap="square" lIns="68569" tIns="34275" rIns="68569" bIns="34275" anchor="ctr" anchorCtr="0">
              <a:noAutofit/>
            </a:bodyPr>
            <a:lstStyle/>
            <a:p>
              <a:pPr algn="ctr">
                <a:buClr>
                  <a:schemeClr val="lt1"/>
                </a:buClr>
                <a:buSzPts val="1800"/>
              </a:pPr>
              <a:endParaRPr sz="1350">
                <a:solidFill>
                  <a:srgbClr val="FFFFFF"/>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91" name="Google Shape;91;p3"/>
            <p:cNvSpPr/>
            <p:nvPr/>
          </p:nvSpPr>
          <p:spPr>
            <a:xfrm>
              <a:off x="2050358" y="2038894"/>
              <a:ext cx="269452" cy="270097"/>
            </a:xfrm>
            <a:prstGeom prst="ellipse">
              <a:avLst/>
            </a:prstGeom>
            <a:noFill/>
            <a:ln w="76200" cap="flat" cmpd="sng">
              <a:solidFill>
                <a:srgbClr val="FFC000"/>
              </a:solidFill>
              <a:prstDash val="solid"/>
              <a:round/>
              <a:headEnd type="none" w="sm" len="sm"/>
              <a:tailEnd type="none" w="sm" len="sm"/>
            </a:ln>
          </p:spPr>
          <p:txBody>
            <a:bodyPr spcFirstLastPara="1" wrap="square" lIns="68569" tIns="34275" rIns="68569" bIns="34275" anchor="ctr" anchorCtr="0">
              <a:noAutofit/>
            </a:bodyPr>
            <a:lstStyle/>
            <a:p>
              <a:pPr algn="ctr">
                <a:buClr>
                  <a:schemeClr val="lt1"/>
                </a:buClr>
                <a:buSzPts val="1800"/>
              </a:pPr>
              <a:endParaRPr sz="1350">
                <a:solidFill>
                  <a:srgbClr val="FFFFFF"/>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92" name="Google Shape;92;p3"/>
            <p:cNvSpPr/>
            <p:nvPr/>
          </p:nvSpPr>
          <p:spPr>
            <a:xfrm>
              <a:off x="1456235" y="1357081"/>
              <a:ext cx="2741304" cy="613770"/>
            </a:xfrm>
            <a:custGeom>
              <a:avLst/>
              <a:gdLst/>
              <a:ahLst/>
              <a:cxnLst/>
              <a:rect l="l" t="t" r="r" b="b"/>
              <a:pathLst>
                <a:path w="3721100" h="831155" extrusionOk="0">
                  <a:moveTo>
                    <a:pt x="0" y="831155"/>
                  </a:moveTo>
                  <a:cubicBezTo>
                    <a:pt x="318558" y="504130"/>
                    <a:pt x="637117" y="177105"/>
                    <a:pt x="1079500" y="56455"/>
                  </a:cubicBezTo>
                  <a:cubicBezTo>
                    <a:pt x="1521883" y="-64195"/>
                    <a:pt x="2341033" y="35288"/>
                    <a:pt x="2654300" y="107255"/>
                  </a:cubicBezTo>
                  <a:cubicBezTo>
                    <a:pt x="2967567" y="179222"/>
                    <a:pt x="2781300" y="486138"/>
                    <a:pt x="2959100" y="488255"/>
                  </a:cubicBezTo>
                  <a:cubicBezTo>
                    <a:pt x="3136900" y="490372"/>
                    <a:pt x="3587750" y="187688"/>
                    <a:pt x="3721100" y="119955"/>
                  </a:cubicBezTo>
                </a:path>
              </a:pathLst>
            </a:custGeom>
            <a:noFill/>
            <a:ln w="50800" cap="flat" cmpd="sng">
              <a:solidFill>
                <a:srgbClr val="00F5F0"/>
              </a:solidFill>
              <a:prstDash val="solid"/>
              <a:round/>
              <a:headEnd type="none" w="sm" len="sm"/>
              <a:tailEnd type="none" w="sm" len="sm"/>
            </a:ln>
          </p:spPr>
          <p:txBody>
            <a:bodyPr spcFirstLastPara="1" wrap="square" lIns="68569" tIns="34275" rIns="68569" bIns="34275" anchor="ctr" anchorCtr="0">
              <a:noAutofit/>
            </a:bodyPr>
            <a:lstStyle/>
            <a:p>
              <a:pPr algn="ctr">
                <a:buSzPts val="1400"/>
              </a:pPr>
              <a:endParaRPr sz="1050">
                <a:solidFill>
                  <a:schemeClr val="lt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Google Shape;87;p3">
              <a:extLst>
                <a:ext uri="{FF2B5EF4-FFF2-40B4-BE49-F238E27FC236}">
                  <a16:creationId xmlns:a16="http://schemas.microsoft.com/office/drawing/2014/main" id="{34919478-16C0-E609-8889-8AB4E10F67F1}"/>
                </a:ext>
              </a:extLst>
            </p:cNvPr>
            <p:cNvSpPr/>
            <p:nvPr/>
          </p:nvSpPr>
          <p:spPr>
            <a:xfrm>
              <a:off x="3998319" y="1788289"/>
              <a:ext cx="269452" cy="270097"/>
            </a:xfrm>
            <a:prstGeom prst="ellipse">
              <a:avLst/>
            </a:prstGeom>
            <a:solidFill>
              <a:srgbClr val="00B050"/>
            </a:solidFill>
            <a:ln w="76200" cap="flat" cmpd="sng">
              <a:solidFill>
                <a:srgbClr val="A8F65E"/>
              </a:solidFill>
              <a:prstDash val="solid"/>
              <a:round/>
              <a:headEnd type="none" w="sm" len="sm"/>
              <a:tailEnd type="none" w="sm" len="sm"/>
            </a:ln>
          </p:spPr>
          <p:txBody>
            <a:bodyPr spcFirstLastPara="1" wrap="square" lIns="68569" tIns="34275" rIns="68569" bIns="34275" anchor="ctr" anchorCtr="0">
              <a:noAutofit/>
            </a:bodyPr>
            <a:lstStyle/>
            <a:p>
              <a:pPr algn="ctr">
                <a:buClr>
                  <a:schemeClr val="lt1"/>
                </a:buClr>
                <a:buSzPts val="1800"/>
              </a:pPr>
              <a:endParaRPr sz="1350">
                <a:solidFill>
                  <a:srgbClr val="FFFFFF"/>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grpSp>
      <p:sp>
        <p:nvSpPr>
          <p:cNvPr id="5" name="Google Shape;129;p21">
            <a:extLst>
              <a:ext uri="{FF2B5EF4-FFF2-40B4-BE49-F238E27FC236}">
                <a16:creationId xmlns:a16="http://schemas.microsoft.com/office/drawing/2014/main" id="{470A0A97-1B20-EEEB-9D0D-8E4C2C3B440D}"/>
              </a:ext>
            </a:extLst>
          </p:cNvPr>
          <p:cNvSpPr txBox="1"/>
          <p:nvPr/>
        </p:nvSpPr>
        <p:spPr>
          <a:xfrm>
            <a:off x="5472543" y="951642"/>
            <a:ext cx="3654335" cy="18158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buClr>
                <a:srgbClr val="000000"/>
              </a:buClr>
              <a:buSzPts val="2000"/>
              <a:buFont typeface="Arial"/>
              <a:buNone/>
            </a:pPr>
            <a:r>
              <a:rPr lang="en-US" sz="1600" b="1" i="0" u="none" strike="noStrike" cap="none" dirty="0">
                <a:solidFill>
                  <a:srgbClr val="005890"/>
                </a:solidFill>
                <a:latin typeface="Arial"/>
                <a:ea typeface="Arial"/>
                <a:cs typeface="Arial"/>
                <a:sym typeface="Arial"/>
              </a:rPr>
              <a:t>Sensors:</a:t>
            </a:r>
            <a:endParaRPr sz="1600" b="0" i="0" u="none" strike="noStrike" cap="none" dirty="0">
              <a:solidFill>
                <a:srgbClr val="005890"/>
              </a:solidFill>
              <a:latin typeface="Arial"/>
              <a:ea typeface="Arial"/>
              <a:cs typeface="Arial"/>
              <a:sym typeface="Arial"/>
            </a:endParaRPr>
          </a:p>
          <a:p>
            <a:pPr marL="457200" marR="0" lvl="0" indent="-330200" algn="l" rtl="0">
              <a:lnSpc>
                <a:spcPct val="100000"/>
              </a:lnSpc>
              <a:buClr>
                <a:srgbClr val="00B0F0"/>
              </a:buClr>
              <a:buSzPts val="1600"/>
              <a:buFont typeface="Arial"/>
              <a:buChar char="●"/>
            </a:pPr>
            <a:r>
              <a:rPr lang="en-US" sz="1600" b="0" i="0" u="none" strike="noStrike" cap="none" dirty="0">
                <a:solidFill>
                  <a:schemeClr val="dk1"/>
                </a:solidFill>
                <a:latin typeface="Arial"/>
                <a:ea typeface="Arial"/>
                <a:cs typeface="Arial"/>
                <a:sym typeface="Arial"/>
              </a:rPr>
              <a:t>Temperature</a:t>
            </a:r>
            <a:endParaRPr sz="1600" b="0" i="0" u="none" strike="noStrike" cap="none" dirty="0">
              <a:solidFill>
                <a:schemeClr val="dk1"/>
              </a:solidFill>
              <a:latin typeface="Arial"/>
              <a:ea typeface="Arial"/>
              <a:cs typeface="Arial"/>
              <a:sym typeface="Arial"/>
            </a:endParaRPr>
          </a:p>
          <a:p>
            <a:pPr marL="457200" marR="0" lvl="0" indent="-330200" algn="l" rtl="0">
              <a:lnSpc>
                <a:spcPct val="100000"/>
              </a:lnSpc>
              <a:buClr>
                <a:srgbClr val="00B0F0"/>
              </a:buClr>
              <a:buSzPts val="1600"/>
              <a:buFont typeface="Arial"/>
              <a:buChar char="●"/>
            </a:pPr>
            <a:r>
              <a:rPr lang="en-US" sz="1600" b="0" i="0" u="none" strike="noStrike" cap="none" dirty="0">
                <a:solidFill>
                  <a:schemeClr val="dk1"/>
                </a:solidFill>
                <a:latin typeface="Arial"/>
                <a:ea typeface="Arial"/>
                <a:cs typeface="Arial"/>
                <a:sym typeface="Arial"/>
              </a:rPr>
              <a:t>Pressure</a:t>
            </a:r>
            <a:endParaRPr sz="1600" b="0" i="0" u="none" strike="noStrike" cap="none" dirty="0">
              <a:solidFill>
                <a:schemeClr val="dk1"/>
              </a:solidFill>
              <a:latin typeface="Arial"/>
              <a:ea typeface="Arial"/>
              <a:cs typeface="Arial"/>
              <a:sym typeface="Arial"/>
            </a:endParaRPr>
          </a:p>
          <a:p>
            <a:pPr marL="457200" marR="0" lvl="0" indent="-330200" algn="l" rtl="0">
              <a:lnSpc>
                <a:spcPct val="100000"/>
              </a:lnSpc>
              <a:buClr>
                <a:srgbClr val="00B0F0"/>
              </a:buClr>
              <a:buSzPts val="1600"/>
              <a:buFont typeface="Arial"/>
              <a:buChar char="●"/>
            </a:pPr>
            <a:r>
              <a:rPr lang="en-US" sz="1600" b="0" i="0" u="none" strike="noStrike" cap="none" dirty="0">
                <a:solidFill>
                  <a:schemeClr val="dk1"/>
                </a:solidFill>
                <a:latin typeface="Arial"/>
                <a:ea typeface="Arial"/>
                <a:cs typeface="Arial"/>
                <a:sym typeface="Arial"/>
              </a:rPr>
              <a:t>Seismic Motion</a:t>
            </a:r>
            <a:br>
              <a:rPr lang="en-US" sz="1600" b="1" i="0" u="none" strike="noStrike" cap="none" dirty="0">
                <a:solidFill>
                  <a:srgbClr val="2E75B5"/>
                </a:solidFill>
                <a:latin typeface="Arial"/>
                <a:ea typeface="Arial"/>
                <a:cs typeface="Arial"/>
                <a:sym typeface="Arial"/>
              </a:rPr>
            </a:br>
            <a:r>
              <a:rPr lang="en-US" sz="1600" b="1" i="0" u="none" strike="noStrike" cap="none" dirty="0">
                <a:solidFill>
                  <a:srgbClr val="005890"/>
                </a:solidFill>
                <a:latin typeface="Arial"/>
                <a:ea typeface="Arial"/>
                <a:cs typeface="Arial"/>
                <a:sym typeface="Arial"/>
              </a:rPr>
              <a:t>Key point:</a:t>
            </a:r>
            <a:endParaRPr sz="1600" b="0" i="0" u="none" strike="noStrike" cap="none" dirty="0">
              <a:solidFill>
                <a:srgbClr val="005890"/>
              </a:solidFill>
              <a:latin typeface="Arial"/>
              <a:ea typeface="Arial"/>
              <a:cs typeface="Arial"/>
              <a:sym typeface="Arial"/>
            </a:endParaRPr>
          </a:p>
          <a:p>
            <a:pPr marL="457200" marR="0" lvl="0" indent="-330200" algn="l" rtl="0">
              <a:lnSpc>
                <a:spcPct val="100000"/>
              </a:lnSpc>
              <a:buClr>
                <a:srgbClr val="00B0F0"/>
              </a:buClr>
              <a:buSzPts val="1600"/>
              <a:buFont typeface="Arial"/>
              <a:buChar char="●"/>
            </a:pPr>
            <a:r>
              <a:rPr lang="en-US" sz="1600" b="0" i="0" u="none" strike="noStrike" cap="none" dirty="0">
                <a:solidFill>
                  <a:schemeClr val="dk1"/>
                </a:solidFill>
                <a:latin typeface="Arial"/>
                <a:ea typeface="Arial"/>
                <a:cs typeface="Arial"/>
                <a:sym typeface="Arial"/>
              </a:rPr>
              <a:t>Essential Ocean Variables of the Global Ocean Observing System</a:t>
            </a:r>
            <a:endParaRPr sz="1600" b="0" i="0" u="none" strike="noStrike" cap="none" dirty="0">
              <a:solidFill>
                <a:schemeClr val="dk1"/>
              </a:solidFill>
              <a:latin typeface="Arial"/>
              <a:ea typeface="Arial"/>
              <a:cs typeface="Arial"/>
              <a:sym typeface="Arial"/>
            </a:endParaRPr>
          </a:p>
        </p:txBody>
      </p:sp>
      <p:sp>
        <p:nvSpPr>
          <p:cNvPr id="6" name="Google Shape;72;p3">
            <a:extLst>
              <a:ext uri="{FF2B5EF4-FFF2-40B4-BE49-F238E27FC236}">
                <a16:creationId xmlns:a16="http://schemas.microsoft.com/office/drawing/2014/main" id="{2CA8BEF4-A304-3266-B9A1-56F02E236E5D}"/>
              </a:ext>
            </a:extLst>
          </p:cNvPr>
          <p:cNvSpPr txBox="1"/>
          <p:nvPr/>
        </p:nvSpPr>
        <p:spPr>
          <a:xfrm>
            <a:off x="12149" y="3889901"/>
            <a:ext cx="4461195" cy="292357"/>
          </a:xfrm>
          <a:prstGeom prst="rect">
            <a:avLst/>
          </a:prstGeom>
          <a:solidFill>
            <a:srgbClr val="00B0F0"/>
          </a:solidFill>
          <a:ln>
            <a:noFill/>
          </a:ln>
        </p:spPr>
        <p:txBody>
          <a:bodyPr spcFirstLastPara="1" wrap="square" lIns="68569" tIns="34275" rIns="68569" bIns="34275" anchor="t" anchorCtr="0">
            <a:spAutoFit/>
          </a:bodyPr>
          <a:lstStyle/>
          <a:p>
            <a:pPr algn="ctr">
              <a:buClr>
                <a:srgbClr val="FFFFFF"/>
              </a:buClr>
              <a:buSzPts val="2700"/>
            </a:pPr>
            <a:r>
              <a:rPr lang="en-US" sz="1450" b="1" dirty="0">
                <a:solidFill>
                  <a:srgbClr val="FFFFFF"/>
                </a:solidFill>
                <a:latin typeface="Open Sans" panose="020B0606030504020204" pitchFamily="34" charset="0"/>
                <a:ea typeface="Open Sans" panose="020B0606030504020204" pitchFamily="34" charset="0"/>
                <a:cs typeface="Open Sans" panose="020B0606030504020204" pitchFamily="34" charset="0"/>
              </a:rPr>
              <a:t>SHARED INFRASTRUCTURE TELECOM + SCIENCE</a:t>
            </a:r>
            <a:endParaRPr sz="1450" dirty="0">
              <a:latin typeface="Open Sans" panose="020B0606030504020204" pitchFamily="34" charset="0"/>
              <a:ea typeface="Open Sans" panose="020B0606030504020204" pitchFamily="34" charset="0"/>
              <a:cs typeface="Open Sans" panose="020B0606030504020204" pitchFamily="34" charset="0"/>
            </a:endParaRPr>
          </a:p>
        </p:txBody>
      </p:sp>
      <p:pic>
        <p:nvPicPr>
          <p:cNvPr id="7" name="Content Placeholder 3">
            <a:extLst>
              <a:ext uri="{FF2B5EF4-FFF2-40B4-BE49-F238E27FC236}">
                <a16:creationId xmlns:a16="http://schemas.microsoft.com/office/drawing/2014/main" id="{9C951612-24C9-02FB-BC9E-E5DB7BDADBC7}"/>
              </a:ext>
            </a:extLst>
          </p:cNvPr>
          <p:cNvPicPr>
            <a:picLocks noChangeAspect="1"/>
          </p:cNvPicPr>
          <p:nvPr/>
        </p:nvPicPr>
        <p:blipFill>
          <a:blip r:embed="rId9"/>
          <a:stretch>
            <a:fillRect/>
          </a:stretch>
        </p:blipFill>
        <p:spPr>
          <a:xfrm>
            <a:off x="5833783" y="3705805"/>
            <a:ext cx="2722165" cy="1554480"/>
          </a:xfrm>
          <a:prstGeom prst="rect">
            <a:avLst/>
          </a:prstGeom>
          <a:noFill/>
          <a:ln>
            <a:noFill/>
          </a:ln>
        </p:spPr>
      </p:pic>
      <p:sp>
        <p:nvSpPr>
          <p:cNvPr id="16" name="Google Shape;198;p26">
            <a:extLst>
              <a:ext uri="{FF2B5EF4-FFF2-40B4-BE49-F238E27FC236}">
                <a16:creationId xmlns:a16="http://schemas.microsoft.com/office/drawing/2014/main" id="{DF74E979-F50A-0A68-FC04-F4D53242BA9D}"/>
              </a:ext>
            </a:extLst>
          </p:cNvPr>
          <p:cNvSpPr txBox="1"/>
          <p:nvPr/>
        </p:nvSpPr>
        <p:spPr>
          <a:xfrm>
            <a:off x="5426776" y="3389471"/>
            <a:ext cx="3407501" cy="300052"/>
          </a:xfrm>
          <a:prstGeom prst="rect">
            <a:avLst/>
          </a:prstGeom>
          <a:noFill/>
          <a:ln>
            <a:noFill/>
          </a:ln>
        </p:spPr>
        <p:txBody>
          <a:bodyPr spcFirstLastPara="1" wrap="square" lIns="68569" tIns="34275" rIns="68569" bIns="34275" anchor="t" anchorCtr="0">
            <a:spAutoFit/>
          </a:bodyPr>
          <a:lstStyle/>
          <a:p>
            <a:pPr algn="ctr" defTabSz="685800">
              <a:buSzPts val="1800"/>
              <a:defRPr/>
            </a:pPr>
            <a:r>
              <a:rPr lang="en-US" sz="1500" b="1" kern="1200" dirty="0">
                <a:solidFill>
                  <a:srgbClr val="005890"/>
                </a:solidFill>
                <a:latin typeface="Open Sans" panose="020B0606030504020204" pitchFamily="34" charset="0"/>
                <a:ea typeface="Open Sans" panose="020B0606030504020204" pitchFamily="34" charset="0"/>
                <a:cs typeface="Open Sans" panose="020B0606030504020204" pitchFamily="34" charset="0"/>
              </a:rPr>
              <a:t>TAMTAM SMART Cable System</a:t>
            </a:r>
            <a:endParaRPr sz="1500" kern="1200" dirty="0">
              <a:solidFill>
                <a:srgbClr val="00589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8" name="Google Shape;208;p26">
            <a:extLst>
              <a:ext uri="{FF2B5EF4-FFF2-40B4-BE49-F238E27FC236}">
                <a16:creationId xmlns:a16="http://schemas.microsoft.com/office/drawing/2014/main" id="{C39B919D-B5F8-7D85-8F52-A8D8508A5AE4}"/>
              </a:ext>
            </a:extLst>
          </p:cNvPr>
          <p:cNvPicPr preferRelativeResize="0"/>
          <p:nvPr/>
        </p:nvPicPr>
        <p:blipFill>
          <a:blip r:embed="rId10">
            <a:alphaModFix/>
          </a:blip>
          <a:stretch>
            <a:fillRect/>
          </a:stretch>
        </p:blipFill>
        <p:spPr>
          <a:xfrm>
            <a:off x="7692190" y="8272829"/>
            <a:ext cx="1588725" cy="464623"/>
          </a:xfrm>
          <a:prstGeom prst="rect">
            <a:avLst/>
          </a:prstGeom>
          <a:noFill/>
          <a:ln>
            <a:noFill/>
          </a:ln>
        </p:spPr>
      </p:pic>
      <p:pic>
        <p:nvPicPr>
          <p:cNvPr id="19" name="Picture 6" descr="Flag of Vanuatu - Wikipedia">
            <a:extLst>
              <a:ext uri="{FF2B5EF4-FFF2-40B4-BE49-F238E27FC236}">
                <a16:creationId xmlns:a16="http://schemas.microsoft.com/office/drawing/2014/main" id="{8146F588-0355-F1E2-AB25-C81C82E8948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flipV="1">
            <a:off x="7865242" y="3699222"/>
            <a:ext cx="685523" cy="411314"/>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oup 33">
            <a:extLst>
              <a:ext uri="{FF2B5EF4-FFF2-40B4-BE49-F238E27FC236}">
                <a16:creationId xmlns:a16="http://schemas.microsoft.com/office/drawing/2014/main" id="{95A1C194-0170-06D0-9622-F274CCDBF584}"/>
              </a:ext>
            </a:extLst>
          </p:cNvPr>
          <p:cNvGrpSpPr/>
          <p:nvPr/>
        </p:nvGrpSpPr>
        <p:grpSpPr>
          <a:xfrm>
            <a:off x="173994" y="4205917"/>
            <a:ext cx="3618807" cy="2401743"/>
            <a:chOff x="173994" y="4267909"/>
            <a:chExt cx="3618807" cy="2401743"/>
          </a:xfrm>
        </p:grpSpPr>
        <p:grpSp>
          <p:nvGrpSpPr>
            <p:cNvPr id="9" name="Google Shape;189;p26">
              <a:extLst>
                <a:ext uri="{FF2B5EF4-FFF2-40B4-BE49-F238E27FC236}">
                  <a16:creationId xmlns:a16="http://schemas.microsoft.com/office/drawing/2014/main" id="{7AB9A921-E29F-AE0C-9E1C-58C8699377DC}"/>
                </a:ext>
              </a:extLst>
            </p:cNvPr>
            <p:cNvGrpSpPr/>
            <p:nvPr/>
          </p:nvGrpSpPr>
          <p:grpSpPr>
            <a:xfrm>
              <a:off x="413163" y="4657972"/>
              <a:ext cx="3200400" cy="2011680"/>
              <a:chOff x="439179" y="3420357"/>
              <a:chExt cx="3389141" cy="1989279"/>
            </a:xfrm>
          </p:grpSpPr>
          <p:pic>
            <p:nvPicPr>
              <p:cNvPr id="10" name="Google Shape;190;p26">
                <a:extLst>
                  <a:ext uri="{FF2B5EF4-FFF2-40B4-BE49-F238E27FC236}">
                    <a16:creationId xmlns:a16="http://schemas.microsoft.com/office/drawing/2014/main" id="{0A3DB1CD-FEED-BA52-5593-82423987EBCD}"/>
                  </a:ext>
                </a:extLst>
              </p:cNvPr>
              <p:cNvPicPr preferRelativeResize="0"/>
              <p:nvPr/>
            </p:nvPicPr>
            <p:blipFill rotWithShape="1">
              <a:blip r:embed="rId12">
                <a:alphaModFix/>
              </a:blip>
              <a:srcRect/>
              <a:stretch/>
            </p:blipFill>
            <p:spPr>
              <a:xfrm>
                <a:off x="439179" y="3420357"/>
                <a:ext cx="3389141" cy="1989279"/>
              </a:xfrm>
              <a:prstGeom prst="rect">
                <a:avLst/>
              </a:prstGeom>
              <a:noFill/>
              <a:ln>
                <a:noFill/>
              </a:ln>
            </p:spPr>
          </p:pic>
          <p:sp>
            <p:nvSpPr>
              <p:cNvPr id="11" name="Google Shape;191;p26">
                <a:extLst>
                  <a:ext uri="{FF2B5EF4-FFF2-40B4-BE49-F238E27FC236}">
                    <a16:creationId xmlns:a16="http://schemas.microsoft.com/office/drawing/2014/main" id="{72973781-5EF9-ED58-80CC-5CD7FCD37BAD}"/>
                  </a:ext>
                </a:extLst>
              </p:cNvPr>
              <p:cNvSpPr txBox="1"/>
              <p:nvPr/>
            </p:nvSpPr>
            <p:spPr>
              <a:xfrm>
                <a:off x="2774349" y="3728902"/>
                <a:ext cx="663295" cy="197591"/>
              </a:xfrm>
              <a:prstGeom prst="rect">
                <a:avLst/>
              </a:prstGeom>
              <a:noFill/>
              <a:ln>
                <a:noFill/>
              </a:ln>
            </p:spPr>
            <p:txBody>
              <a:bodyPr spcFirstLastPara="1" wrap="square" lIns="68569" tIns="34275" rIns="68569" bIns="34275" anchor="t" anchorCtr="0">
                <a:spAutoFit/>
              </a:bodyPr>
              <a:lstStyle/>
              <a:p>
                <a:pPr defTabSz="685800">
                  <a:buSzPts val="1400"/>
                  <a:defRPr/>
                </a:pPr>
                <a:r>
                  <a:rPr lang="en-US" sz="1050" kern="1200">
                    <a:highlight>
                      <a:srgbClr val="FFFF00"/>
                    </a:highlight>
                    <a:latin typeface="Open Sans" panose="020B0606030504020204" pitchFamily="34" charset="0"/>
                    <a:ea typeface="Open Sans" panose="020B0606030504020204" pitchFamily="34" charset="0"/>
                    <a:cs typeface="Open Sans" panose="020B0606030504020204" pitchFamily="34" charset="0"/>
                    <a:sym typeface="Calibri"/>
                  </a:rPr>
                  <a:t>Lisbon</a:t>
                </a:r>
                <a:endParaRPr sz="1050" kern="1200">
                  <a:latin typeface="Open Sans" panose="020B0606030504020204" pitchFamily="34" charset="0"/>
                  <a:ea typeface="Open Sans" panose="020B0606030504020204" pitchFamily="34" charset="0"/>
                  <a:cs typeface="Open Sans" panose="020B0606030504020204" pitchFamily="34" charset="0"/>
                </a:endParaRPr>
              </a:p>
            </p:txBody>
          </p:sp>
          <p:sp>
            <p:nvSpPr>
              <p:cNvPr id="12" name="Google Shape;192;p26">
                <a:extLst>
                  <a:ext uri="{FF2B5EF4-FFF2-40B4-BE49-F238E27FC236}">
                    <a16:creationId xmlns:a16="http://schemas.microsoft.com/office/drawing/2014/main" id="{0527A850-8BF9-522C-F468-236808F4CC32}"/>
                  </a:ext>
                </a:extLst>
              </p:cNvPr>
              <p:cNvSpPr txBox="1"/>
              <p:nvPr/>
            </p:nvSpPr>
            <p:spPr>
              <a:xfrm>
                <a:off x="669036" y="3902236"/>
                <a:ext cx="680761" cy="197591"/>
              </a:xfrm>
              <a:prstGeom prst="rect">
                <a:avLst/>
              </a:prstGeom>
              <a:noFill/>
              <a:ln>
                <a:noFill/>
              </a:ln>
            </p:spPr>
            <p:txBody>
              <a:bodyPr spcFirstLastPara="1" wrap="square" lIns="68569" tIns="34275" rIns="68569" bIns="34275" anchor="t" anchorCtr="0">
                <a:spAutoFit/>
              </a:bodyPr>
              <a:lstStyle/>
              <a:p>
                <a:pPr defTabSz="685800">
                  <a:buSzPts val="1400"/>
                  <a:defRPr/>
                </a:pPr>
                <a:r>
                  <a:rPr lang="en-US" sz="1050" kern="1200">
                    <a:highlight>
                      <a:srgbClr val="FFFF00"/>
                    </a:highlight>
                    <a:latin typeface="Open Sans" panose="020B0606030504020204" pitchFamily="34" charset="0"/>
                    <a:ea typeface="Open Sans" panose="020B0606030504020204" pitchFamily="34" charset="0"/>
                    <a:cs typeface="Open Sans" panose="020B0606030504020204" pitchFamily="34" charset="0"/>
                    <a:sym typeface="Calibri"/>
                  </a:rPr>
                  <a:t>Azores</a:t>
                </a:r>
                <a:endParaRPr sz="750" kern="1200">
                  <a:highlight>
                    <a:srgbClr val="FFFF00"/>
                  </a:highlight>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13" name="Google Shape;193;p26">
                <a:extLst>
                  <a:ext uri="{FF2B5EF4-FFF2-40B4-BE49-F238E27FC236}">
                    <a16:creationId xmlns:a16="http://schemas.microsoft.com/office/drawing/2014/main" id="{3C6E8C25-66FB-C3F7-EA09-E00294157F2C}"/>
                  </a:ext>
                </a:extLst>
              </p:cNvPr>
              <p:cNvSpPr txBox="1"/>
              <p:nvPr/>
            </p:nvSpPr>
            <p:spPr>
              <a:xfrm>
                <a:off x="2133749" y="4828927"/>
                <a:ext cx="823248" cy="197591"/>
              </a:xfrm>
              <a:prstGeom prst="rect">
                <a:avLst/>
              </a:prstGeom>
              <a:noFill/>
              <a:ln>
                <a:noFill/>
              </a:ln>
            </p:spPr>
            <p:txBody>
              <a:bodyPr spcFirstLastPara="1" wrap="square" lIns="68569" tIns="34275" rIns="68569" bIns="34275" anchor="t" anchorCtr="0">
                <a:spAutoFit/>
              </a:bodyPr>
              <a:lstStyle/>
              <a:p>
                <a:pPr defTabSz="685800">
                  <a:buSzPts val="1400"/>
                  <a:defRPr/>
                </a:pPr>
                <a:r>
                  <a:rPr lang="en-US" sz="1050" kern="1200" dirty="0">
                    <a:highlight>
                      <a:srgbClr val="FFFF00"/>
                    </a:highlight>
                    <a:latin typeface="Open Sans" panose="020B0606030504020204" pitchFamily="34" charset="0"/>
                    <a:ea typeface="Open Sans" panose="020B0606030504020204" pitchFamily="34" charset="0"/>
                    <a:cs typeface="Open Sans" panose="020B0606030504020204" pitchFamily="34" charset="0"/>
                    <a:sym typeface="Calibri"/>
                  </a:rPr>
                  <a:t>Madeira</a:t>
                </a:r>
                <a:endParaRPr sz="1050" kern="120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4" name="Google Shape;194;p26">
              <a:extLst>
                <a:ext uri="{FF2B5EF4-FFF2-40B4-BE49-F238E27FC236}">
                  <a16:creationId xmlns:a16="http://schemas.microsoft.com/office/drawing/2014/main" id="{32FA8AE9-986A-7BE4-D5B8-3B66A3A090E3}"/>
                </a:ext>
              </a:extLst>
            </p:cNvPr>
            <p:cNvSpPr txBox="1"/>
            <p:nvPr/>
          </p:nvSpPr>
          <p:spPr>
            <a:xfrm>
              <a:off x="823701" y="4288928"/>
              <a:ext cx="2969100" cy="300052"/>
            </a:xfrm>
            <a:prstGeom prst="rect">
              <a:avLst/>
            </a:prstGeom>
            <a:noFill/>
            <a:ln>
              <a:noFill/>
            </a:ln>
          </p:spPr>
          <p:txBody>
            <a:bodyPr spcFirstLastPara="1" wrap="square" lIns="68569" tIns="34275" rIns="68569" bIns="34275" anchor="t" anchorCtr="0">
              <a:spAutoFit/>
            </a:bodyPr>
            <a:lstStyle/>
            <a:p>
              <a:pPr algn="ctr" defTabSz="685800">
                <a:buClr>
                  <a:srgbClr val="1E4E79"/>
                </a:buClr>
                <a:buSzPts val="2000"/>
                <a:defRPr/>
              </a:pPr>
              <a:r>
                <a:rPr lang="en-US" sz="1500" b="1" kern="1200" dirty="0">
                  <a:solidFill>
                    <a:srgbClr val="005890"/>
                  </a:solidFill>
                  <a:latin typeface="Open Sans" panose="020B0606030504020204" pitchFamily="34" charset="0"/>
                  <a:ea typeface="Open Sans" panose="020B0606030504020204" pitchFamily="34" charset="0"/>
                  <a:cs typeface="Open Sans" panose="020B0606030504020204" pitchFamily="34" charset="0"/>
                </a:rPr>
                <a:t>Portugal SMART Atlantic CAM</a:t>
              </a:r>
              <a:endParaRPr sz="1500" kern="1200" dirty="0">
                <a:solidFill>
                  <a:srgbClr val="00589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0" name="Picture 10" descr="Flag of Portugal - Wikipedia">
              <a:extLst>
                <a:ext uri="{FF2B5EF4-FFF2-40B4-BE49-F238E27FC236}">
                  <a16:creationId xmlns:a16="http://schemas.microsoft.com/office/drawing/2014/main" id="{F60CC917-6461-C691-E95F-E57AD7B1A02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3994" y="4267909"/>
              <a:ext cx="583676" cy="388874"/>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Google Shape;207;p26" descr="A picture containing text, outdoor, sign&#10;&#10;Description automatically generated">
            <a:extLst>
              <a:ext uri="{FF2B5EF4-FFF2-40B4-BE49-F238E27FC236}">
                <a16:creationId xmlns:a16="http://schemas.microsoft.com/office/drawing/2014/main" id="{2D8AFF68-9BF3-C6A9-F30A-027E1C80A37C}"/>
              </a:ext>
            </a:extLst>
          </p:cNvPr>
          <p:cNvPicPr preferRelativeResize="0"/>
          <p:nvPr/>
        </p:nvPicPr>
        <p:blipFill rotWithShape="1">
          <a:blip r:embed="rId14">
            <a:alphaModFix/>
          </a:blip>
          <a:srcRect/>
          <a:stretch/>
        </p:blipFill>
        <p:spPr>
          <a:xfrm>
            <a:off x="7785568" y="4862149"/>
            <a:ext cx="1070378" cy="415500"/>
          </a:xfrm>
          <a:prstGeom prst="rect">
            <a:avLst/>
          </a:prstGeom>
          <a:noFill/>
          <a:ln>
            <a:noFill/>
          </a:ln>
        </p:spPr>
      </p:pic>
      <p:sp>
        <p:nvSpPr>
          <p:cNvPr id="22" name="Google Shape;203;p26">
            <a:extLst>
              <a:ext uri="{FF2B5EF4-FFF2-40B4-BE49-F238E27FC236}">
                <a16:creationId xmlns:a16="http://schemas.microsoft.com/office/drawing/2014/main" id="{0D375F7C-3EC0-8BD3-21F4-3B0BF3010A58}"/>
              </a:ext>
            </a:extLst>
          </p:cNvPr>
          <p:cNvSpPr/>
          <p:nvPr/>
        </p:nvSpPr>
        <p:spPr>
          <a:xfrm>
            <a:off x="4690302" y="5731243"/>
            <a:ext cx="4231037" cy="1038568"/>
          </a:xfrm>
          <a:prstGeom prst="rect">
            <a:avLst/>
          </a:prstGeom>
          <a:solidFill>
            <a:srgbClr val="22B3E8"/>
          </a:solidFill>
          <a:ln>
            <a:noFill/>
          </a:ln>
        </p:spPr>
        <p:txBody>
          <a:bodyPr spcFirstLastPara="1" wrap="square" lIns="68569" tIns="34275" rIns="68569" bIns="34275" anchor="ctr" anchorCtr="0">
            <a:noAutofit/>
          </a:bodyPr>
          <a:lstStyle/>
          <a:p>
            <a:pPr indent="-214313" defTabSz="685800">
              <a:lnSpc>
                <a:spcPct val="110000"/>
              </a:lnSpc>
              <a:buClr>
                <a:prstClr val="white"/>
              </a:buClr>
              <a:buSzPts val="1600"/>
              <a:buFont typeface="Arial" panose="020B0604020202020204" pitchFamily="34" charset="0"/>
              <a:buChar char="•"/>
              <a:defRPr/>
            </a:pPr>
            <a:r>
              <a:rPr lang="en-US" sz="1500" kern="1200" dirty="0">
                <a:solidFill>
                  <a:prstClr val="white"/>
                </a:solidFill>
                <a:latin typeface="Open Sans" panose="020B0606030504020204" pitchFamily="34" charset="0"/>
                <a:ea typeface="Open Sans" panose="020B0606030504020204" pitchFamily="34" charset="0"/>
                <a:cs typeface="Open Sans" panose="020B0606030504020204" pitchFamily="34" charset="0"/>
              </a:rPr>
              <a:t>\</a:t>
            </a:r>
          </a:p>
          <a:p>
            <a:pPr indent="-214313" defTabSz="685800">
              <a:lnSpc>
                <a:spcPct val="110000"/>
              </a:lnSpc>
              <a:buClr>
                <a:prstClr val="white"/>
              </a:buClr>
              <a:buSzPts val="1600"/>
              <a:buFont typeface="Arial" panose="020B0604020202020204" pitchFamily="34" charset="0"/>
              <a:buChar char="•"/>
              <a:defRPr/>
            </a:pPr>
            <a:r>
              <a:rPr lang="en-US" sz="1500" kern="1200" dirty="0">
                <a:solidFill>
                  <a:prstClr val="white"/>
                </a:solidFill>
                <a:latin typeface="Open Sans" panose="020B0606030504020204" pitchFamily="34" charset="0"/>
                <a:ea typeface="Open Sans" panose="020B0606030504020204" pitchFamily="34" charset="0"/>
                <a:cs typeface="Open Sans" panose="020B0606030504020204" pitchFamily="34" charset="0"/>
              </a:rPr>
              <a:t>25+ year life, reliable, low lifetime cost</a:t>
            </a:r>
          </a:p>
          <a:p>
            <a:pPr indent="-214313" defTabSz="685800">
              <a:lnSpc>
                <a:spcPct val="110000"/>
              </a:lnSpc>
              <a:buClr>
                <a:prstClr val="white"/>
              </a:buClr>
              <a:buSzPts val="1600"/>
              <a:buFont typeface="Arial" panose="020B0604020202020204" pitchFamily="34" charset="0"/>
              <a:buChar char="•"/>
              <a:defRPr/>
            </a:pPr>
            <a:r>
              <a:rPr lang="en-US" sz="1500" kern="1200" dirty="0">
                <a:solidFill>
                  <a:prstClr val="white"/>
                </a:solidFill>
                <a:latin typeface="Open Sans" panose="020B0606030504020204" pitchFamily="34" charset="0"/>
                <a:ea typeface="Open Sans" panose="020B0606030504020204" pitchFamily="34" charset="0"/>
                <a:cs typeface="Open Sans" panose="020B0606030504020204" pitchFamily="34" charset="0"/>
              </a:rPr>
              <a:t>Leverage $5B/y industry, 170 </a:t>
            </a:r>
            <a:r>
              <a:rPr lang="en-US" sz="1500" kern="1200" dirty="0" err="1">
                <a:solidFill>
                  <a:prstClr val="white"/>
                </a:solidFill>
                <a:latin typeface="Open Sans" panose="020B0606030504020204" pitchFamily="34" charset="0"/>
                <a:ea typeface="Open Sans" panose="020B0606030504020204" pitchFamily="34" charset="0"/>
                <a:cs typeface="Open Sans" panose="020B0606030504020204" pitchFamily="34" charset="0"/>
              </a:rPr>
              <a:t>yr</a:t>
            </a:r>
            <a:endParaRPr lang="en-US" sz="1500" kern="120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a:p>
            <a:pPr indent="-214313" defTabSz="685800">
              <a:lnSpc>
                <a:spcPct val="110000"/>
              </a:lnSpc>
              <a:buClr>
                <a:prstClr val="white"/>
              </a:buClr>
              <a:buSzPts val="1600"/>
              <a:buFont typeface="Arial" panose="020B0604020202020204" pitchFamily="34" charset="0"/>
              <a:buChar char="•"/>
              <a:defRPr/>
            </a:pPr>
            <a:r>
              <a:rPr lang="en-US" sz="1500" kern="1200" dirty="0">
                <a:solidFill>
                  <a:prstClr val="white"/>
                </a:solidFill>
                <a:latin typeface="Open Sans" panose="020B0606030504020204" pitchFamily="34" charset="0"/>
                <a:ea typeface="Open Sans" panose="020B0606030504020204" pitchFamily="34" charset="0"/>
                <a:cs typeface="Open Sans" panose="020B0606030504020204" pitchFamily="34" charset="0"/>
              </a:rPr>
              <a:t>ATLANTIC CAM: 20 modules, 3800 km long </a:t>
            </a:r>
          </a:p>
          <a:p>
            <a:pPr indent="-214313" defTabSz="685800">
              <a:lnSpc>
                <a:spcPct val="110000"/>
              </a:lnSpc>
              <a:buClr>
                <a:prstClr val="white"/>
              </a:buClr>
              <a:buSzPts val="1600"/>
              <a:buFont typeface="Arial" panose="020B0604020202020204" pitchFamily="34" charset="0"/>
              <a:buChar char="•"/>
              <a:defRPr/>
            </a:pPr>
            <a:r>
              <a:rPr lang="en-US" sz="1500" kern="1200" dirty="0">
                <a:solidFill>
                  <a:prstClr val="white"/>
                </a:solidFill>
                <a:latin typeface="Open Sans" panose="020B0606030504020204" pitchFamily="34" charset="0"/>
                <a:ea typeface="Open Sans" panose="020B0606030504020204" pitchFamily="34" charset="0"/>
                <a:cs typeface="Open Sans" panose="020B0606030504020204" pitchFamily="34" charset="0"/>
              </a:rPr>
              <a:t>TAMTAM: 4 modules, 450 km long</a:t>
            </a:r>
          </a:p>
          <a:p>
            <a:pPr marL="309563" indent="-214313" defTabSz="685800">
              <a:lnSpc>
                <a:spcPct val="110000"/>
              </a:lnSpc>
              <a:spcBef>
                <a:spcPts val="450"/>
              </a:spcBef>
              <a:buClr>
                <a:prstClr val="white"/>
              </a:buClr>
              <a:buSzPts val="1600"/>
              <a:buFont typeface="Arial" panose="020B0604020202020204" pitchFamily="34" charset="0"/>
              <a:buChar char="•"/>
              <a:defRPr/>
            </a:pPr>
            <a:endParaRPr lang="en-US" sz="1500" kern="120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Google Shape;203;p26">
            <a:extLst>
              <a:ext uri="{FF2B5EF4-FFF2-40B4-BE49-F238E27FC236}">
                <a16:creationId xmlns:a16="http://schemas.microsoft.com/office/drawing/2014/main" id="{20CE81AB-444F-52D2-CE23-8CD98727E535}"/>
              </a:ext>
            </a:extLst>
          </p:cNvPr>
          <p:cNvSpPr/>
          <p:nvPr/>
        </p:nvSpPr>
        <p:spPr>
          <a:xfrm>
            <a:off x="4157594" y="4570553"/>
            <a:ext cx="1109579" cy="453141"/>
          </a:xfrm>
          <a:prstGeom prst="rect">
            <a:avLst/>
          </a:prstGeom>
          <a:solidFill>
            <a:srgbClr val="22B3E8"/>
          </a:solidFill>
          <a:ln>
            <a:noFill/>
          </a:ln>
        </p:spPr>
        <p:txBody>
          <a:bodyPr spcFirstLastPara="1" wrap="square" lIns="68569" tIns="34275" rIns="68569" bIns="34275" anchor="ctr" anchorCtr="0">
            <a:noAutofit/>
          </a:bodyPr>
          <a:lstStyle/>
          <a:p>
            <a:pPr marL="95250" algn="ctr" defTabSz="685800">
              <a:lnSpc>
                <a:spcPct val="110000"/>
              </a:lnSpc>
              <a:spcBef>
                <a:spcPts val="450"/>
              </a:spcBef>
              <a:buClr>
                <a:prstClr val="white"/>
              </a:buClr>
              <a:buSzPts val="1600"/>
              <a:defRPr/>
            </a:pPr>
            <a:r>
              <a:rPr lang="en-US" sz="1500" kern="1200" dirty="0">
                <a:solidFill>
                  <a:prstClr val="white"/>
                </a:solidFill>
                <a:latin typeface="Open Sans" panose="020B0606030504020204" pitchFamily="34" charset="0"/>
                <a:ea typeface="Open Sans" panose="020B0606030504020204" pitchFamily="34" charset="0"/>
                <a:cs typeface="Open Sans" panose="020B0606030504020204" pitchFamily="34" charset="0"/>
              </a:rPr>
              <a:t>RFS 2026</a:t>
            </a:r>
          </a:p>
        </p:txBody>
      </p:sp>
      <p:grpSp>
        <p:nvGrpSpPr>
          <p:cNvPr id="25" name="Group 24">
            <a:extLst>
              <a:ext uri="{FF2B5EF4-FFF2-40B4-BE49-F238E27FC236}">
                <a16:creationId xmlns:a16="http://schemas.microsoft.com/office/drawing/2014/main" id="{47533085-7452-D049-1F88-29244A2884AB}"/>
              </a:ext>
            </a:extLst>
          </p:cNvPr>
          <p:cNvGrpSpPr/>
          <p:nvPr/>
        </p:nvGrpSpPr>
        <p:grpSpPr>
          <a:xfrm>
            <a:off x="5791383" y="3627078"/>
            <a:ext cx="859905" cy="847566"/>
            <a:chOff x="6710437" y="-1551482"/>
            <a:chExt cx="1280160" cy="1463040"/>
          </a:xfrm>
        </p:grpSpPr>
        <p:sp>
          <p:nvSpPr>
            <p:cNvPr id="26" name="Rectangle 25">
              <a:extLst>
                <a:ext uri="{FF2B5EF4-FFF2-40B4-BE49-F238E27FC236}">
                  <a16:creationId xmlns:a16="http://schemas.microsoft.com/office/drawing/2014/main" id="{8015AC03-F6F3-04CA-6F19-8BD456D9D541}"/>
                </a:ext>
              </a:extLst>
            </p:cNvPr>
            <p:cNvSpPr>
              <a:spLocks/>
            </p:cNvSpPr>
            <p:nvPr/>
          </p:nvSpPr>
          <p:spPr>
            <a:xfrm>
              <a:off x="6710437" y="-1551482"/>
              <a:ext cx="1280160" cy="14630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grpSp>
          <p:nvGrpSpPr>
            <p:cNvPr id="27" name="Group 26">
              <a:extLst>
                <a:ext uri="{FF2B5EF4-FFF2-40B4-BE49-F238E27FC236}">
                  <a16:creationId xmlns:a16="http://schemas.microsoft.com/office/drawing/2014/main" id="{745D2725-40E6-CE71-F51C-3DA9FB30262C}"/>
                </a:ext>
              </a:extLst>
            </p:cNvPr>
            <p:cNvGrpSpPr/>
            <p:nvPr/>
          </p:nvGrpSpPr>
          <p:grpSpPr>
            <a:xfrm>
              <a:off x="6850996" y="-1438678"/>
              <a:ext cx="1051560" cy="1288490"/>
              <a:chOff x="6850996" y="-1438678"/>
              <a:chExt cx="1051560" cy="1288490"/>
            </a:xfrm>
          </p:grpSpPr>
          <p:pic>
            <p:nvPicPr>
              <p:cNvPr id="28" name="Picture 8" descr="Flag of New Caledonia">
                <a:extLst>
                  <a:ext uri="{FF2B5EF4-FFF2-40B4-BE49-F238E27FC236}">
                    <a16:creationId xmlns:a16="http://schemas.microsoft.com/office/drawing/2014/main" id="{E029D7CA-F373-326A-A657-72CA6BA9CEB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0996" y="-675061"/>
                <a:ext cx="1049746" cy="524873"/>
              </a:xfrm>
              <a:prstGeom prst="rect">
                <a:avLst/>
              </a:prstGeom>
              <a:noFill/>
              <a:extLst>
                <a:ext uri="{909E8E84-426E-40DD-AFC4-6F175D3DCCD1}">
                  <a14:hiddenFill xmlns:a14="http://schemas.microsoft.com/office/drawing/2010/main">
                    <a:solidFill>
                      <a:srgbClr val="FFFFFF"/>
                    </a:solidFill>
                  </a14:hiddenFill>
                </a:ext>
              </a:extLst>
            </p:spPr>
          </p:pic>
          <p:pic>
            <p:nvPicPr>
              <p:cNvPr id="29" name="Graphic 28">
                <a:extLst>
                  <a:ext uri="{FF2B5EF4-FFF2-40B4-BE49-F238E27FC236}">
                    <a16:creationId xmlns:a16="http://schemas.microsoft.com/office/drawing/2014/main" id="{217DF019-C6C7-192E-06AF-A6239A509050}"/>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850996" y="-1438678"/>
                <a:ext cx="1051560" cy="701040"/>
              </a:xfrm>
              <a:prstGeom prst="rect">
                <a:avLst/>
              </a:prstGeom>
            </p:spPr>
          </p:pic>
        </p:grpSp>
      </p:grpSp>
      <p:sp>
        <p:nvSpPr>
          <p:cNvPr id="31" name="TextBox 30">
            <a:extLst>
              <a:ext uri="{FF2B5EF4-FFF2-40B4-BE49-F238E27FC236}">
                <a16:creationId xmlns:a16="http://schemas.microsoft.com/office/drawing/2014/main" id="{1058972A-4F28-6FEF-AFE4-BF2FC989F713}"/>
              </a:ext>
            </a:extLst>
          </p:cNvPr>
          <p:cNvSpPr txBox="1"/>
          <p:nvPr/>
        </p:nvSpPr>
        <p:spPr>
          <a:xfrm>
            <a:off x="465832" y="6554060"/>
            <a:ext cx="4106168" cy="33851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RPr/>
            </a:defPPr>
            <a:lvl1pPr marL="0" indent="0">
              <a:buSzPts val="2000"/>
              <a:buNone/>
              <a:defRPr sz="1600" b="1">
                <a:solidFill>
                  <a:srgbClr val="005890"/>
                </a:solidFill>
              </a:defRPr>
            </a:lvl1pPr>
          </a:lstStyle>
          <a:p>
            <a:r>
              <a:rPr lang="en-US" dirty="0"/>
              <a:t>Gov’t €154M. EU support €40M</a:t>
            </a:r>
          </a:p>
        </p:txBody>
      </p:sp>
      <p:sp>
        <p:nvSpPr>
          <p:cNvPr id="33" name="TextBox 32">
            <a:extLst>
              <a:ext uri="{FF2B5EF4-FFF2-40B4-BE49-F238E27FC236}">
                <a16:creationId xmlns:a16="http://schemas.microsoft.com/office/drawing/2014/main" id="{8D45FA55-AE08-8053-3B36-A3A6F37834F6}"/>
              </a:ext>
            </a:extLst>
          </p:cNvPr>
          <p:cNvSpPr txBox="1"/>
          <p:nvPr/>
        </p:nvSpPr>
        <p:spPr>
          <a:xfrm>
            <a:off x="3612564" y="5263935"/>
            <a:ext cx="5366554" cy="33851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0" indent="0">
              <a:buSzPts val="2000"/>
              <a:buNone/>
              <a:defRPr sz="1600" b="1">
                <a:solidFill>
                  <a:srgbClr val="005890"/>
                </a:solidFill>
              </a:defRPr>
            </a:lvl1pPr>
          </a:lstStyle>
          <a:p>
            <a:r>
              <a:rPr lang="en-US" dirty="0"/>
              <a:t>	Governments, commercial, develop banks</a:t>
            </a:r>
            <a:endParaRPr lang="es-ES_tradnl" dirty="0"/>
          </a:p>
        </p:txBody>
      </p:sp>
      <p:pic>
        <p:nvPicPr>
          <p:cNvPr id="3" name="Google Shape;95;p3">
            <a:extLst>
              <a:ext uri="{FF2B5EF4-FFF2-40B4-BE49-F238E27FC236}">
                <a16:creationId xmlns:a16="http://schemas.microsoft.com/office/drawing/2014/main" id="{B0EEFFE5-693E-5B34-F013-A91B1EEF3B5E}"/>
              </a:ext>
            </a:extLst>
          </p:cNvPr>
          <p:cNvPicPr preferRelativeResize="0"/>
          <p:nvPr/>
        </p:nvPicPr>
        <p:blipFill rotWithShape="1">
          <a:blip r:embed="rId18">
            <a:alphaModFix/>
          </a:blip>
          <a:srcRect/>
          <a:stretch/>
        </p:blipFill>
        <p:spPr>
          <a:xfrm flipH="1">
            <a:off x="8490065" y="92949"/>
            <a:ext cx="489053" cy="415500"/>
          </a:xfrm>
          <a:prstGeom prst="rect">
            <a:avLst/>
          </a:prstGeom>
          <a:noFill/>
          <a:ln>
            <a:noFill/>
          </a:ln>
        </p:spPr>
      </p:pic>
      <p:sp>
        <p:nvSpPr>
          <p:cNvPr id="17" name="TextBox 16">
            <a:extLst>
              <a:ext uri="{FF2B5EF4-FFF2-40B4-BE49-F238E27FC236}">
                <a16:creationId xmlns:a16="http://schemas.microsoft.com/office/drawing/2014/main" id="{D8EE457F-2769-D9A4-C2FE-F33481EDCD46}"/>
              </a:ext>
            </a:extLst>
          </p:cNvPr>
          <p:cNvSpPr txBox="1"/>
          <p:nvPr/>
        </p:nvSpPr>
        <p:spPr>
          <a:xfrm>
            <a:off x="5698676" y="2824661"/>
            <a:ext cx="3407501" cy="461665"/>
          </a:xfrm>
          <a:prstGeom prst="rect">
            <a:avLst/>
          </a:prstGeom>
          <a:noFill/>
        </p:spPr>
        <p:txBody>
          <a:bodyPr wrap="square" rtlCol="0">
            <a:spAutoFit/>
          </a:bodyPr>
          <a:lstStyle/>
          <a:p>
            <a:r>
              <a:rPr lang="en-US" sz="1200" b="1" dirty="0"/>
              <a:t>Green circles, systems funded. Orange and light green circles, future systems.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6AB830F-8EDD-15AF-394C-995FB78AE880}"/>
              </a:ext>
            </a:extLst>
          </p:cNvPr>
          <p:cNvGraphicFramePr>
            <a:graphicFrameLocks noGrp="1"/>
          </p:cNvGraphicFramePr>
          <p:nvPr>
            <p:extLst>
              <p:ext uri="{D42A27DB-BD31-4B8C-83A1-F6EECF244321}">
                <p14:modId xmlns:p14="http://schemas.microsoft.com/office/powerpoint/2010/main" val="1642024864"/>
              </p:ext>
            </p:extLst>
          </p:nvPr>
        </p:nvGraphicFramePr>
        <p:xfrm>
          <a:off x="162309" y="569660"/>
          <a:ext cx="8981691" cy="6327681"/>
        </p:xfrm>
        <a:graphic>
          <a:graphicData uri="http://schemas.openxmlformats.org/drawingml/2006/table">
            <a:tbl>
              <a:tblPr firstRow="1" firstCol="1" bandRow="1">
                <a:tableStyleId>{22838BEF-8BB2-4498-84A7-C5851F593DF1}</a:tableStyleId>
              </a:tblPr>
              <a:tblGrid>
                <a:gridCol w="71987">
                  <a:extLst>
                    <a:ext uri="{9D8B030D-6E8A-4147-A177-3AD203B41FA5}">
                      <a16:colId xmlns:a16="http://schemas.microsoft.com/office/drawing/2014/main" val="1617154831"/>
                    </a:ext>
                  </a:extLst>
                </a:gridCol>
                <a:gridCol w="2094567">
                  <a:extLst>
                    <a:ext uri="{9D8B030D-6E8A-4147-A177-3AD203B41FA5}">
                      <a16:colId xmlns:a16="http://schemas.microsoft.com/office/drawing/2014/main" val="908970130"/>
                    </a:ext>
                  </a:extLst>
                </a:gridCol>
                <a:gridCol w="6815137">
                  <a:extLst>
                    <a:ext uri="{9D8B030D-6E8A-4147-A177-3AD203B41FA5}">
                      <a16:colId xmlns:a16="http://schemas.microsoft.com/office/drawing/2014/main" val="1112371981"/>
                    </a:ext>
                  </a:extLst>
                </a:gridCol>
              </a:tblGrid>
              <a:tr h="766998">
                <a:tc>
                  <a:txBody>
                    <a:bodyPr/>
                    <a:lstStyle/>
                    <a:p>
                      <a:endParaRPr lang="en-US" sz="1800" kern="100">
                        <a:effectLst/>
                        <a:latin typeface="Calibri" panose="020F0502020204030204" pitchFamily="34" charset="0"/>
                        <a:cs typeface="Times New Roman" panose="02020603050405020304" pitchFamily="18" charset="0"/>
                      </a:endParaRPr>
                    </a:p>
                  </a:txBody>
                  <a:tcPr marL="8433" marR="8433" marT="8433" marB="8433" anchor="ctr"/>
                </a:tc>
                <a:tc>
                  <a:txBody>
                    <a:bodyPr/>
                    <a:lstStyle/>
                    <a:p>
                      <a:pPr marL="0" marR="0">
                        <a:spcBef>
                          <a:spcPts val="0"/>
                        </a:spcBef>
                        <a:spcAft>
                          <a:spcPts val="0"/>
                        </a:spcAft>
                      </a:pPr>
                      <a:r>
                        <a:rPr lang="en-US" sz="1400" b="1" kern="0" dirty="0">
                          <a:effectLst/>
                        </a:rPr>
                        <a:t>Global scale</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8433" marR="8433" marT="8433" marB="8433"/>
                </a:tc>
                <a:tc>
                  <a:txBody>
                    <a:bodyPr/>
                    <a:lstStyle/>
                    <a:p>
                      <a:pPr marL="0" marR="0">
                        <a:spcBef>
                          <a:spcPts val="0"/>
                        </a:spcBef>
                        <a:spcAft>
                          <a:spcPts val="0"/>
                        </a:spcAft>
                      </a:pPr>
                      <a:r>
                        <a:rPr lang="en-US" sz="1400" b="0" kern="0" dirty="0">
                          <a:effectLst/>
                        </a:rPr>
                        <a:t>We are working with Regional and National focal points (ITU, WMO, and UNESCO-IOC) and other relevant stakeholders to ensure their understanding and ownership of systems developed in their waters.</a:t>
                      </a:r>
                      <a:endParaRPr lang="en-US" sz="14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8433" marR="8433" marT="8433" marB="8433" anchor="ctr"/>
                </a:tc>
                <a:extLst>
                  <a:ext uri="{0D108BD9-81ED-4DB2-BD59-A6C34878D82A}">
                    <a16:rowId xmlns:a16="http://schemas.microsoft.com/office/drawing/2014/main" val="1201282841"/>
                  </a:ext>
                </a:extLst>
              </a:tr>
              <a:tr h="580967">
                <a:tc>
                  <a:txBody>
                    <a:bodyPr/>
                    <a:lstStyle/>
                    <a:p>
                      <a:endParaRPr lang="en-US" sz="1800" kern="100">
                        <a:effectLst/>
                        <a:latin typeface="Calibri" panose="020F0502020204030204" pitchFamily="34" charset="0"/>
                        <a:cs typeface="Times New Roman" panose="02020603050405020304" pitchFamily="18" charset="0"/>
                      </a:endParaRPr>
                    </a:p>
                  </a:txBody>
                  <a:tcPr marL="8433" marR="8433" marT="8433" marB="8433" anchor="ctr"/>
                </a:tc>
                <a:tc>
                  <a:txBody>
                    <a:bodyPr/>
                    <a:lstStyle/>
                    <a:p>
                      <a:pPr marL="0" marR="0">
                        <a:spcBef>
                          <a:spcPts val="0"/>
                        </a:spcBef>
                        <a:spcAft>
                          <a:spcPts val="0"/>
                        </a:spcAft>
                      </a:pPr>
                      <a:r>
                        <a:rPr lang="en-US" sz="1400" b="1" kern="0" dirty="0">
                          <a:effectLst/>
                        </a:rPr>
                        <a:t>EOVs or ECVs</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8433" marR="8433" marT="8433" marB="8433"/>
                </a:tc>
                <a:tc>
                  <a:txBody>
                    <a:bodyPr/>
                    <a:lstStyle/>
                    <a:p>
                      <a:pPr marL="0" marR="0">
                        <a:spcBef>
                          <a:spcPts val="0"/>
                        </a:spcBef>
                        <a:spcAft>
                          <a:spcPts val="0"/>
                        </a:spcAft>
                      </a:pPr>
                      <a:r>
                        <a:rPr lang="en-US" sz="1400" kern="0" dirty="0">
                          <a:effectLst/>
                        </a:rPr>
                        <a:t>Essential Ocean Variables Subsurface Temperature and Ocean Bottom Pressure. (Analogous Variables for the solid earth would be seismic motion).</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8433" marR="8433" marT="8433" marB="8433" anchor="ctr"/>
                </a:tc>
                <a:extLst>
                  <a:ext uri="{0D108BD9-81ED-4DB2-BD59-A6C34878D82A}">
                    <a16:rowId xmlns:a16="http://schemas.microsoft.com/office/drawing/2014/main" val="4155397651"/>
                  </a:ext>
                </a:extLst>
              </a:tr>
              <a:tr h="580967">
                <a:tc>
                  <a:txBody>
                    <a:bodyPr/>
                    <a:lstStyle/>
                    <a:p>
                      <a:endParaRPr lang="en-US" sz="1800" kern="100">
                        <a:effectLst/>
                        <a:latin typeface="Calibri" panose="020F0502020204030204" pitchFamily="34" charset="0"/>
                        <a:cs typeface="Times New Roman" panose="02020603050405020304" pitchFamily="18" charset="0"/>
                      </a:endParaRPr>
                    </a:p>
                  </a:txBody>
                  <a:tcPr marL="8433" marR="8433" marT="8433" marB="8433" anchor="ctr"/>
                </a:tc>
                <a:tc>
                  <a:txBody>
                    <a:bodyPr/>
                    <a:lstStyle/>
                    <a:p>
                      <a:pPr marL="0" marR="0">
                        <a:spcBef>
                          <a:spcPts val="0"/>
                        </a:spcBef>
                        <a:spcAft>
                          <a:spcPts val="0"/>
                        </a:spcAft>
                      </a:pPr>
                      <a:r>
                        <a:rPr lang="en-US" sz="1400" b="1" kern="0" dirty="0">
                          <a:effectLst/>
                        </a:rPr>
                        <a:t>Sustained Obs.</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8433" marR="8433" marT="8433" marB="8433"/>
                </a:tc>
                <a:tc>
                  <a:txBody>
                    <a:bodyPr/>
                    <a:lstStyle/>
                    <a:p>
                      <a:pPr marL="0" marR="0">
                        <a:spcBef>
                          <a:spcPts val="0"/>
                        </a:spcBef>
                        <a:spcAft>
                          <a:spcPts val="0"/>
                        </a:spcAft>
                      </a:pPr>
                      <a:r>
                        <a:rPr lang="en-US" sz="1400" kern="0" dirty="0">
                          <a:effectLst/>
                        </a:rPr>
                        <a:t>Truly real-time, high reliability network that will provide temperature, pressure, and seismic data to the Global Ocean Observing System (GOOS).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8433" marR="8433" marT="8433" marB="8433" anchor="ctr"/>
                </a:tc>
                <a:extLst>
                  <a:ext uri="{0D108BD9-81ED-4DB2-BD59-A6C34878D82A}">
                    <a16:rowId xmlns:a16="http://schemas.microsoft.com/office/drawing/2014/main" val="3352440535"/>
                  </a:ext>
                </a:extLst>
              </a:tr>
              <a:tr h="953028">
                <a:tc>
                  <a:txBody>
                    <a:bodyPr/>
                    <a:lstStyle/>
                    <a:p>
                      <a:endParaRPr lang="en-US" sz="1800" kern="100">
                        <a:effectLst/>
                        <a:latin typeface="Calibri" panose="020F0502020204030204" pitchFamily="34" charset="0"/>
                        <a:cs typeface="Times New Roman" panose="02020603050405020304" pitchFamily="18" charset="0"/>
                      </a:endParaRPr>
                    </a:p>
                  </a:txBody>
                  <a:tcPr marL="8433" marR="8433" marT="8433" marB="8433" anchor="ctr"/>
                </a:tc>
                <a:tc>
                  <a:txBody>
                    <a:bodyPr/>
                    <a:lstStyle/>
                    <a:p>
                      <a:pPr marL="0" marR="0">
                        <a:spcBef>
                          <a:spcPts val="0"/>
                        </a:spcBef>
                        <a:spcAft>
                          <a:spcPts val="0"/>
                        </a:spcAft>
                      </a:pPr>
                      <a:r>
                        <a:rPr lang="en-US" sz="1400" b="1" kern="0">
                          <a:effectLst/>
                        </a:rPr>
                        <a:t>Community of Practice</a:t>
                      </a:r>
                      <a:endParaRPr lang="en-US" sz="1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8433" marR="8433" marT="8433" marB="8433"/>
                </a:tc>
                <a:tc>
                  <a:txBody>
                    <a:bodyPr/>
                    <a:lstStyle/>
                    <a:p>
                      <a:pPr marL="0" marR="0">
                        <a:spcBef>
                          <a:spcPts val="0"/>
                        </a:spcBef>
                        <a:spcAft>
                          <a:spcPts val="0"/>
                        </a:spcAft>
                      </a:pPr>
                      <a:r>
                        <a:rPr lang="en-US" sz="1400" kern="0" dirty="0">
                          <a:effectLst/>
                        </a:rPr>
                        <a:t>The ITU/WMO/UNESCO-IOC’s Joint Task Force on SMART Cables has been advocating in the subsea telecom industry, ocean and earth science community, and governments around the globe to provide guidance on setting up standard practices to develop SMART Cables locally and internationally.</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8433" marR="8433" marT="8433" marB="8433" anchor="ctr"/>
                </a:tc>
                <a:extLst>
                  <a:ext uri="{0D108BD9-81ED-4DB2-BD59-A6C34878D82A}">
                    <a16:rowId xmlns:a16="http://schemas.microsoft.com/office/drawing/2014/main" val="1139090478"/>
                  </a:ext>
                </a:extLst>
              </a:tr>
              <a:tr h="394937">
                <a:tc>
                  <a:txBody>
                    <a:bodyPr/>
                    <a:lstStyle/>
                    <a:p>
                      <a:endParaRPr lang="en-US" sz="1800" kern="100">
                        <a:effectLst/>
                        <a:latin typeface="Calibri" panose="020F0502020204030204" pitchFamily="34" charset="0"/>
                        <a:cs typeface="Times New Roman" panose="02020603050405020304" pitchFamily="18" charset="0"/>
                      </a:endParaRPr>
                    </a:p>
                  </a:txBody>
                  <a:tcPr marL="8433" marR="8433" marT="8433" marB="8433" anchor="ctr"/>
                </a:tc>
                <a:tc>
                  <a:txBody>
                    <a:bodyPr/>
                    <a:lstStyle/>
                    <a:p>
                      <a:pPr marL="0" marR="0">
                        <a:spcBef>
                          <a:spcPts val="0"/>
                        </a:spcBef>
                        <a:spcAft>
                          <a:spcPts val="0"/>
                        </a:spcAft>
                      </a:pPr>
                      <a:r>
                        <a:rPr lang="en-US" sz="1400" b="1" kern="0">
                          <a:effectLst/>
                        </a:rPr>
                        <a:t>Maintains network mission and targets</a:t>
                      </a:r>
                      <a:endParaRPr lang="en-US" sz="1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8433" marR="8433" marT="8433" marB="8433"/>
                </a:tc>
                <a:tc>
                  <a:txBody>
                    <a:bodyPr/>
                    <a:lstStyle/>
                    <a:p>
                      <a:pPr marL="0" marR="0">
                        <a:spcBef>
                          <a:spcPts val="0"/>
                        </a:spcBef>
                        <a:spcAft>
                          <a:spcPts val="0"/>
                        </a:spcAft>
                      </a:pPr>
                      <a:r>
                        <a:rPr lang="en-US" sz="1400" kern="0" dirty="0">
                          <a:effectLst/>
                        </a:rPr>
                        <a:t>Will develop a defined role and track and assess progress of the network within GOOS.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8433" marR="8433" marT="8433" marB="8433" anchor="ctr"/>
                </a:tc>
                <a:extLst>
                  <a:ext uri="{0D108BD9-81ED-4DB2-BD59-A6C34878D82A}">
                    <a16:rowId xmlns:a16="http://schemas.microsoft.com/office/drawing/2014/main" val="676902475"/>
                  </a:ext>
                </a:extLst>
              </a:tr>
              <a:tr h="766998">
                <a:tc>
                  <a:txBody>
                    <a:bodyPr/>
                    <a:lstStyle/>
                    <a:p>
                      <a:endParaRPr lang="en-US" sz="1800" kern="100">
                        <a:effectLst/>
                        <a:latin typeface="Calibri" panose="020F0502020204030204" pitchFamily="34" charset="0"/>
                        <a:cs typeface="Times New Roman" panose="02020603050405020304" pitchFamily="18" charset="0"/>
                      </a:endParaRPr>
                    </a:p>
                  </a:txBody>
                  <a:tcPr marL="8433" marR="8433" marT="8433" marB="8433" anchor="ctr"/>
                </a:tc>
                <a:tc>
                  <a:txBody>
                    <a:bodyPr/>
                    <a:lstStyle/>
                    <a:p>
                      <a:pPr marL="0" marR="0">
                        <a:spcBef>
                          <a:spcPts val="0"/>
                        </a:spcBef>
                        <a:spcAft>
                          <a:spcPts val="0"/>
                        </a:spcAft>
                      </a:pPr>
                      <a:r>
                        <a:rPr lang="en-US" sz="1400" b="1" kern="0">
                          <a:effectLst/>
                        </a:rPr>
                        <a:t>FAIR Data</a:t>
                      </a:r>
                      <a:endParaRPr lang="en-US" sz="1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8433" marR="8433" marT="8433" marB="8433"/>
                </a:tc>
                <a:tc>
                  <a:txBody>
                    <a:bodyPr/>
                    <a:lstStyle/>
                    <a:p>
                      <a:pPr marL="0" marR="0">
                        <a:spcBef>
                          <a:spcPts val="0"/>
                        </a:spcBef>
                        <a:spcAft>
                          <a:spcPts val="0"/>
                        </a:spcAft>
                      </a:pPr>
                      <a:r>
                        <a:rPr lang="en-US" sz="1400" kern="0" dirty="0">
                          <a:effectLst/>
                        </a:rPr>
                        <a:t>Establish an advanced data management infrastructure through data centers and/or standard services including the WMO Global Telecommunications System/WIS2.0 and web-based services that will operate under FAIR principles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8433" marR="8433" marT="8433" marB="8433" anchor="ctr"/>
                </a:tc>
                <a:extLst>
                  <a:ext uri="{0D108BD9-81ED-4DB2-BD59-A6C34878D82A}">
                    <a16:rowId xmlns:a16="http://schemas.microsoft.com/office/drawing/2014/main" val="3068438138"/>
                  </a:ext>
                </a:extLst>
              </a:tr>
              <a:tr h="394937">
                <a:tc>
                  <a:txBody>
                    <a:bodyPr/>
                    <a:lstStyle/>
                    <a:p>
                      <a:endParaRPr lang="en-US" sz="1800" kern="100">
                        <a:effectLst/>
                        <a:latin typeface="Calibri" panose="020F0502020204030204" pitchFamily="34" charset="0"/>
                        <a:cs typeface="Times New Roman" panose="02020603050405020304" pitchFamily="18" charset="0"/>
                      </a:endParaRPr>
                    </a:p>
                  </a:txBody>
                  <a:tcPr marL="8433" marR="8433" marT="8433" marB="8433" anchor="ctr"/>
                </a:tc>
                <a:tc>
                  <a:txBody>
                    <a:bodyPr/>
                    <a:lstStyle/>
                    <a:p>
                      <a:pPr marL="0" marR="0">
                        <a:spcBef>
                          <a:spcPts val="0"/>
                        </a:spcBef>
                        <a:spcAft>
                          <a:spcPts val="0"/>
                        </a:spcAft>
                      </a:pPr>
                      <a:r>
                        <a:rPr lang="en-US" sz="1400" b="1" kern="0" dirty="0">
                          <a:effectLst/>
                        </a:rPr>
                        <a:t>Metadata quality and delivery</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8433" marR="8433" marT="8433" marB="8433"/>
                </a:tc>
                <a:tc>
                  <a:txBody>
                    <a:bodyPr/>
                    <a:lstStyle/>
                    <a:p>
                      <a:pPr marL="0" marR="0">
                        <a:spcBef>
                          <a:spcPts val="0"/>
                        </a:spcBef>
                        <a:spcAft>
                          <a:spcPts val="0"/>
                        </a:spcAft>
                      </a:pPr>
                      <a:r>
                        <a:rPr lang="en-US" sz="1400" kern="0" dirty="0">
                          <a:effectLst/>
                        </a:rPr>
                        <a:t>Ensure metadata quality and delivery - Complete platform metadata is submitted to </a:t>
                      </a:r>
                      <a:r>
                        <a:rPr lang="en-US" sz="1400" kern="0" dirty="0" err="1">
                          <a:effectLst/>
                        </a:rPr>
                        <a:t>OceanOPS</a:t>
                      </a:r>
                      <a:r>
                        <a:rPr lang="en-US" sz="1400" kern="0" dirty="0">
                          <a:effectLst/>
                        </a:rPr>
                        <a:t> in a timely manner.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8433" marR="8433" marT="8433" marB="8433" anchor="ctr"/>
                </a:tc>
                <a:extLst>
                  <a:ext uri="{0D108BD9-81ED-4DB2-BD59-A6C34878D82A}">
                    <a16:rowId xmlns:a16="http://schemas.microsoft.com/office/drawing/2014/main" val="208535908"/>
                  </a:ext>
                </a:extLst>
              </a:tr>
              <a:tr h="766998">
                <a:tc>
                  <a:txBody>
                    <a:bodyPr/>
                    <a:lstStyle/>
                    <a:p>
                      <a:endParaRPr lang="en-US" sz="1800" kern="100">
                        <a:effectLst/>
                        <a:latin typeface="Calibri" panose="020F0502020204030204" pitchFamily="34" charset="0"/>
                        <a:cs typeface="Times New Roman" panose="02020603050405020304" pitchFamily="18" charset="0"/>
                      </a:endParaRPr>
                    </a:p>
                  </a:txBody>
                  <a:tcPr marL="8433" marR="8433" marT="8433" marB="8433" anchor="ctr"/>
                </a:tc>
                <a:tc>
                  <a:txBody>
                    <a:bodyPr/>
                    <a:lstStyle/>
                    <a:p>
                      <a:pPr marL="0" marR="0">
                        <a:spcBef>
                          <a:spcPts val="0"/>
                        </a:spcBef>
                        <a:spcAft>
                          <a:spcPts val="0"/>
                        </a:spcAft>
                      </a:pPr>
                      <a:r>
                        <a:rPr lang="en-US" sz="1400" b="1" kern="0">
                          <a:effectLst/>
                        </a:rPr>
                        <a:t>Standards and Best Practices</a:t>
                      </a:r>
                      <a:endParaRPr lang="en-US" sz="1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8433" marR="8433" marT="8433" marB="8433"/>
                </a:tc>
                <a:tc>
                  <a:txBody>
                    <a:bodyPr/>
                    <a:lstStyle/>
                    <a:p>
                      <a:pPr marL="0" marR="0">
                        <a:spcBef>
                          <a:spcPts val="0"/>
                        </a:spcBef>
                        <a:spcAft>
                          <a:spcPts val="0"/>
                        </a:spcAft>
                      </a:pPr>
                      <a:r>
                        <a:rPr lang="en-US" sz="1400" kern="0" dirty="0">
                          <a:effectLst/>
                        </a:rPr>
                        <a:t>Will develop Standards and Best Practices, in the following two years before deployment, during the commissioning phases (~1 year) and thereafter. These will reflect the continually evolving and expanding SMART Cable Observing Network.</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8433" marR="8433" marT="8433" marB="8433" anchor="ctr"/>
                </a:tc>
                <a:extLst>
                  <a:ext uri="{0D108BD9-81ED-4DB2-BD59-A6C34878D82A}">
                    <a16:rowId xmlns:a16="http://schemas.microsoft.com/office/drawing/2014/main" val="262573346"/>
                  </a:ext>
                </a:extLst>
              </a:tr>
              <a:tr h="580967">
                <a:tc>
                  <a:txBody>
                    <a:bodyPr/>
                    <a:lstStyle/>
                    <a:p>
                      <a:endParaRPr lang="en-US" sz="1800" kern="100">
                        <a:effectLst/>
                        <a:latin typeface="Calibri" panose="020F0502020204030204" pitchFamily="34" charset="0"/>
                        <a:cs typeface="Times New Roman" panose="02020603050405020304" pitchFamily="18" charset="0"/>
                      </a:endParaRPr>
                    </a:p>
                  </a:txBody>
                  <a:tcPr marL="8433" marR="8433" marT="8433" marB="8433" anchor="ctr"/>
                </a:tc>
                <a:tc>
                  <a:txBody>
                    <a:bodyPr/>
                    <a:lstStyle/>
                    <a:p>
                      <a:pPr marL="0" marR="0">
                        <a:spcBef>
                          <a:spcPts val="0"/>
                        </a:spcBef>
                        <a:spcAft>
                          <a:spcPts val="0"/>
                        </a:spcAft>
                      </a:pPr>
                      <a:r>
                        <a:rPr lang="en-US" sz="1400" b="1" kern="0" dirty="0">
                          <a:effectLst/>
                        </a:rPr>
                        <a:t>Capacity development and tech transfer</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8433" marR="8433" marT="8433" marB="8433"/>
                </a:tc>
                <a:tc>
                  <a:txBody>
                    <a:bodyPr/>
                    <a:lstStyle/>
                    <a:p>
                      <a:pPr marL="0" marR="0">
                        <a:spcBef>
                          <a:spcPts val="0"/>
                        </a:spcBef>
                        <a:spcAft>
                          <a:spcPts val="0"/>
                        </a:spcAft>
                      </a:pPr>
                      <a:r>
                        <a:rPr lang="en-US" sz="1400" kern="0" dirty="0">
                          <a:effectLst/>
                        </a:rPr>
                        <a:t>SMART </a:t>
                      </a:r>
                      <a:r>
                        <a:rPr lang="en-US" sz="1400" kern="0">
                          <a:effectLst/>
                        </a:rPr>
                        <a:t>Cables enables </a:t>
                      </a:r>
                      <a:r>
                        <a:rPr lang="en-US" sz="1400" kern="0" dirty="0">
                          <a:effectLst/>
                        </a:rPr>
                        <a:t>new (developing and disadvantaged) communities of ocean observers and supports inclusivity and diversity in its members.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8433" marR="8433" marT="8433" marB="8433" anchor="ctr"/>
                </a:tc>
                <a:extLst>
                  <a:ext uri="{0D108BD9-81ED-4DB2-BD59-A6C34878D82A}">
                    <a16:rowId xmlns:a16="http://schemas.microsoft.com/office/drawing/2014/main" val="4156648931"/>
                  </a:ext>
                </a:extLst>
              </a:tr>
              <a:tr h="394937">
                <a:tc>
                  <a:txBody>
                    <a:bodyPr/>
                    <a:lstStyle/>
                    <a:p>
                      <a:endParaRPr lang="en-US" sz="1800" kern="100">
                        <a:effectLst/>
                        <a:latin typeface="Calibri" panose="020F0502020204030204" pitchFamily="34" charset="0"/>
                        <a:cs typeface="Times New Roman" panose="02020603050405020304" pitchFamily="18" charset="0"/>
                      </a:endParaRPr>
                    </a:p>
                  </a:txBody>
                  <a:tcPr marL="8433" marR="8433" marT="8433" marB="8433" anchor="ctr"/>
                </a:tc>
                <a:tc>
                  <a:txBody>
                    <a:bodyPr/>
                    <a:lstStyle/>
                    <a:p>
                      <a:pPr marL="0" marR="0">
                        <a:spcBef>
                          <a:spcPts val="0"/>
                        </a:spcBef>
                        <a:spcAft>
                          <a:spcPts val="0"/>
                        </a:spcAft>
                      </a:pPr>
                      <a:r>
                        <a:rPr lang="en-US" sz="1400" b="1" kern="0" dirty="0">
                          <a:effectLst/>
                        </a:rPr>
                        <a:t>Environmental stewardship awareness</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8433" marR="8433" marT="8433" marB="8433"/>
                </a:tc>
                <a:tc>
                  <a:txBody>
                    <a:bodyPr/>
                    <a:lstStyle/>
                    <a:p>
                      <a:pPr marL="0" marR="0">
                        <a:spcBef>
                          <a:spcPts val="0"/>
                        </a:spcBef>
                        <a:spcAft>
                          <a:spcPts val="0"/>
                        </a:spcAft>
                      </a:pPr>
                      <a:r>
                        <a:rPr lang="en-US" sz="1400" kern="0" dirty="0">
                          <a:effectLst/>
                        </a:rPr>
                        <a:t>SMART Cables advocates to minimize environmental footprint and contributes positively towards a healthy ocean</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8433" marR="8433" marT="8433" marB="8433" anchor="ctr"/>
                </a:tc>
                <a:extLst>
                  <a:ext uri="{0D108BD9-81ED-4DB2-BD59-A6C34878D82A}">
                    <a16:rowId xmlns:a16="http://schemas.microsoft.com/office/drawing/2014/main" val="2696735048"/>
                  </a:ext>
                </a:extLst>
              </a:tr>
            </a:tbl>
          </a:graphicData>
        </a:graphic>
      </p:graphicFrame>
      <p:pic>
        <p:nvPicPr>
          <p:cNvPr id="3" name="Google Shape;90;p3">
            <a:extLst>
              <a:ext uri="{FF2B5EF4-FFF2-40B4-BE49-F238E27FC236}">
                <a16:creationId xmlns:a16="http://schemas.microsoft.com/office/drawing/2014/main" id="{5ECAC498-B339-0A88-254D-306C36DEBC2E}"/>
              </a:ext>
            </a:extLst>
          </p:cNvPr>
          <p:cNvPicPr preferRelativeResize="0"/>
          <p:nvPr/>
        </p:nvPicPr>
        <p:blipFill rotWithShape="1">
          <a:blip r:embed="rId3">
            <a:alphaModFix/>
          </a:blip>
          <a:srcRect/>
          <a:stretch/>
        </p:blipFill>
        <p:spPr>
          <a:xfrm>
            <a:off x="8203802" y="-3726"/>
            <a:ext cx="944218" cy="623367"/>
          </a:xfrm>
          <a:prstGeom prst="rect">
            <a:avLst/>
          </a:prstGeom>
          <a:noFill/>
          <a:ln>
            <a:noFill/>
          </a:ln>
        </p:spPr>
      </p:pic>
      <p:sp>
        <p:nvSpPr>
          <p:cNvPr id="4" name="Google Shape;93;p3">
            <a:extLst>
              <a:ext uri="{FF2B5EF4-FFF2-40B4-BE49-F238E27FC236}">
                <a16:creationId xmlns:a16="http://schemas.microsoft.com/office/drawing/2014/main" id="{CEFF55DA-4FE2-A278-8D10-4579CEB439C6}"/>
              </a:ext>
            </a:extLst>
          </p:cNvPr>
          <p:cNvSpPr/>
          <p:nvPr/>
        </p:nvSpPr>
        <p:spPr>
          <a:xfrm>
            <a:off x="4019" y="-2413"/>
            <a:ext cx="9154350" cy="623250"/>
          </a:xfrm>
          <a:prstGeom prst="rect">
            <a:avLst/>
          </a:prstGeom>
          <a:solidFill>
            <a:srgbClr val="22B3E8"/>
          </a:solidFill>
          <a:ln>
            <a:noFill/>
          </a:ln>
        </p:spPr>
        <p:txBody>
          <a:bodyPr spcFirstLastPara="1" wrap="square" lIns="68569" tIns="34275" rIns="68569" bIns="34275" anchor="ctr" anchorCtr="0">
            <a:noAutofit/>
          </a:bodyPr>
          <a:lstStyle/>
          <a:p>
            <a:pPr algn="ctr">
              <a:buSzPts val="1800"/>
            </a:pPr>
            <a:endParaRPr sz="1350">
              <a:solidFill>
                <a:srgbClr val="1E4E79"/>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5" name="Google Shape;94;p3">
            <a:extLst>
              <a:ext uri="{FF2B5EF4-FFF2-40B4-BE49-F238E27FC236}">
                <a16:creationId xmlns:a16="http://schemas.microsoft.com/office/drawing/2014/main" id="{154C275F-B8A9-1F37-D290-4DE076159A9D}"/>
              </a:ext>
            </a:extLst>
          </p:cNvPr>
          <p:cNvSpPr txBox="1"/>
          <p:nvPr/>
        </p:nvSpPr>
        <p:spPr>
          <a:xfrm>
            <a:off x="1493390" y="97450"/>
            <a:ext cx="6676200" cy="415468"/>
          </a:xfrm>
          <a:prstGeom prst="rect">
            <a:avLst/>
          </a:prstGeom>
          <a:noFill/>
          <a:ln>
            <a:noFill/>
          </a:ln>
        </p:spPr>
        <p:txBody>
          <a:bodyPr spcFirstLastPara="1" wrap="square" lIns="68569" tIns="34275" rIns="68569" bIns="34275" anchor="t" anchorCtr="0">
            <a:spAutoFit/>
          </a:bodyPr>
          <a:lstStyle/>
          <a:p>
            <a:pPr algn="ctr">
              <a:buSzPts val="2800"/>
            </a:pPr>
            <a:r>
              <a:rPr lang="en-US" sz="2250" b="1" dirty="0">
                <a:solidFill>
                  <a:schemeClr val="lt1"/>
                </a:solidFill>
                <a:latin typeface="Open Sans" panose="020B0606030504020204" pitchFamily="34" charset="0"/>
                <a:ea typeface="Open Sans" panose="020B0606030504020204" pitchFamily="34" charset="0"/>
                <a:cs typeface="Open Sans" panose="020B0606030504020204" pitchFamily="34" charset="0"/>
              </a:rPr>
              <a:t>Status on OCG Attributes</a:t>
            </a:r>
            <a:endParaRPr sz="225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pic>
        <p:nvPicPr>
          <p:cNvPr id="29" name="Google Shape;95;p3">
            <a:extLst>
              <a:ext uri="{FF2B5EF4-FFF2-40B4-BE49-F238E27FC236}">
                <a16:creationId xmlns:a16="http://schemas.microsoft.com/office/drawing/2014/main" id="{1606A1D7-398A-BB38-E96A-F9F2D5AEF0B2}"/>
              </a:ext>
            </a:extLst>
          </p:cNvPr>
          <p:cNvPicPr preferRelativeResize="0"/>
          <p:nvPr/>
        </p:nvPicPr>
        <p:blipFill rotWithShape="1">
          <a:blip r:embed="rId4">
            <a:alphaModFix/>
          </a:blip>
          <a:srcRect/>
          <a:stretch/>
        </p:blipFill>
        <p:spPr>
          <a:xfrm flipH="1">
            <a:off x="8490065" y="92949"/>
            <a:ext cx="489053" cy="415500"/>
          </a:xfrm>
          <a:prstGeom prst="rect">
            <a:avLst/>
          </a:prstGeom>
          <a:noFill/>
          <a:ln>
            <a:noFill/>
          </a:ln>
        </p:spPr>
      </p:pic>
      <p:pic>
        <p:nvPicPr>
          <p:cNvPr id="30" name="Google Shape;96;p3">
            <a:extLst>
              <a:ext uri="{FF2B5EF4-FFF2-40B4-BE49-F238E27FC236}">
                <a16:creationId xmlns:a16="http://schemas.microsoft.com/office/drawing/2014/main" id="{4155BEE4-D6DB-3578-19F9-11B70B56EA02}"/>
              </a:ext>
            </a:extLst>
          </p:cNvPr>
          <p:cNvPicPr preferRelativeResize="0"/>
          <p:nvPr/>
        </p:nvPicPr>
        <p:blipFill rotWithShape="1">
          <a:blip r:embed="rId5">
            <a:alphaModFix/>
          </a:blip>
          <a:srcRect l="15755" t="60877" r="14528" b="18595"/>
          <a:stretch/>
        </p:blipFill>
        <p:spPr>
          <a:xfrm>
            <a:off x="162309" y="44274"/>
            <a:ext cx="1331081" cy="517183"/>
          </a:xfrm>
          <a:prstGeom prst="rect">
            <a:avLst/>
          </a:prstGeom>
          <a:noFill/>
          <a:ln>
            <a:noFill/>
          </a:ln>
        </p:spPr>
      </p:pic>
    </p:spTree>
    <p:extLst>
      <p:ext uri="{BB962C8B-B14F-4D97-AF65-F5344CB8AC3E}">
        <p14:creationId xmlns:p14="http://schemas.microsoft.com/office/powerpoint/2010/main" val="369255246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565</TotalTime>
  <Words>1406</Words>
  <Application>Microsoft Macintosh PowerPoint</Application>
  <PresentationFormat>On-screen Show (4:3)</PresentationFormat>
  <Paragraphs>135</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Open Sans</vt:lpstr>
      <vt:lpstr>Wingdings</vt:lpstr>
      <vt:lpstr>Office Theme</vt:lpstr>
      <vt:lpstr>SMART Cables Emerging Network</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Cables Report</dc:title>
  <dc:creator>NOSTEMP</dc:creator>
  <cp:lastModifiedBy>Bruce Howe</cp:lastModifiedBy>
  <cp:revision>20</cp:revision>
  <cp:lastPrinted>2024-05-05T22:05:17Z</cp:lastPrinted>
  <dcterms:created xsi:type="dcterms:W3CDTF">2015-08-21T19:29:15Z</dcterms:created>
  <dcterms:modified xsi:type="dcterms:W3CDTF">2024-05-07T01:27:49Z</dcterms:modified>
</cp:coreProperties>
</file>