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Libre Franklin"/>
      <p:regular r:id="rId16"/>
      <p:bold r:id="rId17"/>
      <p:italic r:id="rId18"/>
      <p:boldItalic r:id="rId19"/>
    </p:embeddedFont>
    <p:embeddedFont>
      <p:font typeface="Montserrat"/>
      <p:regular r:id="rId20"/>
      <p:bold r:id="rId21"/>
      <p:italic r:id="rId22"/>
      <p:boldItalic r:id="rId23"/>
    </p:embeddedFont>
    <p:embeddedFont>
      <p:font typeface="Corbel"/>
      <p:regular r:id="rId24"/>
      <p:bold r:id="rId25"/>
      <p:italic r:id="rId26"/>
      <p:boldItalic r:id="rId27"/>
    </p:embeddedFont>
    <p:embeddedFont>
      <p:font typeface="Quattrocento Sans"/>
      <p:regular r:id="rId28"/>
      <p:bold r:id="rId29"/>
      <p:italic r:id="rId30"/>
      <p:boldItalic r:id="rId31"/>
    </p:embeddedFont>
    <p:embeddedFont>
      <p:font typeface="Barlow"/>
      <p:regular r:id="rId32"/>
      <p:bold r:id="rId33"/>
      <p:italic r:id="rId34"/>
      <p:boldItalic r:id="rId35"/>
    </p:embeddedFont>
    <p:embeddedFont>
      <p:font typeface="Barlow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YqVA62Z7YDQFWZvsKOwY0hPqZ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orbel-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schemas.openxmlformats.org/officeDocument/2006/relationships/font" Target="fonts/QuattrocentoSans-regular.fnt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boldItalic.fntdata"/><Relationship Id="rId30" Type="http://schemas.openxmlformats.org/officeDocument/2006/relationships/font" Target="fonts/QuattrocentoSans-italic.fntdata"/><Relationship Id="rId11" Type="http://schemas.openxmlformats.org/officeDocument/2006/relationships/slide" Target="slides/slide6.xml"/><Relationship Id="rId33" Type="http://schemas.openxmlformats.org/officeDocument/2006/relationships/font" Target="fonts/Barlow-bold.fntdata"/><Relationship Id="rId10" Type="http://schemas.openxmlformats.org/officeDocument/2006/relationships/slide" Target="slides/slide5.xml"/><Relationship Id="rId32" Type="http://schemas.openxmlformats.org/officeDocument/2006/relationships/font" Target="fonts/Barlow-regular.fntdata"/><Relationship Id="rId13" Type="http://schemas.openxmlformats.org/officeDocument/2006/relationships/slide" Target="slides/slide8.xml"/><Relationship Id="rId35" Type="http://schemas.openxmlformats.org/officeDocument/2006/relationships/font" Target="fonts/Barlow-boldItalic.fntdata"/><Relationship Id="rId12" Type="http://schemas.openxmlformats.org/officeDocument/2006/relationships/slide" Target="slides/slide7.xml"/><Relationship Id="rId34" Type="http://schemas.openxmlformats.org/officeDocument/2006/relationships/font" Target="fonts/Barlow-italic.fntdata"/><Relationship Id="rId15" Type="http://schemas.openxmlformats.org/officeDocument/2006/relationships/slide" Target="slides/slide10.xml"/><Relationship Id="rId37" Type="http://schemas.openxmlformats.org/officeDocument/2006/relationships/font" Target="fonts/BarlowLight-bold.fntdata"/><Relationship Id="rId14" Type="http://schemas.openxmlformats.org/officeDocument/2006/relationships/slide" Target="slides/slide9.xml"/><Relationship Id="rId36" Type="http://schemas.openxmlformats.org/officeDocument/2006/relationships/font" Target="fonts/BarlowLight-regular.fntdata"/><Relationship Id="rId17" Type="http://schemas.openxmlformats.org/officeDocument/2006/relationships/font" Target="fonts/LibreFranklin-bold.fntdata"/><Relationship Id="rId39" Type="http://schemas.openxmlformats.org/officeDocument/2006/relationships/font" Target="fonts/BarlowLight-boldItalic.fntdata"/><Relationship Id="rId16" Type="http://schemas.openxmlformats.org/officeDocument/2006/relationships/font" Target="fonts/LibreFranklin-regular.fntdata"/><Relationship Id="rId38" Type="http://schemas.openxmlformats.org/officeDocument/2006/relationships/font" Target="fonts/BarlowLight-italic.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e328dc02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a:p>
            <a:pPr indent="0" lvl="0" marL="0" rtl="0" algn="l">
              <a:lnSpc>
                <a:spcPct val="100000"/>
              </a:lnSpc>
              <a:spcBef>
                <a:spcPts val="0"/>
              </a:spcBef>
              <a:spcAft>
                <a:spcPts val="0"/>
              </a:spcAft>
              <a:buSzPts val="1400"/>
              <a:buNone/>
            </a:pPr>
            <a:r>
              <a:t/>
            </a:r>
            <a:endParaRPr/>
          </a:p>
        </p:txBody>
      </p:sp>
      <p:sp>
        <p:nvSpPr>
          <p:cNvPr id="169" name="Google Shape;169;g24e328dc0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719f1eeaef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719f1eeaef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2719f1eeaef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848e50af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0848e50af1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192a4c4a7_1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7192a4c4a7_1_5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848e50a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0848e50af1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e328dc0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4e328dc025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lnSpc>
                <a:spcPct val="100000"/>
              </a:lnSpc>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lnSpc>
                <a:spcPct val="100000"/>
              </a:lnSpc>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SzPts val="1400"/>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192a4c4a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7192a4c4a7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192a4c4a7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7192a4c4a7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192a4c4a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7192a4c4a7_0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19f1eeae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19f1eeae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719f1eeae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g14bcfdec53c_0_175"/>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g14bcfdec53c_0_175"/>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4bcfdec53c_0_175"/>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89" name="Shape 89"/>
        <p:cNvGrpSpPr/>
        <p:nvPr/>
      </p:nvGrpSpPr>
      <p:grpSpPr>
        <a:xfrm>
          <a:off x="0" y="0"/>
          <a:ext cx="0" cy="0"/>
          <a:chOff x="0" y="0"/>
          <a:chExt cx="0" cy="0"/>
        </a:xfrm>
      </p:grpSpPr>
      <p:sp>
        <p:nvSpPr>
          <p:cNvPr id="90" name="Google Shape;90;g14bcfdec53c_0_1131"/>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14bcfdec53c_0_113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14bcfdec53c_0_113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14bcfdec53c_0_113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4" name="Google Shape;94;g14bcfdec53c_0_1131"/>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5" name="Google Shape;95;g14bcfdec53c_0_113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96" name="Shape 96"/>
        <p:cNvGrpSpPr/>
        <p:nvPr/>
      </p:nvGrpSpPr>
      <p:grpSpPr>
        <a:xfrm>
          <a:off x="0" y="0"/>
          <a:ext cx="0" cy="0"/>
          <a:chOff x="0" y="0"/>
          <a:chExt cx="0" cy="0"/>
        </a:xfrm>
      </p:grpSpPr>
      <p:sp>
        <p:nvSpPr>
          <p:cNvPr id="97" name="Google Shape;97;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0" name="Google Shape;100;p18"/>
          <p:cNvSpPr txBox="1"/>
          <p:nvPr>
            <p:ph idx="1" type="body"/>
          </p:nvPr>
        </p:nvSpPr>
        <p:spPr>
          <a:xfrm>
            <a:off x="720727" y="1296989"/>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600"/>
              <a:buNone/>
              <a:defRPr/>
            </a:lvl1pPr>
            <a:lvl2pPr indent="-228600" lvl="1" marL="914400" algn="l">
              <a:lnSpc>
                <a:spcPct val="90000"/>
              </a:lnSpc>
              <a:spcBef>
                <a:spcPts val="1701"/>
              </a:spcBef>
              <a:spcAft>
                <a:spcPts val="0"/>
              </a:spcAft>
              <a:buSzPts val="2000"/>
              <a:buNone/>
              <a:defRPr/>
            </a:lvl2pPr>
            <a:lvl3pPr indent="-228600" lvl="2" marL="1371600" algn="l">
              <a:lnSpc>
                <a:spcPct val="100000"/>
              </a:lnSpc>
              <a:spcBef>
                <a:spcPts val="567"/>
              </a:spcBef>
              <a:spcAft>
                <a:spcPts val="0"/>
              </a:spcAft>
              <a:buSzPts val="1800"/>
              <a:buNone/>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1" name="Google Shape;101;p18"/>
          <p:cNvSpPr txBox="1"/>
          <p:nvPr>
            <p:ph type="title"/>
          </p:nvPr>
        </p:nvSpPr>
        <p:spPr>
          <a:xfrm>
            <a:off x="720727"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3" name="Shape 103"/>
        <p:cNvGrpSpPr/>
        <p:nvPr/>
      </p:nvGrpSpPr>
      <p:grpSpPr>
        <a:xfrm>
          <a:off x="0" y="0"/>
          <a:ext cx="0" cy="0"/>
          <a:chOff x="0" y="0"/>
          <a:chExt cx="0" cy="0"/>
        </a:xfrm>
      </p:grpSpPr>
      <p:sp>
        <p:nvSpPr>
          <p:cNvPr id="104" name="Google Shape;104;g17d705388ed_0_971"/>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g17d705388ed_0_97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17d705388ed_0_97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17d705388ed_0_97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g17d705388ed_0_971"/>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09" name="Shape 109"/>
        <p:cNvGrpSpPr/>
        <p:nvPr/>
      </p:nvGrpSpPr>
      <p:grpSpPr>
        <a:xfrm>
          <a:off x="0" y="0"/>
          <a:ext cx="0" cy="0"/>
          <a:chOff x="0" y="0"/>
          <a:chExt cx="0" cy="0"/>
        </a:xfrm>
      </p:grpSpPr>
      <p:sp>
        <p:nvSpPr>
          <p:cNvPr id="110" name="Google Shape;110;p24"/>
          <p:cNvSpPr txBox="1"/>
          <p:nvPr>
            <p:ph type="title"/>
          </p:nvPr>
        </p:nvSpPr>
        <p:spPr>
          <a:xfrm>
            <a:off x="1188000" y="793751"/>
            <a:ext cx="4728613" cy="109625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4"/>
          <p:cNvSpPr txBox="1"/>
          <p:nvPr>
            <p:ph idx="10" type="dt"/>
          </p:nvPr>
        </p:nvSpPr>
        <p:spPr>
          <a:xfrm>
            <a:off x="5557493" y="6264000"/>
            <a:ext cx="2743200" cy="365125"/>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4"/>
          <p:cNvSpPr txBox="1"/>
          <p:nvPr>
            <p:ph idx="11" type="ftr"/>
          </p:nvPr>
        </p:nvSpPr>
        <p:spPr>
          <a:xfrm>
            <a:off x="684213" y="6264000"/>
            <a:ext cx="4114800" cy="3651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4"/>
          <p:cNvSpPr/>
          <p:nvPr>
            <p:ph idx="2" type="pic"/>
          </p:nvPr>
        </p:nvSpPr>
        <p:spPr>
          <a:xfrm>
            <a:off x="6558001" y="0"/>
            <a:ext cx="5634001" cy="6858000"/>
          </a:xfrm>
          <a:prstGeom prst="rect">
            <a:avLst/>
          </a:prstGeom>
          <a:solidFill>
            <a:srgbClr val="D8D8D8"/>
          </a:solidFill>
          <a:ln>
            <a:noFill/>
          </a:ln>
        </p:spPr>
      </p:sp>
      <p:sp>
        <p:nvSpPr>
          <p:cNvPr id="114" name="Google Shape;114;p24"/>
          <p:cNvSpPr txBox="1"/>
          <p:nvPr>
            <p:ph idx="1" type="body"/>
          </p:nvPr>
        </p:nvSpPr>
        <p:spPr>
          <a:xfrm>
            <a:off x="684213" y="1890002"/>
            <a:ext cx="5232400" cy="405995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2000"/>
              <a:buNone/>
              <a:defRPr>
                <a:solidFill>
                  <a:schemeClr val="lt1"/>
                </a:solidFill>
              </a:defRPr>
            </a:lvl1pPr>
            <a:lvl2pPr indent="-228600" lvl="1" marL="914400" algn="l">
              <a:lnSpc>
                <a:spcPct val="100000"/>
              </a:lnSpc>
              <a:spcBef>
                <a:spcPts val="1417"/>
              </a:spcBef>
              <a:spcAft>
                <a:spcPts val="0"/>
              </a:spcAft>
              <a:buClr>
                <a:schemeClr val="lt1"/>
              </a:buClr>
              <a:buSzPts val="2400"/>
              <a:buNone/>
              <a:defRPr>
                <a:solidFill>
                  <a:schemeClr val="lt1"/>
                </a:solidFill>
              </a:defRPr>
            </a:lvl2pPr>
            <a:lvl3pPr indent="-228600" lvl="2" marL="1371600" algn="l">
              <a:lnSpc>
                <a:spcPct val="100000"/>
              </a:lnSpc>
              <a:spcBef>
                <a:spcPts val="1417"/>
              </a:spcBef>
              <a:spcAft>
                <a:spcPts val="0"/>
              </a:spcAft>
              <a:buSzPts val="2800"/>
              <a:buNone/>
              <a:defRPr>
                <a:solidFill>
                  <a:schemeClr val="lt1"/>
                </a:solidFill>
              </a:defRPr>
            </a:lvl3pPr>
            <a:lvl4pPr indent="-355600" lvl="3" marL="1828800" algn="l">
              <a:lnSpc>
                <a:spcPct val="120000"/>
              </a:lnSpc>
              <a:spcBef>
                <a:spcPts val="1417"/>
              </a:spcBef>
              <a:spcAft>
                <a:spcPts val="0"/>
              </a:spcAft>
              <a:buSzPts val="2000"/>
              <a:buChar char="―"/>
              <a:defRPr>
                <a:solidFill>
                  <a:schemeClr val="lt1"/>
                </a:solidFill>
              </a:defRPr>
            </a:lvl4pPr>
            <a:lvl5pPr indent="-355600" lvl="4" marL="2286000" algn="l">
              <a:lnSpc>
                <a:spcPct val="120000"/>
              </a:lnSpc>
              <a:spcBef>
                <a:spcPts val="1417"/>
              </a:spcBef>
              <a:spcAft>
                <a:spcPts val="0"/>
              </a:spcAft>
              <a:buSzPts val="2000"/>
              <a:buChar char="―"/>
              <a:defRPr>
                <a:solidFill>
                  <a:schemeClr val="lt1"/>
                </a:solidFill>
              </a:defRPr>
            </a:lvl5pPr>
            <a:lvl6pPr indent="-342900" lvl="5" marL="2743200" algn="l">
              <a:lnSpc>
                <a:spcPct val="90000"/>
              </a:lnSpc>
              <a:spcBef>
                <a:spcPts val="1417"/>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15" name="Shape 115"/>
        <p:cNvGrpSpPr/>
        <p:nvPr/>
      </p:nvGrpSpPr>
      <p:grpSpPr>
        <a:xfrm>
          <a:off x="0" y="0"/>
          <a:ext cx="0" cy="0"/>
          <a:chOff x="0" y="0"/>
          <a:chExt cx="0" cy="0"/>
        </a:xfrm>
      </p:grpSpPr>
      <p:sp>
        <p:nvSpPr>
          <p:cNvPr id="116" name="Google Shape;116;p25"/>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5"/>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5"/>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5"/>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5"/>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5" name="Google Shape;125;p2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6" name="Shape 126"/>
        <p:cNvGrpSpPr/>
        <p:nvPr/>
      </p:nvGrpSpPr>
      <p:grpSpPr>
        <a:xfrm>
          <a:off x="0" y="0"/>
          <a:ext cx="0" cy="0"/>
          <a:chOff x="0" y="0"/>
          <a:chExt cx="0" cy="0"/>
        </a:xfrm>
      </p:grpSpPr>
      <p:sp>
        <p:nvSpPr>
          <p:cNvPr id="127" name="Google Shape;127;p3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1" name="Google Shape;131;p3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132" name="Shape 132"/>
        <p:cNvGrpSpPr/>
        <p:nvPr/>
      </p:nvGrpSpPr>
      <p:grpSpPr>
        <a:xfrm>
          <a:off x="0" y="0"/>
          <a:ext cx="0" cy="0"/>
          <a:chOff x="0" y="0"/>
          <a:chExt cx="0" cy="0"/>
        </a:xfrm>
      </p:grpSpPr>
      <p:sp>
        <p:nvSpPr>
          <p:cNvPr id="133" name="Google Shape;133;g20848e50af1_0_207"/>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4" name="Google Shape;134;g20848e50af1_0_207"/>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5" name="Google Shape;135;g20848e50af1_0_20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6" name="Google Shape;136;g20848e50af1_0_20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7" name="Google Shape;137;g20848e50af1_0_207"/>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38" name="Shape 138"/>
        <p:cNvGrpSpPr/>
        <p:nvPr/>
      </p:nvGrpSpPr>
      <p:grpSpPr>
        <a:xfrm>
          <a:off x="0" y="0"/>
          <a:ext cx="0" cy="0"/>
          <a:chOff x="0" y="0"/>
          <a:chExt cx="0" cy="0"/>
        </a:xfrm>
      </p:grpSpPr>
      <p:sp>
        <p:nvSpPr>
          <p:cNvPr id="139" name="Google Shape;139;g20848e50af1_0_213"/>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Autofit/>
          </a:bodyPr>
          <a:lstStyle>
            <a:lvl1pPr lvl="0" algn="r">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00"/>
              <a:buNone/>
              <a:defRPr sz="130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p:txBody>
      </p:sp>
      <p:sp>
        <p:nvSpPr>
          <p:cNvPr id="140" name="Google Shape;140;g20848e50af1_0_213"/>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rgbClr val="1F3864"/>
              </a:buClr>
              <a:buSzPts val="1500"/>
              <a:buNone/>
              <a:defRPr i="0" sz="1500">
                <a:solidFill>
                  <a:srgbClr val="1F3864"/>
                </a:solidFill>
                <a:latin typeface="Libre Franklin"/>
                <a:ea typeface="Libre Franklin"/>
                <a:cs typeface="Libre Franklin"/>
                <a:sym typeface="Libre Franklin"/>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1" name="Google Shape;141;g20848e50af1_0_213"/>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0848e50af1_0_213"/>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food, device&#10;&#10;Description automatically generated" id="143" name="Google Shape;143;g20848e50af1_0_213"/>
          <p:cNvPicPr preferRelativeResize="0"/>
          <p:nvPr/>
        </p:nvPicPr>
        <p:blipFill rotWithShape="1">
          <a:blip r:embed="rId2">
            <a:alphaModFix/>
          </a:blip>
          <a:srcRect b="0" l="0" r="0" t="0"/>
          <a:stretch/>
        </p:blipFill>
        <p:spPr>
          <a:xfrm>
            <a:off x="10824524" y="211075"/>
            <a:ext cx="1270758" cy="770971"/>
          </a:xfrm>
          <a:prstGeom prst="rect">
            <a:avLst/>
          </a:prstGeom>
          <a:noFill/>
          <a:ln>
            <a:noFill/>
          </a:ln>
        </p:spPr>
      </p:pic>
      <p:sp>
        <p:nvSpPr>
          <p:cNvPr id="144" name="Google Shape;144;g20848e50af1_0_213"/>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5" name="Shape 145"/>
        <p:cNvGrpSpPr/>
        <p:nvPr/>
      </p:nvGrpSpPr>
      <p:grpSpPr>
        <a:xfrm>
          <a:off x="0" y="0"/>
          <a:ext cx="0" cy="0"/>
          <a:chOff x="0" y="0"/>
          <a:chExt cx="0" cy="0"/>
        </a:xfrm>
      </p:grpSpPr>
      <p:grpSp>
        <p:nvGrpSpPr>
          <p:cNvPr id="146" name="Google Shape;146;g20848e50af1_0_220"/>
          <p:cNvGrpSpPr/>
          <p:nvPr/>
        </p:nvGrpSpPr>
        <p:grpSpPr>
          <a:xfrm>
            <a:off x="156263" y="1478719"/>
            <a:ext cx="2088302" cy="2401027"/>
            <a:chOff x="233371" y="872842"/>
            <a:chExt cx="2088302" cy="2401027"/>
          </a:xfrm>
        </p:grpSpPr>
        <p:sp>
          <p:nvSpPr>
            <p:cNvPr id="147" name="Google Shape;147;g20848e50af1_0_220"/>
            <p:cNvSpPr txBox="1"/>
            <p:nvPr/>
          </p:nvSpPr>
          <p:spPr>
            <a:xfrm>
              <a:off x="233376" y="1273007"/>
              <a:ext cx="1970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ibre Franklin"/>
                  <a:ea typeface="Libre Franklin"/>
                  <a:cs typeface="Libre Franklin"/>
                  <a:sym typeface="Libre Franklin"/>
                </a:rPr>
                <a:t>Thank you</a:t>
              </a:r>
              <a:endParaRPr b="0" i="0" sz="2000" u="none" cap="none" strike="noStrike">
                <a:solidFill>
                  <a:srgbClr val="1F3864"/>
                </a:solidFill>
                <a:latin typeface="Libre Franklin"/>
                <a:ea typeface="Libre Franklin"/>
                <a:cs typeface="Libre Franklin"/>
                <a:sym typeface="Libre Franklin"/>
              </a:endParaRPr>
            </a:p>
          </p:txBody>
        </p:sp>
        <p:sp>
          <p:nvSpPr>
            <p:cNvPr id="148" name="Google Shape;148;g20848e50af1_0_220"/>
            <p:cNvSpPr txBox="1"/>
            <p:nvPr/>
          </p:nvSpPr>
          <p:spPr>
            <a:xfrm>
              <a:off x="233372" y="2073337"/>
              <a:ext cx="15696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ucida Sans"/>
                  <a:ea typeface="Lucida Sans"/>
                  <a:cs typeface="Lucida Sans"/>
                  <a:sym typeface="Lucida Sans"/>
                </a:rPr>
                <a:t>Merci</a:t>
              </a:r>
              <a:endParaRPr b="0" i="0" sz="2000" u="none" cap="none" strike="noStrike">
                <a:solidFill>
                  <a:srgbClr val="1F3864"/>
                </a:solidFill>
                <a:latin typeface="Lucida Sans"/>
                <a:ea typeface="Lucida Sans"/>
                <a:cs typeface="Lucida Sans"/>
                <a:sym typeface="Lucida Sans"/>
              </a:endParaRPr>
            </a:p>
          </p:txBody>
        </p:sp>
        <p:sp>
          <p:nvSpPr>
            <p:cNvPr id="149" name="Google Shape;149;g20848e50af1_0_220"/>
            <p:cNvSpPr txBox="1"/>
            <p:nvPr/>
          </p:nvSpPr>
          <p:spPr>
            <a:xfrm>
              <a:off x="233372" y="1673172"/>
              <a:ext cx="1919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Quattrocento Sans"/>
                  <a:ea typeface="Quattrocento Sans"/>
                  <a:cs typeface="Quattrocento Sans"/>
                  <a:sym typeface="Quattrocento Sans"/>
                </a:rPr>
                <a:t>Gracias</a:t>
              </a:r>
              <a:endParaRPr b="0" i="0" sz="2000" u="none" cap="none" strike="noStrike">
                <a:solidFill>
                  <a:srgbClr val="1F3864"/>
                </a:solidFill>
                <a:latin typeface="Quattrocento Sans"/>
                <a:ea typeface="Quattrocento Sans"/>
                <a:cs typeface="Quattrocento Sans"/>
                <a:sym typeface="Quattrocento Sans"/>
              </a:endParaRPr>
            </a:p>
          </p:txBody>
        </p:sp>
        <p:sp>
          <p:nvSpPr>
            <p:cNvPr id="150" name="Google Shape;150;g20848e50af1_0_220"/>
            <p:cNvSpPr txBox="1"/>
            <p:nvPr/>
          </p:nvSpPr>
          <p:spPr>
            <a:xfrm>
              <a:off x="233373" y="872842"/>
              <a:ext cx="20883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Corbel"/>
                  <a:ea typeface="Corbel"/>
                  <a:cs typeface="Corbel"/>
                  <a:sym typeface="Corbel"/>
                </a:rPr>
                <a:t>Спасибо</a:t>
              </a:r>
              <a:endParaRPr b="0" i="0" sz="2000" u="none" cap="none" strike="noStrike">
                <a:solidFill>
                  <a:srgbClr val="1F3864"/>
                </a:solidFill>
                <a:latin typeface="Corbel"/>
                <a:ea typeface="Corbel"/>
                <a:cs typeface="Corbel"/>
                <a:sym typeface="Corbel"/>
              </a:endParaRPr>
            </a:p>
          </p:txBody>
        </p:sp>
        <p:sp>
          <p:nvSpPr>
            <p:cNvPr id="151" name="Google Shape;151;g20848e50af1_0_220"/>
            <p:cNvSpPr txBox="1"/>
            <p:nvPr/>
          </p:nvSpPr>
          <p:spPr>
            <a:xfrm>
              <a:off x="233371" y="2873669"/>
              <a:ext cx="12960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1F3864"/>
                  </a:solidFill>
                  <a:latin typeface="Calibri"/>
                  <a:ea typeface="Calibri"/>
                  <a:cs typeface="Calibri"/>
                  <a:sym typeface="Calibri"/>
                </a:rPr>
                <a:t>شُكْرًا</a:t>
              </a:r>
              <a:endParaRPr b="0" i="0" sz="2000" u="none" cap="none" strike="noStrike">
                <a:solidFill>
                  <a:srgbClr val="1F3864"/>
                </a:solidFill>
                <a:latin typeface="Corbel"/>
                <a:ea typeface="Corbel"/>
                <a:cs typeface="Corbel"/>
                <a:sym typeface="Corbel"/>
              </a:endParaRPr>
            </a:p>
          </p:txBody>
        </p:sp>
        <p:sp>
          <p:nvSpPr>
            <p:cNvPr id="152" name="Google Shape;152;g20848e50af1_0_220"/>
            <p:cNvSpPr txBox="1"/>
            <p:nvPr/>
          </p:nvSpPr>
          <p:spPr>
            <a:xfrm>
              <a:off x="233371" y="2473502"/>
              <a:ext cx="13995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Microsoft YaHei"/>
                  <a:ea typeface="Microsoft YaHei"/>
                  <a:cs typeface="Microsoft YaHei"/>
                  <a:sym typeface="Microsoft YaHei"/>
                </a:rPr>
                <a:t>谢谢</a:t>
              </a:r>
              <a:endParaRPr b="0" i="0" sz="2000" u="none" cap="none" strike="noStrike">
                <a:solidFill>
                  <a:srgbClr val="1F3864"/>
                </a:solidFill>
                <a:latin typeface="Microsoft YaHei"/>
                <a:ea typeface="Microsoft YaHei"/>
                <a:cs typeface="Microsoft YaHei"/>
                <a:sym typeface="Microsoft YaHei"/>
              </a:endParaRPr>
            </a:p>
          </p:txBody>
        </p:sp>
      </p:grpSp>
      <p:sp>
        <p:nvSpPr>
          <p:cNvPr id="153" name="Google Shape;153;g20848e50af1_0_220"/>
          <p:cNvSpPr txBox="1"/>
          <p:nvPr>
            <p:ph idx="1" type="body"/>
          </p:nvPr>
        </p:nvSpPr>
        <p:spPr>
          <a:xfrm>
            <a:off x="2317839" y="1978699"/>
            <a:ext cx="2853900" cy="1401300"/>
          </a:xfrm>
          <a:prstGeom prst="rect">
            <a:avLst/>
          </a:prstGeom>
          <a:noFill/>
          <a:ln>
            <a:noFill/>
          </a:ln>
        </p:spPr>
        <p:txBody>
          <a:bodyPr anchorCtr="0" anchor="ctr" bIns="45700" lIns="91425" spcFirstLastPara="1" rIns="0" wrap="square" tIns="45700">
            <a:noAutofit/>
          </a:bodyPr>
          <a:lstStyle>
            <a:lvl1pPr indent="-228600" lvl="0" marL="457200" algn="r">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154" name="Google Shape;154;g20848e50af1_0_220"/>
          <p:cNvPicPr preferRelativeResize="0"/>
          <p:nvPr/>
        </p:nvPicPr>
        <p:blipFill rotWithShape="1">
          <a:blip r:embed="rId2">
            <a:alphaModFix/>
          </a:blip>
          <a:srcRect b="0" l="0" r="0" t="0"/>
          <a:stretch/>
        </p:blipFill>
        <p:spPr>
          <a:xfrm>
            <a:off x="5619403" y="925824"/>
            <a:ext cx="6302887" cy="4456777"/>
          </a:xfrm>
          <a:prstGeom prst="rect">
            <a:avLst/>
          </a:prstGeom>
          <a:noFill/>
          <a:ln>
            <a:noFill/>
          </a:ln>
        </p:spPr>
      </p:pic>
      <p:pic>
        <p:nvPicPr>
          <p:cNvPr descr="A picture containing drawing&#10;&#10;Description automatically generated" id="155" name="Google Shape;155;g20848e50af1_0_220"/>
          <p:cNvPicPr preferRelativeResize="0"/>
          <p:nvPr/>
        </p:nvPicPr>
        <p:blipFill rotWithShape="1">
          <a:blip r:embed="rId3">
            <a:alphaModFix/>
          </a:blip>
          <a:srcRect b="0" l="0" r="0" t="0"/>
          <a:stretch/>
        </p:blipFill>
        <p:spPr>
          <a:xfrm>
            <a:off x="156263" y="5580230"/>
            <a:ext cx="3909190" cy="763140"/>
          </a:xfrm>
          <a:prstGeom prst="rect">
            <a:avLst/>
          </a:prstGeom>
          <a:noFill/>
          <a:ln>
            <a:noFill/>
          </a:ln>
        </p:spPr>
      </p:pic>
      <p:cxnSp>
        <p:nvCxnSpPr>
          <p:cNvPr id="156" name="Google Shape;156;g20848e50af1_0_220"/>
          <p:cNvCxnSpPr/>
          <p:nvPr/>
        </p:nvCxnSpPr>
        <p:spPr>
          <a:xfrm>
            <a:off x="5307184" y="2143379"/>
            <a:ext cx="0" cy="936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157" name="Google Shape;157;g20848e50af1_0_220"/>
          <p:cNvPicPr preferRelativeResize="0"/>
          <p:nvPr/>
        </p:nvPicPr>
        <p:blipFill rotWithShape="1">
          <a:blip r:embed="rId4">
            <a:alphaModFix/>
          </a:blip>
          <a:srcRect b="0" l="0" r="0" t="0"/>
          <a:stretch/>
        </p:blipFill>
        <p:spPr>
          <a:xfrm>
            <a:off x="156263" y="207669"/>
            <a:ext cx="1270758" cy="7709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58" name="Shape 158"/>
        <p:cNvGrpSpPr/>
        <p:nvPr/>
      </p:nvGrpSpPr>
      <p:grpSpPr>
        <a:xfrm>
          <a:off x="0" y="0"/>
          <a:ext cx="0" cy="0"/>
          <a:chOff x="0" y="0"/>
          <a:chExt cx="0" cy="0"/>
        </a:xfrm>
      </p:grpSpPr>
      <p:sp>
        <p:nvSpPr>
          <p:cNvPr id="159" name="Google Shape;159;g24470b247ac_0_37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24470b247ac_0_37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24470b247ac_0_37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4470b247ac_0_37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g24470b247ac_0_376"/>
          <p:cNvSpPr/>
          <p:nvPr>
            <p:ph idx="2" type="pic"/>
          </p:nvPr>
        </p:nvSpPr>
        <p:spPr>
          <a:xfrm>
            <a:off x="720725" y="1857600"/>
            <a:ext cx="5302800" cy="2016000"/>
          </a:xfrm>
          <a:prstGeom prst="rect">
            <a:avLst/>
          </a:prstGeom>
          <a:solidFill>
            <a:srgbClr val="D8D8D8"/>
          </a:solidFill>
          <a:ln>
            <a:noFill/>
          </a:ln>
        </p:spPr>
      </p:sp>
      <p:sp>
        <p:nvSpPr>
          <p:cNvPr id="164" name="Google Shape;164;g24470b247ac_0_37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g24470b247ac_0_376"/>
          <p:cNvSpPr/>
          <p:nvPr>
            <p:ph idx="3" type="pic"/>
          </p:nvPr>
        </p:nvSpPr>
        <p:spPr>
          <a:xfrm>
            <a:off x="6166888" y="1857600"/>
            <a:ext cx="5302800" cy="2016000"/>
          </a:xfrm>
          <a:prstGeom prst="rect">
            <a:avLst/>
          </a:prstGeom>
          <a:solidFill>
            <a:srgbClr val="D8D8D8"/>
          </a:solidFill>
          <a:ln>
            <a:noFill/>
          </a:ln>
        </p:spPr>
      </p:sp>
      <p:sp>
        <p:nvSpPr>
          <p:cNvPr id="166" name="Google Shape;166;g24470b247ac_0_37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7" name="Shape 27"/>
        <p:cNvGrpSpPr/>
        <p:nvPr/>
      </p:nvGrpSpPr>
      <p:grpSpPr>
        <a:xfrm>
          <a:off x="0" y="0"/>
          <a:ext cx="0" cy="0"/>
          <a:chOff x="0" y="0"/>
          <a:chExt cx="0" cy="0"/>
        </a:xfrm>
      </p:grpSpPr>
      <p:sp>
        <p:nvSpPr>
          <p:cNvPr id="28" name="Google Shape;28;p3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1"/>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34" name="Shape 34"/>
        <p:cNvGrpSpPr/>
        <p:nvPr/>
      </p:nvGrpSpPr>
      <p:grpSpPr>
        <a:xfrm>
          <a:off x="0" y="0"/>
          <a:ext cx="0" cy="0"/>
          <a:chOff x="0" y="0"/>
          <a:chExt cx="0" cy="0"/>
        </a:xfrm>
      </p:grpSpPr>
      <p:sp>
        <p:nvSpPr>
          <p:cNvPr id="35" name="Google Shape;35;g14bcfdec53c_0_1397"/>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4bcfdec53c_0_1397"/>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g14bcfdec53c_0_1397"/>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38" name="Google Shape;38;g14bcfdec53c_0_1397"/>
          <p:cNvPicPr preferRelativeResize="0"/>
          <p:nvPr/>
        </p:nvPicPr>
        <p:blipFill rotWithShape="1">
          <a:blip r:embed="rId2">
            <a:alphaModFix/>
          </a:blip>
          <a:srcRect b="0" l="0" r="0" t="0"/>
          <a:stretch/>
        </p:blipFill>
        <p:spPr>
          <a:xfrm>
            <a:off x="720725" y="860400"/>
            <a:ext cx="2970001" cy="838750"/>
          </a:xfrm>
          <a:prstGeom prst="rect">
            <a:avLst/>
          </a:prstGeom>
          <a:noFill/>
          <a:ln>
            <a:noFill/>
          </a:ln>
        </p:spPr>
      </p:pic>
      <p:grpSp>
        <p:nvGrpSpPr>
          <p:cNvPr id="39" name="Google Shape;39;g14bcfdec53c_0_1397"/>
          <p:cNvGrpSpPr/>
          <p:nvPr/>
        </p:nvGrpSpPr>
        <p:grpSpPr>
          <a:xfrm>
            <a:off x="720725" y="5472000"/>
            <a:ext cx="4009268" cy="694945"/>
            <a:chOff x="720725" y="5218493"/>
            <a:chExt cx="4009268" cy="694945"/>
          </a:xfrm>
        </p:grpSpPr>
        <p:pic>
          <p:nvPicPr>
            <p:cNvPr id="40" name="Google Shape;40;g14bcfdec53c_0_1397"/>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41" name="Google Shape;41;g14bcfdec53c_0_1397"/>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42" name="Google Shape;42;g14bcfdec53c_0_1397"/>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43" name="Google Shape;43;g14bcfdec53c_0_1397"/>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44" name="Shape 44"/>
        <p:cNvGrpSpPr/>
        <p:nvPr/>
      </p:nvGrpSpPr>
      <p:grpSpPr>
        <a:xfrm>
          <a:off x="0" y="0"/>
          <a:ext cx="0" cy="0"/>
          <a:chOff x="0" y="0"/>
          <a:chExt cx="0" cy="0"/>
        </a:xfrm>
      </p:grpSpPr>
      <p:sp>
        <p:nvSpPr>
          <p:cNvPr id="45" name="Google Shape;45;p19"/>
          <p:cNvSpPr txBox="1"/>
          <p:nvPr>
            <p:ph type="title"/>
          </p:nvPr>
        </p:nvSpPr>
        <p:spPr>
          <a:xfrm>
            <a:off x="914400" y="304800"/>
            <a:ext cx="10363200" cy="11432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19"/>
          <p:cNvSpPr txBox="1"/>
          <p:nvPr>
            <p:ph idx="10" type="dt"/>
          </p:nvPr>
        </p:nvSpPr>
        <p:spPr>
          <a:xfrm>
            <a:off x="914400" y="6248400"/>
            <a:ext cx="2540000" cy="457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19"/>
          <p:cNvSpPr txBox="1"/>
          <p:nvPr>
            <p:ph idx="11" type="ftr"/>
          </p:nvPr>
        </p:nvSpPr>
        <p:spPr>
          <a:xfrm>
            <a:off x="4165600" y="6248400"/>
            <a:ext cx="3860800" cy="457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19"/>
          <p:cNvSpPr txBox="1"/>
          <p:nvPr>
            <p:ph idx="12" type="sldNum"/>
          </p:nvPr>
        </p:nvSpPr>
        <p:spPr>
          <a:xfrm>
            <a:off x="8737600" y="6248400"/>
            <a:ext cx="2540000" cy="457200"/>
          </a:xfrm>
          <a:prstGeom prst="rect">
            <a:avLst/>
          </a:prstGeom>
          <a:noFill/>
          <a:ln>
            <a:noFill/>
          </a:ln>
        </p:spPr>
        <p:txBody>
          <a:bodyPr anchorCtr="0" anchor="t" bIns="34275" lIns="68575" spcFirstLastPara="1" rIns="68575" wrap="square" tIns="34275">
            <a:noAutofit/>
          </a:bodyPr>
          <a:lstStyle>
            <a:lvl1pPr indent="0" lvl="0"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6"/>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6" name="Shape 56"/>
        <p:cNvGrpSpPr/>
        <p:nvPr/>
      </p:nvGrpSpPr>
      <p:grpSpPr>
        <a:xfrm>
          <a:off x="0" y="0"/>
          <a:ext cx="0" cy="0"/>
          <a:chOff x="0" y="0"/>
          <a:chExt cx="0" cy="0"/>
        </a:xfrm>
      </p:grpSpPr>
      <p:sp>
        <p:nvSpPr>
          <p:cNvPr id="57" name="Google Shape;57;p2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21"/>
          <p:cNvSpPr/>
          <p:nvPr>
            <p:ph idx="2" type="pic"/>
          </p:nvPr>
        </p:nvSpPr>
        <p:spPr>
          <a:xfrm>
            <a:off x="720725" y="1857600"/>
            <a:ext cx="3463200" cy="1656000"/>
          </a:xfrm>
          <a:prstGeom prst="rect">
            <a:avLst/>
          </a:prstGeom>
          <a:solidFill>
            <a:srgbClr val="D8D8D8"/>
          </a:solidFill>
          <a:ln>
            <a:noFill/>
          </a:ln>
        </p:spPr>
      </p:sp>
      <p:sp>
        <p:nvSpPr>
          <p:cNvPr id="62" name="Google Shape;62;p21"/>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1"/>
          <p:cNvSpPr/>
          <p:nvPr>
            <p:ph idx="3" type="pic"/>
          </p:nvPr>
        </p:nvSpPr>
        <p:spPr>
          <a:xfrm>
            <a:off x="4364400" y="1857600"/>
            <a:ext cx="3463200" cy="1656000"/>
          </a:xfrm>
          <a:prstGeom prst="rect">
            <a:avLst/>
          </a:prstGeom>
          <a:solidFill>
            <a:srgbClr val="D8D8D8"/>
          </a:solidFill>
          <a:ln>
            <a:noFill/>
          </a:ln>
        </p:spPr>
      </p:sp>
      <p:sp>
        <p:nvSpPr>
          <p:cNvPr id="64" name="Google Shape;64;p21"/>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1"/>
          <p:cNvSpPr/>
          <p:nvPr>
            <p:ph idx="5" type="pic"/>
          </p:nvPr>
        </p:nvSpPr>
        <p:spPr>
          <a:xfrm>
            <a:off x="8008075" y="1857600"/>
            <a:ext cx="3463200" cy="1656000"/>
          </a:xfrm>
          <a:prstGeom prst="rect">
            <a:avLst/>
          </a:prstGeom>
          <a:solidFill>
            <a:srgbClr val="D8D8D8"/>
          </a:solidFill>
          <a:ln>
            <a:noFill/>
          </a:ln>
        </p:spPr>
      </p:sp>
      <p:sp>
        <p:nvSpPr>
          <p:cNvPr id="66" name="Google Shape;66;p21"/>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67" name="Shape 67"/>
        <p:cNvGrpSpPr/>
        <p:nvPr/>
      </p:nvGrpSpPr>
      <p:grpSpPr>
        <a:xfrm>
          <a:off x="0" y="0"/>
          <a:ext cx="0" cy="0"/>
          <a:chOff x="0" y="0"/>
          <a:chExt cx="0" cy="0"/>
        </a:xfrm>
      </p:grpSpPr>
      <p:sp>
        <p:nvSpPr>
          <p:cNvPr id="68" name="Google Shape;68;g14bcfdec53c_0_54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14bcfdec53c_0_54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70" name="Google Shape;70;g14bcfdec53c_0_54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71" name="Google Shape;71;g14bcfdec53c_0_54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4bcfdec53c_0_541"/>
          <p:cNvSpPr/>
          <p:nvPr>
            <p:ph idx="2" type="pic"/>
          </p:nvPr>
        </p:nvSpPr>
        <p:spPr>
          <a:xfrm>
            <a:off x="720725" y="1857600"/>
            <a:ext cx="3463200" cy="1656000"/>
          </a:xfrm>
          <a:prstGeom prst="rect">
            <a:avLst/>
          </a:prstGeom>
          <a:solidFill>
            <a:srgbClr val="D8D8D8"/>
          </a:solidFill>
          <a:ln>
            <a:noFill/>
          </a:ln>
        </p:spPr>
      </p:sp>
      <p:sp>
        <p:nvSpPr>
          <p:cNvPr id="73" name="Google Shape;73;g14bcfdec53c_0_541"/>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g14bcfdec53c_0_541"/>
          <p:cNvSpPr/>
          <p:nvPr>
            <p:ph idx="3" type="pic"/>
          </p:nvPr>
        </p:nvSpPr>
        <p:spPr>
          <a:xfrm>
            <a:off x="4364400" y="1857600"/>
            <a:ext cx="3463200" cy="1656000"/>
          </a:xfrm>
          <a:prstGeom prst="rect">
            <a:avLst/>
          </a:prstGeom>
          <a:solidFill>
            <a:srgbClr val="D8D8D8"/>
          </a:solidFill>
          <a:ln>
            <a:noFill/>
          </a:ln>
        </p:spPr>
      </p:sp>
      <p:sp>
        <p:nvSpPr>
          <p:cNvPr id="75" name="Google Shape;75;g14bcfdec53c_0_541"/>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g14bcfdec53c_0_541"/>
          <p:cNvSpPr/>
          <p:nvPr>
            <p:ph idx="5" type="pic"/>
          </p:nvPr>
        </p:nvSpPr>
        <p:spPr>
          <a:xfrm>
            <a:off x="8008075" y="1857600"/>
            <a:ext cx="3463200" cy="1656000"/>
          </a:xfrm>
          <a:prstGeom prst="rect">
            <a:avLst/>
          </a:prstGeom>
          <a:solidFill>
            <a:srgbClr val="D8D8D8"/>
          </a:solidFill>
          <a:ln>
            <a:noFill/>
          </a:ln>
        </p:spPr>
      </p:sp>
      <p:sp>
        <p:nvSpPr>
          <p:cNvPr id="77" name="Google Shape;77;g14bcfdec53c_0_541"/>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8" name="Shape 78"/>
        <p:cNvGrpSpPr/>
        <p:nvPr/>
      </p:nvGrpSpPr>
      <p:grpSpPr>
        <a:xfrm>
          <a:off x="0" y="0"/>
          <a:ext cx="0" cy="0"/>
          <a:chOff x="0" y="0"/>
          <a:chExt cx="0" cy="0"/>
        </a:xfrm>
      </p:grpSpPr>
      <p:sp>
        <p:nvSpPr>
          <p:cNvPr id="79" name="Google Shape;79;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22"/>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2"/>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20"/>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20"/>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e328dc025_0_0"/>
          <p:cNvSpPr txBox="1"/>
          <p:nvPr>
            <p:ph type="ctrTitle"/>
          </p:nvPr>
        </p:nvSpPr>
        <p:spPr>
          <a:xfrm>
            <a:off x="961800" y="2541450"/>
            <a:ext cx="10460700" cy="177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5000"/>
              <a:buFont typeface="Arial"/>
              <a:buNone/>
            </a:pPr>
            <a:r>
              <a:rPr lang="en-GB"/>
              <a:t>OceanOPS 3</a:t>
            </a:r>
            <a:endParaRPr/>
          </a:p>
        </p:txBody>
      </p:sp>
      <p:sp>
        <p:nvSpPr>
          <p:cNvPr id="172" name="Google Shape;172;g24e328dc025_0_0"/>
          <p:cNvSpPr txBox="1"/>
          <p:nvPr>
            <p:ph idx="1" type="subTitle"/>
          </p:nvPr>
        </p:nvSpPr>
        <p:spPr>
          <a:xfrm>
            <a:off x="961800" y="4897800"/>
            <a:ext cx="10054500" cy="7677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OCG-15 Session, 13-17 May, 2024</a:t>
            </a:r>
            <a:endParaRPr/>
          </a:p>
          <a:p>
            <a:pPr indent="0" lvl="0" marL="0" rtl="0" algn="l">
              <a:lnSpc>
                <a:spcPct val="105000"/>
              </a:lnSpc>
              <a:spcBef>
                <a:spcPts val="1000"/>
              </a:spcBef>
              <a:spcAft>
                <a:spcPts val="0"/>
              </a:spcAft>
              <a:buClr>
                <a:schemeClr val="dk1"/>
              </a:buClr>
              <a:buSzPts val="1100"/>
              <a:buFont typeface="Arial"/>
              <a:buNone/>
            </a:pPr>
            <a:r>
              <a:rPr lang="en-GB"/>
              <a:t>ONC, Victoria, British Columbia, Canada</a:t>
            </a:r>
            <a:endParaRPr/>
          </a:p>
        </p:txBody>
      </p:sp>
      <p:pic>
        <p:nvPicPr>
          <p:cNvPr id="173" name="Google Shape;173;g24e328dc025_0_0"/>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pic>
        <p:nvPicPr>
          <p:cNvPr descr="Logo&#10;&#10;Description automatically generated" id="174" name="Google Shape;174;g24e328dc025_0_0"/>
          <p:cNvPicPr preferRelativeResize="0"/>
          <p:nvPr/>
        </p:nvPicPr>
        <p:blipFill rotWithShape="1">
          <a:blip r:embed="rId4">
            <a:alphaModFix/>
          </a:blip>
          <a:srcRect b="0" l="0" r="0" t="0"/>
          <a:stretch/>
        </p:blipFill>
        <p:spPr>
          <a:xfrm>
            <a:off x="1368000" y="576000"/>
            <a:ext cx="2970001" cy="83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719f1eeaef_1_28"/>
          <p:cNvSpPr/>
          <p:nvPr/>
        </p:nvSpPr>
        <p:spPr>
          <a:xfrm>
            <a:off x="176000" y="180300"/>
            <a:ext cx="11767200" cy="1717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g2719f1eeaef_1_28"/>
          <p:cNvSpPr/>
          <p:nvPr/>
        </p:nvSpPr>
        <p:spPr>
          <a:xfrm>
            <a:off x="6083225" y="4591223"/>
            <a:ext cx="2899800" cy="1496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g2719f1eeaef_1_28"/>
          <p:cNvSpPr/>
          <p:nvPr/>
        </p:nvSpPr>
        <p:spPr>
          <a:xfrm>
            <a:off x="190900" y="2022950"/>
            <a:ext cx="11767200" cy="24243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g2719f1eeaef_1_28"/>
          <p:cNvSpPr/>
          <p:nvPr/>
        </p:nvSpPr>
        <p:spPr>
          <a:xfrm>
            <a:off x="190900" y="4577375"/>
            <a:ext cx="5277600" cy="14961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g2719f1eeaef_1_28"/>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64" name="Google Shape;264;g2719f1eeaef_1_28"/>
          <p:cNvSpPr txBox="1"/>
          <p:nvPr/>
        </p:nvSpPr>
        <p:spPr>
          <a:xfrm>
            <a:off x="190900" y="525375"/>
            <a:ext cx="28374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latin typeface="Calibri"/>
                <a:ea typeface="Calibri"/>
                <a:cs typeface="Calibri"/>
                <a:sym typeface="Calibri"/>
              </a:rPr>
              <a:t>David Legler (Chair)</a:t>
            </a:r>
            <a:endParaRPr sz="1500">
              <a:latin typeface="Calibri"/>
              <a:ea typeface="Calibri"/>
              <a:cs typeface="Calibri"/>
              <a:sym typeface="Calibri"/>
            </a:endParaRPr>
          </a:p>
          <a:p>
            <a:pPr indent="0" lvl="0" marL="0" rtl="0" algn="l">
              <a:lnSpc>
                <a:spcPct val="115000"/>
              </a:lnSpc>
              <a:spcBef>
                <a:spcPts val="0"/>
              </a:spcBef>
              <a:spcAft>
                <a:spcPts val="0"/>
              </a:spcAft>
              <a:buNone/>
            </a:pPr>
            <a:r>
              <a:rPr lang="en-GB" sz="1500">
                <a:latin typeface="Calibri"/>
                <a:ea typeface="Calibri"/>
                <a:cs typeface="Calibri"/>
                <a:sym typeface="Calibri"/>
              </a:rPr>
              <a:t>Jon Turton (Vice-Chair WMO)</a:t>
            </a:r>
            <a:endParaRPr sz="1500">
              <a:latin typeface="Calibri"/>
              <a:ea typeface="Calibri"/>
              <a:cs typeface="Calibri"/>
              <a:sym typeface="Calibri"/>
            </a:endParaRPr>
          </a:p>
          <a:p>
            <a:pPr indent="0" lvl="0" marL="0" rtl="0" algn="l">
              <a:lnSpc>
                <a:spcPct val="115000"/>
              </a:lnSpc>
              <a:spcBef>
                <a:spcPts val="0"/>
              </a:spcBef>
              <a:spcAft>
                <a:spcPts val="0"/>
              </a:spcAft>
              <a:buNone/>
            </a:pPr>
            <a:r>
              <a:rPr lang="en-GB" sz="1500">
                <a:latin typeface="Calibri"/>
                <a:ea typeface="Calibri"/>
                <a:cs typeface="Calibri"/>
                <a:sym typeface="Calibri"/>
              </a:rPr>
              <a:t>Juliet Hermes (Vice-Chair OBPS)</a:t>
            </a:r>
            <a:endParaRPr sz="1800">
              <a:solidFill>
                <a:schemeClr val="dk2"/>
              </a:solidFill>
            </a:endParaRPr>
          </a:p>
        </p:txBody>
      </p:sp>
      <p:sp>
        <p:nvSpPr>
          <p:cNvPr id="265" name="Google Shape;265;g2719f1eeaef_1_28"/>
          <p:cNvSpPr txBox="1"/>
          <p:nvPr/>
        </p:nvSpPr>
        <p:spPr>
          <a:xfrm>
            <a:off x="10085075" y="2390250"/>
            <a:ext cx="1858200" cy="18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SOT</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Huai-min ZHANG (John)</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Elizabeth Kent</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Henry Kleta</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Joel Cabrie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Justine Parks</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Tammy Morris</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Francis Bringas</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Henry Kleta</a:t>
            </a:r>
            <a:endParaRPr sz="1100">
              <a:latin typeface="Calibri"/>
              <a:ea typeface="Calibri"/>
              <a:cs typeface="Calibri"/>
              <a:sym typeface="Calibri"/>
            </a:endParaRPr>
          </a:p>
        </p:txBody>
      </p:sp>
      <p:sp>
        <p:nvSpPr>
          <p:cNvPr id="266" name="Google Shape;266;g2719f1eeaef_1_28"/>
          <p:cNvSpPr txBox="1"/>
          <p:nvPr/>
        </p:nvSpPr>
        <p:spPr>
          <a:xfrm>
            <a:off x="3198300" y="2569950"/>
            <a:ext cx="1388700" cy="74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OceanSITES</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Raquel Somavilla</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Johannes Karstensen</a:t>
            </a:r>
            <a:endParaRPr sz="1100">
              <a:latin typeface="Calibri"/>
              <a:ea typeface="Calibri"/>
              <a:cs typeface="Calibri"/>
              <a:sym typeface="Calibri"/>
            </a:endParaRPr>
          </a:p>
        </p:txBody>
      </p:sp>
      <p:sp>
        <p:nvSpPr>
          <p:cNvPr id="267" name="Google Shape;267;g2719f1eeaef_1_28"/>
          <p:cNvSpPr txBox="1"/>
          <p:nvPr/>
        </p:nvSpPr>
        <p:spPr>
          <a:xfrm>
            <a:off x="1139925" y="2390250"/>
            <a:ext cx="1108500" cy="110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Argo</a:t>
            </a:r>
            <a:endParaRPr b="1"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100">
                <a:latin typeface="Calibri"/>
                <a:ea typeface="Calibri"/>
                <a:cs typeface="Calibri"/>
                <a:sym typeface="Calibri"/>
              </a:rPr>
              <a:t>Breck Owens</a:t>
            </a:r>
            <a:endParaRPr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100">
                <a:latin typeface="Calibri"/>
                <a:ea typeface="Calibri"/>
                <a:cs typeface="Calibri"/>
                <a:sym typeface="Calibri"/>
              </a:rPr>
              <a:t>Susan Wijffels</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Brian King</a:t>
            </a:r>
            <a:endParaRPr sz="1100">
              <a:latin typeface="Calibri"/>
              <a:ea typeface="Calibri"/>
              <a:cs typeface="Calibri"/>
              <a:sym typeface="Calibri"/>
            </a:endParaRPr>
          </a:p>
        </p:txBody>
      </p:sp>
      <p:sp>
        <p:nvSpPr>
          <p:cNvPr id="268" name="Google Shape;268;g2719f1eeaef_1_28"/>
          <p:cNvSpPr txBox="1"/>
          <p:nvPr/>
        </p:nvSpPr>
        <p:spPr>
          <a:xfrm>
            <a:off x="3198300" y="3445425"/>
            <a:ext cx="1388700" cy="8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GO SHIP</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Elaine MCDONAGH</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Leticia Barbero</a:t>
            </a:r>
            <a:endParaRPr sz="1100">
              <a:latin typeface="Calibri"/>
              <a:ea typeface="Calibri"/>
              <a:cs typeface="Calibri"/>
              <a:sym typeface="Calibri"/>
            </a:endParaRPr>
          </a:p>
        </p:txBody>
      </p:sp>
      <p:sp>
        <p:nvSpPr>
          <p:cNvPr id="269" name="Google Shape;269;g2719f1eeaef_1_28"/>
          <p:cNvSpPr txBox="1"/>
          <p:nvPr/>
        </p:nvSpPr>
        <p:spPr>
          <a:xfrm>
            <a:off x="7811625" y="3479750"/>
            <a:ext cx="1171500" cy="74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OceanGliders</a:t>
            </a:r>
            <a:endParaRPr b="1"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100">
                <a:latin typeface="Calibri"/>
                <a:ea typeface="Calibri"/>
                <a:cs typeface="Calibri"/>
                <a:sym typeface="Calibri"/>
              </a:rPr>
              <a:t>Pierre Testor</a:t>
            </a:r>
            <a:endParaRPr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100">
                <a:latin typeface="Calibri"/>
                <a:ea typeface="Calibri"/>
                <a:cs typeface="Calibri"/>
                <a:sym typeface="Calibri"/>
              </a:rPr>
              <a:t>Brad DeYoung</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0" name="Google Shape;270;g2719f1eeaef_1_28"/>
          <p:cNvSpPr txBox="1"/>
          <p:nvPr/>
        </p:nvSpPr>
        <p:spPr>
          <a:xfrm>
            <a:off x="7811613" y="2546425"/>
            <a:ext cx="1632900" cy="71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AniBOS</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Clive Mcmahon</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Fabien Roquet</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1" name="Google Shape;271;g2719f1eeaef_1_28"/>
          <p:cNvSpPr txBox="1"/>
          <p:nvPr/>
        </p:nvSpPr>
        <p:spPr>
          <a:xfrm>
            <a:off x="5543138" y="2480325"/>
            <a:ext cx="1303800" cy="7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GLOSS</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Gary Mitchum</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Bernado Aliaga</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2" name="Google Shape;272;g2719f1eeaef_1_28"/>
          <p:cNvSpPr txBox="1"/>
          <p:nvPr/>
        </p:nvSpPr>
        <p:spPr>
          <a:xfrm>
            <a:off x="5536875" y="3460596"/>
            <a:ext cx="1522800" cy="74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DBCP</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Lance Braasch</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Nelly Florida Riama</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3" name="Google Shape;273;g2719f1eeaef_1_28"/>
          <p:cNvSpPr txBox="1"/>
          <p:nvPr/>
        </p:nvSpPr>
        <p:spPr>
          <a:xfrm>
            <a:off x="6207925" y="4996248"/>
            <a:ext cx="2002500" cy="71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USVs</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solidFill>
                  <a:schemeClr val="dk1"/>
                </a:solidFill>
                <a:latin typeface="Calibri"/>
                <a:ea typeface="Calibri"/>
                <a:cs typeface="Calibri"/>
                <a:sym typeface="Calibri"/>
              </a:rPr>
              <a:t>Ruth Gwynneth Patterson</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4" name="Google Shape;274;g2719f1eeaef_1_28"/>
          <p:cNvSpPr txBox="1"/>
          <p:nvPr/>
        </p:nvSpPr>
        <p:spPr>
          <a:xfrm>
            <a:off x="1890457" y="4965075"/>
            <a:ext cx="1858200" cy="110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FVON</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solidFill>
                  <a:schemeClr val="dk1"/>
                </a:solidFill>
                <a:latin typeface="Calibri"/>
                <a:ea typeface="Calibri"/>
                <a:cs typeface="Calibri"/>
                <a:sym typeface="Calibri"/>
              </a:rPr>
              <a:t>Cooper Van Vranken</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75" name="Google Shape;275;g2719f1eeaef_1_28"/>
          <p:cNvSpPr txBox="1"/>
          <p:nvPr/>
        </p:nvSpPr>
        <p:spPr>
          <a:xfrm>
            <a:off x="318007" y="4965075"/>
            <a:ext cx="1858200" cy="110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SMART Cables</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solidFill>
                  <a:schemeClr val="dk1"/>
                </a:solidFill>
                <a:latin typeface="Calibri"/>
                <a:ea typeface="Calibri"/>
                <a:cs typeface="Calibri"/>
                <a:sym typeface="Calibri"/>
              </a:rPr>
              <a:t>Bruce Howe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Ceci Rodriguez Cruz</a:t>
            </a:r>
            <a:endParaRPr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100">
                <a:latin typeface="Calibri"/>
                <a:ea typeface="Calibri"/>
                <a:cs typeface="Calibri"/>
                <a:sym typeface="Calibri"/>
              </a:rPr>
              <a:t>Chris Barnes </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William Wilcock</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pic>
        <p:nvPicPr>
          <p:cNvPr id="276" name="Google Shape;276;g2719f1eeaef_1_28"/>
          <p:cNvPicPr preferRelativeResize="0"/>
          <p:nvPr/>
        </p:nvPicPr>
        <p:blipFill>
          <a:blip r:embed="rId3">
            <a:alphaModFix/>
          </a:blip>
          <a:stretch>
            <a:fillRect/>
          </a:stretch>
        </p:blipFill>
        <p:spPr>
          <a:xfrm>
            <a:off x="2400525" y="3498750"/>
            <a:ext cx="814725" cy="814725"/>
          </a:xfrm>
          <a:prstGeom prst="rect">
            <a:avLst/>
          </a:prstGeom>
          <a:noFill/>
          <a:ln>
            <a:noFill/>
          </a:ln>
        </p:spPr>
      </p:pic>
      <p:pic>
        <p:nvPicPr>
          <p:cNvPr id="277" name="Google Shape;277;g2719f1eeaef_1_28"/>
          <p:cNvPicPr preferRelativeResize="0"/>
          <p:nvPr/>
        </p:nvPicPr>
        <p:blipFill>
          <a:blip r:embed="rId4">
            <a:alphaModFix/>
          </a:blip>
          <a:stretch>
            <a:fillRect/>
          </a:stretch>
        </p:blipFill>
        <p:spPr>
          <a:xfrm>
            <a:off x="4632700" y="3461424"/>
            <a:ext cx="747450" cy="747450"/>
          </a:xfrm>
          <a:prstGeom prst="rect">
            <a:avLst/>
          </a:prstGeom>
          <a:noFill/>
          <a:ln>
            <a:noFill/>
          </a:ln>
        </p:spPr>
      </p:pic>
      <p:pic>
        <p:nvPicPr>
          <p:cNvPr id="278" name="Google Shape;278;g2719f1eeaef_1_28"/>
          <p:cNvPicPr preferRelativeResize="0"/>
          <p:nvPr/>
        </p:nvPicPr>
        <p:blipFill>
          <a:blip r:embed="rId5">
            <a:alphaModFix/>
          </a:blip>
          <a:stretch>
            <a:fillRect/>
          </a:stretch>
        </p:blipFill>
        <p:spPr>
          <a:xfrm>
            <a:off x="392484" y="2480412"/>
            <a:ext cx="747450" cy="747450"/>
          </a:xfrm>
          <a:prstGeom prst="rect">
            <a:avLst/>
          </a:prstGeom>
          <a:noFill/>
          <a:ln>
            <a:noFill/>
          </a:ln>
        </p:spPr>
      </p:pic>
      <p:pic>
        <p:nvPicPr>
          <p:cNvPr id="279" name="Google Shape;279;g2719f1eeaef_1_28"/>
          <p:cNvPicPr preferRelativeResize="0"/>
          <p:nvPr/>
        </p:nvPicPr>
        <p:blipFill>
          <a:blip r:embed="rId6">
            <a:alphaModFix/>
          </a:blip>
          <a:stretch>
            <a:fillRect/>
          </a:stretch>
        </p:blipFill>
        <p:spPr>
          <a:xfrm>
            <a:off x="9098438" y="2951013"/>
            <a:ext cx="814725" cy="814725"/>
          </a:xfrm>
          <a:prstGeom prst="rect">
            <a:avLst/>
          </a:prstGeom>
          <a:noFill/>
          <a:ln>
            <a:noFill/>
          </a:ln>
        </p:spPr>
      </p:pic>
      <p:pic>
        <p:nvPicPr>
          <p:cNvPr id="280" name="Google Shape;280;g2719f1eeaef_1_28"/>
          <p:cNvPicPr preferRelativeResize="0"/>
          <p:nvPr/>
        </p:nvPicPr>
        <p:blipFill>
          <a:blip r:embed="rId7">
            <a:alphaModFix/>
          </a:blip>
          <a:stretch>
            <a:fillRect/>
          </a:stretch>
        </p:blipFill>
        <p:spPr>
          <a:xfrm>
            <a:off x="4742751" y="2531800"/>
            <a:ext cx="747450" cy="747450"/>
          </a:xfrm>
          <a:prstGeom prst="rect">
            <a:avLst/>
          </a:prstGeom>
          <a:noFill/>
          <a:ln>
            <a:noFill/>
          </a:ln>
        </p:spPr>
      </p:pic>
      <p:pic>
        <p:nvPicPr>
          <p:cNvPr id="281" name="Google Shape;281;g2719f1eeaef_1_28"/>
          <p:cNvPicPr preferRelativeResize="0"/>
          <p:nvPr/>
        </p:nvPicPr>
        <p:blipFill>
          <a:blip r:embed="rId8">
            <a:alphaModFix/>
          </a:blip>
          <a:stretch>
            <a:fillRect/>
          </a:stretch>
        </p:blipFill>
        <p:spPr>
          <a:xfrm>
            <a:off x="6897170" y="2546490"/>
            <a:ext cx="747450" cy="718082"/>
          </a:xfrm>
          <a:prstGeom prst="rect">
            <a:avLst/>
          </a:prstGeom>
          <a:noFill/>
          <a:ln>
            <a:noFill/>
          </a:ln>
        </p:spPr>
      </p:pic>
      <p:pic>
        <p:nvPicPr>
          <p:cNvPr id="282" name="Google Shape;282;g2719f1eeaef_1_28"/>
          <p:cNvPicPr preferRelativeResize="0"/>
          <p:nvPr/>
        </p:nvPicPr>
        <p:blipFill>
          <a:blip r:embed="rId9">
            <a:alphaModFix/>
          </a:blip>
          <a:stretch>
            <a:fillRect/>
          </a:stretch>
        </p:blipFill>
        <p:spPr>
          <a:xfrm>
            <a:off x="6797600" y="3479761"/>
            <a:ext cx="967525" cy="967503"/>
          </a:xfrm>
          <a:prstGeom prst="rect">
            <a:avLst/>
          </a:prstGeom>
          <a:noFill/>
          <a:ln>
            <a:noFill/>
          </a:ln>
        </p:spPr>
      </p:pic>
      <p:pic>
        <p:nvPicPr>
          <p:cNvPr id="283" name="Google Shape;283;g2719f1eeaef_1_28"/>
          <p:cNvPicPr preferRelativeResize="0"/>
          <p:nvPr/>
        </p:nvPicPr>
        <p:blipFill rotWithShape="1">
          <a:blip r:embed="rId10">
            <a:alphaModFix/>
          </a:blip>
          <a:srcRect b="10743" l="2205" r="78915" t="6041"/>
          <a:stretch/>
        </p:blipFill>
        <p:spPr>
          <a:xfrm>
            <a:off x="392475" y="3378075"/>
            <a:ext cx="747450" cy="949500"/>
          </a:xfrm>
          <a:prstGeom prst="rect">
            <a:avLst/>
          </a:prstGeom>
          <a:noFill/>
          <a:ln>
            <a:noFill/>
          </a:ln>
        </p:spPr>
      </p:pic>
      <p:pic>
        <p:nvPicPr>
          <p:cNvPr id="284" name="Google Shape;284;g2719f1eeaef_1_28"/>
          <p:cNvPicPr preferRelativeResize="0"/>
          <p:nvPr/>
        </p:nvPicPr>
        <p:blipFill>
          <a:blip r:embed="rId11">
            <a:alphaModFix/>
          </a:blip>
          <a:stretch>
            <a:fillRect/>
          </a:stretch>
        </p:blipFill>
        <p:spPr>
          <a:xfrm>
            <a:off x="2324113" y="2524973"/>
            <a:ext cx="967550" cy="839067"/>
          </a:xfrm>
          <a:prstGeom prst="rect">
            <a:avLst/>
          </a:prstGeom>
          <a:noFill/>
          <a:ln>
            <a:noFill/>
          </a:ln>
        </p:spPr>
      </p:pic>
      <p:sp>
        <p:nvSpPr>
          <p:cNvPr id="285" name="Google Shape;285;g2719f1eeaef_1_28"/>
          <p:cNvSpPr txBox="1"/>
          <p:nvPr/>
        </p:nvSpPr>
        <p:spPr>
          <a:xfrm>
            <a:off x="1139925" y="3478275"/>
            <a:ext cx="1171500" cy="74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HFR</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Hugh Roarty</a:t>
            </a:r>
            <a:endParaRPr sz="1100">
              <a:latin typeface="Calibri"/>
              <a:ea typeface="Calibri"/>
              <a:cs typeface="Calibri"/>
              <a:sym typeface="Calibri"/>
            </a:endParaRPr>
          </a:p>
          <a:p>
            <a:pPr indent="0" lvl="0" marL="0" rtl="0" algn="l">
              <a:lnSpc>
                <a:spcPct val="115000"/>
              </a:lnSpc>
              <a:spcBef>
                <a:spcPts val="0"/>
              </a:spcBef>
              <a:spcAft>
                <a:spcPts val="0"/>
              </a:spcAft>
              <a:buNone/>
            </a:pPr>
            <a:r>
              <a:rPr lang="en-GB" sz="1100">
                <a:latin typeface="Calibri"/>
                <a:ea typeface="Calibri"/>
                <a:cs typeface="Calibri"/>
                <a:sym typeface="Calibri"/>
              </a:rPr>
              <a:t>Manman Wang</a:t>
            </a:r>
            <a:endParaRPr sz="1100">
              <a:latin typeface="Calibri"/>
              <a:ea typeface="Calibri"/>
              <a:cs typeface="Calibri"/>
              <a:sym typeface="Calibri"/>
            </a:endParaRPr>
          </a:p>
        </p:txBody>
      </p:sp>
      <p:sp>
        <p:nvSpPr>
          <p:cNvPr id="286" name="Google Shape;286;g2719f1eeaef_1_28"/>
          <p:cNvSpPr txBox="1"/>
          <p:nvPr/>
        </p:nvSpPr>
        <p:spPr>
          <a:xfrm>
            <a:off x="306338" y="2009225"/>
            <a:ext cx="50031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a:latin typeface="Calibri"/>
                <a:ea typeface="Calibri"/>
                <a:cs typeface="Calibri"/>
                <a:sym typeface="Calibri"/>
              </a:rPr>
              <a:t>Mature Networks</a:t>
            </a:r>
            <a:endParaRPr sz="1600">
              <a:solidFill>
                <a:schemeClr val="dk2"/>
              </a:solidFill>
            </a:endParaRPr>
          </a:p>
        </p:txBody>
      </p:sp>
      <p:sp>
        <p:nvSpPr>
          <p:cNvPr id="287" name="Google Shape;287;g2719f1eeaef_1_28"/>
          <p:cNvSpPr txBox="1"/>
          <p:nvPr/>
        </p:nvSpPr>
        <p:spPr>
          <a:xfrm>
            <a:off x="317994" y="4570200"/>
            <a:ext cx="50031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a:latin typeface="Calibri"/>
                <a:ea typeface="Calibri"/>
                <a:cs typeface="Calibri"/>
                <a:sym typeface="Calibri"/>
              </a:rPr>
              <a:t>Emerging Networks</a:t>
            </a:r>
            <a:endParaRPr sz="1600">
              <a:solidFill>
                <a:schemeClr val="dk2"/>
              </a:solidFill>
            </a:endParaRPr>
          </a:p>
        </p:txBody>
      </p:sp>
      <p:sp>
        <p:nvSpPr>
          <p:cNvPr id="288" name="Google Shape;288;g2719f1eeaef_1_28"/>
          <p:cNvSpPr txBox="1"/>
          <p:nvPr/>
        </p:nvSpPr>
        <p:spPr>
          <a:xfrm>
            <a:off x="3769844" y="5070725"/>
            <a:ext cx="1858200" cy="110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Calibri"/>
                <a:ea typeface="Calibri"/>
                <a:cs typeface="Calibri"/>
                <a:sym typeface="Calibri"/>
              </a:rPr>
              <a:t>SOCONET</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GB" sz="1100">
                <a:solidFill>
                  <a:schemeClr val="dk1"/>
                </a:solidFill>
                <a:latin typeface="Calibri"/>
                <a:ea typeface="Calibri"/>
                <a:cs typeface="Calibri"/>
                <a:sym typeface="Calibri"/>
              </a:rPr>
              <a:t>Adrienne Sutton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100">
                <a:solidFill>
                  <a:schemeClr val="dk1"/>
                </a:solidFill>
                <a:latin typeface="Calibri"/>
                <a:ea typeface="Calibri"/>
                <a:cs typeface="Calibri"/>
                <a:sym typeface="Calibri"/>
              </a:rPr>
              <a:t>Maciej Telszweski</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a:p>
            <a:pPr indent="0" lvl="0" marL="0" rtl="0" algn="l">
              <a:lnSpc>
                <a:spcPct val="115000"/>
              </a:lnSpc>
              <a:spcBef>
                <a:spcPts val="0"/>
              </a:spcBef>
              <a:spcAft>
                <a:spcPts val="0"/>
              </a:spcAft>
              <a:buNone/>
            </a:pPr>
            <a:r>
              <a:t/>
            </a:r>
            <a:endParaRPr sz="1100">
              <a:latin typeface="Calibri"/>
              <a:ea typeface="Calibri"/>
              <a:cs typeface="Calibri"/>
              <a:sym typeface="Calibri"/>
            </a:endParaRPr>
          </a:p>
        </p:txBody>
      </p:sp>
      <p:sp>
        <p:nvSpPr>
          <p:cNvPr id="289" name="Google Shape;289;g2719f1eeaef_1_28"/>
          <p:cNvSpPr txBox="1"/>
          <p:nvPr/>
        </p:nvSpPr>
        <p:spPr>
          <a:xfrm>
            <a:off x="7576350" y="539159"/>
            <a:ext cx="4740900" cy="9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Mathieu Belbeoch (Vice Chair OceanOPS Manager)</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Ann Christine Zinkann (NOAA support to GOOS, ECOP)</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YU Ting (China support to GOOS)</a:t>
            </a:r>
            <a:endParaRPr sz="1500">
              <a:latin typeface="Calibri"/>
              <a:ea typeface="Calibri"/>
              <a:cs typeface="Calibri"/>
              <a:sym typeface="Calibri"/>
            </a:endParaRPr>
          </a:p>
        </p:txBody>
      </p:sp>
      <p:sp>
        <p:nvSpPr>
          <p:cNvPr id="290" name="Google Shape;290;g2719f1eeaef_1_28"/>
          <p:cNvSpPr txBox="1"/>
          <p:nvPr/>
        </p:nvSpPr>
        <p:spPr>
          <a:xfrm>
            <a:off x="6126519" y="4601373"/>
            <a:ext cx="50031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a:latin typeface="Calibri"/>
                <a:ea typeface="Calibri"/>
                <a:cs typeface="Calibri"/>
                <a:sym typeface="Calibri"/>
              </a:rPr>
              <a:t>Under Consideration Networks</a:t>
            </a:r>
            <a:endParaRPr sz="1600">
              <a:solidFill>
                <a:schemeClr val="dk2"/>
              </a:solidFill>
            </a:endParaRPr>
          </a:p>
        </p:txBody>
      </p:sp>
      <p:sp>
        <p:nvSpPr>
          <p:cNvPr id="291" name="Google Shape;291;g2719f1eeaef_1_28"/>
          <p:cNvSpPr txBox="1"/>
          <p:nvPr/>
        </p:nvSpPr>
        <p:spPr>
          <a:xfrm>
            <a:off x="3458075" y="532259"/>
            <a:ext cx="4047900" cy="120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Kevin O'Brien (Vice-Chair Data)</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Champika Gallage (Ex officio - WMO Rep)</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Zulfikar Begg (Vice-Chair Capacity Development)</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500">
                <a:solidFill>
                  <a:schemeClr val="dk1"/>
                </a:solidFill>
                <a:latin typeface="Calibri"/>
                <a:ea typeface="Calibri"/>
                <a:cs typeface="Calibri"/>
                <a:sym typeface="Calibri"/>
              </a:rPr>
              <a:t>Emma Heslop (GOOS)</a:t>
            </a:r>
            <a:endParaRPr sz="1500">
              <a:latin typeface="Calibri"/>
              <a:ea typeface="Calibri"/>
              <a:cs typeface="Calibri"/>
              <a:sym typeface="Calibri"/>
            </a:endParaRPr>
          </a:p>
        </p:txBody>
      </p:sp>
      <p:sp>
        <p:nvSpPr>
          <p:cNvPr id="292" name="Google Shape;292;g2719f1eeaef_1_28"/>
          <p:cNvSpPr txBox="1"/>
          <p:nvPr/>
        </p:nvSpPr>
        <p:spPr>
          <a:xfrm>
            <a:off x="190888" y="119800"/>
            <a:ext cx="5003100" cy="4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900">
                <a:latin typeface="Calibri"/>
                <a:ea typeface="Calibri"/>
                <a:cs typeface="Calibri"/>
                <a:sym typeface="Calibri"/>
              </a:rPr>
              <a:t>OCG Executive Members</a:t>
            </a:r>
            <a:endParaRPr sz="2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0848e50af1_0_2"/>
          <p:cNvSpPr txBox="1"/>
          <p:nvPr/>
        </p:nvSpPr>
        <p:spPr>
          <a:xfrm>
            <a:off x="720725" y="1435675"/>
            <a:ext cx="7254600" cy="462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300"/>
              </a:spcBef>
              <a:spcAft>
                <a:spcPts val="0"/>
              </a:spcAft>
              <a:buNone/>
            </a:pPr>
            <a:r>
              <a:rPr b="1" lang="en-GB" sz="2400">
                <a:solidFill>
                  <a:schemeClr val="accent1"/>
                </a:solidFill>
                <a:highlight>
                  <a:srgbClr val="FFFFFF"/>
                </a:highlight>
                <a:latin typeface="Barlow"/>
                <a:ea typeface="Barlow"/>
                <a:cs typeface="Barlow"/>
                <a:sym typeface="Barlow"/>
              </a:rPr>
              <a:t>OceanOPS has demonstrated value, crystallized much of the GOOS observing system, and enabled efficient management of expensive ocean observing </a:t>
            </a:r>
            <a:r>
              <a:rPr b="1" lang="en-GB" sz="2400">
                <a:solidFill>
                  <a:schemeClr val="accent1"/>
                </a:solidFill>
                <a:highlight>
                  <a:srgbClr val="FFFFFF"/>
                </a:highlight>
                <a:latin typeface="Barlow"/>
                <a:ea typeface="Barlow"/>
                <a:cs typeface="Barlow"/>
                <a:sym typeface="Barlow"/>
              </a:rPr>
              <a:t>activities</a:t>
            </a:r>
            <a:r>
              <a:rPr b="1" lang="en-GB" sz="2400">
                <a:solidFill>
                  <a:schemeClr val="accent1"/>
                </a:solidFill>
                <a:highlight>
                  <a:srgbClr val="FFFFFF"/>
                </a:highlight>
                <a:latin typeface="Barlow"/>
                <a:ea typeface="Barlow"/>
                <a:cs typeface="Barlow"/>
                <a:sym typeface="Barlow"/>
              </a:rPr>
              <a:t>. </a:t>
            </a:r>
            <a:endParaRPr b="1" sz="2400">
              <a:solidFill>
                <a:schemeClr val="accent1"/>
              </a:solidFill>
              <a:highlight>
                <a:srgbClr val="FFFFFF"/>
              </a:highlight>
              <a:latin typeface="Barlow"/>
              <a:ea typeface="Barlow"/>
              <a:cs typeface="Barlow"/>
              <a:sym typeface="Barlow"/>
            </a:endParaRPr>
          </a:p>
          <a:p>
            <a:pPr indent="0" lvl="0" marL="0" marR="0" rtl="0" algn="l">
              <a:lnSpc>
                <a:spcPct val="115000"/>
              </a:lnSpc>
              <a:spcBef>
                <a:spcPts val="1300"/>
              </a:spcBef>
              <a:spcAft>
                <a:spcPts val="1300"/>
              </a:spcAft>
              <a:buNone/>
            </a:pPr>
            <a:r>
              <a:rPr b="1" lang="en-GB" sz="2400">
                <a:solidFill>
                  <a:schemeClr val="accent1"/>
                </a:solidFill>
                <a:highlight>
                  <a:srgbClr val="FFFFFF"/>
                </a:highlight>
                <a:latin typeface="Barlow"/>
                <a:ea typeface="Barlow"/>
                <a:cs typeface="Barlow"/>
                <a:sym typeface="Barlow"/>
              </a:rPr>
              <a:t>This morning we will begin to identify some of the issues/questions about a future OceanOPS and steps necessary to appropriately support its future functions.</a:t>
            </a:r>
            <a:endParaRPr b="1" sz="2400">
              <a:solidFill>
                <a:schemeClr val="accent1"/>
              </a:solidFill>
              <a:highlight>
                <a:srgbClr val="FFFFFF"/>
              </a:highlight>
              <a:latin typeface="Barlow"/>
              <a:ea typeface="Barlow"/>
              <a:cs typeface="Barlow"/>
              <a:sym typeface="Barlow"/>
            </a:endParaRPr>
          </a:p>
        </p:txBody>
      </p:sp>
      <p:sp>
        <p:nvSpPr>
          <p:cNvPr id="180" name="Google Shape;180;g20848e50af1_0_2"/>
          <p:cNvSpPr txBox="1"/>
          <p:nvPr>
            <p:ph type="title"/>
          </p:nvPr>
        </p:nvSpPr>
        <p:spPr>
          <a:xfrm>
            <a:off x="720725" y="722325"/>
            <a:ext cx="69789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Opening Thoughts</a:t>
            </a:r>
            <a:endParaRPr/>
          </a:p>
        </p:txBody>
      </p:sp>
      <p:pic>
        <p:nvPicPr>
          <p:cNvPr id="181" name="Google Shape;181;g20848e50af1_0_2" title="Royalty-Free photo: Beach during sunrise | PickPik"/>
          <p:cNvPicPr preferRelativeResize="0"/>
          <p:nvPr/>
        </p:nvPicPr>
        <p:blipFill rotWithShape="1">
          <a:blip r:embed="rId3">
            <a:alphaModFix/>
          </a:blip>
          <a:srcRect b="0" l="-23731" r="0" t="0"/>
          <a:stretch/>
        </p:blipFill>
        <p:spPr>
          <a:xfrm>
            <a:off x="6822375" y="2287600"/>
            <a:ext cx="5369624" cy="3798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7192a4c4a7_1_580"/>
          <p:cNvSpPr txBox="1"/>
          <p:nvPr/>
        </p:nvSpPr>
        <p:spPr>
          <a:xfrm>
            <a:off x="720725" y="1435675"/>
            <a:ext cx="7254600" cy="462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300"/>
              </a:spcBef>
              <a:spcAft>
                <a:spcPts val="1300"/>
              </a:spcAft>
              <a:buNone/>
            </a:pPr>
            <a:r>
              <a:rPr b="1" lang="en-GB" sz="2800">
                <a:solidFill>
                  <a:schemeClr val="accent1"/>
                </a:solidFill>
                <a:highlight>
                  <a:srgbClr val="FFFFFF"/>
                </a:highlight>
                <a:latin typeface="Barlow"/>
                <a:ea typeface="Barlow"/>
                <a:cs typeface="Barlow"/>
                <a:sym typeface="Barlow"/>
              </a:rPr>
              <a:t>What are the most unique and valuable services that OceanOPS provides to the networks?</a:t>
            </a:r>
            <a:endParaRPr b="1" sz="2800" u="none" cap="none" strike="noStrike">
              <a:solidFill>
                <a:schemeClr val="accent1"/>
              </a:solidFill>
              <a:highlight>
                <a:srgbClr val="FFFFFF"/>
              </a:highlight>
              <a:latin typeface="Barlow"/>
              <a:ea typeface="Barlow"/>
              <a:cs typeface="Barlow"/>
              <a:sym typeface="Barlow"/>
            </a:endParaRPr>
          </a:p>
        </p:txBody>
      </p:sp>
      <p:sp>
        <p:nvSpPr>
          <p:cNvPr id="187" name="Google Shape;187;g27192a4c4a7_1_580"/>
          <p:cNvSpPr txBox="1"/>
          <p:nvPr>
            <p:ph type="title"/>
          </p:nvPr>
        </p:nvSpPr>
        <p:spPr>
          <a:xfrm>
            <a:off x="720725" y="722325"/>
            <a:ext cx="69789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OceanOPS services</a:t>
            </a:r>
            <a:endParaRPr/>
          </a:p>
        </p:txBody>
      </p:sp>
      <p:pic>
        <p:nvPicPr>
          <p:cNvPr id="188" name="Google Shape;188;g27192a4c4a7_1_580"/>
          <p:cNvPicPr preferRelativeResize="0"/>
          <p:nvPr/>
        </p:nvPicPr>
        <p:blipFill rotWithShape="1">
          <a:blip r:embed="rId3">
            <a:alphaModFix/>
          </a:blip>
          <a:srcRect b="0" l="10597" r="50610" t="0"/>
          <a:stretch/>
        </p:blipFill>
        <p:spPr>
          <a:xfrm>
            <a:off x="8428500" y="0"/>
            <a:ext cx="3763502"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0848e50af1_0_7"/>
          <p:cNvSpPr txBox="1"/>
          <p:nvPr/>
        </p:nvSpPr>
        <p:spPr>
          <a:xfrm>
            <a:off x="0" y="0"/>
            <a:ext cx="13669800" cy="6597000"/>
          </a:xfrm>
          <a:prstGeom prst="rect">
            <a:avLst/>
          </a:prstGeom>
          <a:noFill/>
          <a:ln>
            <a:noFill/>
          </a:ln>
        </p:spPr>
        <p:txBody>
          <a:bodyPr anchorCtr="0" anchor="t" bIns="45700" lIns="91425" spcFirstLastPara="1" rIns="91425" wrap="square" tIns="45700">
            <a:noAutofit/>
          </a:bodyPr>
          <a:lstStyle/>
          <a:p>
            <a:pPr indent="-365250" lvl="0" marL="540000" marR="0" rtl="0" algn="l">
              <a:lnSpc>
                <a:spcPct val="115000"/>
              </a:lnSpc>
              <a:spcBef>
                <a:spcPts val="0"/>
              </a:spcBef>
              <a:spcAft>
                <a:spcPts val="0"/>
              </a:spcAft>
              <a:buClr>
                <a:schemeClr val="accent1"/>
              </a:buClr>
              <a:buSzPts val="1500"/>
              <a:buFont typeface="Quattrocento Sans"/>
              <a:buChar char="●"/>
            </a:pPr>
            <a:r>
              <a:rPr lang="en-GB" sz="1500">
                <a:solidFill>
                  <a:schemeClr val="accent1"/>
                </a:solidFill>
                <a:highlight>
                  <a:srgbClr val="FFFFFF"/>
                </a:highlight>
                <a:latin typeface="Barlow Light"/>
                <a:ea typeface="Barlow Light"/>
                <a:cs typeface="Barlow Light"/>
                <a:sym typeface="Barlow Light"/>
              </a:rPr>
              <a:t>Argo notification scheme - fundamental, legal requirement, IOC resolution</a:t>
            </a:r>
            <a:endParaRPr sz="1500">
              <a:solidFill>
                <a:schemeClr val="accent1"/>
              </a:solidFill>
              <a:highlight>
                <a:srgbClr val="FFFFFF"/>
              </a:highlight>
              <a:latin typeface="Barlow Light"/>
              <a:ea typeface="Barlow Light"/>
              <a:cs typeface="Barlow Light"/>
              <a:sym typeface="Barlow Light"/>
            </a:endParaRPr>
          </a:p>
          <a:p>
            <a:pPr indent="-365250" lvl="0" marL="540000" marR="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rgbClr val="FFFFFF"/>
                </a:highlight>
                <a:latin typeface="Barlow Light"/>
                <a:ea typeface="Barlow Light"/>
                <a:cs typeface="Barlow Light"/>
                <a:sym typeface="Barlow Light"/>
              </a:rPr>
              <a:t>Argo - Collecting metadata, monitoring the health of the array, assess gaps, age, and management of the array ($  cost efficiency, value for money to funders of network)</a:t>
            </a:r>
            <a:endParaRPr sz="1500">
              <a:solidFill>
                <a:schemeClr val="accent1"/>
              </a:solidFill>
              <a:highlight>
                <a:srgbClr val="FFFFFF"/>
              </a:highlight>
              <a:latin typeface="Barlow Light"/>
              <a:ea typeface="Barlow Light"/>
              <a:cs typeface="Barlow Light"/>
              <a:sym typeface="Barlow Light"/>
            </a:endParaRPr>
          </a:p>
          <a:p>
            <a:pPr indent="-365250" lvl="0" marL="540000" marR="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rgbClr val="FFFFFF"/>
                </a:highlight>
                <a:latin typeface="Barlow Light"/>
                <a:ea typeface="Barlow Light"/>
                <a:cs typeface="Barlow Light"/>
                <a:sym typeface="Barlow Light"/>
              </a:rPr>
              <a:t>DBCP - Integrated dashboard - platform status, visualise the network, know what to do (network management?)</a:t>
            </a:r>
            <a:endParaRPr sz="1500">
              <a:solidFill>
                <a:schemeClr val="accent1"/>
              </a:solidFill>
              <a:highlight>
                <a:srgbClr val="FFFFFF"/>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 Aggregation of metadata - reduction of work (DBCP) ($ save cost at each network level - efficiency for the ‘system’)</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SOT - unique ID - critical for function , fundamental to operation</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SOT - metadata, </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SOT - Documentation (centralized place for documentation), historical knowledge ($ system memory, save reinventing the wheel, explain what things are as are</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SOT - Enabling countries to utilize the system and use existing platforms/processes to contribute e.g., metadata</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Gliders - Visibility through the dashboard, contributing to a global program ( $ people deploying the vehicules, people doing the work, funders realise part of global system, safety of investment?)</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GLOSS - no direct services, when providing reporting e.g., network status reports (centralized reporting what ‘GOOS’ want to know), currently working on metadata which could lead to increased needs/benefits</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AniBOS - not as well engaged yet, visualization and accessibility to real time observations is a big benefit and facilitates guidance of operations in the field that are reliant on other programs and activities ($ visibility to other programs of the validity of the AniBOS work - validation of the network to others)</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FVON - Provide critical guidance and lessons learned ($ advice, knowledge sharing, strategic/practical  advice), </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FVON - knowledge and visibility of the data that is provided and accessible in different regions ($ validation of need for observations, due to coverage gaps)</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UK Argo - Critical for deployment planning (reduce duplication); </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UK Argo - Statistics and mapping provided yo funders  ($ justification of investment, visibility of funder UK?)</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 technical coordinators are the point person for adding additional data points to the network ($ focal point for organisation)</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 unique ID, fundamental ($ operational service)</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  maps and visualization, </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-data use and statistics?</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  reporting on status of the networks (centralized point), cruise tracking, </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GO-SHIP - coordination of meetings ($ direct network organisation support)</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Argo - satisfying reporting to IOC and WMO</a:t>
            </a:r>
            <a:endParaRPr sz="1500">
              <a:solidFill>
                <a:schemeClr val="accent1"/>
              </a:solidFill>
              <a:highlight>
                <a:schemeClr val="lt1"/>
              </a:highlight>
              <a:latin typeface="Barlow Light"/>
              <a:ea typeface="Barlow Light"/>
              <a:cs typeface="Barlow Light"/>
              <a:sym typeface="Barlow Light"/>
            </a:endParaRPr>
          </a:p>
          <a:p>
            <a:pPr indent="-323850" lvl="0" marL="457200" rtl="0" algn="l">
              <a:lnSpc>
                <a:spcPct val="115000"/>
              </a:lnSpc>
              <a:spcBef>
                <a:spcPts val="0"/>
              </a:spcBef>
              <a:spcAft>
                <a:spcPts val="0"/>
              </a:spcAft>
              <a:buClr>
                <a:schemeClr val="accent1"/>
              </a:buClr>
              <a:buSzPts val="1500"/>
              <a:buFont typeface="Barlow Light"/>
              <a:buChar char="●"/>
            </a:pPr>
            <a:r>
              <a:rPr lang="en-GB" sz="1500">
                <a:solidFill>
                  <a:schemeClr val="accent1"/>
                </a:solidFill>
                <a:highlight>
                  <a:schemeClr val="lt1"/>
                </a:highlight>
                <a:latin typeface="Barlow Light"/>
                <a:ea typeface="Barlow Light"/>
                <a:cs typeface="Barlow Light"/>
                <a:sym typeface="Barlow Light"/>
              </a:rPr>
              <a:t>GLOSS - knowing what i need to report</a:t>
            </a:r>
            <a:endParaRPr sz="1500">
              <a:solidFill>
                <a:schemeClr val="accent1"/>
              </a:solidFill>
              <a:highlight>
                <a:schemeClr val="lt1"/>
              </a:highlight>
              <a:latin typeface="Barlow Light"/>
              <a:ea typeface="Barlow Light"/>
              <a:cs typeface="Barlow Light"/>
              <a:sym typeface="Barlow Light"/>
            </a:endParaRPr>
          </a:p>
          <a:p>
            <a:pPr indent="0" lvl="0" marL="457200" rtl="0" algn="l">
              <a:lnSpc>
                <a:spcPct val="115000"/>
              </a:lnSpc>
              <a:spcBef>
                <a:spcPts val="0"/>
              </a:spcBef>
              <a:spcAft>
                <a:spcPts val="0"/>
              </a:spcAft>
              <a:buNone/>
            </a:pPr>
            <a:r>
              <a:t/>
            </a:r>
            <a:endParaRPr sz="1500">
              <a:solidFill>
                <a:schemeClr val="accent1"/>
              </a:solidFill>
              <a:highlight>
                <a:schemeClr val="lt1"/>
              </a:highlight>
              <a:latin typeface="Barlow Light"/>
              <a:ea typeface="Barlow Light"/>
              <a:cs typeface="Barlow Light"/>
              <a:sym typeface="Barlow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4e328dc025_0_8"/>
          <p:cNvSpPr txBox="1"/>
          <p:nvPr/>
        </p:nvSpPr>
        <p:spPr>
          <a:xfrm>
            <a:off x="720725" y="1435675"/>
            <a:ext cx="7646100" cy="47010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300"/>
              </a:spcBef>
              <a:spcAft>
                <a:spcPts val="0"/>
              </a:spcAft>
              <a:buNone/>
            </a:pPr>
            <a:r>
              <a:rPr b="1" lang="en-GB" sz="2800">
                <a:solidFill>
                  <a:schemeClr val="accent1"/>
                </a:solidFill>
                <a:highlight>
                  <a:schemeClr val="lt1"/>
                </a:highlight>
                <a:latin typeface="Barlow"/>
                <a:ea typeface="Barlow"/>
                <a:cs typeface="Barlow"/>
                <a:sym typeface="Barlow"/>
              </a:rPr>
              <a:t>Are there </a:t>
            </a:r>
            <a:r>
              <a:rPr b="1" lang="en-GB" sz="2800">
                <a:solidFill>
                  <a:schemeClr val="accent1"/>
                </a:solidFill>
                <a:highlight>
                  <a:schemeClr val="lt1"/>
                </a:highlight>
                <a:latin typeface="Barlow"/>
                <a:ea typeface="Barlow"/>
                <a:cs typeface="Barlow"/>
                <a:sym typeface="Barlow"/>
              </a:rPr>
              <a:t>services</a:t>
            </a:r>
            <a:r>
              <a:rPr b="1" lang="en-GB" sz="2800">
                <a:solidFill>
                  <a:schemeClr val="accent1"/>
                </a:solidFill>
                <a:highlight>
                  <a:schemeClr val="lt1"/>
                </a:highlight>
                <a:latin typeface="Barlow"/>
                <a:ea typeface="Barlow"/>
                <a:cs typeface="Barlow"/>
                <a:sym typeface="Barlow"/>
              </a:rPr>
              <a:t> that you would like to see </a:t>
            </a:r>
            <a:r>
              <a:rPr b="1" lang="en-GB" sz="2800">
                <a:solidFill>
                  <a:schemeClr val="accent1"/>
                </a:solidFill>
                <a:highlight>
                  <a:schemeClr val="lt1"/>
                </a:highlight>
                <a:latin typeface="Barlow"/>
                <a:ea typeface="Barlow"/>
                <a:cs typeface="Barlow"/>
                <a:sym typeface="Barlow"/>
              </a:rPr>
              <a:t> OceanOPS provide - networks and GOOS?</a:t>
            </a:r>
            <a:endParaRPr b="1" sz="2800">
              <a:solidFill>
                <a:schemeClr val="accent1"/>
              </a:solidFill>
              <a:highlight>
                <a:schemeClr val="lt1"/>
              </a:highlight>
              <a:latin typeface="Barlow"/>
              <a:ea typeface="Barlow"/>
              <a:cs typeface="Barlow"/>
              <a:sym typeface="Barlow"/>
            </a:endParaRPr>
          </a:p>
          <a:p>
            <a:pPr indent="0" lvl="0" marL="457200" rtl="0" algn="l">
              <a:lnSpc>
                <a:spcPct val="115000"/>
              </a:lnSpc>
              <a:spcBef>
                <a:spcPts val="1300"/>
              </a:spcBef>
              <a:spcAft>
                <a:spcPts val="0"/>
              </a:spcAft>
              <a:buNone/>
            </a:pPr>
            <a:r>
              <a:rPr b="1" lang="en-GB" sz="2800">
                <a:solidFill>
                  <a:schemeClr val="accent1"/>
                </a:solidFill>
                <a:highlight>
                  <a:schemeClr val="lt1"/>
                </a:highlight>
                <a:latin typeface="Barlow"/>
                <a:ea typeface="Barlow"/>
                <a:cs typeface="Barlow"/>
                <a:sym typeface="Barlow"/>
              </a:rPr>
              <a:t>Would you be willing to pay for them?</a:t>
            </a:r>
            <a:endParaRPr b="1" sz="2800">
              <a:solidFill>
                <a:schemeClr val="accent1"/>
              </a:solidFill>
              <a:highlight>
                <a:schemeClr val="lt1"/>
              </a:highlight>
              <a:latin typeface="Barlow"/>
              <a:ea typeface="Barlow"/>
              <a:cs typeface="Barlow"/>
              <a:sym typeface="Barlow"/>
            </a:endParaRPr>
          </a:p>
          <a:p>
            <a:pPr indent="0" lvl="0" marL="457200" rtl="0" algn="l">
              <a:lnSpc>
                <a:spcPct val="115000"/>
              </a:lnSpc>
              <a:spcBef>
                <a:spcPts val="1300"/>
              </a:spcBef>
              <a:spcAft>
                <a:spcPts val="0"/>
              </a:spcAft>
              <a:buNone/>
            </a:pPr>
            <a:r>
              <a:t/>
            </a:r>
            <a:endParaRPr b="1" sz="2800">
              <a:solidFill>
                <a:schemeClr val="accent1"/>
              </a:solidFill>
              <a:highlight>
                <a:schemeClr val="lt1"/>
              </a:highlight>
              <a:latin typeface="Barlow"/>
              <a:ea typeface="Barlow"/>
              <a:cs typeface="Barlow"/>
              <a:sym typeface="Barlow"/>
            </a:endParaRPr>
          </a:p>
          <a:p>
            <a:pPr indent="0" lvl="0" marL="0" rtl="0" algn="l">
              <a:lnSpc>
                <a:spcPct val="115000"/>
              </a:lnSpc>
              <a:spcBef>
                <a:spcPts val="1300"/>
              </a:spcBef>
              <a:spcAft>
                <a:spcPts val="1300"/>
              </a:spcAft>
              <a:buNone/>
            </a:pPr>
            <a:r>
              <a:t/>
            </a:r>
            <a:endParaRPr b="1" sz="2800">
              <a:solidFill>
                <a:schemeClr val="accent1"/>
              </a:solidFill>
              <a:highlight>
                <a:schemeClr val="lt1"/>
              </a:highlight>
              <a:latin typeface="Barlow"/>
              <a:ea typeface="Barlow"/>
              <a:cs typeface="Barlow"/>
              <a:sym typeface="Barlow"/>
            </a:endParaRPr>
          </a:p>
        </p:txBody>
      </p:sp>
      <p:pic>
        <p:nvPicPr>
          <p:cNvPr id="199" name="Google Shape;199;g24e328dc025_0_8"/>
          <p:cNvPicPr preferRelativeResize="0"/>
          <p:nvPr/>
        </p:nvPicPr>
        <p:blipFill rotWithShape="1">
          <a:blip r:embed="rId3">
            <a:alphaModFix/>
          </a:blip>
          <a:srcRect b="0" l="34567" r="34563" t="0"/>
          <a:stretch/>
        </p:blipFill>
        <p:spPr>
          <a:xfrm>
            <a:off x="8428500" y="0"/>
            <a:ext cx="3763502" cy="6857997"/>
          </a:xfrm>
          <a:prstGeom prst="rect">
            <a:avLst/>
          </a:prstGeom>
          <a:noFill/>
          <a:ln>
            <a:noFill/>
          </a:ln>
        </p:spPr>
      </p:pic>
      <p:sp>
        <p:nvSpPr>
          <p:cNvPr id="200" name="Google Shape;200;g24e328dc025_0_8"/>
          <p:cNvSpPr txBox="1"/>
          <p:nvPr>
            <p:ph type="title"/>
          </p:nvPr>
        </p:nvSpPr>
        <p:spPr>
          <a:xfrm>
            <a:off x="720725" y="722325"/>
            <a:ext cx="72282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3600"/>
              <a:buFont typeface="Arial"/>
              <a:buNone/>
            </a:pPr>
            <a:r>
              <a:rPr lang="en-GB"/>
              <a:t>OceanOPS priority services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7192a4c4a7_0_3"/>
          <p:cNvSpPr txBox="1"/>
          <p:nvPr/>
        </p:nvSpPr>
        <p:spPr>
          <a:xfrm>
            <a:off x="720725" y="1423250"/>
            <a:ext cx="10104300" cy="5123100"/>
          </a:xfrm>
          <a:prstGeom prst="rect">
            <a:avLst/>
          </a:prstGeom>
          <a:noFill/>
          <a:ln>
            <a:noFill/>
          </a:ln>
        </p:spPr>
        <p:txBody>
          <a:bodyPr anchorCtr="0" anchor="t" bIns="45700" lIns="91425" spcFirstLastPara="1" rIns="91425" wrap="square" tIns="45700">
            <a:noAutofit/>
          </a:bodyPr>
          <a:lstStyle/>
          <a:p>
            <a:pPr indent="-371600" lvl="0" marL="540000" marR="0" rtl="0" algn="l">
              <a:lnSpc>
                <a:spcPct val="115000"/>
              </a:lnSpc>
              <a:spcBef>
                <a:spcPts val="0"/>
              </a:spcBef>
              <a:spcAft>
                <a:spcPts val="0"/>
              </a:spcAft>
              <a:buClr>
                <a:schemeClr val="accent1"/>
              </a:buClr>
              <a:buSzPts val="1600"/>
              <a:buFont typeface="Quattrocento Sans"/>
              <a:buChar char="●"/>
            </a:pPr>
            <a:r>
              <a:rPr lang="en-GB" sz="1600">
                <a:solidFill>
                  <a:schemeClr val="accent1"/>
                </a:solidFill>
                <a:highlight>
                  <a:srgbClr val="FFFFFF"/>
                </a:highlight>
                <a:latin typeface="Barlow Light"/>
                <a:ea typeface="Barlow Light"/>
                <a:cs typeface="Barlow Light"/>
                <a:sym typeface="Barlow Light"/>
              </a:rPr>
              <a:t>EOV view - Integrated </a:t>
            </a:r>
            <a:r>
              <a:rPr lang="en-GB" sz="1600">
                <a:solidFill>
                  <a:schemeClr val="accent1"/>
                </a:solidFill>
                <a:highlight>
                  <a:srgbClr val="FFFFFF"/>
                </a:highlight>
                <a:latin typeface="Barlow Light"/>
                <a:ea typeface="Barlow Light"/>
                <a:cs typeface="Barlow Light"/>
                <a:sym typeface="Barlow Light"/>
              </a:rPr>
              <a:t>Struggle</a:t>
            </a:r>
            <a:r>
              <a:rPr lang="en-GB" sz="1600">
                <a:solidFill>
                  <a:schemeClr val="accent1"/>
                </a:solidFill>
                <a:highlight>
                  <a:srgbClr val="FFFFFF"/>
                </a:highlight>
                <a:latin typeface="Barlow Light"/>
                <a:ea typeface="Barlow Light"/>
                <a:cs typeface="Barlow Light"/>
                <a:sym typeface="Barlow Light"/>
              </a:rPr>
              <a:t> to report on network contributions on EOVs - tracking tool to enable this capability</a:t>
            </a:r>
            <a:endParaRPr sz="1600">
              <a:solidFill>
                <a:schemeClr val="accent1"/>
              </a:solidFill>
              <a:highlight>
                <a:srgbClr val="FFFFFF"/>
              </a:highlight>
              <a:latin typeface="Barlow Light"/>
              <a:ea typeface="Barlow Light"/>
              <a:cs typeface="Barlow Light"/>
              <a:sym typeface="Barlow Light"/>
            </a:endParaRPr>
          </a:p>
          <a:p>
            <a:pPr indent="-371600" lvl="0" marL="540000" marR="0" rtl="0" algn="l">
              <a:lnSpc>
                <a:spcPct val="115000"/>
              </a:lnSpc>
              <a:spcBef>
                <a:spcPts val="0"/>
              </a:spcBef>
              <a:spcAft>
                <a:spcPts val="0"/>
              </a:spcAft>
              <a:buClr>
                <a:schemeClr val="accent1"/>
              </a:buClr>
              <a:buSzPts val="1600"/>
              <a:buFont typeface="Barlow Light"/>
              <a:buChar char="●"/>
            </a:pPr>
            <a:r>
              <a:rPr lang="en-GB" sz="1600">
                <a:solidFill>
                  <a:schemeClr val="accent1"/>
                </a:solidFill>
                <a:highlight>
                  <a:srgbClr val="FFFFFF"/>
                </a:highlight>
                <a:latin typeface="Barlow Light"/>
                <a:ea typeface="Barlow Light"/>
                <a:cs typeface="Barlow Light"/>
                <a:sym typeface="Barlow Light"/>
              </a:rPr>
              <a:t>Information services - projections of </a:t>
            </a:r>
            <a:r>
              <a:rPr lang="en-GB" sz="1600">
                <a:solidFill>
                  <a:schemeClr val="accent1"/>
                </a:solidFill>
                <a:highlight>
                  <a:srgbClr val="FFFFFF"/>
                </a:highlight>
                <a:latin typeface="Barlow Light"/>
                <a:ea typeface="Barlow Light"/>
                <a:cs typeface="Barlow Light"/>
                <a:sym typeface="Barlow Light"/>
              </a:rPr>
              <a:t>characterisation</a:t>
            </a:r>
            <a:r>
              <a:rPr lang="en-GB" sz="1600">
                <a:solidFill>
                  <a:schemeClr val="accent1"/>
                </a:solidFill>
                <a:highlight>
                  <a:srgbClr val="FFFFFF"/>
                </a:highlight>
                <a:latin typeface="Barlow Light"/>
                <a:ea typeface="Barlow Light"/>
                <a:cs typeface="Barlow Light"/>
                <a:sym typeface="Barlow Light"/>
              </a:rPr>
              <a:t> of e.g., MHW that impact Suite of information services. Integrate with GRAs who might do this - scale up from GRAs to global, think there are </a:t>
            </a:r>
            <a:r>
              <a:rPr lang="en-GB" sz="1600">
                <a:solidFill>
                  <a:schemeClr val="accent1"/>
                </a:solidFill>
                <a:highlight>
                  <a:srgbClr val="FFFFFF"/>
                </a:highlight>
                <a:latin typeface="Barlow Light"/>
                <a:ea typeface="Barlow Light"/>
                <a:cs typeface="Barlow Light"/>
                <a:sym typeface="Barlow Light"/>
              </a:rPr>
              <a:t>funds</a:t>
            </a:r>
            <a:r>
              <a:rPr lang="en-GB" sz="1600">
                <a:solidFill>
                  <a:schemeClr val="accent1"/>
                </a:solidFill>
                <a:highlight>
                  <a:srgbClr val="FFFFFF"/>
                </a:highlight>
                <a:latin typeface="Barlow Light"/>
                <a:ea typeface="Barlow Light"/>
                <a:cs typeface="Barlow Light"/>
                <a:sym typeface="Barlow Light"/>
              </a:rPr>
              <a:t> out there for that, </a:t>
            </a:r>
            <a:r>
              <a:rPr lang="en-GB" sz="1600">
                <a:solidFill>
                  <a:schemeClr val="accent1"/>
                </a:solidFill>
                <a:highlight>
                  <a:srgbClr val="FFFFFF"/>
                </a:highlight>
                <a:latin typeface="Barlow Light"/>
                <a:ea typeface="Barlow Light"/>
                <a:cs typeface="Barlow Light"/>
                <a:sym typeface="Barlow Light"/>
              </a:rPr>
              <a:t>Start</a:t>
            </a:r>
            <a:r>
              <a:rPr lang="en-GB" sz="1600">
                <a:solidFill>
                  <a:schemeClr val="accent1"/>
                </a:solidFill>
                <a:highlight>
                  <a:srgbClr val="FFFFFF"/>
                </a:highlight>
                <a:latin typeface="Barlow Light"/>
                <a:ea typeface="Barlow Light"/>
                <a:cs typeface="Barlow Light"/>
                <a:sym typeface="Barlow Light"/>
              </a:rPr>
              <a:t> with test cases (low hanging fruit). Think this is </a:t>
            </a:r>
            <a:r>
              <a:rPr lang="en-GB" sz="1600">
                <a:solidFill>
                  <a:schemeClr val="accent1"/>
                </a:solidFill>
                <a:highlight>
                  <a:srgbClr val="FFFFFF"/>
                </a:highlight>
                <a:latin typeface="Barlow Light"/>
                <a:ea typeface="Barlow Light"/>
                <a:cs typeface="Barlow Light"/>
                <a:sym typeface="Barlow Light"/>
              </a:rPr>
              <a:t>fundable - would help funding of other things</a:t>
            </a:r>
            <a:r>
              <a:rPr lang="en-GB" sz="1600">
                <a:solidFill>
                  <a:schemeClr val="accent1"/>
                </a:solidFill>
                <a:highlight>
                  <a:srgbClr val="FFFFFF"/>
                </a:highlight>
                <a:latin typeface="Barlow Light"/>
                <a:ea typeface="Barlow Light"/>
                <a:cs typeface="Barlow Light"/>
                <a:sym typeface="Barlow Light"/>
              </a:rPr>
              <a:t>. Others think this is going into the data product space - consider carefully. However this is a what people might pay for, </a:t>
            </a:r>
            <a:r>
              <a:rPr lang="en-GB" sz="1600">
                <a:solidFill>
                  <a:schemeClr val="accent1"/>
                </a:solidFill>
                <a:highlight>
                  <a:srgbClr val="FFFFFF"/>
                </a:highlight>
                <a:latin typeface="Barlow Light"/>
                <a:ea typeface="Barlow Light"/>
                <a:cs typeface="Barlow Light"/>
                <a:sym typeface="Barlow Light"/>
              </a:rPr>
              <a:t>understood</a:t>
            </a:r>
            <a:r>
              <a:rPr lang="en-GB" sz="1600">
                <a:solidFill>
                  <a:schemeClr val="accent1"/>
                </a:solidFill>
                <a:highlight>
                  <a:srgbClr val="FFFFFF"/>
                </a:highlight>
                <a:latin typeface="Barlow Light"/>
                <a:ea typeface="Barlow Light"/>
                <a:cs typeface="Barlow Light"/>
                <a:sym typeface="Barlow Light"/>
              </a:rPr>
              <a:t> that this is a change - OceanOPS 2.0. GOOS </a:t>
            </a:r>
            <a:r>
              <a:rPr lang="en-GB" sz="1600">
                <a:solidFill>
                  <a:schemeClr val="accent1"/>
                </a:solidFill>
                <a:highlight>
                  <a:srgbClr val="FFFFFF"/>
                </a:highlight>
                <a:latin typeface="Barlow Light"/>
                <a:ea typeface="Barlow Light"/>
                <a:cs typeface="Barlow Light"/>
                <a:sym typeface="Barlow Light"/>
              </a:rPr>
              <a:t>needs</a:t>
            </a:r>
            <a:r>
              <a:rPr lang="en-GB" sz="1600">
                <a:solidFill>
                  <a:schemeClr val="accent1"/>
                </a:solidFill>
                <a:highlight>
                  <a:srgbClr val="FFFFFF"/>
                </a:highlight>
                <a:latin typeface="Barlow Light"/>
                <a:ea typeface="Barlow Light"/>
                <a:cs typeface="Barlow Light"/>
                <a:sym typeface="Barlow Light"/>
              </a:rPr>
              <a:t> some services - Copernicus does not do what is required, whether OceanOPS does it, GOOS needs it.</a:t>
            </a:r>
            <a:endParaRPr sz="1600">
              <a:solidFill>
                <a:schemeClr val="accent1"/>
              </a:solidFill>
              <a:highlight>
                <a:srgbClr val="FFFFFF"/>
              </a:highlight>
              <a:latin typeface="Barlow Light"/>
              <a:ea typeface="Barlow Light"/>
              <a:cs typeface="Barlow Light"/>
              <a:sym typeface="Barlow Light"/>
            </a:endParaRPr>
          </a:p>
          <a:p>
            <a:pPr indent="-371600" lvl="0" marL="540000" marR="0" rtl="0" algn="l">
              <a:lnSpc>
                <a:spcPct val="115000"/>
              </a:lnSpc>
              <a:spcBef>
                <a:spcPts val="0"/>
              </a:spcBef>
              <a:spcAft>
                <a:spcPts val="0"/>
              </a:spcAft>
              <a:buClr>
                <a:schemeClr val="accent1"/>
              </a:buClr>
              <a:buSzPts val="1600"/>
              <a:buFont typeface="Barlow Light"/>
              <a:buChar char="●"/>
            </a:pPr>
            <a:r>
              <a:rPr lang="en-GB" sz="1600">
                <a:solidFill>
                  <a:schemeClr val="accent1"/>
                </a:solidFill>
                <a:highlight>
                  <a:srgbClr val="FFFFFF"/>
                </a:highlight>
                <a:latin typeface="Barlow Light"/>
                <a:ea typeface="Barlow Light"/>
                <a:cs typeface="Barlow Light"/>
                <a:sym typeface="Barlow Light"/>
              </a:rPr>
              <a:t>Improve our communication on OceanOPS - to enhance understanding of OceanOPS and its work (help fundraise) , both OceanOPS and the networks </a:t>
            </a:r>
            <a:r>
              <a:rPr lang="en-GB" sz="1600">
                <a:solidFill>
                  <a:schemeClr val="accent1"/>
                </a:solidFill>
                <a:highlight>
                  <a:srgbClr val="FFFFFF"/>
                </a:highlight>
                <a:latin typeface="Barlow Light"/>
                <a:ea typeface="Barlow Light"/>
                <a:cs typeface="Barlow Light"/>
                <a:sym typeface="Barlow Light"/>
              </a:rPr>
              <a:t>highlight</a:t>
            </a:r>
            <a:r>
              <a:rPr lang="en-GB" sz="1600">
                <a:solidFill>
                  <a:schemeClr val="accent1"/>
                </a:solidFill>
                <a:highlight>
                  <a:srgbClr val="FFFFFF"/>
                </a:highlight>
                <a:latin typeface="Barlow Light"/>
                <a:ea typeface="Barlow Light"/>
                <a:cs typeface="Barlow Light"/>
                <a:sym typeface="Barlow Light"/>
              </a:rPr>
              <a:t> what they do</a:t>
            </a:r>
            <a:endParaRPr sz="1600">
              <a:solidFill>
                <a:schemeClr val="accent1"/>
              </a:solidFill>
              <a:highlight>
                <a:srgbClr val="FFFFFF"/>
              </a:highlight>
              <a:latin typeface="Barlow Light"/>
              <a:ea typeface="Barlow Light"/>
              <a:cs typeface="Barlow Light"/>
              <a:sym typeface="Barlow Light"/>
            </a:endParaRPr>
          </a:p>
          <a:p>
            <a:pPr indent="-371600" lvl="0" marL="540000" marR="0" rtl="0" algn="l">
              <a:lnSpc>
                <a:spcPct val="115000"/>
              </a:lnSpc>
              <a:spcBef>
                <a:spcPts val="0"/>
              </a:spcBef>
              <a:spcAft>
                <a:spcPts val="0"/>
              </a:spcAft>
              <a:buClr>
                <a:schemeClr val="accent1"/>
              </a:buClr>
              <a:buSzPts val="1600"/>
              <a:buFont typeface="Barlow Light"/>
              <a:buChar char="●"/>
            </a:pPr>
            <a:r>
              <a:rPr lang="en-GB" sz="1600">
                <a:solidFill>
                  <a:schemeClr val="accent1"/>
                </a:solidFill>
                <a:highlight>
                  <a:srgbClr val="FFFFFF"/>
                </a:highlight>
                <a:latin typeface="Barlow Light"/>
                <a:ea typeface="Barlow Light"/>
                <a:cs typeface="Barlow Light"/>
                <a:sym typeface="Barlow Light"/>
              </a:rPr>
              <a:t>Rebuild</a:t>
            </a:r>
            <a:r>
              <a:rPr lang="en-GB" sz="1600">
                <a:solidFill>
                  <a:schemeClr val="accent1"/>
                </a:solidFill>
                <a:highlight>
                  <a:srgbClr val="FFFFFF"/>
                </a:highlight>
                <a:latin typeface="Barlow Light"/>
                <a:ea typeface="Barlow Light"/>
                <a:cs typeface="Barlow Light"/>
                <a:sym typeface="Barlow Light"/>
              </a:rPr>
              <a:t> Win software, collaboration between </a:t>
            </a:r>
            <a:r>
              <a:rPr lang="en-GB" sz="1600">
                <a:solidFill>
                  <a:schemeClr val="accent1"/>
                </a:solidFill>
                <a:highlight>
                  <a:srgbClr val="FFFFFF"/>
                </a:highlight>
                <a:latin typeface="Barlow Light"/>
                <a:ea typeface="Barlow Light"/>
                <a:cs typeface="Barlow Light"/>
                <a:sym typeface="Barlow Light"/>
              </a:rPr>
              <a:t>countries</a:t>
            </a:r>
            <a:r>
              <a:rPr lang="en-GB" sz="1600">
                <a:solidFill>
                  <a:schemeClr val="accent1"/>
                </a:solidFill>
                <a:highlight>
                  <a:srgbClr val="FFFFFF"/>
                </a:highlight>
                <a:latin typeface="Barlow Light"/>
                <a:ea typeface="Barlow Light"/>
                <a:cs typeface="Barlow Light"/>
                <a:sym typeface="Barlow Light"/>
              </a:rPr>
              <a:t>, broker this, central point for this</a:t>
            </a:r>
            <a:endParaRPr sz="1600">
              <a:solidFill>
                <a:schemeClr val="accent1"/>
              </a:solidFill>
              <a:highlight>
                <a:srgbClr val="FFFFFF"/>
              </a:highlight>
              <a:latin typeface="Barlow Light"/>
              <a:ea typeface="Barlow Light"/>
              <a:cs typeface="Barlow Light"/>
              <a:sym typeface="Barlow Light"/>
            </a:endParaRPr>
          </a:p>
          <a:p>
            <a:pPr indent="-371600" lvl="0" marL="540000" marR="0" rtl="0" algn="l">
              <a:lnSpc>
                <a:spcPct val="115000"/>
              </a:lnSpc>
              <a:spcBef>
                <a:spcPts val="0"/>
              </a:spcBef>
              <a:spcAft>
                <a:spcPts val="0"/>
              </a:spcAft>
              <a:buClr>
                <a:schemeClr val="accent1"/>
              </a:buClr>
              <a:buSzPts val="1600"/>
              <a:buFont typeface="Barlow Light"/>
              <a:buChar char="●"/>
            </a:pPr>
            <a:r>
              <a:rPr lang="en-GB" sz="1600">
                <a:solidFill>
                  <a:schemeClr val="accent1"/>
                </a:solidFill>
                <a:highlight>
                  <a:srgbClr val="FFFFFF"/>
                </a:highlight>
                <a:latin typeface="Barlow Light"/>
                <a:ea typeface="Barlow Light"/>
                <a:cs typeface="Barlow Light"/>
                <a:sym typeface="Barlow Light"/>
              </a:rPr>
              <a:t>Better coordination with network reps - help make connections bottom up and top down, </a:t>
            </a:r>
            <a:r>
              <a:rPr lang="en-GB" sz="1600">
                <a:solidFill>
                  <a:schemeClr val="accent1"/>
                </a:solidFill>
                <a:highlight>
                  <a:srgbClr val="FFFFFF"/>
                </a:highlight>
                <a:latin typeface="Barlow Light"/>
                <a:ea typeface="Barlow Light"/>
                <a:cs typeface="Barlow Light"/>
                <a:sym typeface="Barlow Light"/>
              </a:rPr>
              <a:t>connection</a:t>
            </a:r>
            <a:r>
              <a:rPr lang="en-GB" sz="1600">
                <a:solidFill>
                  <a:schemeClr val="accent1"/>
                </a:solidFill>
                <a:highlight>
                  <a:srgbClr val="FFFFFF"/>
                </a:highlight>
                <a:latin typeface="Barlow Light"/>
                <a:ea typeface="Barlow Light"/>
                <a:cs typeface="Barlow Light"/>
                <a:sym typeface="Barlow Light"/>
              </a:rPr>
              <a:t> from the IOC and WMO requirements, help/aid the networks in making these connections</a:t>
            </a:r>
            <a:endParaRPr sz="1600">
              <a:solidFill>
                <a:schemeClr val="accent1"/>
              </a:solidFill>
              <a:highlight>
                <a:srgbClr val="FFFFFF"/>
              </a:highlight>
              <a:latin typeface="Barlow Light"/>
              <a:ea typeface="Barlow Light"/>
              <a:cs typeface="Barlow Light"/>
              <a:sym typeface="Barlow Light"/>
            </a:endParaRPr>
          </a:p>
          <a:p>
            <a:pPr indent="-371600" lvl="0" marL="540000" marR="0" rtl="0" algn="l">
              <a:lnSpc>
                <a:spcPct val="115000"/>
              </a:lnSpc>
              <a:spcBef>
                <a:spcPts val="0"/>
              </a:spcBef>
              <a:spcAft>
                <a:spcPts val="0"/>
              </a:spcAft>
              <a:buClr>
                <a:schemeClr val="accent1"/>
              </a:buClr>
              <a:buSzPts val="1600"/>
              <a:buFont typeface="Barlow Light"/>
              <a:buChar char="●"/>
            </a:pPr>
            <a:r>
              <a:rPr lang="en-GB" sz="1600">
                <a:solidFill>
                  <a:schemeClr val="accent1"/>
                </a:solidFill>
                <a:highlight>
                  <a:srgbClr val="FFFFFF"/>
                </a:highlight>
                <a:latin typeface="Barlow Light"/>
                <a:ea typeface="Barlow Light"/>
                <a:cs typeface="Barlow Light"/>
                <a:sym typeface="Barlow Light"/>
              </a:rPr>
              <a:t>Coordinate OONJ observations, might make it easier - ease regional collaboration in this space</a:t>
            </a:r>
            <a:endParaRPr sz="1600">
              <a:solidFill>
                <a:schemeClr val="accent1"/>
              </a:solidFill>
              <a:highlight>
                <a:srgbClr val="FFFFFF"/>
              </a:highlight>
              <a:latin typeface="Barlow Light"/>
              <a:ea typeface="Barlow Light"/>
              <a:cs typeface="Barlow Light"/>
              <a:sym typeface="Barlow Light"/>
            </a:endParaRPr>
          </a:p>
        </p:txBody>
      </p:sp>
      <p:sp>
        <p:nvSpPr>
          <p:cNvPr id="206" name="Google Shape;206;g27192a4c4a7_0_3"/>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Services you would like to see?</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7192a4c4a7_0_8"/>
          <p:cNvSpPr txBox="1"/>
          <p:nvPr/>
        </p:nvSpPr>
        <p:spPr>
          <a:xfrm>
            <a:off x="139725" y="1969000"/>
            <a:ext cx="1901100" cy="785100"/>
          </a:xfrm>
          <a:prstGeom prst="rect">
            <a:avLst/>
          </a:prstGeom>
          <a:solidFill>
            <a:schemeClr val="accent1"/>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Define core services</a:t>
            </a:r>
            <a:endParaRPr b="1"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sp>
        <p:nvSpPr>
          <p:cNvPr id="212" name="Google Shape;212;g27192a4c4a7_0_8"/>
          <p:cNvSpPr txBox="1"/>
          <p:nvPr/>
        </p:nvSpPr>
        <p:spPr>
          <a:xfrm>
            <a:off x="139725" y="4302450"/>
            <a:ext cx="1901100" cy="785100"/>
          </a:xfrm>
          <a:prstGeom prst="rect">
            <a:avLst/>
          </a:prstGeom>
          <a:solidFill>
            <a:srgbClr val="78B64F"/>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Define/refine value proposition and messages</a:t>
            </a:r>
            <a:endParaRPr b="1" i="0" sz="1500" u="none" cap="none" strike="noStrike">
              <a:solidFill>
                <a:schemeClr val="lt1"/>
              </a:solidFill>
              <a:latin typeface="Arial"/>
              <a:ea typeface="Arial"/>
              <a:cs typeface="Arial"/>
              <a:sym typeface="Arial"/>
            </a:endParaRPr>
          </a:p>
        </p:txBody>
      </p:sp>
      <p:sp>
        <p:nvSpPr>
          <p:cNvPr id="213" name="Google Shape;213;g27192a4c4a7_0_8"/>
          <p:cNvSpPr txBox="1"/>
          <p:nvPr/>
        </p:nvSpPr>
        <p:spPr>
          <a:xfrm>
            <a:off x="139700" y="5381250"/>
            <a:ext cx="1901100" cy="554100"/>
          </a:xfrm>
          <a:prstGeom prst="rect">
            <a:avLst/>
          </a:prstGeom>
          <a:solidFill>
            <a:schemeClr val="dk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Marketing plan </a:t>
            </a:r>
            <a:endParaRPr b="1" sz="15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sp>
        <p:nvSpPr>
          <p:cNvPr id="214" name="Google Shape;214;g27192a4c4a7_0_8"/>
          <p:cNvSpPr txBox="1"/>
          <p:nvPr/>
        </p:nvSpPr>
        <p:spPr>
          <a:xfrm>
            <a:off x="139700" y="3099850"/>
            <a:ext cx="1901100" cy="785100"/>
          </a:xfrm>
          <a:prstGeom prst="rect">
            <a:avLst/>
          </a:prstGeom>
          <a:solidFill>
            <a:srgbClr val="1F67FF"/>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Assess and define Oceanops</a:t>
            </a:r>
            <a:endParaRPr sz="1900"/>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215" name="Google Shape;215;g27192a4c4a7_0_8"/>
          <p:cNvSpPr txBox="1"/>
          <p:nvPr>
            <p:ph type="title"/>
          </p:nvPr>
        </p:nvSpPr>
        <p:spPr>
          <a:xfrm>
            <a:off x="720751" y="-12"/>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Notional Timeline</a:t>
            </a:r>
            <a:endParaRPr>
              <a:solidFill>
                <a:srgbClr val="FF0000"/>
              </a:solidFill>
            </a:endParaRPr>
          </a:p>
        </p:txBody>
      </p:sp>
      <p:sp>
        <p:nvSpPr>
          <p:cNvPr id="216" name="Google Shape;216;g27192a4c4a7_0_8"/>
          <p:cNvSpPr/>
          <p:nvPr/>
        </p:nvSpPr>
        <p:spPr>
          <a:xfrm>
            <a:off x="2024100" y="1448450"/>
            <a:ext cx="10299300" cy="345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Task Team for OceanOPS </a:t>
            </a:r>
            <a:endParaRPr/>
          </a:p>
        </p:txBody>
      </p:sp>
      <p:sp>
        <p:nvSpPr>
          <p:cNvPr id="217" name="Google Shape;217;g27192a4c4a7_0_8"/>
          <p:cNvSpPr/>
          <p:nvPr/>
        </p:nvSpPr>
        <p:spPr>
          <a:xfrm>
            <a:off x="2044700" y="988475"/>
            <a:ext cx="15870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June</a:t>
            </a:r>
            <a:endParaRPr/>
          </a:p>
        </p:txBody>
      </p:sp>
      <p:sp>
        <p:nvSpPr>
          <p:cNvPr id="218" name="Google Shape;218;g27192a4c4a7_0_8"/>
          <p:cNvSpPr/>
          <p:nvPr/>
        </p:nvSpPr>
        <p:spPr>
          <a:xfrm>
            <a:off x="3640700" y="988475"/>
            <a:ext cx="15870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July</a:t>
            </a:r>
            <a:endParaRPr/>
          </a:p>
        </p:txBody>
      </p:sp>
      <p:sp>
        <p:nvSpPr>
          <p:cNvPr id="219" name="Google Shape;219;g27192a4c4a7_0_8"/>
          <p:cNvSpPr/>
          <p:nvPr/>
        </p:nvSpPr>
        <p:spPr>
          <a:xfrm>
            <a:off x="5240900" y="988475"/>
            <a:ext cx="15237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August</a:t>
            </a:r>
            <a:endParaRPr/>
          </a:p>
        </p:txBody>
      </p:sp>
      <p:sp>
        <p:nvSpPr>
          <p:cNvPr id="220" name="Google Shape;220;g27192a4c4a7_0_8"/>
          <p:cNvSpPr/>
          <p:nvPr/>
        </p:nvSpPr>
        <p:spPr>
          <a:xfrm>
            <a:off x="6764900" y="988475"/>
            <a:ext cx="15870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September</a:t>
            </a:r>
            <a:endParaRPr/>
          </a:p>
        </p:txBody>
      </p:sp>
      <p:sp>
        <p:nvSpPr>
          <p:cNvPr id="221" name="Google Shape;221;g27192a4c4a7_0_8"/>
          <p:cNvSpPr/>
          <p:nvPr/>
        </p:nvSpPr>
        <p:spPr>
          <a:xfrm>
            <a:off x="8365100" y="988475"/>
            <a:ext cx="14505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October</a:t>
            </a:r>
            <a:endParaRPr/>
          </a:p>
        </p:txBody>
      </p:sp>
      <p:sp>
        <p:nvSpPr>
          <p:cNvPr id="222" name="Google Shape;222;g27192a4c4a7_0_8"/>
          <p:cNvSpPr txBox="1"/>
          <p:nvPr/>
        </p:nvSpPr>
        <p:spPr>
          <a:xfrm>
            <a:off x="2129738" y="1930400"/>
            <a:ext cx="2931300" cy="947400"/>
          </a:xfrm>
          <a:prstGeom prst="rect">
            <a:avLst/>
          </a:prstGeom>
          <a:solidFill>
            <a:srgbClr val="18459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rPr>
              <a:t>Complete services survey, OceanOPS synthesize</a:t>
            </a:r>
            <a:endParaRPr b="1">
              <a:solidFill>
                <a:schemeClr val="lt1"/>
              </a:solidFill>
            </a:endParaRPr>
          </a:p>
          <a:p>
            <a:pPr indent="0" lvl="0" marL="0" rtl="0" algn="l">
              <a:spcBef>
                <a:spcPts val="0"/>
              </a:spcBef>
              <a:spcAft>
                <a:spcPts val="0"/>
              </a:spcAft>
              <a:buNone/>
            </a:pPr>
            <a:r>
              <a:t/>
            </a:r>
            <a:endParaRPr b="1">
              <a:solidFill>
                <a:schemeClr val="lt1"/>
              </a:solidFill>
            </a:endParaRPr>
          </a:p>
          <a:p>
            <a:pPr indent="0" lvl="0" marL="0" rtl="0" algn="l">
              <a:spcBef>
                <a:spcPts val="0"/>
              </a:spcBef>
              <a:spcAft>
                <a:spcPts val="0"/>
              </a:spcAft>
              <a:buNone/>
            </a:pPr>
            <a:r>
              <a:t/>
            </a:r>
            <a:endParaRPr b="1">
              <a:solidFill>
                <a:schemeClr val="lt1"/>
              </a:solidFill>
            </a:endParaRPr>
          </a:p>
          <a:p>
            <a:pPr indent="0" lvl="0" marL="0" rtl="0" algn="l">
              <a:spcBef>
                <a:spcPts val="0"/>
              </a:spcBef>
              <a:spcAft>
                <a:spcPts val="0"/>
              </a:spcAft>
              <a:buNone/>
            </a:pPr>
            <a:r>
              <a:t/>
            </a:r>
            <a:endParaRPr b="1">
              <a:solidFill>
                <a:schemeClr val="lt1"/>
              </a:solidFill>
            </a:endParaRPr>
          </a:p>
        </p:txBody>
      </p:sp>
      <p:sp>
        <p:nvSpPr>
          <p:cNvPr id="223" name="Google Shape;223;g27192a4c4a7_0_8"/>
          <p:cNvSpPr txBox="1"/>
          <p:nvPr/>
        </p:nvSpPr>
        <p:spPr>
          <a:xfrm>
            <a:off x="5128800" y="1930400"/>
            <a:ext cx="3033000" cy="947400"/>
          </a:xfrm>
          <a:prstGeom prst="rect">
            <a:avLst/>
          </a:prstGeom>
          <a:solidFill>
            <a:srgbClr val="18459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rPr>
              <a:t>Identify </a:t>
            </a:r>
            <a:r>
              <a:rPr b="1" lang="en-GB">
                <a:solidFill>
                  <a:schemeClr val="lt1"/>
                </a:solidFill>
              </a:rPr>
              <a:t>network specific (SLA). </a:t>
            </a:r>
            <a:endParaRPr b="1">
              <a:solidFill>
                <a:schemeClr val="lt1"/>
              </a:solidFill>
            </a:endParaRPr>
          </a:p>
        </p:txBody>
      </p:sp>
      <p:sp>
        <p:nvSpPr>
          <p:cNvPr id="224" name="Google Shape;224;g27192a4c4a7_0_8"/>
          <p:cNvSpPr/>
          <p:nvPr/>
        </p:nvSpPr>
        <p:spPr>
          <a:xfrm>
            <a:off x="4933950" y="1496475"/>
            <a:ext cx="412800" cy="2541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g27192a4c4a7_0_8"/>
          <p:cNvSpPr/>
          <p:nvPr/>
        </p:nvSpPr>
        <p:spPr>
          <a:xfrm>
            <a:off x="8286750" y="1496475"/>
            <a:ext cx="412800" cy="2541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g27192a4c4a7_0_8"/>
          <p:cNvSpPr/>
          <p:nvPr/>
        </p:nvSpPr>
        <p:spPr>
          <a:xfrm>
            <a:off x="11106150" y="1496475"/>
            <a:ext cx="412800" cy="2541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g27192a4c4a7_0_8"/>
          <p:cNvSpPr txBox="1"/>
          <p:nvPr/>
        </p:nvSpPr>
        <p:spPr>
          <a:xfrm>
            <a:off x="8449850" y="1930400"/>
            <a:ext cx="3884400" cy="947400"/>
          </a:xfrm>
          <a:prstGeom prst="rect">
            <a:avLst/>
          </a:prstGeom>
          <a:solidFill>
            <a:srgbClr val="18459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rPr>
              <a:t>Develop conceptual approach to distribution of services (OceanOPS, others). </a:t>
            </a:r>
            <a:endParaRPr b="1">
              <a:solidFill>
                <a:schemeClr val="lt1"/>
              </a:solidFill>
            </a:endParaRPr>
          </a:p>
        </p:txBody>
      </p:sp>
      <p:sp>
        <p:nvSpPr>
          <p:cNvPr id="228" name="Google Shape;228;g27192a4c4a7_0_8"/>
          <p:cNvSpPr txBox="1"/>
          <p:nvPr/>
        </p:nvSpPr>
        <p:spPr>
          <a:xfrm>
            <a:off x="2182255" y="4340875"/>
            <a:ext cx="1587000" cy="785100"/>
          </a:xfrm>
          <a:prstGeom prst="rect">
            <a:avLst/>
          </a:prstGeom>
          <a:solidFill>
            <a:srgbClr val="78B64F"/>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Collect input</a:t>
            </a:r>
            <a:endParaRPr b="1" sz="15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sp>
        <p:nvSpPr>
          <p:cNvPr id="229" name="Google Shape;229;g27192a4c4a7_0_8"/>
          <p:cNvSpPr txBox="1"/>
          <p:nvPr/>
        </p:nvSpPr>
        <p:spPr>
          <a:xfrm>
            <a:off x="3904175" y="4340050"/>
            <a:ext cx="1901100" cy="785100"/>
          </a:xfrm>
          <a:prstGeom prst="rect">
            <a:avLst/>
          </a:prstGeom>
          <a:solidFill>
            <a:srgbClr val="78B64F"/>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Refine value </a:t>
            </a:r>
            <a:r>
              <a:rPr b="1" lang="en-GB" sz="1500">
                <a:solidFill>
                  <a:schemeClr val="lt1"/>
                </a:solidFill>
              </a:rPr>
              <a:t>proposition</a:t>
            </a:r>
            <a:r>
              <a:rPr b="1" lang="en-GB" sz="1500">
                <a:solidFill>
                  <a:schemeClr val="lt1"/>
                </a:solidFill>
              </a:rPr>
              <a:t> and messages</a:t>
            </a:r>
            <a:endParaRPr b="1" i="0" sz="1500" u="none" cap="none" strike="noStrike">
              <a:solidFill>
                <a:schemeClr val="lt1"/>
              </a:solidFill>
              <a:latin typeface="Arial"/>
              <a:ea typeface="Arial"/>
              <a:cs typeface="Arial"/>
              <a:sym typeface="Arial"/>
            </a:endParaRPr>
          </a:p>
        </p:txBody>
      </p:sp>
      <p:sp>
        <p:nvSpPr>
          <p:cNvPr id="230" name="Google Shape;230;g27192a4c4a7_0_8"/>
          <p:cNvSpPr txBox="1"/>
          <p:nvPr/>
        </p:nvSpPr>
        <p:spPr>
          <a:xfrm>
            <a:off x="7376250" y="5369850"/>
            <a:ext cx="4815900" cy="554100"/>
          </a:xfrm>
          <a:prstGeom prst="rect">
            <a:avLst/>
          </a:prstGeom>
          <a:solidFill>
            <a:schemeClr val="dk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Develop  articles, materials etc as required</a:t>
            </a:r>
            <a:endParaRPr b="1" sz="15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rPr b="1" lang="en-GB" sz="1500">
                <a:solidFill>
                  <a:schemeClr val="lt1"/>
                </a:solidFill>
              </a:rPr>
              <a:t>IOC Assembly in 2025</a:t>
            </a:r>
            <a:endParaRPr b="1" sz="1500">
              <a:solidFill>
                <a:schemeClr val="lt1"/>
              </a:solidFill>
            </a:endParaRPr>
          </a:p>
        </p:txBody>
      </p:sp>
      <p:sp>
        <p:nvSpPr>
          <p:cNvPr id="231" name="Google Shape;231;g27192a4c4a7_0_8"/>
          <p:cNvSpPr txBox="1"/>
          <p:nvPr/>
        </p:nvSpPr>
        <p:spPr>
          <a:xfrm>
            <a:off x="5137950" y="3099850"/>
            <a:ext cx="3033000" cy="738900"/>
          </a:xfrm>
          <a:prstGeom prst="rect">
            <a:avLst/>
          </a:prstGeom>
          <a:solidFill>
            <a:srgbClr val="1F67FF"/>
          </a:solidFill>
          <a:ln>
            <a:noFill/>
          </a:ln>
        </p:spPr>
        <p:txBody>
          <a:bodyPr anchorCtr="0" anchor="t" bIns="45700" lIns="91400" spcFirstLastPara="1" rIns="91400" wrap="square" tIns="45700">
            <a:spAutoFit/>
          </a:bodyPr>
          <a:lstStyle/>
          <a:p>
            <a:pPr indent="0" lvl="0" marL="0" rtl="0" algn="l">
              <a:spcBef>
                <a:spcPts val="0"/>
              </a:spcBef>
              <a:spcAft>
                <a:spcPts val="0"/>
              </a:spcAft>
              <a:buClr>
                <a:schemeClr val="dk1"/>
              </a:buClr>
              <a:buSzPts val="1100"/>
              <a:buFont typeface="Arial"/>
              <a:buNone/>
            </a:pPr>
            <a:r>
              <a:rPr lang="en-GB">
                <a:solidFill>
                  <a:schemeClr val="lt1"/>
                </a:solidFill>
              </a:rPr>
              <a:t>Assess OceanOPS ability to meet core and SLA needs. </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p:txBody>
      </p:sp>
      <p:sp>
        <p:nvSpPr>
          <p:cNvPr id="232" name="Google Shape;232;g27192a4c4a7_0_8"/>
          <p:cNvSpPr txBox="1"/>
          <p:nvPr/>
        </p:nvSpPr>
        <p:spPr>
          <a:xfrm>
            <a:off x="8547150" y="3099850"/>
            <a:ext cx="2485200" cy="738900"/>
          </a:xfrm>
          <a:prstGeom prst="rect">
            <a:avLst/>
          </a:prstGeom>
          <a:solidFill>
            <a:srgbClr val="1F67FF"/>
          </a:solidFill>
          <a:ln>
            <a:noFill/>
          </a:ln>
        </p:spPr>
        <p:txBody>
          <a:bodyPr anchorCtr="0" anchor="t" bIns="45700" lIns="91400" spcFirstLastPara="1" rIns="91400" wrap="square" tIns="45700">
            <a:spAutoFit/>
          </a:bodyPr>
          <a:lstStyle/>
          <a:p>
            <a:pPr indent="0" lvl="0" marL="0" rtl="0" algn="l">
              <a:spcBef>
                <a:spcPts val="0"/>
              </a:spcBef>
              <a:spcAft>
                <a:spcPts val="0"/>
              </a:spcAft>
              <a:buClr>
                <a:schemeClr val="dk1"/>
              </a:buClr>
              <a:buSzPts val="1100"/>
              <a:buFont typeface="Arial"/>
              <a:buNone/>
            </a:pPr>
            <a:r>
              <a:rPr lang="en-GB">
                <a:solidFill>
                  <a:schemeClr val="lt1"/>
                </a:solidFill>
              </a:rPr>
              <a:t>Assess OceanOPS ability to meet service needs </a:t>
            </a:r>
            <a:r>
              <a:rPr lang="en-GB">
                <a:solidFill>
                  <a:schemeClr val="lt1"/>
                </a:solidFill>
              </a:rPr>
              <a:t> (needed costs for 2025, 2026, 2027)</a:t>
            </a:r>
            <a:endParaRPr>
              <a:solidFill>
                <a:schemeClr val="lt1"/>
              </a:solidFill>
            </a:endParaRPr>
          </a:p>
        </p:txBody>
      </p:sp>
      <p:sp>
        <p:nvSpPr>
          <p:cNvPr id="233" name="Google Shape;233;g27192a4c4a7_0_8"/>
          <p:cNvSpPr txBox="1"/>
          <p:nvPr/>
        </p:nvSpPr>
        <p:spPr>
          <a:xfrm>
            <a:off x="2182250" y="3099850"/>
            <a:ext cx="1587000" cy="738900"/>
          </a:xfrm>
          <a:prstGeom prst="rect">
            <a:avLst/>
          </a:prstGeom>
          <a:solidFill>
            <a:srgbClr val="1F67FF"/>
          </a:solidFill>
          <a:ln>
            <a:noFill/>
          </a:ln>
        </p:spPr>
        <p:txBody>
          <a:bodyPr anchorCtr="0" anchor="t" bIns="45700" lIns="91400" spcFirstLastPara="1" rIns="91400" wrap="square" tIns="45700">
            <a:spAutoFit/>
          </a:bodyPr>
          <a:lstStyle/>
          <a:p>
            <a:pPr indent="0" lvl="0" marL="0" rtl="0" algn="l">
              <a:spcBef>
                <a:spcPts val="0"/>
              </a:spcBef>
              <a:spcAft>
                <a:spcPts val="0"/>
              </a:spcAft>
              <a:buClr>
                <a:schemeClr val="dk1"/>
              </a:buClr>
              <a:buSzPts val="1100"/>
              <a:buFont typeface="Arial"/>
              <a:buNone/>
            </a:pPr>
            <a:r>
              <a:rPr b="1" lang="en-GB">
                <a:solidFill>
                  <a:schemeClr val="lt1"/>
                </a:solidFill>
              </a:rPr>
              <a:t>A</a:t>
            </a:r>
            <a:r>
              <a:rPr b="1" lang="en-GB">
                <a:solidFill>
                  <a:schemeClr val="lt1"/>
                </a:solidFill>
              </a:rPr>
              <a:t>ssess desired core services</a:t>
            </a:r>
            <a:endParaRPr b="1">
              <a:solidFill>
                <a:schemeClr val="lt1"/>
              </a:solidFill>
            </a:endParaRPr>
          </a:p>
          <a:p>
            <a:pPr indent="0" lvl="0" marL="0" rtl="0" algn="l">
              <a:spcBef>
                <a:spcPts val="0"/>
              </a:spcBef>
              <a:spcAft>
                <a:spcPts val="0"/>
              </a:spcAft>
              <a:buClr>
                <a:schemeClr val="dk1"/>
              </a:buClr>
              <a:buSzPts val="1100"/>
              <a:buFont typeface="Arial"/>
              <a:buNone/>
            </a:pPr>
            <a:r>
              <a:t/>
            </a:r>
            <a:endParaRPr b="1">
              <a:solidFill>
                <a:schemeClr val="lt1"/>
              </a:solidFill>
            </a:endParaRPr>
          </a:p>
        </p:txBody>
      </p:sp>
      <p:sp>
        <p:nvSpPr>
          <p:cNvPr id="234" name="Google Shape;234;g27192a4c4a7_0_8"/>
          <p:cNvSpPr/>
          <p:nvPr/>
        </p:nvSpPr>
        <p:spPr>
          <a:xfrm>
            <a:off x="2647950" y="6449475"/>
            <a:ext cx="412800" cy="2541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g27192a4c4a7_0_8"/>
          <p:cNvSpPr txBox="1"/>
          <p:nvPr/>
        </p:nvSpPr>
        <p:spPr>
          <a:xfrm>
            <a:off x="3273050" y="6403575"/>
            <a:ext cx="1450500" cy="3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Roundtables</a:t>
            </a:r>
            <a:endParaRPr sz="1600">
              <a:solidFill>
                <a:schemeClr val="dk2"/>
              </a:solidFill>
            </a:endParaRPr>
          </a:p>
        </p:txBody>
      </p:sp>
      <p:sp>
        <p:nvSpPr>
          <p:cNvPr id="236" name="Google Shape;236;g27192a4c4a7_0_8"/>
          <p:cNvSpPr/>
          <p:nvPr/>
        </p:nvSpPr>
        <p:spPr>
          <a:xfrm>
            <a:off x="9820800" y="988475"/>
            <a:ext cx="14505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November</a:t>
            </a:r>
            <a:endParaRPr/>
          </a:p>
        </p:txBody>
      </p:sp>
      <p:sp>
        <p:nvSpPr>
          <p:cNvPr id="237" name="Google Shape;237;g27192a4c4a7_0_8"/>
          <p:cNvSpPr/>
          <p:nvPr/>
        </p:nvSpPr>
        <p:spPr>
          <a:xfrm>
            <a:off x="11276500" y="988475"/>
            <a:ext cx="1450500" cy="4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Dec+</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7192a4c4a7_0_115"/>
          <p:cNvSpPr txBox="1"/>
          <p:nvPr/>
        </p:nvSpPr>
        <p:spPr>
          <a:xfrm>
            <a:off x="720725" y="1423250"/>
            <a:ext cx="10104300" cy="4416000"/>
          </a:xfrm>
          <a:prstGeom prst="rect">
            <a:avLst/>
          </a:prstGeom>
          <a:noFill/>
          <a:ln>
            <a:noFill/>
          </a:ln>
        </p:spPr>
        <p:txBody>
          <a:bodyPr anchorCtr="0" anchor="t" bIns="45700" lIns="91425" spcFirstLastPara="1" rIns="91425" wrap="square" tIns="45700">
            <a:noAutofit/>
          </a:bodyPr>
          <a:lstStyle/>
          <a:p>
            <a:pPr indent="-397000" lvl="0" marL="540000" marR="0" rtl="0" algn="l">
              <a:lnSpc>
                <a:spcPct val="115000"/>
              </a:lnSpc>
              <a:spcBef>
                <a:spcPts val="0"/>
              </a:spcBef>
              <a:spcAft>
                <a:spcPts val="0"/>
              </a:spcAft>
              <a:buClr>
                <a:schemeClr val="accent1"/>
              </a:buClr>
              <a:buSzPts val="2000"/>
              <a:buFont typeface="Quattrocento Sans"/>
              <a:buChar char="●"/>
            </a:pPr>
            <a:r>
              <a:t/>
            </a:r>
            <a:endParaRPr b="0" i="0" sz="2000" u="none" cap="none" strike="noStrike">
              <a:solidFill>
                <a:schemeClr val="accent1"/>
              </a:solidFill>
              <a:highlight>
                <a:srgbClr val="FFFFFF"/>
              </a:highlight>
              <a:latin typeface="Barlow Light"/>
              <a:ea typeface="Barlow Light"/>
              <a:cs typeface="Barlow Light"/>
              <a:sym typeface="Barlow Light"/>
            </a:endParaRPr>
          </a:p>
        </p:txBody>
      </p:sp>
      <p:sp>
        <p:nvSpPr>
          <p:cNvPr id="243" name="Google Shape;243;g27192a4c4a7_0_11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t/>
            </a:r>
            <a:endParaRPr>
              <a:solidFill>
                <a:srgbClr val="FF0000"/>
              </a:solidFill>
            </a:endParaRPr>
          </a:p>
        </p:txBody>
      </p:sp>
      <p:pic>
        <p:nvPicPr>
          <p:cNvPr id="244" name="Google Shape;244;g27192a4c4a7_0_115"/>
          <p:cNvPicPr preferRelativeResize="0"/>
          <p:nvPr/>
        </p:nvPicPr>
        <p:blipFill>
          <a:blip r:embed="rId3">
            <a:alphaModFix/>
          </a:blip>
          <a:stretch>
            <a:fillRect/>
          </a:stretch>
        </p:blipFill>
        <p:spPr>
          <a:xfrm>
            <a:off x="678000" y="174925"/>
            <a:ext cx="11258550" cy="579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719f1eeaef_0_0"/>
          <p:cNvSpPr/>
          <p:nvPr/>
        </p:nvSpPr>
        <p:spPr>
          <a:xfrm>
            <a:off x="145408" y="429180"/>
            <a:ext cx="11888700" cy="56790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g2719f1eeaef_0_0"/>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52" name="Google Shape;252;g2719f1eeaef_0_0"/>
          <p:cNvSpPr txBox="1"/>
          <p:nvPr/>
        </p:nvSpPr>
        <p:spPr>
          <a:xfrm>
            <a:off x="-72323" y="-133045"/>
            <a:ext cx="50031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700">
                <a:latin typeface="Calibri"/>
                <a:ea typeface="Calibri"/>
                <a:cs typeface="Calibri"/>
                <a:sym typeface="Calibri"/>
              </a:rPr>
              <a:t>OCG Executive Members</a:t>
            </a:r>
            <a:endParaRPr sz="2800">
              <a:solidFill>
                <a:schemeClr val="dk2"/>
              </a:solidFill>
            </a:endParaRPr>
          </a:p>
        </p:txBody>
      </p:sp>
      <p:sp>
        <p:nvSpPr>
          <p:cNvPr id="253" name="Google Shape;253;g2719f1eeaef_0_0"/>
          <p:cNvSpPr txBox="1"/>
          <p:nvPr/>
        </p:nvSpPr>
        <p:spPr>
          <a:xfrm>
            <a:off x="145375" y="324502"/>
            <a:ext cx="11888700" cy="57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latin typeface="Calibri"/>
                <a:ea typeface="Calibri"/>
                <a:cs typeface="Calibri"/>
                <a:sym typeface="Calibri"/>
              </a:rPr>
              <a:t>David Legler (Chair) [To be filled through circular letter]</a:t>
            </a:r>
            <a:endParaRPr b="1" sz="1800">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GB" sz="1800">
                <a:latin typeface="Calibri"/>
                <a:ea typeface="Calibri"/>
                <a:cs typeface="Calibri"/>
                <a:sym typeface="Calibri"/>
              </a:rPr>
              <a:t>Jon Turton (Vice-Chair WMO)</a:t>
            </a:r>
            <a:endParaRPr sz="1800">
              <a:latin typeface="Calibri"/>
              <a:ea typeface="Calibri"/>
              <a:cs typeface="Calibri"/>
              <a:sym typeface="Calibri"/>
            </a:endParaRPr>
          </a:p>
          <a:p>
            <a:pPr indent="0" lvl="0" marL="0" rtl="0" algn="l">
              <a:lnSpc>
                <a:spcPct val="115000"/>
              </a:lnSpc>
              <a:spcBef>
                <a:spcPts val="1000"/>
              </a:spcBef>
              <a:spcAft>
                <a:spcPts val="0"/>
              </a:spcAft>
              <a:buNone/>
            </a:pPr>
            <a:r>
              <a:rPr b="1" lang="en-GB" sz="1800">
                <a:latin typeface="Calibri"/>
                <a:ea typeface="Calibri"/>
                <a:cs typeface="Calibri"/>
                <a:sym typeface="Calibri"/>
              </a:rPr>
              <a:t>Juliet Hermes (Vice-Chair OBPS) [Needs to be filled, will help outline description - via GOOS email, decided by Exec]</a:t>
            </a:r>
            <a:endParaRPr b="1" sz="1800">
              <a:latin typeface="Calibri"/>
              <a:ea typeface="Calibri"/>
              <a:cs typeface="Calibri"/>
              <a:sym typeface="Calibri"/>
            </a:endParaRPr>
          </a:p>
          <a:p>
            <a:pPr indent="0" lvl="0" marL="0" rtl="0" algn="l">
              <a:lnSpc>
                <a:spcPct val="115000"/>
              </a:lnSpc>
              <a:spcBef>
                <a:spcPts val="1000"/>
              </a:spcBef>
              <a:spcAft>
                <a:spcPts val="0"/>
              </a:spcAft>
              <a:buNone/>
            </a:pPr>
            <a:r>
              <a:rPr lang="en-GB" sz="1800">
                <a:solidFill>
                  <a:schemeClr val="dk1"/>
                </a:solidFill>
                <a:latin typeface="Calibri"/>
                <a:ea typeface="Calibri"/>
                <a:cs typeface="Calibri"/>
                <a:sym typeface="Calibri"/>
              </a:rPr>
              <a:t>Kevin O'Brien (Vice-Chair Data)</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GB" sz="1800">
                <a:solidFill>
                  <a:schemeClr val="dk1"/>
                </a:solidFill>
                <a:latin typeface="Calibri"/>
                <a:ea typeface="Calibri"/>
                <a:cs typeface="Calibri"/>
                <a:sym typeface="Calibri"/>
              </a:rPr>
              <a:t>Champika Gallage (Ex officio - WMO Rep)</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b="1" lang="en-GB" sz="1800">
                <a:solidFill>
                  <a:schemeClr val="dk1"/>
                </a:solidFill>
                <a:latin typeface="Calibri"/>
                <a:ea typeface="Calibri"/>
                <a:cs typeface="Calibri"/>
                <a:sym typeface="Calibri"/>
              </a:rPr>
              <a:t>Zulfikar Begg (Vice-Chair Capacity Development) [Needs to be filled - Not immediately filled, more conversation with GOOS]</a:t>
            </a:r>
            <a:endParaRPr b="1"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GB" sz="1800">
                <a:solidFill>
                  <a:schemeClr val="dk1"/>
                </a:solidFill>
                <a:latin typeface="Calibri"/>
                <a:ea typeface="Calibri"/>
                <a:cs typeface="Calibri"/>
                <a:sym typeface="Calibri"/>
              </a:rPr>
              <a:t>Emma Heslop (GOOS)</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GB" sz="1800">
                <a:solidFill>
                  <a:schemeClr val="dk1"/>
                </a:solidFill>
                <a:latin typeface="Calibri"/>
                <a:ea typeface="Calibri"/>
                <a:cs typeface="Calibri"/>
                <a:sym typeface="Calibri"/>
              </a:rPr>
              <a:t>Mathieu Belbeoch (Vice Chair OceanOPS Manager)</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lang="en-GB" sz="1800">
                <a:solidFill>
                  <a:schemeClr val="dk1"/>
                </a:solidFill>
                <a:latin typeface="Calibri"/>
                <a:ea typeface="Calibri"/>
                <a:cs typeface="Calibri"/>
                <a:sym typeface="Calibri"/>
              </a:rPr>
              <a:t>Ann-Christine Zinkann (NOAA support to GOOS, ECOP)</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b="1" lang="en-GB" sz="1800">
                <a:solidFill>
                  <a:schemeClr val="dk1"/>
                </a:solidFill>
                <a:latin typeface="Calibri"/>
                <a:ea typeface="Calibri"/>
                <a:cs typeface="Calibri"/>
                <a:sym typeface="Calibri"/>
              </a:rPr>
              <a:t>YU Ting (China support to GOOS) [new secondment from China to be identified]</a:t>
            </a:r>
            <a:endParaRPr b="1" sz="1800">
              <a:solidFill>
                <a:schemeClr val="dk1"/>
              </a:solidFill>
              <a:latin typeface="Calibri"/>
              <a:ea typeface="Calibri"/>
              <a:cs typeface="Calibri"/>
              <a:sym typeface="Calibri"/>
            </a:endParaRPr>
          </a:p>
          <a:p>
            <a:pPr indent="0" lvl="0" marL="0" rtl="0" algn="l">
              <a:lnSpc>
                <a:spcPct val="115000"/>
              </a:lnSpc>
              <a:spcBef>
                <a:spcPts val="1000"/>
              </a:spcBef>
              <a:spcAft>
                <a:spcPts val="1000"/>
              </a:spcAft>
              <a:buNone/>
            </a:pPr>
            <a:r>
              <a:rPr lang="en-GB" sz="1800">
                <a:solidFill>
                  <a:schemeClr val="dk1"/>
                </a:solidFill>
                <a:latin typeface="Calibri"/>
                <a:ea typeface="Calibri"/>
                <a:cs typeface="Calibri"/>
                <a:sym typeface="Calibri"/>
              </a:rPr>
              <a:t>– OTHER AREAS: Environmental Stewardship [Network level], more coordination activity, communicate with networks on e.g., exemplar work, higher level conversations around observing system items, representation of ECOP to the exec, emerging network vice chair,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2022-03-29T09:34:04Z</dcterms:created>
  <dc:creator>Laura Stukonyte</dc:creator>
</cp:coreProperties>
</file>