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
  </p:notesMasterIdLst>
  <p:sldIdLst>
    <p:sldId id="307" r:id="rId2"/>
    <p:sldId id="313" r:id="rId3"/>
    <p:sldId id="315" r:id="rId4"/>
  </p:sldIdLst>
  <p:sldSz cx="6858000" cy="9144000" type="letter"/>
  <p:notesSz cx="7010400" cy="9296400"/>
  <p:embeddedFontLst>
    <p:embeddedFont>
      <p:font typeface="Century Gothic" panose="020B050202020202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81" userDrawn="1">
          <p15:clr>
            <a:srgbClr val="A4A3A4"/>
          </p15:clr>
        </p15:guide>
        <p15:guide id="2" pos="2160" userDrawn="1">
          <p15:clr>
            <a:srgbClr val="A4A3A4"/>
          </p15:clr>
        </p15:guide>
        <p15:guide id="3" pos="1335" userDrawn="1">
          <p15:clr>
            <a:srgbClr val="9AA0A6"/>
          </p15:clr>
        </p15:guide>
        <p15:guide id="4" pos="510" userDrawn="1">
          <p15:clr>
            <a:srgbClr val="9AA0A6"/>
          </p15:clr>
        </p15:guide>
        <p15:guide id="5" pos="3810" userDrawn="1">
          <p15:clr>
            <a:srgbClr val="9AA0A6"/>
          </p15:clr>
        </p15:guide>
        <p15:guide id="6" orient="horz" pos="1008" userDrawn="1">
          <p15:clr>
            <a:srgbClr val="9AA0A6"/>
          </p15:clr>
        </p15:guide>
        <p15:guide id="7" pos="2985" userDrawn="1">
          <p15:clr>
            <a:srgbClr val="9AA0A6"/>
          </p15:clr>
        </p15:guide>
        <p15:guide id="8" orient="horz" pos="1463"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B"/>
    <a:srgbClr val="1D8BC4"/>
    <a:srgbClr val="0F0F0F"/>
    <a:srgbClr val="E6FDFF"/>
    <a:srgbClr val="DEECEF"/>
    <a:srgbClr val="1E5A6E"/>
    <a:srgbClr val="64A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9C77E-E421-45E0-873E-1757B935A66E}">
  <a:tblStyle styleId="{7939C77E-E421-45E0-873E-1757B935A6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478" autoAdjust="0"/>
  </p:normalViewPr>
  <p:slideViewPr>
    <p:cSldViewPr snapToGrid="0">
      <p:cViewPr>
        <p:scale>
          <a:sx n="78" d="100"/>
          <a:sy n="78" d="100"/>
        </p:scale>
        <p:origin x="1830" y="-462"/>
      </p:cViewPr>
      <p:guideLst>
        <p:guide orient="horz" pos="2681"/>
        <p:guide pos="2160"/>
        <p:guide pos="1335"/>
        <p:guide pos="510"/>
        <p:guide pos="3810"/>
        <p:guide orient="horz" pos="1008"/>
        <p:guide pos="2985"/>
        <p:guide orient="horz" pos="14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98688" y="698500"/>
            <a:ext cx="26130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6" tIns="93156" rIns="93156" bIns="9315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72133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6623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178427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397827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131217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302359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405127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EFCFF"/>
        </a:solidFill>
        <a:effectLst/>
      </p:bgPr>
    </p:bg>
    <p:spTree>
      <p:nvGrpSpPr>
        <p:cNvPr id="1" name="Shape 5"/>
        <p:cNvGrpSpPr/>
        <p:nvPr/>
      </p:nvGrpSpPr>
      <p:grpSpPr>
        <a:xfrm>
          <a:off x="0" y="0"/>
          <a:ext cx="0" cy="0"/>
          <a:chOff x="0" y="0"/>
          <a:chExt cx="0" cy="0"/>
        </a:xfrm>
      </p:grpSpPr>
      <p:pic>
        <p:nvPicPr>
          <p:cNvPr id="2" name="Imagen 1" descr="Patrón de fondo&#10;&#10;Descripción generada automáticamente">
            <a:extLst>
              <a:ext uri="{FF2B5EF4-FFF2-40B4-BE49-F238E27FC236}">
                <a16:creationId xmlns:a16="http://schemas.microsoft.com/office/drawing/2014/main" id="{7FE9F154-EB14-D007-5838-D13382E510C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6982" r="37052"/>
          <a:stretch/>
        </p:blipFill>
        <p:spPr>
          <a:xfrm>
            <a:off x="1" y="935"/>
            <a:ext cx="6858000" cy="9143065"/>
          </a:xfrm>
          <a:prstGeom prst="rect">
            <a:avLst/>
          </a:prstGeom>
        </p:spPr>
      </p:pic>
      <p:pic>
        <p:nvPicPr>
          <p:cNvPr id="3" name="Picture 8">
            <a:extLst>
              <a:ext uri="{FF2B5EF4-FFF2-40B4-BE49-F238E27FC236}">
                <a16:creationId xmlns:a16="http://schemas.microsoft.com/office/drawing/2014/main" id="{CF00A057-E669-CB11-4E0C-5851E0F6A5AA}"/>
              </a:ext>
            </a:extLst>
          </p:cNvPr>
          <p:cNvPicPr>
            <a:picLocks noChangeAspect="1"/>
          </p:cNvPicPr>
          <p:nvPr userDrawn="1"/>
        </p:nvPicPr>
        <p:blipFill rotWithShape="1">
          <a:blip r:embed="rId9" cstate="hq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a:ext>
            </a:extLst>
          </a:blip>
          <a:srcRect l="21956" t="643" b="4587"/>
          <a:stretch/>
        </p:blipFill>
        <p:spPr>
          <a:xfrm>
            <a:off x="0" y="0"/>
            <a:ext cx="5672558" cy="8915400"/>
          </a:xfrm>
          <a:prstGeom prst="rect">
            <a:avLst/>
          </a:prstGeom>
          <a:effectLst>
            <a:outerShdw blurRad="50800" dist="38100" dir="2700000" algn="tl" rotWithShape="0">
              <a:prstClr val="black">
                <a:alpha val="40000"/>
              </a:prstClr>
            </a:outerShdw>
          </a:effectLst>
        </p:spPr>
      </p:pic>
      <p:sp>
        <p:nvSpPr>
          <p:cNvPr id="4" name="Rectángulo 3">
            <a:extLst>
              <a:ext uri="{FF2B5EF4-FFF2-40B4-BE49-F238E27FC236}">
                <a16:creationId xmlns:a16="http://schemas.microsoft.com/office/drawing/2014/main" id="{9CE6038E-2649-5549-2196-90A68CD028D0}"/>
              </a:ext>
            </a:extLst>
          </p:cNvPr>
          <p:cNvSpPr/>
          <p:nvPr userDrawn="1"/>
        </p:nvSpPr>
        <p:spPr>
          <a:xfrm rot="5400000">
            <a:off x="-1143001" y="1143000"/>
            <a:ext cx="9144000" cy="6858000"/>
          </a:xfrm>
          <a:prstGeom prst="rect">
            <a:avLst/>
          </a:prstGeom>
          <a:solidFill>
            <a:srgbClr val="1B80B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1" r:id="rId3"/>
    <p:sldLayoutId id="2147483660"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1">
          <p15:clr>
            <a:srgbClr val="EA4335"/>
          </p15:clr>
        </p15:guide>
        <p15:guide id="2" pos="3980">
          <p15:clr>
            <a:srgbClr val="EA4335"/>
          </p15:clr>
        </p15:guide>
        <p15:guide id="3" orient="horz" pos="604">
          <p15:clr>
            <a:srgbClr val="EA4335"/>
          </p15:clr>
        </p15:guide>
        <p15:guide id="4" orient="horz" pos="5156">
          <p15:clr>
            <a:srgbClr val="EA4335"/>
          </p15:clr>
        </p15:guide>
        <p15:guide id="5" pos="2160">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18" Type="http://schemas.openxmlformats.org/officeDocument/2006/relationships/image" Target="../media/image14.svg"/><Relationship Id="rId3" Type="http://schemas.openxmlformats.org/officeDocument/2006/relationships/hyperlink" Target="mailto:info@hb.co.cr" TargetMode="External"/><Relationship Id="rId7" Type="http://schemas.openxmlformats.org/officeDocument/2006/relationships/image" Target="../media/image3.png"/><Relationship Id="rId12" Type="http://schemas.openxmlformats.org/officeDocument/2006/relationships/image" Target="../media/image8.svg"/><Relationship Id="rId17" Type="http://schemas.openxmlformats.org/officeDocument/2006/relationships/image" Target="../media/image13.png"/><Relationship Id="rId2" Type="http://schemas.openxmlformats.org/officeDocument/2006/relationships/hyperlink" Target="https://www.nh-collection.com/es/hotel/nh-collection-bogota-wtc-royal/mapa" TargetMode="External"/><Relationship Id="rId16" Type="http://schemas.openxmlformats.org/officeDocument/2006/relationships/image" Target="../media/image12.sv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mailto:b.palacios@unesco.org" TargetMode="External"/><Relationship Id="rId11" Type="http://schemas.openxmlformats.org/officeDocument/2006/relationships/image" Target="../media/image7.png"/><Relationship Id="rId5" Type="http://schemas.openxmlformats.org/officeDocument/2006/relationships/hyperlink" Target="mailto:p.wills-velez@unesco.org" TargetMode="External"/><Relationship Id="rId15" Type="http://schemas.openxmlformats.org/officeDocument/2006/relationships/image" Target="../media/image11.png"/><Relationship Id="rId10" Type="http://schemas.openxmlformats.org/officeDocument/2006/relationships/image" Target="../media/image6.svg"/><Relationship Id="rId19" Type="http://schemas.openxmlformats.org/officeDocument/2006/relationships/image" Target="../media/image15.png"/><Relationship Id="rId4" Type="http://schemas.openxmlformats.org/officeDocument/2006/relationships/hyperlink" Target="mailto:L.Inniss@unesco.org" TargetMode="External"/><Relationship Id="rId9" Type="http://schemas.openxmlformats.org/officeDocument/2006/relationships/image" Target="../media/image5.png"/><Relationship Id="rId1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F5AB506-B0F8-4274-A683-E06BA5954952}"/>
              </a:ext>
            </a:extLst>
          </p:cNvPr>
          <p:cNvSpPr/>
          <p:nvPr/>
        </p:nvSpPr>
        <p:spPr>
          <a:xfrm>
            <a:off x="803305" y="1749395"/>
            <a:ext cx="5110385" cy="578275"/>
          </a:xfrm>
          <a:prstGeom prst="rect">
            <a:avLst/>
          </a:prstGeom>
          <a:solidFill>
            <a:srgbClr val="1D8BC4"/>
          </a:solidFill>
          <a:ln w="57150">
            <a:solidFill>
              <a:srgbClr val="1D8BC4"/>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7" name="CuadroTexto 6">
            <a:extLst>
              <a:ext uri="{FF2B5EF4-FFF2-40B4-BE49-F238E27FC236}">
                <a16:creationId xmlns:a16="http://schemas.microsoft.com/office/drawing/2014/main" id="{3F31050B-07F6-48C6-8072-3CF473DD6AA3}"/>
              </a:ext>
            </a:extLst>
          </p:cNvPr>
          <p:cNvSpPr txBox="1"/>
          <p:nvPr/>
        </p:nvSpPr>
        <p:spPr>
          <a:xfrm>
            <a:off x="533399" y="1559360"/>
            <a:ext cx="5652931" cy="523220"/>
          </a:xfrm>
          <a:prstGeom prst="rect">
            <a:avLst/>
          </a:prstGeom>
          <a:solidFill>
            <a:schemeClr val="accent1"/>
          </a:solidFill>
        </p:spPr>
        <p:txBody>
          <a:bodyPr wrap="square">
            <a:spAutoFit/>
          </a:bodyPr>
          <a:lstStyle/>
          <a:p>
            <a:pPr algn="ctr"/>
            <a:r>
              <a:rPr lang="en-US" sz="14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In-Person Meeting of the UN Decade TAC Task Force </a:t>
            </a:r>
          </a:p>
          <a:p>
            <a:pPr algn="ctr"/>
            <a:r>
              <a:rPr lang="en-US" sz="14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San Jose</a:t>
            </a:r>
            <a:r>
              <a:rPr lang="en-US"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 Costa Rica </a:t>
            </a:r>
            <a:endParaRPr lang="es-CO"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10" name="Rectángulo 9">
            <a:extLst>
              <a:ext uri="{FF2B5EF4-FFF2-40B4-BE49-F238E27FC236}">
                <a16:creationId xmlns:a16="http://schemas.microsoft.com/office/drawing/2014/main" id="{63569B02-D56D-44DE-90B7-0C5A629FF996}"/>
              </a:ext>
            </a:extLst>
          </p:cNvPr>
          <p:cNvSpPr/>
          <p:nvPr/>
        </p:nvSpPr>
        <p:spPr>
          <a:xfrm>
            <a:off x="0" y="2481212"/>
            <a:ext cx="6858000" cy="35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58BEC0F1-0C27-402B-9A49-915C2B8194AE}"/>
              </a:ext>
            </a:extLst>
          </p:cNvPr>
          <p:cNvSpPr txBox="1"/>
          <p:nvPr/>
        </p:nvSpPr>
        <p:spPr>
          <a:xfrm>
            <a:off x="1592580" y="2496417"/>
            <a:ext cx="3429000" cy="307777"/>
          </a:xfrm>
          <a:prstGeom prst="rect">
            <a:avLst/>
          </a:prstGeom>
          <a:noFill/>
        </p:spPr>
        <p:txBody>
          <a:bodyPr wrap="square">
            <a:spAutoFit/>
          </a:bodyPr>
          <a:lstStyle/>
          <a:p>
            <a:pPr algn="ctr"/>
            <a:r>
              <a:rPr lang="en-US"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June 04</a:t>
            </a:r>
            <a:r>
              <a:rPr lang="en-US" sz="14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 </a:t>
            </a:r>
            <a:r>
              <a:rPr lang="en-US"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06</a:t>
            </a:r>
            <a:r>
              <a:rPr lang="en-US" sz="14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2024</a:t>
            </a:r>
            <a:endParaRPr lang="es-CO"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15" name="Rectángulo 14">
            <a:extLst>
              <a:ext uri="{FF2B5EF4-FFF2-40B4-BE49-F238E27FC236}">
                <a16:creationId xmlns:a16="http://schemas.microsoft.com/office/drawing/2014/main" id="{2C6CD19E-CEF8-4A0E-8DEE-A09BDB0D18A1}"/>
              </a:ext>
            </a:extLst>
          </p:cNvPr>
          <p:cNvSpPr/>
          <p:nvPr/>
        </p:nvSpPr>
        <p:spPr>
          <a:xfrm>
            <a:off x="0" y="2885906"/>
            <a:ext cx="6858000" cy="175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CuadroTexto 15">
            <a:extLst>
              <a:ext uri="{FF2B5EF4-FFF2-40B4-BE49-F238E27FC236}">
                <a16:creationId xmlns:a16="http://schemas.microsoft.com/office/drawing/2014/main" id="{9BE25433-0B27-4031-A93B-5875835290CB}"/>
              </a:ext>
            </a:extLst>
          </p:cNvPr>
          <p:cNvSpPr txBox="1"/>
          <p:nvPr/>
        </p:nvSpPr>
        <p:spPr>
          <a:xfrm>
            <a:off x="207264" y="3038856"/>
            <a:ext cx="6486144" cy="1569660"/>
          </a:xfrm>
          <a:prstGeom prst="rect">
            <a:avLst/>
          </a:prstGeom>
          <a:noFill/>
        </p:spPr>
        <p:txBody>
          <a:bodyPr wrap="square">
            <a:spAutoFit/>
          </a:bodyPr>
          <a:lstStyle/>
          <a:p>
            <a:pPr algn="just"/>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Dear Participants,</a:t>
            </a:r>
          </a:p>
          <a:p>
            <a:pPr algn="just"/>
            <a:endPar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Welcome to thein-person Meeting of the UN Decade TAC </a:t>
            </a:r>
            <a:r>
              <a:rPr lang="en-US" sz="1200"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Task Force</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in San José, Costa Rica from June 4-6, 2024. To facilitate your preparations, please find here information on the logistical arrangements for the meeting.</a:t>
            </a:r>
          </a:p>
          <a:p>
            <a:pPr algn="just"/>
            <a:endParaRPr lang="en-US" sz="1200" dirty="0">
              <a:solidFill>
                <a:schemeClr val="tx2">
                  <a:lumMod val="25000"/>
                </a:schemeClr>
              </a:solidFill>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Session webpage: </a:t>
            </a:r>
            <a:r>
              <a:rPr lang="en-US" sz="1200"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https://oceanexpert.org/event/4247</a:t>
            </a:r>
            <a:endParaRPr lang="es-CO" sz="1200" b="1" dirty="0">
              <a:solidFill>
                <a:srgbClr val="1D8BC4"/>
              </a:solidFill>
              <a:latin typeface="Century Gothic" panose="020B0502020202020204" pitchFamily="34" charset="0"/>
              <a:ea typeface="Calibri" panose="020F0502020204030204" pitchFamily="34" charset="0"/>
              <a:cs typeface="Verdana Pro" panose="020B0604030504040204" pitchFamily="34" charset="0"/>
            </a:endParaRPr>
          </a:p>
          <a:p>
            <a:pPr algn="just"/>
            <a:endParaRPr lang="es-CO" sz="1200" dirty="0">
              <a:solidFill>
                <a:schemeClr val="tx2">
                  <a:lumMod val="25000"/>
                </a:schemeClr>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14" name="Rectángulo 13">
            <a:extLst>
              <a:ext uri="{FF2B5EF4-FFF2-40B4-BE49-F238E27FC236}">
                <a16:creationId xmlns:a16="http://schemas.microsoft.com/office/drawing/2014/main" id="{159B2E17-C97B-14AE-AC25-4F09D92EDAFF}"/>
              </a:ext>
            </a:extLst>
          </p:cNvPr>
          <p:cNvSpPr/>
          <p:nvPr/>
        </p:nvSpPr>
        <p:spPr>
          <a:xfrm>
            <a:off x="402492" y="4742961"/>
            <a:ext cx="5912010" cy="314386"/>
          </a:xfrm>
          <a:prstGeom prst="rect">
            <a:avLst/>
          </a:prstGeom>
          <a:solidFill>
            <a:srgbClr val="1D8BC4"/>
          </a:solidFill>
          <a:ln w="57150">
            <a:solidFill>
              <a:srgbClr val="1D8BC4"/>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22" name="CuadroTexto 21">
            <a:extLst>
              <a:ext uri="{FF2B5EF4-FFF2-40B4-BE49-F238E27FC236}">
                <a16:creationId xmlns:a16="http://schemas.microsoft.com/office/drawing/2014/main" id="{8ABEDC52-CBB9-41BE-B785-C234D0F1CCF4}"/>
              </a:ext>
            </a:extLst>
          </p:cNvPr>
          <p:cNvSpPr txBox="1"/>
          <p:nvPr/>
        </p:nvSpPr>
        <p:spPr>
          <a:xfrm>
            <a:off x="4244" y="4742961"/>
            <a:ext cx="6858000" cy="307777"/>
          </a:xfrm>
          <a:prstGeom prst="rect">
            <a:avLst/>
          </a:prstGeom>
          <a:solidFill>
            <a:schemeClr val="accent1"/>
          </a:solidFill>
        </p:spPr>
        <p:txBody>
          <a:bodyPr wrap="square">
            <a:spAutoFit/>
          </a:bodyPr>
          <a:lstStyle/>
          <a:p>
            <a:pPr algn="ctr"/>
            <a:r>
              <a:rPr lang="en-US"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INFORMATION AND GUIDELINES TO PARTICIPANTS</a:t>
            </a:r>
            <a:endParaRPr lang="es-CO"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23" name="Rectángulo 22">
            <a:extLst>
              <a:ext uri="{FF2B5EF4-FFF2-40B4-BE49-F238E27FC236}">
                <a16:creationId xmlns:a16="http://schemas.microsoft.com/office/drawing/2014/main" id="{7E740CDB-2355-41C7-9D9A-59AD991C1D11}"/>
              </a:ext>
            </a:extLst>
          </p:cNvPr>
          <p:cNvSpPr/>
          <p:nvPr/>
        </p:nvSpPr>
        <p:spPr>
          <a:xfrm>
            <a:off x="0" y="5216097"/>
            <a:ext cx="6858000" cy="3927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CuadroTexto 23">
            <a:extLst>
              <a:ext uri="{FF2B5EF4-FFF2-40B4-BE49-F238E27FC236}">
                <a16:creationId xmlns:a16="http://schemas.microsoft.com/office/drawing/2014/main" id="{D7C19B08-E75F-47D4-82EF-4ACEC519D1EB}"/>
              </a:ext>
            </a:extLst>
          </p:cNvPr>
          <p:cNvSpPr txBox="1"/>
          <p:nvPr/>
        </p:nvSpPr>
        <p:spPr>
          <a:xfrm>
            <a:off x="185403" y="5318844"/>
            <a:ext cx="6486144" cy="3508653"/>
          </a:xfrm>
          <a:prstGeom prst="rect">
            <a:avLst/>
          </a:prstGeom>
          <a:noFill/>
        </p:spPr>
        <p:txBody>
          <a:bodyPr wrap="square">
            <a:spAutoFit/>
          </a:bodyPr>
          <a:lstStyle/>
          <a:p>
            <a:pPr algn="just"/>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The Meeting will be held at the Hotel Bougainvillea San José in Costa Rica </a:t>
            </a:r>
            <a:r>
              <a:rPr lang="pt-BR" sz="1600" b="1" i="0" dirty="0">
                <a:solidFill>
                  <a:srgbClr val="1D8BC4"/>
                </a:solidFill>
                <a:effectLst/>
                <a:latin typeface="Gotham"/>
              </a:rPr>
              <a:t>             </a:t>
            </a:r>
          </a:p>
          <a:p>
            <a:pPr algn="just"/>
            <a:endParaRPr lang="pt-BR" sz="1600" b="1" dirty="0">
              <a:solidFill>
                <a:srgbClr val="1D8BC4"/>
              </a:solidFill>
              <a:latin typeface="Gotham"/>
            </a:endParaRPr>
          </a:p>
          <a:p>
            <a:pPr algn="just"/>
            <a:r>
              <a:rPr lang="pt-BR" sz="1600" b="1" i="0" dirty="0">
                <a:solidFill>
                  <a:srgbClr val="1D8BC4"/>
                </a:solidFill>
                <a:effectLst/>
                <a:latin typeface="Gotham"/>
              </a:rPr>
              <a:t>              Hotel Bougainville San José</a:t>
            </a:r>
          </a:p>
          <a:p>
            <a:pPr algn="l" fontAlgn="base"/>
            <a:br>
              <a:rPr lang="pt-BR" sz="1200" dirty="0">
                <a:solidFill>
                  <a:srgbClr val="1D8BC4"/>
                </a:solidFill>
                <a:latin typeface="Century Gothic" panose="020B0502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br>
            <a:r>
              <a:rPr lang="pt-BR" sz="1200" dirty="0">
                <a:solidFill>
                  <a:srgbClr val="1D8BC4"/>
                </a:solidFill>
                <a:latin typeface="Century Gothic" panose="020B0502020202020204" pitchFamily="34" charset="0"/>
                <a:ea typeface="Calibri" panose="020F0502020204030204" pitchFamily="34" charset="0"/>
              </a:rPr>
              <a:t>      Costado Oeste Escuela Santo Tomas</a:t>
            </a:r>
            <a:endParaRPr lang="pt-BR" sz="200" dirty="0">
              <a:solidFill>
                <a:srgbClr val="1D8BC4"/>
              </a:solidFill>
              <a:latin typeface="Century Gothic" panose="020B0502020202020204" pitchFamily="34" charset="0"/>
              <a:ea typeface="Calibri" panose="020F0502020204030204" pitchFamily="34" charset="0"/>
            </a:endParaRPr>
          </a:p>
          <a:p>
            <a:pPr fontAlgn="base"/>
            <a:r>
              <a:rPr lang="pt-BR" sz="1200" b="1" dirty="0">
                <a:solidFill>
                  <a:srgbClr val="1D8BC4"/>
                </a:solidFill>
                <a:latin typeface="Century Gothic" panose="020B0502020202020204" pitchFamily="34" charset="0"/>
                <a:ea typeface="Calibri" panose="020F0502020204030204" pitchFamily="34" charset="0"/>
              </a:rPr>
              <a:t>      Reservations: </a:t>
            </a:r>
            <a:r>
              <a:rPr lang="pt-BR" sz="1200" dirty="0">
                <a:solidFill>
                  <a:srgbClr val="1D8BC4"/>
                </a:solidFill>
                <a:latin typeface="Century Gothic" panose="020B0502020202020204" pitchFamily="34" charset="0"/>
                <a:ea typeface="Calibri" panose="020F0502020204030204" pitchFamily="34" charset="0"/>
              </a:rPr>
              <a:t>+506 8824-3641           Phone: +506 2244-1414</a:t>
            </a:r>
          </a:p>
          <a:p>
            <a:pPr algn="l" fontAlgn="base"/>
            <a:endParaRPr lang="pt-BR" sz="200" dirty="0">
              <a:solidFill>
                <a:srgbClr val="1D8BC4"/>
              </a:solidFill>
              <a:latin typeface="Century Gothic" panose="020B0502020202020204" pitchFamily="34" charset="0"/>
              <a:ea typeface="Calibri" panose="020F0502020204030204" pitchFamily="34" charset="0"/>
            </a:endParaRPr>
          </a:p>
          <a:p>
            <a:r>
              <a:rPr lang="pt-BR" sz="1200" dirty="0">
                <a:solidFill>
                  <a:srgbClr val="1D8BC4"/>
                </a:solidFill>
                <a:latin typeface="Century Gothic" panose="020B0502020202020204" pitchFamily="34" charset="0"/>
                <a:ea typeface="Calibri" panose="020F0502020204030204" pitchFamily="34" charset="0"/>
              </a:rPr>
              <a:t>      </a:t>
            </a:r>
          </a:p>
          <a:p>
            <a:r>
              <a:rPr lang="pt-BR" sz="1200" b="1" dirty="0">
                <a:solidFill>
                  <a:srgbClr val="1D8BC4"/>
                </a:solidFill>
                <a:latin typeface="Century Gothic" panose="020B0502020202020204" pitchFamily="34" charset="0"/>
                <a:ea typeface="Calibri" panose="020F0502020204030204" pitchFamily="34" charset="0"/>
              </a:rPr>
              <a:t>      E-mail: </a:t>
            </a:r>
            <a:r>
              <a:rPr lang="pt-BR" sz="1200" dirty="0">
                <a:solidFill>
                  <a:srgbClr val="1D8BC4"/>
                </a:solidFill>
                <a:latin typeface="Century Gothic" panose="020B0502020202020204" pitchFamily="34" charset="0"/>
                <a:ea typeface="Calibri" panose="020F0502020204030204" pitchFamily="34" charset="0"/>
                <a:hlinkClick r:id="rId3"/>
              </a:rPr>
              <a:t>info@hb.co.cr</a:t>
            </a:r>
            <a:endParaRPr lang="pt-BR" sz="1200" dirty="0">
              <a:solidFill>
                <a:srgbClr val="1D8BC4"/>
              </a:solidFill>
              <a:latin typeface="Century Gothic" panose="020B0502020202020204" pitchFamily="34" charset="0"/>
              <a:ea typeface="Calibri" panose="020F0502020204030204" pitchFamily="34" charset="0"/>
            </a:endParaRPr>
          </a:p>
          <a:p>
            <a:endParaRPr lang="pt-BR" sz="1200" dirty="0">
              <a:solidFill>
                <a:srgbClr val="1D8BC4"/>
              </a:solidFill>
              <a:latin typeface="Century Gothic" panose="020B0502020202020204" pitchFamily="34" charset="0"/>
              <a:ea typeface="Calibri" panose="020F0502020204030204" pitchFamily="34" charset="0"/>
            </a:endParaRPr>
          </a:p>
          <a:p>
            <a:r>
              <a:rPr lang="pt-BR" sz="1200" b="1" dirty="0">
                <a:solidFill>
                  <a:srgbClr val="1D8BC4"/>
                </a:solidFill>
                <a:latin typeface="Century Gothic" panose="020B0502020202020204" pitchFamily="34" charset="0"/>
                <a:ea typeface="Calibri" panose="020F0502020204030204" pitchFamily="34" charset="0"/>
              </a:rPr>
              <a:t>IOCARIBE CONTACT PERSONS</a:t>
            </a:r>
          </a:p>
          <a:p>
            <a:r>
              <a:rPr lang="pt-BR" sz="1200" dirty="0">
                <a:solidFill>
                  <a:srgbClr val="1D8BC4"/>
                </a:solidFill>
                <a:latin typeface="Century Gothic" panose="020B0502020202020204" pitchFamily="34" charset="0"/>
                <a:ea typeface="Calibri" panose="020F0502020204030204" pitchFamily="34" charset="0"/>
              </a:rPr>
              <a:t>Lorna Inniss / Patricia Wills / Bianis Palacios/Juan </a:t>
            </a:r>
            <a:r>
              <a:rPr lang="pt-BR" sz="1200" dirty="0" err="1">
                <a:solidFill>
                  <a:srgbClr val="1D8BC4"/>
                </a:solidFill>
                <a:latin typeface="Century Gothic" panose="020B0502020202020204" pitchFamily="34" charset="0"/>
                <a:ea typeface="Calibri" panose="020F0502020204030204" pitchFamily="34" charset="0"/>
              </a:rPr>
              <a:t>Pabon</a:t>
            </a:r>
            <a:endParaRPr lang="pt-BR" sz="1200" dirty="0">
              <a:solidFill>
                <a:srgbClr val="1D8BC4"/>
              </a:solidFill>
              <a:latin typeface="Century Gothic" panose="020B0502020202020204" pitchFamily="34" charset="0"/>
              <a:ea typeface="Calibri" panose="020F0502020204030204" pitchFamily="34" charset="0"/>
            </a:endParaRPr>
          </a:p>
          <a:p>
            <a:r>
              <a:rPr lang="pt-BR" sz="200" dirty="0">
                <a:solidFill>
                  <a:srgbClr val="1D8BC4"/>
                </a:solidFill>
                <a:latin typeface="Century Gothic" panose="020B0502020202020204" pitchFamily="34" charset="0"/>
                <a:ea typeface="Calibri" panose="020F0502020204030204" pitchFamily="34" charset="0"/>
              </a:rPr>
              <a:t>/</a:t>
            </a:r>
          </a:p>
          <a:p>
            <a:r>
              <a:rPr lang="pt-BR" sz="1200" dirty="0">
                <a:solidFill>
                  <a:srgbClr val="1D8BC4"/>
                </a:solidFill>
                <a:latin typeface="Century Gothic" panose="020B0502020202020204" pitchFamily="34" charset="0"/>
                <a:ea typeface="Calibri" panose="020F0502020204030204" pitchFamily="34" charset="0"/>
              </a:rPr>
              <a:t>     +57 3126229649</a:t>
            </a:r>
            <a:endParaRPr lang="pt-BR" sz="200" dirty="0">
              <a:solidFill>
                <a:srgbClr val="1D8BC4"/>
              </a:solidFill>
              <a:latin typeface="Century Gothic" panose="020B0502020202020204" pitchFamily="34" charset="0"/>
              <a:ea typeface="Calibri" panose="020F0502020204030204" pitchFamily="34" charset="0"/>
            </a:endParaRPr>
          </a:p>
          <a:p>
            <a:r>
              <a:rPr lang="pt-BR" sz="1200" dirty="0">
                <a:solidFill>
                  <a:srgbClr val="1D8BC4"/>
                </a:solidFill>
                <a:latin typeface="Century Gothic" panose="020B0502020202020204" pitchFamily="34" charset="0"/>
                <a:ea typeface="Calibri" panose="020F0502020204030204" pitchFamily="34" charset="0"/>
              </a:rPr>
              <a:t>     +57 3003486911</a:t>
            </a:r>
          </a:p>
          <a:p>
            <a:r>
              <a:rPr lang="pt-BR" sz="1200" dirty="0">
                <a:solidFill>
                  <a:srgbClr val="1D8BC4"/>
                </a:solidFill>
                <a:latin typeface="Century Gothic" panose="020B0502020202020204" pitchFamily="34" charset="0"/>
                <a:ea typeface="Calibri" panose="020F0502020204030204" pitchFamily="34" charset="0"/>
              </a:rPr>
              <a:t>     +57 3167481346</a:t>
            </a:r>
          </a:p>
          <a:p>
            <a:endParaRPr lang="pt-BR" sz="200" dirty="0">
              <a:solidFill>
                <a:srgbClr val="1D8BC4"/>
              </a:solidFill>
              <a:latin typeface="Century Gothic" panose="020B0502020202020204" pitchFamily="34" charset="0"/>
              <a:ea typeface="Calibri" panose="020F0502020204030204" pitchFamily="34" charset="0"/>
            </a:endParaRPr>
          </a:p>
          <a:p>
            <a:r>
              <a:rPr lang="pt-BR" sz="1200" dirty="0">
                <a:solidFill>
                  <a:srgbClr val="1D8BC4"/>
                </a:solidFill>
                <a:latin typeface="Century Gothic" panose="020B0502020202020204" pitchFamily="34" charset="0"/>
                <a:ea typeface="Calibri" panose="020F0502020204030204" pitchFamily="34" charset="0"/>
              </a:rPr>
              <a:t>   </a:t>
            </a:r>
            <a:r>
              <a:rPr lang="pt-BR" sz="200" dirty="0">
                <a:solidFill>
                  <a:srgbClr val="1D8BC4"/>
                </a:solidFill>
                <a:latin typeface="Century Gothic" panose="020B0502020202020204" pitchFamily="34" charset="0"/>
                <a:ea typeface="Calibri" panose="020F0502020204030204" pitchFamily="34" charset="0"/>
              </a:rPr>
              <a:t>                  </a:t>
            </a:r>
            <a:r>
              <a:rPr lang="pt-BR" sz="1200" dirty="0">
                <a:solidFill>
                  <a:srgbClr val="1D8BC4"/>
                </a:solidFill>
                <a:latin typeface="Century Gothic" panose="020B0502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L.Inniss@unesco.org</a:t>
            </a:r>
            <a:endParaRPr lang="pt-BR" sz="1200" dirty="0">
              <a:solidFill>
                <a:srgbClr val="1D8BC4"/>
              </a:solidFill>
              <a:latin typeface="Century Gothic" panose="020B0502020202020204" pitchFamily="34" charset="0"/>
              <a:ea typeface="Calibri" panose="020F0502020204030204" pitchFamily="34" charset="0"/>
            </a:endParaRPr>
          </a:p>
          <a:p>
            <a:r>
              <a:rPr lang="pt-BR" sz="1200" dirty="0">
                <a:solidFill>
                  <a:srgbClr val="1D8BC4"/>
                </a:solidFill>
                <a:latin typeface="Century Gothic" panose="020B0502020202020204" pitchFamily="34" charset="0"/>
                <a:ea typeface="Calibri" panose="020F0502020204030204" pitchFamily="34" charset="0"/>
              </a:rPr>
              <a:t>      </a:t>
            </a:r>
            <a:r>
              <a:rPr lang="pt-BR" sz="1200" dirty="0">
                <a:solidFill>
                  <a:srgbClr val="1D8BC4"/>
                </a:solidFill>
                <a:latin typeface="Century Gothic" panose="020B0502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p.wills-velez@unesco.org</a:t>
            </a:r>
            <a:r>
              <a:rPr lang="pt-BR" sz="1200" dirty="0">
                <a:solidFill>
                  <a:srgbClr val="1D8BC4"/>
                </a:solidFill>
                <a:latin typeface="Century Gothic" panose="020B0502020202020204" pitchFamily="34" charset="0"/>
                <a:ea typeface="Calibri" panose="020F0502020204030204" pitchFamily="34" charset="0"/>
              </a:rPr>
              <a:t> </a:t>
            </a:r>
          </a:p>
          <a:p>
            <a:r>
              <a:rPr lang="pt-BR" sz="1200" dirty="0">
                <a:solidFill>
                  <a:srgbClr val="1D8BC4"/>
                </a:solidFill>
                <a:latin typeface="Century Gothic" panose="020B0502020202020204" pitchFamily="34" charset="0"/>
                <a:ea typeface="Calibri" panose="020F0502020204030204" pitchFamily="34" charset="0"/>
              </a:rPr>
              <a:t>      </a:t>
            </a:r>
            <a:r>
              <a:rPr lang="pt-BR" sz="1200" dirty="0">
                <a:solidFill>
                  <a:srgbClr val="1D8BC4"/>
                </a:solidFill>
                <a:latin typeface="Century Gothic" panose="020B0502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b.palacios@unesco.org</a:t>
            </a:r>
            <a:r>
              <a:rPr lang="pt-BR" sz="1200" dirty="0">
                <a:solidFill>
                  <a:srgbClr val="1D8BC4"/>
                </a:solidFill>
                <a:latin typeface="Century Gothic" panose="020B0502020202020204" pitchFamily="34" charset="0"/>
                <a:ea typeface="Calibri" panose="020F0502020204030204" pitchFamily="34" charset="0"/>
              </a:rPr>
              <a:t> </a:t>
            </a:r>
          </a:p>
        </p:txBody>
      </p:sp>
      <p:sp>
        <p:nvSpPr>
          <p:cNvPr id="42" name="Rectángulo 41">
            <a:extLst>
              <a:ext uri="{FF2B5EF4-FFF2-40B4-BE49-F238E27FC236}">
                <a16:creationId xmlns:a16="http://schemas.microsoft.com/office/drawing/2014/main" id="{8E4B2543-1E7D-4BDE-94D2-6DA051702A78}"/>
              </a:ext>
            </a:extLst>
          </p:cNvPr>
          <p:cNvSpPr/>
          <p:nvPr/>
        </p:nvSpPr>
        <p:spPr>
          <a:xfrm>
            <a:off x="533399" y="-1108"/>
            <a:ext cx="5652931" cy="1394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3" name="Conector recto 42">
            <a:extLst>
              <a:ext uri="{FF2B5EF4-FFF2-40B4-BE49-F238E27FC236}">
                <a16:creationId xmlns:a16="http://schemas.microsoft.com/office/drawing/2014/main" id="{6076DDE3-418F-45C9-A741-9A16B1215D17}"/>
              </a:ext>
            </a:extLst>
          </p:cNvPr>
          <p:cNvCxnSpPr>
            <a:cxnSpLocks/>
          </p:cNvCxnSpPr>
          <p:nvPr/>
        </p:nvCxnSpPr>
        <p:spPr>
          <a:xfrm>
            <a:off x="1097185" y="1393401"/>
            <a:ext cx="4625530" cy="0"/>
          </a:xfrm>
          <a:prstGeom prst="line">
            <a:avLst/>
          </a:prstGeom>
          <a:ln w="95250">
            <a:solidFill>
              <a:srgbClr val="1D8BC4"/>
            </a:solidFill>
          </a:ln>
        </p:spPr>
        <p:style>
          <a:lnRef idx="3">
            <a:schemeClr val="dk1"/>
          </a:lnRef>
          <a:fillRef idx="0">
            <a:schemeClr val="dk1"/>
          </a:fillRef>
          <a:effectRef idx="2">
            <a:schemeClr val="dk1"/>
          </a:effectRef>
          <a:fontRef idx="minor">
            <a:schemeClr val="tx1"/>
          </a:fontRef>
        </p:style>
      </p:cxnSp>
      <p:pic>
        <p:nvPicPr>
          <p:cNvPr id="18" name="Gráfico 17" descr="Calendario mensual con relleno sólido">
            <a:extLst>
              <a:ext uri="{FF2B5EF4-FFF2-40B4-BE49-F238E27FC236}">
                <a16:creationId xmlns:a16="http://schemas.microsoft.com/office/drawing/2014/main" id="{6A335E75-7601-E65A-240B-91F0FB65AC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24725" y="2499890"/>
            <a:ext cx="287739" cy="287739"/>
          </a:xfrm>
          <a:prstGeom prst="rect">
            <a:avLst/>
          </a:prstGeom>
        </p:spPr>
      </p:pic>
      <p:pic>
        <p:nvPicPr>
          <p:cNvPr id="20" name="Gráfico 19" descr="Mapa con marcador con relleno sólido">
            <a:extLst>
              <a:ext uri="{FF2B5EF4-FFF2-40B4-BE49-F238E27FC236}">
                <a16:creationId xmlns:a16="http://schemas.microsoft.com/office/drawing/2014/main" id="{E3E3CACE-53B9-A502-3922-BE45756C54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5824" y="5661176"/>
            <a:ext cx="557481" cy="557481"/>
          </a:xfrm>
          <a:prstGeom prst="rect">
            <a:avLst/>
          </a:prstGeom>
        </p:spPr>
      </p:pic>
      <p:pic>
        <p:nvPicPr>
          <p:cNvPr id="26" name="Gráfico 25" descr="Teléfono con relleno sólido">
            <a:extLst>
              <a:ext uri="{FF2B5EF4-FFF2-40B4-BE49-F238E27FC236}">
                <a16:creationId xmlns:a16="http://schemas.microsoft.com/office/drawing/2014/main" id="{E70B0906-E4EA-B672-13A4-4A56B6ED7C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94300" y="6456091"/>
            <a:ext cx="212942" cy="212942"/>
          </a:xfrm>
          <a:prstGeom prst="rect">
            <a:avLst/>
          </a:prstGeom>
        </p:spPr>
      </p:pic>
      <p:pic>
        <p:nvPicPr>
          <p:cNvPr id="28" name="Gráfico 27" descr="Centro de llamadas con relleno sólido">
            <a:extLst>
              <a:ext uri="{FF2B5EF4-FFF2-40B4-BE49-F238E27FC236}">
                <a16:creationId xmlns:a16="http://schemas.microsoft.com/office/drawing/2014/main" id="{692464DD-FF29-A647-5A58-865EA95BAF2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7874" y="6446534"/>
            <a:ext cx="212941" cy="212941"/>
          </a:xfrm>
          <a:prstGeom prst="rect">
            <a:avLst/>
          </a:prstGeom>
        </p:spPr>
      </p:pic>
      <p:pic>
        <p:nvPicPr>
          <p:cNvPr id="32" name="Gráfico 31" descr="Correo electrónico con relleno sólido">
            <a:extLst>
              <a:ext uri="{FF2B5EF4-FFF2-40B4-BE49-F238E27FC236}">
                <a16:creationId xmlns:a16="http://schemas.microsoft.com/office/drawing/2014/main" id="{35794D17-17BE-CA00-39C3-283C3FCDBD0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57873" y="6824834"/>
            <a:ext cx="212941" cy="212941"/>
          </a:xfrm>
          <a:prstGeom prst="rect">
            <a:avLst/>
          </a:prstGeom>
        </p:spPr>
      </p:pic>
      <p:pic>
        <p:nvPicPr>
          <p:cNvPr id="33" name="Gráfico 32" descr="Teléfono con relleno sólido">
            <a:extLst>
              <a:ext uri="{FF2B5EF4-FFF2-40B4-BE49-F238E27FC236}">
                <a16:creationId xmlns:a16="http://schemas.microsoft.com/office/drawing/2014/main" id="{4437C784-DB14-ECA8-CBF8-DB7C3F7520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7512" y="7621146"/>
            <a:ext cx="212942" cy="212942"/>
          </a:xfrm>
          <a:prstGeom prst="rect">
            <a:avLst/>
          </a:prstGeom>
        </p:spPr>
      </p:pic>
      <p:pic>
        <p:nvPicPr>
          <p:cNvPr id="41" name="Gráfico 40" descr="Vibración del teléfono con relleno sólido">
            <a:extLst>
              <a:ext uri="{FF2B5EF4-FFF2-40B4-BE49-F238E27FC236}">
                <a16:creationId xmlns:a16="http://schemas.microsoft.com/office/drawing/2014/main" id="{3EF86AFB-39E2-64CD-F721-362D1D0C6D4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45823" y="7852272"/>
            <a:ext cx="212941" cy="212941"/>
          </a:xfrm>
          <a:prstGeom prst="rect">
            <a:avLst/>
          </a:prstGeom>
        </p:spPr>
      </p:pic>
      <p:pic>
        <p:nvPicPr>
          <p:cNvPr id="44" name="Gráfico 43" descr="Correo electrónico con relleno sólido">
            <a:extLst>
              <a:ext uri="{FF2B5EF4-FFF2-40B4-BE49-F238E27FC236}">
                <a16:creationId xmlns:a16="http://schemas.microsoft.com/office/drawing/2014/main" id="{98762E98-607F-3B48-9EA6-420895FCAA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45823" y="8197011"/>
            <a:ext cx="212941" cy="212941"/>
          </a:xfrm>
          <a:prstGeom prst="rect">
            <a:avLst/>
          </a:prstGeom>
        </p:spPr>
      </p:pic>
      <p:pic>
        <p:nvPicPr>
          <p:cNvPr id="4" name="Imagen 3" descr="Escala de tiempo&#10;&#10;Descripción generada automáticamente con confianza media">
            <a:extLst>
              <a:ext uri="{FF2B5EF4-FFF2-40B4-BE49-F238E27FC236}">
                <a16:creationId xmlns:a16="http://schemas.microsoft.com/office/drawing/2014/main" id="{46EFCFF2-33D6-52E8-8048-807A531ECDE3}"/>
              </a:ext>
            </a:extLst>
          </p:cNvPr>
          <p:cNvPicPr>
            <a:picLocks noChangeAspect="1"/>
          </p:cNvPicPr>
          <p:nvPr/>
        </p:nvPicPr>
        <p:blipFill>
          <a:blip r:embed="rId19"/>
          <a:stretch>
            <a:fillRect/>
          </a:stretch>
        </p:blipFill>
        <p:spPr>
          <a:xfrm>
            <a:off x="1097185" y="0"/>
            <a:ext cx="4229727" cy="1284201"/>
          </a:xfrm>
          <a:prstGeom prst="rect">
            <a:avLst/>
          </a:prstGeom>
        </p:spPr>
      </p:pic>
      <p:pic>
        <p:nvPicPr>
          <p:cNvPr id="6" name="Imagen 5">
            <a:extLst>
              <a:ext uri="{FF2B5EF4-FFF2-40B4-BE49-F238E27FC236}">
                <a16:creationId xmlns:a16="http://schemas.microsoft.com/office/drawing/2014/main" id="{E8335714-3300-21A8-F013-F39404971E7D}"/>
              </a:ext>
            </a:extLst>
          </p:cNvPr>
          <p:cNvPicPr>
            <a:picLocks noChangeAspect="1"/>
          </p:cNvPicPr>
          <p:nvPr/>
        </p:nvPicPr>
        <p:blipFill>
          <a:blip r:embed="rId20"/>
          <a:stretch>
            <a:fillRect/>
          </a:stretch>
        </p:blipFill>
        <p:spPr>
          <a:xfrm>
            <a:off x="3307080" y="7652578"/>
            <a:ext cx="3007422" cy="1339022"/>
          </a:xfrm>
          <a:prstGeom prst="rect">
            <a:avLst/>
          </a:prstGeom>
          <a:effectLst>
            <a:reflection endPos="0" dist="50800" dir="5400000" sy="-100000" algn="bl" rotWithShape="0"/>
            <a:softEdge rad="152400"/>
          </a:effectLst>
        </p:spPr>
      </p:pic>
    </p:spTree>
    <p:extLst>
      <p:ext uri="{BB962C8B-B14F-4D97-AF65-F5344CB8AC3E}">
        <p14:creationId xmlns:p14="http://schemas.microsoft.com/office/powerpoint/2010/main" val="232111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9630ADA-EE1A-D6A4-4AEF-A340BE74A0FE}"/>
              </a:ext>
            </a:extLst>
          </p:cNvPr>
          <p:cNvSpPr/>
          <p:nvPr/>
        </p:nvSpPr>
        <p:spPr>
          <a:xfrm>
            <a:off x="748217" y="102018"/>
            <a:ext cx="5110385" cy="347521"/>
          </a:xfrm>
          <a:prstGeom prst="rect">
            <a:avLst/>
          </a:prstGeom>
          <a:solidFill>
            <a:srgbClr val="1D8BC4"/>
          </a:solidFill>
          <a:ln w="57150">
            <a:solidFill>
              <a:srgbClr val="1D8BC4"/>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12" name="CuadroTexto 11">
            <a:extLst>
              <a:ext uri="{FF2B5EF4-FFF2-40B4-BE49-F238E27FC236}">
                <a16:creationId xmlns:a16="http://schemas.microsoft.com/office/drawing/2014/main" id="{349E6243-B55B-4969-B8B3-BD934DAFE722}"/>
              </a:ext>
            </a:extLst>
          </p:cNvPr>
          <p:cNvSpPr txBox="1"/>
          <p:nvPr/>
        </p:nvSpPr>
        <p:spPr>
          <a:xfrm>
            <a:off x="-3102" y="90931"/>
            <a:ext cx="6858000" cy="307777"/>
          </a:xfrm>
          <a:prstGeom prst="rect">
            <a:avLst/>
          </a:prstGeom>
          <a:solidFill>
            <a:schemeClr val="accent1"/>
          </a:solidFill>
        </p:spPr>
        <p:txBody>
          <a:bodyPr wrap="square">
            <a:spAutoFit/>
          </a:bodyPr>
          <a:lstStyle/>
          <a:p>
            <a:pPr algn="ctr"/>
            <a:r>
              <a:rPr lang="en-US"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LODGING</a:t>
            </a:r>
            <a:endParaRPr lang="es-CO"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15" name="Rectángulo 14">
            <a:extLst>
              <a:ext uri="{FF2B5EF4-FFF2-40B4-BE49-F238E27FC236}">
                <a16:creationId xmlns:a16="http://schemas.microsoft.com/office/drawing/2014/main" id="{18021956-0B5B-444F-981E-59677A60892D}"/>
              </a:ext>
            </a:extLst>
          </p:cNvPr>
          <p:cNvSpPr/>
          <p:nvPr/>
        </p:nvSpPr>
        <p:spPr>
          <a:xfrm>
            <a:off x="0" y="529571"/>
            <a:ext cx="6858000" cy="185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CuadroTexto 15">
            <a:extLst>
              <a:ext uri="{FF2B5EF4-FFF2-40B4-BE49-F238E27FC236}">
                <a16:creationId xmlns:a16="http://schemas.microsoft.com/office/drawing/2014/main" id="{944D70D1-4A72-44BD-8CD9-F37E6977B676}"/>
              </a:ext>
            </a:extLst>
          </p:cNvPr>
          <p:cNvSpPr txBox="1"/>
          <p:nvPr/>
        </p:nvSpPr>
        <p:spPr>
          <a:xfrm>
            <a:off x="207264" y="670797"/>
            <a:ext cx="6486144" cy="1046440"/>
          </a:xfrm>
          <a:prstGeom prst="rect">
            <a:avLst/>
          </a:prstGeom>
          <a:noFill/>
        </p:spPr>
        <p:txBody>
          <a:bodyPr wrap="square">
            <a:spAutoFit/>
          </a:bodyPr>
          <a:lstStyle/>
          <a:p>
            <a:pPr algn="just"/>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A block of rooms has been reserved at the Hotel Bougainville San José, including breakfast,</a:t>
            </a:r>
            <a:r>
              <a:rPr lang="en-US" sz="1200"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 Lunch, Dinner. Airport and University Transfers are included</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a:t>
            </a:r>
          </a:p>
          <a:p>
            <a:pPr algn="just"/>
            <a:endPar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Hotel Venue for the Meeting:  </a:t>
            </a:r>
            <a:r>
              <a:rPr lang="en-US"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Hotel Bougainville San José</a:t>
            </a:r>
          </a:p>
          <a:p>
            <a:pPr algn="just"/>
            <a:endPar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7" name="Rectángulo 6">
            <a:extLst>
              <a:ext uri="{FF2B5EF4-FFF2-40B4-BE49-F238E27FC236}">
                <a16:creationId xmlns:a16="http://schemas.microsoft.com/office/drawing/2014/main" id="{A4E35CA6-1340-BE72-CC53-FE37D40BF4DF}"/>
              </a:ext>
            </a:extLst>
          </p:cNvPr>
          <p:cNvSpPr/>
          <p:nvPr/>
        </p:nvSpPr>
        <p:spPr>
          <a:xfrm>
            <a:off x="1089780" y="2599805"/>
            <a:ext cx="5110385" cy="347521"/>
          </a:xfrm>
          <a:prstGeom prst="rect">
            <a:avLst/>
          </a:prstGeom>
          <a:solidFill>
            <a:srgbClr val="1D8BC4"/>
          </a:solidFill>
          <a:ln w="57150">
            <a:solidFill>
              <a:srgbClr val="1D8BC4"/>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17" name="Rectángulo 16">
            <a:extLst>
              <a:ext uri="{FF2B5EF4-FFF2-40B4-BE49-F238E27FC236}">
                <a16:creationId xmlns:a16="http://schemas.microsoft.com/office/drawing/2014/main" id="{91E8E8E0-C54C-D3F3-CD86-CDC76863C56B}"/>
              </a:ext>
            </a:extLst>
          </p:cNvPr>
          <p:cNvSpPr/>
          <p:nvPr/>
        </p:nvSpPr>
        <p:spPr>
          <a:xfrm>
            <a:off x="0" y="3118188"/>
            <a:ext cx="6858000" cy="2580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MEETING ROOM:</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Bromelias</a:t>
            </a:r>
            <a:r>
              <a:rPr lang="es-CO"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a:t>
            </a:r>
          </a:p>
          <a:p>
            <a:pPr algn="just"/>
            <a:endPar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latin typeface="Century Gothic" panose="020B0502020202020204" pitchFamily="34" charset="0"/>
                <a:ea typeface="Calibri" panose="020F0502020204030204" pitchFamily="34" charset="0"/>
              </a:rPr>
              <a:t>MEETING HOURS: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09:00 – 12:30 and 13:30 – 17:30, unless otherwise notified.</a:t>
            </a:r>
          </a:p>
          <a:p>
            <a:pPr algn="just"/>
            <a:endPar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latin typeface="Century Gothic" panose="020B0502020202020204" pitchFamily="34" charset="0"/>
                <a:ea typeface="Calibri" panose="020F0502020204030204" pitchFamily="34" charset="0"/>
              </a:rPr>
              <a:t>COFFE BREAKS:</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Coffee will be served daily at 10:30 – 11:00 and </a:t>
            </a:r>
            <a:r>
              <a:rPr lang="en-US" sz="1200"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15</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:45 – 16:00.</a:t>
            </a:r>
          </a:p>
          <a:p>
            <a:pPr algn="just"/>
            <a:endParaRPr lang="en-US" sz="14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8" name="CuadroTexto 7">
            <a:extLst>
              <a:ext uri="{FF2B5EF4-FFF2-40B4-BE49-F238E27FC236}">
                <a16:creationId xmlns:a16="http://schemas.microsoft.com/office/drawing/2014/main" id="{7E0CA575-CE11-D3A7-D571-482EFB2A38E9}"/>
              </a:ext>
            </a:extLst>
          </p:cNvPr>
          <p:cNvSpPr txBox="1"/>
          <p:nvPr/>
        </p:nvSpPr>
        <p:spPr>
          <a:xfrm>
            <a:off x="-3102" y="2626281"/>
            <a:ext cx="6858000" cy="307777"/>
          </a:xfrm>
          <a:prstGeom prst="rect">
            <a:avLst/>
          </a:prstGeom>
          <a:solidFill>
            <a:schemeClr val="accent1"/>
          </a:solidFill>
        </p:spPr>
        <p:txBody>
          <a:bodyPr wrap="square">
            <a:spAutoFit/>
          </a:bodyPr>
          <a:lstStyle/>
          <a:p>
            <a:pPr algn="ctr"/>
            <a:r>
              <a:rPr lang="en-US"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MEETING INFORMATION</a:t>
            </a:r>
            <a:endParaRPr lang="es-CO"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10" name="Rectángulo 9">
            <a:extLst>
              <a:ext uri="{FF2B5EF4-FFF2-40B4-BE49-F238E27FC236}">
                <a16:creationId xmlns:a16="http://schemas.microsoft.com/office/drawing/2014/main" id="{26C4A400-FC50-6534-1100-1AB59CEAE874}"/>
              </a:ext>
            </a:extLst>
          </p:cNvPr>
          <p:cNvSpPr/>
          <p:nvPr/>
        </p:nvSpPr>
        <p:spPr>
          <a:xfrm>
            <a:off x="745115" y="5882965"/>
            <a:ext cx="5110385" cy="347521"/>
          </a:xfrm>
          <a:prstGeom prst="rect">
            <a:avLst/>
          </a:prstGeom>
          <a:solidFill>
            <a:srgbClr val="1D8BC4"/>
          </a:solidFill>
          <a:ln w="57150">
            <a:solidFill>
              <a:srgbClr val="1D8BC4"/>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11" name="CuadroTexto 10">
            <a:extLst>
              <a:ext uri="{FF2B5EF4-FFF2-40B4-BE49-F238E27FC236}">
                <a16:creationId xmlns:a16="http://schemas.microsoft.com/office/drawing/2014/main" id="{8DB6D86B-6857-832D-9F9C-A49F8814F687}"/>
              </a:ext>
            </a:extLst>
          </p:cNvPr>
          <p:cNvSpPr txBox="1"/>
          <p:nvPr/>
        </p:nvSpPr>
        <p:spPr>
          <a:xfrm>
            <a:off x="-3102" y="5894975"/>
            <a:ext cx="6858000" cy="307777"/>
          </a:xfrm>
          <a:prstGeom prst="rect">
            <a:avLst/>
          </a:prstGeom>
          <a:solidFill>
            <a:schemeClr val="accent1"/>
          </a:solidFill>
        </p:spPr>
        <p:txBody>
          <a:bodyPr wrap="square">
            <a:spAutoFit/>
          </a:bodyPr>
          <a:lstStyle/>
          <a:p>
            <a:pPr algn="ctr"/>
            <a:r>
              <a:rPr lang="en-US"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GENERAL INFORMATION</a:t>
            </a:r>
            <a:endParaRPr lang="es-CO"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13" name="Rectángulo 12">
            <a:extLst>
              <a:ext uri="{FF2B5EF4-FFF2-40B4-BE49-F238E27FC236}">
                <a16:creationId xmlns:a16="http://schemas.microsoft.com/office/drawing/2014/main" id="{A6F02C34-B41C-F1CA-782C-6A365B47FE69}"/>
              </a:ext>
            </a:extLst>
          </p:cNvPr>
          <p:cNvSpPr/>
          <p:nvPr/>
        </p:nvSpPr>
        <p:spPr>
          <a:xfrm>
            <a:off x="-3102" y="6414616"/>
            <a:ext cx="6858000" cy="2981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CuadroTexto 18">
            <a:extLst>
              <a:ext uri="{FF2B5EF4-FFF2-40B4-BE49-F238E27FC236}">
                <a16:creationId xmlns:a16="http://schemas.microsoft.com/office/drawing/2014/main" id="{634E6831-873C-3052-1908-1130A44F7801}"/>
              </a:ext>
            </a:extLst>
          </p:cNvPr>
          <p:cNvSpPr txBox="1"/>
          <p:nvPr/>
        </p:nvSpPr>
        <p:spPr>
          <a:xfrm>
            <a:off x="204162" y="6520558"/>
            <a:ext cx="6486144" cy="1384995"/>
          </a:xfrm>
          <a:prstGeom prst="rect">
            <a:avLst/>
          </a:prstGeom>
          <a:noFill/>
        </p:spPr>
        <p:txBody>
          <a:bodyPr wrap="square">
            <a:spAutoFit/>
          </a:bodyPr>
          <a:lstStyle/>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Local transportation: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Public transport in</a:t>
            </a:r>
            <a:r>
              <a:rPr lang="en-US" sz="1200"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 San Jose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is by bus and taxi. Local taxis usually average about US$0,98 per </a:t>
            </a:r>
            <a:r>
              <a:rPr lang="en-US" sz="1200"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Kilometer</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a:t>
            </a:r>
          </a:p>
          <a:p>
            <a:pPr algn="just"/>
            <a:endPar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Tipping: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Most restaurants and hotels add a </a:t>
            </a:r>
            <a:r>
              <a:rPr lang="en-US" sz="1200"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10</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service charge.  It is advisable to look if it is included in their bills.</a:t>
            </a:r>
          </a:p>
          <a:p>
            <a:pPr algn="just"/>
            <a:endPar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Electricity: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Electricity voltage is 110 or 120 volts.</a:t>
            </a:r>
          </a:p>
        </p:txBody>
      </p:sp>
      <p:pic>
        <p:nvPicPr>
          <p:cNvPr id="20" name="Imagen 1">
            <a:extLst>
              <a:ext uri="{FF2B5EF4-FFF2-40B4-BE49-F238E27FC236}">
                <a16:creationId xmlns:a16="http://schemas.microsoft.com/office/drawing/2014/main" id="{B9A7AA8B-EC7E-A875-224C-877119D68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261" y="8011495"/>
            <a:ext cx="1633537" cy="125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1">
            <a:extLst>
              <a:ext uri="{FF2B5EF4-FFF2-40B4-BE49-F238E27FC236}">
                <a16:creationId xmlns:a16="http://schemas.microsoft.com/office/drawing/2014/main" id="{1BEE9D26-0C3A-7218-A5DB-71D73BD1A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973" y="7987557"/>
            <a:ext cx="1634724" cy="128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91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E209E62-9D13-BBD1-1D30-0F2005259BE2}"/>
              </a:ext>
            </a:extLst>
          </p:cNvPr>
          <p:cNvSpPr/>
          <p:nvPr/>
        </p:nvSpPr>
        <p:spPr>
          <a:xfrm>
            <a:off x="748217" y="84383"/>
            <a:ext cx="5110385" cy="347521"/>
          </a:xfrm>
          <a:prstGeom prst="rect">
            <a:avLst/>
          </a:prstGeom>
          <a:solidFill>
            <a:srgbClr val="1D8BC4"/>
          </a:solidFill>
          <a:ln w="57150">
            <a:solidFill>
              <a:srgbClr val="1D8BC4"/>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9" name="CuadroTexto 8">
            <a:extLst>
              <a:ext uri="{FF2B5EF4-FFF2-40B4-BE49-F238E27FC236}">
                <a16:creationId xmlns:a16="http://schemas.microsoft.com/office/drawing/2014/main" id="{C92BE08F-30ED-30C5-11F3-CE6F23669046}"/>
              </a:ext>
            </a:extLst>
          </p:cNvPr>
          <p:cNvSpPr txBox="1"/>
          <p:nvPr/>
        </p:nvSpPr>
        <p:spPr>
          <a:xfrm>
            <a:off x="0" y="96393"/>
            <a:ext cx="6858000" cy="307777"/>
          </a:xfrm>
          <a:prstGeom prst="rect">
            <a:avLst/>
          </a:prstGeom>
          <a:solidFill>
            <a:schemeClr val="accent1"/>
          </a:solidFill>
        </p:spPr>
        <p:txBody>
          <a:bodyPr wrap="square">
            <a:spAutoFit/>
          </a:bodyPr>
          <a:lstStyle/>
          <a:p>
            <a:pPr algn="ctr"/>
            <a:r>
              <a:rPr lang="en-US" b="1"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GENERAL INFORMATION</a:t>
            </a:r>
            <a:endParaRPr lang="es-CO"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p:txBody>
      </p:sp>
      <p:sp>
        <p:nvSpPr>
          <p:cNvPr id="11" name="Rectángulo 10">
            <a:extLst>
              <a:ext uri="{FF2B5EF4-FFF2-40B4-BE49-F238E27FC236}">
                <a16:creationId xmlns:a16="http://schemas.microsoft.com/office/drawing/2014/main" id="{6735C661-44CC-B130-5A5C-1C602A300F6C}"/>
              </a:ext>
            </a:extLst>
          </p:cNvPr>
          <p:cNvSpPr/>
          <p:nvPr/>
        </p:nvSpPr>
        <p:spPr>
          <a:xfrm>
            <a:off x="0" y="573304"/>
            <a:ext cx="6858000" cy="8024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endParaRPr lang="en-US" dirty="0">
              <a:solidFill>
                <a:srgbClr val="1D8BC4"/>
              </a:solidFill>
              <a:latin typeface="Century Gothic" panose="020B0502020202020204" pitchFamily="34" charset="0"/>
              <a:ea typeface="Calibri" panose="020F0502020204030204" pitchFamily="34" charset="0"/>
              <a:cs typeface="Verdana Pro" panose="020B0604030504040204" pitchFamily="34" charset="0"/>
            </a:endParaRPr>
          </a:p>
          <a:p>
            <a:pPr algn="just"/>
            <a:endParaRPr lang="en-US" sz="14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endParaRPr lang="en-US" dirty="0">
              <a:solidFill>
                <a:srgbClr val="1D8BC4"/>
              </a:solidFill>
              <a:latin typeface="Century Gothic" panose="020B0502020202020204" pitchFamily="34" charset="0"/>
              <a:ea typeface="Calibri" panose="020F0502020204030204" pitchFamily="34" charset="0"/>
              <a:cs typeface="Verdana Pro" panose="020B0604030504040204" pitchFamily="34" charset="0"/>
            </a:endParaRPr>
          </a:p>
          <a:p>
            <a:pPr algn="just"/>
            <a:endParaRPr lang="en-US" sz="14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endParaRPr lang="en-US" dirty="0">
              <a:solidFill>
                <a:srgbClr val="1D8BC4"/>
              </a:solidFill>
              <a:latin typeface="Century Gothic" panose="020B0502020202020204" pitchFamily="34" charset="0"/>
              <a:ea typeface="Calibri" panose="020F0502020204030204" pitchFamily="34" charset="0"/>
              <a:cs typeface="Verdana Pro" panose="020B0604030504040204" pitchFamily="34" charset="0"/>
            </a:endParaRPr>
          </a:p>
          <a:p>
            <a:pPr algn="just"/>
            <a:endParaRPr lang="en-US" sz="14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endParaRPr lang="en-US" dirty="0">
              <a:solidFill>
                <a:srgbClr val="1D8BC4"/>
              </a:solidFill>
              <a:latin typeface="Century Gothic" panose="020B0502020202020204" pitchFamily="34" charset="0"/>
              <a:ea typeface="Calibri" panose="020F0502020204030204" pitchFamily="34" charset="0"/>
              <a:cs typeface="Verdana Pro" panose="020B0604030504040204" pitchFamily="34" charset="0"/>
            </a:endParaRPr>
          </a:p>
          <a:p>
            <a:pPr algn="just"/>
            <a:endParaRPr lang="en-US" sz="14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     </a:t>
            </a:r>
          </a:p>
        </p:txBody>
      </p:sp>
      <p:sp>
        <p:nvSpPr>
          <p:cNvPr id="13" name="CuadroTexto 12">
            <a:extLst>
              <a:ext uri="{FF2B5EF4-FFF2-40B4-BE49-F238E27FC236}">
                <a16:creationId xmlns:a16="http://schemas.microsoft.com/office/drawing/2014/main" id="{876B03E5-79AE-080C-AF24-3CD002194D3A}"/>
              </a:ext>
            </a:extLst>
          </p:cNvPr>
          <p:cNvSpPr txBox="1"/>
          <p:nvPr/>
        </p:nvSpPr>
        <p:spPr>
          <a:xfrm>
            <a:off x="207264" y="679246"/>
            <a:ext cx="6486144" cy="3046988"/>
          </a:xfrm>
          <a:prstGeom prst="rect">
            <a:avLst/>
          </a:prstGeom>
          <a:noFill/>
        </p:spPr>
        <p:txBody>
          <a:bodyPr wrap="square">
            <a:spAutoFit/>
          </a:bodyPr>
          <a:lstStyle/>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Weather: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Costa Rica has a tropical climate with two main seasons: the dry season, from December to April, characterized by sunny and warm days, and the rainy season, from May to November, with abundant rainfall, especially in September and October. Conditions can vary depending on the topography, with coastal areas being warmer and highlands cooler and wetter, featuring specific microclimates in areas such as mountains and cloud forests.</a:t>
            </a:r>
            <a:endPar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endPar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Currency: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Colón costarricense is the currency in C</a:t>
            </a:r>
            <a:r>
              <a:rPr lang="en-US" sz="1200" dirty="0">
                <a:solidFill>
                  <a:srgbClr val="1D8BC4"/>
                </a:solidFill>
                <a:latin typeface="Century Gothic" panose="020B0502020202020204" pitchFamily="34" charset="0"/>
                <a:ea typeface="Calibri" panose="020F0502020204030204" pitchFamily="34" charset="0"/>
                <a:cs typeface="Verdana Pro" panose="020B0604030504040204" pitchFamily="34" charset="0"/>
              </a:rPr>
              <a:t>osta Rica</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The approximate exchange rate is: </a:t>
            </a:r>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1 U.S. Dollar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a:t>
            </a:r>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$ 514,93 </a:t>
            </a:r>
            <a:r>
              <a:rPr lang="en-US" sz="1200"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Colón costarricense app.</a:t>
            </a:r>
          </a:p>
          <a:p>
            <a:pPr algn="just"/>
            <a:endParaRPr lang="en-US" sz="1200" b="1" dirty="0">
              <a:solidFill>
                <a:srgbClr val="1D8BC4"/>
              </a:solidFill>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Important Phone Numbers:</a:t>
            </a:r>
          </a:p>
          <a:p>
            <a:pPr algn="just"/>
            <a:endParaRPr lang="en-US" sz="1200" b="1" dirty="0">
              <a:solidFill>
                <a:srgbClr val="1D8BC4"/>
              </a:solidFill>
              <a:latin typeface="Century Gothic" panose="020B0502020202020204" pitchFamily="34" charset="0"/>
              <a:ea typeface="Calibri" panose="020F0502020204030204" pitchFamily="34" charset="0"/>
              <a:cs typeface="Verdana Pro" panose="020B0604030504040204" pitchFamily="34" charset="0"/>
            </a:endParaRPr>
          </a:p>
          <a:p>
            <a:pPr algn="just"/>
            <a:endPar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endParaRPr lang="en-US" sz="1200" b="1" dirty="0">
              <a:solidFill>
                <a:srgbClr val="1D8BC4"/>
              </a:solidFill>
              <a:latin typeface="Century Gothic" panose="020B0502020202020204" pitchFamily="34" charset="0"/>
              <a:ea typeface="Calibri" panose="020F0502020204030204" pitchFamily="34" charset="0"/>
              <a:cs typeface="Verdana Pro" panose="020B0604030504040204" pitchFamily="34" charset="0"/>
            </a:endParaRPr>
          </a:p>
          <a:p>
            <a:pPr algn="just"/>
            <a:endPar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endParaRPr>
          </a:p>
          <a:p>
            <a:pPr algn="just"/>
            <a:r>
              <a:rPr lang="en-US" sz="1200" b="1" dirty="0">
                <a:solidFill>
                  <a:srgbClr val="1D8BC4"/>
                </a:solidFill>
                <a:effectLst/>
                <a:latin typeface="Century Gothic" panose="020B0502020202020204" pitchFamily="34" charset="0"/>
                <a:ea typeface="Calibri" panose="020F0502020204030204" pitchFamily="34" charset="0"/>
                <a:cs typeface="Verdana Pro" panose="020B0604030504040204" pitchFamily="34" charset="0"/>
              </a:rPr>
              <a:t> </a:t>
            </a:r>
          </a:p>
        </p:txBody>
      </p:sp>
      <p:pic>
        <p:nvPicPr>
          <p:cNvPr id="21" name="Imagen 20">
            <a:extLst>
              <a:ext uri="{FF2B5EF4-FFF2-40B4-BE49-F238E27FC236}">
                <a16:creationId xmlns:a16="http://schemas.microsoft.com/office/drawing/2014/main" id="{7F11C523-0241-54DE-A529-65C2391A3119}"/>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5800"/>
                    </a14:imgEffect>
                    <a14:imgEffect>
                      <a14:saturation sat="400000"/>
                    </a14:imgEffect>
                  </a14:imgLayer>
                </a14:imgProps>
              </a:ext>
            </a:extLst>
          </a:blip>
          <a:stretch>
            <a:fillRect/>
          </a:stretch>
        </p:blipFill>
        <p:spPr>
          <a:xfrm>
            <a:off x="157741" y="3022496"/>
            <a:ext cx="6291336" cy="2284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3544340"/>
      </p:ext>
    </p:extLst>
  </p:cSld>
  <p:clrMapOvr>
    <a:masterClrMapping/>
  </p:clrMapOvr>
</p:sld>
</file>

<file path=ppt/theme/theme1.xml><?xml version="1.0" encoding="utf-8"?>
<a:theme xmlns:a="http://schemas.openxmlformats.org/drawingml/2006/main" name="Sea Life by Slidesgo">
  <a:themeElements>
    <a:clrScheme name="Simple Light">
      <a:dk1>
        <a:srgbClr val="215B6F"/>
      </a:dk1>
      <a:lt1>
        <a:srgbClr val="CCF5FF"/>
      </a:lt1>
      <a:dk2>
        <a:srgbClr val="16B7D1"/>
      </a:dk2>
      <a:lt2>
        <a:srgbClr val="EEFCFF"/>
      </a:lt2>
      <a:accent1>
        <a:srgbClr val="FFFFFF"/>
      </a:accent1>
      <a:accent2>
        <a:srgbClr val="72D3CE"/>
      </a:accent2>
      <a:accent3>
        <a:srgbClr val="FE8763"/>
      </a:accent3>
      <a:accent4>
        <a:srgbClr val="F6B26B"/>
      </a:accent4>
      <a:accent5>
        <a:srgbClr val="FFDA6F"/>
      </a:accent5>
      <a:accent6>
        <a:srgbClr val="8CCE80"/>
      </a:accent6>
      <a:hlink>
        <a:srgbClr val="16B7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Office Theme 2013 - 2022</Template>
  <TotalTime>1228</TotalTime>
  <Words>439</Words>
  <Application>Microsoft Office PowerPoint</Application>
  <PresentationFormat>Carta (216 x 279 mm)</PresentationFormat>
  <Paragraphs>65</Paragraphs>
  <Slides>3</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Gotham</vt:lpstr>
      <vt:lpstr>Century Gothic</vt:lpstr>
      <vt:lpstr>Arial</vt:lpstr>
      <vt:lpstr>Sea Life by Slidesgo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20230417 - Technical Requirements  IOCARIBE XVII</dc:title>
  <dc:creator>APalominoC</dc:creator>
  <cp:lastModifiedBy>Inniss, Lorna Veronica</cp:lastModifiedBy>
  <cp:revision>77</cp:revision>
  <cp:lastPrinted>2023-04-17T18:37:57Z</cp:lastPrinted>
  <dcterms:modified xsi:type="dcterms:W3CDTF">2024-05-20T20:16:21Z</dcterms:modified>
</cp:coreProperties>
</file>