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2"/>
  </p:notesMasterIdLst>
  <p:sldIdLst>
    <p:sldId id="262" r:id="rId3"/>
    <p:sldId id="354" r:id="rId4"/>
    <p:sldId id="355" r:id="rId5"/>
    <p:sldId id="332" r:id="rId6"/>
    <p:sldId id="352" r:id="rId7"/>
    <p:sldId id="301" r:id="rId8"/>
    <p:sldId id="304" r:id="rId9"/>
    <p:sldId id="363" r:id="rId10"/>
    <p:sldId id="303" r:id="rId11"/>
    <p:sldId id="302" r:id="rId12"/>
    <p:sldId id="356" r:id="rId13"/>
    <p:sldId id="317" r:id="rId14"/>
    <p:sldId id="357" r:id="rId15"/>
    <p:sldId id="358" r:id="rId16"/>
    <p:sldId id="353" r:id="rId17"/>
    <p:sldId id="362" r:id="rId18"/>
    <p:sldId id="359" r:id="rId19"/>
    <p:sldId id="360" r:id="rId20"/>
    <p:sldId id="3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F46"/>
    <a:srgbClr val="00B5E2"/>
    <a:srgbClr val="BD81BA"/>
    <a:srgbClr val="76B0D4"/>
    <a:srgbClr val="84CE9D"/>
    <a:srgbClr val="F1EC84"/>
    <a:srgbClr val="80DEF2"/>
    <a:srgbClr val="F3A58D"/>
    <a:srgbClr val="7AB5D6"/>
    <a:srgbClr val="278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64" autoAdjust="0"/>
    <p:restoredTop sz="82414" autoAdjust="0"/>
  </p:normalViewPr>
  <p:slideViewPr>
    <p:cSldViewPr snapToGrid="0">
      <p:cViewPr>
        <p:scale>
          <a:sx n="75" d="100"/>
          <a:sy n="75" d="100"/>
        </p:scale>
        <p:origin x="155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91478-51D0-4A6F-9EAF-8EADBF91631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F526E-8663-4464-8429-989C8D2A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63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cooperation on FAIR data policy and practice’ (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WorldFAIR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has received funding from the European Union’s Horizon Europe project call HORIZON-WIDERA-2021-ERA-01-01, grant agreement 101058393.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F526E-8663-4464-8429-989C8D2A41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8454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66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272EE7-5932-4776-B645-3339867C13E5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68A030-9485-4AC7-A8DB-F257CFF0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4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28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497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291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908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6080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62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278DC6"/>
              </a:gs>
              <a:gs pos="100000">
                <a:srgbClr val="086DB4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4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2582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7.sv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250.sv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openxmlformats.org/officeDocument/2006/relationships/image" Target="../media/image190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8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43.png"/><Relationship Id="rId4" Type="http://schemas.openxmlformats.org/officeDocument/2006/relationships/image" Target="../media/image1300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3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8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43.png"/><Relationship Id="rId4" Type="http://schemas.openxmlformats.org/officeDocument/2006/relationships/image" Target="../media/image130.sv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90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34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3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7" Type="http://schemas.openxmlformats.org/officeDocument/2006/relationships/image" Target="../media/image8.emf"/><Relationship Id="rId12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132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D4BA3570-6E56-153B-65A1-67DF4F314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4610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211" y="1305459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Lato"/>
              </a:rPr>
              <a:t>The ODIS Federation</a:t>
            </a:r>
            <a:endParaRPr lang="en-GB" sz="4400" b="1" dirty="0">
              <a:solidFill>
                <a:schemeClr val="bg1"/>
              </a:solidFill>
              <a:latin typeface="Lato"/>
            </a:endParaRPr>
          </a:p>
          <a:p>
            <a:endParaRPr lang="en-GB" sz="2400" b="1" dirty="0">
              <a:solidFill>
                <a:schemeClr val="bg1"/>
              </a:solidFill>
              <a:latin typeface="Lato"/>
            </a:endParaRPr>
          </a:p>
          <a:p>
            <a:pPr lvl="1"/>
            <a:r>
              <a:rPr lang="en-GB" sz="2400" b="1" dirty="0" smtClean="0">
                <a:solidFill>
                  <a:schemeClr val="bg1"/>
                </a:solidFill>
                <a:latin typeface="Lato"/>
              </a:rPr>
              <a:t>Where OIH has brought us, and the bright future ahead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157" y="4096891"/>
            <a:ext cx="2633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Pier Luigi Buttigieg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7385F9-08A0-0FB1-1576-4BDF1E53F4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211" y="11379518"/>
            <a:ext cx="347119" cy="219233"/>
          </a:xfrm>
          <a:prstGeom prst="rect">
            <a:avLst/>
          </a:prstGeom>
        </p:spPr>
      </p:pic>
      <p:pic>
        <p:nvPicPr>
          <p:cNvPr id="1030" name="Picture 6" descr="Unesco/IODE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35" y="5016416"/>
            <a:ext cx="1003233" cy="9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OD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35" y="6193327"/>
            <a:ext cx="2408680" cy="49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827" y="6082543"/>
            <a:ext cx="1788347" cy="736772"/>
          </a:xfrm>
          <a:prstGeom prst="rect">
            <a:avLst/>
          </a:prstGeom>
        </p:spPr>
      </p:pic>
      <p:pic>
        <p:nvPicPr>
          <p:cNvPr id="16" name="Google Shape;99;p1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736"/>
          <a:stretch/>
        </p:blipFill>
        <p:spPr>
          <a:xfrm>
            <a:off x="7215437" y="6261239"/>
            <a:ext cx="1075018" cy="5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7"/>
          <p:cNvPicPr>
            <a:picLocks noChangeAspect="1"/>
          </p:cNvPicPr>
          <p:nvPr/>
        </p:nvPicPr>
        <p:blipFill>
          <a:blip r:embed="rId10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195025" y="3944034"/>
            <a:ext cx="1019002" cy="427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296" y="5383436"/>
            <a:ext cx="1985215" cy="1332993"/>
          </a:xfrm>
          <a:prstGeom prst="rect">
            <a:avLst/>
          </a:prstGeom>
        </p:spPr>
      </p:pic>
      <p:pic>
        <p:nvPicPr>
          <p:cNvPr id="37" name="Picture 2" descr="Unesco Decade of Ocean Science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7140" y="181500"/>
            <a:ext cx="1974321" cy="11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Buy European Union Flags | Europe Flags For Sale | High Quality EU Flag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0177" y="5228701"/>
            <a:ext cx="1403803" cy="78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ogo&#10;&#10;Description automatically generate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800" y="5013326"/>
            <a:ext cx="2268917" cy="170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54" y="6193327"/>
            <a:ext cx="1754526" cy="52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4">
            <a:extLst>
              <a:ext uri="{FF2B5EF4-FFF2-40B4-BE49-F238E27FC236}">
                <a16:creationId xmlns:a16="http://schemas.microsoft.com/office/drawing/2014/main" id="{70A0DE85-AE15-C999-F26E-86E94C6EC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42533"/>
            <a:ext cx="12192000" cy="5215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B955D-557F-054A-84B8-DC151ED82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306" y="791633"/>
            <a:ext cx="9013339" cy="4645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296" y="1489633"/>
            <a:ext cx="10206491" cy="4011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9F511C-AB18-264B-A3AF-4C12C24F1E06}"/>
              </a:ext>
            </a:extLst>
          </p:cNvPr>
          <p:cNvSpPr txBox="1">
            <a:spLocks/>
          </p:cNvSpPr>
          <p:nvPr/>
        </p:nvSpPr>
        <p:spPr>
          <a:xfrm>
            <a:off x="-907345" y="-68603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83AFD-5DB4-F14E-B0E9-522AA84889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225" y="822801"/>
            <a:ext cx="9126908" cy="4534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6875" t="16172" r="8283" b="4321"/>
          <a:stretch/>
        </p:blipFill>
        <p:spPr>
          <a:xfrm>
            <a:off x="987045" y="395475"/>
            <a:ext cx="8580482" cy="4523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22248" t="39242" r="24628" b="5644"/>
          <a:stretch/>
        </p:blipFill>
        <p:spPr>
          <a:xfrm>
            <a:off x="2499958" y="1576862"/>
            <a:ext cx="6985825" cy="4076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3237" y="1044110"/>
            <a:ext cx="5762625" cy="4949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58102" y="759197"/>
            <a:ext cx="3739307" cy="20621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We have a global, federated index to our </a:t>
            </a:r>
            <a:r>
              <a:rPr lang="en-GB" sz="3200" b="1" dirty="0" smtClean="0">
                <a:solidFill>
                  <a:schemeClr val="bg1"/>
                </a:solidFill>
              </a:rPr>
              <a:t>communal data </a:t>
            </a:r>
            <a:r>
              <a:rPr lang="en-GB" sz="3200" b="1" dirty="0" smtClean="0">
                <a:solidFill>
                  <a:schemeClr val="bg1"/>
                </a:solidFill>
              </a:rPr>
              <a:t>lake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97008" y="2481993"/>
            <a:ext cx="3739307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We have the basis to mature &amp; extend our metadata exchange</a:t>
            </a:r>
            <a:endParaRPr lang="en-GB" sz="3200" b="1" dirty="0" smtClean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2658" y="4022690"/>
            <a:ext cx="5005307" cy="20621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Data lakes </a:t>
            </a: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b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Data </a:t>
            </a:r>
            <a:r>
              <a:rPr lang="en-GB" sz="3200" b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lakehouses</a:t>
            </a: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 </a:t>
            </a:r>
            <a:b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Data warehouses  </a:t>
            </a:r>
            <a:b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Data spaces</a:t>
            </a:r>
            <a:endParaRPr lang="en-GB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zSet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18" y="590088"/>
            <a:ext cx="5270272" cy="5270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471" y="2109508"/>
            <a:ext cx="3488401" cy="5093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6" y="5742642"/>
            <a:ext cx="3253253" cy="3072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204" y="-2057967"/>
            <a:ext cx="2393866" cy="3300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557" y="3353560"/>
            <a:ext cx="2788002" cy="51461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FE200-D539-974D-BBC5-0319E552DF82}"/>
              </a:ext>
            </a:extLst>
          </p:cNvPr>
          <p:cNvSpPr/>
          <p:nvPr/>
        </p:nvSpPr>
        <p:spPr>
          <a:xfrm>
            <a:off x="852999" y="1645400"/>
            <a:ext cx="5032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Mapping the </a:t>
            </a:r>
            <a:r>
              <a:rPr lang="en-GB" sz="4000" b="1" kern="0" dirty="0" smtClean="0">
                <a:solidFill>
                  <a:prstClr val="white"/>
                </a:solidFill>
                <a:latin typeface="Calibri" panose="020F0502020204030204"/>
                <a:cs typeface="Times New Roman" panose="02020603050405020304" pitchFamily="18" charset="0"/>
              </a:rPr>
              <a:t>ocean’s digital ecosystem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Through ODIS, we have better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collective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intelligence than ever before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2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4">
            <a:extLst>
              <a:ext uri="{FF2B5EF4-FFF2-40B4-BE49-F238E27FC236}">
                <a16:creationId xmlns:a16="http://schemas.microsoft.com/office/drawing/2014/main" id="{85CF8B04-3DDC-5B8E-C6D0-A8F4BB6B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1688" y="24821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smtClean="0">
                <a:solidFill>
                  <a:prstClr val="white"/>
                </a:solidFill>
                <a:latin typeface="Lato"/>
              </a:rPr>
              <a:t>What next?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5">
            <a:extLst>
              <a:ext uri="{FF2B5EF4-FFF2-40B4-BE49-F238E27FC236}">
                <a16:creationId xmlns:a16="http://schemas.microsoft.com/office/drawing/2014/main" id="{E6F56950-DD8B-B60B-E56A-4E4704627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9632" y="736431"/>
            <a:ext cx="12226746" cy="6164318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5BBA48A3-E5B7-CC76-A6C5-E700D6E481FB}"/>
              </a:ext>
            </a:extLst>
          </p:cNvPr>
          <p:cNvSpPr txBox="1">
            <a:spLocks/>
          </p:cNvSpPr>
          <p:nvPr/>
        </p:nvSpPr>
        <p:spPr>
          <a:xfrm>
            <a:off x="2588941" y="2983128"/>
            <a:ext cx="44202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Roboto" panose="020B0604020202020204" charset="0"/>
                <a:cs typeface="Arial" panose="020B0604020202020204" pitchFamily="34" charset="0"/>
              </a:rPr>
              <a:t>vs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2" name="Picture 2" descr="Unesco Decade of Ocean Scienc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2" y="315498"/>
            <a:ext cx="2740755" cy="16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318" y="1718352"/>
            <a:ext cx="6096851" cy="3429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17" y="2306037"/>
            <a:ext cx="3072687" cy="4005307"/>
          </a:xfrm>
          <a:prstGeom prst="rect">
            <a:avLst/>
          </a:prstGeom>
        </p:spPr>
      </p:pic>
      <p:sp>
        <p:nvSpPr>
          <p:cNvPr id="24" name="Title 4">
            <a:extLst>
              <a:ext uri="{FF2B5EF4-FFF2-40B4-BE49-F238E27FC236}">
                <a16:creationId xmlns:a16="http://schemas.microsoft.com/office/drawing/2014/main" id="{5BBA48A3-E5B7-CC76-A6C5-E700D6E481FB}"/>
              </a:ext>
            </a:extLst>
          </p:cNvPr>
          <p:cNvSpPr txBox="1">
            <a:spLocks/>
          </p:cNvSpPr>
          <p:nvPr/>
        </p:nvSpPr>
        <p:spPr>
          <a:xfrm>
            <a:off x="2001111" y="264816"/>
            <a:ext cx="98280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8" name="Picture 2" descr="vizSet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10" y="4780306"/>
            <a:ext cx="1812217" cy="1812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 Diagonal Corner Rectangle 12"/>
          <p:cNvSpPr/>
          <p:nvPr/>
        </p:nvSpPr>
        <p:spPr>
          <a:xfrm>
            <a:off x="2588941" y="2306037"/>
            <a:ext cx="6288359" cy="252550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C00000"/>
                </a:solidFill>
                <a:latin typeface="Calibri" panose="020F0502020204030204"/>
              </a:rPr>
              <a:t>Deepen and broaden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ODIS’ current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state to enable deeper digital asset exchange in a data space model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5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6055"/>
          <a:stretch/>
        </p:blipFill>
        <p:spPr>
          <a:xfrm>
            <a:off x="593189" y="2963596"/>
            <a:ext cx="3209678" cy="3181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CB6AA409-CD3C-6598-DFF4-AE91AD925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30621" y="393263"/>
            <a:ext cx="12822621" cy="6464738"/>
          </a:xfrm>
          <a:prstGeom prst="rect">
            <a:avLst/>
          </a:prstGeom>
        </p:spPr>
      </p:pic>
      <p:pic>
        <p:nvPicPr>
          <p:cNvPr id="5" name="Picture 2" descr="Unesco Decade of Ocean Scienc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3" y="563937"/>
            <a:ext cx="2814568" cy="16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obon-ocean.org/media/images/user-images/67098/scaled/507x215-OBONLogo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918" y="3714548"/>
            <a:ext cx="2617605" cy="111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DAE38-9DA1-1A5C-5001-E017C15CD5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951"/>
          <a:stretch/>
        </p:blipFill>
        <p:spPr>
          <a:xfrm>
            <a:off x="10860821" y="1059580"/>
            <a:ext cx="1239442" cy="657938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 rot="19667527">
            <a:off x="3987462" y="3519288"/>
            <a:ext cx="1238212" cy="573317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9030830" y="2681188"/>
            <a:ext cx="2857500" cy="657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5"/>
          <a:stretch/>
        </p:blipFill>
        <p:spPr>
          <a:xfrm>
            <a:off x="9657546" y="1777255"/>
            <a:ext cx="1478594" cy="586574"/>
          </a:xfrm>
          <a:prstGeom prst="rect">
            <a:avLst/>
          </a:prstGeom>
        </p:spPr>
      </p:pic>
      <p:pic>
        <p:nvPicPr>
          <p:cNvPr id="15" name="Picture 6" descr="https://marinelife2030.org/wp-content/uploads/2021/11/ML2030_LogoColor300ppi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25" y="4678218"/>
            <a:ext cx="2086431" cy="17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023310" y="8390"/>
            <a:ext cx="1985215" cy="1332993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5410270" y="2356292"/>
            <a:ext cx="3379170" cy="1687208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OceanData2030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53601" y="807376"/>
            <a:ext cx="4435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A programme for data leads in each Action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97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E9F2F18-1C52-EA82-D4E7-4517D73C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826" y="3695168"/>
            <a:ext cx="9672816" cy="3773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20836" y="543052"/>
            <a:ext cx="6750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Lato"/>
              </a:rPr>
              <a:t>OIH SG </a:t>
            </a:r>
            <a:r>
              <a:rPr lang="en-GB" sz="3200" b="1" dirty="0" smtClean="0">
                <a:solidFill>
                  <a:schemeClr val="bg1"/>
                </a:solidFill>
                <a:latin typeface="Lato"/>
                <a:sym typeface="Wingdings" panose="05000000000000000000" pitchFamily="2" charset="2"/>
              </a:rPr>
              <a:t> </a:t>
            </a:r>
          </a:p>
          <a:p>
            <a:r>
              <a:rPr lang="en-GB" sz="3200" b="1" dirty="0">
                <a:solidFill>
                  <a:schemeClr val="bg1"/>
                </a:solidFill>
                <a:latin typeface="Lato"/>
                <a:sym typeface="Wingdings" panose="05000000000000000000" pitchFamily="2" charset="2"/>
              </a:rPr>
              <a:t>	</a:t>
            </a:r>
            <a:r>
              <a:rPr lang="en-GB" sz="3200" b="1" dirty="0" smtClean="0">
                <a:solidFill>
                  <a:schemeClr val="bg1"/>
                </a:solidFill>
                <a:latin typeface="Lato"/>
                <a:sym typeface="Wingdings" panose="05000000000000000000" pitchFamily="2" charset="2"/>
              </a:rPr>
              <a:t>ODIS Operations Committee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3201" y="2480538"/>
            <a:ext cx="109857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Lato"/>
              </a:rPr>
              <a:t>Call for a new ODIS SG: </a:t>
            </a:r>
            <a:r>
              <a:rPr lang="en-GB" sz="3200" dirty="0" smtClean="0">
                <a:solidFill>
                  <a:schemeClr val="bg1"/>
                </a:solidFill>
                <a:latin typeface="Lato"/>
              </a:rPr>
              <a:t>Visionaries, experts, and people who deeply understand the science-society interface from each region who can help us predict how the Web and ocean data flows will change on decadal scales</a:t>
            </a:r>
            <a:endParaRPr lang="en-GB" sz="3200" dirty="0" smtClean="0">
              <a:solidFill>
                <a:schemeClr val="bg1"/>
              </a:solidFill>
              <a:latin typeface="La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27" y="543052"/>
            <a:ext cx="3195589" cy="132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4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427" y="2735534"/>
            <a:ext cx="6750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Lato"/>
                <a:sym typeface="Wingdings" panose="05000000000000000000" pitchFamily="2" charset="2"/>
              </a:rPr>
              <a:t>Ocean Data 2030</a:t>
            </a:r>
            <a:endParaRPr lang="en-GB" sz="3200" b="1" dirty="0" smtClean="0">
              <a:solidFill>
                <a:schemeClr val="bg1"/>
              </a:solidFill>
              <a:latin typeface="Lato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30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1">
            <a:extLst>
              <a:ext uri="{FF2B5EF4-FFF2-40B4-BE49-F238E27FC236}">
                <a16:creationId xmlns:a16="http://schemas.microsoft.com/office/drawing/2014/main" id="{CB6AA409-CD3C-6598-DFF4-AE91AD925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30621" y="393263"/>
            <a:ext cx="12822621" cy="64647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17B193-4747-1C47-7D9C-5A2E90862D72}"/>
              </a:ext>
            </a:extLst>
          </p:cNvPr>
          <p:cNvSpPr txBox="1">
            <a:spLocks/>
          </p:cNvSpPr>
          <p:nvPr/>
        </p:nvSpPr>
        <p:spPr>
          <a:xfrm>
            <a:off x="196745" y="393264"/>
            <a:ext cx="11574341" cy="691518"/>
          </a:xfrm>
          <a:prstGeom prst="rect">
            <a:avLst/>
          </a:prstGeom>
        </p:spPr>
        <p:txBody>
          <a:bodyPr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Poppins" pitchFamily="2" charset="77"/>
              </a:rPr>
              <a:t>OceanData2030 – A catalyst for maturing the ocean digital ecosystem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Poppins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27BD70-DACB-D237-7F53-81C14AAB3B7C}"/>
              </a:ext>
            </a:extLst>
          </p:cNvPr>
          <p:cNvSpPr txBox="1">
            <a:spLocks/>
          </p:cNvSpPr>
          <p:nvPr/>
        </p:nvSpPr>
        <p:spPr>
          <a:xfrm>
            <a:off x="1838246" y="1084781"/>
            <a:ext cx="7884886" cy="67684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We have the plans, strategy, and (soon) implementation guidance, as well as a collection of impressive – but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siloed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 – implementations across Actions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We need a bigger framework for Decade Actions to collectively  mature our ocean digital ecosystem and execute the Strategy and Implementation Plans, and act on Vision 2030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OceanData2030 will provide this framework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Poppins" pitchFamily="2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Poppins" pitchFamily="2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508" y="1084780"/>
            <a:ext cx="8006624" cy="4503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716508" y="3904343"/>
            <a:ext cx="4452063" cy="1828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92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6055"/>
          <a:stretch/>
        </p:blipFill>
        <p:spPr>
          <a:xfrm>
            <a:off x="593189" y="2963596"/>
            <a:ext cx="3209678" cy="3181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CB6AA409-CD3C-6598-DFF4-AE91AD925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30621" y="393263"/>
            <a:ext cx="12822621" cy="6464738"/>
          </a:xfrm>
          <a:prstGeom prst="rect">
            <a:avLst/>
          </a:prstGeom>
        </p:spPr>
      </p:pic>
      <p:pic>
        <p:nvPicPr>
          <p:cNvPr id="5" name="Picture 2" descr="Unesco Decade of Ocean Scienc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3" y="563937"/>
            <a:ext cx="2814568" cy="16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obon-ocean.org/media/images/user-images/67098/scaled/507x215-OBONLogo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918" y="3714548"/>
            <a:ext cx="2617605" cy="111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DAE38-9DA1-1A5C-5001-E017C15CD5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951"/>
          <a:stretch/>
        </p:blipFill>
        <p:spPr>
          <a:xfrm>
            <a:off x="10860821" y="1059580"/>
            <a:ext cx="1239442" cy="657938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 rot="19667527">
            <a:off x="3987462" y="3519288"/>
            <a:ext cx="1238212" cy="573317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9030830" y="2681188"/>
            <a:ext cx="2857500" cy="657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5"/>
          <a:stretch/>
        </p:blipFill>
        <p:spPr>
          <a:xfrm>
            <a:off x="9657546" y="1777255"/>
            <a:ext cx="1478594" cy="586574"/>
          </a:xfrm>
          <a:prstGeom prst="rect">
            <a:avLst/>
          </a:prstGeom>
        </p:spPr>
      </p:pic>
      <p:pic>
        <p:nvPicPr>
          <p:cNvPr id="15" name="Picture 6" descr="https://marinelife2030.org/wp-content/uploads/2021/11/ML2030_LogoColor300ppi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25" y="4678218"/>
            <a:ext cx="2086431" cy="17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023310" y="8390"/>
            <a:ext cx="1985215" cy="1332993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5410270" y="2356292"/>
            <a:ext cx="3379170" cy="1687208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OceanData2030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53601" y="807376"/>
            <a:ext cx="4435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A programme for data leads in each Action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3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1">
            <a:extLst>
              <a:ext uri="{FF2B5EF4-FFF2-40B4-BE49-F238E27FC236}">
                <a16:creationId xmlns:a16="http://schemas.microsoft.com/office/drawing/2014/main" id="{CB6AA409-CD3C-6598-DFF4-AE91AD925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30621" y="393263"/>
            <a:ext cx="12822621" cy="64647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17B193-4747-1C47-7D9C-5A2E90862D72}"/>
              </a:ext>
            </a:extLst>
          </p:cNvPr>
          <p:cNvSpPr txBox="1">
            <a:spLocks/>
          </p:cNvSpPr>
          <p:nvPr/>
        </p:nvSpPr>
        <p:spPr>
          <a:xfrm>
            <a:off x="196745" y="393263"/>
            <a:ext cx="6506613" cy="566092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Poppins" pitchFamily="2" charset="77"/>
              </a:rPr>
              <a:t>OceanData2030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Poppins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27BD70-DACB-D237-7F53-81C14AAB3B7C}"/>
              </a:ext>
            </a:extLst>
          </p:cNvPr>
          <p:cNvSpPr txBox="1">
            <a:spLocks/>
          </p:cNvSpPr>
          <p:nvPr/>
        </p:nvSpPr>
        <p:spPr>
          <a:xfrm>
            <a:off x="2157561" y="1331523"/>
            <a:ext cx="7884886" cy="354527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It’s a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shapeable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 environment – but grounded in technical soundness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Poppins" pitchFamily="2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A hub for all digital initiatives in the Decade to figure out </a:t>
            </a:r>
            <a:r>
              <a:rPr kumimoji="0" lang="en-GB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exactly how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 to interoperate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Poppins" pitchFamily="2" charset="77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Empowering the data/digital leads in each Action to help their programmes mesh into the ecosystem, in pursuit of a data space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9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3" y="-1110912"/>
            <a:ext cx="6218901" cy="907982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1256" y="878742"/>
            <a:ext cx="6923486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 having FAIR research data costs the European economy at least €10.2bn every year (https://data.europa.eu/doi/10.2777/02999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Australian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Research Data Commons (ARDC)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references the “Incentives to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 in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Identifiers” report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(https://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zenodo.org/records/7100578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Potential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savings of up to 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2573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$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 million per annum through the use of persistent identifiers (PIDs) 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2573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38,000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person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days, freed from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re-keying information that PIDs provide.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441" y="2605995"/>
            <a:ext cx="1766003" cy="1290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799" y="1958798"/>
            <a:ext cx="3466757" cy="48992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91457" y="482320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Courtesy of Doug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7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5">
            <a:extLst>
              <a:ext uri="{FF2B5EF4-FFF2-40B4-BE49-F238E27FC236}">
                <a16:creationId xmlns:a16="http://schemas.microsoft.com/office/drawing/2014/main" id="{E6F56950-DD8B-B60B-E56A-4E4704627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353" y="693682"/>
            <a:ext cx="12226746" cy="6164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3A40A4-9574-0811-353C-AA031463EA62}"/>
              </a:ext>
            </a:extLst>
          </p:cNvPr>
          <p:cNvGrpSpPr/>
          <p:nvPr/>
        </p:nvGrpSpPr>
        <p:grpSpPr>
          <a:xfrm>
            <a:off x="2984803" y="1083969"/>
            <a:ext cx="8762530" cy="4881048"/>
            <a:chOff x="858904" y="1333949"/>
            <a:chExt cx="8762530" cy="4881048"/>
          </a:xfrm>
        </p:grpSpPr>
        <p:pic>
          <p:nvPicPr>
            <p:cNvPr id="4" name="Picture 2" descr="UN Ocean Decade – ECOP Programme">
              <a:extLst>
                <a:ext uri="{FF2B5EF4-FFF2-40B4-BE49-F238E27FC236}">
                  <a16:creationId xmlns:a16="http://schemas.microsoft.com/office/drawing/2014/main" id="{7A25DD64-DE85-C437-6B95-C6058532F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928" y="1333949"/>
              <a:ext cx="3285506" cy="469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8C288D-0520-6A9D-5B3B-DC6DAC3D5ABB}"/>
                </a:ext>
              </a:extLst>
            </p:cNvPr>
            <p:cNvSpPr txBox="1"/>
            <p:nvPr/>
          </p:nvSpPr>
          <p:spPr>
            <a:xfrm>
              <a:off x="858904" y="5291667"/>
              <a:ext cx="46703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  <a:sym typeface="Roboto"/>
                </a:rPr>
                <a:t>Ocean Decade Implementation Plan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  <a:sym typeface="Roboto"/>
                </a:rPr>
                <a:t>adopted by the UN General Assembly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  <a:sym typeface="Roboto"/>
                </a:rPr>
                <a:t>December 2020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2D6C5F-7CD0-C124-DBCB-DDD61F4D71BC}"/>
              </a:ext>
            </a:extLst>
          </p:cNvPr>
          <p:cNvGrpSpPr/>
          <p:nvPr/>
        </p:nvGrpSpPr>
        <p:grpSpPr>
          <a:xfrm>
            <a:off x="3208737" y="1728606"/>
            <a:ext cx="4670373" cy="2945971"/>
            <a:chOff x="303384" y="338055"/>
            <a:chExt cx="5070174" cy="32235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F3DF4A-46B7-F468-54EF-0265D90FC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384" y="338055"/>
              <a:ext cx="5070174" cy="3223552"/>
            </a:xfrm>
            <a:prstGeom prst="rect">
              <a:avLst/>
            </a:prstGeom>
          </p:spPr>
        </p:pic>
        <p:pic>
          <p:nvPicPr>
            <p:cNvPr id="8" name="Google Shape;414;p12">
              <a:extLst>
                <a:ext uri="{FF2B5EF4-FFF2-40B4-BE49-F238E27FC236}">
                  <a16:creationId xmlns:a16="http://schemas.microsoft.com/office/drawing/2014/main" id="{BBB1661C-5B74-9051-37ED-4D800F0FDCF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6444" y="1027689"/>
              <a:ext cx="4599122" cy="23932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5BBA48A3-E5B7-CC76-A6C5-E700D6E481FB}"/>
              </a:ext>
            </a:extLst>
          </p:cNvPr>
          <p:cNvSpPr txBox="1">
            <a:spLocks/>
          </p:cNvSpPr>
          <p:nvPr/>
        </p:nvSpPr>
        <p:spPr>
          <a:xfrm>
            <a:off x="-2687216" y="306544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Roboto" panose="020B0604020202020204" charset="0"/>
                <a:cs typeface="Arial" panose="020B0604020202020204" pitchFamily="34" charset="0"/>
              </a:rPr>
              <a:t>The UN Ocean Decade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2" name="Picture 2" descr="Unesco Decade of Ocean Science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53" y="2132881"/>
            <a:ext cx="2740755" cy="16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121427" y="2249656"/>
            <a:ext cx="3448049" cy="1709328"/>
          </a:xfrm>
          <a:prstGeom prst="roundRect">
            <a:avLst/>
          </a:prstGeom>
          <a:solidFill>
            <a:srgbClr val="F56F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strong emphasis on linked open data and Web-mediated interoperability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846" y="1019146"/>
            <a:ext cx="7855581" cy="4819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8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36" y="380999"/>
            <a:ext cx="9439209" cy="5387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988" y="2666010"/>
            <a:ext cx="5078104" cy="817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5304" y="6035079"/>
            <a:ext cx="5723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prstClr val="white"/>
                </a:solidFill>
                <a:latin typeface="Lato"/>
              </a:rPr>
              <a:t>A socio-technical system …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768811" y="3750067"/>
            <a:ext cx="5214380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OIH’s seeding of ODIS is a new paradigm for the ocean’s digital ecosystem</a:t>
            </a:r>
            <a:endParaRPr lang="en-GB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8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4">
            <a:extLst>
              <a:ext uri="{FF2B5EF4-FFF2-40B4-BE49-F238E27FC236}">
                <a16:creationId xmlns:a16="http://schemas.microsoft.com/office/drawing/2014/main" id="{70A0DE85-AE15-C999-F26E-86E94C6EC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77396"/>
          <a:stretch/>
        </p:blipFill>
        <p:spPr>
          <a:xfrm>
            <a:off x="-644769" y="1642533"/>
            <a:ext cx="2755900" cy="5215467"/>
          </a:xfrm>
          <a:prstGeom prst="rect">
            <a:avLst/>
          </a:prstGeom>
        </p:spPr>
      </p:pic>
      <p:pic>
        <p:nvPicPr>
          <p:cNvPr id="9" name="Picture 2" descr="UN Ocean Decade – ECOP Programme">
            <a:extLst>
              <a:ext uri="{FF2B5EF4-FFF2-40B4-BE49-F238E27FC236}">
                <a16:creationId xmlns:a16="http://schemas.microsoft.com/office/drawing/2014/main" id="{7A25DD64-DE85-C437-6B95-C6058532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456" y="1719400"/>
            <a:ext cx="2845275" cy="4061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CF9F1E-7A60-ED8E-F6C0-51B6D0B4A5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539" y="1733004"/>
            <a:ext cx="2867528" cy="4061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73194" y="352724"/>
            <a:ext cx="1113957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Alignment of digital strategy and implementation with global policy and goals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38151" y="1670808"/>
            <a:ext cx="2974618" cy="4158814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Coming soon</a:t>
            </a:r>
            <a:b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Data and Information Strategy’s Implementation Plan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262551" y="1581665"/>
            <a:ext cx="3113903" cy="4341340"/>
          </a:xfrm>
          <a:prstGeom prst="roundRect">
            <a:avLst>
              <a:gd name="adj" fmla="val 1382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374" y="1733004"/>
            <a:ext cx="4455881" cy="355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644" y="4118286"/>
            <a:ext cx="7654846" cy="2297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E9F2F18-1C52-EA82-D4E7-4517D73C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2044" y="3227577"/>
            <a:ext cx="9672816" cy="3773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2600" y="154857"/>
            <a:ext cx="8956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Lato"/>
              </a:rPr>
              <a:t>Robust and flexible</a:t>
            </a:r>
          </a:p>
          <a:p>
            <a:r>
              <a:rPr lang="en-GB" sz="3200" b="1" dirty="0">
                <a:solidFill>
                  <a:schemeClr val="bg1"/>
                </a:solidFill>
                <a:latin typeface="Lato"/>
              </a:rPr>
              <a:t>	</a:t>
            </a:r>
            <a:r>
              <a:rPr lang="en-GB" sz="3200" b="1" dirty="0" smtClean="0">
                <a:solidFill>
                  <a:schemeClr val="bg1"/>
                </a:solidFill>
                <a:latin typeface="Lato"/>
              </a:rPr>
              <a:t> interoperability is the key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2875" y="497892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Lato"/>
              </a:rPr>
              <a:t>One-stop-shops need </a:t>
            </a:r>
          </a:p>
          <a:p>
            <a:r>
              <a:rPr lang="en-GB" sz="3200" b="1" dirty="0">
                <a:solidFill>
                  <a:schemeClr val="bg1"/>
                </a:solidFill>
                <a:latin typeface="Lato"/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  <a:latin typeface="Lato"/>
              </a:rPr>
              <a:t>    </a:t>
            </a:r>
            <a:r>
              <a:rPr lang="en-GB" sz="3200" b="1" i="1" dirty="0" smtClean="0">
                <a:solidFill>
                  <a:schemeClr val="bg1"/>
                </a:solidFill>
                <a:latin typeface="Lato"/>
              </a:rPr>
              <a:t>global</a:t>
            </a:r>
            <a:r>
              <a:rPr lang="en-GB" sz="3200" b="1" dirty="0" smtClean="0">
                <a:solidFill>
                  <a:schemeClr val="bg1"/>
                </a:solidFill>
                <a:latin typeface="Lato"/>
              </a:rPr>
              <a:t> supply chains</a:t>
            </a:r>
          </a:p>
        </p:txBody>
      </p:sp>
      <p:pic>
        <p:nvPicPr>
          <p:cNvPr id="14" name="Graphic 5">
            <a:extLst>
              <a:ext uri="{FF2B5EF4-FFF2-40B4-BE49-F238E27FC236}">
                <a16:creationId xmlns:a16="http://schemas.microsoft.com/office/drawing/2014/main" id="{392A03A8-3C19-FF6B-6C8B-1CF3DFD0C9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707879">
                  <a:alpha val="50196"/>
                </a:srgbClr>
              </a:clrFrom>
              <a:clrTo>
                <a:srgbClr val="707879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67307" t="56489" r="7228" b="18910"/>
          <a:stretch/>
        </p:blipFill>
        <p:spPr>
          <a:xfrm>
            <a:off x="-217715" y="-76059"/>
            <a:ext cx="2886076" cy="127635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22400" y="1349829"/>
            <a:ext cx="1553029" cy="1175657"/>
            <a:chOff x="1422400" y="1349829"/>
            <a:chExt cx="1553029" cy="1175657"/>
          </a:xfrm>
        </p:grpSpPr>
        <p:sp>
          <p:nvSpPr>
            <p:cNvPr id="16" name="Freeform 15"/>
            <p:cNvSpPr/>
            <p:nvPr/>
          </p:nvSpPr>
          <p:spPr>
            <a:xfrm>
              <a:off x="1422400" y="1349829"/>
              <a:ext cx="1553029" cy="1175657"/>
            </a:xfrm>
            <a:custGeom>
              <a:avLst/>
              <a:gdLst>
                <a:gd name="connsiteX0" fmla="*/ 0 w 1553029"/>
                <a:gd name="connsiteY0" fmla="*/ 0 h 1175657"/>
                <a:gd name="connsiteX1" fmla="*/ 406400 w 1553029"/>
                <a:gd name="connsiteY1" fmla="*/ 769257 h 1175657"/>
                <a:gd name="connsiteX2" fmla="*/ 1553029 w 1553029"/>
                <a:gd name="connsiteY2" fmla="*/ 117565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3029" h="1175657">
                  <a:moveTo>
                    <a:pt x="0" y="0"/>
                  </a:moveTo>
                  <a:cubicBezTo>
                    <a:pt x="73781" y="286657"/>
                    <a:pt x="147562" y="573314"/>
                    <a:pt x="406400" y="769257"/>
                  </a:cubicBezTo>
                  <a:cubicBezTo>
                    <a:pt x="665238" y="965200"/>
                    <a:pt x="1109133" y="1070428"/>
                    <a:pt x="1553029" y="1175657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75169" y="1569712"/>
              <a:ext cx="5489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</a:rPr>
                <a:t>?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3529012" y="2525486"/>
            <a:ext cx="1913845" cy="1018845"/>
          </a:xfrm>
          <a:prstGeom prst="straightConnector1">
            <a:avLst/>
          </a:prstGeom>
          <a:noFill/>
          <a:ln w="571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29012" y="1995589"/>
            <a:ext cx="2371725" cy="550637"/>
          </a:xfrm>
          <a:prstGeom prst="straightConnector1">
            <a:avLst/>
          </a:prstGeom>
          <a:noFill/>
          <a:ln w="571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90582" y="1885852"/>
            <a:ext cx="3027589" cy="295902"/>
          </a:xfrm>
          <a:prstGeom prst="straightConnector1">
            <a:avLst/>
          </a:prstGeom>
          <a:noFill/>
          <a:ln w="571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Freeform 26"/>
          <p:cNvSpPr/>
          <p:nvPr/>
        </p:nvSpPr>
        <p:spPr>
          <a:xfrm flipH="1">
            <a:off x="4205287" y="2299073"/>
            <a:ext cx="5546998" cy="308451"/>
          </a:xfrm>
          <a:custGeom>
            <a:avLst/>
            <a:gdLst>
              <a:gd name="connsiteX0" fmla="*/ 0 w 1553029"/>
              <a:gd name="connsiteY0" fmla="*/ 0 h 1175657"/>
              <a:gd name="connsiteX1" fmla="*/ 406400 w 1553029"/>
              <a:gd name="connsiteY1" fmla="*/ 769257 h 1175657"/>
              <a:gd name="connsiteX2" fmla="*/ 1553029 w 1553029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3029" h="1175657">
                <a:moveTo>
                  <a:pt x="0" y="0"/>
                </a:moveTo>
                <a:cubicBezTo>
                  <a:pt x="73781" y="286657"/>
                  <a:pt x="147562" y="573314"/>
                  <a:pt x="406400" y="769257"/>
                </a:cubicBezTo>
                <a:cubicBezTo>
                  <a:pt x="665238" y="965200"/>
                  <a:pt x="1109133" y="1070428"/>
                  <a:pt x="1553029" y="1175657"/>
                </a:cubicBezTo>
              </a:path>
            </a:pathLst>
          </a:custGeom>
          <a:noFill/>
          <a:ln w="76200">
            <a:solidFill>
              <a:srgbClr val="80DEF2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 flipV="1">
            <a:off x="4205287" y="2604836"/>
            <a:ext cx="1705792" cy="1078235"/>
          </a:xfrm>
          <a:custGeom>
            <a:avLst/>
            <a:gdLst>
              <a:gd name="connsiteX0" fmla="*/ 0 w 1553029"/>
              <a:gd name="connsiteY0" fmla="*/ 0 h 1175657"/>
              <a:gd name="connsiteX1" fmla="*/ 406400 w 1553029"/>
              <a:gd name="connsiteY1" fmla="*/ 769257 h 1175657"/>
              <a:gd name="connsiteX2" fmla="*/ 1553029 w 1553029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3029" h="1175657">
                <a:moveTo>
                  <a:pt x="0" y="0"/>
                </a:moveTo>
                <a:cubicBezTo>
                  <a:pt x="73781" y="286657"/>
                  <a:pt x="147562" y="573314"/>
                  <a:pt x="406400" y="769257"/>
                </a:cubicBezTo>
                <a:cubicBezTo>
                  <a:pt x="665238" y="965200"/>
                  <a:pt x="1109133" y="1070428"/>
                  <a:pt x="1553029" y="1175657"/>
                </a:cubicBezTo>
              </a:path>
            </a:pathLst>
          </a:custGeom>
          <a:noFill/>
          <a:ln w="57150">
            <a:solidFill>
              <a:srgbClr val="80DEF2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>
            <a:off x="4205287" y="1885853"/>
            <a:ext cx="2089646" cy="718983"/>
          </a:xfrm>
          <a:custGeom>
            <a:avLst/>
            <a:gdLst>
              <a:gd name="connsiteX0" fmla="*/ 0 w 1553029"/>
              <a:gd name="connsiteY0" fmla="*/ 0 h 1175657"/>
              <a:gd name="connsiteX1" fmla="*/ 406400 w 1553029"/>
              <a:gd name="connsiteY1" fmla="*/ 769257 h 1175657"/>
              <a:gd name="connsiteX2" fmla="*/ 1553029 w 1553029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3029" h="1175657">
                <a:moveTo>
                  <a:pt x="0" y="0"/>
                </a:moveTo>
                <a:cubicBezTo>
                  <a:pt x="73781" y="286657"/>
                  <a:pt x="147562" y="573314"/>
                  <a:pt x="406400" y="769257"/>
                </a:cubicBezTo>
                <a:cubicBezTo>
                  <a:pt x="665238" y="965200"/>
                  <a:pt x="1109133" y="1070428"/>
                  <a:pt x="1553029" y="1175657"/>
                </a:cubicBezTo>
              </a:path>
            </a:pathLst>
          </a:custGeom>
          <a:noFill/>
          <a:ln w="57150">
            <a:solidFill>
              <a:srgbClr val="80DEF2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554983" y="1875990"/>
            <a:ext cx="676275" cy="6762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788747" y="833991"/>
            <a:ext cx="1836922" cy="1292818"/>
            <a:chOff x="1788747" y="833991"/>
            <a:chExt cx="1836922" cy="1292818"/>
          </a:xfrm>
        </p:grpSpPr>
        <p:sp>
          <p:nvSpPr>
            <p:cNvPr id="31" name="Freeform 30"/>
            <p:cNvSpPr/>
            <p:nvPr/>
          </p:nvSpPr>
          <p:spPr>
            <a:xfrm flipH="1" flipV="1">
              <a:off x="1788747" y="1048574"/>
              <a:ext cx="1705792" cy="1078235"/>
            </a:xfrm>
            <a:custGeom>
              <a:avLst/>
              <a:gdLst>
                <a:gd name="connsiteX0" fmla="*/ 0 w 1553029"/>
                <a:gd name="connsiteY0" fmla="*/ 0 h 1175657"/>
                <a:gd name="connsiteX1" fmla="*/ 406400 w 1553029"/>
                <a:gd name="connsiteY1" fmla="*/ 769257 h 1175657"/>
                <a:gd name="connsiteX2" fmla="*/ 1553029 w 1553029"/>
                <a:gd name="connsiteY2" fmla="*/ 117565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3029" h="1175657">
                  <a:moveTo>
                    <a:pt x="0" y="0"/>
                  </a:moveTo>
                  <a:cubicBezTo>
                    <a:pt x="73781" y="286657"/>
                    <a:pt x="147562" y="573314"/>
                    <a:pt x="406400" y="769257"/>
                  </a:cubicBezTo>
                  <a:cubicBezTo>
                    <a:pt x="665238" y="965200"/>
                    <a:pt x="1109133" y="1070428"/>
                    <a:pt x="1553029" y="1175657"/>
                  </a:cubicBezTo>
                </a:path>
              </a:pathLst>
            </a:custGeom>
            <a:noFill/>
            <a:ln w="57150">
              <a:solidFill>
                <a:srgbClr val="80DEF2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076713" y="833991"/>
              <a:ext cx="5489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 smtClean="0">
                  <a:solidFill>
                    <a:srgbClr val="80DEF2"/>
                  </a:solidFill>
                  <a:latin typeface="Lato"/>
                </a:rPr>
                <a:t>!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5911079" y="1505479"/>
            <a:ext cx="676275" cy="6762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62600" y="3544331"/>
            <a:ext cx="676275" cy="6762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90875" y="2167854"/>
            <a:ext cx="676275" cy="6762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7AB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 animBg="1"/>
      <p:bldP spid="28" grpId="0" animBg="1"/>
      <p:bldP spid="2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1">
            <a:extLst>
              <a:ext uri="{FF2B5EF4-FFF2-40B4-BE49-F238E27FC236}">
                <a16:creationId xmlns:a16="http://schemas.microsoft.com/office/drawing/2014/main" id="{CB6AA409-CD3C-6598-DFF4-AE91AD925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30621" y="393263"/>
            <a:ext cx="12822621" cy="6464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80" y="567434"/>
            <a:ext cx="11876986" cy="48815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45684" y="1411660"/>
            <a:ext cx="4992915" cy="38806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 a concrete monitoring framework for ocean data exchange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Trust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through verification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Demonstrating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validating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FAIRness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across the ODIS Federation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47" y="2448538"/>
            <a:ext cx="9246045" cy="6000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062378" y="208597"/>
            <a:ext cx="371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http://dashboard.oceaninfohub.org/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057" y="216464"/>
            <a:ext cx="6898297" cy="6641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42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3" y="122382"/>
            <a:ext cx="10058400" cy="6548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56F4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607300" y="2654300"/>
            <a:ext cx="3210560" cy="37998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A stable Architecture to coordinate the ODIS Federation 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33" b="46044"/>
          <a:stretch/>
        </p:blipFill>
        <p:spPr>
          <a:xfrm>
            <a:off x="329343" y="122382"/>
            <a:ext cx="6300057" cy="6170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56F4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0" t="651" r="29924" b="53720"/>
          <a:stretch/>
        </p:blipFill>
        <p:spPr>
          <a:xfrm>
            <a:off x="3121659" y="764273"/>
            <a:ext cx="7696201" cy="5264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56F4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7" t="1745" r="227" b="62501"/>
          <a:stretch/>
        </p:blipFill>
        <p:spPr>
          <a:xfrm>
            <a:off x="2749221" y="547338"/>
            <a:ext cx="9111722" cy="4231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56F4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1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1">
            <a:extLst>
              <a:ext uri="{FF2B5EF4-FFF2-40B4-BE49-F238E27FC236}">
                <a16:creationId xmlns:a16="http://schemas.microsoft.com/office/drawing/2014/main" id="{CB6AA409-CD3C-6598-DFF4-AE91AD925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30621" y="393263"/>
            <a:ext cx="12822621" cy="6464738"/>
          </a:xfrm>
          <a:prstGeom prst="rect">
            <a:avLst/>
          </a:prstGeom>
        </p:spPr>
      </p:pic>
      <p:pic>
        <p:nvPicPr>
          <p:cNvPr id="8" name="Picture 2" descr="Unesco Decade of Ocean Scienc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62" y="251140"/>
            <a:ext cx="2814568" cy="16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obon-ocean.org/media/images/user-images/67098/scaled/507x215-OBONLogo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003" y="4649947"/>
            <a:ext cx="1537124" cy="6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DAE38-9DA1-1A5C-5001-E017C15CD5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951"/>
          <a:stretch/>
        </p:blipFill>
        <p:spPr>
          <a:xfrm>
            <a:off x="6126254" y="2630499"/>
            <a:ext cx="1239442" cy="657938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 rot="19667527">
            <a:off x="3854380" y="2737368"/>
            <a:ext cx="2021947" cy="573317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>
          <a:xfrm rot="4464577">
            <a:off x="6331369" y="3553104"/>
            <a:ext cx="1366857" cy="608238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eft-Right Arrow 11"/>
          <p:cNvSpPr/>
          <p:nvPr/>
        </p:nvSpPr>
        <p:spPr>
          <a:xfrm rot="21413106">
            <a:off x="7715491" y="1602241"/>
            <a:ext cx="1311068" cy="554698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72" y="3625632"/>
            <a:ext cx="4185458" cy="12469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9190938" y="1392304"/>
            <a:ext cx="2857500" cy="657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55"/>
          <a:stretch/>
        </p:blipFill>
        <p:spPr>
          <a:xfrm>
            <a:off x="3156154" y="251140"/>
            <a:ext cx="2207002" cy="875541"/>
          </a:xfrm>
          <a:prstGeom prst="rect">
            <a:avLst/>
          </a:prstGeom>
        </p:spPr>
      </p:pic>
      <p:sp>
        <p:nvSpPr>
          <p:cNvPr id="20" name="Left-Right Arrow 19"/>
          <p:cNvSpPr/>
          <p:nvPr/>
        </p:nvSpPr>
        <p:spPr>
          <a:xfrm rot="2864948">
            <a:off x="4952311" y="1273230"/>
            <a:ext cx="1102870" cy="50679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https://marinelife2030.org/wp-content/uploads/2021/11/ML2030_LogoColor300ppi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2430" y="4741427"/>
            <a:ext cx="1350365" cy="11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eft-Right Arrow 21"/>
          <p:cNvSpPr/>
          <p:nvPr/>
        </p:nvSpPr>
        <p:spPr>
          <a:xfrm rot="7580535">
            <a:off x="5009365" y="3543804"/>
            <a:ext cx="1366857" cy="608238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411" y="1592352"/>
            <a:ext cx="1985215" cy="1332993"/>
          </a:xfrm>
          <a:prstGeom prst="rect">
            <a:avLst/>
          </a:prstGeom>
        </p:spPr>
      </p:pic>
      <p:pic>
        <p:nvPicPr>
          <p:cNvPr id="1026" name="Picture 2" descr="Logo&#10;&#10;Description automatically generated"/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585" y="2748674"/>
            <a:ext cx="2419846" cy="181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eft-Right Arrow 23"/>
          <p:cNvSpPr/>
          <p:nvPr/>
        </p:nvSpPr>
        <p:spPr>
          <a:xfrm rot="1754427">
            <a:off x="7612335" y="2707378"/>
            <a:ext cx="1366857" cy="608238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7836</TotalTime>
  <Words>501</Words>
  <Application>Microsoft Office PowerPoint</Application>
  <PresentationFormat>Widescreen</PresentationFormat>
  <Paragraphs>60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Lato</vt:lpstr>
      <vt:lpstr>Open Sans</vt:lpstr>
      <vt:lpstr>Poppins</vt:lpstr>
      <vt:lpstr>Roboto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MPIMM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 Luigi Buttigieg</dc:creator>
  <cp:lastModifiedBy>Pier Luigi Buttigieg</cp:lastModifiedBy>
  <cp:revision>147</cp:revision>
  <dcterms:created xsi:type="dcterms:W3CDTF">2022-11-15T06:24:05Z</dcterms:created>
  <dcterms:modified xsi:type="dcterms:W3CDTF">2024-05-16T05:42:48Z</dcterms:modified>
</cp:coreProperties>
</file>