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362" r:id="rId2"/>
    <p:sldId id="354" r:id="rId3"/>
    <p:sldId id="378" r:id="rId4"/>
    <p:sldId id="361" r:id="rId5"/>
    <p:sldId id="357" r:id="rId6"/>
    <p:sldId id="358" r:id="rId7"/>
    <p:sldId id="359" r:id="rId8"/>
    <p:sldId id="367" r:id="rId9"/>
    <p:sldId id="370" r:id="rId10"/>
    <p:sldId id="3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365A"/>
    <a:srgbClr val="004F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2"/>
  </p:normalViewPr>
  <p:slideViewPr>
    <p:cSldViewPr snapToGrid="0">
      <p:cViewPr varScale="1">
        <p:scale>
          <a:sx n="102" d="100"/>
          <a:sy n="102" d="100"/>
        </p:scale>
        <p:origin x="856" y="16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rlabsis38\Desktop\Information%20Ocean%20InfoHub%20LAC%202024.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Hoja1!$A$2</c:f>
              <c:strCache>
                <c:ptCount val="1"/>
                <c:pt idx="0">
                  <c:v>August 2022</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6">
                        <a:lumMod val="75000"/>
                      </a:schemeClr>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Hoja1!$B$1:$H$1</c:f>
              <c:strCache>
                <c:ptCount val="7"/>
                <c:pt idx="0">
                  <c:v>Experts</c:v>
                </c:pt>
                <c:pt idx="1">
                  <c:v>Documents</c:v>
                </c:pt>
                <c:pt idx="2">
                  <c:v>Training</c:v>
                </c:pt>
                <c:pt idx="3">
                  <c:v>Laboratories</c:v>
                </c:pt>
                <c:pt idx="4">
                  <c:v>Institutions</c:v>
                </c:pt>
                <c:pt idx="5">
                  <c:v>Geospatial Information</c:v>
                </c:pt>
                <c:pt idx="6">
                  <c:v>Vessels</c:v>
                </c:pt>
              </c:strCache>
            </c:strRef>
          </c:cat>
          <c:val>
            <c:numRef>
              <c:f>Hoja1!$B$2:$H$2</c:f>
              <c:numCache>
                <c:formatCode>General</c:formatCode>
                <c:ptCount val="7"/>
                <c:pt idx="0">
                  <c:v>770</c:v>
                </c:pt>
                <c:pt idx="1">
                  <c:v>13146</c:v>
                </c:pt>
                <c:pt idx="2">
                  <c:v>452</c:v>
                </c:pt>
                <c:pt idx="3">
                  <c:v>0</c:v>
                </c:pt>
                <c:pt idx="4">
                  <c:v>146</c:v>
                </c:pt>
                <c:pt idx="5">
                  <c:v>375</c:v>
                </c:pt>
                <c:pt idx="6">
                  <c:v>84</c:v>
                </c:pt>
              </c:numCache>
            </c:numRef>
          </c:val>
          <c:extLst>
            <c:ext xmlns:c16="http://schemas.microsoft.com/office/drawing/2014/chart" uri="{C3380CC4-5D6E-409C-BE32-E72D297353CC}">
              <c16:uniqueId val="{00000000-AF98-4AC6-B7CA-8B2AEA192724}"/>
            </c:ext>
          </c:extLst>
        </c:ser>
        <c:ser>
          <c:idx val="1"/>
          <c:order val="1"/>
          <c:tx>
            <c:strRef>
              <c:f>Hoja1!$A$3</c:f>
              <c:strCache>
                <c:ptCount val="1"/>
                <c:pt idx="0">
                  <c:v>February 2023</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70C0"/>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Hoja1!$B$1:$H$1</c:f>
              <c:strCache>
                <c:ptCount val="7"/>
                <c:pt idx="0">
                  <c:v>Experts</c:v>
                </c:pt>
                <c:pt idx="1">
                  <c:v>Documents</c:v>
                </c:pt>
                <c:pt idx="2">
                  <c:v>Training</c:v>
                </c:pt>
                <c:pt idx="3">
                  <c:v>Laboratories</c:v>
                </c:pt>
                <c:pt idx="4">
                  <c:v>Institutions</c:v>
                </c:pt>
                <c:pt idx="5">
                  <c:v>Geospatial Information</c:v>
                </c:pt>
                <c:pt idx="6">
                  <c:v>Vessels</c:v>
                </c:pt>
              </c:strCache>
            </c:strRef>
          </c:cat>
          <c:val>
            <c:numRef>
              <c:f>Hoja1!$B$3:$H$3</c:f>
              <c:numCache>
                <c:formatCode>General</c:formatCode>
                <c:ptCount val="7"/>
                <c:pt idx="0">
                  <c:v>1171</c:v>
                </c:pt>
                <c:pt idx="1">
                  <c:v>14831</c:v>
                </c:pt>
                <c:pt idx="2">
                  <c:v>452</c:v>
                </c:pt>
                <c:pt idx="3">
                  <c:v>0</c:v>
                </c:pt>
                <c:pt idx="4">
                  <c:v>268</c:v>
                </c:pt>
                <c:pt idx="5">
                  <c:v>542</c:v>
                </c:pt>
                <c:pt idx="6">
                  <c:v>84</c:v>
                </c:pt>
              </c:numCache>
            </c:numRef>
          </c:val>
          <c:extLst>
            <c:ext xmlns:c16="http://schemas.microsoft.com/office/drawing/2014/chart" uri="{C3380CC4-5D6E-409C-BE32-E72D297353CC}">
              <c16:uniqueId val="{00000001-AF98-4AC6-B7CA-8B2AEA192724}"/>
            </c:ext>
          </c:extLst>
        </c:ser>
        <c:ser>
          <c:idx val="2"/>
          <c:order val="2"/>
          <c:tx>
            <c:strRef>
              <c:f>Hoja1!$A$4</c:f>
              <c:strCache>
                <c:ptCount val="1"/>
                <c:pt idx="0">
                  <c:v>September 2023</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lumMod val="75000"/>
                      </a:schemeClr>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Hoja1!$B$1:$H$1</c:f>
              <c:strCache>
                <c:ptCount val="7"/>
                <c:pt idx="0">
                  <c:v>Experts</c:v>
                </c:pt>
                <c:pt idx="1">
                  <c:v>Documents</c:v>
                </c:pt>
                <c:pt idx="2">
                  <c:v>Training</c:v>
                </c:pt>
                <c:pt idx="3">
                  <c:v>Laboratories</c:v>
                </c:pt>
                <c:pt idx="4">
                  <c:v>Institutions</c:v>
                </c:pt>
                <c:pt idx="5">
                  <c:v>Geospatial Information</c:v>
                </c:pt>
                <c:pt idx="6">
                  <c:v>Vessels</c:v>
                </c:pt>
              </c:strCache>
            </c:strRef>
          </c:cat>
          <c:val>
            <c:numRef>
              <c:f>Hoja1!$B$4:$H$4</c:f>
              <c:numCache>
                <c:formatCode>General</c:formatCode>
                <c:ptCount val="7"/>
                <c:pt idx="0">
                  <c:v>1171</c:v>
                </c:pt>
                <c:pt idx="1">
                  <c:v>16684</c:v>
                </c:pt>
                <c:pt idx="2">
                  <c:v>452</c:v>
                </c:pt>
                <c:pt idx="3">
                  <c:v>0</c:v>
                </c:pt>
                <c:pt idx="4">
                  <c:v>268</c:v>
                </c:pt>
                <c:pt idx="5">
                  <c:v>706</c:v>
                </c:pt>
                <c:pt idx="6">
                  <c:v>84</c:v>
                </c:pt>
              </c:numCache>
            </c:numRef>
          </c:val>
          <c:extLst>
            <c:ext xmlns:c16="http://schemas.microsoft.com/office/drawing/2014/chart" uri="{C3380CC4-5D6E-409C-BE32-E72D297353CC}">
              <c16:uniqueId val="{00000002-AF98-4AC6-B7CA-8B2AEA192724}"/>
            </c:ext>
          </c:extLst>
        </c:ser>
        <c:ser>
          <c:idx val="3"/>
          <c:order val="3"/>
          <c:tx>
            <c:strRef>
              <c:f>Hoja1!$A$5</c:f>
              <c:strCache>
                <c:ptCount val="1"/>
                <c:pt idx="0">
                  <c:v>May 2024</c:v>
                </c:pt>
              </c:strCache>
            </c:strRef>
          </c:tx>
          <c:spPr>
            <a:pattFill prst="narHorz">
              <a:fgClr>
                <a:schemeClr val="accent6">
                  <a:lumMod val="60000"/>
                </a:schemeClr>
              </a:fgClr>
              <a:bgClr>
                <a:schemeClr val="accent6">
                  <a:lumMod val="60000"/>
                  <a:lumMod val="20000"/>
                  <a:lumOff val="80000"/>
                </a:schemeClr>
              </a:bgClr>
            </a:pattFill>
            <a:ln>
              <a:noFill/>
            </a:ln>
            <a:effectLst>
              <a:innerShdw blurRad="114300">
                <a:schemeClr val="accent6">
                  <a:lumMod val="60000"/>
                </a:schemeClr>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6">
                        <a:lumMod val="50000"/>
                      </a:schemeClr>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Hoja1!$B$1:$H$1</c:f>
              <c:strCache>
                <c:ptCount val="7"/>
                <c:pt idx="0">
                  <c:v>Experts</c:v>
                </c:pt>
                <c:pt idx="1">
                  <c:v>Documents</c:v>
                </c:pt>
                <c:pt idx="2">
                  <c:v>Training</c:v>
                </c:pt>
                <c:pt idx="3">
                  <c:v>Laboratories</c:v>
                </c:pt>
                <c:pt idx="4">
                  <c:v>Institutions</c:v>
                </c:pt>
                <c:pt idx="5">
                  <c:v>Geospatial Information</c:v>
                </c:pt>
                <c:pt idx="6">
                  <c:v>Vessels</c:v>
                </c:pt>
              </c:strCache>
            </c:strRef>
          </c:cat>
          <c:val>
            <c:numRef>
              <c:f>Hoja1!$B$5:$H$5</c:f>
              <c:numCache>
                <c:formatCode>General</c:formatCode>
                <c:ptCount val="7"/>
                <c:pt idx="0">
                  <c:v>1171</c:v>
                </c:pt>
                <c:pt idx="1">
                  <c:v>19821</c:v>
                </c:pt>
                <c:pt idx="2">
                  <c:v>452</c:v>
                </c:pt>
                <c:pt idx="3">
                  <c:v>0</c:v>
                </c:pt>
                <c:pt idx="4">
                  <c:v>315</c:v>
                </c:pt>
                <c:pt idx="5">
                  <c:v>948</c:v>
                </c:pt>
                <c:pt idx="6">
                  <c:v>84</c:v>
                </c:pt>
              </c:numCache>
            </c:numRef>
          </c:val>
          <c:extLst>
            <c:ext xmlns:c16="http://schemas.microsoft.com/office/drawing/2014/chart" uri="{C3380CC4-5D6E-409C-BE32-E72D297353CC}">
              <c16:uniqueId val="{00000003-AF98-4AC6-B7CA-8B2AEA192724}"/>
            </c:ext>
          </c:extLst>
        </c:ser>
        <c:dLbls>
          <c:dLblPos val="outEnd"/>
          <c:showLegendKey val="0"/>
          <c:showVal val="1"/>
          <c:showCatName val="0"/>
          <c:showSerName val="0"/>
          <c:showPercent val="0"/>
          <c:showBubbleSize val="0"/>
        </c:dLbls>
        <c:gapWidth val="80"/>
        <c:overlap val="-63"/>
        <c:axId val="517166815"/>
        <c:axId val="517167231"/>
      </c:barChart>
      <c:catAx>
        <c:axId val="517166815"/>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BE"/>
          </a:p>
        </c:txPr>
        <c:crossAx val="517167231"/>
        <c:crosses val="autoZero"/>
        <c:auto val="1"/>
        <c:lblAlgn val="ctr"/>
        <c:lblOffset val="100"/>
        <c:noMultiLvlLbl val="0"/>
      </c:catAx>
      <c:valAx>
        <c:axId val="517167231"/>
        <c:scaling>
          <c:orientation val="minMax"/>
          <c:max val="20000"/>
        </c:scaling>
        <c:delete val="0"/>
        <c:axPos val="l"/>
        <c:majorGridlines>
          <c:spPr>
            <a:ln cap="sq">
              <a:solidFill>
                <a:schemeClr val="tx1">
                  <a:lumMod val="15000"/>
                  <a:lumOff val="85000"/>
                </a:schemeClr>
              </a:solidFill>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BE"/>
          </a:p>
        </c:txPr>
        <c:crossAx val="517166815"/>
        <c:crosses val="autoZero"/>
        <c:crossBetween val="between"/>
      </c:valAx>
      <c:spPr>
        <a:noFill/>
        <a:ln cap="rnd" cmpd="dbl">
          <a:noFill/>
          <a:prstDash val="solid"/>
        </a:ln>
        <a:effectLst/>
      </c:spPr>
    </c:plotArea>
    <c:legend>
      <c:legendPos val="t"/>
      <c:layout>
        <c:manualLayout>
          <c:xMode val="edge"/>
          <c:yMode val="edge"/>
          <c:x val="0.54751326985013704"/>
          <c:y val="0.2066593039257949"/>
          <c:w val="0.36253119511055221"/>
          <c:h val="0.3776983603629846"/>
        </c:manualLayout>
      </c:layout>
      <c:overlay val="0"/>
      <c:spPr>
        <a:noFill/>
        <a:ln>
          <a:noFill/>
        </a:ln>
        <a:effectLst/>
      </c:spPr>
      <c:txPr>
        <a:bodyPr rot="0" spcFirstLastPara="1" vertOverflow="ellipsis" vert="horz" wrap="square" anchor="ctr" anchorCtr="1"/>
        <a:lstStyle/>
        <a:p>
          <a:pPr>
            <a:defRPr sz="2000" b="1" i="0" u="none" strike="noStrike" kern="1200" baseline="0">
              <a:solidFill>
                <a:srgbClr val="002060"/>
              </a:solidFill>
              <a:latin typeface="+mn-lt"/>
              <a:ea typeface="+mn-ea"/>
              <a:cs typeface="+mn-cs"/>
            </a:defRPr>
          </a:pPr>
          <a:endParaRPr lang="en-BE"/>
        </a:p>
      </c:txPr>
    </c:legend>
    <c:plotVisOnly val="1"/>
    <c:dispBlanksAs val="gap"/>
    <c:showDLblsOverMax val="0"/>
  </c:chart>
  <c:spPr>
    <a:noFill/>
    <a:ln>
      <a:noFill/>
    </a:ln>
    <a:effectLst/>
  </c:spPr>
  <c:txPr>
    <a:bodyPr/>
    <a:lstStyle/>
    <a:p>
      <a:pPr>
        <a:defRPr/>
      </a:pPr>
      <a:endParaRPr lang="en-BE"/>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8094F6-A4BC-4910-82C7-B0F25C90854C}" type="datetimeFigureOut">
              <a:rPr lang="es-CO" smtClean="0"/>
              <a:t>16/05/24</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7C385C-C9C8-4C0E-AF6A-AA92643D4EC0}" type="slidenum">
              <a:rPr lang="es-CO" smtClean="0"/>
              <a:t>‹#›</a:t>
            </a:fld>
            <a:endParaRPr lang="es-CO"/>
          </a:p>
        </p:txBody>
      </p:sp>
    </p:spTree>
    <p:extLst>
      <p:ext uri="{BB962C8B-B14F-4D97-AF65-F5344CB8AC3E}">
        <p14:creationId xmlns:p14="http://schemas.microsoft.com/office/powerpoint/2010/main" val="3623308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520A5-41C4-2E4D-81B4-2D85F8151900}" type="datetimeFigureOut">
              <a:rPr lang="en-US" smtClean="0"/>
              <a:t>5/16/24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D82798-3FC4-0643-B3C5-DC58086828C5}" type="slidenum">
              <a:rPr lang="en-US" smtClean="0"/>
              <a:t>‹#›</a:t>
            </a:fld>
            <a:endParaRPr lang="en-US"/>
          </a:p>
        </p:txBody>
      </p:sp>
    </p:spTree>
    <p:extLst>
      <p:ext uri="{BB962C8B-B14F-4D97-AF65-F5344CB8AC3E}">
        <p14:creationId xmlns:p14="http://schemas.microsoft.com/office/powerpoint/2010/main" val="391396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D82798-3FC4-0643-B3C5-DC58086828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7558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07000"/>
              </a:lnSpc>
              <a:spcAft>
                <a:spcPts val="800"/>
              </a:spcAft>
            </a:pPr>
            <a:r>
              <a:rPr lang="en-US" baseline="0"/>
              <a:t> </a:t>
            </a:r>
            <a:endParaRPr lang="en-US" dirty="0"/>
          </a:p>
        </p:txBody>
      </p:sp>
      <p:sp>
        <p:nvSpPr>
          <p:cNvPr id="4" name="Marcador de número de diapositiva 3"/>
          <p:cNvSpPr>
            <a:spLocks noGrp="1"/>
          </p:cNvSpPr>
          <p:nvPr>
            <p:ph type="sldNum" sz="quarter" idx="10"/>
          </p:nvPr>
        </p:nvSpPr>
        <p:spPr/>
        <p:txBody>
          <a:bodyPr/>
          <a:lstStyle/>
          <a:p>
            <a:fld id="{04D82798-3FC4-0643-B3C5-DC58086828C5}" type="slidenum">
              <a:rPr lang="en-US" smtClean="0"/>
              <a:t>10</a:t>
            </a:fld>
            <a:endParaRPr lang="en-US"/>
          </a:p>
        </p:txBody>
      </p:sp>
    </p:spTree>
    <p:extLst>
      <p:ext uri="{BB962C8B-B14F-4D97-AF65-F5344CB8AC3E}">
        <p14:creationId xmlns:p14="http://schemas.microsoft.com/office/powerpoint/2010/main" val="56854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4D82798-3FC4-0643-B3C5-DC58086828C5}" type="slidenum">
              <a:rPr lang="en-US" smtClean="0"/>
              <a:t>2</a:t>
            </a:fld>
            <a:endParaRPr lang="en-US"/>
          </a:p>
        </p:txBody>
      </p:sp>
    </p:spTree>
    <p:extLst>
      <p:ext uri="{BB962C8B-B14F-4D97-AF65-F5344CB8AC3E}">
        <p14:creationId xmlns:p14="http://schemas.microsoft.com/office/powerpoint/2010/main" val="2769016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07000"/>
              </a:lnSpc>
              <a:spcAft>
                <a:spcPts val="800"/>
              </a:spcAft>
            </a:pPr>
            <a:endParaRPr lang="es-CO" dirty="0"/>
          </a:p>
        </p:txBody>
      </p:sp>
      <p:sp>
        <p:nvSpPr>
          <p:cNvPr id="4" name="Marcador de número de diapositiva 3"/>
          <p:cNvSpPr>
            <a:spLocks noGrp="1"/>
          </p:cNvSpPr>
          <p:nvPr>
            <p:ph type="sldNum" sz="quarter" idx="10"/>
          </p:nvPr>
        </p:nvSpPr>
        <p:spPr/>
        <p:txBody>
          <a:bodyPr/>
          <a:lstStyle/>
          <a:p>
            <a:fld id="{04D82798-3FC4-0643-B3C5-DC58086828C5}" type="slidenum">
              <a:rPr lang="en-US" smtClean="0"/>
              <a:t>3</a:t>
            </a:fld>
            <a:endParaRPr lang="en-US"/>
          </a:p>
        </p:txBody>
      </p:sp>
    </p:spTree>
    <p:extLst>
      <p:ext uri="{BB962C8B-B14F-4D97-AF65-F5344CB8AC3E}">
        <p14:creationId xmlns:p14="http://schemas.microsoft.com/office/powerpoint/2010/main" val="236679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4D82798-3FC4-0643-B3C5-DC58086828C5}" type="slidenum">
              <a:rPr lang="en-US" smtClean="0"/>
              <a:t>4</a:t>
            </a:fld>
            <a:endParaRPr lang="en-US"/>
          </a:p>
        </p:txBody>
      </p:sp>
    </p:spTree>
    <p:extLst>
      <p:ext uri="{BB962C8B-B14F-4D97-AF65-F5344CB8AC3E}">
        <p14:creationId xmlns:p14="http://schemas.microsoft.com/office/powerpoint/2010/main" val="3746165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04D82798-3FC4-0643-B3C5-DC58086828C5}" type="slidenum">
              <a:rPr lang="en-US" smtClean="0"/>
              <a:t>5</a:t>
            </a:fld>
            <a:endParaRPr lang="en-US"/>
          </a:p>
        </p:txBody>
      </p:sp>
    </p:spTree>
    <p:extLst>
      <p:ext uri="{BB962C8B-B14F-4D97-AF65-F5344CB8AC3E}">
        <p14:creationId xmlns:p14="http://schemas.microsoft.com/office/powerpoint/2010/main" val="385819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endParaRPr lang="es-CO" dirty="0"/>
          </a:p>
        </p:txBody>
      </p:sp>
      <p:sp>
        <p:nvSpPr>
          <p:cNvPr id="4" name="Marcador de número de diapositiva 3"/>
          <p:cNvSpPr>
            <a:spLocks noGrp="1"/>
          </p:cNvSpPr>
          <p:nvPr>
            <p:ph type="sldNum" sz="quarter" idx="10"/>
          </p:nvPr>
        </p:nvSpPr>
        <p:spPr/>
        <p:txBody>
          <a:bodyPr/>
          <a:lstStyle/>
          <a:p>
            <a:fld id="{04D82798-3FC4-0643-B3C5-DC58086828C5}" type="slidenum">
              <a:rPr lang="en-US" smtClean="0"/>
              <a:t>6</a:t>
            </a:fld>
            <a:endParaRPr lang="en-US"/>
          </a:p>
        </p:txBody>
      </p:sp>
    </p:spTree>
    <p:extLst>
      <p:ext uri="{BB962C8B-B14F-4D97-AF65-F5344CB8AC3E}">
        <p14:creationId xmlns:p14="http://schemas.microsoft.com/office/powerpoint/2010/main" val="3198149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nSpc>
                <a:spcPct val="107000"/>
              </a:lnSpc>
              <a:spcAft>
                <a:spcPts val="800"/>
              </a:spcAft>
            </a:pPr>
            <a:r>
              <a:rPr lang="es-CO" sz="1800" dirty="0" err="1">
                <a:effectLst/>
                <a:latin typeface="Calibri" panose="020F0502020204030204" pitchFamily="34" charset="0"/>
                <a:ea typeface="Calibri" panose="020F0502020204030204" pitchFamily="34" charset="0"/>
                <a:cs typeface="Times New Roman" panose="02020603050405020304" pitchFamily="18" charset="0"/>
              </a:rPr>
              <a:t>of</a:t>
            </a:r>
            <a:r>
              <a:rPr lang="es-CO" sz="1800" dirty="0">
                <a:effectLst/>
                <a:latin typeface="Calibri" panose="020F0502020204030204" pitchFamily="34" charset="0"/>
                <a:ea typeface="Calibri" panose="020F0502020204030204" pitchFamily="34" charset="0"/>
                <a:cs typeface="Times New Roman" panose="02020603050405020304" pitchFamily="18" charset="0"/>
              </a:rPr>
              <a:t> </a:t>
            </a:r>
            <a:r>
              <a:rPr lang="es-C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es-CO" sz="1800" dirty="0">
                <a:effectLst/>
                <a:latin typeface="Calibri" panose="020F0502020204030204" pitchFamily="34" charset="0"/>
                <a:ea typeface="Calibri" panose="020F0502020204030204" pitchFamily="34" charset="0"/>
                <a:cs typeface="Times New Roman" panose="02020603050405020304" pitchFamily="18" charset="0"/>
              </a:rPr>
              <a:t> </a:t>
            </a:r>
            <a:r>
              <a:rPr lang="es-CO" sz="1800" dirty="0" err="1">
                <a:effectLst/>
                <a:latin typeface="Calibri" panose="020F0502020204030204" pitchFamily="34" charset="0"/>
                <a:ea typeface="Calibri" panose="020F0502020204030204" pitchFamily="34" charset="0"/>
                <a:cs typeface="Times New Roman" panose="02020603050405020304" pitchFamily="18" charset="0"/>
              </a:rPr>
              <a:t>Ocean</a:t>
            </a:r>
            <a:r>
              <a:rPr lang="es-CO" sz="1800" dirty="0">
                <a:effectLst/>
                <a:latin typeface="Calibri" panose="020F0502020204030204" pitchFamily="34" charset="0"/>
                <a:ea typeface="Calibri" panose="020F0502020204030204" pitchFamily="34" charset="0"/>
                <a:cs typeface="Times New Roman" panose="02020603050405020304" pitchFamily="18" charset="0"/>
              </a:rPr>
              <a:t> </a:t>
            </a:r>
            <a:r>
              <a:rPr lang="es-CO" sz="1800" dirty="0" err="1">
                <a:effectLst/>
                <a:latin typeface="Calibri" panose="020F0502020204030204" pitchFamily="34" charset="0"/>
                <a:ea typeface="Calibri" panose="020F0502020204030204" pitchFamily="34" charset="0"/>
                <a:cs typeface="Times New Roman" panose="02020603050405020304" pitchFamily="18" charset="0"/>
              </a:rPr>
              <a:t>InfoHub</a:t>
            </a:r>
            <a:r>
              <a:rPr lang="es-CO" sz="1800" dirty="0">
                <a:effectLst/>
                <a:latin typeface="Calibri" panose="020F0502020204030204" pitchFamily="34" charset="0"/>
                <a:ea typeface="Calibri" panose="020F0502020204030204" pitchFamily="34" charset="0"/>
                <a:cs typeface="Times New Roman" panose="02020603050405020304" pitchFamily="18" charset="0"/>
              </a:rPr>
              <a:t> LAC </a:t>
            </a:r>
            <a:r>
              <a:rPr lang="es-CO" sz="1800" dirty="0" err="1">
                <a:effectLst/>
                <a:latin typeface="Calibri" panose="020F0502020204030204" pitchFamily="34" charset="0"/>
                <a:ea typeface="Calibri" panose="020F0502020204030204" pitchFamily="34" charset="0"/>
                <a:cs typeface="Times New Roman" panose="02020603050405020304" pitchFamily="18" charset="0"/>
              </a:rPr>
              <a:t>node</a:t>
            </a:r>
            <a:r>
              <a:rPr lang="es-CO" sz="1800" dirty="0">
                <a:effectLst/>
                <a:latin typeface="Calibri" panose="020F0502020204030204" pitchFamily="34" charset="0"/>
                <a:ea typeface="Calibri" panose="020F0502020204030204" pitchFamily="34" charset="0"/>
                <a:cs typeface="Times New Roman" panose="02020603050405020304" pitchFamily="18" charset="0"/>
              </a:rPr>
              <a:t> at </a:t>
            </a:r>
            <a:r>
              <a:rPr lang="es-CO" sz="1800" dirty="0" err="1">
                <a:effectLst/>
                <a:latin typeface="Calibri" panose="020F0502020204030204" pitchFamily="34" charset="0"/>
                <a:ea typeface="Calibri" panose="020F0502020204030204" pitchFamily="34" charset="0"/>
                <a:cs typeface="Times New Roman" panose="02020603050405020304" pitchFamily="18" charset="0"/>
              </a:rPr>
              <a:t>the</a:t>
            </a:r>
            <a:r>
              <a:rPr lang="es-CO" sz="1800" dirty="0">
                <a:effectLst/>
                <a:latin typeface="Calibri" panose="020F0502020204030204" pitchFamily="34" charset="0"/>
                <a:ea typeface="Calibri" panose="020F0502020204030204" pitchFamily="34" charset="0"/>
                <a:cs typeface="Times New Roman" panose="02020603050405020304" pitchFamily="18" charset="0"/>
              </a:rPr>
              <a:t> </a:t>
            </a:r>
            <a:r>
              <a:rPr lang="es-CO" sz="1800" dirty="0" err="1">
                <a:effectLst/>
                <a:latin typeface="Calibri" panose="020F0502020204030204" pitchFamily="34" charset="0"/>
                <a:ea typeface="Calibri" panose="020F0502020204030204" pitchFamily="34" charset="0"/>
                <a:cs typeface="Times New Roman" panose="02020603050405020304" pitchFamily="18" charset="0"/>
              </a:rPr>
              <a:t>seventy-seventh</a:t>
            </a:r>
            <a:r>
              <a:rPr lang="es-CO" sz="1800" dirty="0">
                <a:effectLst/>
                <a:latin typeface="Calibri" panose="020F0502020204030204" pitchFamily="34" charset="0"/>
                <a:ea typeface="Calibri" panose="020F0502020204030204" pitchFamily="34" charset="0"/>
                <a:cs typeface="Times New Roman" panose="02020603050405020304" pitchFamily="18" charset="0"/>
              </a:rPr>
              <a:t> GCFI </a:t>
            </a:r>
            <a:r>
              <a:rPr lang="es-CO" sz="1800" dirty="0" err="1">
                <a:effectLst/>
                <a:latin typeface="Calibri" panose="020F0502020204030204" pitchFamily="34" charset="0"/>
                <a:ea typeface="Calibri" panose="020F0502020204030204" pitchFamily="34" charset="0"/>
                <a:cs typeface="Times New Roman" panose="02020603050405020304" pitchFamily="18" charset="0"/>
              </a:rPr>
              <a:t>Conference</a:t>
            </a:r>
            <a:r>
              <a:rPr lang="es-CO" sz="1800" dirty="0">
                <a:effectLst/>
                <a:latin typeface="Calibri" panose="020F0502020204030204" pitchFamily="34" charset="0"/>
                <a:ea typeface="Calibri" panose="020F0502020204030204" pitchFamily="34" charset="0"/>
                <a:cs typeface="Times New Roman" panose="02020603050405020304" pitchFamily="18" charset="0"/>
              </a:rPr>
              <a:t> in </a:t>
            </a:r>
            <a:r>
              <a:rPr lang="es-CO" sz="1800" dirty="0" err="1">
                <a:effectLst/>
                <a:latin typeface="Calibri" panose="020F0502020204030204" pitchFamily="34" charset="0"/>
                <a:ea typeface="Calibri" panose="020F0502020204030204" pitchFamily="34" charset="0"/>
                <a:cs typeface="Times New Roman" panose="02020603050405020304" pitchFamily="18" charset="0"/>
              </a:rPr>
              <a:t>November</a:t>
            </a:r>
            <a:r>
              <a:rPr lang="es-CO"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es-CO" dirty="0"/>
          </a:p>
        </p:txBody>
      </p:sp>
      <p:sp>
        <p:nvSpPr>
          <p:cNvPr id="4" name="Marcador de número de diapositiva 3"/>
          <p:cNvSpPr>
            <a:spLocks noGrp="1"/>
          </p:cNvSpPr>
          <p:nvPr>
            <p:ph type="sldNum" sz="quarter" idx="5"/>
          </p:nvPr>
        </p:nvSpPr>
        <p:spPr/>
        <p:txBody>
          <a:bodyPr/>
          <a:lstStyle/>
          <a:p>
            <a:fld id="{04D82798-3FC4-0643-B3C5-DC58086828C5}" type="slidenum">
              <a:rPr lang="en-US" smtClean="0"/>
              <a:t>7</a:t>
            </a:fld>
            <a:endParaRPr lang="en-US"/>
          </a:p>
        </p:txBody>
      </p:sp>
    </p:spTree>
    <p:extLst>
      <p:ext uri="{BB962C8B-B14F-4D97-AF65-F5344CB8AC3E}">
        <p14:creationId xmlns:p14="http://schemas.microsoft.com/office/powerpoint/2010/main" val="224274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4D82798-3FC4-0643-B3C5-DC58086828C5}" type="slidenum">
              <a:rPr lang="en-US" smtClean="0"/>
              <a:t>8</a:t>
            </a:fld>
            <a:endParaRPr lang="en-US"/>
          </a:p>
        </p:txBody>
      </p:sp>
    </p:spTree>
    <p:extLst>
      <p:ext uri="{BB962C8B-B14F-4D97-AF65-F5344CB8AC3E}">
        <p14:creationId xmlns:p14="http://schemas.microsoft.com/office/powerpoint/2010/main" val="2757238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04D82798-3FC4-0643-B3C5-DC58086828C5}" type="slidenum">
              <a:rPr lang="en-US" smtClean="0"/>
              <a:t>9</a:t>
            </a:fld>
            <a:endParaRPr lang="en-US"/>
          </a:p>
        </p:txBody>
      </p:sp>
    </p:spTree>
    <p:extLst>
      <p:ext uri="{BB962C8B-B14F-4D97-AF65-F5344CB8AC3E}">
        <p14:creationId xmlns:p14="http://schemas.microsoft.com/office/powerpoint/2010/main" val="3030742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6EFB6FF-A201-7448-9CCF-75261A4BEE77}" type="datetimeFigureOut">
              <a:rPr lang="en-US" smtClean="0"/>
              <a:t>5/16/24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01836-85A8-8746-96F2-64D3B81ACAAA}" type="slidenum">
              <a:rPr lang="en-US" smtClean="0"/>
              <a:t>‹#›</a:t>
            </a:fld>
            <a:endParaRPr lang="en-US"/>
          </a:p>
        </p:txBody>
      </p:sp>
    </p:spTree>
    <p:extLst>
      <p:ext uri="{BB962C8B-B14F-4D97-AF65-F5344CB8AC3E}">
        <p14:creationId xmlns:p14="http://schemas.microsoft.com/office/powerpoint/2010/main" val="62951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EFB6FF-A201-7448-9CCF-75261A4BEE77}" type="datetimeFigureOut">
              <a:rPr lang="en-US" smtClean="0"/>
              <a:t>5/16/24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01836-85A8-8746-96F2-64D3B81ACAAA}" type="slidenum">
              <a:rPr lang="en-US" smtClean="0"/>
              <a:t>‹#›</a:t>
            </a:fld>
            <a:endParaRPr lang="en-US"/>
          </a:p>
        </p:txBody>
      </p:sp>
    </p:spTree>
    <p:extLst>
      <p:ext uri="{BB962C8B-B14F-4D97-AF65-F5344CB8AC3E}">
        <p14:creationId xmlns:p14="http://schemas.microsoft.com/office/powerpoint/2010/main" val="880934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EFB6FF-A201-7448-9CCF-75261A4BEE77}" type="datetimeFigureOut">
              <a:rPr lang="en-US" smtClean="0"/>
              <a:t>5/16/24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01836-85A8-8746-96F2-64D3B81ACAAA}" type="slidenum">
              <a:rPr lang="en-US" smtClean="0"/>
              <a:t>‹#›</a:t>
            </a:fld>
            <a:endParaRPr lang="en-US"/>
          </a:p>
        </p:txBody>
      </p:sp>
    </p:spTree>
    <p:extLst>
      <p:ext uri="{BB962C8B-B14F-4D97-AF65-F5344CB8AC3E}">
        <p14:creationId xmlns:p14="http://schemas.microsoft.com/office/powerpoint/2010/main" val="1109475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66664" y="6221778"/>
            <a:ext cx="2181225" cy="587660"/>
          </a:xfrm>
          <a:prstGeom prst="rect">
            <a:avLst/>
          </a:prstGeom>
        </p:spPr>
      </p:pic>
      <p:sp>
        <p:nvSpPr>
          <p:cNvPr id="9" name="Título 1"/>
          <p:cNvSpPr>
            <a:spLocks noGrp="1"/>
          </p:cNvSpPr>
          <p:nvPr>
            <p:ph type="title"/>
          </p:nvPr>
        </p:nvSpPr>
        <p:spPr>
          <a:xfrm>
            <a:off x="298028" y="65919"/>
            <a:ext cx="10359249" cy="1143000"/>
          </a:xfrm>
        </p:spPr>
        <p:txBody>
          <a:bodyPr anchor="t">
            <a:normAutofit/>
          </a:bodyPr>
          <a:lstStyle>
            <a:lvl1pPr algn="l">
              <a:defRPr sz="3600" b="1">
                <a:solidFill>
                  <a:srgbClr val="223D5C"/>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defRPr>
            </a:lvl1pPr>
          </a:lstStyle>
          <a:p>
            <a:r>
              <a:rPr lang="es-ES"/>
              <a:t>Haga clic para modificar el estilo de título del patrón</a:t>
            </a:r>
          </a:p>
        </p:txBody>
      </p:sp>
      <p:sp>
        <p:nvSpPr>
          <p:cNvPr id="12" name="Marcador de contenido 5"/>
          <p:cNvSpPr>
            <a:spLocks noGrp="1"/>
          </p:cNvSpPr>
          <p:nvPr>
            <p:ph sz="quarter" idx="4"/>
          </p:nvPr>
        </p:nvSpPr>
        <p:spPr>
          <a:xfrm>
            <a:off x="298027" y="1311967"/>
            <a:ext cx="11663680" cy="4909812"/>
          </a:xfrm>
        </p:spPr>
        <p:txBody>
          <a:bodyPr/>
          <a:lstStyle>
            <a:lvl1pPr>
              <a:defRPr sz="2400">
                <a:latin typeface="+mn-lt"/>
                <a:ea typeface="Open Sans Light" panose="020B0306030504020204" pitchFamily="34" charset="0"/>
                <a:cs typeface="Open Sans Light" panose="020B0306030504020204" pitchFamily="34" charset="0"/>
              </a:defRPr>
            </a:lvl1pPr>
            <a:lvl2pPr>
              <a:defRPr sz="2000">
                <a:latin typeface="+mn-lt"/>
                <a:ea typeface="Open Sans Light" panose="020B0306030504020204" pitchFamily="34" charset="0"/>
                <a:cs typeface="Open Sans Light" panose="020B0306030504020204" pitchFamily="34" charset="0"/>
              </a:defRPr>
            </a:lvl2pPr>
            <a:lvl3pPr>
              <a:defRPr sz="1800">
                <a:latin typeface="+mn-lt"/>
                <a:ea typeface="Open Sans Light" panose="020B0306030504020204" pitchFamily="34" charset="0"/>
                <a:cs typeface="Open Sans Light" panose="020B0306030504020204" pitchFamily="34" charset="0"/>
              </a:defRPr>
            </a:lvl3pPr>
            <a:lvl4pPr>
              <a:defRPr sz="1600">
                <a:latin typeface="+mn-lt"/>
                <a:ea typeface="Open Sans Light" panose="020B0306030504020204" pitchFamily="34" charset="0"/>
                <a:cs typeface="Open Sans Light" panose="020B0306030504020204" pitchFamily="34" charset="0"/>
              </a:defRPr>
            </a:lvl4pPr>
            <a:lvl5pPr>
              <a:defRPr sz="1600">
                <a:latin typeface="+mn-lt"/>
                <a:ea typeface="Open Sans Light" panose="020B0306030504020204" pitchFamily="34" charset="0"/>
                <a:cs typeface="Open Sans Light" panose="020B0306030504020204" pitchFamily="34" charset="0"/>
              </a:defRPr>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6" name="15 Rectángulo"/>
          <p:cNvSpPr/>
          <p:nvPr userDrawn="1"/>
        </p:nvSpPr>
        <p:spPr>
          <a:xfrm>
            <a:off x="0" y="1196815"/>
            <a:ext cx="12192000" cy="67914"/>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16 Rectángulo"/>
          <p:cNvSpPr/>
          <p:nvPr userDrawn="1"/>
        </p:nvSpPr>
        <p:spPr>
          <a:xfrm>
            <a:off x="0" y="6809438"/>
            <a:ext cx="12192000" cy="679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atin typeface="+mn-lt"/>
            </a:endParaRPr>
          </a:p>
        </p:txBody>
      </p:sp>
      <p:pic>
        <p:nvPicPr>
          <p:cNvPr id="11" name="Imagen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218408" y="108583"/>
            <a:ext cx="867575" cy="872997"/>
          </a:xfrm>
          <a:prstGeom prst="rect">
            <a:avLst/>
          </a:prstGeom>
          <a:effectLst>
            <a:glow rad="139700">
              <a:schemeClr val="bg1">
                <a:alpha val="40000"/>
              </a:schemeClr>
            </a:glow>
          </a:effectLst>
        </p:spPr>
      </p:pic>
      <p:pic>
        <p:nvPicPr>
          <p:cNvPr id="3" name="Imagen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99273" y="6337865"/>
            <a:ext cx="324868" cy="376847"/>
          </a:xfrm>
          <a:prstGeom prst="rect">
            <a:avLst/>
          </a:prstGeom>
        </p:spPr>
      </p:pic>
      <p:sp>
        <p:nvSpPr>
          <p:cNvPr id="10" name="Rectángulo 9"/>
          <p:cNvSpPr/>
          <p:nvPr userDrawn="1"/>
        </p:nvSpPr>
        <p:spPr>
          <a:xfrm>
            <a:off x="10354101" y="6268872"/>
            <a:ext cx="409433" cy="5049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 name="Picture 9">
            <a:extLst>
              <a:ext uri="{FF2B5EF4-FFF2-40B4-BE49-F238E27FC236}">
                <a16:creationId xmlns:a16="http://schemas.microsoft.com/office/drawing/2014/main" id="{AAAA05DF-1792-A048-BE2A-F6F3B74B21E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0418776" y="6359355"/>
            <a:ext cx="344758" cy="324000"/>
          </a:xfrm>
          <a:prstGeom prst="rect">
            <a:avLst/>
          </a:prstGeom>
        </p:spPr>
      </p:pic>
    </p:spTree>
    <p:extLst>
      <p:ext uri="{BB962C8B-B14F-4D97-AF65-F5344CB8AC3E}">
        <p14:creationId xmlns:p14="http://schemas.microsoft.com/office/powerpoint/2010/main" val="177492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EFB6FF-A201-7448-9CCF-75261A4BEE77}" type="datetimeFigureOut">
              <a:rPr lang="en-US" smtClean="0"/>
              <a:t>5/16/24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01836-85A8-8746-96F2-64D3B81ACAAA}" type="slidenum">
              <a:rPr lang="en-US" smtClean="0"/>
              <a:t>‹#›</a:t>
            </a:fld>
            <a:endParaRPr lang="en-US"/>
          </a:p>
        </p:txBody>
      </p:sp>
    </p:spTree>
    <p:extLst>
      <p:ext uri="{BB962C8B-B14F-4D97-AF65-F5344CB8AC3E}">
        <p14:creationId xmlns:p14="http://schemas.microsoft.com/office/powerpoint/2010/main" val="1791185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EFB6FF-A201-7448-9CCF-75261A4BEE77}" type="datetimeFigureOut">
              <a:rPr lang="en-US" smtClean="0"/>
              <a:t>5/16/24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01836-85A8-8746-96F2-64D3B81ACAAA}" type="slidenum">
              <a:rPr lang="en-US" smtClean="0"/>
              <a:t>‹#›</a:t>
            </a:fld>
            <a:endParaRPr lang="en-US"/>
          </a:p>
        </p:txBody>
      </p:sp>
    </p:spTree>
    <p:extLst>
      <p:ext uri="{BB962C8B-B14F-4D97-AF65-F5344CB8AC3E}">
        <p14:creationId xmlns:p14="http://schemas.microsoft.com/office/powerpoint/2010/main" val="103227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EFB6FF-A201-7448-9CCF-75261A4BEE77}" type="datetimeFigureOut">
              <a:rPr lang="en-US" smtClean="0"/>
              <a:t>5/16/24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01836-85A8-8746-96F2-64D3B81ACAAA}" type="slidenum">
              <a:rPr lang="en-US" smtClean="0"/>
              <a:t>‹#›</a:t>
            </a:fld>
            <a:endParaRPr lang="en-US"/>
          </a:p>
        </p:txBody>
      </p:sp>
    </p:spTree>
    <p:extLst>
      <p:ext uri="{BB962C8B-B14F-4D97-AF65-F5344CB8AC3E}">
        <p14:creationId xmlns:p14="http://schemas.microsoft.com/office/powerpoint/2010/main" val="28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EFB6FF-A201-7448-9CCF-75261A4BEE77}" type="datetimeFigureOut">
              <a:rPr lang="en-US" smtClean="0"/>
              <a:t>5/16/24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D01836-85A8-8746-96F2-64D3B81ACAAA}" type="slidenum">
              <a:rPr lang="en-US" smtClean="0"/>
              <a:t>‹#›</a:t>
            </a:fld>
            <a:endParaRPr lang="en-US"/>
          </a:p>
        </p:txBody>
      </p:sp>
    </p:spTree>
    <p:extLst>
      <p:ext uri="{BB962C8B-B14F-4D97-AF65-F5344CB8AC3E}">
        <p14:creationId xmlns:p14="http://schemas.microsoft.com/office/powerpoint/2010/main" val="438152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EFB6FF-A201-7448-9CCF-75261A4BEE77}" type="datetimeFigureOut">
              <a:rPr lang="en-US" smtClean="0"/>
              <a:t>5/16/24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D01836-85A8-8746-96F2-64D3B81ACAAA}" type="slidenum">
              <a:rPr lang="en-US" smtClean="0"/>
              <a:t>‹#›</a:t>
            </a:fld>
            <a:endParaRPr lang="en-US"/>
          </a:p>
        </p:txBody>
      </p:sp>
    </p:spTree>
    <p:extLst>
      <p:ext uri="{BB962C8B-B14F-4D97-AF65-F5344CB8AC3E}">
        <p14:creationId xmlns:p14="http://schemas.microsoft.com/office/powerpoint/2010/main" val="31298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FB6FF-A201-7448-9CCF-75261A4BEE77}" type="datetimeFigureOut">
              <a:rPr lang="en-US" smtClean="0"/>
              <a:t>5/16/24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D01836-85A8-8746-96F2-64D3B81ACAAA}" type="slidenum">
              <a:rPr lang="en-US" smtClean="0"/>
              <a:t>‹#›</a:t>
            </a:fld>
            <a:endParaRPr lang="en-US"/>
          </a:p>
        </p:txBody>
      </p:sp>
    </p:spTree>
    <p:extLst>
      <p:ext uri="{BB962C8B-B14F-4D97-AF65-F5344CB8AC3E}">
        <p14:creationId xmlns:p14="http://schemas.microsoft.com/office/powerpoint/2010/main" val="1177712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EFB6FF-A201-7448-9CCF-75261A4BEE77}" type="datetimeFigureOut">
              <a:rPr lang="en-US" smtClean="0"/>
              <a:t>5/16/24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01836-85A8-8746-96F2-64D3B81ACAAA}" type="slidenum">
              <a:rPr lang="en-US" smtClean="0"/>
              <a:t>‹#›</a:t>
            </a:fld>
            <a:endParaRPr lang="en-US"/>
          </a:p>
        </p:txBody>
      </p:sp>
    </p:spTree>
    <p:extLst>
      <p:ext uri="{BB962C8B-B14F-4D97-AF65-F5344CB8AC3E}">
        <p14:creationId xmlns:p14="http://schemas.microsoft.com/office/powerpoint/2010/main" val="462893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EFB6FF-A201-7448-9CCF-75261A4BEE77}" type="datetimeFigureOut">
              <a:rPr lang="en-US" smtClean="0"/>
              <a:t>5/16/24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01836-85A8-8746-96F2-64D3B81ACAAA}" type="slidenum">
              <a:rPr lang="en-US" smtClean="0"/>
              <a:t>‹#›</a:t>
            </a:fld>
            <a:endParaRPr lang="en-US"/>
          </a:p>
        </p:txBody>
      </p:sp>
    </p:spTree>
    <p:extLst>
      <p:ext uri="{BB962C8B-B14F-4D97-AF65-F5344CB8AC3E}">
        <p14:creationId xmlns:p14="http://schemas.microsoft.com/office/powerpoint/2010/main" val="167145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FB6FF-A201-7448-9CCF-75261A4BEE77}" type="datetimeFigureOut">
              <a:rPr lang="en-US" smtClean="0"/>
              <a:t>5/16/24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01836-85A8-8746-96F2-64D3B81ACAAA}" type="slidenum">
              <a:rPr lang="en-US" smtClean="0"/>
              <a:t>‹#›</a:t>
            </a:fld>
            <a:endParaRPr lang="en-US"/>
          </a:p>
        </p:txBody>
      </p:sp>
    </p:spTree>
    <p:extLst>
      <p:ext uri="{BB962C8B-B14F-4D97-AF65-F5344CB8AC3E}">
        <p14:creationId xmlns:p14="http://schemas.microsoft.com/office/powerpoint/2010/main" val="658324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99601" y="411125"/>
            <a:ext cx="2869214" cy="590294"/>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97597" y="457199"/>
            <a:ext cx="1321298" cy="544220"/>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40745" y="205418"/>
            <a:ext cx="1730555" cy="1171690"/>
          </a:xfrm>
          <a:prstGeom prst="rect">
            <a:avLst/>
          </a:prstGeom>
        </p:spPr>
      </p:pic>
      <p:pic>
        <p:nvPicPr>
          <p:cNvPr id="10" name="Picture 9">
            <a:extLst>
              <a:ext uri="{FF2B5EF4-FFF2-40B4-BE49-F238E27FC236}">
                <a16:creationId xmlns:a16="http://schemas.microsoft.com/office/drawing/2014/main" id="{AAAA05DF-1792-A048-BE2A-F6F3B74B21E0}"/>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349358" y="271045"/>
            <a:ext cx="926212" cy="870453"/>
          </a:xfrm>
          <a:prstGeom prst="rect">
            <a:avLst/>
          </a:prstGeom>
        </p:spPr>
      </p:pic>
      <p:sp>
        <p:nvSpPr>
          <p:cNvPr id="14" name="Título 1"/>
          <p:cNvSpPr txBox="1">
            <a:spLocks/>
          </p:cNvSpPr>
          <p:nvPr/>
        </p:nvSpPr>
        <p:spPr>
          <a:xfrm>
            <a:off x="1308100" y="3981517"/>
            <a:ext cx="10363200" cy="12745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n-US" sz="4400" i="1">
                <a:solidFill>
                  <a:srgbClr val="002060"/>
                </a:solidFill>
                <a:latin typeface="Calibri" panose="020F0502020204030204"/>
              </a:rPr>
              <a:t>Activities (2023 - 2024)</a:t>
            </a:r>
          </a:p>
        </p:txBody>
      </p:sp>
      <p:sp>
        <p:nvSpPr>
          <p:cNvPr id="15" name="Marcador de texto 2"/>
          <p:cNvSpPr txBox="1">
            <a:spLocks/>
          </p:cNvSpPr>
          <p:nvPr/>
        </p:nvSpPr>
        <p:spPr>
          <a:xfrm>
            <a:off x="1590305" y="1639698"/>
            <a:ext cx="9215717" cy="15001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5400" b="1" i="0" u="none" strike="noStrike" kern="1200" cap="none" spc="0" normalizeH="0" baseline="0" noProof="0">
                <a:ln>
                  <a:noFill/>
                </a:ln>
                <a:solidFill>
                  <a:srgbClr val="002060"/>
                </a:solidFill>
                <a:effectLst/>
                <a:uLnTx/>
                <a:uFillTx/>
                <a:latin typeface="Calibri" panose="020F0502020204030204"/>
                <a:ea typeface="+mn-ea"/>
                <a:cs typeface="+mn-cs"/>
              </a:rPr>
              <a:t>Ocean INFO HUB for Latin American and the Caribbean region  node:</a:t>
            </a:r>
          </a:p>
        </p:txBody>
      </p:sp>
      <p:sp>
        <p:nvSpPr>
          <p:cNvPr id="17" name="Rectángulo 16"/>
          <p:cNvSpPr/>
          <p:nvPr/>
        </p:nvSpPr>
        <p:spPr>
          <a:xfrm>
            <a:off x="0" y="6304196"/>
            <a:ext cx="6096000" cy="552459"/>
          </a:xfrm>
          <a:prstGeom prst="rect">
            <a:avLst/>
          </a:prstGeom>
        </p:spPr>
        <p:txBody>
          <a:bodyPr>
            <a:spAutoFit/>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Arial" panose="020B0604020202020204" pitchFamily="34" charset="0"/>
                <a:cs typeface="+mn-cs"/>
              </a:rPr>
              <a:t>Last project Meeting for the Ocean InfoHub Project</a:t>
            </a:r>
            <a:endParaRPr kumimoji="0" lang="en-US" sz="1100" b="0" i="1"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Arial" panose="020B0604020202020204" pitchFamily="34" charset="0"/>
              <a:cs typeface="+mn-cs"/>
            </a:endParaRP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Arial" panose="020B0604020202020204" pitchFamily="34" charset="0"/>
                <a:cs typeface="+mn-cs"/>
              </a:rPr>
              <a:t>2024</a:t>
            </a:r>
            <a:endParaRPr kumimoji="0" lang="en-US" sz="1100" b="0" i="1" u="none" strike="noStrike" kern="1200" cap="none" spc="0" normalizeH="0" baseline="0" noProof="0">
              <a:ln>
                <a:noFill/>
              </a:ln>
              <a:solidFill>
                <a:prstClr val="black">
                  <a:lumMod val="50000"/>
                  <a:lumOff val="50000"/>
                </a:prstClr>
              </a:solidFill>
              <a:effectLst/>
              <a:uLnTx/>
              <a:uFillTx/>
              <a:latin typeface="Arial" panose="020B0604020202020204" pitchFamily="34" charset="0"/>
              <a:ea typeface="Arial" panose="020B0604020202020204" pitchFamily="34" charset="0"/>
              <a:cs typeface="+mn-cs"/>
            </a:endParaRPr>
          </a:p>
        </p:txBody>
      </p:sp>
    </p:spTree>
    <p:extLst>
      <p:ext uri="{BB962C8B-B14F-4D97-AF65-F5344CB8AC3E}">
        <p14:creationId xmlns:p14="http://schemas.microsoft.com/office/powerpoint/2010/main" val="131999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2"/>
          <p:cNvSpPr txBox="1">
            <a:spLocks/>
          </p:cNvSpPr>
          <p:nvPr/>
        </p:nvSpPr>
        <p:spPr>
          <a:xfrm>
            <a:off x="5042322" y="6048653"/>
            <a:ext cx="4611485" cy="16186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9pPr>
          </a:lstStyle>
          <a:p>
            <a:pPr marL="0" indent="0">
              <a:buNone/>
            </a:pPr>
            <a:endParaRPr lang="es-CO"/>
          </a:p>
        </p:txBody>
      </p:sp>
      <p:sp>
        <p:nvSpPr>
          <p:cNvPr id="3" name="Marcador de contenido 2"/>
          <p:cNvSpPr>
            <a:spLocks noGrp="1"/>
          </p:cNvSpPr>
          <p:nvPr>
            <p:ph sz="quarter" idx="4"/>
          </p:nvPr>
        </p:nvSpPr>
        <p:spPr>
          <a:xfrm>
            <a:off x="553990" y="3347712"/>
            <a:ext cx="9099817" cy="2700941"/>
          </a:xfrm>
        </p:spPr>
        <p:txBody>
          <a:bodyPr>
            <a:normAutofit lnSpcReduction="10000"/>
          </a:bodyPr>
          <a:lstStyle/>
          <a:p>
            <a:pPr marL="0" indent="0">
              <a:buNone/>
            </a:pPr>
            <a:r>
              <a:rPr lang="es-CO" sz="6000" err="1"/>
              <a:t>Thank</a:t>
            </a:r>
            <a:r>
              <a:rPr lang="es-CO" sz="6000"/>
              <a:t> </a:t>
            </a:r>
            <a:r>
              <a:rPr lang="es-CO" sz="6000" err="1"/>
              <a:t>you</a:t>
            </a:r>
            <a:endParaRPr lang="es-CO" sz="6000"/>
          </a:p>
          <a:p>
            <a:pPr marL="0" indent="0">
              <a:buNone/>
            </a:pPr>
            <a:endParaRPr lang="es-CO" sz="6000"/>
          </a:p>
          <a:p>
            <a:pPr marL="0" indent="0">
              <a:buNone/>
            </a:pPr>
            <a:r>
              <a:rPr lang="es-CO" sz="6000"/>
              <a:t>Gracias </a:t>
            </a:r>
          </a:p>
        </p:txBody>
      </p:sp>
    </p:spTree>
    <p:extLst>
      <p:ext uri="{BB962C8B-B14F-4D97-AF65-F5344CB8AC3E}">
        <p14:creationId xmlns:p14="http://schemas.microsoft.com/office/powerpoint/2010/main" val="2207649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210174" y="301470"/>
            <a:ext cx="6349932" cy="1089529"/>
          </a:xfrm>
          <a:prstGeom prst="rect">
            <a:avLst/>
          </a:prstGeom>
        </p:spPr>
        <p:txBody>
          <a:bodyPr vert="horz" lIns="91440" tIns="45720" rIns="91440" bIns="45720" rtlCol="0" anchor="t">
            <a:normAutofit/>
          </a:bodyPr>
          <a:lstStyle/>
          <a:p>
            <a:pPr>
              <a:lnSpc>
                <a:spcPct val="90000"/>
              </a:lnSpc>
              <a:spcBef>
                <a:spcPct val="0"/>
              </a:spcBef>
            </a:pPr>
            <a:endParaRPr lang="en-US" sz="3600" b="1">
              <a:solidFill>
                <a:srgbClr val="223D5C"/>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endParaRPr>
          </a:p>
        </p:txBody>
      </p:sp>
      <p:sp>
        <p:nvSpPr>
          <p:cNvPr id="5" name="Rectángulo 4"/>
          <p:cNvSpPr/>
          <p:nvPr/>
        </p:nvSpPr>
        <p:spPr>
          <a:xfrm>
            <a:off x="307550" y="366566"/>
            <a:ext cx="10539744" cy="876701"/>
          </a:xfrm>
          <a:prstGeom prst="rect">
            <a:avLst/>
          </a:prstGeom>
        </p:spPr>
        <p:txBody>
          <a:bodyPr vert="horz" lIns="91440" tIns="45720" rIns="91440" bIns="45720" rtlCol="0" anchor="t">
            <a:normAutofit/>
          </a:bodyPr>
          <a:lstStyle/>
          <a:p>
            <a:pPr>
              <a:lnSpc>
                <a:spcPct val="90000"/>
              </a:lnSpc>
              <a:spcBef>
                <a:spcPct val="0"/>
              </a:spcBef>
            </a:pPr>
            <a:r>
              <a:rPr lang="en-US" sz="3600" b="1">
                <a:solidFill>
                  <a:srgbClr val="223D5C"/>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rPr>
              <a:t>Overview of OIH activities: stats on regional portal</a:t>
            </a:r>
          </a:p>
        </p:txBody>
      </p:sp>
      <p:sp>
        <p:nvSpPr>
          <p:cNvPr id="11" name="CuadroTexto 10"/>
          <p:cNvSpPr txBox="1"/>
          <p:nvPr/>
        </p:nvSpPr>
        <p:spPr>
          <a:xfrm>
            <a:off x="0" y="6554902"/>
            <a:ext cx="813043" cy="276999"/>
          </a:xfrm>
          <a:prstGeom prst="rect">
            <a:avLst/>
          </a:prstGeom>
          <a:noFill/>
        </p:spPr>
        <p:txBody>
          <a:bodyPr wrap="none" rtlCol="0">
            <a:spAutoFit/>
          </a:bodyPr>
          <a:lstStyle/>
          <a:p>
            <a:r>
              <a:rPr lang="en-US" sz="1200" i="1"/>
              <a:t>May 2024</a:t>
            </a:r>
          </a:p>
        </p:txBody>
      </p:sp>
      <p:sp>
        <p:nvSpPr>
          <p:cNvPr id="19" name="Rectángulo 18"/>
          <p:cNvSpPr/>
          <p:nvPr/>
        </p:nvSpPr>
        <p:spPr>
          <a:xfrm>
            <a:off x="8681421" y="1540898"/>
            <a:ext cx="3435275" cy="4524315"/>
          </a:xfrm>
          <a:prstGeom prst="rect">
            <a:avLst/>
          </a:prstGeom>
        </p:spPr>
        <p:txBody>
          <a:bodyPr wrap="square" lIns="91440" tIns="45720" rIns="91440" bIns="45720" anchor="t">
            <a:spAutoFit/>
          </a:bodyPr>
          <a:lstStyle/>
          <a:p>
            <a:pPr marL="285750" indent="-285750">
              <a:buClr>
                <a:srgbClr val="0070C0"/>
              </a:buClr>
              <a:buSzPct val="150000"/>
              <a:buFont typeface="Wingdings" panose="05000000000000000000" pitchFamily="2" charset="2"/>
              <a:buChar char="ü"/>
            </a:pPr>
            <a:r>
              <a:rPr lang="en-US" sz="1600"/>
              <a:t>CHM Lac technological platform is currently fully operational 24/7. </a:t>
            </a:r>
          </a:p>
          <a:p>
            <a:pPr marL="285750" indent="-285750">
              <a:buClr>
                <a:srgbClr val="0070C0"/>
              </a:buClr>
              <a:buSzPct val="150000"/>
              <a:buFont typeface="Wingdings" panose="05000000000000000000" pitchFamily="2" charset="2"/>
              <a:buChar char="ü"/>
            </a:pPr>
            <a:endParaRPr lang="en-US" sz="1600"/>
          </a:p>
          <a:p>
            <a:pPr marL="285750" indent="-285750">
              <a:buClr>
                <a:srgbClr val="0070C0"/>
              </a:buClr>
              <a:buSzPct val="150000"/>
              <a:buFont typeface="Wingdings" panose="05000000000000000000" pitchFamily="2" charset="2"/>
              <a:buChar char="ü"/>
            </a:pPr>
            <a:r>
              <a:rPr lang="en-US" sz="1600"/>
              <a:t>Users can efficiently access its resources and functionalities, ensuring a smooth and satisfying experience.</a:t>
            </a:r>
          </a:p>
          <a:p>
            <a:pPr marL="285750" indent="-285750">
              <a:buClr>
                <a:srgbClr val="0070C0"/>
              </a:buClr>
              <a:buSzPct val="150000"/>
              <a:buFont typeface="Wingdings" panose="05000000000000000000" pitchFamily="2" charset="2"/>
              <a:buChar char="ü"/>
            </a:pPr>
            <a:endParaRPr lang="en-US" sz="1600"/>
          </a:p>
          <a:p>
            <a:pPr marL="285750" indent="-285750">
              <a:buClr>
                <a:srgbClr val="0070C0"/>
              </a:buClr>
              <a:buSzPct val="150000"/>
              <a:buFont typeface="Wingdings" panose="05000000000000000000" pitchFamily="2" charset="2"/>
              <a:buChar char="ü"/>
            </a:pPr>
            <a:r>
              <a:rPr lang="en-US" sz="1600"/>
              <a:t>Recently, new records(ArcGIS REST resources)  have been obtained for geospatial information module, given the operation of a robot made in Python developed by an engineer from INVEMAR. In addition, new data has been collected from the previously worked tools, thus keeping the modules updated.</a:t>
            </a:r>
          </a:p>
        </p:txBody>
      </p:sp>
      <p:pic>
        <p:nvPicPr>
          <p:cNvPr id="4" name="Imagen 3"/>
          <p:cNvPicPr>
            <a:picLocks noChangeAspect="1"/>
          </p:cNvPicPr>
          <p:nvPr/>
        </p:nvPicPr>
        <p:blipFill>
          <a:blip r:embed="rId3"/>
          <a:stretch>
            <a:fillRect/>
          </a:stretch>
        </p:blipFill>
        <p:spPr>
          <a:xfrm>
            <a:off x="280251" y="1354364"/>
            <a:ext cx="8358276" cy="4656051"/>
          </a:xfrm>
          <a:prstGeom prst="rect">
            <a:avLst/>
          </a:prstGeom>
        </p:spPr>
      </p:pic>
      <p:pic>
        <p:nvPicPr>
          <p:cNvPr id="12" name="Imagen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1423" y="5430464"/>
            <a:ext cx="361948" cy="321896"/>
          </a:xfrm>
          <a:prstGeom prst="rect">
            <a:avLst/>
          </a:prstGeom>
        </p:spPr>
      </p:pic>
    </p:spTree>
    <p:extLst>
      <p:ext uri="{BB962C8B-B14F-4D97-AF65-F5344CB8AC3E}">
        <p14:creationId xmlns:p14="http://schemas.microsoft.com/office/powerpoint/2010/main" val="2375243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07550" y="366566"/>
            <a:ext cx="10539744" cy="876701"/>
          </a:xfrm>
          <a:prstGeom prst="rect">
            <a:avLst/>
          </a:prstGeom>
        </p:spPr>
        <p:txBody>
          <a:bodyPr vert="horz" lIns="91440" tIns="45720" rIns="91440" bIns="45720" rtlCol="0" anchor="t">
            <a:normAutofit/>
          </a:bodyPr>
          <a:lstStyle/>
          <a:p>
            <a:pPr>
              <a:lnSpc>
                <a:spcPct val="90000"/>
              </a:lnSpc>
              <a:spcBef>
                <a:spcPct val="0"/>
              </a:spcBef>
            </a:pPr>
            <a:r>
              <a:rPr lang="en-US" sz="3600" b="1">
                <a:solidFill>
                  <a:srgbClr val="223D5C"/>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rPr>
              <a:t>Overview of OIH activities: stats on regional portal</a:t>
            </a:r>
          </a:p>
        </p:txBody>
      </p:sp>
      <p:sp>
        <p:nvSpPr>
          <p:cNvPr id="6" name="CuadroTexto 5"/>
          <p:cNvSpPr txBox="1"/>
          <p:nvPr/>
        </p:nvSpPr>
        <p:spPr>
          <a:xfrm>
            <a:off x="307549" y="1564012"/>
            <a:ext cx="7233561" cy="646331"/>
          </a:xfrm>
          <a:prstGeom prst="rect">
            <a:avLst/>
          </a:prstGeom>
          <a:noFill/>
        </p:spPr>
        <p:txBody>
          <a:bodyPr wrap="square" rtlCol="0">
            <a:spAutoFit/>
          </a:bodyPr>
          <a:lstStyle/>
          <a:p>
            <a:pPr algn="just"/>
            <a:r>
              <a:rPr lang="en-US" sz="36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22791 data sets </a:t>
            </a:r>
            <a:r>
              <a:rPr lang="en-US" sz="2000"/>
              <a:t>from &gt; 17 countries of the region.</a:t>
            </a:r>
          </a:p>
        </p:txBody>
      </p:sp>
      <p:sp>
        <p:nvSpPr>
          <p:cNvPr id="8" name="Título 1">
            <a:extLst>
              <a:ext uri="{FF2B5EF4-FFF2-40B4-BE49-F238E27FC236}">
                <a16:creationId xmlns:a16="http://schemas.microsoft.com/office/drawing/2014/main" id="{9815116C-2AD8-410D-8F88-9528479C78AE}"/>
              </a:ext>
            </a:extLst>
          </p:cNvPr>
          <p:cNvSpPr txBox="1">
            <a:spLocks/>
          </p:cNvSpPr>
          <p:nvPr/>
        </p:nvSpPr>
        <p:spPr>
          <a:xfrm>
            <a:off x="7847610" y="1548041"/>
            <a:ext cx="4042512" cy="1710996"/>
          </a:xfrm>
          <a:prstGeom prst="rect">
            <a:avLst/>
          </a:prstGeom>
        </p:spPr>
        <p:txBody>
          <a:bodyPr vert="horz" lIns="91440" tIns="45720" rIns="91440" bIns="45720" rtlCol="0" anchor="t">
            <a:normAutofit fontScale="55000" lnSpcReduction="20000"/>
          </a:bodyPr>
          <a:lstStyle>
            <a:lvl1pPr algn="l" defTabSz="914400" rtl="0" eaLnBrk="1" latinLnBrk="0" hangingPunct="1">
              <a:lnSpc>
                <a:spcPct val="90000"/>
              </a:lnSpc>
              <a:spcBef>
                <a:spcPct val="0"/>
              </a:spcBef>
              <a:buNone/>
              <a:defRPr sz="3600" b="1" kern="1200">
                <a:solidFill>
                  <a:srgbClr val="223D5C"/>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defRPr>
            </a:lvl1pPr>
          </a:lstStyle>
          <a:p>
            <a:pPr algn="ctr">
              <a:lnSpc>
                <a:spcPct val="120000"/>
              </a:lnSpc>
            </a:pPr>
            <a:r>
              <a:rPr lang="en-US" b="0">
                <a:effectLst/>
              </a:rPr>
              <a:t>ODIS Training course –OTGA:</a:t>
            </a:r>
            <a:endParaRPr lang="en-US" b="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lnSpc>
                <a:spcPct val="120000"/>
              </a:lnSpc>
            </a:pPr>
            <a:r>
              <a:rPr lang="en-US" sz="70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rPr>
              <a:t>10</a:t>
            </a:r>
            <a:r>
              <a:rPr lang="en-US" sz="580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mn-lt"/>
                <a:ea typeface="+mn-ea"/>
                <a:cs typeface="+mn-cs"/>
              </a:rPr>
              <a:t> experts trained in Colombia</a:t>
            </a:r>
            <a:r>
              <a:rPr lang="en-US" b="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a typeface="Open Sans Extrabold"/>
                <a:cs typeface="Calibri Light"/>
              </a:rPr>
              <a:t> </a:t>
            </a:r>
            <a:r>
              <a:rPr lang="en-US" sz="3700" b="0">
                <a:effectLst/>
              </a:rPr>
              <a:t>(4 INVEMAR )</a:t>
            </a:r>
          </a:p>
        </p:txBody>
      </p:sp>
      <p:graphicFrame>
        <p:nvGraphicFramePr>
          <p:cNvPr id="12" name="Gráfico 11"/>
          <p:cNvGraphicFramePr>
            <a:graphicFrameLocks/>
          </p:cNvGraphicFramePr>
          <p:nvPr>
            <p:extLst>
              <p:ext uri="{D42A27DB-BD31-4B8C-83A1-F6EECF244321}">
                <p14:modId xmlns:p14="http://schemas.microsoft.com/office/powerpoint/2010/main" val="140295800"/>
              </p:ext>
            </p:extLst>
          </p:nvPr>
        </p:nvGraphicFramePr>
        <p:xfrm>
          <a:off x="548641" y="2210343"/>
          <a:ext cx="7833359" cy="4099017"/>
        </p:xfrm>
        <a:graphic>
          <a:graphicData uri="http://schemas.openxmlformats.org/drawingml/2006/chart">
            <c:chart xmlns:c="http://schemas.openxmlformats.org/drawingml/2006/chart" xmlns:r="http://schemas.openxmlformats.org/officeDocument/2006/relationships" r:id="rId3"/>
          </a:graphicData>
        </a:graphic>
      </p:graphicFrame>
      <p:sp>
        <p:nvSpPr>
          <p:cNvPr id="3" name="Elipse 2">
            <a:extLst>
              <a:ext uri="{FF2B5EF4-FFF2-40B4-BE49-F238E27FC236}">
                <a16:creationId xmlns:a16="http://schemas.microsoft.com/office/drawing/2014/main" id="{5749451A-94C2-4F1E-FE1A-7A23D4F0DB7F}"/>
              </a:ext>
            </a:extLst>
          </p:cNvPr>
          <p:cNvSpPr/>
          <p:nvPr/>
        </p:nvSpPr>
        <p:spPr>
          <a:xfrm>
            <a:off x="2717131" y="2536657"/>
            <a:ext cx="441157" cy="28073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Elipse 3">
            <a:extLst>
              <a:ext uri="{FF2B5EF4-FFF2-40B4-BE49-F238E27FC236}">
                <a16:creationId xmlns:a16="http://schemas.microsoft.com/office/drawing/2014/main" id="{0C544432-5AA7-5D84-7918-5D4B590BA8A8}"/>
              </a:ext>
            </a:extLst>
          </p:cNvPr>
          <p:cNvSpPr/>
          <p:nvPr/>
        </p:nvSpPr>
        <p:spPr>
          <a:xfrm>
            <a:off x="6928183" y="5354052"/>
            <a:ext cx="280736" cy="24063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96412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05223" y="1822142"/>
            <a:ext cx="11338816" cy="1015663"/>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en-US" sz="2400">
                <a:ln w="0"/>
                <a:solidFill>
                  <a:schemeClr val="accent1"/>
                </a:solidFill>
                <a:effectLst>
                  <a:outerShdw blurRad="38100" dist="25400" dir="5400000" algn="ctr" rotWithShape="0">
                    <a:srgbClr val="6E747A">
                      <a:alpha val="43000"/>
                    </a:srgbClr>
                  </a:outerShdw>
                </a:effectLst>
                <a:latin typeface="Helvetica Neue"/>
              </a:rPr>
              <a:t>Partners currently being engaged </a:t>
            </a:r>
            <a:r>
              <a:rPr lang="en-US">
                <a:solidFill>
                  <a:srgbClr val="242424"/>
                </a:solidFill>
                <a:latin typeface="Helvetica Neue"/>
              </a:rPr>
              <a:t>from: </a:t>
            </a:r>
            <a:r>
              <a:rPr lang="en-US"/>
              <a:t>Argentina, Chile, Peru, Ecuador, Brazil, Uruguay, Venezuela, Colombia, Panama, Costa Rica, Honduras, Dominican Republic, Trinidad &amp; Tobago, Cuba, Mexico, EEUU, Canada</a:t>
            </a:r>
            <a:r>
              <a:rPr lang="en-US">
                <a:solidFill>
                  <a:srgbClr val="242424"/>
                </a:solidFill>
                <a:latin typeface="Helvetica Neue"/>
              </a:rPr>
              <a:t>.    </a:t>
            </a:r>
            <a:r>
              <a:rPr lang="en-US"/>
              <a:t>CECOLDO platform (1661 resources - documents category).</a:t>
            </a:r>
          </a:p>
        </p:txBody>
      </p:sp>
      <p:sp>
        <p:nvSpPr>
          <p:cNvPr id="5" name="Rectángulo 4"/>
          <p:cNvSpPr/>
          <p:nvPr/>
        </p:nvSpPr>
        <p:spPr>
          <a:xfrm>
            <a:off x="307549" y="334879"/>
            <a:ext cx="8863611" cy="590931"/>
          </a:xfrm>
          <a:prstGeom prst="rect">
            <a:avLst/>
          </a:prstGeom>
        </p:spPr>
        <p:txBody>
          <a:bodyPr vert="horz" lIns="91440" tIns="45720" rIns="91440" bIns="45720" rtlCol="0" anchor="t">
            <a:noAutofit/>
          </a:bodyPr>
          <a:lstStyle/>
          <a:p>
            <a:pPr>
              <a:lnSpc>
                <a:spcPct val="90000"/>
              </a:lnSpc>
              <a:spcBef>
                <a:spcPct val="0"/>
              </a:spcBef>
            </a:pPr>
            <a:r>
              <a:rPr lang="en-US" sz="3600" b="1">
                <a:solidFill>
                  <a:srgbClr val="223D5C"/>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rPr>
              <a:t>Overview of OIH activities: data providers </a:t>
            </a:r>
            <a:endParaRPr lang="es-CO" sz="3600" b="1">
              <a:solidFill>
                <a:srgbClr val="223D5C"/>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endParaRPr>
          </a:p>
        </p:txBody>
      </p:sp>
      <p:sp>
        <p:nvSpPr>
          <p:cNvPr id="7" name="Título 1">
            <a:extLst>
              <a:ext uri="{FF2B5EF4-FFF2-40B4-BE49-F238E27FC236}">
                <a16:creationId xmlns:a16="http://schemas.microsoft.com/office/drawing/2014/main" id="{D2335FD0-CC8B-4B6A-8D28-BBDD1BAD81B1}"/>
              </a:ext>
            </a:extLst>
          </p:cNvPr>
          <p:cNvSpPr txBox="1">
            <a:spLocks/>
          </p:cNvSpPr>
          <p:nvPr/>
        </p:nvSpPr>
        <p:spPr>
          <a:xfrm>
            <a:off x="613283" y="4534499"/>
            <a:ext cx="10837267" cy="16556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rgbClr val="223D5C"/>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defRPr>
            </a:lvl1pPr>
          </a:lstStyle>
          <a:p>
            <a:r>
              <a:rPr lang="en-US" sz="2400" b="0" u="sng">
                <a:ln w="0"/>
                <a:solidFill>
                  <a:schemeClr val="accent1"/>
                </a:solidFill>
                <a:effectLst>
                  <a:outerShdw blurRad="38100" dist="25400" dir="5400000" algn="ctr" rotWithShape="0">
                    <a:srgbClr val="6E747A">
                      <a:alpha val="43000"/>
                    </a:srgbClr>
                  </a:outerShdw>
                </a:effectLst>
                <a:latin typeface="Helvetica Neue"/>
                <a:ea typeface="+mn-ea"/>
                <a:cs typeface="+mn-cs"/>
              </a:rPr>
              <a:t>24/7</a:t>
            </a:r>
            <a:r>
              <a:rPr lang="en-US" sz="1800" b="0">
                <a:solidFill>
                  <a:srgbClr val="242424"/>
                </a:solidFill>
                <a:effectLst/>
                <a:latin typeface="Helvetica Neue"/>
                <a:ea typeface="+mn-ea"/>
                <a:cs typeface="+mn-cs"/>
              </a:rPr>
              <a:t> platform availability. </a:t>
            </a:r>
          </a:p>
          <a:p>
            <a:endParaRPr lang="en-US" sz="1800" b="0">
              <a:solidFill>
                <a:srgbClr val="242424"/>
              </a:solidFill>
              <a:effectLst/>
              <a:latin typeface="Helvetica Neue"/>
              <a:ea typeface="+mn-ea"/>
              <a:cs typeface="+mn-cs"/>
            </a:endParaRPr>
          </a:p>
          <a:p>
            <a:endParaRPr lang="en-US" sz="1800" b="0">
              <a:solidFill>
                <a:srgbClr val="242424"/>
              </a:solidFill>
              <a:effectLst/>
              <a:latin typeface="Helvetica Neue"/>
              <a:ea typeface="+mn-ea"/>
              <a:cs typeface="+mn-cs"/>
            </a:endParaRPr>
          </a:p>
          <a:p>
            <a:r>
              <a:rPr lang="en-US" sz="2400" b="0" u="sng">
                <a:ln w="0"/>
                <a:solidFill>
                  <a:schemeClr val="accent1"/>
                </a:solidFill>
                <a:effectLst>
                  <a:outerShdw blurRad="38100" dist="25400" dir="5400000" algn="ctr" rotWithShape="0">
                    <a:srgbClr val="6E747A">
                      <a:alpha val="43000"/>
                    </a:srgbClr>
                  </a:outerShdw>
                </a:effectLst>
                <a:latin typeface="Helvetica Neue"/>
                <a:ea typeface="+mn-ea"/>
                <a:cs typeface="+mn-cs"/>
              </a:rPr>
              <a:t>10</a:t>
            </a:r>
            <a:r>
              <a:rPr lang="en-US" sz="2400" b="0">
                <a:ln w="0"/>
                <a:solidFill>
                  <a:schemeClr val="accent1"/>
                </a:solidFill>
                <a:effectLst>
                  <a:outerShdw blurRad="38100" dist="25400" dir="5400000" algn="ctr" rotWithShape="0">
                    <a:srgbClr val="6E747A">
                      <a:alpha val="43000"/>
                    </a:srgbClr>
                  </a:outerShdw>
                </a:effectLst>
                <a:latin typeface="Helvetica Neue"/>
                <a:ea typeface="+mn-ea"/>
                <a:cs typeface="+mn-cs"/>
              </a:rPr>
              <a:t> Technical meetings attended </a:t>
            </a:r>
            <a:r>
              <a:rPr lang="en-US" sz="1800" b="0">
                <a:solidFill>
                  <a:srgbClr val="242424"/>
                </a:solidFill>
                <a:effectLst/>
                <a:latin typeface="Helvetica Neue"/>
                <a:ea typeface="+mn-ea"/>
                <a:cs typeface="+mn-cs"/>
              </a:rPr>
              <a:t>(two by month with expert team for the Global project)</a:t>
            </a:r>
          </a:p>
        </p:txBody>
      </p:sp>
      <p:sp>
        <p:nvSpPr>
          <p:cNvPr id="10" name="CuadroTexto 9"/>
          <p:cNvSpPr txBox="1"/>
          <p:nvPr/>
        </p:nvSpPr>
        <p:spPr>
          <a:xfrm>
            <a:off x="305223" y="4900666"/>
            <a:ext cx="184731" cy="923330"/>
          </a:xfrm>
          <a:prstGeom prst="rect">
            <a:avLst/>
          </a:prstGeom>
          <a:noFill/>
        </p:spPr>
        <p:txBody>
          <a:bodyPr wrap="none" lIns="91440" tIns="45720" rIns="91440" bIns="45720" rtlCol="0" anchor="t">
            <a:spAutoFit/>
          </a:bodyPr>
          <a:lstStyle/>
          <a:p>
            <a:endParaRPr lang="es-CO">
              <a:solidFill>
                <a:srgbClr val="FF0000"/>
              </a:solidFill>
            </a:endParaRPr>
          </a:p>
          <a:p>
            <a:endParaRPr lang="es-CO">
              <a:solidFill>
                <a:srgbClr val="FF0000"/>
              </a:solidFill>
            </a:endParaRPr>
          </a:p>
          <a:p>
            <a:endParaRPr lang="es-CO">
              <a:solidFill>
                <a:srgbClr val="FF0000"/>
              </a:solidFill>
              <a:cs typeface="Calibri" panose="020F0502020204030204"/>
            </a:endParaRPr>
          </a:p>
        </p:txBody>
      </p:sp>
      <p:pic>
        <p:nvPicPr>
          <p:cNvPr id="4" name="Imagen 3"/>
          <p:cNvPicPr>
            <a:picLocks noChangeAspect="1"/>
          </p:cNvPicPr>
          <p:nvPr/>
        </p:nvPicPr>
        <p:blipFill>
          <a:blip r:embed="rId3"/>
          <a:stretch>
            <a:fillRect/>
          </a:stretch>
        </p:blipFill>
        <p:spPr>
          <a:xfrm>
            <a:off x="789473" y="2809607"/>
            <a:ext cx="9137891" cy="1724892"/>
          </a:xfrm>
          <a:prstGeom prst="rect">
            <a:avLst/>
          </a:prstGeom>
        </p:spPr>
      </p:pic>
    </p:spTree>
    <p:extLst>
      <p:ext uri="{BB962C8B-B14F-4D97-AF65-F5344CB8AC3E}">
        <p14:creationId xmlns:p14="http://schemas.microsoft.com/office/powerpoint/2010/main" val="776322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35089" y="1358925"/>
            <a:ext cx="11172723" cy="5170646"/>
          </a:xfrm>
          <a:prstGeom prst="rect">
            <a:avLst/>
          </a:prstGeom>
        </p:spPr>
        <p:txBody>
          <a:bodyPr wrap="square" lIns="91440" tIns="45720" rIns="91440" bIns="45720" anchor="t">
            <a:spAutoFit/>
          </a:bodyPr>
          <a:lstStyle/>
          <a:p>
            <a:r>
              <a:rPr lang="en-US" sz="2400">
                <a:ln w="0"/>
                <a:effectLst>
                  <a:outerShdw blurRad="38100" dist="25400" dir="5400000" algn="ctr" rotWithShape="0">
                    <a:srgbClr val="6E747A">
                      <a:alpha val="43000"/>
                    </a:srgbClr>
                  </a:outerShdw>
                </a:effectLst>
                <a:latin typeface="Helvetica Neue"/>
              </a:rPr>
              <a:t>End-user</a:t>
            </a:r>
            <a:r>
              <a:rPr lang="en-US">
                <a:latin typeface="Helvetica Neue"/>
              </a:rPr>
              <a:t> </a:t>
            </a:r>
            <a:r>
              <a:rPr lang="en-US" sz="2400">
                <a:ln w="0"/>
                <a:effectLst>
                  <a:outerShdw blurRad="38100" dist="25400" dir="5400000" algn="ctr" rotWithShape="0">
                    <a:srgbClr val="6E747A">
                      <a:alpha val="43000"/>
                    </a:srgbClr>
                  </a:outerShdw>
                </a:effectLst>
                <a:latin typeface="Helvetica Neue"/>
              </a:rPr>
              <a:t>engagement through dissemination at regional meetings/events:</a:t>
            </a:r>
          </a:p>
          <a:p>
            <a:endParaRPr lang="en-US" sz="2400">
              <a:ln w="0"/>
              <a:solidFill>
                <a:schemeClr val="accent1"/>
              </a:solidFill>
              <a:effectLst>
                <a:outerShdw blurRad="38100" dist="25400" dir="5400000" algn="ctr" rotWithShape="0">
                  <a:srgbClr val="6E747A">
                    <a:alpha val="43000"/>
                  </a:srgbClr>
                </a:outerShdw>
              </a:effectLst>
              <a:latin typeface="Helvetica Neue"/>
            </a:endParaRPr>
          </a:p>
          <a:p>
            <a:r>
              <a:rPr lang="en-US" sz="3200" b="1">
                <a:ln w="0"/>
                <a:solidFill>
                  <a:schemeClr val="accent1"/>
                </a:solidFill>
                <a:effectLst>
                  <a:outerShdw blurRad="38100" dist="25400" dir="5400000" algn="ctr" rotWithShape="0">
                    <a:srgbClr val="6E747A">
                      <a:alpha val="43000"/>
                    </a:srgbClr>
                  </a:outerShdw>
                </a:effectLst>
                <a:latin typeface="Helvetica Neue"/>
              </a:rPr>
              <a:t>2023</a:t>
            </a:r>
          </a:p>
          <a:p>
            <a:endParaRPr lang="en-US" sz="2000">
              <a:ln w="0"/>
              <a:solidFill>
                <a:schemeClr val="accent1"/>
              </a:solidFill>
              <a:effectLst>
                <a:outerShdw blurRad="38100" dist="25400" dir="5400000" algn="ctr" rotWithShape="0">
                  <a:srgbClr val="6E747A">
                    <a:alpha val="43000"/>
                  </a:srgbClr>
                </a:outerShdw>
              </a:effectLst>
              <a:latin typeface="Helvetica Neue"/>
            </a:endParaRPr>
          </a:p>
          <a:p>
            <a:pPr marL="457200" indent="-457200">
              <a:buFont typeface="+mj-lt"/>
              <a:buAutoNum type="arabicPeriod"/>
            </a:pPr>
            <a:r>
              <a:rPr lang="en-US" sz="2000">
                <a:ln w="0"/>
                <a:solidFill>
                  <a:schemeClr val="accent1"/>
                </a:solidFill>
                <a:effectLst>
                  <a:outerShdw blurRad="38100" dist="25400" dir="5400000" algn="ctr" rotWithShape="0">
                    <a:srgbClr val="6E747A">
                      <a:alpha val="43000"/>
                    </a:srgbClr>
                  </a:outerShdw>
                </a:effectLst>
                <a:latin typeface="Helvetica Neue"/>
              </a:rPr>
              <a:t>MACHC Marine Spatial Data Infrastructure Working Group (MMSDIWG) (Meso-American and Caribbean Hydrographic Commission -MACHC) – March – 2023.</a:t>
            </a:r>
          </a:p>
          <a:p>
            <a:pPr marL="457200" indent="-457200">
              <a:buFont typeface="+mj-lt"/>
              <a:buAutoNum type="arabicPeriod"/>
            </a:pPr>
            <a:endParaRPr lang="en-US" sz="2000">
              <a:ln w="0"/>
              <a:solidFill>
                <a:schemeClr val="accent1"/>
              </a:solidFill>
              <a:effectLst>
                <a:outerShdw blurRad="38100" dist="25400" dir="5400000" algn="ctr" rotWithShape="0">
                  <a:srgbClr val="6E747A">
                    <a:alpha val="43000"/>
                  </a:srgbClr>
                </a:outerShdw>
              </a:effectLst>
              <a:latin typeface="Helvetica Neue"/>
            </a:endParaRPr>
          </a:p>
          <a:p>
            <a:pPr marL="457200" indent="-457200">
              <a:buFont typeface="+mj-lt"/>
              <a:buAutoNum type="arabicPeriod"/>
            </a:pPr>
            <a:r>
              <a:rPr lang="en-US" sz="2000">
                <a:ln w="0"/>
                <a:solidFill>
                  <a:schemeClr val="accent1"/>
                </a:solidFill>
                <a:effectLst>
                  <a:outerShdw blurRad="38100" dist="25400" dir="5400000" algn="ctr" rotWithShape="0">
                    <a:srgbClr val="6E747A">
                      <a:alpha val="43000"/>
                    </a:srgbClr>
                  </a:outerShdw>
                </a:effectLst>
                <a:latin typeface="Helvetica Neue"/>
              </a:rPr>
              <a:t>76th GCFI Conference –  November</a:t>
            </a:r>
          </a:p>
          <a:p>
            <a:endParaRPr lang="en-US" sz="2000">
              <a:ln w="0"/>
              <a:solidFill>
                <a:schemeClr val="accent1"/>
              </a:solidFill>
              <a:effectLst>
                <a:outerShdw blurRad="38100" dist="25400" dir="5400000" algn="ctr" rotWithShape="0">
                  <a:srgbClr val="6E747A">
                    <a:alpha val="43000"/>
                  </a:srgbClr>
                </a:outerShdw>
              </a:effectLst>
              <a:latin typeface="Helvetica Neue"/>
            </a:endParaRPr>
          </a:p>
          <a:p>
            <a:r>
              <a:rPr lang="en-US" sz="3200" b="1">
                <a:ln w="0"/>
                <a:solidFill>
                  <a:schemeClr val="accent1"/>
                </a:solidFill>
                <a:effectLst>
                  <a:outerShdw blurRad="38100" dist="25400" dir="5400000" algn="ctr" rotWithShape="0">
                    <a:srgbClr val="6E747A">
                      <a:alpha val="43000"/>
                    </a:srgbClr>
                  </a:outerShdw>
                </a:effectLst>
                <a:latin typeface="Helvetica Neue"/>
              </a:rPr>
              <a:t>2024</a:t>
            </a:r>
          </a:p>
          <a:p>
            <a:pPr marL="457200" indent="-457200">
              <a:buFont typeface="+mj-lt"/>
              <a:buAutoNum type="arabicPeriod"/>
            </a:pPr>
            <a:r>
              <a:rPr lang="en-US" sz="2000">
                <a:ln w="0"/>
                <a:solidFill>
                  <a:schemeClr val="accent1"/>
                </a:solidFill>
                <a:effectLst>
                  <a:outerShdw blurRad="38100" dist="25400" dir="5400000" algn="ctr" rotWithShape="0">
                    <a:srgbClr val="6E747A">
                      <a:alpha val="43000"/>
                    </a:srgbClr>
                  </a:outerShdw>
                </a:effectLst>
                <a:latin typeface="Helvetica Neue"/>
              </a:rPr>
              <a:t>MACHC Marine Spatial Data Infrastructure Working Group (MMSDIWG) (Meso-American and Caribbean Hydrographic Commission -MACHC) – March – 2024.</a:t>
            </a:r>
          </a:p>
          <a:p>
            <a:pPr marL="457200" indent="-457200">
              <a:buAutoNum type="arabicPeriod"/>
            </a:pPr>
            <a:endParaRPr lang="en-US" sz="2000">
              <a:ln w="0"/>
              <a:solidFill>
                <a:schemeClr val="accent1"/>
              </a:solidFill>
              <a:effectLst>
                <a:outerShdw blurRad="38100" dist="25400" dir="5400000" algn="ctr" rotWithShape="0">
                  <a:srgbClr val="6E747A">
                    <a:alpha val="43000"/>
                  </a:srgbClr>
                </a:outerShdw>
              </a:effectLst>
              <a:latin typeface="Helvetica Neue"/>
            </a:endParaRPr>
          </a:p>
          <a:p>
            <a:endParaRPr lang="en-US" sz="2000">
              <a:ln w="0"/>
              <a:solidFill>
                <a:srgbClr val="4472C4"/>
              </a:solidFill>
              <a:effectLst>
                <a:outerShdw blurRad="38100" dist="25400" dir="5400000" algn="ctr" rotWithShape="0">
                  <a:srgbClr val="6E747A">
                    <a:alpha val="43000"/>
                  </a:srgbClr>
                </a:outerShdw>
              </a:effectLst>
              <a:latin typeface="Helvetica Neue"/>
            </a:endParaRPr>
          </a:p>
          <a:p>
            <a:endParaRPr lang="en-US">
              <a:solidFill>
                <a:srgbClr val="242424"/>
              </a:solidFill>
              <a:latin typeface="Helvetica Neue"/>
            </a:endParaRPr>
          </a:p>
        </p:txBody>
      </p:sp>
      <p:sp>
        <p:nvSpPr>
          <p:cNvPr id="5" name="Rectángulo 4"/>
          <p:cNvSpPr/>
          <p:nvPr/>
        </p:nvSpPr>
        <p:spPr>
          <a:xfrm>
            <a:off x="307549" y="334879"/>
            <a:ext cx="10023027" cy="590931"/>
          </a:xfrm>
          <a:prstGeom prst="rect">
            <a:avLst/>
          </a:prstGeom>
        </p:spPr>
        <p:txBody>
          <a:bodyPr vert="horz" lIns="91440" tIns="45720" rIns="91440" bIns="45720" rtlCol="0" anchor="t">
            <a:normAutofit/>
          </a:bodyPr>
          <a:lstStyle/>
          <a:p>
            <a:pPr>
              <a:lnSpc>
                <a:spcPct val="90000"/>
              </a:lnSpc>
              <a:spcBef>
                <a:spcPct val="0"/>
              </a:spcBef>
            </a:pPr>
            <a:r>
              <a:rPr lang="en-US" sz="3600" b="1">
                <a:solidFill>
                  <a:srgbClr val="223D5C"/>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rPr>
              <a:t>Overview of OIH activities: End user engagement </a:t>
            </a:r>
            <a:endParaRPr lang="es-CO" sz="3600" b="1">
              <a:solidFill>
                <a:srgbClr val="223D5C"/>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3355166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rotWithShape="1">
          <a:blip r:embed="rId3"/>
          <a:srcRect l="9401" t="4653" b="7865"/>
          <a:stretch/>
        </p:blipFill>
        <p:spPr>
          <a:xfrm>
            <a:off x="6481496" y="2833809"/>
            <a:ext cx="5710504" cy="3141581"/>
          </a:xfrm>
          <a:prstGeom prst="rect">
            <a:avLst/>
          </a:prstGeom>
        </p:spPr>
      </p:pic>
      <p:sp>
        <p:nvSpPr>
          <p:cNvPr id="4" name="Rectángulo 3"/>
          <p:cNvSpPr/>
          <p:nvPr/>
        </p:nvSpPr>
        <p:spPr>
          <a:xfrm>
            <a:off x="588390" y="450088"/>
            <a:ext cx="10845202" cy="646331"/>
          </a:xfrm>
          <a:prstGeom prst="rect">
            <a:avLst/>
          </a:prstGeom>
        </p:spPr>
        <p:txBody>
          <a:bodyPr wrap="square">
            <a:spAutoFit/>
          </a:bodyPr>
          <a:lstStyle/>
          <a:p>
            <a:r>
              <a:rPr lang="en-US" sz="3600" b="1">
                <a:solidFill>
                  <a:srgbClr val="223D5C"/>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rPr>
              <a:t>LAC Results from “end user engagement survey”:</a:t>
            </a:r>
          </a:p>
        </p:txBody>
      </p:sp>
      <p:pic>
        <p:nvPicPr>
          <p:cNvPr id="7" name="Imagen 6"/>
          <p:cNvPicPr>
            <a:picLocks noChangeAspect="1"/>
          </p:cNvPicPr>
          <p:nvPr/>
        </p:nvPicPr>
        <p:blipFill>
          <a:blip r:embed="rId4"/>
          <a:stretch>
            <a:fillRect/>
          </a:stretch>
        </p:blipFill>
        <p:spPr>
          <a:xfrm>
            <a:off x="1662857" y="2368429"/>
            <a:ext cx="2858763" cy="930760"/>
          </a:xfrm>
          <a:prstGeom prst="rect">
            <a:avLst/>
          </a:prstGeom>
        </p:spPr>
      </p:pic>
      <p:pic>
        <p:nvPicPr>
          <p:cNvPr id="8" name="Imagen 7"/>
          <p:cNvPicPr>
            <a:picLocks noChangeAspect="1"/>
          </p:cNvPicPr>
          <p:nvPr/>
        </p:nvPicPr>
        <p:blipFill>
          <a:blip r:embed="rId5"/>
          <a:stretch>
            <a:fillRect/>
          </a:stretch>
        </p:blipFill>
        <p:spPr>
          <a:xfrm>
            <a:off x="1662857" y="3477197"/>
            <a:ext cx="4317556" cy="868474"/>
          </a:xfrm>
          <a:prstGeom prst="rect">
            <a:avLst/>
          </a:prstGeom>
        </p:spPr>
      </p:pic>
      <p:pic>
        <p:nvPicPr>
          <p:cNvPr id="9" name="Imagen 8" descr="Computer User Icon · Free image on Pixaba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462" y="3477197"/>
            <a:ext cx="1187898" cy="1187898"/>
          </a:xfrm>
          <a:prstGeom prst="rect">
            <a:avLst/>
          </a:prstGeom>
        </p:spPr>
      </p:pic>
      <p:cxnSp>
        <p:nvCxnSpPr>
          <p:cNvPr id="11" name="Conector angular 10"/>
          <p:cNvCxnSpPr>
            <a:stCxn id="9" idx="3"/>
            <a:endCxn id="7" idx="1"/>
          </p:cNvCxnSpPr>
          <p:nvPr/>
        </p:nvCxnSpPr>
        <p:spPr>
          <a:xfrm flipV="1">
            <a:off x="1315360" y="2833809"/>
            <a:ext cx="347497" cy="123733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angular 11"/>
          <p:cNvCxnSpPr>
            <a:stCxn id="9" idx="3"/>
            <a:endCxn id="8" idx="1"/>
          </p:cNvCxnSpPr>
          <p:nvPr/>
        </p:nvCxnSpPr>
        <p:spPr>
          <a:xfrm flipV="1">
            <a:off x="1315360" y="3911434"/>
            <a:ext cx="347497" cy="15971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errar llave 14"/>
          <p:cNvSpPr/>
          <p:nvPr/>
        </p:nvSpPr>
        <p:spPr>
          <a:xfrm>
            <a:off x="5822156" y="2207402"/>
            <a:ext cx="637387" cy="3827637"/>
          </a:xfrm>
          <a:prstGeom prst="rightBrace">
            <a:avLst>
              <a:gd name="adj1" fmla="val 6439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19" name="CuadroTexto 18"/>
          <p:cNvSpPr txBox="1"/>
          <p:nvPr/>
        </p:nvSpPr>
        <p:spPr>
          <a:xfrm>
            <a:off x="1662857" y="4636426"/>
            <a:ext cx="4159299" cy="1200329"/>
          </a:xfrm>
          <a:prstGeom prst="rect">
            <a:avLst/>
          </a:prstGeom>
          <a:noFill/>
          <a:ln>
            <a:solidFill>
              <a:schemeClr val="bg1">
                <a:lumMod val="50000"/>
              </a:schemeClr>
            </a:solidFill>
          </a:ln>
        </p:spPr>
        <p:txBody>
          <a:bodyPr wrap="square" rtlCol="0">
            <a:spAutoFit/>
          </a:bodyPr>
          <a:lstStyle/>
          <a:p>
            <a:r>
              <a:rPr lang="en-US" sz="1200" b="1">
                <a:latin typeface="+mj-lt"/>
              </a:rPr>
              <a:t>Recommendations:</a:t>
            </a:r>
          </a:p>
          <a:p>
            <a:pPr marL="171450" indent="-171450">
              <a:buFont typeface="Arial" panose="020B0604020202020204" pitchFamily="34" charset="0"/>
              <a:buChar char="•"/>
            </a:pPr>
            <a:r>
              <a:rPr lang="en-US" sz="1200">
                <a:latin typeface="+mj-lt"/>
              </a:rPr>
              <a:t>I think must improve the smartphone interface. </a:t>
            </a:r>
          </a:p>
          <a:p>
            <a:pPr marL="171450" indent="-171450">
              <a:buFont typeface="Arial" panose="020B0604020202020204" pitchFamily="34" charset="0"/>
              <a:buChar char="•"/>
            </a:pPr>
            <a:r>
              <a:rPr lang="en-US" sz="1200">
                <a:latin typeface="+mj-lt"/>
              </a:rPr>
              <a:t>Guidelines or criteria on sharing or uploading research reports from the Institute of Marine Affairs</a:t>
            </a:r>
          </a:p>
          <a:p>
            <a:pPr marL="171450" indent="-171450">
              <a:buFont typeface="Arial" panose="020B0604020202020204" pitchFamily="34" charset="0"/>
              <a:buChar char="•"/>
            </a:pPr>
            <a:r>
              <a:rPr lang="en-US" sz="1200">
                <a:latin typeface="+mj-lt"/>
              </a:rPr>
              <a:t>Use alphabetic order for the options in each search to facilitate queries</a:t>
            </a:r>
          </a:p>
        </p:txBody>
      </p:sp>
      <p:cxnSp>
        <p:nvCxnSpPr>
          <p:cNvPr id="21" name="Conector angular 20"/>
          <p:cNvCxnSpPr>
            <a:stCxn id="9" idx="3"/>
            <a:endCxn id="19" idx="1"/>
          </p:cNvCxnSpPr>
          <p:nvPr/>
        </p:nvCxnSpPr>
        <p:spPr>
          <a:xfrm>
            <a:off x="1315360" y="4071146"/>
            <a:ext cx="347497" cy="116544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tángulo 24"/>
          <p:cNvSpPr/>
          <p:nvPr/>
        </p:nvSpPr>
        <p:spPr>
          <a:xfrm>
            <a:off x="6899122" y="1945792"/>
            <a:ext cx="3757760" cy="261610"/>
          </a:xfrm>
          <a:prstGeom prst="rect">
            <a:avLst/>
          </a:prstGeom>
        </p:spPr>
        <p:txBody>
          <a:bodyPr wrap="none">
            <a:spAutoFit/>
          </a:bodyPr>
          <a:lstStyle/>
          <a:p>
            <a:r>
              <a:rPr lang="en-US" sz="1100" b="1"/>
              <a:t>How are you, or would you, engage with the Ocean InfoHub?</a:t>
            </a:r>
          </a:p>
        </p:txBody>
      </p:sp>
      <p:sp>
        <p:nvSpPr>
          <p:cNvPr id="26" name="Rectángulo 25"/>
          <p:cNvSpPr/>
          <p:nvPr/>
        </p:nvSpPr>
        <p:spPr>
          <a:xfrm>
            <a:off x="812698" y="6114026"/>
            <a:ext cx="5373587" cy="246221"/>
          </a:xfrm>
          <a:prstGeom prst="rect">
            <a:avLst/>
          </a:prstGeom>
        </p:spPr>
        <p:txBody>
          <a:bodyPr wrap="none">
            <a:spAutoFit/>
          </a:bodyPr>
          <a:lstStyle/>
          <a:p>
            <a:r>
              <a:rPr lang="es-MX" sz="1000"/>
              <a:t>* 10 responses </a:t>
            </a:r>
            <a:r>
              <a:rPr lang="es-MX" sz="1000" err="1"/>
              <a:t>from</a:t>
            </a:r>
            <a:r>
              <a:rPr lang="es-MX" sz="1000"/>
              <a:t> LAC </a:t>
            </a:r>
            <a:r>
              <a:rPr lang="es-MX" sz="1000" err="1"/>
              <a:t>countries</a:t>
            </a:r>
            <a:r>
              <a:rPr lang="es-MX" sz="1000"/>
              <a:t> (Argentina, Brasil, Colombia, </a:t>
            </a:r>
            <a:r>
              <a:rPr lang="es-MX" sz="1000" err="1"/>
              <a:t>Mexico</a:t>
            </a:r>
            <a:r>
              <a:rPr lang="es-MX" sz="1000"/>
              <a:t>, Perú, Trinidad and Tobago)</a:t>
            </a:r>
            <a:endParaRPr lang="es-CO" sz="1000"/>
          </a:p>
        </p:txBody>
      </p:sp>
    </p:spTree>
    <p:extLst>
      <p:ext uri="{BB962C8B-B14F-4D97-AF65-F5344CB8AC3E}">
        <p14:creationId xmlns:p14="http://schemas.microsoft.com/office/powerpoint/2010/main" val="297039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94787" y="202556"/>
            <a:ext cx="10193920" cy="1089529"/>
          </a:xfrm>
          <a:prstGeom prst="rect">
            <a:avLst/>
          </a:prstGeom>
        </p:spPr>
        <p:txBody>
          <a:bodyPr vert="horz" lIns="91440" tIns="45720" rIns="91440" bIns="45720" rtlCol="0" anchor="t">
            <a:normAutofit/>
          </a:bodyPr>
          <a:lstStyle/>
          <a:p>
            <a:pPr>
              <a:lnSpc>
                <a:spcPct val="90000"/>
              </a:lnSpc>
              <a:spcBef>
                <a:spcPct val="0"/>
              </a:spcBef>
            </a:pPr>
            <a:r>
              <a:rPr lang="en-US" sz="3600" b="1">
                <a:solidFill>
                  <a:srgbClr val="223D5C"/>
                </a:solidFill>
                <a:effectLst>
                  <a:outerShdw blurRad="38100" dist="38100" dir="2700000" algn="tl">
                    <a:srgbClr val="000000">
                      <a:alpha val="43137"/>
                    </a:srgbClr>
                  </a:outerShdw>
                </a:effectLst>
                <a:latin typeface="+mj-lt"/>
                <a:ea typeface="Open Sans Extrabold" panose="020B0906030804020204" pitchFamily="34" charset="0"/>
                <a:cs typeface="Open Sans Extrabold" panose="020B0906030804020204" pitchFamily="34" charset="0"/>
              </a:rPr>
              <a:t>End user engagement planned</a:t>
            </a:r>
          </a:p>
        </p:txBody>
      </p:sp>
      <p:graphicFrame>
        <p:nvGraphicFramePr>
          <p:cNvPr id="3" name="Tabla 2"/>
          <p:cNvGraphicFramePr>
            <a:graphicFrameLocks noGrp="1"/>
          </p:cNvGraphicFramePr>
          <p:nvPr>
            <p:extLst>
              <p:ext uri="{D42A27DB-BD31-4B8C-83A1-F6EECF244321}">
                <p14:modId xmlns:p14="http://schemas.microsoft.com/office/powerpoint/2010/main" val="2988493273"/>
              </p:ext>
            </p:extLst>
          </p:nvPr>
        </p:nvGraphicFramePr>
        <p:xfrm>
          <a:off x="540046" y="2878803"/>
          <a:ext cx="11022605" cy="2315014"/>
        </p:xfrm>
        <a:graphic>
          <a:graphicData uri="http://schemas.openxmlformats.org/drawingml/2006/table">
            <a:tbl>
              <a:tblPr firstRow="1" bandRow="1">
                <a:tableStyleId>{8FD4443E-F989-4FC4-A0C8-D5A2AF1F390B}</a:tableStyleId>
              </a:tblPr>
              <a:tblGrid>
                <a:gridCol w="9170296">
                  <a:extLst>
                    <a:ext uri="{9D8B030D-6E8A-4147-A177-3AD203B41FA5}">
                      <a16:colId xmlns:a16="http://schemas.microsoft.com/office/drawing/2014/main" val="3948842856"/>
                    </a:ext>
                  </a:extLst>
                </a:gridCol>
                <a:gridCol w="1852309">
                  <a:extLst>
                    <a:ext uri="{9D8B030D-6E8A-4147-A177-3AD203B41FA5}">
                      <a16:colId xmlns:a16="http://schemas.microsoft.com/office/drawing/2014/main" val="1796431224"/>
                    </a:ext>
                  </a:extLst>
                </a:gridCol>
              </a:tblGrid>
              <a:tr h="383860">
                <a:tc>
                  <a:txBody>
                    <a:bodyPr/>
                    <a:lstStyle/>
                    <a:p>
                      <a:pPr algn="ctr"/>
                      <a:r>
                        <a:rPr lang="en-US" sz="2000" noProof="0">
                          <a:solidFill>
                            <a:schemeClr val="bg1"/>
                          </a:solidFill>
                        </a:rPr>
                        <a:t>ACTIVITY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a:r>
                        <a:rPr lang="en-US" sz="2000" noProof="0">
                          <a:solidFill>
                            <a:schemeClr val="bg1"/>
                          </a:solidFill>
                        </a:rPr>
                        <a:t>DATE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3532158962"/>
                  </a:ext>
                </a:extLst>
              </a:tr>
              <a:tr h="538596">
                <a:tc>
                  <a:txBody>
                    <a:bodyPr/>
                    <a:lstStyle/>
                    <a:p>
                      <a:r>
                        <a:rPr lang="en-US" sz="2000" noProof="0">
                          <a:solidFill>
                            <a:schemeClr val="tx1"/>
                          </a:solidFill>
                        </a:rPr>
                        <a:t>To continue technical</a:t>
                      </a:r>
                      <a:r>
                        <a:rPr lang="en-US" sz="2000" baseline="0" noProof="0">
                          <a:solidFill>
                            <a:schemeClr val="tx1"/>
                          </a:solidFill>
                        </a:rPr>
                        <a:t> support 24/ 7 for the platform.</a:t>
                      </a:r>
                      <a:endParaRPr lang="en-US" sz="2000" noProof="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noProof="0">
                          <a:solidFill>
                            <a:schemeClr val="tx1"/>
                          </a:solidFill>
                        </a:rPr>
                        <a:t>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093627521"/>
                  </a:ext>
                </a:extLst>
              </a:tr>
              <a:tr h="679138">
                <a:tc>
                  <a:txBody>
                    <a:bodyPr/>
                    <a:lstStyle/>
                    <a:p>
                      <a:r>
                        <a:rPr lang="en-US" sz="2000" noProof="0">
                          <a:solidFill>
                            <a:schemeClr val="tx1"/>
                          </a:solidFill>
                        </a:rPr>
                        <a:t>Continue engagement of new data providers, as much as possible </a:t>
                      </a:r>
                      <a:r>
                        <a:rPr lang="en-US" sz="2000" noProof="0" err="1">
                          <a:solidFill>
                            <a:schemeClr val="tx1"/>
                          </a:solidFill>
                        </a:rPr>
                        <a:t>Invemar's</a:t>
                      </a:r>
                      <a:r>
                        <a:rPr lang="en-US" sz="2000" noProof="0">
                          <a:solidFill>
                            <a:schemeClr val="tx1"/>
                          </a:solidFill>
                        </a:rPr>
                        <a:t> technical capacity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noProof="0">
                          <a:solidFill>
                            <a:schemeClr val="tx1"/>
                          </a:solidFill>
                        </a:rPr>
                        <a:t>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4277175552"/>
                  </a:ext>
                </a:extLst>
              </a:tr>
              <a:tr h="679138">
                <a:tc>
                  <a:txBody>
                    <a:bodyPr/>
                    <a:lstStyle/>
                    <a:p>
                      <a:pPr marL="0" marR="0" indent="0" algn="l" rtl="0" eaLnBrk="1" fontAlgn="auto" latinLnBrk="0" hangingPunct="1">
                        <a:lnSpc>
                          <a:spcPct val="100000"/>
                        </a:lnSpc>
                        <a:spcBef>
                          <a:spcPts val="0"/>
                        </a:spcBef>
                        <a:spcAft>
                          <a:spcPts val="0"/>
                        </a:spcAft>
                        <a:buClrTx/>
                        <a:buSzTx/>
                        <a:buFontTx/>
                        <a:buNone/>
                      </a:pPr>
                      <a:r>
                        <a:rPr lang="en-US" sz="2000" noProof="0">
                          <a:solidFill>
                            <a:schemeClr val="tx1"/>
                          </a:solidFill>
                        </a:rPr>
                        <a:t>Dissemination of </a:t>
                      </a:r>
                      <a:r>
                        <a:rPr lang="en-US" sz="2000" noProof="0" err="1">
                          <a:solidFill>
                            <a:schemeClr val="tx1"/>
                          </a:solidFill>
                        </a:rPr>
                        <a:t>OceanInfoHUB</a:t>
                      </a:r>
                      <a:r>
                        <a:rPr lang="en-US" sz="2000" noProof="0">
                          <a:solidFill>
                            <a:schemeClr val="tx1"/>
                          </a:solidFill>
                        </a:rPr>
                        <a:t> LAC node use  (77th GCFI Conference) –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noProof="0">
                          <a:solidFill>
                            <a:schemeClr val="tx1"/>
                          </a:solidFill>
                        </a:rPr>
                        <a:t>November 2024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3371041820"/>
                  </a:ext>
                </a:extLst>
              </a:tr>
            </a:tbl>
          </a:graphicData>
        </a:graphic>
      </p:graphicFrame>
    </p:spTree>
    <p:extLst>
      <p:ext uri="{BB962C8B-B14F-4D97-AF65-F5344CB8AC3E}">
        <p14:creationId xmlns:p14="http://schemas.microsoft.com/office/powerpoint/2010/main" val="153761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5751" y="387764"/>
            <a:ext cx="3714750" cy="655976"/>
          </a:xfrm>
        </p:spPr>
        <p:txBody>
          <a:bodyPr/>
          <a:lstStyle/>
          <a:p>
            <a:r>
              <a:rPr lang="en-US"/>
              <a:t>Recommendations</a:t>
            </a:r>
          </a:p>
        </p:txBody>
      </p:sp>
      <p:sp>
        <p:nvSpPr>
          <p:cNvPr id="3" name="Marcador de contenido 2"/>
          <p:cNvSpPr>
            <a:spLocks noGrp="1"/>
          </p:cNvSpPr>
          <p:nvPr>
            <p:ph sz="quarter" idx="4"/>
          </p:nvPr>
        </p:nvSpPr>
        <p:spPr>
          <a:xfrm>
            <a:off x="591671" y="1552685"/>
            <a:ext cx="11058861" cy="4724402"/>
          </a:xfrm>
        </p:spPr>
        <p:txBody>
          <a:bodyPr vert="horz" lIns="91440" tIns="45720" rIns="91440" bIns="45720" rtlCol="0" anchor="t">
            <a:noAutofit/>
          </a:bodyPr>
          <a:lstStyle/>
          <a:p>
            <a:pPr algn="just"/>
            <a:r>
              <a:rPr lang="en-US">
                <a:ea typeface="+mn-ea"/>
                <a:cs typeface="+mn-cs"/>
              </a:rPr>
              <a:t>The most part of institutions/countries of the region don´t have published/online the offer of capacities (marine instrumentation/vessels mainly e.g.) and available to be linked from metadata. Given this, OIH LAC has not yet been able to capture all the real supply of capacity in the topics proposed for the region. Thinking about strengthening the capacities of institutions to publish information can be an activity to be taken into account in the framework of the Decade of Ocean Sciences (A transparent ocean...) and that in an important way also influences the results for the GOSR ( Global Ocean Science Report).</a:t>
            </a:r>
            <a:endParaRPr lang="en-US">
              <a:ea typeface="+mn-ea"/>
              <a:cs typeface="Calibri"/>
            </a:endParaRPr>
          </a:p>
          <a:p>
            <a:pPr algn="just"/>
            <a:r>
              <a:rPr lang="en-US">
                <a:ea typeface="+mn-ea"/>
                <a:cs typeface="+mn-cs"/>
              </a:rPr>
              <a:t>The characterization of the "Laboratory" category lacks a template with minimum attributes, which means that no records have been reported for that category to date, despite the fact that there are records for the region.</a:t>
            </a:r>
          </a:p>
          <a:p>
            <a:pPr algn="just"/>
            <a:r>
              <a:rPr lang="en-US">
                <a:ea typeface="+mn-ea"/>
                <a:cs typeface="+mn-cs"/>
              </a:rPr>
              <a:t>NODC and ADU must have more intense activity to promote information sharing to OIH</a:t>
            </a:r>
          </a:p>
        </p:txBody>
      </p:sp>
    </p:spTree>
    <p:extLst>
      <p:ext uri="{BB962C8B-B14F-4D97-AF65-F5344CB8AC3E}">
        <p14:creationId xmlns:p14="http://schemas.microsoft.com/office/powerpoint/2010/main" val="3437484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8027" y="504069"/>
            <a:ext cx="10359249" cy="591306"/>
          </a:xfrm>
        </p:spPr>
        <p:txBody>
          <a:bodyPr/>
          <a:lstStyle/>
          <a:p>
            <a:r>
              <a:rPr lang="en-US"/>
              <a:t>Challenges (technical)</a:t>
            </a:r>
          </a:p>
        </p:txBody>
      </p:sp>
      <p:sp>
        <p:nvSpPr>
          <p:cNvPr id="3" name="Marcador de contenido 2"/>
          <p:cNvSpPr>
            <a:spLocks noGrp="1"/>
          </p:cNvSpPr>
          <p:nvPr>
            <p:ph sz="quarter" idx="4"/>
          </p:nvPr>
        </p:nvSpPr>
        <p:spPr>
          <a:xfrm>
            <a:off x="842218" y="2619170"/>
            <a:ext cx="10120866" cy="2125220"/>
          </a:xfrm>
        </p:spPr>
        <p:txBody>
          <a:bodyPr vert="horz" lIns="91440" tIns="45720" rIns="91440" bIns="45720" rtlCol="0" anchor="t">
            <a:normAutofit lnSpcReduction="10000"/>
          </a:bodyPr>
          <a:lstStyle/>
          <a:p>
            <a:r>
              <a:rPr lang="en-US">
                <a:ea typeface="Calibri" panose="020F0502020204030204"/>
                <a:cs typeface="Calibri" panose="020F0502020204030204"/>
              </a:rPr>
              <a:t>Strengthen the development team; in skills such as Marine Data Management, Governance and the MEDIN toolset and Data Analysis with Python Programming for Career Ocean Professionals skills.</a:t>
            </a:r>
          </a:p>
          <a:p>
            <a:r>
              <a:rPr lang="en-US">
                <a:ea typeface="+mn-ea"/>
                <a:cs typeface="+mn-cs"/>
              </a:rPr>
              <a:t>Provide to librarians in interested countries small trainings on "how to enable and configure OAI (Protocol for Metadata Harvesting) in their document repositories (Koha, </a:t>
            </a:r>
            <a:r>
              <a:rPr lang="en-US" err="1">
                <a:ea typeface="+mn-ea"/>
                <a:cs typeface="+mn-cs"/>
              </a:rPr>
              <a:t>Dspace</a:t>
            </a:r>
            <a:r>
              <a:rPr lang="en-US">
                <a:ea typeface="+mn-ea"/>
                <a:cs typeface="+mn-cs"/>
              </a:rPr>
              <a:t>, etc.)" to make the resources offered more visible.</a:t>
            </a:r>
            <a:endParaRPr lang="en-US">
              <a:ea typeface="Calibri"/>
              <a:cs typeface="Calibri"/>
            </a:endParaRPr>
          </a:p>
          <a:p>
            <a:pPr marL="0" indent="0">
              <a:buNone/>
            </a:pPr>
            <a:endParaRPr lang="en-US">
              <a:ea typeface="Calibri"/>
              <a:cs typeface="Calibri"/>
            </a:endParaRPr>
          </a:p>
        </p:txBody>
      </p:sp>
    </p:spTree>
    <p:extLst>
      <p:ext uri="{BB962C8B-B14F-4D97-AF65-F5344CB8AC3E}">
        <p14:creationId xmlns:p14="http://schemas.microsoft.com/office/powerpoint/2010/main" val="2349344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8e024d6-51f2-471b-ac2c-b1117d65062e}" enabled="1" method="Standard" siteId="{1d4fae52-39b3-4bfa-b0b3-022956b11194}" contentBits="0" removed="0"/>
</clbl:labelList>
</file>

<file path=docProps/app.xml><?xml version="1.0" encoding="utf-8"?>
<Properties xmlns="http://schemas.openxmlformats.org/officeDocument/2006/extended-properties" xmlns:vt="http://schemas.openxmlformats.org/officeDocument/2006/docPropsVTypes">
  <TotalTime>856</TotalTime>
  <Words>708</Words>
  <Application>Microsoft Macintosh PowerPoint</Application>
  <PresentationFormat>Widescreen</PresentationFormat>
  <Paragraphs>72</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Helvetica Neue</vt:lpstr>
      <vt:lpstr>Open Sans Extrabold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Recommendations</vt:lpstr>
      <vt:lpstr>Challenges (technical)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Leonardo Arias</dc:creator>
  <cp:keywords>LAC node OIHub</cp:keywords>
  <cp:lastModifiedBy>De Baenst, Sofie</cp:lastModifiedBy>
  <cp:revision>11</cp:revision>
  <dcterms:created xsi:type="dcterms:W3CDTF">2020-06-08T13:24:03Z</dcterms:created>
  <dcterms:modified xsi:type="dcterms:W3CDTF">2024-05-16T13:48:04Z</dcterms:modified>
</cp:coreProperties>
</file>