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8"/>
  </p:notesMasterIdLst>
  <p:sldIdLst>
    <p:sldId id="312" r:id="rId3"/>
    <p:sldId id="320" r:id="rId4"/>
    <p:sldId id="315" r:id="rId5"/>
    <p:sldId id="316" r:id="rId6"/>
    <p:sldId id="33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3" autoAdjust="0"/>
    <p:restoredTop sz="81232" autoAdjust="0"/>
  </p:normalViewPr>
  <p:slideViewPr>
    <p:cSldViewPr snapToGrid="0">
      <p:cViewPr varScale="1">
        <p:scale>
          <a:sx n="91" d="100"/>
          <a:sy n="91" d="100"/>
        </p:scale>
        <p:origin x="12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12/07/24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693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4</a:t>
            </a:fld>
            <a:endParaRPr lang="en-NZ"/>
          </a:p>
        </p:txBody>
      </p:sp>
    </p:spTree>
    <p:extLst>
      <p:ext uri="{BB962C8B-B14F-4D97-AF65-F5344CB8AC3E}">
        <p14:creationId xmlns:p14="http://schemas.microsoft.com/office/powerpoint/2010/main" val="121336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763" y="0"/>
            <a:ext cx="12191365" cy="68580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1000" dirty="0"/>
          </a:p>
        </p:txBody>
      </p:sp>
      <p:grpSp>
        <p:nvGrpSpPr>
          <p:cNvPr id="2" name="Group 1">
            <a:extLst>
              <a:ext uri="{FF2B5EF4-FFF2-40B4-BE49-F238E27FC236}">
                <a16:creationId xmlns:a16="http://schemas.microsoft.com/office/drawing/2014/main" id="{47BF785D-D629-586B-362F-1852E191A441}"/>
              </a:ext>
            </a:extLst>
          </p:cNvPr>
          <p:cNvGrpSpPr/>
          <p:nvPr userDrawn="1"/>
        </p:nvGrpSpPr>
        <p:grpSpPr>
          <a:xfrm>
            <a:off x="4986049" y="2211121"/>
            <a:ext cx="1238860" cy="2605548"/>
            <a:chOff x="5053781" y="2202426"/>
            <a:chExt cx="1238860" cy="2605548"/>
          </a:xfrm>
        </p:grpSpPr>
        <p:cxnSp>
          <p:nvCxnSpPr>
            <p:cNvPr id="3" name="Straight Connector 2">
              <a:extLst>
                <a:ext uri="{FF2B5EF4-FFF2-40B4-BE49-F238E27FC236}">
                  <a16:creationId xmlns:a16="http://schemas.microsoft.com/office/drawing/2014/main" id="{72DD46DE-AD41-7038-D3E1-D8EE23CFC8F8}"/>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47F225F8-A8C1-10AA-08B9-FD8D518944BD}"/>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5" name="Picture 4">
            <a:extLst>
              <a:ext uri="{FF2B5EF4-FFF2-40B4-BE49-F238E27FC236}">
                <a16:creationId xmlns:a16="http://schemas.microsoft.com/office/drawing/2014/main" id="{22AB4E4B-4A5C-C619-6EA8-EA3136EE3E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99948" y="205691"/>
            <a:ext cx="1673113" cy="1201279"/>
          </a:xfrm>
          <a:prstGeom prst="rect">
            <a:avLst/>
          </a:prstGeom>
        </p:spPr>
      </p:pic>
      <p:pic>
        <p:nvPicPr>
          <p:cNvPr id="7" name="Picture 6">
            <a:extLst>
              <a:ext uri="{FF2B5EF4-FFF2-40B4-BE49-F238E27FC236}">
                <a16:creationId xmlns:a16="http://schemas.microsoft.com/office/drawing/2014/main" id="{68E9615C-4480-79AC-757A-315EBB6E2E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407129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652448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12/07/2024</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12/07/24</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12/07/24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80" r:id="rId4"/>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WG3 Task Team on Tsunami Ready July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E70431C3-B2D5-4420-5591-A17FC22209F8}"/>
              </a:ext>
            </a:extLst>
          </p:cNvPr>
          <p:cNvSpPr txBox="1"/>
          <p:nvPr/>
        </p:nvSpPr>
        <p:spPr>
          <a:xfrm>
            <a:off x="65567" y="547513"/>
            <a:ext cx="12257568" cy="116955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PTWS WORKING GROUP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ON DISASTER RISK MANAGEMENT AND PREPAREDNESS (WG 3)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TASK TEAM ON TSUNAMI READY</a:t>
            </a:r>
            <a:endParaRPr kumimoji="0" lang="en-NZ" sz="20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4" name="TextBox 3">
            <a:extLst>
              <a:ext uri="{FF2B5EF4-FFF2-40B4-BE49-F238E27FC236}">
                <a16:creationId xmlns:a16="http://schemas.microsoft.com/office/drawing/2014/main" id="{A485B670-FC79-EB3E-F31E-5645DDE0D8F3}"/>
              </a:ext>
            </a:extLst>
          </p:cNvPr>
          <p:cNvSpPr txBox="1"/>
          <p:nvPr/>
        </p:nvSpPr>
        <p:spPr>
          <a:xfrm>
            <a:off x="1788664" y="2767848"/>
            <a:ext cx="8963013" cy="1938992"/>
          </a:xfrm>
          <a:prstGeom prst="rect">
            <a:avLst/>
          </a:prstGeom>
          <a:noFill/>
        </p:spPr>
        <p:txBody>
          <a:bodyPr wrap="square" rtlCol="0">
            <a:spAutoFit/>
          </a:bodyPr>
          <a:lstStyle/>
          <a:p>
            <a:pPr algn="ctr"/>
            <a:r>
              <a:rPr lang="mi-NZ" sz="6000" b="1" dirty="0">
                <a:solidFill>
                  <a:schemeClr val="bg1"/>
                </a:solidFill>
                <a:latin typeface="Aptos Black" panose="020F0502020204030204" pitchFamily="34" charset="0"/>
              </a:rPr>
              <a:t>EQUIVALENCY GUIDANCE</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228682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a:t>
            </a:r>
            <a:r>
              <a:rPr lang="mi-NZ" sz="3200" dirty="0" err="1">
                <a:solidFill>
                  <a:srgbClr val="0961A9"/>
                </a:solidFill>
                <a:latin typeface="Aptos ExtraBold" panose="020B0004020202020204" pitchFamily="34" charset="0"/>
              </a:rPr>
              <a:t>Equivalency</a:t>
            </a:r>
            <a:r>
              <a:rPr lang="mi-NZ" sz="3200" dirty="0">
                <a:solidFill>
                  <a:srgbClr val="0961A9"/>
                </a:solidFill>
                <a:latin typeface="Aptos ExtraBold" panose="020B0004020202020204" pitchFamily="34" charset="0"/>
              </a:rPr>
              <a:t>”</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1000014"/>
            <a:ext cx="11440632" cy="5262979"/>
          </a:xfrm>
          <a:prstGeom prst="rect">
            <a:avLst/>
          </a:prstGeom>
          <a:noFill/>
        </p:spPr>
        <p:txBody>
          <a:bodyPr wrap="square" rtlCol="0">
            <a:spAutoFit/>
          </a:bodyPr>
          <a:lstStyle/>
          <a:p>
            <a:r>
              <a:rPr lang="en-NZ" sz="2400" dirty="0">
                <a:latin typeface="Aptos" panose="020B0004020202020204" pitchFamily="34" charset="0"/>
              </a:rPr>
              <a:t>The UN Ocean Decade Goal is to make ”</a:t>
            </a:r>
            <a:r>
              <a:rPr lang="en-NZ" sz="2400" b="1" dirty="0">
                <a:solidFill>
                  <a:srgbClr val="0961A9"/>
                </a:solidFill>
                <a:latin typeface="Aptos" panose="020B0004020202020204" pitchFamily="34" charset="0"/>
              </a:rPr>
              <a:t>100% of communities at risk of tsunami prepared for and resilient to tsunamis by 2030 through the implementation of the UNESCO/IOC Tsunami Ready Recognition Programme and other initiatives</a:t>
            </a:r>
            <a:r>
              <a:rPr lang="en-NZ" sz="2400" dirty="0">
                <a:latin typeface="Aptos" panose="020B0004020202020204" pitchFamily="34" charset="0"/>
              </a:rPr>
              <a:t>.”</a:t>
            </a:r>
          </a:p>
          <a:p>
            <a:endParaRPr lang="en-NZ" sz="2400" i="1" dirty="0">
              <a:latin typeface="Aptos" panose="020B0004020202020204" pitchFamily="34" charset="0"/>
            </a:endParaRPr>
          </a:p>
          <a:p>
            <a:r>
              <a:rPr lang="en-NZ" sz="2400" dirty="0">
                <a:latin typeface="Aptos" panose="020B0004020202020204" pitchFamily="34" charset="0"/>
              </a:rPr>
              <a:t>For the proposed ‘equivalency’ concept, the 12 indicators of the Tsunami Ready Recognition Programme are taken as the definition of </a:t>
            </a:r>
            <a:r>
              <a:rPr lang="en-NZ" sz="2400" b="1" dirty="0">
                <a:solidFill>
                  <a:srgbClr val="0961A9"/>
                </a:solidFill>
                <a:latin typeface="Aptos" panose="020B0004020202020204" pitchFamily="34" charset="0"/>
              </a:rPr>
              <a:t>‘prepared and resilient’</a:t>
            </a:r>
          </a:p>
          <a:p>
            <a:endParaRPr lang="en-NZ" sz="2400" dirty="0">
              <a:latin typeface="Aptos" panose="020B0004020202020204" pitchFamily="34" charset="0"/>
            </a:endParaRPr>
          </a:p>
          <a:p>
            <a:r>
              <a:rPr lang="en-NZ" sz="2400" dirty="0">
                <a:latin typeface="Aptos" panose="020B0004020202020204" pitchFamily="34" charset="0"/>
              </a:rPr>
              <a:t>The purpose of this ‘equivalency approach’ is to ensure that </a:t>
            </a:r>
            <a:r>
              <a:rPr lang="en-NZ" sz="2400" b="1" dirty="0">
                <a:solidFill>
                  <a:srgbClr val="0961A9"/>
                </a:solidFill>
                <a:latin typeface="Aptos" panose="020B0004020202020204" pitchFamily="34" charset="0"/>
              </a:rPr>
              <a:t>every country will contribute </a:t>
            </a:r>
            <a:r>
              <a:rPr lang="en-NZ" sz="2400" dirty="0">
                <a:latin typeface="Aptos" panose="020B0004020202020204" pitchFamily="34" charset="0"/>
              </a:rPr>
              <a:t>to the UN Ocean Decade Goal. </a:t>
            </a:r>
          </a:p>
          <a:p>
            <a:endParaRPr lang="en-NZ" sz="2400" dirty="0">
              <a:latin typeface="Aptos" panose="020B0004020202020204" pitchFamily="34" charset="0"/>
            </a:endParaRPr>
          </a:p>
          <a:p>
            <a:r>
              <a:rPr lang="en-NZ" sz="2400" dirty="0">
                <a:latin typeface="Aptos" panose="020B0004020202020204" pitchFamily="34" charset="0"/>
              </a:rPr>
              <a:t>		This process </a:t>
            </a:r>
            <a:r>
              <a:rPr lang="en-NZ" sz="2400" b="1" dirty="0">
                <a:solidFill>
                  <a:srgbClr val="0961A9"/>
                </a:solidFill>
                <a:latin typeface="Aptos" panose="020B0004020202020204" pitchFamily="34" charset="0"/>
              </a:rPr>
              <a:t>does not require application</a:t>
            </a:r>
            <a:r>
              <a:rPr lang="en-NZ" sz="2400" dirty="0">
                <a:latin typeface="Aptos" panose="020B0004020202020204" pitchFamily="34" charset="0"/>
              </a:rPr>
              <a:t> to IOC/UNESCO for formal 			TR recognition but will support ICG reporting. </a:t>
            </a:r>
            <a:endParaRPr lang="en-NZ" sz="2400" i="1" dirty="0">
              <a:latin typeface="Aptos" panose="020B0004020202020204" pitchFamily="34" charset="0"/>
            </a:endParaRPr>
          </a:p>
          <a:p>
            <a:endParaRPr lang="en-NZ" sz="2400" i="1" dirty="0">
              <a:latin typeface="Aptos" panose="020B0004020202020204" pitchFamily="34" charset="0"/>
            </a:endParaRPr>
          </a:p>
          <a:p>
            <a:r>
              <a:rPr lang="en-NZ" sz="2400" i="1" dirty="0">
                <a:latin typeface="Aptos" panose="020B0004020202020204" pitchFamily="34" charset="0"/>
              </a:rPr>
              <a:t>.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332393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ue and white logo&#10;&#10;Description automatically generated">
            <a:extLst>
              <a:ext uri="{FF2B5EF4-FFF2-40B4-BE49-F238E27FC236}">
                <a16:creationId xmlns:a16="http://schemas.microsoft.com/office/drawing/2014/main" id="{B139AC97-779F-4C82-2FC7-801C014B6F8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3" name="TextBox 2">
            <a:extLst>
              <a:ext uri="{FF2B5EF4-FFF2-40B4-BE49-F238E27FC236}">
                <a16:creationId xmlns:a16="http://schemas.microsoft.com/office/drawing/2014/main" id="{2A80A15A-BB8E-E924-08C1-BD6412E90A27}"/>
              </a:ext>
            </a:extLst>
          </p:cNvPr>
          <p:cNvSpPr txBox="1"/>
          <p:nvPr/>
        </p:nvSpPr>
        <p:spPr>
          <a:xfrm>
            <a:off x="244548" y="31897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a:t>
            </a:r>
            <a:r>
              <a:rPr lang="mi-NZ" sz="3200" dirty="0" err="1">
                <a:solidFill>
                  <a:srgbClr val="0961A9"/>
                </a:solidFill>
                <a:latin typeface="Aptos ExtraBold" panose="020B0004020202020204" pitchFamily="34" charset="0"/>
              </a:rPr>
              <a:t>Equivalency</a:t>
            </a:r>
            <a:r>
              <a:rPr lang="mi-NZ" sz="3200" dirty="0">
                <a:solidFill>
                  <a:srgbClr val="0961A9"/>
                </a:solidFill>
                <a:latin typeface="Aptos ExtraBold" panose="020B0004020202020204" pitchFamily="34" charset="0"/>
              </a:rPr>
              <a:t>”</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375684" y="903753"/>
            <a:ext cx="11440632" cy="4524315"/>
          </a:xfrm>
          <a:prstGeom prst="rect">
            <a:avLst/>
          </a:prstGeom>
          <a:noFill/>
        </p:spPr>
        <p:txBody>
          <a:bodyPr wrap="square" rtlCol="0">
            <a:spAutoFit/>
          </a:bodyPr>
          <a:lstStyle/>
          <a:p>
            <a:r>
              <a:rPr lang="en-NZ" sz="2400" dirty="0">
                <a:latin typeface="Aptos" panose="020B0004020202020204" pitchFamily="34" charset="0"/>
              </a:rPr>
              <a:t>The approach proposed at ICG/PTWS-XXX (September 2023) has the following principles:</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Countries have a strong motivation to ensure tsunami resilience 			(not box tick)</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Builds upon existing programmes, capacities and strengths 	</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We use the 12 indicators of the Tsunami Ready Framework</a:t>
            </a:r>
          </a:p>
          <a:p>
            <a:endParaRPr lang="en-NZ" sz="2400" b="1" dirty="0">
              <a:solidFill>
                <a:srgbClr val="0961A9"/>
              </a:solidFill>
              <a:latin typeface="Aptos" panose="020B0004020202020204" pitchFamily="34" charset="0"/>
            </a:endParaRPr>
          </a:p>
          <a:p>
            <a:r>
              <a:rPr lang="en-NZ" sz="2400" b="1" dirty="0">
                <a:solidFill>
                  <a:srgbClr val="0961A9"/>
                </a:solidFill>
                <a:latin typeface="Aptos" panose="020B0004020202020204" pitchFamily="34" charset="0"/>
              </a:rPr>
              <a:t>		Contributes to ICG progress reporting for UNOD Tsunami 				Programme </a:t>
            </a:r>
            <a:endParaRPr lang="en-NZ" sz="24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200163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244548" y="303588"/>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TRRP “Equivalency” is a country action</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744339"/>
            <a:ext cx="11225539" cy="6532558"/>
          </a:xfrm>
          <a:prstGeom prst="rect">
            <a:avLst/>
          </a:prstGeom>
          <a:noFill/>
        </p:spPr>
        <p:txBody>
          <a:bodyPr wrap="square" rtlCol="0">
            <a:spAutoFit/>
          </a:bodyPr>
          <a:lstStyle/>
          <a:p>
            <a:r>
              <a:rPr lang="en-NZ" sz="2400" dirty="0">
                <a:latin typeface="Aptos" panose="020B0004020202020204" pitchFamily="34" charset="0"/>
              </a:rPr>
              <a:t>Approach proposed at ICG/PTWS-XXX had 4 steps, since simplified to 3:</a:t>
            </a:r>
          </a:p>
          <a:p>
            <a:endParaRPr lang="en-NZ" sz="500" dirty="0">
              <a:latin typeface="Aptos" panose="020B0004020202020204" pitchFamily="34" charset="0"/>
            </a:endParaRPr>
          </a:p>
          <a:p>
            <a:pPr marL="514350" indent="-514350">
              <a:buFont typeface="+mj-lt"/>
              <a:buAutoNum type="arabicPeriod"/>
            </a:pPr>
            <a:r>
              <a:rPr lang="en-NZ" sz="2400" b="1" dirty="0">
                <a:solidFill>
                  <a:srgbClr val="0961A9"/>
                </a:solidFill>
                <a:latin typeface="Aptos" panose="020B0004020202020204" pitchFamily="34" charset="0"/>
              </a:rPr>
              <a:t>Identify / establish national governance (National Tsunami Ready Board (NTRB) or equivalent).  </a:t>
            </a:r>
            <a:r>
              <a:rPr lang="en-NZ" sz="2000" dirty="0">
                <a:latin typeface="Aptos" panose="020B0004020202020204" pitchFamily="34" charset="0"/>
              </a:rPr>
              <a:t>NTRB guidance exists in MG74.  Note Regional TRB will not be applicable in this context. </a:t>
            </a:r>
            <a:r>
              <a:rPr lang="en-NZ" sz="2000" dirty="0">
                <a:solidFill>
                  <a:srgbClr val="0961A9"/>
                </a:solidFill>
                <a:latin typeface="Aptos" panose="020B0004020202020204" pitchFamily="34" charset="0"/>
              </a:rPr>
              <a:t>	</a:t>
            </a:r>
            <a:endParaRPr lang="en-NZ" sz="2800" dirty="0">
              <a:latin typeface="Aptos" panose="020B0004020202020204" pitchFamily="34" charset="0"/>
            </a:endParaRPr>
          </a:p>
          <a:p>
            <a:pPr marL="514350" indent="-514350">
              <a:spcBef>
                <a:spcPts val="900"/>
              </a:spcBef>
              <a:buFont typeface="+mj-lt"/>
              <a:buAutoNum type="arabicPeriod"/>
            </a:pPr>
            <a:r>
              <a:rPr lang="en-NZ" sz="2400" b="1" dirty="0">
                <a:solidFill>
                  <a:srgbClr val="0961A9"/>
                </a:solidFill>
                <a:latin typeface="Aptos" panose="020B0004020202020204" pitchFamily="34" charset="0"/>
              </a:rPr>
              <a:t>Assess tsunami preparedness &amp; resiliency against TRRP indicators</a:t>
            </a:r>
          </a:p>
          <a:p>
            <a:pPr marL="800100" lvl="1" indent="-342900">
              <a:buFont typeface="Arial" panose="020B0604020202020204" pitchFamily="34" charset="0"/>
              <a:buChar char="•"/>
            </a:pPr>
            <a:r>
              <a:rPr lang="en-NZ" sz="2400" dirty="0">
                <a:latin typeface="Aptos" panose="020B0004020202020204" pitchFamily="34" charset="0"/>
              </a:rPr>
              <a:t>Define the most appropriate level of “community”</a:t>
            </a:r>
          </a:p>
          <a:p>
            <a:pPr marL="1257300" lvl="2" indent="-342900">
              <a:buFont typeface="Arial" panose="020B0604020202020204" pitchFamily="34" charset="0"/>
              <a:buChar char="•"/>
            </a:pPr>
            <a:r>
              <a:rPr lang="en-NZ" sz="2000" dirty="0">
                <a:solidFill>
                  <a:srgbClr val="0961A9"/>
                </a:solidFill>
                <a:latin typeface="Aptos" panose="020B0004020202020204" pitchFamily="34" charset="0"/>
              </a:rPr>
              <a:t>Guidance to be in the TR toolkit.  Should be pragmatic to enable meaningful application</a:t>
            </a:r>
            <a:endParaRPr lang="en-NZ" sz="2400" dirty="0">
              <a:latin typeface="Aptos" panose="020B0004020202020204" pitchFamily="34" charset="0"/>
            </a:endParaRPr>
          </a:p>
          <a:p>
            <a:pPr marL="800100" lvl="1" indent="-342900">
              <a:buFont typeface="Arial" panose="020B0604020202020204" pitchFamily="34" charset="0"/>
              <a:buChar char="•"/>
            </a:pPr>
            <a:r>
              <a:rPr lang="en-NZ" sz="2400" dirty="0">
                <a:latin typeface="Aptos" panose="020B0004020202020204" pitchFamily="34" charset="0"/>
              </a:rPr>
              <a:t>Undertake a process </a:t>
            </a:r>
            <a:r>
              <a:rPr lang="en-NZ" sz="2400" dirty="0">
                <a:solidFill>
                  <a:srgbClr val="C00000"/>
                </a:solidFill>
                <a:latin typeface="Aptos" panose="020B0004020202020204" pitchFamily="34" charset="0"/>
              </a:rPr>
              <a:t>*</a:t>
            </a:r>
            <a:r>
              <a:rPr lang="en-NZ" sz="2400" dirty="0">
                <a:latin typeface="Aptos" panose="020B0004020202020204" pitchFamily="34" charset="0"/>
              </a:rPr>
              <a:t> that cross-references current status of activities        and products of the “community” against TR indicators. </a:t>
            </a:r>
          </a:p>
          <a:p>
            <a:pPr marL="1257300" lvl="2" indent="-342900">
              <a:buFont typeface="Arial" panose="020B0604020202020204" pitchFamily="34" charset="0"/>
              <a:buChar char="•"/>
            </a:pPr>
            <a:r>
              <a:rPr lang="en-NZ" sz="2000" dirty="0">
                <a:solidFill>
                  <a:srgbClr val="0961A9"/>
                </a:solidFill>
                <a:latin typeface="Aptos" panose="020B0004020202020204" pitchFamily="34" charset="0"/>
              </a:rPr>
              <a:t>As far as possible, utilise existing community reporting, some activities may be  consistent across all communities. </a:t>
            </a:r>
          </a:p>
          <a:p>
            <a:pPr marL="1257300" lvl="2" indent="-342900">
              <a:buFont typeface="Arial" panose="020B0604020202020204" pitchFamily="34" charset="0"/>
              <a:buChar char="•"/>
            </a:pPr>
            <a:r>
              <a:rPr lang="en-NZ" sz="2000" dirty="0">
                <a:solidFill>
                  <a:srgbClr val="0961A9"/>
                </a:solidFill>
                <a:latin typeface="Aptos" panose="020B0004020202020204" pitchFamily="34" charset="0"/>
              </a:rPr>
              <a:t>Modify current MG 74 UNESCO-IOC TR application to create “TR fulfilment” checklist</a:t>
            </a:r>
            <a:r>
              <a:rPr lang="en-NZ" dirty="0">
                <a:solidFill>
                  <a:srgbClr val="0961A9"/>
                </a:solidFill>
                <a:latin typeface="Aptos" panose="020B0004020202020204" pitchFamily="34" charset="0"/>
              </a:rPr>
              <a:t> </a:t>
            </a:r>
            <a:r>
              <a:rPr lang="en-NZ" sz="2800" b="1" dirty="0">
                <a:solidFill>
                  <a:srgbClr val="0961A9"/>
                </a:solidFill>
                <a:latin typeface="Aptos" panose="020B0004020202020204" pitchFamily="34" charset="0"/>
              </a:rPr>
              <a:t> </a:t>
            </a:r>
          </a:p>
          <a:p>
            <a:pPr marL="514350" indent="-514350">
              <a:spcBef>
                <a:spcPts val="900"/>
              </a:spcBef>
              <a:buFont typeface="+mj-lt"/>
              <a:buAutoNum type="arabicPeriod"/>
            </a:pPr>
            <a:r>
              <a:rPr lang="en-NZ" sz="2400" b="1" dirty="0">
                <a:solidFill>
                  <a:srgbClr val="0961A9"/>
                </a:solidFill>
                <a:latin typeface="Aptos" panose="020B0004020202020204" pitchFamily="34" charset="0"/>
              </a:rPr>
              <a:t>Report </a:t>
            </a:r>
            <a:r>
              <a:rPr lang="en-NZ" sz="2400" b="1" dirty="0">
                <a:solidFill>
                  <a:srgbClr val="C00000"/>
                </a:solidFill>
                <a:latin typeface="Aptos" panose="020B0004020202020204" pitchFamily="34" charset="0"/>
              </a:rPr>
              <a:t>*</a:t>
            </a:r>
            <a:r>
              <a:rPr lang="en-NZ" sz="2400" b="1" dirty="0">
                <a:solidFill>
                  <a:srgbClr val="0961A9"/>
                </a:solidFill>
                <a:latin typeface="Aptos" panose="020B0004020202020204" pitchFamily="34" charset="0"/>
              </a:rPr>
              <a:t> progress toward UNOD Goal to ICG.                                                                  </a:t>
            </a:r>
            <a:r>
              <a:rPr lang="en-NZ" sz="2000" dirty="0">
                <a:latin typeface="Aptos" panose="020B0004020202020204" pitchFamily="34" charset="0"/>
              </a:rPr>
              <a:t>Member States through survey or national reporting (e.g. annual? Biannual?).                                    Ideally, this is eventually integrated with PTWS KPI or National Reporting.</a:t>
            </a:r>
          </a:p>
          <a:p>
            <a:pPr marL="514350" indent="-514350">
              <a:spcBef>
                <a:spcPts val="900"/>
              </a:spcBef>
              <a:buFont typeface="+mj-lt"/>
              <a:buAutoNum type="arabicPeriod"/>
            </a:pPr>
            <a:endParaRPr lang="en-NZ" sz="200" dirty="0">
              <a:latin typeface="Aptos" panose="020B0004020202020204" pitchFamily="34" charset="0"/>
            </a:endParaRPr>
          </a:p>
          <a:p>
            <a:pPr algn="r"/>
            <a:r>
              <a:rPr lang="en-NZ" sz="2000" i="1" dirty="0">
                <a:solidFill>
                  <a:srgbClr val="C00000"/>
                </a:solidFill>
                <a:latin typeface="Aptos" panose="020B0004020202020204" pitchFamily="34" charset="0"/>
              </a:rPr>
              <a:t>* to be proposed by Task Team for SC September 2024.</a:t>
            </a:r>
          </a:p>
          <a:p>
            <a:pPr algn="r"/>
            <a:r>
              <a:rPr lang="en-NZ" sz="2400" i="1" dirty="0">
                <a:latin typeface="Aptos" panose="020B0004020202020204" pitchFamily="34" charset="0"/>
              </a:rPr>
              <a:t>     </a:t>
            </a:r>
            <a:r>
              <a:rPr lang="en-NZ" sz="2800" dirty="0">
                <a:latin typeface="Aptos" panose="020B0004020202020204" pitchFamily="34" charset="0"/>
              </a:rPr>
              <a:t>                     </a:t>
            </a:r>
            <a:endParaRPr lang="en-NZ" sz="2800" i="1" dirty="0">
              <a:latin typeface="Aptos" panose="020B0004020202020204" pitchFamily="34" charset="0"/>
            </a:endParaRP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46917" y="0"/>
              <a:ext cx="474508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127916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80A15A-BB8E-E924-08C1-BD6412E90A27}"/>
              </a:ext>
            </a:extLst>
          </p:cNvPr>
          <p:cNvSpPr txBox="1"/>
          <p:nvPr/>
        </p:nvSpPr>
        <p:spPr>
          <a:xfrm>
            <a:off x="375684" y="307777"/>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Meeting </a:t>
            </a:r>
            <a:r>
              <a:rPr lang="mi-NZ" sz="3200" dirty="0" err="1">
                <a:solidFill>
                  <a:srgbClr val="0961A9"/>
                </a:solidFill>
                <a:latin typeface="Aptos ExtraBold" panose="020B0004020202020204" pitchFamily="34" charset="0"/>
              </a:rPr>
              <a:t>Discussion</a:t>
            </a:r>
            <a:endParaRPr lang="en-NZ" sz="3200" dirty="0">
              <a:solidFill>
                <a:srgbClr val="0961A9"/>
              </a:solidFill>
              <a:latin typeface="Aptos ExtraBold" panose="020B0004020202020204" pitchFamily="34" charset="0"/>
            </a:endParaRPr>
          </a:p>
        </p:txBody>
      </p:sp>
      <p:sp>
        <p:nvSpPr>
          <p:cNvPr id="4" name="TextBox 3">
            <a:extLst>
              <a:ext uri="{FF2B5EF4-FFF2-40B4-BE49-F238E27FC236}">
                <a16:creationId xmlns:a16="http://schemas.microsoft.com/office/drawing/2014/main" id="{6B52521E-E479-5364-018B-446FAA253712}"/>
              </a:ext>
            </a:extLst>
          </p:cNvPr>
          <p:cNvSpPr txBox="1"/>
          <p:nvPr/>
        </p:nvSpPr>
        <p:spPr>
          <a:xfrm>
            <a:off x="244548" y="1000014"/>
            <a:ext cx="11440632" cy="461665"/>
          </a:xfrm>
          <a:prstGeom prst="rect">
            <a:avLst/>
          </a:prstGeom>
          <a:noFill/>
        </p:spPr>
        <p:txBody>
          <a:bodyPr wrap="square" rtlCol="0">
            <a:spAutoFit/>
          </a:bodyPr>
          <a:lstStyle/>
          <a:p>
            <a:r>
              <a:rPr lang="en-NZ" sz="2400" i="1" dirty="0">
                <a:latin typeface="Aptos" panose="020B0004020202020204" pitchFamily="34" charset="0"/>
              </a:rPr>
              <a:t> </a:t>
            </a:r>
          </a:p>
        </p:txBody>
      </p:sp>
      <p:grpSp>
        <p:nvGrpSpPr>
          <p:cNvPr id="5" name="Group 4">
            <a:extLst>
              <a:ext uri="{FF2B5EF4-FFF2-40B4-BE49-F238E27FC236}">
                <a16:creationId xmlns:a16="http://schemas.microsoft.com/office/drawing/2014/main" id="{65D801D2-58AE-BF8A-9C4F-5BC8ECE9305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D2B76A08-3241-DB4D-D4A2-F6FA6F65C824}"/>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a:extLst>
                <a:ext uri="{FF2B5EF4-FFF2-40B4-BE49-F238E27FC236}">
                  <a16:creationId xmlns:a16="http://schemas.microsoft.com/office/drawing/2014/main" id="{958E3DC5-4996-CF16-1251-344B64398590}"/>
                </a:ext>
              </a:extLst>
            </p:cNvPr>
            <p:cNvSpPr txBox="1"/>
            <p:nvPr/>
          </p:nvSpPr>
          <p:spPr>
            <a:xfrm>
              <a:off x="7406457" y="0"/>
              <a:ext cx="4785542"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sp>
        <p:nvSpPr>
          <p:cNvPr id="8" name="TextBox 7">
            <a:extLst>
              <a:ext uri="{FF2B5EF4-FFF2-40B4-BE49-F238E27FC236}">
                <a16:creationId xmlns:a16="http://schemas.microsoft.com/office/drawing/2014/main" id="{0E10E3AF-CE8E-8F2B-DE81-882E416FCE20}"/>
              </a:ext>
            </a:extLst>
          </p:cNvPr>
          <p:cNvSpPr txBox="1"/>
          <p:nvPr/>
        </p:nvSpPr>
        <p:spPr>
          <a:xfrm>
            <a:off x="375685" y="1001222"/>
            <a:ext cx="11440632" cy="5632311"/>
          </a:xfrm>
          <a:prstGeom prst="rect">
            <a:avLst/>
          </a:prstGeom>
          <a:noFill/>
        </p:spPr>
        <p:txBody>
          <a:bodyPr wrap="square" rtlCol="0">
            <a:spAutoFit/>
          </a:bodyPr>
          <a:lstStyle/>
          <a:p>
            <a:pPr marL="342900" indent="-342900">
              <a:buFont typeface="Arial" panose="020B0604020202020204" pitchFamily="34" charset="0"/>
              <a:buChar char="•"/>
            </a:pPr>
            <a:r>
              <a:rPr lang="en-NZ" dirty="0">
                <a:latin typeface="Aptos" panose="020B0004020202020204" pitchFamily="34" charset="0"/>
              </a:rPr>
              <a:t>There needs to be changes to the wording around the NTRB- make clear that it is about the functions of the governance, rather than a board named ‘NTRB’. This will make it easier to determine an equivalent without conflicting with existing governance and necessary procedures. This may not be defined in MG74 yet (work with the TICs). </a:t>
            </a:r>
          </a:p>
          <a:p>
            <a:pPr marL="342900" indent="-342900">
              <a:buFont typeface="Arial" panose="020B0604020202020204" pitchFamily="34" charset="0"/>
              <a:buChar char="•"/>
            </a:pPr>
            <a:endParaRPr lang="en-NZ" dirty="0">
              <a:latin typeface="Aptos" panose="020B0004020202020204" pitchFamily="34" charset="0"/>
            </a:endParaRPr>
          </a:p>
          <a:p>
            <a:pPr marL="342900" indent="-342900">
              <a:buFont typeface="Arial" panose="020B0604020202020204" pitchFamily="34" charset="0"/>
              <a:buChar char="•"/>
            </a:pPr>
            <a:r>
              <a:rPr lang="en-NZ" dirty="0">
                <a:latin typeface="Aptos" panose="020B0004020202020204" pitchFamily="34" charset="0"/>
              </a:rPr>
              <a:t>Will be important to use all representatives of this task team, as well as the Regional Working Groups, to hypothetically apply the guidance to different country contexts to ensure it is applicable across the Pacific</a:t>
            </a:r>
          </a:p>
          <a:p>
            <a:pPr marL="342900" indent="-342900">
              <a:buFont typeface="Arial" panose="020B0604020202020204" pitchFamily="34" charset="0"/>
              <a:buChar char="•"/>
            </a:pPr>
            <a:endParaRPr lang="en-NZ" dirty="0">
              <a:latin typeface="Aptos" panose="020B0004020202020204" pitchFamily="34" charset="0"/>
            </a:endParaRPr>
          </a:p>
          <a:p>
            <a:pPr marL="342900" indent="-342900">
              <a:buFont typeface="Arial" panose="020B0604020202020204" pitchFamily="34" charset="0"/>
              <a:buChar char="•"/>
            </a:pPr>
            <a:r>
              <a:rPr lang="en-NZ" dirty="0">
                <a:latin typeface="Aptos" panose="020B0004020202020204" pitchFamily="34" charset="0"/>
              </a:rPr>
              <a:t>Also need to consider with the reporting how to align with the renewal process concept of TRRP – the process of checking up and maintaining is very important </a:t>
            </a:r>
          </a:p>
          <a:p>
            <a:pPr marL="342900" indent="-342900">
              <a:buFont typeface="Arial" panose="020B0604020202020204" pitchFamily="34" charset="0"/>
              <a:buChar char="•"/>
            </a:pPr>
            <a:endParaRPr lang="en-NZ" dirty="0">
              <a:latin typeface="Aptos" panose="020B0004020202020204" pitchFamily="34" charset="0"/>
            </a:endParaRPr>
          </a:p>
          <a:p>
            <a:pPr marL="342900" indent="-342900">
              <a:buFont typeface="Arial" panose="020B0604020202020204" pitchFamily="34" charset="0"/>
              <a:buChar char="•"/>
            </a:pPr>
            <a:r>
              <a:rPr lang="en-NZ" dirty="0">
                <a:latin typeface="Aptos" panose="020B0004020202020204" pitchFamily="34" charset="0"/>
              </a:rPr>
              <a:t>Suggest this is run as a couple of pilots in countries with existing DRR programmes (e.g. NZ, Japan), before final approval</a:t>
            </a:r>
          </a:p>
          <a:p>
            <a:pPr marL="342900" indent="-342900">
              <a:buFont typeface="Arial" panose="020B0604020202020204" pitchFamily="34" charset="0"/>
              <a:buChar char="•"/>
            </a:pPr>
            <a:endParaRPr lang="en-NZ" dirty="0">
              <a:latin typeface="Aptos" panose="020B0004020202020204" pitchFamily="34" charset="0"/>
            </a:endParaRPr>
          </a:p>
          <a:p>
            <a:pPr marL="342900" indent="-342900">
              <a:buFont typeface="Arial" panose="020B0604020202020204" pitchFamily="34" charset="0"/>
              <a:buChar char="•"/>
            </a:pPr>
            <a:r>
              <a:rPr lang="en-NZ" dirty="0">
                <a:latin typeface="Aptos" panose="020B0004020202020204" pitchFamily="34" charset="0"/>
              </a:rPr>
              <a:t>Equivalency is good for countries that have advanced tsunami preparedness programmes (easier than formal IOC TRRP)  but for other countries we should recommend the formal TRRP. </a:t>
            </a:r>
          </a:p>
          <a:p>
            <a:pPr marL="342900" indent="-342900">
              <a:buFont typeface="Arial" panose="020B0604020202020204" pitchFamily="34" charset="0"/>
              <a:buChar char="•"/>
            </a:pPr>
            <a:endParaRPr lang="en-NZ" dirty="0">
              <a:latin typeface="Aptos" panose="020B0004020202020204" pitchFamily="34" charset="0"/>
            </a:endParaRPr>
          </a:p>
          <a:p>
            <a:pPr marL="342900" indent="-342900">
              <a:buFont typeface="Arial" panose="020B0604020202020204" pitchFamily="34" charset="0"/>
              <a:buChar char="•"/>
            </a:pPr>
            <a:r>
              <a:rPr lang="en-NZ" dirty="0">
                <a:latin typeface="Aptos" panose="020B0004020202020204" pitchFamily="34" charset="0"/>
              </a:rPr>
              <a:t>Along with that, noted the benefit of recognition to communities in Indonesia – is there more we can do to recognise / celebrate the benefits of TRRP as well as deliver this equivalency? </a:t>
            </a:r>
          </a:p>
          <a:p>
            <a:pPr marL="342900" indent="-342900">
              <a:buFont typeface="Arial" panose="020B0604020202020204" pitchFamily="34" charset="0"/>
              <a:buChar char="•"/>
            </a:pPr>
            <a:endParaRPr lang="en-NZ" dirty="0">
              <a:latin typeface="Aptos" panose="020B0004020202020204" pitchFamily="34" charset="0"/>
            </a:endParaRPr>
          </a:p>
        </p:txBody>
      </p:sp>
      <p:sp>
        <p:nvSpPr>
          <p:cNvPr id="9" name="Rectangle 8">
            <a:extLst>
              <a:ext uri="{FF2B5EF4-FFF2-40B4-BE49-F238E27FC236}">
                <a16:creationId xmlns:a16="http://schemas.microsoft.com/office/drawing/2014/main" id="{977A5C58-023E-AD28-C179-39FE2765CF91}"/>
              </a:ext>
            </a:extLst>
          </p:cNvPr>
          <p:cNvSpPr/>
          <p:nvPr/>
        </p:nvSpPr>
        <p:spPr>
          <a:xfrm>
            <a:off x="0" y="0"/>
            <a:ext cx="244548" cy="730332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2960544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996</TotalTime>
  <Words>693</Words>
  <Application>Microsoft Macintosh PowerPoint</Application>
  <PresentationFormat>Widescreen</PresentationFormat>
  <Paragraphs>59</Paragraphs>
  <Slides>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Aptos</vt:lpstr>
      <vt:lpstr>Aptos Black</vt:lpstr>
      <vt:lpstr>Aptos ExtraBold</vt:lpstr>
      <vt:lpstr>Arial</vt:lpstr>
      <vt:lpstr>Calibri</vt:lpstr>
      <vt:lpstr>Calibri Light</vt:lpstr>
      <vt:lpstr>Office Theme</vt:lpstr>
      <vt:lpstr>Title</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Laura Kong</cp:lastModifiedBy>
  <cp:revision>19</cp:revision>
  <dcterms:created xsi:type="dcterms:W3CDTF">2024-07-10T01:00:56Z</dcterms:created>
  <dcterms:modified xsi:type="dcterms:W3CDTF">2024-07-12T22:24:36Z</dcterms:modified>
</cp:coreProperties>
</file>