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</p:sldMasterIdLst>
  <p:notesMasterIdLst>
    <p:notesMasterId r:id="rId5"/>
  </p:notesMasterIdLst>
  <p:sldIdLst>
    <p:sldId id="312" r:id="rId3"/>
    <p:sldId id="32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6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3" autoAdjust="0"/>
    <p:restoredTop sz="81232" autoAdjust="0"/>
  </p:normalViewPr>
  <p:slideViewPr>
    <p:cSldViewPr snapToGrid="0">
      <p:cViewPr varScale="1">
        <p:scale>
          <a:sx n="91" d="100"/>
          <a:sy n="91" d="100"/>
        </p:scale>
        <p:origin x="12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67324B-AD87-4206-AD69-A90F22073BB6}" type="datetimeFigureOut">
              <a:rPr lang="en-NZ" smtClean="0"/>
              <a:t>12/07/24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25B7E-3D44-4E40-B0D2-55A8E941432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02582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C25B7E-3D44-4E40-B0D2-55A8E9414320}" type="slidenum">
              <a:rPr kumimoji="0" lang="en-N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N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6938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C681C-93F4-B88C-8F6E-298B178DE2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482B87-08DB-22F0-3BFF-9FCB5C7A5E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A0B1D2-9DBA-7B75-EE87-D8906227F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B04D-218E-4515-90E8-69DA1A6E0DB5}" type="datetimeFigureOut">
              <a:rPr lang="en-NZ" smtClean="0"/>
              <a:t>12/07/24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BD4EB-AECB-0206-E567-282A7A3A2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546C6-969B-38DB-B33A-097FF5AF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CF00-8E69-4F8D-AF2E-BD18219ABB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93039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C852E-C57C-481A-1449-94B8A4800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BD7AA2-BBF9-E52C-D0E4-55C737667D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A163D-AB0F-C98E-8FC8-1FE29F651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B04D-218E-4515-90E8-69DA1A6E0DB5}" type="datetimeFigureOut">
              <a:rPr lang="en-NZ" smtClean="0"/>
              <a:t>12/07/24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796CE-DE31-F600-94E0-084A5853F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42161-DECF-362E-99C0-84912A4DE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CF00-8E69-4F8D-AF2E-BD18219ABB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35187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449FEF-A1FE-FC5B-C718-F3F871B932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E18774-C756-6918-6502-C115A7D025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EF02F-EA61-C6AC-C4A3-60E6068B7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B04D-218E-4515-90E8-69DA1A6E0DB5}" type="datetimeFigureOut">
              <a:rPr lang="en-NZ" smtClean="0"/>
              <a:t>12/07/24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41C60-1669-EDA0-8F70-859249450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42471-8C74-01A3-B2D6-8732DF6E3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CF00-8E69-4F8D-AF2E-BD18219ABB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09160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3">
            <a:extLst>
              <a:ext uri="{FF2B5EF4-FFF2-40B4-BE49-F238E27FC236}">
                <a16:creationId xmlns:a16="http://schemas.microsoft.com/office/drawing/2014/main" id="{BDC09DD5-328A-4E12-98AC-32EFFA4E3094}"/>
              </a:ext>
            </a:extLst>
          </p:cNvPr>
          <p:cNvSpPr/>
          <p:nvPr userDrawn="1"/>
        </p:nvSpPr>
        <p:spPr>
          <a:xfrm>
            <a:off x="763" y="0"/>
            <a:ext cx="12191365" cy="6858000"/>
          </a:xfrm>
          <a:custGeom>
            <a:avLst/>
            <a:gdLst/>
            <a:ahLst/>
            <a:cxnLst/>
            <a:rect l="l" t="t" r="r" b="b"/>
            <a:pathLst>
              <a:path w="12191365" h="5332095">
                <a:moveTo>
                  <a:pt x="0" y="5331714"/>
                </a:moveTo>
                <a:lnTo>
                  <a:pt x="12191238" y="5331714"/>
                </a:lnTo>
                <a:lnTo>
                  <a:pt x="12191238" y="0"/>
                </a:lnTo>
                <a:lnTo>
                  <a:pt x="0" y="0"/>
                </a:lnTo>
                <a:lnTo>
                  <a:pt x="0" y="5331714"/>
                </a:lnTo>
                <a:close/>
              </a:path>
            </a:pathLst>
          </a:custGeom>
          <a:solidFill>
            <a:srgbClr val="0069B0"/>
          </a:solidFill>
        </p:spPr>
        <p:txBody>
          <a:bodyPr wrap="square" lIns="0" tIns="0" rIns="0" bIns="0" rtlCol="0"/>
          <a:lstStyle/>
          <a:p>
            <a:endParaRPr sz="10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7BF785D-D629-586B-362F-1852E191A441}"/>
              </a:ext>
            </a:extLst>
          </p:cNvPr>
          <p:cNvGrpSpPr/>
          <p:nvPr userDrawn="1"/>
        </p:nvGrpSpPr>
        <p:grpSpPr>
          <a:xfrm>
            <a:off x="4986049" y="2211121"/>
            <a:ext cx="1238860" cy="2605548"/>
            <a:chOff x="5053781" y="2202426"/>
            <a:chExt cx="1238860" cy="2605548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72DD46DE-AD41-7038-D3E1-D8EE23CFC8F8}"/>
                </a:ext>
              </a:extLst>
            </p:cNvPr>
            <p:cNvCxnSpPr/>
            <p:nvPr userDrawn="1"/>
          </p:nvCxnSpPr>
          <p:spPr>
            <a:xfrm>
              <a:off x="5053781" y="2202426"/>
              <a:ext cx="0" cy="2458064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7F225F8-A8C1-10AA-08B9-FD8D518944BD}"/>
                </a:ext>
              </a:extLst>
            </p:cNvPr>
            <p:cNvSpPr/>
            <p:nvPr userDrawn="1"/>
          </p:nvSpPr>
          <p:spPr>
            <a:xfrm>
              <a:off x="5171768" y="2202426"/>
              <a:ext cx="1120873" cy="2605548"/>
            </a:xfrm>
            <a:prstGeom prst="rect">
              <a:avLst/>
            </a:prstGeom>
            <a:solidFill>
              <a:srgbClr val="0069B4"/>
            </a:solidFill>
            <a:ln>
              <a:solidFill>
                <a:srgbClr val="0069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22AB4E4B-4A5C-C619-6EA8-EA3136EE3E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9948" y="205691"/>
            <a:ext cx="1673113" cy="12012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8E9615C-4480-79AC-757A-315EBB6E2EA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45777" y="2016423"/>
            <a:ext cx="2914542" cy="280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296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448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E3D22E-9E87-44AB-8271-F20F01B1E9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8B8889A-14BB-4588-B51D-F39E6FE882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A11A1D-BF23-4B7E-AD73-A795DD068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B93C7-32A8-46AF-A8DC-4EC17259C349}" type="datetimeFigureOut">
              <a:rPr lang="fr-FR" smtClean="0"/>
              <a:t>12/07/2024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EED3F1-8736-413F-B080-23394516D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34AF0C-3BFA-42DA-B2AC-61CA57EA9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9652F-599E-4FEE-9697-6DF6F6741C5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843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9B4D1AF-CA40-5174-68F3-A56D10D8EBB5}"/>
              </a:ext>
            </a:extLst>
          </p:cNvPr>
          <p:cNvGrpSpPr/>
          <p:nvPr userDrawn="1"/>
        </p:nvGrpSpPr>
        <p:grpSpPr>
          <a:xfrm>
            <a:off x="5053782" y="2202427"/>
            <a:ext cx="1238860" cy="2605548"/>
            <a:chOff x="5053781" y="2202426"/>
            <a:chExt cx="1238860" cy="2605548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5F4883C4-8C13-38B1-5C05-254523F8BD81}"/>
                </a:ext>
              </a:extLst>
            </p:cNvPr>
            <p:cNvCxnSpPr/>
            <p:nvPr userDrawn="1"/>
          </p:nvCxnSpPr>
          <p:spPr>
            <a:xfrm>
              <a:off x="5053781" y="2202426"/>
              <a:ext cx="0" cy="2458064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816C7B7-A43C-9606-F962-E8DA26E442CF}"/>
                </a:ext>
              </a:extLst>
            </p:cNvPr>
            <p:cNvSpPr/>
            <p:nvPr userDrawn="1"/>
          </p:nvSpPr>
          <p:spPr>
            <a:xfrm>
              <a:off x="5171768" y="2202426"/>
              <a:ext cx="1120873" cy="2605548"/>
            </a:xfrm>
            <a:prstGeom prst="rect">
              <a:avLst/>
            </a:prstGeom>
            <a:solidFill>
              <a:srgbClr val="0069B4"/>
            </a:solidFill>
            <a:ln>
              <a:solidFill>
                <a:srgbClr val="0069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EF3C1BF3-AA08-9B48-9529-D46C1EE2AF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7682" y="121025"/>
            <a:ext cx="1673113" cy="120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746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7E7D2-B645-9B9F-A78D-6B51662F0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E46D7-6C97-90DD-57E5-CB2D66EFE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F9886-967C-BF1D-CB02-F6DDE5BE5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B04D-218E-4515-90E8-69DA1A6E0DB5}" type="datetimeFigureOut">
              <a:rPr lang="en-NZ" smtClean="0"/>
              <a:t>12/07/24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475A3-2418-00C5-44AA-BFC36FA6C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F486F-5291-084E-EFF2-6D74A6814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CF00-8E69-4F8D-AF2E-BD18219ABB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9446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D1909-4FBD-0D47-44F9-24DBAA8AF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90513-D449-A7CF-87C1-98FF30DC6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A399D-62AD-729F-DA4F-B3825E233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B04D-218E-4515-90E8-69DA1A6E0DB5}" type="datetimeFigureOut">
              <a:rPr lang="en-NZ" smtClean="0"/>
              <a:t>12/07/24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476B0-0EB3-880F-F3DF-7801FEE6B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371111-77A6-0D1E-AF4A-B97A94C3C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CF00-8E69-4F8D-AF2E-BD18219ABB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71073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55A5A-A340-A34E-0574-5F587DC98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463D1-6318-1EE8-24EF-A1AB0AAB3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152C4E-5D8A-4E7D-2A06-FB4CD521BB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3C6136-B3FD-606A-5D4A-B5396E8F5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B04D-218E-4515-90E8-69DA1A6E0DB5}" type="datetimeFigureOut">
              <a:rPr lang="en-NZ" smtClean="0"/>
              <a:t>12/07/24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7D915A-6236-8D2F-3231-ABA24E6B3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F74067-2CD7-4A77-A60D-117659DA5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CF00-8E69-4F8D-AF2E-BD18219ABB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10348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89956-8021-2D55-DF40-1EDFB249A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13D5FF-6154-4940-C0DF-ED12CE838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D1878-F973-3DF5-EB58-EAAC0E17D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5FE69-45AF-94D7-0AD8-B48DBC8085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3B610D-CB42-4BB8-26C4-8CDD2324DF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0103CD-3365-5214-CBF7-9FDA7CEF1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B04D-218E-4515-90E8-69DA1A6E0DB5}" type="datetimeFigureOut">
              <a:rPr lang="en-NZ" smtClean="0"/>
              <a:t>12/07/24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13D81B-9E4B-0355-16B5-1C00848B4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538E62-0293-681A-9DFB-C60528FAD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CF00-8E69-4F8D-AF2E-BD18219ABB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7329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5E2CD-E204-4913-A6D2-EA2429AC0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418B10-209E-8204-1AAF-994EE8C93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B04D-218E-4515-90E8-69DA1A6E0DB5}" type="datetimeFigureOut">
              <a:rPr lang="en-NZ" smtClean="0"/>
              <a:t>12/07/24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6D1B8E-1804-8AEE-9799-924AF7DBF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43067C-6020-B05C-D94C-0C9D2B9A8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CF00-8E69-4F8D-AF2E-BD18219ABB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41543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5DC2AA-9F51-1CB0-B19A-FD239E723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B04D-218E-4515-90E8-69DA1A6E0DB5}" type="datetimeFigureOut">
              <a:rPr lang="en-NZ" smtClean="0"/>
              <a:t>12/07/24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7BBD60-94A6-9045-E2A2-1043DDD0A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F1F6C7-82EF-3246-16DF-9B5122846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CF00-8E69-4F8D-AF2E-BD18219ABB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80266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5759C-CEB8-C820-4914-E863465F6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5F002-EF47-8787-5A0E-2550D3331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5499AB-1BD2-F249-F5CD-BF2712F9E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BAF179-0D10-6253-CCE3-FD0B630EB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B04D-218E-4515-90E8-69DA1A6E0DB5}" type="datetimeFigureOut">
              <a:rPr lang="en-NZ" smtClean="0"/>
              <a:t>12/07/24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BBFB3F-B9A1-2649-BB47-81953740B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366C61-CA4B-A8B7-52B2-52A5E6FDB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CF00-8E69-4F8D-AF2E-BD18219ABB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7653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732F9-BDAC-BD01-37B2-31F657F78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1722FB-34ED-F01C-0F74-BF07EA6834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DB569D-6612-4D7D-38A9-86B3D17BAB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6426F-9053-2F0E-BC46-39F6BE1E4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B04D-218E-4515-90E8-69DA1A6E0DB5}" type="datetimeFigureOut">
              <a:rPr lang="en-NZ" smtClean="0"/>
              <a:t>12/07/24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6B356D-189E-B857-7554-614DA2B38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F759B3-0A91-A2B3-5370-84FFBB0B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CF00-8E69-4F8D-AF2E-BD18219ABB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1726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150777-CDA2-0E07-9F8F-AB1A4813D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4E32D-7F55-8B2A-8999-DA1D4AFE4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4E93A-D8E9-67E2-4D0A-95A14ED67A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AB04D-218E-4515-90E8-69DA1A6E0DB5}" type="datetimeFigureOut">
              <a:rPr lang="en-NZ" smtClean="0"/>
              <a:t>12/07/24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FE047-F7F6-755F-CCA0-DEFA84F62C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3F86A-D48B-594E-838D-270F04EEA9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ECF00-8E69-4F8D-AF2E-BD18219ABB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195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97117-F3A1-41B5-B5A5-0FD5A7D43CA4}" type="slidenum">
              <a:rPr lang="fr-FR" smtClean="0"/>
              <a:t>‹#›</a:t>
            </a:fld>
            <a:endParaRPr lang="fr-FR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71545" y="216363"/>
            <a:ext cx="1999700" cy="951923"/>
          </a:xfrm>
          <a:prstGeom prst="rect">
            <a:avLst/>
          </a:prstGeom>
        </p:spPr>
      </p:pic>
      <p:sp>
        <p:nvSpPr>
          <p:cNvPr id="10" name="Rectangle"/>
          <p:cNvSpPr/>
          <p:nvPr userDrawn="1"/>
        </p:nvSpPr>
        <p:spPr>
          <a:xfrm rot="5400000">
            <a:off x="1721007" y="3812569"/>
            <a:ext cx="1639615" cy="110484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>
              <a:defRPr>
                <a:solidFill>
                  <a:srgbClr val="3C3C3C"/>
                </a:solidFill>
              </a:defRPr>
            </a:pPr>
            <a:endParaRPr sz="1000"/>
          </a:p>
        </p:txBody>
      </p:sp>
      <p:sp>
        <p:nvSpPr>
          <p:cNvPr id="11" name="Rectangle 10"/>
          <p:cNvSpPr/>
          <p:nvPr userDrawn="1"/>
        </p:nvSpPr>
        <p:spPr>
          <a:xfrm>
            <a:off x="0" y="-7428"/>
            <a:ext cx="12192000" cy="6858000"/>
          </a:xfrm>
          <a:prstGeom prst="rect">
            <a:avLst/>
          </a:prstGeom>
          <a:solidFill>
            <a:srgbClr val="00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2" name="Rectangle">
            <a:extLst>
              <a:ext uri="{FF2B5EF4-FFF2-40B4-BE49-F238E27FC236}">
                <a16:creationId xmlns:a16="http://schemas.microsoft.com/office/drawing/2014/main" id="{21257D7F-3656-47C9-B5F0-D20A647BD6E3}"/>
              </a:ext>
            </a:extLst>
          </p:cNvPr>
          <p:cNvSpPr/>
          <p:nvPr userDrawn="1"/>
        </p:nvSpPr>
        <p:spPr>
          <a:xfrm rot="5400000">
            <a:off x="4884290" y="3379882"/>
            <a:ext cx="2423423" cy="98239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>
              <a:defRPr>
                <a:solidFill>
                  <a:srgbClr val="3C3C3C"/>
                </a:solidFill>
              </a:defRPr>
            </a:pPr>
            <a:endParaRPr sz="10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F983F3D-55AB-9F63-24E2-89F0ECD44AB5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45777" y="2016423"/>
            <a:ext cx="2914542" cy="280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720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9" r:id="rId3"/>
    <p:sldLayoutId id="2147483680" r:id="rId4"/>
  </p:sldLayoutIdLs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3AA867B-115E-5FC1-F0E1-6B3A44124464}"/>
              </a:ext>
            </a:extLst>
          </p:cNvPr>
          <p:cNvGrpSpPr/>
          <p:nvPr/>
        </p:nvGrpSpPr>
        <p:grpSpPr>
          <a:xfrm>
            <a:off x="0" y="0"/>
            <a:ext cx="12323135" cy="7474688"/>
            <a:chOff x="0" y="0"/>
            <a:chExt cx="12323135" cy="30777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E36272F-772F-2713-5943-B56F7580B176}"/>
                </a:ext>
              </a:extLst>
            </p:cNvPr>
            <p:cNvSpPr/>
            <p:nvPr/>
          </p:nvSpPr>
          <p:spPr>
            <a:xfrm>
              <a:off x="0" y="0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69F35E7-2314-3811-2B8B-CBA3623C0812}"/>
                </a:ext>
              </a:extLst>
            </p:cNvPr>
            <p:cNvSpPr txBox="1"/>
            <p:nvPr/>
          </p:nvSpPr>
          <p:spPr>
            <a:xfrm>
              <a:off x="7446917" y="0"/>
              <a:ext cx="4745082" cy="12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mi-NZ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ICG/PTWS WG3 Task Team on Tsunami Ready July 2024</a:t>
              </a:r>
              <a:endParaRPr kumimoji="0" lang="en-NZ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endParaRPr>
            </a:p>
          </p:txBody>
        </p:sp>
      </p:grp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AB8FBE76-A096-B739-3E29-3980027E8B0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70431C3-B2D5-4420-5591-A17FC22209F8}"/>
              </a:ext>
            </a:extLst>
          </p:cNvPr>
          <p:cNvSpPr txBox="1"/>
          <p:nvPr/>
        </p:nvSpPr>
        <p:spPr>
          <a:xfrm>
            <a:off x="65567" y="547513"/>
            <a:ext cx="12257568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i-NZ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ptos ExtraBold" panose="020B0004020202020204" pitchFamily="34" charset="0"/>
                <a:ea typeface="+mn-ea"/>
                <a:cs typeface="+mn-cs"/>
              </a:rPr>
              <a:t>PTWS WORKING GROUP 3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i-NZ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ptos ExtraBold" panose="020B0004020202020204" pitchFamily="34" charset="0"/>
                <a:ea typeface="+mn-ea"/>
                <a:cs typeface="+mn-cs"/>
              </a:rPr>
              <a:t>ON DISASTER RISK MANAGEMENT AND PREPAREDNESS (WG 3)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mi-NZ" sz="1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ptos ExtraBold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i-NZ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ptos ExtraBold" panose="020B0004020202020204" pitchFamily="34" charset="0"/>
                <a:ea typeface="+mn-ea"/>
                <a:cs typeface="+mn-cs"/>
              </a:rPr>
              <a:t>TASK TEAM ON TSUNAMI READY</a:t>
            </a:r>
            <a:endParaRPr kumimoji="0" lang="en-NZ" sz="2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ptos ExtraBold" panose="020B0004020202020204" pitchFamily="34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CD7C0B-900C-2A83-D196-4ACA09474C36}"/>
              </a:ext>
            </a:extLst>
          </p:cNvPr>
          <p:cNvSpPr txBox="1"/>
          <p:nvPr/>
        </p:nvSpPr>
        <p:spPr>
          <a:xfrm>
            <a:off x="4178502" y="3151781"/>
            <a:ext cx="89630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6000" b="1" dirty="0">
                <a:solidFill>
                  <a:schemeClr val="bg1"/>
                </a:solidFill>
                <a:latin typeface="Aptos Black" panose="020F0502020204030204" pitchFamily="34" charset="0"/>
              </a:rPr>
              <a:t>NEXT STEPS</a:t>
            </a:r>
          </a:p>
          <a:p>
            <a:endParaRPr lang="mi-NZ" sz="2000" b="1" dirty="0">
              <a:solidFill>
                <a:schemeClr val="bg1"/>
              </a:solidFill>
              <a:latin typeface="Aptos Black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823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and white logo&#10;&#10;Description automatically generated">
            <a:extLst>
              <a:ext uri="{FF2B5EF4-FFF2-40B4-BE49-F238E27FC236}">
                <a16:creationId xmlns:a16="http://schemas.microsoft.com/office/drawing/2014/main" id="{B139AC97-779F-4C82-2FC7-801C014B6F8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766312"/>
            <a:ext cx="6270171" cy="24957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A80A15A-BB8E-E924-08C1-BD6412E90A27}"/>
              </a:ext>
            </a:extLst>
          </p:cNvPr>
          <p:cNvSpPr txBox="1"/>
          <p:nvPr/>
        </p:nvSpPr>
        <p:spPr>
          <a:xfrm>
            <a:off x="187841" y="563527"/>
            <a:ext cx="11947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3200" dirty="0" err="1">
                <a:solidFill>
                  <a:srgbClr val="0961A9"/>
                </a:solidFill>
                <a:latin typeface="Aptos ExtraBold" panose="020B0004020202020204" pitchFamily="34" charset="0"/>
              </a:rPr>
              <a:t>Next</a:t>
            </a:r>
            <a:r>
              <a:rPr lang="mi-NZ" sz="3200" dirty="0">
                <a:solidFill>
                  <a:srgbClr val="0961A9"/>
                </a:solidFill>
                <a:latin typeface="Aptos ExtraBold" panose="020B0004020202020204" pitchFamily="34" charset="0"/>
              </a:rPr>
              <a:t> </a:t>
            </a:r>
            <a:r>
              <a:rPr lang="mi-NZ" sz="3200" dirty="0" err="1">
                <a:solidFill>
                  <a:srgbClr val="0961A9"/>
                </a:solidFill>
                <a:latin typeface="Aptos ExtraBold" panose="020B0004020202020204" pitchFamily="34" charset="0"/>
              </a:rPr>
              <a:t>Steps</a:t>
            </a:r>
            <a:endParaRPr lang="en-NZ" sz="3200" dirty="0">
              <a:solidFill>
                <a:srgbClr val="0961A9"/>
              </a:solidFill>
              <a:latin typeface="Aptos ExtraBold" panose="020B0004020202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5D801D2-58AE-BF8A-9C4F-5BC8ECE93055}"/>
              </a:ext>
            </a:extLst>
          </p:cNvPr>
          <p:cNvGrpSpPr/>
          <p:nvPr/>
        </p:nvGrpSpPr>
        <p:grpSpPr>
          <a:xfrm>
            <a:off x="0" y="0"/>
            <a:ext cx="12323135" cy="307777"/>
            <a:chOff x="0" y="0"/>
            <a:chExt cx="12323135" cy="30777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2B76A08-3241-DB4D-D4A2-F6FA6F65C824}"/>
                </a:ext>
              </a:extLst>
            </p:cNvPr>
            <p:cNvSpPr/>
            <p:nvPr/>
          </p:nvSpPr>
          <p:spPr>
            <a:xfrm>
              <a:off x="0" y="0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58E3DC5-4996-CF16-1251-344B64398590}"/>
                </a:ext>
              </a:extLst>
            </p:cNvPr>
            <p:cNvSpPr txBox="1"/>
            <p:nvPr/>
          </p:nvSpPr>
          <p:spPr>
            <a:xfrm>
              <a:off x="7446917" y="0"/>
              <a:ext cx="47450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mi-NZ" sz="1400" b="1" dirty="0">
                  <a:solidFill>
                    <a:schemeClr val="bg1"/>
                  </a:solidFill>
                  <a:latin typeface="Aptos Black" panose="020F0502020204030204" pitchFamily="34" charset="0"/>
                </a:rPr>
                <a:t>ICG/PTWS WG3 Task Team on Tsunami Ready July 2024</a:t>
              </a:r>
              <a:endParaRPr lang="en-NZ" sz="1400" b="1" dirty="0">
                <a:solidFill>
                  <a:schemeClr val="bg1"/>
                </a:solidFill>
                <a:latin typeface="Aptos Black" panose="020F0502020204030204" pitchFamily="34" charset="0"/>
              </a:endParaRPr>
            </a:p>
          </p:txBody>
        </p:sp>
      </p:grp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D6A8C386-6CE2-94B5-2835-ED5D558922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529790"/>
              </p:ext>
            </p:extLst>
          </p:nvPr>
        </p:nvGraphicFramePr>
        <p:xfrm>
          <a:off x="374562" y="1293917"/>
          <a:ext cx="11205536" cy="4312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54040">
                  <a:extLst>
                    <a:ext uri="{9D8B030D-6E8A-4147-A177-3AD203B41FA5}">
                      <a16:colId xmlns:a16="http://schemas.microsoft.com/office/drawing/2014/main" val="4034721910"/>
                    </a:ext>
                  </a:extLst>
                </a:gridCol>
                <a:gridCol w="1787237">
                  <a:extLst>
                    <a:ext uri="{9D8B030D-6E8A-4147-A177-3AD203B41FA5}">
                      <a16:colId xmlns:a16="http://schemas.microsoft.com/office/drawing/2014/main" val="4091145002"/>
                    </a:ext>
                  </a:extLst>
                </a:gridCol>
                <a:gridCol w="4350327">
                  <a:extLst>
                    <a:ext uri="{9D8B030D-6E8A-4147-A177-3AD203B41FA5}">
                      <a16:colId xmlns:a16="http://schemas.microsoft.com/office/drawing/2014/main" val="783126358"/>
                    </a:ext>
                  </a:extLst>
                </a:gridCol>
                <a:gridCol w="3213932">
                  <a:extLst>
                    <a:ext uri="{9D8B030D-6E8A-4147-A177-3AD203B41FA5}">
                      <a16:colId xmlns:a16="http://schemas.microsoft.com/office/drawing/2014/main" val="793870188"/>
                    </a:ext>
                  </a:extLst>
                </a:gridCol>
              </a:tblGrid>
              <a:tr h="317216">
                <a:tc>
                  <a:txBody>
                    <a:bodyPr/>
                    <a:lstStyle/>
                    <a:p>
                      <a:r>
                        <a:rPr lang="en-NZ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Equivalency Guidance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TR Implementation Survey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571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/>
                        <a:t>July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TT TR Meeting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Discuss path forward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Discuss path forward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713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/>
                        <a:t>August 2024 (propose 21 Aug)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TT TR Meeting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Discuss progress on drafting of process and reporting template.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Discuss progress on drafting of Survey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101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/>
                        <a:t>September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ICG/PTWS 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Report on progress.  </a:t>
                      </a:r>
                    </a:p>
                    <a:p>
                      <a:r>
                        <a:rPr lang="en-NZ" dirty="0"/>
                        <a:t>Request Regional Working Group feedback in coming month.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Seek approval to run Survey before ICG/PTWS in April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798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/>
                        <a:t>February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TOWS-WG-XVIII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Progress on TR Equivalency shared with TOWS WG / TT-DMP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915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/>
                        <a:t>April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PTWS-XXXI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TR Equivalency approved at ICG/PTWS-XXXI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dirty="0"/>
                        <a:t>Present results of Survey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802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/>
                        <a:t>June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IOC Assembly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PTWS reports approval of TR Equivalency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2576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/>
                        <a:t>February 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TOWS-WG XIX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PTWS TR Equivalency presented to TOWS WG / TT-DMP for global consideration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523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5702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175</Words>
  <Application>Microsoft Macintosh PowerPoint</Application>
  <PresentationFormat>Widescreen</PresentationFormat>
  <Paragraphs>39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 Black</vt:lpstr>
      <vt:lpstr>Aptos ExtraBold</vt:lpstr>
      <vt:lpstr>Arial</vt:lpstr>
      <vt:lpstr>Calibri</vt:lpstr>
      <vt:lpstr>Calibri Light</vt:lpstr>
      <vt:lpstr>Office Theme</vt:lpstr>
      <vt:lpstr>Title</vt:lpstr>
      <vt:lpstr>PowerPoint Presentation</vt:lpstr>
      <vt:lpstr>PowerPoint Presentation</vt:lpstr>
    </vt:vector>
  </TitlesOfParts>
  <Company>Central Agencies Shared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Fromont [NEMA]</dc:creator>
  <cp:lastModifiedBy>Laura Kong</cp:lastModifiedBy>
  <cp:revision>20</cp:revision>
  <dcterms:created xsi:type="dcterms:W3CDTF">2024-07-10T01:00:56Z</dcterms:created>
  <dcterms:modified xsi:type="dcterms:W3CDTF">2024-07-12T22:25:36Z</dcterms:modified>
</cp:coreProperties>
</file>