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8"/>
  </p:notesMasterIdLst>
  <p:sldIdLst>
    <p:sldId id="312" r:id="rId3"/>
    <p:sldId id="320" r:id="rId4"/>
    <p:sldId id="315" r:id="rId5"/>
    <p:sldId id="316" r:id="rId6"/>
    <p:sldId id="33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1232" autoAdjust="0"/>
  </p:normalViewPr>
  <p:slideViewPr>
    <p:cSldViewPr snapToGrid="0">
      <p:cViewPr varScale="1">
        <p:scale>
          <a:sx n="91" d="100"/>
          <a:sy n="91" d="100"/>
        </p:scale>
        <p:origin x="12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12/07/24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25B7E-3D44-4E40-B0D2-55A8E9414320}" type="slidenum">
              <a:rPr kumimoji="0" lang="en-N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N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693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121336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12/07/2024</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12/07/24</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12/07/24</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0"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69F35E7-2314-3811-2B8B-CBA3623C0812}"/>
                </a:ext>
              </a:extLst>
            </p:cNvPr>
            <p:cNvSpPr txBox="1"/>
            <p:nvPr/>
          </p:nvSpPr>
          <p:spPr>
            <a:xfrm>
              <a:off x="7446917" y="0"/>
              <a:ext cx="4745082" cy="12673"/>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mi-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rPr>
                <a:t>ICG/PTWS WG3 Task Team on Tsunami Ready July 2024</a:t>
              </a:r>
              <a:endParaRPr kumimoji="0" lang="en-NZ" sz="1400" b="1" i="0" u="none" strike="noStrike" kern="1200" cap="none" spc="0" normalizeH="0" baseline="0" noProof="0" dirty="0">
                <a:ln>
                  <a:noFill/>
                </a:ln>
                <a:solidFill>
                  <a:prstClr val="white"/>
                </a:solidFill>
                <a:effectLst/>
                <a:uLnTx/>
                <a:uFillTx/>
                <a:latin typeface="Aptos Black" panose="020F0502020204030204" pitchFamily="34" charset="0"/>
                <a:ea typeface="+mn-ea"/>
                <a:cs typeface="+mn-cs"/>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E70431C3-B2D5-4420-5591-A17FC22209F8}"/>
              </a:ext>
            </a:extLst>
          </p:cNvPr>
          <p:cNvSpPr txBox="1"/>
          <p:nvPr/>
        </p:nvSpPr>
        <p:spPr>
          <a:xfrm>
            <a:off x="65567" y="547513"/>
            <a:ext cx="12257568" cy="116955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PTWS WORKING GROUP 3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ON DISASTER RISK MANAGEMENT AND PREPAREDNESS (WG 3)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mi-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TASK TEAM ON TSUNAMI READY</a:t>
            </a:r>
            <a:endParaRPr kumimoji="0" lang="en-NZ" sz="20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4" name="TextBox 3">
            <a:extLst>
              <a:ext uri="{FF2B5EF4-FFF2-40B4-BE49-F238E27FC236}">
                <a16:creationId xmlns:a16="http://schemas.microsoft.com/office/drawing/2014/main" id="{A485B670-FC79-EB3E-F31E-5645DDE0D8F3}"/>
              </a:ext>
            </a:extLst>
          </p:cNvPr>
          <p:cNvSpPr txBox="1"/>
          <p:nvPr/>
        </p:nvSpPr>
        <p:spPr>
          <a:xfrm>
            <a:off x="1788664" y="2767848"/>
            <a:ext cx="8963013" cy="1938992"/>
          </a:xfrm>
          <a:prstGeom prst="rect">
            <a:avLst/>
          </a:prstGeom>
          <a:noFill/>
        </p:spPr>
        <p:txBody>
          <a:bodyPr wrap="square" rtlCol="0">
            <a:spAutoFit/>
          </a:bodyPr>
          <a:lstStyle/>
          <a:p>
            <a:pPr algn="ctr"/>
            <a:r>
              <a:rPr lang="mi-NZ" sz="6000" b="1" dirty="0">
                <a:solidFill>
                  <a:schemeClr val="bg1"/>
                </a:solidFill>
                <a:latin typeface="Aptos Black" panose="020F0502020204030204" pitchFamily="34" charset="0"/>
              </a:rPr>
              <a:t>EQUIVALENCY GUIDANCE</a:t>
            </a:r>
            <a:endParaRPr lang="en-NZ" sz="60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28682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a:t>
            </a:r>
            <a:r>
              <a:rPr lang="mi-NZ" sz="3200" dirty="0" err="1">
                <a:solidFill>
                  <a:srgbClr val="0961A9"/>
                </a:solidFill>
                <a:latin typeface="Aptos ExtraBold" panose="020B0004020202020204" pitchFamily="34" charset="0"/>
              </a:rPr>
              <a:t>Equivalency</a:t>
            </a:r>
            <a:r>
              <a:rPr lang="mi-NZ" sz="3200" dirty="0">
                <a:solidFill>
                  <a:srgbClr val="0961A9"/>
                </a:solidFill>
                <a:latin typeface="Aptos ExtraBold" panose="020B0004020202020204" pitchFamily="34" charset="0"/>
              </a:rPr>
              <a:t>”</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1000014"/>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will contribute </a:t>
            </a:r>
            <a:r>
              <a:rPr lang="en-NZ" sz="2400" dirty="0">
                <a:latin typeface="Aptos" panose="020B0004020202020204" pitchFamily="34" charset="0"/>
              </a:rPr>
              <a:t>to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332393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a:t>
            </a:r>
            <a:r>
              <a:rPr lang="mi-NZ" sz="3200" dirty="0" err="1">
                <a:solidFill>
                  <a:srgbClr val="0961A9"/>
                </a:solidFill>
                <a:latin typeface="Aptos ExtraBold" panose="020B0004020202020204" pitchFamily="34" charset="0"/>
              </a:rPr>
              <a:t>Equivalency</a:t>
            </a:r>
            <a:r>
              <a:rPr lang="mi-NZ" sz="3200" dirty="0">
                <a:solidFill>
                  <a:srgbClr val="0961A9"/>
                </a:solidFill>
                <a:latin typeface="Aptos ExtraBold" panose="020B0004020202020204" pitchFamily="34" charset="0"/>
              </a:rPr>
              <a:t>”</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375684" y="903753"/>
            <a:ext cx="11440632" cy="4524315"/>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Countries have a strong motivation to ensure tsunami resilience 			(not box tick)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Builds upon existing programmes, capacities and strengths 	</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We use the 12 indicators of the Tsunami Ready Framework</a:t>
            </a:r>
          </a:p>
          <a:p>
            <a:endParaRPr lang="en-NZ" sz="2400" b="1" dirty="0">
              <a:solidFill>
                <a:srgbClr val="0961A9"/>
              </a:solidFill>
              <a:latin typeface="Aptos" panose="020B0004020202020204" pitchFamily="34" charset="0"/>
            </a:endParaRPr>
          </a:p>
          <a:p>
            <a:r>
              <a:rPr lang="en-NZ" sz="2400" b="1" dirty="0">
                <a:solidFill>
                  <a:srgbClr val="0961A9"/>
                </a:solidFill>
                <a:latin typeface="Aptos" panose="020B0004020202020204" pitchFamily="34" charset="0"/>
              </a:rPr>
              <a:t>		Contributes to ICG progress reporting for UNOD Tsunami 				Programme </a:t>
            </a:r>
            <a:endParaRPr lang="en-NZ" sz="24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20016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744339"/>
            <a:ext cx="11225539" cy="6532558"/>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(National Tsunami Ready Board (NTRB) or equivalent).  </a:t>
            </a:r>
            <a:r>
              <a:rPr lang="en-NZ" sz="2000" dirty="0">
                <a:latin typeface="Aptos" panose="020B0004020202020204" pitchFamily="34" charset="0"/>
              </a:rPr>
              <a:t>NTRB guidance exists in MG74.  Note Regional TRB will not be applicable in this context. </a:t>
            </a:r>
            <a:r>
              <a:rPr lang="en-NZ" sz="2000" dirty="0">
                <a:solidFill>
                  <a:srgbClr val="0961A9"/>
                </a:solidFill>
                <a:latin typeface="Aptos" panose="020B0004020202020204" pitchFamily="34" charset="0"/>
              </a:rPr>
              <a:t>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800100" lvl="1" indent="-342900">
              <a:buFont typeface="Arial" panose="020B0604020202020204" pitchFamily="34" charset="0"/>
              <a:buChar char="•"/>
            </a:pPr>
            <a:r>
              <a:rPr lang="en-NZ" sz="2400" dirty="0">
                <a:latin typeface="Aptos" panose="020B0004020202020204" pitchFamily="34" charset="0"/>
              </a:rPr>
              <a:t>Define the most appropriate level of “community”</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Guidance to be in the TR toolkit.  Should be pragmatic to enable meaningful application</a:t>
            </a:r>
            <a:endParaRPr lang="en-NZ" sz="2400" dirty="0">
              <a:latin typeface="Aptos" panose="020B0004020202020204" pitchFamily="34" charset="0"/>
            </a:endParaRPr>
          </a:p>
          <a:p>
            <a:pPr marL="800100" lvl="1" indent="-342900">
              <a:buFont typeface="Arial" panose="020B0604020202020204" pitchFamily="34" charset="0"/>
              <a:buChar char="•"/>
            </a:pPr>
            <a:r>
              <a:rPr lang="en-NZ" sz="2400" dirty="0">
                <a:latin typeface="Aptos" panose="020B0004020202020204" pitchFamily="34" charset="0"/>
              </a:rPr>
              <a:t>Undertake a process </a:t>
            </a:r>
            <a:r>
              <a:rPr lang="en-NZ" sz="2400" dirty="0">
                <a:solidFill>
                  <a:srgbClr val="C00000"/>
                </a:solidFill>
                <a:latin typeface="Aptos" panose="020B0004020202020204" pitchFamily="34" charset="0"/>
              </a:rPr>
              <a:t>*</a:t>
            </a:r>
            <a:r>
              <a:rPr lang="en-NZ" sz="2400" dirty="0">
                <a:latin typeface="Aptos" panose="020B0004020202020204" pitchFamily="34" charset="0"/>
              </a:rPr>
              <a:t> that cross-references current status of activities        and products of the “community” against TR indicators. </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As far as possible, utilise existing community reporting, some activities may be  consistent across all communities. </a:t>
            </a:r>
          </a:p>
          <a:p>
            <a:pPr marL="1257300" lvl="2" indent="-342900">
              <a:buFont typeface="Arial" panose="020B0604020202020204" pitchFamily="34" charset="0"/>
              <a:buChar char="•"/>
            </a:pPr>
            <a:r>
              <a:rPr lang="en-NZ" sz="2000" dirty="0">
                <a:solidFill>
                  <a:srgbClr val="0961A9"/>
                </a:solidFill>
                <a:latin typeface="Aptos" panose="020B0004020202020204" pitchFamily="34" charset="0"/>
              </a:rPr>
              <a:t>Modify current MG 74 UNESCO-IOC TR application to create “TR fulfilment” checklist</a:t>
            </a:r>
            <a:r>
              <a:rPr lang="en-NZ" dirty="0">
                <a:solidFill>
                  <a:srgbClr val="0961A9"/>
                </a:solidFill>
                <a:latin typeface="Aptos" panose="020B0004020202020204" pitchFamily="34" charset="0"/>
              </a:rPr>
              <a:t> </a:t>
            </a:r>
            <a:r>
              <a:rPr lang="en-NZ" sz="2800" b="1" dirty="0">
                <a:solidFill>
                  <a:srgbClr val="0961A9"/>
                </a:solidFill>
                <a:latin typeface="Aptos" panose="020B0004020202020204" pitchFamily="34" charset="0"/>
              </a:rPr>
              <a:t> </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a:t>
            </a:r>
            <a:r>
              <a:rPr lang="en-NZ" sz="2400" b="1" dirty="0">
                <a:solidFill>
                  <a:srgbClr val="C00000"/>
                </a:solidFill>
                <a:latin typeface="Aptos" panose="020B0004020202020204" pitchFamily="34" charset="0"/>
              </a:rPr>
              <a:t>*</a:t>
            </a:r>
            <a:r>
              <a:rPr lang="en-NZ" sz="2400" b="1" dirty="0">
                <a:solidFill>
                  <a:srgbClr val="0961A9"/>
                </a:solidFill>
                <a:latin typeface="Aptos" panose="020B0004020202020204" pitchFamily="34" charset="0"/>
              </a:rPr>
              <a:t> progress toward UNOD Goal to ICG.                                                                  </a:t>
            </a:r>
            <a:r>
              <a:rPr lang="en-NZ" sz="2000" dirty="0">
                <a:latin typeface="Aptos" panose="020B0004020202020204" pitchFamily="34" charset="0"/>
              </a:rPr>
              <a:t>Member States through survey or national reporting (e.g. annual? Biannual?).                                    Ideally, this is eventually integrated with PTWS KPI or National Reporting.</a:t>
            </a:r>
          </a:p>
          <a:p>
            <a:pPr marL="514350" indent="-514350">
              <a:spcBef>
                <a:spcPts val="900"/>
              </a:spcBef>
              <a:buFont typeface="+mj-lt"/>
              <a:buAutoNum type="arabicPeriod"/>
            </a:pPr>
            <a:endParaRPr lang="en-NZ" sz="200" dirty="0">
              <a:latin typeface="Aptos" panose="020B0004020202020204" pitchFamily="34" charset="0"/>
            </a:endParaRPr>
          </a:p>
          <a:p>
            <a:pPr algn="r"/>
            <a:r>
              <a:rPr lang="en-NZ" sz="2000" i="1" dirty="0">
                <a:solidFill>
                  <a:srgbClr val="C00000"/>
                </a:solidFill>
                <a:latin typeface="Aptos" panose="020B0004020202020204" pitchFamily="34" charset="0"/>
              </a:rPr>
              <a:t>* to be proposed by Task Team for SC September 2024.</a:t>
            </a: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46917" y="0"/>
              <a:ext cx="474508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Tree>
    <p:extLst>
      <p:ext uri="{BB962C8B-B14F-4D97-AF65-F5344CB8AC3E}">
        <p14:creationId xmlns:p14="http://schemas.microsoft.com/office/powerpoint/2010/main" val="127916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375684" y="307777"/>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Meeting </a:t>
            </a:r>
            <a:r>
              <a:rPr lang="mi-NZ" sz="3200" dirty="0" err="1">
                <a:solidFill>
                  <a:srgbClr val="0961A9"/>
                </a:solidFill>
                <a:latin typeface="Aptos ExtraBold" panose="020B0004020202020204" pitchFamily="34" charset="0"/>
              </a:rPr>
              <a:t>Discussion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1000014"/>
            <a:ext cx="11440632" cy="461665"/>
          </a:xfrm>
          <a:prstGeom prst="rect">
            <a:avLst/>
          </a:prstGeom>
          <a:noFill/>
        </p:spPr>
        <p:txBody>
          <a:bodyPr wrap="square" rtlCol="0">
            <a:spAutoFit/>
          </a:bodyPr>
          <a:lstStyle/>
          <a:p>
            <a:r>
              <a:rPr lang="en-NZ" sz="2400" i="1" dirty="0">
                <a:latin typeface="Aptos" panose="020B0004020202020204" pitchFamily="34" charset="0"/>
              </a:rPr>
              <a:t> </a:t>
            </a:r>
          </a:p>
        </p:txBody>
      </p:sp>
      <p:grpSp>
        <p:nvGrpSpPr>
          <p:cNvPr id="5" name="Group 4">
            <a:extLst>
              <a:ext uri="{FF2B5EF4-FFF2-40B4-BE49-F238E27FC236}">
                <a16:creationId xmlns:a16="http://schemas.microsoft.com/office/drawing/2014/main" id="{65D801D2-58AE-BF8A-9C4F-5BC8ECE93055}"/>
              </a:ext>
            </a:extLst>
          </p:cNvPr>
          <p:cNvGrpSpPr/>
          <p:nvPr/>
        </p:nvGrpSpPr>
        <p:grpSpPr>
          <a:xfrm>
            <a:off x="0" y="0"/>
            <a:ext cx="12323135" cy="307777"/>
            <a:chOff x="0" y="0"/>
            <a:chExt cx="12323135" cy="307777"/>
          </a:xfrm>
        </p:grpSpPr>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id="{958E3DC5-4996-CF16-1251-344B64398590}"/>
                </a:ext>
              </a:extLst>
            </p:cNvPr>
            <p:cNvSpPr txBox="1"/>
            <p:nvPr/>
          </p:nvSpPr>
          <p:spPr>
            <a:xfrm>
              <a:off x="7406457" y="0"/>
              <a:ext cx="478554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WG3 Task Team on Tsunami Ready July 2024</a:t>
              </a:r>
              <a:endParaRPr lang="en-NZ" sz="1400" b="1" dirty="0">
                <a:solidFill>
                  <a:schemeClr val="bg1"/>
                </a:solidFill>
                <a:latin typeface="Aptos Black" panose="020F0502020204030204" pitchFamily="34" charset="0"/>
              </a:endParaRPr>
            </a:p>
          </p:txBody>
        </p:sp>
      </p:grpSp>
      <p:sp>
        <p:nvSpPr>
          <p:cNvPr id="8" name="TextBox 7">
            <a:extLst>
              <a:ext uri="{FF2B5EF4-FFF2-40B4-BE49-F238E27FC236}">
                <a16:creationId xmlns:a16="http://schemas.microsoft.com/office/drawing/2014/main" id="{0E10E3AF-CE8E-8F2B-DE81-882E416FCE20}"/>
              </a:ext>
            </a:extLst>
          </p:cNvPr>
          <p:cNvSpPr txBox="1"/>
          <p:nvPr/>
        </p:nvSpPr>
        <p:spPr>
          <a:xfrm>
            <a:off x="375685" y="1001222"/>
            <a:ext cx="11440632" cy="615553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NZ" dirty="0">
                <a:latin typeface="Aptos" panose="020B0004020202020204" pitchFamily="34" charset="0"/>
              </a:rPr>
              <a:t>There needs to be changes to the wording around the NTRB- make clear that it is about the functions of the governance, rather than a board named ‘NTRB’. This will make it easier to determine an equivalent without conflicting with existing governance and necessary procedures. This may not be defined in MG74 yet (work with the TICs). </a:t>
            </a:r>
          </a:p>
          <a:p>
            <a:pPr marL="342900" indent="-342900">
              <a:spcAft>
                <a:spcPts val="1200"/>
              </a:spcAft>
              <a:buFont typeface="Arial" panose="020B0604020202020204" pitchFamily="34" charset="0"/>
              <a:buChar char="•"/>
            </a:pPr>
            <a:r>
              <a:rPr lang="en-NZ" dirty="0">
                <a:latin typeface="Aptos" panose="020B0004020202020204" pitchFamily="34" charset="0"/>
              </a:rPr>
              <a:t>Important to use all representatives of this task team, as well as the Regional Working Groups, to hypothetically apply the guidance to different country contexts to ensure it is applicable across the Pacific</a:t>
            </a:r>
          </a:p>
          <a:p>
            <a:pPr marL="342900" indent="-342900">
              <a:spcAft>
                <a:spcPts val="1200"/>
              </a:spcAft>
              <a:buFont typeface="Arial" panose="020B0604020202020204" pitchFamily="34" charset="0"/>
              <a:buChar char="•"/>
            </a:pPr>
            <a:r>
              <a:rPr lang="en-NZ" dirty="0">
                <a:latin typeface="Aptos" panose="020B0004020202020204" pitchFamily="34" charset="0"/>
              </a:rPr>
              <a:t>Suggest to include in cross-referencing the renewal requirement as it is important for sustainability – the process of checking up and maintaining is very important.</a:t>
            </a:r>
          </a:p>
          <a:p>
            <a:pPr marL="342900" indent="-342900">
              <a:spcAft>
                <a:spcPts val="1200"/>
              </a:spcAft>
              <a:buFont typeface="Arial" panose="020B0604020202020204" pitchFamily="34" charset="0"/>
              <a:buChar char="•"/>
            </a:pPr>
            <a:r>
              <a:rPr lang="en-NZ" dirty="0">
                <a:latin typeface="Aptos" panose="020B0004020202020204" pitchFamily="34" charset="0"/>
              </a:rPr>
              <a:t>For reporting, the country (whomever is in charge or reporting) should include all efforts in tsunami mitigation and preparedness.  For example in Japan</a:t>
            </a:r>
            <a:r>
              <a:rPr lang="en-US" sz="1800" b="0" i="0" dirty="0">
                <a:solidFill>
                  <a:srgbClr val="000000"/>
                </a:solidFill>
                <a:effectLst/>
                <a:latin typeface="Aptos" panose="020B0004020202020204" pitchFamily="34" charset="0"/>
              </a:rPr>
              <a:t>, many governmental body are involved, so the cross-reference and report against TRPP indicators covers all.</a:t>
            </a:r>
            <a:endParaRPr lang="en-NZ" dirty="0">
              <a:latin typeface="Aptos" panose="020B0004020202020204" pitchFamily="34" charset="0"/>
            </a:endParaRPr>
          </a:p>
          <a:p>
            <a:pPr marL="342900" indent="-342900">
              <a:spcAft>
                <a:spcPts val="1200"/>
              </a:spcAft>
              <a:buFont typeface="Arial" panose="020B0604020202020204" pitchFamily="34" charset="0"/>
              <a:buChar char="•"/>
            </a:pPr>
            <a:r>
              <a:rPr lang="en-NZ" dirty="0">
                <a:latin typeface="Aptos" panose="020B0004020202020204" pitchFamily="34" charset="0"/>
              </a:rPr>
              <a:t>Suggest Equivalency piloted in several countries with existing DRR programmes (e.g. NZ, Japan, Chile?), before final approval</a:t>
            </a:r>
          </a:p>
          <a:p>
            <a:pPr marL="342900" indent="-342900">
              <a:spcAft>
                <a:spcPts val="1200"/>
              </a:spcAft>
              <a:buFont typeface="Arial" panose="020B0604020202020204" pitchFamily="34" charset="0"/>
              <a:buChar char="•"/>
            </a:pPr>
            <a:r>
              <a:rPr lang="en-NZ" dirty="0">
                <a:latin typeface="Aptos" panose="020B0004020202020204" pitchFamily="34" charset="0"/>
              </a:rPr>
              <a:t>Equivalency is appropriate for countries that have advanced tsunami preparedness programmes (easier than formal IOC TRRP)  but for other countries, it is recommended to implement the formal TRRP of UNESCO-IOC. </a:t>
            </a:r>
          </a:p>
          <a:p>
            <a:pPr marL="342900" indent="-342900">
              <a:spcAft>
                <a:spcPts val="1200"/>
              </a:spcAft>
              <a:buFont typeface="Arial" panose="020B0604020202020204" pitchFamily="34" charset="0"/>
              <a:buChar char="•"/>
            </a:pPr>
            <a:r>
              <a:rPr lang="en-NZ" dirty="0">
                <a:latin typeface="Aptos" panose="020B0004020202020204" pitchFamily="34" charset="0"/>
              </a:rPr>
              <a:t>Noted the high benefit of TRRP recognition by communities in Indonesia.  It is good to always recognise / celebrate and highlight the benefits of TRRP.  This can leverage support and collaboration with </a:t>
            </a:r>
            <a:r>
              <a:rPr lang="en-NZ">
                <a:latin typeface="Aptos" panose="020B0004020202020204" pitchFamily="34" charset="0"/>
              </a:rPr>
              <a:t>private sector. </a:t>
            </a:r>
            <a:endParaRPr lang="en-NZ" dirty="0">
              <a:latin typeface="Aptos" panose="020B0004020202020204" pitchFamily="34" charset="0"/>
            </a:endParaRPr>
          </a:p>
          <a:p>
            <a:pPr marL="342900" indent="-342900">
              <a:buFont typeface="Arial" panose="020B0604020202020204" pitchFamily="34" charset="0"/>
              <a:buChar char="•"/>
            </a:pPr>
            <a:endParaRPr lang="en-NZ" dirty="0">
              <a:latin typeface="Aptos" panose="020B0004020202020204" pitchFamily="34" charset="0"/>
            </a:endParaRPr>
          </a:p>
        </p:txBody>
      </p:sp>
      <p:sp>
        <p:nvSpPr>
          <p:cNvPr id="9" name="Rectangle 8">
            <a:extLst>
              <a:ext uri="{FF2B5EF4-FFF2-40B4-BE49-F238E27FC236}">
                <a16:creationId xmlns:a16="http://schemas.microsoft.com/office/drawing/2014/main" id="{977A5C58-023E-AD28-C179-39FE2765CF91}"/>
              </a:ext>
            </a:extLst>
          </p:cNvPr>
          <p:cNvSpPr/>
          <p:nvPr/>
        </p:nvSpPr>
        <p:spPr>
          <a:xfrm>
            <a:off x="0" y="0"/>
            <a:ext cx="244548" cy="730332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960544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TotalTime>
  <Words>738</Words>
  <Application>Microsoft Macintosh PowerPoint</Application>
  <PresentationFormat>Widescreen</PresentationFormat>
  <Paragraphs>55</Paragraphs>
  <Slides>5</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Aptos</vt:lpstr>
      <vt:lpstr>Aptos Black</vt:lpstr>
      <vt:lpstr>Aptos ExtraBold</vt:lpstr>
      <vt:lpstr>Arial</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Laura Kong</cp:lastModifiedBy>
  <cp:revision>20</cp:revision>
  <dcterms:created xsi:type="dcterms:W3CDTF">2024-07-10T01:00:56Z</dcterms:created>
  <dcterms:modified xsi:type="dcterms:W3CDTF">2024-07-13T01:26:30Z</dcterms:modified>
</cp:coreProperties>
</file>