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8.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68" r:id="rId3"/>
    <p:sldId id="292" r:id="rId4"/>
    <p:sldId id="282" r:id="rId5"/>
    <p:sldId id="300" r:id="rId6"/>
    <p:sldId id="301" r:id="rId7"/>
    <p:sldId id="302" r:id="rId8"/>
    <p:sldId id="303" r:id="rId9"/>
    <p:sldId id="304" r:id="rId10"/>
    <p:sldId id="305" r:id="rId11"/>
    <p:sldId id="306" r:id="rId12"/>
    <p:sldId id="307" r:id="rId13"/>
    <p:sldId id="308" r:id="rId14"/>
    <p:sldId id="299" r:id="rId15"/>
    <p:sldId id="297" r:id="rId16"/>
    <p:sldId id="298" r:id="rId17"/>
    <p:sldId id="310"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FFC000"/>
    <a:srgbClr val="8497B0"/>
    <a:srgbClr val="FFCC29"/>
    <a:srgbClr val="A9D18E"/>
    <a:srgbClr val="F19B61"/>
    <a:srgbClr val="ED8137"/>
    <a:srgbClr val="BF9000"/>
    <a:srgbClr val="F2B800"/>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89932" autoAdjust="0"/>
  </p:normalViewPr>
  <p:slideViewPr>
    <p:cSldViewPr snapToGrid="0">
      <p:cViewPr varScale="1">
        <p:scale>
          <a:sx n="55" d="100"/>
          <a:sy n="55" d="100"/>
        </p:scale>
        <p:origin x="11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1_Proyectos\_VIGENTES\ICG%20NEAMTWS\Tsunami%20Ready\NEAMTIC\Task%20Team_Tsunami%20Ready\TR%20Group%20Oct%202022%20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 Group Oct 2022 A.xlsx]Sheet7!PivotTable4</c:name>
    <c:fmtId val="-1"/>
  </c:pivotSource>
  <c:chart>
    <c:autoTitleDeleted val="1"/>
    <c:pivotFmts>
      <c:pivotFmt>
        <c:idx val="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Sheet7!$B$3</c:f>
              <c:strCache>
                <c:ptCount val="1"/>
                <c:pt idx="0">
                  <c:v>Total</c:v>
                </c:pt>
              </c:strCache>
            </c:strRef>
          </c:tx>
          <c:spPr>
            <a:solidFill>
              <a:schemeClr val="tx2">
                <a:lumMod val="60000"/>
                <a:lumOff val="40000"/>
              </a:schemeClr>
            </a:solidFill>
            <a:ln>
              <a:solidFill>
                <a:schemeClr val="tx2">
                  <a:lumMod val="60000"/>
                  <a:lumOff val="40000"/>
                </a:schemeClr>
              </a:solidFill>
            </a:ln>
            <a:effectLst/>
          </c:spPr>
          <c:invertIfNegative val="0"/>
          <c:cat>
            <c:strRef>
              <c:f>Sheet7!$A$4:$A$11</c:f>
              <c:strCache>
                <c:ptCount val="7"/>
                <c:pt idx="0">
                  <c:v>Italy</c:v>
                </c:pt>
                <c:pt idx="1">
                  <c:v>Spain</c:v>
                </c:pt>
                <c:pt idx="2">
                  <c:v>Greece</c:v>
                </c:pt>
                <c:pt idx="3">
                  <c:v>Turkey</c:v>
                </c:pt>
                <c:pt idx="4">
                  <c:v>Israel</c:v>
                </c:pt>
                <c:pt idx="5">
                  <c:v>Lebanon</c:v>
                </c:pt>
                <c:pt idx="6">
                  <c:v>France</c:v>
                </c:pt>
              </c:strCache>
            </c:strRef>
          </c:cat>
          <c:val>
            <c:numRef>
              <c:f>Sheet7!$B$4:$B$11</c:f>
              <c:numCache>
                <c:formatCode>General</c:formatCode>
                <c:ptCount val="7"/>
                <c:pt idx="0">
                  <c:v>7</c:v>
                </c:pt>
                <c:pt idx="1">
                  <c:v>6</c:v>
                </c:pt>
                <c:pt idx="2">
                  <c:v>6</c:v>
                </c:pt>
                <c:pt idx="3">
                  <c:v>5</c:v>
                </c:pt>
                <c:pt idx="4">
                  <c:v>1</c:v>
                </c:pt>
                <c:pt idx="5">
                  <c:v>1</c:v>
                </c:pt>
                <c:pt idx="6">
                  <c:v>1</c:v>
                </c:pt>
              </c:numCache>
            </c:numRef>
          </c:val>
          <c:extLst>
            <c:ext xmlns:c16="http://schemas.microsoft.com/office/drawing/2014/chart" uri="{C3380CC4-5D6E-409C-BE32-E72D297353CC}">
              <c16:uniqueId val="{00000000-7320-410A-B2DB-7EE597233340}"/>
            </c:ext>
          </c:extLst>
        </c:ser>
        <c:dLbls>
          <c:showLegendKey val="0"/>
          <c:showVal val="0"/>
          <c:showCatName val="0"/>
          <c:showSerName val="0"/>
          <c:showPercent val="0"/>
          <c:showBubbleSize val="0"/>
        </c:dLbls>
        <c:gapWidth val="219"/>
        <c:overlap val="-27"/>
        <c:axId val="176958464"/>
        <c:axId val="176990464"/>
      </c:barChart>
      <c:catAx>
        <c:axId val="1769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990464"/>
        <c:crosses val="autoZero"/>
        <c:auto val="1"/>
        <c:lblAlgn val="ctr"/>
        <c:lblOffset val="100"/>
        <c:noMultiLvlLbl val="0"/>
      </c:catAx>
      <c:valAx>
        <c:axId val="17699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95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379AF-26A6-4176-802B-129A8119993A}" type="datetimeFigureOut">
              <a:rPr lang="en-GB" smtClean="0"/>
              <a:t>09/07/2024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1980F-D0DA-4407-89E9-C45ECC9F808B}" type="slidenum">
              <a:rPr lang="en-GB" smtClean="0"/>
              <a:t>‹#›</a:t>
            </a:fld>
            <a:endParaRPr lang="en-GB"/>
          </a:p>
        </p:txBody>
      </p:sp>
    </p:spTree>
    <p:extLst>
      <p:ext uri="{BB962C8B-B14F-4D97-AF65-F5344CB8AC3E}">
        <p14:creationId xmlns:p14="http://schemas.microsoft.com/office/powerpoint/2010/main" val="38528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contains quite a lot of information and the time for it is rather limited, therefore it will have to be done relatively fast. However, if there is anyone interested in further information, please do not hesitate to ask myself and Elena Daskalaki. </a:t>
            </a:r>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2</a:t>
            </a:fld>
            <a:endParaRPr lang="en-GB"/>
          </a:p>
        </p:txBody>
      </p:sp>
    </p:spTree>
    <p:extLst>
      <p:ext uri="{BB962C8B-B14F-4D97-AF65-F5344CB8AC3E}">
        <p14:creationId xmlns:p14="http://schemas.microsoft.com/office/powerpoint/2010/main" val="276823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there is no time to show the ToR and the POA, but that they are available for anyone who wants to read them.</a:t>
            </a:r>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3</a:t>
            </a:fld>
            <a:endParaRPr lang="en-GB"/>
          </a:p>
        </p:txBody>
      </p:sp>
    </p:spTree>
    <p:extLst>
      <p:ext uri="{BB962C8B-B14F-4D97-AF65-F5344CB8AC3E}">
        <p14:creationId xmlns:p14="http://schemas.microsoft.com/office/powerpoint/2010/main" val="160829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These recommendations are mainly driven by the activities assigned to the TT-TR, set out in both the Terms of Reference and the approved Plan of Action 2022, as well as on the lessons learned during this intense period in relation to the TRRP globally. Several activities and initiatives that took place during this time, both in the ICG NEAMTWS and in other ICGs and in the Inter ICG-TOWS, have also contributed to inspire these recommendations.</a:t>
            </a:r>
            <a:endParaRPr lang="es-ES" sz="1200" dirty="0">
              <a:effectLst/>
              <a:latin typeface="Calibri" panose="020F0502020204030204" pitchFamily="34" charset="0"/>
              <a:ea typeface="Calibri" panose="020F0502020204030204" pitchFamily="34" charset="0"/>
            </a:endParaRPr>
          </a:p>
          <a:p>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13</a:t>
            </a:fld>
            <a:endParaRPr lang="en-GB"/>
          </a:p>
        </p:txBody>
      </p:sp>
    </p:spTree>
    <p:extLst>
      <p:ext uri="{BB962C8B-B14F-4D97-AF65-F5344CB8AC3E}">
        <p14:creationId xmlns:p14="http://schemas.microsoft.com/office/powerpoint/2010/main" val="246744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These recommendations are mainly driven by the activities assigned to the TT-TR, set out in both the Terms of Reference and the approved Plan of Action 2022, as well as on the lessons learned during this intense period in relation to the TRRP globally. Several activities and initiatives that took place during this time, both in the ICG NEAMTWS and in other ICGs and in the Inter ICG-TOWS, have also contributed to inspire these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00"/>
                </a:highlight>
                <a:latin typeface="Calibri" panose="020F0502020204030204" pitchFamily="34" charset="0"/>
                <a:ea typeface="Calibri" panose="020F0502020204030204" pitchFamily="34" charset="0"/>
              </a:rPr>
              <a:t>SAY ALSO THAT THESE ARE PRELIMINARY AND WILL BE DISCUSSED DURING INTERSEASSIONAL SESSION AND MAY SLGIHLTY CHANGE</a:t>
            </a:r>
            <a:endParaRPr lang="es-ES" sz="1200" dirty="0">
              <a:effectLst/>
              <a:highlight>
                <a:srgbClr val="FFFF00"/>
              </a:highlight>
              <a:latin typeface="Calibri" panose="020F0502020204030204" pitchFamily="34" charset="0"/>
              <a:ea typeface="Calibri" panose="020F0502020204030204" pitchFamily="34" charset="0"/>
            </a:endParaRPr>
          </a:p>
          <a:p>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14</a:t>
            </a:fld>
            <a:endParaRPr lang="en-GB"/>
          </a:p>
        </p:txBody>
      </p:sp>
    </p:spTree>
    <p:extLst>
      <p:ext uri="{BB962C8B-B14F-4D97-AF65-F5344CB8AC3E}">
        <p14:creationId xmlns:p14="http://schemas.microsoft.com/office/powerpoint/2010/main" val="378826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These recommendations are mainly driven by the activities assigned to the TT-TR, set out in both the Terms of Reference and the approved Plan of Action 2022, as well as on the lessons learned during this intense period in relation to the TRRP globally. Several activities and initiatives that took place during this time, both in the ICG NEAMTWS and in other ICGs and in the Inter ICG-TOWS, have also contributed to inspire these recommendations.</a:t>
            </a:r>
            <a:endParaRPr lang="es-ES" sz="1200" dirty="0">
              <a:effectLst/>
              <a:latin typeface="Calibri" panose="020F0502020204030204" pitchFamily="34" charset="0"/>
              <a:ea typeface="Calibri" panose="020F0502020204030204" pitchFamily="34" charset="0"/>
            </a:endParaRPr>
          </a:p>
          <a:p>
            <a:endParaRPr lang="es-ES" dirty="0"/>
          </a:p>
        </p:txBody>
      </p:sp>
      <p:sp>
        <p:nvSpPr>
          <p:cNvPr id="4" name="Slide Number Placeholder 3"/>
          <p:cNvSpPr>
            <a:spLocks noGrp="1"/>
          </p:cNvSpPr>
          <p:nvPr>
            <p:ph type="sldNum" sz="quarter" idx="5"/>
          </p:nvPr>
        </p:nvSpPr>
        <p:spPr/>
        <p:txBody>
          <a:bodyPr/>
          <a:lstStyle/>
          <a:p>
            <a:fld id="{6AC1980F-D0DA-4407-89E9-C45ECC9F808B}" type="slidenum">
              <a:rPr lang="en-GB" smtClean="0"/>
              <a:t>15</a:t>
            </a:fld>
            <a:endParaRPr lang="en-GB"/>
          </a:p>
        </p:txBody>
      </p:sp>
    </p:spTree>
    <p:extLst>
      <p:ext uri="{BB962C8B-B14F-4D97-AF65-F5344CB8AC3E}">
        <p14:creationId xmlns:p14="http://schemas.microsoft.com/office/powerpoint/2010/main" val="1620212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BD3D-BC00-CFF0-FF94-91D341BF7D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
          </a:p>
        </p:txBody>
      </p:sp>
      <p:sp>
        <p:nvSpPr>
          <p:cNvPr id="3" name="Subtitle 2">
            <a:extLst>
              <a:ext uri="{FF2B5EF4-FFF2-40B4-BE49-F238E27FC236}">
                <a16:creationId xmlns:a16="http://schemas.microsoft.com/office/drawing/2014/main" id="{6F211FE9-273B-AF2B-A988-6BA507FFF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
          </a:p>
        </p:txBody>
      </p:sp>
      <p:sp>
        <p:nvSpPr>
          <p:cNvPr id="4" name="Date Placeholder 3">
            <a:extLst>
              <a:ext uri="{FF2B5EF4-FFF2-40B4-BE49-F238E27FC236}">
                <a16:creationId xmlns:a16="http://schemas.microsoft.com/office/drawing/2014/main" id="{33D3A700-1A3D-E5D9-FDDB-C1DE177050F9}"/>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5" name="Footer Placeholder 4">
            <a:extLst>
              <a:ext uri="{FF2B5EF4-FFF2-40B4-BE49-F238E27FC236}">
                <a16:creationId xmlns:a16="http://schemas.microsoft.com/office/drawing/2014/main" id="{80973276-95EA-A3C3-1903-3938FC28B106}"/>
              </a:ext>
            </a:extLst>
          </p:cNvPr>
          <p:cNvSpPr>
            <a:spLocks noGrp="1"/>
          </p:cNvSpPr>
          <p:nvPr>
            <p:ph type="ftr" sz="quarter" idx="11"/>
          </p:nvPr>
        </p:nvSpPr>
        <p:spPr/>
        <p:txBody>
          <a:bodyPr/>
          <a:lstStyle/>
          <a:p>
            <a:endParaRPr lang="es-ES" dirty="0"/>
          </a:p>
        </p:txBody>
      </p:sp>
      <p:sp>
        <p:nvSpPr>
          <p:cNvPr id="6" name="Slide Number Placeholder 5">
            <a:extLst>
              <a:ext uri="{FF2B5EF4-FFF2-40B4-BE49-F238E27FC236}">
                <a16:creationId xmlns:a16="http://schemas.microsoft.com/office/drawing/2014/main" id="{11ADD547-EE81-1D36-2A33-955D4EE52CC5}"/>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174186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28F1-5D1B-070B-C2A5-F215A09A738C}"/>
              </a:ext>
            </a:extLst>
          </p:cNvPr>
          <p:cNvSpPr>
            <a:spLocks noGrp="1"/>
          </p:cNvSpPr>
          <p:nvPr>
            <p:ph type="title"/>
          </p:nvPr>
        </p:nvSpPr>
        <p:spPr/>
        <p:txBody>
          <a:bodyPr/>
          <a:lstStyle/>
          <a:p>
            <a:r>
              <a:rPr lang="en-GB"/>
              <a:t>Click to edit Master title style</a:t>
            </a:r>
            <a:endParaRPr lang="es-ES"/>
          </a:p>
        </p:txBody>
      </p:sp>
      <p:sp>
        <p:nvSpPr>
          <p:cNvPr id="3" name="Vertical Text Placeholder 2">
            <a:extLst>
              <a:ext uri="{FF2B5EF4-FFF2-40B4-BE49-F238E27FC236}">
                <a16:creationId xmlns:a16="http://schemas.microsoft.com/office/drawing/2014/main" id="{6C9188C0-D9A1-4E7D-A6F1-F6C19183EF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3AAC35B2-1C41-385A-5B51-87A644C06BAB}"/>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5" name="Footer Placeholder 4">
            <a:extLst>
              <a:ext uri="{FF2B5EF4-FFF2-40B4-BE49-F238E27FC236}">
                <a16:creationId xmlns:a16="http://schemas.microsoft.com/office/drawing/2014/main" id="{01956A9B-B123-5351-7B20-C15DF72666CB}"/>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76D1FEF-8D9E-CCDB-FAAD-7BB7AE0D0995}"/>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82242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CA699-FB24-0E96-0A33-CCACC944A5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
          </a:p>
        </p:txBody>
      </p:sp>
      <p:sp>
        <p:nvSpPr>
          <p:cNvPr id="3" name="Vertical Text Placeholder 2">
            <a:extLst>
              <a:ext uri="{FF2B5EF4-FFF2-40B4-BE49-F238E27FC236}">
                <a16:creationId xmlns:a16="http://schemas.microsoft.com/office/drawing/2014/main" id="{CDCC1A4E-3FCD-042B-197F-24EF3EDFBC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70CED90B-8F42-A361-078A-696FDBD04B3E}"/>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5" name="Footer Placeholder 4">
            <a:extLst>
              <a:ext uri="{FF2B5EF4-FFF2-40B4-BE49-F238E27FC236}">
                <a16:creationId xmlns:a16="http://schemas.microsoft.com/office/drawing/2014/main" id="{BC9D63DB-A681-B554-FF35-C107328931A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DAD6AB-59B3-492E-0A2E-7FCDBF99C273}"/>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46717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76D7-BB7A-D04C-BC9A-0C157D078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0C397-3BA1-A745-90D7-4113A09A7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D34E2-6451-8D48-9EE4-04552B156D94}"/>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5" name="Footer Placeholder 4">
            <a:extLst>
              <a:ext uri="{FF2B5EF4-FFF2-40B4-BE49-F238E27FC236}">
                <a16:creationId xmlns:a16="http://schemas.microsoft.com/office/drawing/2014/main"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30405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BA72F-408A-A642-9AD4-06AD08250C78}"/>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5" name="Footer Placeholder 4">
            <a:extLst>
              <a:ext uri="{FF2B5EF4-FFF2-40B4-BE49-F238E27FC236}">
                <a16:creationId xmlns:a16="http://schemas.microsoft.com/office/drawing/2014/main"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86966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450E-62B5-2C40-9A29-281888EEE9A1}"/>
              </a:ext>
            </a:extLst>
          </p:cNvPr>
          <p:cNvSpPr>
            <a:spLocks noGrp="1"/>
          </p:cNvSpPr>
          <p:nvPr>
            <p:ph type="title"/>
          </p:nvPr>
        </p:nvSpPr>
        <p:spPr>
          <a:xfrm>
            <a:off x="831850"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DF53C-9EC8-9541-ACED-DDB47BA40256}"/>
              </a:ext>
            </a:extLst>
          </p:cNvPr>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A5858F-E557-9842-8431-C5683AA7B201}"/>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5" name="Footer Placeholder 4">
            <a:extLst>
              <a:ext uri="{FF2B5EF4-FFF2-40B4-BE49-F238E27FC236}">
                <a16:creationId xmlns:a16="http://schemas.microsoft.com/office/drawing/2014/main"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4006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F9051-033F-1E4D-8A87-9CCD49861227}"/>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2E17C-EEEA-BF47-BCC3-B3AFFD70E32B}"/>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927BF-E322-5443-82D8-F165120BF075}"/>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6" name="Footer Placeholder 5">
            <a:extLst>
              <a:ext uri="{FF2B5EF4-FFF2-40B4-BE49-F238E27FC236}">
                <a16:creationId xmlns:a16="http://schemas.microsoft.com/office/drawing/2014/main"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6890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C6BF-9843-284C-A6B7-92F1A6EDBAEF}"/>
              </a:ext>
            </a:extLst>
          </p:cNvPr>
          <p:cNvSpPr>
            <a:spLocks noGrp="1"/>
          </p:cNvSpPr>
          <p:nvPr>
            <p:ph type="title"/>
          </p:nvPr>
        </p:nvSpPr>
        <p:spPr>
          <a:xfrm>
            <a:off x="839790"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C9548C-8806-5448-9F3D-4F3299CA8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447923-8D97-C342-B7C7-8D80AFD30E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1E6B4-111F-BA40-8123-B2B18DE63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CA828B-FA82-EE42-BD4E-86C2C977AE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3FA91-1DDA-2940-9224-320879FF8983}"/>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8" name="Footer Placeholder 7">
            <a:extLst>
              <a:ext uri="{FF2B5EF4-FFF2-40B4-BE49-F238E27FC236}">
                <a16:creationId xmlns:a16="http://schemas.microsoft.com/office/drawing/2014/main"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4839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09B0F-4929-5749-943F-A310A971FE74}"/>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4" name="Footer Placeholder 3">
            <a:extLst>
              <a:ext uri="{FF2B5EF4-FFF2-40B4-BE49-F238E27FC236}">
                <a16:creationId xmlns:a16="http://schemas.microsoft.com/office/drawing/2014/main"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43570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A3950-FAA3-544E-A1F1-6DD8280BEB85}"/>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3" name="Footer Placeholder 2">
            <a:extLst>
              <a:ext uri="{FF2B5EF4-FFF2-40B4-BE49-F238E27FC236}">
                <a16:creationId xmlns:a16="http://schemas.microsoft.com/office/drawing/2014/main"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1190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35CB-5D67-4E4D-B7EC-3108BE4AD9C3}"/>
              </a:ext>
            </a:extLst>
          </p:cNvPr>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A21D3-B6C5-A945-8E84-1740890E041E}"/>
              </a:ext>
            </a:extLst>
          </p:cNvPr>
          <p:cNvSpPr>
            <a:spLocks noGrp="1"/>
          </p:cNvSpPr>
          <p:nvPr>
            <p:ph idx="1"/>
          </p:nvPr>
        </p:nvSpPr>
        <p:spPr>
          <a:xfrm>
            <a:off x="5183192" y="98743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C3380-B47A-9243-9A26-4AA6AB37234E}"/>
              </a:ext>
            </a:extLst>
          </p:cNvPr>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C04B8-4631-4140-8B4F-DD868A18BC3E}"/>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6" name="Footer Placeholder 5">
            <a:extLst>
              <a:ext uri="{FF2B5EF4-FFF2-40B4-BE49-F238E27FC236}">
                <a16:creationId xmlns:a16="http://schemas.microsoft.com/office/drawing/2014/main"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83138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4533-283B-AF2B-2508-8CE0655AE4D4}"/>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0741425F-BC3D-FBA3-9165-D8DCAE4AAB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9710E223-DF73-9C27-E6FF-32E9FDF523D4}"/>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5" name="Footer Placeholder 4">
            <a:extLst>
              <a:ext uri="{FF2B5EF4-FFF2-40B4-BE49-F238E27FC236}">
                <a16:creationId xmlns:a16="http://schemas.microsoft.com/office/drawing/2014/main" id="{5BF81AEA-0F65-B6D9-00A9-19B3FBA01A11}"/>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420BE70-CC84-43F7-C915-FFA4F7FACE43}"/>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61582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ADC-837E-F241-9BA5-2559DDF0A86C}"/>
              </a:ext>
            </a:extLst>
          </p:cNvPr>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40B0D-2F6E-DA42-984E-F88032D52E1A}"/>
              </a:ext>
            </a:extLst>
          </p:cNvPr>
          <p:cNvSpPr>
            <a:spLocks noGrp="1"/>
          </p:cNvSpPr>
          <p:nvPr>
            <p:ph type="pic" idx="1"/>
          </p:nvPr>
        </p:nvSpPr>
        <p:spPr>
          <a:xfrm>
            <a:off x="5183192" y="98743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348DD-19AB-D44C-A583-A633B005F199}"/>
              </a:ext>
            </a:extLst>
          </p:cNvPr>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ED024-94B1-CC48-A0D2-496FDAA812D5}"/>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6" name="Footer Placeholder 5">
            <a:extLst>
              <a:ext uri="{FF2B5EF4-FFF2-40B4-BE49-F238E27FC236}">
                <a16:creationId xmlns:a16="http://schemas.microsoft.com/office/drawing/2014/main"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6742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1B3E4-D812-514B-9D80-F79B38E9AF2E}"/>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5" name="Footer Placeholder 4">
            <a:extLst>
              <a:ext uri="{FF2B5EF4-FFF2-40B4-BE49-F238E27FC236}">
                <a16:creationId xmlns:a16="http://schemas.microsoft.com/office/drawing/2014/main"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4118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FCCCD-CBFD-534C-8450-D26AF84FA7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BCBC2-B0D7-D744-AF77-26D1F190A1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3482A-7E8E-3F4F-AFEF-B4B799FB88CF}"/>
              </a:ext>
            </a:extLst>
          </p:cNvPr>
          <p:cNvSpPr>
            <a:spLocks noGrp="1"/>
          </p:cNvSpPr>
          <p:nvPr>
            <p:ph type="dt" sz="half" idx="10"/>
          </p:nvPr>
        </p:nvSpPr>
        <p:spPr/>
        <p:txBody>
          <a:bodyPr/>
          <a:lstStyle/>
          <a:p>
            <a:fld id="{C7CC283C-385D-B447-9959-D52334906EFA}" type="datetimeFigureOut">
              <a:rPr lang="en-US" smtClean="0"/>
              <a:t>7/9/2024</a:t>
            </a:fld>
            <a:endParaRPr lang="en-US"/>
          </a:p>
        </p:txBody>
      </p:sp>
      <p:sp>
        <p:nvSpPr>
          <p:cNvPr id="5" name="Footer Placeholder 4">
            <a:extLst>
              <a:ext uri="{FF2B5EF4-FFF2-40B4-BE49-F238E27FC236}">
                <a16:creationId xmlns:a16="http://schemas.microsoft.com/office/drawing/2014/main"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6500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E772-3120-7225-739C-9F45D699D3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
          </a:p>
        </p:txBody>
      </p:sp>
      <p:sp>
        <p:nvSpPr>
          <p:cNvPr id="3" name="Text Placeholder 2">
            <a:extLst>
              <a:ext uri="{FF2B5EF4-FFF2-40B4-BE49-F238E27FC236}">
                <a16:creationId xmlns:a16="http://schemas.microsoft.com/office/drawing/2014/main" id="{4EC68219-1C6D-D6B4-6E92-00FF513C1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174B80-CF61-2660-DDEE-8BDEDEDE06C7}"/>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5" name="Footer Placeholder 4">
            <a:extLst>
              <a:ext uri="{FF2B5EF4-FFF2-40B4-BE49-F238E27FC236}">
                <a16:creationId xmlns:a16="http://schemas.microsoft.com/office/drawing/2014/main" id="{A1761BCC-B7C1-735F-B961-0082C0659C1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71185218-68FD-06E6-45EA-2AE999585388}"/>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82517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5A69-A90E-D499-E739-A33A0FCD9DFC}"/>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B90DDC18-E707-D80F-FB43-A87687BB94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Content Placeholder 3">
            <a:extLst>
              <a:ext uri="{FF2B5EF4-FFF2-40B4-BE49-F238E27FC236}">
                <a16:creationId xmlns:a16="http://schemas.microsoft.com/office/drawing/2014/main" id="{46F0A5BD-6B58-A7FC-F8D3-5A5CD2CBEA7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Date Placeholder 4">
            <a:extLst>
              <a:ext uri="{FF2B5EF4-FFF2-40B4-BE49-F238E27FC236}">
                <a16:creationId xmlns:a16="http://schemas.microsoft.com/office/drawing/2014/main" id="{EBEB7819-5AD5-D631-5564-B918672C9BA1}"/>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6" name="Footer Placeholder 5">
            <a:extLst>
              <a:ext uri="{FF2B5EF4-FFF2-40B4-BE49-F238E27FC236}">
                <a16:creationId xmlns:a16="http://schemas.microsoft.com/office/drawing/2014/main" id="{75880B92-C18C-EA1D-8356-A527ADB2B494}"/>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C7F38D60-BC9E-6604-CD97-25E4FE710A01}"/>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414439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4AB7-711B-9C6C-C6B4-8E79BA029EC1}"/>
              </a:ext>
            </a:extLst>
          </p:cNvPr>
          <p:cNvSpPr>
            <a:spLocks noGrp="1"/>
          </p:cNvSpPr>
          <p:nvPr>
            <p:ph type="title"/>
          </p:nvPr>
        </p:nvSpPr>
        <p:spPr>
          <a:xfrm>
            <a:off x="839788" y="365125"/>
            <a:ext cx="10515600" cy="1325563"/>
          </a:xfrm>
        </p:spPr>
        <p:txBody>
          <a:bodyPr/>
          <a:lstStyle/>
          <a:p>
            <a:r>
              <a:rPr lang="en-GB"/>
              <a:t>Click to edit Master title style</a:t>
            </a:r>
            <a:endParaRPr lang="es-ES"/>
          </a:p>
        </p:txBody>
      </p:sp>
      <p:sp>
        <p:nvSpPr>
          <p:cNvPr id="3" name="Text Placeholder 2">
            <a:extLst>
              <a:ext uri="{FF2B5EF4-FFF2-40B4-BE49-F238E27FC236}">
                <a16:creationId xmlns:a16="http://schemas.microsoft.com/office/drawing/2014/main" id="{3CFB9431-752C-486D-2B7B-B7F237EC6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6A11E8-624B-AF17-6115-F57E936F11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Text Placeholder 4">
            <a:extLst>
              <a:ext uri="{FF2B5EF4-FFF2-40B4-BE49-F238E27FC236}">
                <a16:creationId xmlns:a16="http://schemas.microsoft.com/office/drawing/2014/main" id="{873734FB-1E8C-0208-01A8-D1F50B3A4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581BE4-5203-7ECA-B341-62C24B2925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7" name="Date Placeholder 6">
            <a:extLst>
              <a:ext uri="{FF2B5EF4-FFF2-40B4-BE49-F238E27FC236}">
                <a16:creationId xmlns:a16="http://schemas.microsoft.com/office/drawing/2014/main" id="{30D34EA0-A3C5-7034-EB23-C56D5C4E309B}"/>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8" name="Footer Placeholder 7">
            <a:extLst>
              <a:ext uri="{FF2B5EF4-FFF2-40B4-BE49-F238E27FC236}">
                <a16:creationId xmlns:a16="http://schemas.microsoft.com/office/drawing/2014/main" id="{1E02E6DC-A634-ABE5-885B-22C39F2B7867}"/>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FF0EEACF-E2D7-B5B4-E222-3F49D07DD1D0}"/>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89097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407B-0E40-9A32-F720-68F0FEFFFC48}"/>
              </a:ext>
            </a:extLst>
          </p:cNvPr>
          <p:cNvSpPr>
            <a:spLocks noGrp="1"/>
          </p:cNvSpPr>
          <p:nvPr>
            <p:ph type="title"/>
          </p:nvPr>
        </p:nvSpPr>
        <p:spPr/>
        <p:txBody>
          <a:bodyPr/>
          <a:lstStyle/>
          <a:p>
            <a:r>
              <a:rPr lang="en-GB"/>
              <a:t>Click to edit Master title style</a:t>
            </a:r>
            <a:endParaRPr lang="es-ES"/>
          </a:p>
        </p:txBody>
      </p:sp>
      <p:sp>
        <p:nvSpPr>
          <p:cNvPr id="3" name="Date Placeholder 2">
            <a:extLst>
              <a:ext uri="{FF2B5EF4-FFF2-40B4-BE49-F238E27FC236}">
                <a16:creationId xmlns:a16="http://schemas.microsoft.com/office/drawing/2014/main" id="{84DDC34C-B49C-1DF7-9385-B8CA81D456A9}"/>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4" name="Footer Placeholder 3">
            <a:extLst>
              <a:ext uri="{FF2B5EF4-FFF2-40B4-BE49-F238E27FC236}">
                <a16:creationId xmlns:a16="http://schemas.microsoft.com/office/drawing/2014/main" id="{9A27C6B9-6FC2-51DD-202A-38BFA8A9BB28}"/>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3AA948F0-A553-EC6F-F86F-CB59A3D70679}"/>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64744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6FCD8-EF20-3B2C-1416-1479D1AA5054}"/>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3" name="Footer Placeholder 2">
            <a:extLst>
              <a:ext uri="{FF2B5EF4-FFF2-40B4-BE49-F238E27FC236}">
                <a16:creationId xmlns:a16="http://schemas.microsoft.com/office/drawing/2014/main" id="{FDC6B82D-1F90-D524-0F94-5FAD7AA4B224}"/>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89C584F3-D125-3399-F87C-2BFDB7D36422}"/>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131279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9CB3-E852-2A07-2F81-7203D4A72D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Content Placeholder 2">
            <a:extLst>
              <a:ext uri="{FF2B5EF4-FFF2-40B4-BE49-F238E27FC236}">
                <a16:creationId xmlns:a16="http://schemas.microsoft.com/office/drawing/2014/main" id="{D8E10D75-3BAE-E3A1-52BE-4651BE661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Text Placeholder 3">
            <a:extLst>
              <a:ext uri="{FF2B5EF4-FFF2-40B4-BE49-F238E27FC236}">
                <a16:creationId xmlns:a16="http://schemas.microsoft.com/office/drawing/2014/main" id="{33A56AAE-7C6A-CD5B-F841-12E51090A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0828CC-47DC-69AB-B767-631777A77EF9}"/>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6" name="Footer Placeholder 5">
            <a:extLst>
              <a:ext uri="{FF2B5EF4-FFF2-40B4-BE49-F238E27FC236}">
                <a16:creationId xmlns:a16="http://schemas.microsoft.com/office/drawing/2014/main" id="{613B01BE-5DEC-13D7-3FEC-C0A1622DA39D}"/>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8A2A067-0934-7FCF-33D9-4C7F9429B42D}"/>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98266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B008-E870-954E-5E59-BFB3F69D1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Picture Placeholder 2">
            <a:extLst>
              <a:ext uri="{FF2B5EF4-FFF2-40B4-BE49-F238E27FC236}">
                <a16:creationId xmlns:a16="http://schemas.microsoft.com/office/drawing/2014/main" id="{2327F75D-3848-5BC9-0620-EB5199CA2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001280F8-786A-0E71-5CDF-241A4846B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D3A237-6DB9-2107-4D7F-8EBBDE47ADDB}"/>
              </a:ext>
            </a:extLst>
          </p:cNvPr>
          <p:cNvSpPr>
            <a:spLocks noGrp="1"/>
          </p:cNvSpPr>
          <p:nvPr>
            <p:ph type="dt" sz="half" idx="10"/>
          </p:nvPr>
        </p:nvSpPr>
        <p:spPr/>
        <p:txBody>
          <a:bodyPr/>
          <a:lstStyle/>
          <a:p>
            <a:fld id="{53079519-1582-4566-96C6-CA7B0F68875A}" type="datetimeFigureOut">
              <a:rPr lang="es-ES" smtClean="0"/>
              <a:t>09/07/2024</a:t>
            </a:fld>
            <a:endParaRPr lang="es-ES"/>
          </a:p>
        </p:txBody>
      </p:sp>
      <p:sp>
        <p:nvSpPr>
          <p:cNvPr id="6" name="Footer Placeholder 5">
            <a:extLst>
              <a:ext uri="{FF2B5EF4-FFF2-40B4-BE49-F238E27FC236}">
                <a16:creationId xmlns:a16="http://schemas.microsoft.com/office/drawing/2014/main" id="{9396055F-8848-9E0C-8098-2B4398E26951}"/>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8BB04BF7-C5D2-E2DF-D63E-44F78EF8975D}"/>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39514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BF64E-2955-BDF5-D1F7-708371392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
          </a:p>
        </p:txBody>
      </p:sp>
      <p:sp>
        <p:nvSpPr>
          <p:cNvPr id="3" name="Text Placeholder 2">
            <a:extLst>
              <a:ext uri="{FF2B5EF4-FFF2-40B4-BE49-F238E27FC236}">
                <a16:creationId xmlns:a16="http://schemas.microsoft.com/office/drawing/2014/main" id="{3091D8D5-5E78-2636-4229-976035B0C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s-ES" dirty="0"/>
          </a:p>
        </p:txBody>
      </p:sp>
      <p:sp>
        <p:nvSpPr>
          <p:cNvPr id="4" name="Date Placeholder 3">
            <a:extLst>
              <a:ext uri="{FF2B5EF4-FFF2-40B4-BE49-F238E27FC236}">
                <a16:creationId xmlns:a16="http://schemas.microsoft.com/office/drawing/2014/main" id="{FFA3E469-1EE5-7D26-C582-084315DDC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9519-1582-4566-96C6-CA7B0F68875A}" type="datetimeFigureOut">
              <a:rPr lang="es-ES" smtClean="0"/>
              <a:t>09/07/2024</a:t>
            </a:fld>
            <a:endParaRPr lang="es-ES"/>
          </a:p>
        </p:txBody>
      </p:sp>
      <p:sp>
        <p:nvSpPr>
          <p:cNvPr id="5" name="Footer Placeholder 4">
            <a:extLst>
              <a:ext uri="{FF2B5EF4-FFF2-40B4-BE49-F238E27FC236}">
                <a16:creationId xmlns:a16="http://schemas.microsoft.com/office/drawing/2014/main" id="{C8F3E869-3342-C7C8-0DD8-E3EA588D2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F3B365CC-1C65-EC37-968D-DA57D0B7B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C90EC-E035-4A17-81BB-F376E2B8A5CF}" type="slidenum">
              <a:rPr lang="es-ES" smtClean="0"/>
              <a:t>‹#›</a:t>
            </a:fld>
            <a:endParaRPr lang="es-ES"/>
          </a:p>
        </p:txBody>
      </p:sp>
      <p:sp>
        <p:nvSpPr>
          <p:cNvPr id="8" name="object 7">
            <a:extLst>
              <a:ext uri="{FF2B5EF4-FFF2-40B4-BE49-F238E27FC236}">
                <a16:creationId xmlns:a16="http://schemas.microsoft.com/office/drawing/2014/main" id="{BEC2D557-561C-FC4D-840C-58A1619F98E0}"/>
              </a:ext>
            </a:extLst>
          </p:cNvPr>
          <p:cNvSpPr>
            <a:spLocks noChangeAspect="1"/>
          </p:cNvSpPr>
          <p:nvPr userDrawn="1"/>
        </p:nvSpPr>
        <p:spPr>
          <a:xfrm>
            <a:off x="10547134" y="915432"/>
            <a:ext cx="1387691" cy="587990"/>
          </a:xfrm>
          <a:prstGeom prst="rect">
            <a:avLst/>
          </a:prstGeom>
          <a:blipFill>
            <a:blip r:embed="rId13" cstate="print"/>
            <a:stretch>
              <a:fillRect/>
            </a:stretch>
          </a:blipFill>
        </p:spPr>
        <p:txBody>
          <a:bodyPr wrap="square" lIns="0" tIns="0" rIns="0" bIns="0" rtlCol="0">
            <a:noAutofit/>
          </a:bodyPr>
          <a:lstStyle/>
          <a:p>
            <a:endParaRPr dirty="0"/>
          </a:p>
        </p:txBody>
      </p:sp>
      <p:sp>
        <p:nvSpPr>
          <p:cNvPr id="9" name="Rectángulo 8">
            <a:extLst>
              <a:ext uri="{FF2B5EF4-FFF2-40B4-BE49-F238E27FC236}">
                <a16:creationId xmlns:a16="http://schemas.microsoft.com/office/drawing/2014/main" id="{1C5CA5E4-3E49-9EA4-1571-DFA8BFFC644E}"/>
              </a:ext>
            </a:extLst>
          </p:cNvPr>
          <p:cNvSpPr/>
          <p:nvPr userDrawn="1"/>
        </p:nvSpPr>
        <p:spPr>
          <a:xfrm>
            <a:off x="1" y="786114"/>
            <a:ext cx="477672" cy="60718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UNESCO IOC / ICG / NEAMTWS XVIII Session 6-8 February 2024</a:t>
            </a:r>
          </a:p>
        </p:txBody>
      </p:sp>
      <p:sp>
        <p:nvSpPr>
          <p:cNvPr id="10" name="TextBox 9">
            <a:extLst>
              <a:ext uri="{FF2B5EF4-FFF2-40B4-BE49-F238E27FC236}">
                <a16:creationId xmlns:a16="http://schemas.microsoft.com/office/drawing/2014/main" id="{5B0AEBCA-CA78-0AF0-ED0B-E8582401330E}"/>
              </a:ext>
            </a:extLst>
          </p:cNvPr>
          <p:cNvSpPr txBox="1"/>
          <p:nvPr userDrawn="1"/>
        </p:nvSpPr>
        <p:spPr>
          <a:xfrm>
            <a:off x="0" y="0"/>
            <a:ext cx="12192000" cy="792000"/>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0" rIns="396000" bIns="46800" anchor="ctr" anchorCtr="0">
            <a:noAutofit/>
          </a:bodyPr>
          <a:lstStyle/>
          <a:p>
            <a:pPr marL="95250" lvl="1" indent="0" algn="l"/>
            <a:r>
              <a:rPr lang="es-ES" sz="2400" i="0" u="none" strike="noStrike" baseline="0" dirty="0">
                <a:solidFill>
                  <a:schemeClr val="bg1"/>
                </a:solidFill>
              </a:rPr>
              <a:t>ICG NEAMTWS </a:t>
            </a:r>
            <a:r>
              <a:rPr lang="es-ES" sz="2400" dirty="0">
                <a:solidFill>
                  <a:schemeClr val="bg1"/>
                </a:solidFill>
              </a:rPr>
              <a:t>TASK TEAM TSUNAMI READY				 			</a:t>
            </a:r>
            <a:endParaRPr lang="es-ES" sz="2000" dirty="0">
              <a:solidFill>
                <a:schemeClr val="bg1"/>
              </a:solidFill>
            </a:endParaRPr>
          </a:p>
        </p:txBody>
      </p:sp>
    </p:spTree>
    <p:extLst>
      <p:ext uri="{BB962C8B-B14F-4D97-AF65-F5344CB8AC3E}">
        <p14:creationId xmlns:p14="http://schemas.microsoft.com/office/powerpoint/2010/main" val="276044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C1745-4665-9A49-880F-CC32A6FEBB3D}"/>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4A5A37-5023-5D43-8BE5-92D84595BB26}"/>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8141-DA49-6A42-A3AF-2594B58E7744}"/>
              </a:ext>
            </a:extLst>
          </p:cNvPr>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7/9/2024</a:t>
            </a:fld>
            <a:endParaRPr lang="en-US"/>
          </a:p>
        </p:txBody>
      </p:sp>
      <p:sp>
        <p:nvSpPr>
          <p:cNvPr id="5" name="Footer Placeholder 4">
            <a:extLst>
              <a:ext uri="{FF2B5EF4-FFF2-40B4-BE49-F238E27FC236}">
                <a16:creationId xmlns:a16="http://schemas.microsoft.com/office/drawing/2014/main" id="{4B2368E0-A0B2-6E4E-853D-FE44F196CB5A}"/>
              </a:ext>
            </a:extLst>
          </p:cNvPr>
          <p:cNvSpPr>
            <a:spLocks noGrp="1"/>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462C6E-7C2E-F244-A70A-06BDFCE53039}"/>
              </a:ext>
            </a:extLst>
          </p:cNvPr>
          <p:cNvSpPr>
            <a:spLocks noGrp="1"/>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2048432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ioc-tsunami.org/index.php?option=com_oe&amp;task=viewEventAgenda&amp;eventID=278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file:///C:\Users\aguirrei\Downloads\CL-2821_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6E39D1-96F9-55B0-03B8-3DCF2B667466}"/>
              </a:ext>
            </a:extLst>
          </p:cNvPr>
          <p:cNvSpPr/>
          <p:nvPr/>
        </p:nvSpPr>
        <p:spPr>
          <a:xfrm>
            <a:off x="1043214" y="2060090"/>
            <a:ext cx="6473895" cy="4162009"/>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Rectángulo 8">
            <a:extLst>
              <a:ext uri="{FF2B5EF4-FFF2-40B4-BE49-F238E27FC236}">
                <a16:creationId xmlns:a16="http://schemas.microsoft.com/office/drawing/2014/main" id="{A5AEE984-FCCC-AA1D-50AF-7B1E37B1F0F2}"/>
              </a:ext>
            </a:extLst>
          </p:cNvPr>
          <p:cNvSpPr/>
          <p:nvPr/>
        </p:nvSpPr>
        <p:spPr>
          <a:xfrm rot="5400000">
            <a:off x="5550090" y="-5550086"/>
            <a:ext cx="1091824" cy="121919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algn="l"/>
            <a:endParaRPr lang="es-ES_tradnl" sz="1200" b="0" i="0" cap="small" baseline="0" dirty="0">
              <a:solidFill>
                <a:schemeClr val="bg1"/>
              </a:solidFill>
              <a:latin typeface="Century Gothic" charset="0"/>
              <a:ea typeface="Century Gothic" charset="0"/>
              <a:cs typeface="Century Gothic" charset="0"/>
            </a:endParaRPr>
          </a:p>
        </p:txBody>
      </p:sp>
      <p:sp>
        <p:nvSpPr>
          <p:cNvPr id="3" name="Subtitle 2">
            <a:extLst>
              <a:ext uri="{FF2B5EF4-FFF2-40B4-BE49-F238E27FC236}">
                <a16:creationId xmlns:a16="http://schemas.microsoft.com/office/drawing/2014/main" id="{BCF303CD-C22A-AB41-B42F-657C14964665}"/>
              </a:ext>
            </a:extLst>
          </p:cNvPr>
          <p:cNvSpPr>
            <a:spLocks noGrp="1"/>
          </p:cNvSpPr>
          <p:nvPr>
            <p:ph type="subTitle" idx="1"/>
          </p:nvPr>
        </p:nvSpPr>
        <p:spPr>
          <a:xfrm>
            <a:off x="1043214" y="5169527"/>
            <a:ext cx="6214898" cy="644561"/>
          </a:xfrm>
        </p:spPr>
        <p:txBody>
          <a:bodyPr>
            <a:normAutofit fontScale="85000" lnSpcReduction="20000"/>
          </a:bodyPr>
          <a:lstStyle/>
          <a:p>
            <a:pPr algn="l"/>
            <a:r>
              <a:rPr lang="en-US" sz="2200" i="1" dirty="0"/>
              <a:t>UNESCO IOC/ICG/NEAMTWS XVIII Session</a:t>
            </a:r>
          </a:p>
          <a:p>
            <a:pPr algn="l"/>
            <a:r>
              <a:rPr lang="en-US" sz="2200" i="1" dirty="0"/>
              <a:t>6 - 8 February 2024. Paris, France</a:t>
            </a:r>
          </a:p>
        </p:txBody>
      </p:sp>
      <p:sp>
        <p:nvSpPr>
          <p:cNvPr id="10" name="TextBox 9">
            <a:extLst>
              <a:ext uri="{FF2B5EF4-FFF2-40B4-BE49-F238E27FC236}">
                <a16:creationId xmlns:a16="http://schemas.microsoft.com/office/drawing/2014/main" id="{4B474A55-EB20-4D4A-BE74-6C63D86CA542}"/>
              </a:ext>
            </a:extLst>
          </p:cNvPr>
          <p:cNvSpPr txBox="1"/>
          <p:nvPr/>
        </p:nvSpPr>
        <p:spPr>
          <a:xfrm>
            <a:off x="1043214" y="3642606"/>
            <a:ext cx="6034610" cy="1215717"/>
          </a:xfrm>
          <a:prstGeom prst="rect">
            <a:avLst/>
          </a:prstGeom>
          <a:noFill/>
        </p:spPr>
        <p:txBody>
          <a:bodyPr wrap="square" rtlCol="0">
            <a:spAutoFit/>
          </a:bodyPr>
          <a:lstStyle/>
          <a:p>
            <a:r>
              <a:rPr lang="es-ES" sz="2400" dirty="0">
                <a:solidFill>
                  <a:prstClr val="black"/>
                </a:solidFill>
              </a:rPr>
              <a:t>C</a:t>
            </a:r>
            <a:r>
              <a:rPr lang="tr-TR" sz="2400" dirty="0">
                <a:solidFill>
                  <a:prstClr val="black"/>
                </a:solidFill>
              </a:rPr>
              <a:t>o-chairs</a:t>
            </a:r>
            <a:endParaRPr lang="en-US" sz="2400" dirty="0">
              <a:solidFill>
                <a:prstClr val="black"/>
              </a:solidFill>
            </a:endParaRPr>
          </a:p>
          <a:p>
            <a:r>
              <a:rPr lang="en-GB" sz="2400" dirty="0">
                <a:solidFill>
                  <a:prstClr val="black"/>
                </a:solidFill>
              </a:rPr>
              <a:t>Ignacio Aguirre Ayerbe (Spain)</a:t>
            </a:r>
          </a:p>
          <a:p>
            <a:r>
              <a:rPr lang="en-GB" sz="2400" dirty="0">
                <a:solidFill>
                  <a:prstClr val="black"/>
                </a:solidFill>
              </a:rPr>
              <a:t>Elena Daskalaki (Greece)</a:t>
            </a:r>
          </a:p>
        </p:txBody>
      </p:sp>
      <p:sp>
        <p:nvSpPr>
          <p:cNvPr id="2" name="Rectangle 1">
            <a:extLst>
              <a:ext uri="{FF2B5EF4-FFF2-40B4-BE49-F238E27FC236}">
                <a16:creationId xmlns:a16="http://schemas.microsoft.com/office/drawing/2014/main" id="{37B8EC98-909C-514C-AE35-9084067FD784}"/>
              </a:ext>
            </a:extLst>
          </p:cNvPr>
          <p:cNvSpPr/>
          <p:nvPr/>
        </p:nvSpPr>
        <p:spPr>
          <a:xfrm>
            <a:off x="1043214" y="2060090"/>
            <a:ext cx="6214898" cy="1258358"/>
          </a:xfrm>
          <a:prstGeom prst="rect">
            <a:avLst/>
          </a:prstGeom>
        </p:spPr>
        <p:txBody>
          <a:bodyPr wrap="square">
            <a:spAutoFit/>
          </a:bodyPr>
          <a:lstStyle/>
          <a:p>
            <a:pPr>
              <a:lnSpc>
                <a:spcPct val="115000"/>
              </a:lnSpc>
            </a:pPr>
            <a:r>
              <a:rPr lang="en-GB" sz="3200" dirty="0">
                <a:solidFill>
                  <a:srgbClr val="000000"/>
                </a:solidFill>
              </a:rPr>
              <a:t>ICG NEAMTWS</a:t>
            </a:r>
          </a:p>
          <a:p>
            <a:pPr>
              <a:lnSpc>
                <a:spcPct val="115000"/>
              </a:lnSpc>
            </a:pPr>
            <a:r>
              <a:rPr lang="en-GB" sz="3600" b="1" dirty="0">
                <a:solidFill>
                  <a:srgbClr val="000000"/>
                </a:solidFill>
              </a:rPr>
              <a:t>Task Team on Tsunami Ready</a:t>
            </a:r>
          </a:p>
        </p:txBody>
      </p:sp>
      <p:pic>
        <p:nvPicPr>
          <p:cNvPr id="15" name="Picture 14" descr="A picture containing text, orange, room, gambling house&#10;&#10;Description automatically generated">
            <a:extLst>
              <a:ext uri="{FF2B5EF4-FFF2-40B4-BE49-F238E27FC236}">
                <a16:creationId xmlns:a16="http://schemas.microsoft.com/office/drawing/2014/main" id="{9A8CBB35-668D-2D56-E3D2-90334D49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00" y="4234154"/>
            <a:ext cx="1905000" cy="1905000"/>
          </a:xfrm>
          <a:prstGeom prst="rect">
            <a:avLst/>
          </a:prstGeom>
        </p:spPr>
      </p:pic>
      <p:pic>
        <p:nvPicPr>
          <p:cNvPr id="17" name="Picture 16" descr="Logo&#10;&#10;Description automatically generated">
            <a:extLst>
              <a:ext uri="{FF2B5EF4-FFF2-40B4-BE49-F238E27FC236}">
                <a16:creationId xmlns:a16="http://schemas.microsoft.com/office/drawing/2014/main" id="{FB00E569-362D-0369-794A-89C05A965867}"/>
              </a:ext>
            </a:extLst>
          </p:cNvPr>
          <p:cNvPicPr>
            <a:picLocks noChangeAspect="1"/>
          </p:cNvPicPr>
          <p:nvPr/>
        </p:nvPicPr>
        <p:blipFill rotWithShape="1">
          <a:blip r:embed="rId3">
            <a:extLst>
              <a:ext uri="{28A0092B-C50C-407E-A947-70E740481C1C}">
                <a14:useLocalDpi xmlns:a14="http://schemas.microsoft.com/office/drawing/2010/main" val="0"/>
              </a:ext>
            </a:extLst>
          </a:blip>
          <a:srcRect l="1716" t="4147" r="2286" b="4839"/>
          <a:stretch/>
        </p:blipFill>
        <p:spPr>
          <a:xfrm>
            <a:off x="8082650" y="2226324"/>
            <a:ext cx="3837301" cy="1481430"/>
          </a:xfrm>
          <a:prstGeom prst="rect">
            <a:avLst/>
          </a:prstGeom>
          <a:ln>
            <a:noFill/>
          </a:ln>
        </p:spPr>
      </p:pic>
      <p:pic>
        <p:nvPicPr>
          <p:cNvPr id="23" name="Picture 22" descr="A black and white logo&#10;&#10;Description automatically generated with medium confidence">
            <a:extLst>
              <a:ext uri="{FF2B5EF4-FFF2-40B4-BE49-F238E27FC236}">
                <a16:creationId xmlns:a16="http://schemas.microsoft.com/office/drawing/2014/main" id="{54B9F4E7-777C-A74D-F521-84974BBACB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354" y="114742"/>
            <a:ext cx="2181802" cy="459711"/>
          </a:xfrm>
          <a:prstGeom prst="rect">
            <a:avLst/>
          </a:prstGeom>
        </p:spPr>
      </p:pic>
      <p:sp>
        <p:nvSpPr>
          <p:cNvPr id="4" name="Rectángulo 8">
            <a:extLst>
              <a:ext uri="{FF2B5EF4-FFF2-40B4-BE49-F238E27FC236}">
                <a16:creationId xmlns:a16="http://schemas.microsoft.com/office/drawing/2014/main" id="{316A554C-49B7-77EF-1B3F-9DB86143E73E}"/>
              </a:ext>
            </a:extLst>
          </p:cNvPr>
          <p:cNvSpPr/>
          <p:nvPr/>
        </p:nvSpPr>
        <p:spPr>
          <a:xfrm>
            <a:off x="1" y="786114"/>
            <a:ext cx="477672" cy="60718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UNESCO IOC / ICG / NEAMTWS XVIII Session 6-8 February 2024</a:t>
            </a:r>
          </a:p>
        </p:txBody>
      </p:sp>
    </p:spTree>
    <p:extLst>
      <p:ext uri="{BB962C8B-B14F-4D97-AF65-F5344CB8AC3E}">
        <p14:creationId xmlns:p14="http://schemas.microsoft.com/office/powerpoint/2010/main" val="74459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2C7C2BA0-C4BE-C902-AA83-6875CCD19CD2}"/>
              </a:ext>
            </a:extLst>
          </p:cNvPr>
          <p:cNvSpPr txBox="1">
            <a:spLocks/>
          </p:cNvSpPr>
          <p:nvPr/>
        </p:nvSpPr>
        <p:spPr>
          <a:xfrm>
            <a:off x="1197429" y="1638399"/>
            <a:ext cx="9153185" cy="14038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buFont typeface="Wingdings" panose="05000000000000000000" pitchFamily="2" charset="2"/>
              <a:buChar char="§"/>
            </a:pPr>
            <a:r>
              <a:rPr lang="en-US" sz="1800" dirty="0"/>
              <a:t>January 19, 2024: </a:t>
            </a:r>
            <a:r>
              <a:rPr lang="en-US" sz="1800" b="1" dirty="0"/>
              <a:t>First Community in NEAM region to obtain the Recognition for UNESCO-IOC Tsunami TRRP</a:t>
            </a:r>
            <a:r>
              <a:rPr lang="en-US" sz="1800" dirty="0"/>
              <a:t>.</a:t>
            </a:r>
          </a:p>
          <a:p>
            <a:pPr algn="just">
              <a:lnSpc>
                <a:spcPct val="100000"/>
              </a:lnSpc>
              <a:spcBef>
                <a:spcPts val="600"/>
              </a:spcBef>
              <a:spcAft>
                <a:spcPts val="600"/>
              </a:spcAft>
              <a:buFont typeface="Wingdings" panose="05000000000000000000" pitchFamily="2" charset="2"/>
              <a:buChar char="§"/>
            </a:pPr>
            <a:r>
              <a:rPr lang="en-US" sz="1800" dirty="0"/>
              <a:t>The municipality's actions, including hazard assessments, evacuation mapping, drills, and exercises, align with the UNESCO Tsunami Ready </a:t>
            </a:r>
            <a:r>
              <a:rPr lang="en-US" sz="1800" b="1" dirty="0"/>
              <a:t>12 key indicators</a:t>
            </a:r>
            <a:r>
              <a:rPr lang="en-US" sz="1800" dirty="0"/>
              <a:t>, demonstrating unwavering commitment to tsunami preparedness and community resilience.</a:t>
            </a:r>
            <a:endParaRPr lang="el-GR" sz="1800" b="1" dirty="0">
              <a:latin typeface="Calibri" charset="0"/>
              <a:cs typeface="Calibri" charset="0"/>
            </a:endParaRPr>
          </a:p>
        </p:txBody>
      </p:sp>
      <p:sp>
        <p:nvSpPr>
          <p:cNvPr id="6" name="Title 1">
            <a:extLst>
              <a:ext uri="{FF2B5EF4-FFF2-40B4-BE49-F238E27FC236}">
                <a16:creationId xmlns:a16="http://schemas.microsoft.com/office/drawing/2014/main" id="{ACC20D33-F4B3-1863-1C1A-61B689E32236}"/>
              </a:ext>
            </a:extLst>
          </p:cNvPr>
          <p:cNvSpPr>
            <a:spLocks noGrp="1"/>
          </p:cNvSpPr>
          <p:nvPr>
            <p:ph type="title"/>
          </p:nvPr>
        </p:nvSpPr>
        <p:spPr>
          <a:xfrm>
            <a:off x="838200" y="988983"/>
            <a:ext cx="10515600" cy="577880"/>
          </a:xfrm>
        </p:spPr>
        <p:txBody>
          <a:bodyPr>
            <a:noAutofit/>
          </a:bodyPr>
          <a:lstStyle/>
          <a:p>
            <a:pPr algn="ctr"/>
            <a:r>
              <a:rPr lang="en-US" sz="2800" b="1" kern="100" dirty="0">
                <a:latin typeface="Calibri" panose="020F0502020204030204" pitchFamily="34" charset="0"/>
                <a:cs typeface="Times New Roman" panose="02020603050405020304" pitchFamily="18" charset="0"/>
              </a:rPr>
              <a:t>Cannes Municipality - FRANCE</a:t>
            </a:r>
          </a:p>
        </p:txBody>
      </p:sp>
      <p:pic>
        <p:nvPicPr>
          <p:cNvPr id="1026" name="Picture 2" descr="K:\TSUNAMI READY\coChair\ICG2024_Paris\Cap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40" y="3415173"/>
            <a:ext cx="4709055" cy="31316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K:\TSUNAMI READY\coChair\ICG2024_Paris\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231" y="3415172"/>
            <a:ext cx="4254614" cy="31316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descr="Shape&#10;&#10;Description automatically generated with low confidence">
            <a:extLst>
              <a:ext uri="{FF2B5EF4-FFF2-40B4-BE49-F238E27FC236}">
                <a16:creationId xmlns:a16="http://schemas.microsoft.com/office/drawing/2014/main" id="{72B8D921-16FD-53CF-B2C3-0743CBD8BF7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7" name="TextBox 16">
            <a:extLst>
              <a:ext uri="{FF2B5EF4-FFF2-40B4-BE49-F238E27FC236}">
                <a16:creationId xmlns:a16="http://schemas.microsoft.com/office/drawing/2014/main" id="{625123F7-8FB0-3435-E844-424093BD9DF6}"/>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TRRP IMPLEMENTATION  NEAM REGION</a:t>
            </a:r>
          </a:p>
        </p:txBody>
      </p:sp>
      <p:grpSp>
        <p:nvGrpSpPr>
          <p:cNvPr id="18" name="Group 17">
            <a:extLst>
              <a:ext uri="{FF2B5EF4-FFF2-40B4-BE49-F238E27FC236}">
                <a16:creationId xmlns:a16="http://schemas.microsoft.com/office/drawing/2014/main" id="{A4A06EF4-0AF1-2155-B88F-CD317B3D78D7}"/>
              </a:ext>
            </a:extLst>
          </p:cNvPr>
          <p:cNvGrpSpPr/>
          <p:nvPr/>
        </p:nvGrpSpPr>
        <p:grpSpPr>
          <a:xfrm>
            <a:off x="8388929" y="208390"/>
            <a:ext cx="434952" cy="369332"/>
            <a:chOff x="772160" y="2542653"/>
            <a:chExt cx="434952" cy="369332"/>
          </a:xfrm>
        </p:grpSpPr>
        <p:sp>
          <p:nvSpPr>
            <p:cNvPr id="19" name="Free-form: Shape 18">
              <a:extLst>
                <a:ext uri="{FF2B5EF4-FFF2-40B4-BE49-F238E27FC236}">
                  <a16:creationId xmlns:a16="http://schemas.microsoft.com/office/drawing/2014/main" id="{1A572F02-34C5-9B00-7A0D-C3BADB958A48}"/>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20" name="TextBox 19">
              <a:extLst>
                <a:ext uri="{FF2B5EF4-FFF2-40B4-BE49-F238E27FC236}">
                  <a16:creationId xmlns:a16="http://schemas.microsoft.com/office/drawing/2014/main" id="{548F8035-65D8-1E42-D192-391C5408A06D}"/>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3</a:t>
              </a:r>
            </a:p>
          </p:txBody>
        </p:sp>
      </p:grpSp>
    </p:spTree>
    <p:extLst>
      <p:ext uri="{BB962C8B-B14F-4D97-AF65-F5344CB8AC3E}">
        <p14:creationId xmlns:p14="http://schemas.microsoft.com/office/powerpoint/2010/main" val="269845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DDEBE-661A-D47C-5858-327259F5492D}"/>
              </a:ext>
            </a:extLst>
          </p:cNvPr>
          <p:cNvSpPr>
            <a:spLocks noGrp="1"/>
          </p:cNvSpPr>
          <p:nvPr>
            <p:ph idx="1"/>
          </p:nvPr>
        </p:nvSpPr>
        <p:spPr>
          <a:xfrm>
            <a:off x="838200" y="1873250"/>
            <a:ext cx="10515600" cy="4298950"/>
          </a:xfrm>
        </p:spPr>
        <p:txBody>
          <a:bodyPr>
            <a:noAutofit/>
          </a:bodyPr>
          <a:lstStyle/>
          <a:p>
            <a:pPr algn="just">
              <a:lnSpc>
                <a:spcPct val="110000"/>
              </a:lnSpc>
              <a:spcBef>
                <a:spcPts val="600"/>
              </a:spcBef>
              <a:spcAft>
                <a:spcPts val="600"/>
              </a:spcAft>
              <a:buFont typeface="Wingdings" panose="05000000000000000000"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Some stakeholders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tourism, commerce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etc.) are difficult to brought in because they are worried that acknowledging and actioning upon tsunami risk may harm their business, due to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international and sectoral competition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cs typeface="Times New Roman" panose="02020603050405020304" pitchFamily="18" charset="0"/>
                <a:sym typeface="Calibri"/>
              </a:rPr>
              <a:t>Difficulties to get </a:t>
            </a:r>
            <a:r>
              <a:rPr lang="en-US" sz="2000" b="1" kern="100" dirty="0">
                <a:latin typeface="Calibri" panose="020F0502020204030204" pitchFamily="34" charset="0"/>
                <a:cs typeface="Times New Roman" panose="02020603050405020304" pitchFamily="18" charset="0"/>
                <a:sym typeface="Calibri"/>
              </a:rPr>
              <a:t>local officials </a:t>
            </a:r>
            <a:r>
              <a:rPr lang="en-US" sz="2000" kern="100" dirty="0">
                <a:latin typeface="Calibri" panose="020F0502020204030204" pitchFamily="34" charset="0"/>
                <a:cs typeface="Times New Roman" panose="02020603050405020304" pitchFamily="18" charset="0"/>
                <a:sym typeface="Calibri"/>
              </a:rPr>
              <a:t>to accept the signage because it materializes the tsunami risk (especially for municipalities oriented towards the </a:t>
            </a:r>
            <a:r>
              <a:rPr lang="en-US" sz="2000" b="1" kern="100" dirty="0">
                <a:latin typeface="Calibri" panose="020F0502020204030204" pitchFamily="34" charset="0"/>
                <a:cs typeface="Times New Roman" panose="02020603050405020304" pitchFamily="18" charset="0"/>
                <a:sym typeface="Calibri"/>
              </a:rPr>
              <a:t>tourism economy</a:t>
            </a:r>
            <a:r>
              <a:rPr lang="en-US" sz="2000" kern="100" dirty="0">
                <a:latin typeface="Calibri" panose="020F0502020204030204" pitchFamily="34" charset="0"/>
                <a:cs typeface="Times New Roman" panose="02020603050405020304" pitchFamily="18" charset="0"/>
                <a:sym typeface="Calibri"/>
              </a:rPr>
              <a:t>).</a:t>
            </a:r>
          </a:p>
          <a:p>
            <a:pPr lvl="0" algn="just">
              <a:lnSpc>
                <a:spcPct val="11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ea typeface="Calibri" panose="020F0502020204030204" pitchFamily="34" charset="0"/>
                <a:cs typeface="Times New Roman" panose="02020603050405020304" pitchFamily="18" charset="0"/>
              </a:rPr>
              <a:t>Reluctance from local authorities to officially endorse the evacuation plan because they are worried about </a:t>
            </a:r>
            <a:r>
              <a:rPr lang="en-US" sz="2000" b="1" kern="100" dirty="0">
                <a:latin typeface="Calibri" panose="020F0502020204030204" pitchFamily="34" charset="0"/>
                <a:ea typeface="Calibri" panose="020F0502020204030204" pitchFamily="34" charset="0"/>
                <a:cs typeface="Times New Roman" panose="02020603050405020304" pitchFamily="18" charset="0"/>
              </a:rPr>
              <a:t>legal liabilities</a:t>
            </a:r>
            <a:r>
              <a:rPr lang="en-US" sz="2000" kern="100" dirty="0">
                <a:latin typeface="Calibri" panose="020F0502020204030204" pitchFamily="34" charset="0"/>
                <a:ea typeface="Calibri" panose="020F0502020204030204" pitchFamily="34" charset="0"/>
                <a:cs typeface="Times New Roman" panose="02020603050405020304" pitchFamily="18" charset="0"/>
              </a:rPr>
              <a:t> in case of human losses during the evacuation.</a:t>
            </a:r>
            <a:endParaRPr lang="en-US" sz="2000" kern="100" dirty="0">
              <a:latin typeface="Calibri" panose="020F0502020204030204" pitchFamily="34" charset="0"/>
              <a:cs typeface="Times New Roman" panose="02020603050405020304" pitchFamily="18" charset="0"/>
              <a:sym typeface="Calibri"/>
            </a:endParaRPr>
          </a:p>
          <a:p>
            <a:pPr algn="just">
              <a:lnSpc>
                <a:spcPct val="110000"/>
              </a:lnSpc>
              <a:spcBef>
                <a:spcPts val="600"/>
              </a:spcBef>
              <a:spcAft>
                <a:spcPts val="600"/>
              </a:spcAft>
              <a:buFont typeface="Wingdings" panose="05000000000000000000" pitchFamily="2" charset="2"/>
              <a:buChar char="§"/>
            </a:pPr>
            <a:r>
              <a:rPr lang="en-US" sz="2000" b="1" kern="100" dirty="0">
                <a:latin typeface="Calibri" panose="020F0502020204030204" pitchFamily="34" charset="0"/>
                <a:cs typeface="Times New Roman" panose="02020603050405020304" pitchFamily="18" charset="0"/>
              </a:rPr>
              <a:t>General populations’ lack of knowledge </a:t>
            </a:r>
            <a:r>
              <a:rPr lang="en-US" sz="2000" kern="100" dirty="0">
                <a:latin typeface="Calibri" panose="020F0502020204030204" pitchFamily="34" charset="0"/>
                <a:cs typeface="Times New Roman" panose="02020603050405020304" pitchFamily="18" charset="0"/>
              </a:rPr>
              <a:t>and</a:t>
            </a:r>
            <a:r>
              <a:rPr lang="en-US" sz="2000" b="1" kern="100" dirty="0">
                <a:latin typeface="Calibri" panose="020F0502020204030204" pitchFamily="34" charset="0"/>
                <a:cs typeface="Times New Roman" panose="02020603050405020304" pitchFamily="18" charset="0"/>
              </a:rPr>
              <a:t> education </a:t>
            </a:r>
            <a:r>
              <a:rPr lang="en-US" sz="2000" kern="100" dirty="0">
                <a:latin typeface="Calibri" panose="020F0502020204030204" pitchFamily="34" charset="0"/>
                <a:cs typeface="Times New Roman" panose="02020603050405020304" pitchFamily="18" charset="0"/>
              </a:rPr>
              <a:t>about coastal hazards and especially tsunamis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Some coastal communities may </a:t>
            </a:r>
            <a:r>
              <a:rPr lang="en-US" sz="2000" b="1" dirty="0">
                <a:latin typeface="Calibri" panose="020F0502020204030204" pitchFamily="34" charset="0"/>
                <a:ea typeface="Calibri" panose="020F0502020204030204" pitchFamily="34" charset="0"/>
                <a:cs typeface="Times New Roman" panose="02020603050405020304" pitchFamily="18" charset="0"/>
              </a:rPr>
              <a:t>underestimate</a:t>
            </a:r>
            <a:r>
              <a:rPr lang="en-US" sz="2000" dirty="0">
                <a:latin typeface="Calibri" panose="020F0502020204030204" pitchFamily="34" charset="0"/>
                <a:ea typeface="Calibri" panose="020F0502020204030204" pitchFamily="34" charset="0"/>
                <a:cs typeface="Times New Roman" panose="02020603050405020304" pitchFamily="18" charset="0"/>
              </a:rPr>
              <a:t> the tsunami risk. Distress and fear among exposed population may also contribute to this underestimation. </a:t>
            </a:r>
          </a:p>
          <a:p>
            <a:pPr algn="just">
              <a:lnSpc>
                <a:spcPct val="11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cs typeface="Times New Roman" panose="02020603050405020304" pitchFamily="18" charset="0"/>
                <a:sym typeface="Calibri"/>
              </a:rPr>
              <a:t>Difficulties in </a:t>
            </a:r>
            <a:r>
              <a:rPr lang="en-US" sz="2000" b="1" kern="100" dirty="0">
                <a:latin typeface="Calibri" panose="020F0502020204030204" pitchFamily="34" charset="0"/>
                <a:cs typeface="Times New Roman" panose="02020603050405020304" pitchFamily="18" charset="0"/>
              </a:rPr>
              <a:t>public awareness due to special conditions</a:t>
            </a:r>
            <a:r>
              <a:rPr lang="en-US" sz="2000" kern="100" dirty="0">
                <a:latin typeface="Calibri" panose="020F0502020204030204" pitchFamily="34" charset="0"/>
                <a:cs typeface="Times New Roman" panose="02020603050405020304" pitchFamily="18" charset="0"/>
              </a:rPr>
              <a:t> (summer time, temporary population etc.).</a:t>
            </a:r>
          </a:p>
          <a:p>
            <a:pPr marL="285750" indent="-285750" algn="just">
              <a:lnSpc>
                <a:spcPct val="110000"/>
              </a:lnSpc>
              <a:spcBef>
                <a:spcPts val="600"/>
              </a:spcBef>
              <a:spcAft>
                <a:spcPts val="600"/>
              </a:spcAft>
            </a:pPr>
            <a:endParaRPr lang="el-GR" sz="2000" kern="100" dirty="0">
              <a:latin typeface="Calibri" panose="020F0502020204030204" pitchFamily="34" charset="0"/>
              <a:cs typeface="Times New Roman" panose="02020603050405020304" pitchFamily="18" charset="0"/>
            </a:endParaRPr>
          </a:p>
        </p:txBody>
      </p:sp>
      <p:pic>
        <p:nvPicPr>
          <p:cNvPr id="9" name="Picture 8" descr="Shape&#10;&#10;Description automatically generated with low confidence">
            <a:extLst>
              <a:ext uri="{FF2B5EF4-FFF2-40B4-BE49-F238E27FC236}">
                <a16:creationId xmlns:a16="http://schemas.microsoft.com/office/drawing/2014/main" id="{38446031-1E04-822E-DB06-022BC2E73DF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0" name="TextBox 9">
            <a:extLst>
              <a:ext uri="{FF2B5EF4-FFF2-40B4-BE49-F238E27FC236}">
                <a16:creationId xmlns:a16="http://schemas.microsoft.com/office/drawing/2014/main" id="{798FE089-7898-DE3D-109A-54AC2F944E65}"/>
              </a:ext>
            </a:extLst>
          </p:cNvPr>
          <p:cNvSpPr txBox="1"/>
          <p:nvPr/>
        </p:nvSpPr>
        <p:spPr>
          <a:xfrm>
            <a:off x="9164789" y="-22442"/>
            <a:ext cx="2973871" cy="830997"/>
          </a:xfrm>
          <a:prstGeom prst="rect">
            <a:avLst/>
          </a:prstGeom>
          <a:noFill/>
        </p:spPr>
        <p:txBody>
          <a:bodyPr wrap="square" rtlCol="0">
            <a:spAutoFit/>
          </a:bodyPr>
          <a:lstStyle/>
          <a:p>
            <a:r>
              <a:rPr lang="es-ES" sz="2400" b="1" dirty="0">
                <a:solidFill>
                  <a:schemeClr val="bg1"/>
                </a:solidFill>
              </a:rPr>
              <a:t>CHALLENGES TRRP NEAM REGION</a:t>
            </a:r>
          </a:p>
        </p:txBody>
      </p:sp>
      <p:grpSp>
        <p:nvGrpSpPr>
          <p:cNvPr id="11" name="Group 10">
            <a:extLst>
              <a:ext uri="{FF2B5EF4-FFF2-40B4-BE49-F238E27FC236}">
                <a16:creationId xmlns:a16="http://schemas.microsoft.com/office/drawing/2014/main" id="{901EC256-BF7B-6A7E-0EF3-4B6A70B099E4}"/>
              </a:ext>
            </a:extLst>
          </p:cNvPr>
          <p:cNvGrpSpPr/>
          <p:nvPr/>
        </p:nvGrpSpPr>
        <p:grpSpPr>
          <a:xfrm>
            <a:off x="8388929" y="208390"/>
            <a:ext cx="434952" cy="369332"/>
            <a:chOff x="772160" y="2542653"/>
            <a:chExt cx="434952" cy="369332"/>
          </a:xfrm>
        </p:grpSpPr>
        <p:sp>
          <p:nvSpPr>
            <p:cNvPr id="12" name="Free-form: Shape 11">
              <a:extLst>
                <a:ext uri="{FF2B5EF4-FFF2-40B4-BE49-F238E27FC236}">
                  <a16:creationId xmlns:a16="http://schemas.microsoft.com/office/drawing/2014/main" id="{BD23A04E-5974-CF01-D573-FA7FCF737875}"/>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4" name="TextBox 13">
              <a:extLst>
                <a:ext uri="{FF2B5EF4-FFF2-40B4-BE49-F238E27FC236}">
                  <a16:creationId xmlns:a16="http://schemas.microsoft.com/office/drawing/2014/main" id="{3E648A8F-A8CD-F0EE-0FB7-DC41ED2F69C9}"/>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4</a:t>
              </a:r>
            </a:p>
          </p:txBody>
        </p:sp>
      </p:grpSp>
      <p:sp>
        <p:nvSpPr>
          <p:cNvPr id="16" name="TextBox 15">
            <a:extLst>
              <a:ext uri="{FF2B5EF4-FFF2-40B4-BE49-F238E27FC236}">
                <a16:creationId xmlns:a16="http://schemas.microsoft.com/office/drawing/2014/main" id="{1968CADA-36E3-7976-6DCD-B6164A0E284C}"/>
              </a:ext>
            </a:extLst>
          </p:cNvPr>
          <p:cNvSpPr txBox="1"/>
          <p:nvPr/>
        </p:nvSpPr>
        <p:spPr>
          <a:xfrm>
            <a:off x="1084581" y="1228630"/>
            <a:ext cx="2813050" cy="470000"/>
          </a:xfrm>
          <a:prstGeom prst="rect">
            <a:avLst/>
          </a:prstGeom>
          <a:noFill/>
        </p:spPr>
        <p:txBody>
          <a:bodyPr wrap="square">
            <a:spAutoFit/>
          </a:bodyPr>
          <a:lstStyle/>
          <a:p>
            <a:pPr>
              <a:lnSpc>
                <a:spcPct val="107000"/>
              </a:lnSpc>
              <a:spcAft>
                <a:spcPts val="300"/>
              </a:spcAft>
            </a:pPr>
            <a:r>
              <a:rPr lang="en-GB" sz="2400" b="1" dirty="0">
                <a:effectLst/>
                <a:ea typeface="Times New Roman" panose="02020603050405020304" pitchFamily="18" charset="0"/>
                <a:cs typeface="Times New Roman" panose="02020603050405020304" pitchFamily="18" charset="0"/>
              </a:rPr>
              <a:t>GENERAL BARRIERS</a:t>
            </a:r>
          </a:p>
        </p:txBody>
      </p:sp>
    </p:spTree>
    <p:extLst>
      <p:ext uri="{BB962C8B-B14F-4D97-AF65-F5344CB8AC3E}">
        <p14:creationId xmlns:p14="http://schemas.microsoft.com/office/powerpoint/2010/main" val="129782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DDEBE-661A-D47C-5858-327259F5492D}"/>
              </a:ext>
            </a:extLst>
          </p:cNvPr>
          <p:cNvSpPr>
            <a:spLocks noGrp="1"/>
          </p:cNvSpPr>
          <p:nvPr>
            <p:ph idx="1"/>
          </p:nvPr>
        </p:nvSpPr>
        <p:spPr>
          <a:xfrm>
            <a:off x="838199" y="1863725"/>
            <a:ext cx="10515601" cy="4537076"/>
          </a:xfrm>
        </p:spPr>
        <p:txBody>
          <a:bodyPr>
            <a:noAutofit/>
          </a:bodyPr>
          <a:lstStyle/>
          <a:p>
            <a:pPr algn="just">
              <a:lnSpc>
                <a:spcPct val="100000"/>
              </a:lnSpc>
              <a:spcBef>
                <a:spcPts val="600"/>
              </a:spcBef>
              <a:spcAft>
                <a:spcPts val="6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Establishment of </a:t>
            </a:r>
            <a:r>
              <a:rPr lang="en-US" sz="2000" b="1" dirty="0">
                <a:latin typeface="Calibri" panose="020F0502020204030204" pitchFamily="34" charset="0"/>
                <a:ea typeface="Calibri" panose="020F0502020204030204" pitchFamily="34" charset="0"/>
                <a:cs typeface="Times New Roman" panose="02020603050405020304" pitchFamily="18" charset="0"/>
              </a:rPr>
              <a:t>NTRB</a:t>
            </a:r>
            <a:r>
              <a:rPr lang="en-US" sz="2000" dirty="0">
                <a:latin typeface="Calibri" panose="020F0502020204030204" pitchFamily="34" charset="0"/>
                <a:ea typeface="Calibri" panose="020F0502020204030204" pitchFamily="34" charset="0"/>
                <a:cs typeface="Times New Roman" panose="02020603050405020304" pitchFamily="18" charset="0"/>
              </a:rPr>
              <a:t>/ establishment of the TRLC.</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ea typeface="Calibri" panose="020F0502020204030204" pitchFamily="34" charset="0"/>
                <a:cs typeface="Times New Roman" panose="02020603050405020304" pitchFamily="18" charset="0"/>
              </a:rPr>
              <a:t>Institutional Coordination </a:t>
            </a:r>
            <a:r>
              <a:rPr lang="en-US" sz="2000" b="1" kern="100" dirty="0">
                <a:latin typeface="Calibri" panose="020F0502020204030204" pitchFamily="34" charset="0"/>
                <a:ea typeface="Calibri" panose="020F0502020204030204" pitchFamily="34" charset="0"/>
                <a:cs typeface="Times New Roman" panose="02020603050405020304" pitchFamily="18" charset="0"/>
              </a:rPr>
              <a:t>between different organizations</a:t>
            </a:r>
            <a:r>
              <a:rPr lang="en-US" sz="2000" kern="100" dirty="0">
                <a:latin typeface="Calibri" panose="020F0502020204030204" pitchFamily="34" charset="0"/>
                <a:ea typeface="Calibri" panose="020F0502020204030204" pitchFamily="34" charset="0"/>
                <a:cs typeface="Times New Roman" panose="02020603050405020304" pitchFamily="18" charset="0"/>
              </a:rPr>
              <a:t> at </a:t>
            </a:r>
            <a:r>
              <a:rPr lang="en-GB" sz="2000" dirty="0"/>
              <a:t>all spatial scales and administrative divisions.</a:t>
            </a:r>
          </a:p>
          <a:p>
            <a:pPr algn="just">
              <a:lnSpc>
                <a:spcPct val="100000"/>
              </a:lnSpc>
              <a:spcBef>
                <a:spcPts val="600"/>
              </a:spcBef>
              <a:spcAft>
                <a:spcPts val="600"/>
              </a:spcAft>
              <a:buFont typeface="Wingdings" panose="05000000000000000000" pitchFamily="2" charset="2"/>
              <a:buChar char="§"/>
            </a:pPr>
            <a:r>
              <a:rPr lang="en-US" sz="2000" kern="100" dirty="0">
                <a:latin typeface="Calibri" panose="020F0502020204030204" pitchFamily="34" charset="0"/>
                <a:ea typeface="Calibri" panose="020F0502020204030204" pitchFamily="34" charset="0"/>
                <a:cs typeface="Times New Roman" panose="02020603050405020304" pitchFamily="18" charset="0"/>
              </a:rPr>
              <a:t>Existing national Governance structures imply the integration of local tsunami emergency plans (</a:t>
            </a:r>
            <a:r>
              <a:rPr lang="en-GB" sz="2000" dirty="0"/>
              <a:t>slow down the process, depending on the political will of each community etc.).</a:t>
            </a:r>
            <a:endParaRPr lang="en-US" sz="2000" b="1" kern="100" dirty="0">
              <a:latin typeface="Calibri" panose="020F0502020204030204" pitchFamily="34" charset="0"/>
              <a:cs typeface="Times New Roman" panose="02020603050405020304" pitchFamily="18" charset="0"/>
            </a:endParaRPr>
          </a:p>
          <a:p>
            <a:pPr algn="just">
              <a:lnSpc>
                <a:spcPct val="100000"/>
              </a:lnSpc>
              <a:spcBef>
                <a:spcPts val="600"/>
              </a:spcBef>
              <a:spcAft>
                <a:spcPts val="600"/>
              </a:spcAft>
              <a:buFont typeface="Wingdings" panose="05000000000000000000" pitchFamily="2" charset="2"/>
              <a:buChar char="§"/>
            </a:pPr>
            <a:r>
              <a:rPr lang="en-US" sz="2000" b="1" kern="100" dirty="0">
                <a:latin typeface="Calibri" panose="020F0502020204030204" pitchFamily="34" charset="0"/>
                <a:ea typeface="Calibri" panose="020F0502020204030204" pitchFamily="34" charset="0"/>
                <a:cs typeface="Times New Roman" panose="02020603050405020304" pitchFamily="18" charset="0"/>
              </a:rPr>
              <a:t>D</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ependency on only one mean of dissemination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for alerting the population.</a:t>
            </a:r>
          </a:p>
          <a:p>
            <a:pPr algn="just">
              <a:lnSpc>
                <a:spcPct val="100000"/>
              </a:lnSpc>
              <a:spcBef>
                <a:spcPts val="600"/>
              </a:spcBef>
              <a:spcAft>
                <a:spcPts val="600"/>
              </a:spcAft>
              <a:buFont typeface="Wingdings" panose="05000000000000000000" pitchFamily="2" charset="2"/>
              <a:buChar char="§"/>
            </a:pPr>
            <a:r>
              <a:rPr lang="en-GB" sz="2000" kern="100" dirty="0">
                <a:latin typeface="Calibri" panose="020F0502020204030204" pitchFamily="34" charset="0"/>
                <a:cs typeface="Times New Roman" panose="02020603050405020304" pitchFamily="18" charset="0"/>
              </a:rPr>
              <a:t>International signage is not always easily acceptable by local decision makers - Need for adapting the </a:t>
            </a:r>
            <a:r>
              <a:rPr lang="en-GB" sz="2000" b="1" kern="100" dirty="0">
                <a:latin typeface="Calibri" panose="020F0502020204030204" pitchFamily="34" charset="0"/>
                <a:cs typeface="Times New Roman" panose="02020603050405020304" pitchFamily="18" charset="0"/>
              </a:rPr>
              <a:t>tsunami signage </a:t>
            </a:r>
            <a:r>
              <a:rPr lang="en-GB" sz="2000" kern="100" dirty="0">
                <a:latin typeface="Calibri" panose="020F0502020204030204" pitchFamily="34" charset="0"/>
                <a:cs typeface="Times New Roman" panose="02020603050405020304" pitchFamily="18" charset="0"/>
              </a:rPr>
              <a:t>and facilitating its integrations into the urban environment (fear…..).</a:t>
            </a:r>
            <a:endParaRPr lang="en-US" sz="2000" kern="100" dirty="0">
              <a:latin typeface="Calibri" panose="020F0502020204030204" pitchFamily="34" charset="0"/>
              <a:cs typeface="Times New Roman" panose="02020603050405020304" pitchFamily="18" charset="0"/>
            </a:endParaRPr>
          </a:p>
          <a:p>
            <a:pPr algn="just">
              <a:lnSpc>
                <a:spcPct val="100000"/>
              </a:lnSpc>
              <a:spcBef>
                <a:spcPts val="600"/>
              </a:spcBef>
              <a:spcAft>
                <a:spcPts val="600"/>
              </a:spcAft>
              <a:buFont typeface="Wingdings" panose="05000000000000000000" pitchFamily="2" charset="2"/>
              <a:buChar char="§"/>
            </a:pPr>
            <a:r>
              <a:rPr lang="en-US" sz="2000" b="1" kern="100" dirty="0">
                <a:latin typeface="Calibri" panose="020F0502020204030204" pitchFamily="34" charset="0"/>
                <a:cs typeface="Times New Roman" panose="02020603050405020304" pitchFamily="18" charset="0"/>
              </a:rPr>
              <a:t>Alerting Devices</a:t>
            </a:r>
            <a:r>
              <a:rPr lang="en-US" sz="2000" kern="100" dirty="0">
                <a:latin typeface="Calibri" panose="020F0502020204030204" pitchFamily="34" charset="0"/>
                <a:cs typeface="Times New Roman" panose="02020603050405020304" pitchFamily="18" charset="0"/>
              </a:rPr>
              <a:t> Issues</a:t>
            </a:r>
            <a:r>
              <a:rPr lang="el-GR" sz="2000" kern="100" dirty="0">
                <a:latin typeface="Calibri" panose="020F0502020204030204" pitchFamily="34" charset="0"/>
                <a:cs typeface="Times New Roman" panose="02020603050405020304" pitchFamily="18" charset="0"/>
              </a:rPr>
              <a:t>: </a:t>
            </a:r>
            <a:r>
              <a:rPr lang="en-GB" sz="2000" kern="100" dirty="0">
                <a:latin typeface="Calibri" panose="020F0502020204030204" pitchFamily="34" charset="0"/>
                <a:cs typeface="Times New Roman" panose="02020603050405020304" pitchFamily="18" charset="0"/>
              </a:rPr>
              <a:t>Maintenance / Expensive.</a:t>
            </a:r>
          </a:p>
          <a:p>
            <a:pPr algn="just">
              <a:lnSpc>
                <a:spcPct val="100000"/>
              </a:lnSpc>
              <a:spcBef>
                <a:spcPts val="600"/>
              </a:spcBef>
              <a:spcAft>
                <a:spcPts val="600"/>
              </a:spcAft>
              <a:buFont typeface="Wingdings" panose="05000000000000000000" pitchFamily="2" charset="2"/>
              <a:buChar char="§"/>
            </a:pPr>
            <a:r>
              <a:rPr lang="en-GB" sz="2000" b="1" kern="100" dirty="0">
                <a:latin typeface="Calibri" panose="020F0502020204030204" pitchFamily="34" charset="0"/>
                <a:cs typeface="Times New Roman" panose="02020603050405020304" pitchFamily="18" charset="0"/>
              </a:rPr>
              <a:t>Financial, technical, human resources, </a:t>
            </a:r>
            <a:r>
              <a:rPr lang="en-GB" sz="2000" kern="100" dirty="0">
                <a:latin typeface="Calibri" panose="020F0502020204030204" pitchFamily="34" charset="0"/>
                <a:cs typeface="Times New Roman" panose="02020603050405020304" pitchFamily="18" charset="0"/>
              </a:rPr>
              <a:t>and</a:t>
            </a:r>
            <a:r>
              <a:rPr lang="en-GB" sz="2000" b="1" kern="100" dirty="0">
                <a:latin typeface="Calibri" panose="020F0502020204030204" pitchFamily="34" charset="0"/>
                <a:cs typeface="Times New Roman" panose="02020603050405020304" pitchFamily="18" charset="0"/>
              </a:rPr>
              <a:t> time demands</a:t>
            </a:r>
            <a:r>
              <a:rPr lang="en-GB" sz="2000" kern="100" dirty="0">
                <a:latin typeface="Calibri" panose="020F0502020204030204" pitchFamily="34" charset="0"/>
                <a:cs typeface="Times New Roman" panose="02020603050405020304" pitchFamily="18" charset="0"/>
              </a:rPr>
              <a:t>.</a:t>
            </a:r>
          </a:p>
          <a:p>
            <a:pPr algn="just">
              <a:lnSpc>
                <a:spcPct val="100000"/>
              </a:lnSpc>
              <a:spcBef>
                <a:spcPts val="600"/>
              </a:spcBef>
              <a:spcAft>
                <a:spcPts val="600"/>
              </a:spcAft>
              <a:buFont typeface="Wingdings" panose="05000000000000000000" pitchFamily="2" charset="2"/>
              <a:buChar char="§"/>
            </a:pPr>
            <a:r>
              <a:rPr lang="it-IT" sz="2000" dirty="0">
                <a:latin typeface="Calibri" panose="020F0502020204030204" pitchFamily="34" charset="0"/>
                <a:cs typeface="Times New Roman" panose="02020603050405020304" pitchFamily="18" charset="0"/>
              </a:rPr>
              <a:t>Sustainability of TRRR. </a:t>
            </a:r>
            <a:r>
              <a:rPr lang="it-IT" sz="2000" b="1" dirty="0">
                <a:latin typeface="Calibri" panose="020F0502020204030204" pitchFamily="34" charset="0"/>
                <a:cs typeface="Times New Roman" panose="02020603050405020304" pitchFamily="18" charset="0"/>
              </a:rPr>
              <a:t>Continuous support </a:t>
            </a:r>
            <a:r>
              <a:rPr lang="it-IT" sz="2000" dirty="0">
                <a:latin typeface="Calibri" panose="020F0502020204030204" pitchFamily="34" charset="0"/>
                <a:cs typeface="Times New Roman" panose="02020603050405020304" pitchFamily="18" charset="0"/>
              </a:rPr>
              <a:t>by scientific and distaster/emergency experts.</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67A3C0B-A7DE-EEFA-61DA-7121D8F6B4D1}"/>
              </a:ext>
            </a:extLst>
          </p:cNvPr>
          <p:cNvSpPr txBox="1"/>
          <p:nvPr/>
        </p:nvSpPr>
        <p:spPr>
          <a:xfrm>
            <a:off x="1084580" y="1228630"/>
            <a:ext cx="8973820" cy="470000"/>
          </a:xfrm>
          <a:prstGeom prst="rect">
            <a:avLst/>
          </a:prstGeom>
          <a:noFill/>
        </p:spPr>
        <p:txBody>
          <a:bodyPr wrap="square">
            <a:spAutoFit/>
          </a:bodyPr>
          <a:lstStyle/>
          <a:p>
            <a:pPr>
              <a:lnSpc>
                <a:spcPct val="107000"/>
              </a:lnSpc>
              <a:spcAft>
                <a:spcPts val="300"/>
              </a:spcAft>
            </a:pPr>
            <a:r>
              <a:rPr lang="en-GB" sz="2400" b="1" dirty="0">
                <a:effectLst/>
                <a:ea typeface="Times New Roman" panose="02020603050405020304" pitchFamily="18" charset="0"/>
                <a:cs typeface="Times New Roman" panose="02020603050405020304" pitchFamily="18" charset="0"/>
              </a:rPr>
              <a:t>INSTITUTIONAL, ORGANIZATIONAL, TECHNOLOGICAL BARRIERS</a:t>
            </a:r>
          </a:p>
        </p:txBody>
      </p:sp>
      <p:pic>
        <p:nvPicPr>
          <p:cNvPr id="7" name="Picture 6" descr="Shape&#10;&#10;Description automatically generated with low confidence">
            <a:extLst>
              <a:ext uri="{FF2B5EF4-FFF2-40B4-BE49-F238E27FC236}">
                <a16:creationId xmlns:a16="http://schemas.microsoft.com/office/drawing/2014/main" id="{04D3ED1A-DC8D-B35B-7FFF-5F4316E785B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8" name="TextBox 7">
            <a:extLst>
              <a:ext uri="{FF2B5EF4-FFF2-40B4-BE49-F238E27FC236}">
                <a16:creationId xmlns:a16="http://schemas.microsoft.com/office/drawing/2014/main" id="{F271459B-B877-66AB-35C5-013E040BECCC}"/>
              </a:ext>
            </a:extLst>
          </p:cNvPr>
          <p:cNvSpPr txBox="1"/>
          <p:nvPr/>
        </p:nvSpPr>
        <p:spPr>
          <a:xfrm>
            <a:off x="9164789" y="-22442"/>
            <a:ext cx="2973871" cy="830997"/>
          </a:xfrm>
          <a:prstGeom prst="rect">
            <a:avLst/>
          </a:prstGeom>
          <a:noFill/>
        </p:spPr>
        <p:txBody>
          <a:bodyPr wrap="square" rtlCol="0">
            <a:spAutoFit/>
          </a:bodyPr>
          <a:lstStyle/>
          <a:p>
            <a:r>
              <a:rPr lang="es-ES" sz="2400" b="1" dirty="0">
                <a:solidFill>
                  <a:schemeClr val="bg1"/>
                </a:solidFill>
              </a:rPr>
              <a:t>CHALLENGES TRRP NEAM REGION</a:t>
            </a:r>
          </a:p>
        </p:txBody>
      </p:sp>
      <p:grpSp>
        <p:nvGrpSpPr>
          <p:cNvPr id="9" name="Group 8">
            <a:extLst>
              <a:ext uri="{FF2B5EF4-FFF2-40B4-BE49-F238E27FC236}">
                <a16:creationId xmlns:a16="http://schemas.microsoft.com/office/drawing/2014/main" id="{5EB155CE-A70D-8F08-2F00-39F877128E89}"/>
              </a:ext>
            </a:extLst>
          </p:cNvPr>
          <p:cNvGrpSpPr/>
          <p:nvPr/>
        </p:nvGrpSpPr>
        <p:grpSpPr>
          <a:xfrm>
            <a:off x="8388929" y="208390"/>
            <a:ext cx="434952" cy="369332"/>
            <a:chOff x="772160" y="2542653"/>
            <a:chExt cx="434952" cy="369332"/>
          </a:xfrm>
        </p:grpSpPr>
        <p:sp>
          <p:nvSpPr>
            <p:cNvPr id="10" name="Free-form: Shape 9">
              <a:extLst>
                <a:ext uri="{FF2B5EF4-FFF2-40B4-BE49-F238E27FC236}">
                  <a16:creationId xmlns:a16="http://schemas.microsoft.com/office/drawing/2014/main" id="{D3EB8EAD-22B4-A5E6-AE78-BEEDF3BB29AE}"/>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1" name="TextBox 10">
              <a:extLst>
                <a:ext uri="{FF2B5EF4-FFF2-40B4-BE49-F238E27FC236}">
                  <a16:creationId xmlns:a16="http://schemas.microsoft.com/office/drawing/2014/main" id="{AACF5B73-89DB-4790-5E0D-3DA680193667}"/>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4</a:t>
              </a:r>
            </a:p>
          </p:txBody>
        </p:sp>
      </p:grpSp>
    </p:spTree>
    <p:extLst>
      <p:ext uri="{BB962C8B-B14F-4D97-AF65-F5344CB8AC3E}">
        <p14:creationId xmlns:p14="http://schemas.microsoft.com/office/powerpoint/2010/main" val="33223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790D12-63EC-0004-741D-815AFBF4616B}"/>
              </a:ext>
            </a:extLst>
          </p:cNvPr>
          <p:cNvSpPr txBox="1"/>
          <p:nvPr/>
        </p:nvSpPr>
        <p:spPr>
          <a:xfrm>
            <a:off x="1557789" y="3590832"/>
            <a:ext cx="9076423" cy="2445862"/>
          </a:xfrm>
          <a:prstGeom prst="rect">
            <a:avLst/>
          </a:prstGeom>
          <a:noFill/>
          <a:ln>
            <a:solidFill>
              <a:schemeClr val="tx1">
                <a:lumMod val="50000"/>
                <a:lumOff val="50000"/>
              </a:schemeClr>
            </a:solidFill>
          </a:ln>
        </p:spPr>
        <p:txBody>
          <a:bodyPr wrap="square">
            <a:spAutoFit/>
          </a:bodyPr>
          <a:lstStyle/>
          <a:p>
            <a:pPr algn="just">
              <a:lnSpc>
                <a:spcPct val="107000"/>
              </a:lnSpc>
              <a:spcAft>
                <a:spcPts val="300"/>
              </a:spcAft>
            </a:pPr>
            <a:r>
              <a:rPr lang="en-US" sz="2400" dirty="0">
                <a:effectLst/>
                <a:ea typeface="Times New Roman" panose="02020603050405020304" pitchFamily="18" charset="0"/>
                <a:cs typeface="Times New Roman" panose="02020603050405020304" pitchFamily="18" charset="0"/>
              </a:rPr>
              <a:t>The TT-TR of the ICG NEAMTWS greatly appreciates the efforts of the NEAMTWS Technical Secretariat and the IOC UNESCO TRS in promoting and supporting the implementation of the TRRP in the NEAM region, both in the countries that are participating in the CoastWAVE project and in those that are not part of the CoastWAVE project but are also implementing the TRRP.</a:t>
            </a:r>
            <a:endParaRPr lang="es-ES" dirty="0">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387687A-4A7E-5A3D-DD47-2F63E2B14230}"/>
              </a:ext>
            </a:extLst>
          </p:cNvPr>
          <p:cNvSpPr txBox="1"/>
          <p:nvPr/>
        </p:nvSpPr>
        <p:spPr>
          <a:xfrm>
            <a:off x="9108401" y="-22442"/>
            <a:ext cx="3043933" cy="830997"/>
          </a:xfrm>
          <a:prstGeom prst="rect">
            <a:avLst/>
          </a:prstGeom>
          <a:noFill/>
        </p:spPr>
        <p:txBody>
          <a:bodyPr wrap="square" rtlCol="0">
            <a:spAutoFit/>
          </a:bodyPr>
          <a:lstStyle/>
          <a:p>
            <a:r>
              <a:rPr lang="es-ES" sz="2400" b="1" dirty="0">
                <a:solidFill>
                  <a:schemeClr val="bg1"/>
                </a:solidFill>
              </a:rPr>
              <a:t>TT-TR RECOMMENDATIONS</a:t>
            </a:r>
          </a:p>
        </p:txBody>
      </p:sp>
      <p:grpSp>
        <p:nvGrpSpPr>
          <p:cNvPr id="3" name="Group 2">
            <a:extLst>
              <a:ext uri="{FF2B5EF4-FFF2-40B4-BE49-F238E27FC236}">
                <a16:creationId xmlns:a16="http://schemas.microsoft.com/office/drawing/2014/main" id="{3F2DDEF3-D33D-6F66-176A-7E4CE3A0FFD5}"/>
              </a:ext>
            </a:extLst>
          </p:cNvPr>
          <p:cNvGrpSpPr/>
          <p:nvPr/>
        </p:nvGrpSpPr>
        <p:grpSpPr>
          <a:xfrm>
            <a:off x="8388929" y="208390"/>
            <a:ext cx="434952" cy="369332"/>
            <a:chOff x="772160" y="2542653"/>
            <a:chExt cx="434952" cy="369332"/>
          </a:xfrm>
        </p:grpSpPr>
        <p:sp>
          <p:nvSpPr>
            <p:cNvPr id="5" name="Free-form: Shape 4">
              <a:extLst>
                <a:ext uri="{FF2B5EF4-FFF2-40B4-BE49-F238E27FC236}">
                  <a16:creationId xmlns:a16="http://schemas.microsoft.com/office/drawing/2014/main" id="{588FAD5E-36D3-21D4-2D6A-2CED42A5FA05}"/>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8" name="TextBox 7">
              <a:extLst>
                <a:ext uri="{FF2B5EF4-FFF2-40B4-BE49-F238E27FC236}">
                  <a16:creationId xmlns:a16="http://schemas.microsoft.com/office/drawing/2014/main" id="{62690A15-F298-56B6-30C5-98D1A462024C}"/>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5</a:t>
              </a:r>
            </a:p>
          </p:txBody>
        </p:sp>
      </p:grpSp>
      <p:sp>
        <p:nvSpPr>
          <p:cNvPr id="9" name="TextBox 8">
            <a:extLst>
              <a:ext uri="{FF2B5EF4-FFF2-40B4-BE49-F238E27FC236}">
                <a16:creationId xmlns:a16="http://schemas.microsoft.com/office/drawing/2014/main" id="{EDA18F9D-7C1A-93CC-E44C-02CDFDD55F5A}"/>
              </a:ext>
            </a:extLst>
          </p:cNvPr>
          <p:cNvSpPr txBox="1"/>
          <p:nvPr/>
        </p:nvSpPr>
        <p:spPr>
          <a:xfrm>
            <a:off x="833120" y="1318952"/>
            <a:ext cx="9076423" cy="1510413"/>
          </a:xfrm>
          <a:prstGeom prst="rect">
            <a:avLst/>
          </a:prstGeom>
          <a:noFill/>
        </p:spPr>
        <p:txBody>
          <a:bodyPr wrap="square">
            <a:spAutoFit/>
          </a:bodyPr>
          <a:lstStyle/>
          <a:p>
            <a:pPr marL="342900" indent="-342900">
              <a:lnSpc>
                <a:spcPct val="107000"/>
              </a:lnSpc>
              <a:spcAft>
                <a:spcPts val="300"/>
              </a:spcAft>
              <a:buFont typeface="Wingdings" panose="05000000000000000000" pitchFamily="2" charset="2"/>
              <a:buChar char="Ø"/>
            </a:pPr>
            <a:r>
              <a:rPr lang="en-GB" sz="2000" b="1" dirty="0">
                <a:effectLst/>
                <a:ea typeface="Times New Roman" panose="02020603050405020304" pitchFamily="18" charset="0"/>
                <a:cs typeface="Times New Roman" panose="02020603050405020304" pitchFamily="18" charset="0"/>
              </a:rPr>
              <a:t>Recommendations</a:t>
            </a:r>
            <a:r>
              <a:rPr lang="en-GB" sz="2000" dirty="0">
                <a:effectLst/>
                <a:ea typeface="Times New Roman" panose="02020603050405020304" pitchFamily="18" charset="0"/>
                <a:cs typeface="Times New Roman" panose="02020603050405020304" pitchFamily="18" charset="0"/>
              </a:rPr>
              <a:t> are mainly based on:</a:t>
            </a:r>
          </a:p>
          <a:p>
            <a:pPr marL="800100" lvl="1" indent="-342900">
              <a:lnSpc>
                <a:spcPct val="107000"/>
              </a:lnSpc>
              <a:spcAft>
                <a:spcPts val="300"/>
              </a:spcAft>
              <a:buFont typeface="Wingdings" panose="05000000000000000000" pitchFamily="2" charset="2"/>
              <a:buChar char="§"/>
            </a:pPr>
            <a:r>
              <a:rPr lang="en-GB" sz="2000" dirty="0">
                <a:effectLst/>
                <a:ea typeface="Times New Roman" panose="02020603050405020304" pitchFamily="18" charset="0"/>
                <a:cs typeface="Times New Roman" panose="02020603050405020304" pitchFamily="18" charset="0"/>
              </a:rPr>
              <a:t>Established ToR and approved PoA 2022/2023</a:t>
            </a:r>
            <a:endParaRPr lang="en-GB" sz="2000" dirty="0">
              <a:ea typeface="Times New Roman" panose="02020603050405020304" pitchFamily="18" charset="0"/>
              <a:cs typeface="Times New Roman" panose="02020603050405020304" pitchFamily="18" charset="0"/>
            </a:endParaRPr>
          </a:p>
          <a:p>
            <a:pPr marL="800100" lvl="1" indent="-342900">
              <a:lnSpc>
                <a:spcPct val="107000"/>
              </a:lnSpc>
              <a:spcAft>
                <a:spcPts val="300"/>
              </a:spcAft>
              <a:buFont typeface="Wingdings" panose="05000000000000000000" pitchFamily="2" charset="2"/>
              <a:buChar char="§"/>
            </a:pPr>
            <a:r>
              <a:rPr lang="en-GB" sz="2000" dirty="0">
                <a:effectLst/>
                <a:ea typeface="Times New Roman" panose="02020603050405020304" pitchFamily="18" charset="0"/>
                <a:cs typeface="Times New Roman" panose="02020603050405020304" pitchFamily="18" charset="0"/>
              </a:rPr>
              <a:t>Expertise as Chairs of TT TR </a:t>
            </a:r>
          </a:p>
          <a:p>
            <a:pPr marL="800100" lvl="1" indent="-342900">
              <a:lnSpc>
                <a:spcPct val="107000"/>
              </a:lnSpc>
              <a:spcAft>
                <a:spcPts val="300"/>
              </a:spcAft>
              <a:buFont typeface="Wingdings" panose="05000000000000000000" pitchFamily="2" charset="2"/>
              <a:buChar char="§"/>
            </a:pPr>
            <a:r>
              <a:rPr lang="en-GB" sz="2000" dirty="0">
                <a:ea typeface="Times New Roman" panose="02020603050405020304" pitchFamily="18" charset="0"/>
                <a:cs typeface="Times New Roman" panose="02020603050405020304" pitchFamily="18" charset="0"/>
              </a:rPr>
              <a:t>R</a:t>
            </a:r>
            <a:r>
              <a:rPr lang="en-GB" sz="2000" dirty="0">
                <a:effectLst/>
                <a:ea typeface="Times New Roman" panose="02020603050405020304" pitchFamily="18" charset="0"/>
                <a:cs typeface="Times New Roman" panose="02020603050405020304" pitchFamily="18" charset="0"/>
              </a:rPr>
              <a:t>ecommendation of Inter ICG TOWS WG - TT DMP</a:t>
            </a:r>
            <a:endParaRPr lang="es-ES"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40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52544E-A6B7-29E0-4142-F4AF923572BB}"/>
              </a:ext>
            </a:extLst>
          </p:cNvPr>
          <p:cNvSpPr txBox="1"/>
          <p:nvPr/>
        </p:nvSpPr>
        <p:spPr>
          <a:xfrm>
            <a:off x="9108401" y="-22442"/>
            <a:ext cx="3043933" cy="830997"/>
          </a:xfrm>
          <a:prstGeom prst="rect">
            <a:avLst/>
          </a:prstGeom>
          <a:noFill/>
        </p:spPr>
        <p:txBody>
          <a:bodyPr wrap="square" rtlCol="0">
            <a:spAutoFit/>
          </a:bodyPr>
          <a:lstStyle/>
          <a:p>
            <a:r>
              <a:rPr lang="es-ES" sz="2400" b="1" dirty="0">
                <a:solidFill>
                  <a:schemeClr val="bg1"/>
                </a:solidFill>
              </a:rPr>
              <a:t>TT-TR RECOMMENDATIONS</a:t>
            </a:r>
          </a:p>
        </p:txBody>
      </p:sp>
      <p:grpSp>
        <p:nvGrpSpPr>
          <p:cNvPr id="5" name="Group 4">
            <a:extLst>
              <a:ext uri="{FF2B5EF4-FFF2-40B4-BE49-F238E27FC236}">
                <a16:creationId xmlns:a16="http://schemas.microsoft.com/office/drawing/2014/main" id="{7FEDABEA-4B4F-AA3D-9943-FAE5BDEC45F9}"/>
              </a:ext>
            </a:extLst>
          </p:cNvPr>
          <p:cNvGrpSpPr/>
          <p:nvPr/>
        </p:nvGrpSpPr>
        <p:grpSpPr>
          <a:xfrm>
            <a:off x="8388929" y="208390"/>
            <a:ext cx="434952" cy="369332"/>
            <a:chOff x="772160" y="2542653"/>
            <a:chExt cx="434952" cy="369332"/>
          </a:xfrm>
        </p:grpSpPr>
        <p:sp>
          <p:nvSpPr>
            <p:cNvPr id="8" name="Free-form: Shape 7">
              <a:extLst>
                <a:ext uri="{FF2B5EF4-FFF2-40B4-BE49-F238E27FC236}">
                  <a16:creationId xmlns:a16="http://schemas.microsoft.com/office/drawing/2014/main" id="{A7919DD5-FD34-6057-5A66-99944107D5C6}"/>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9" name="TextBox 8">
              <a:extLst>
                <a:ext uri="{FF2B5EF4-FFF2-40B4-BE49-F238E27FC236}">
                  <a16:creationId xmlns:a16="http://schemas.microsoft.com/office/drawing/2014/main" id="{8370D4A8-22E0-F1F5-4FD5-5DA022D585A0}"/>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5</a:t>
              </a:r>
            </a:p>
          </p:txBody>
        </p:sp>
      </p:grpSp>
      <p:sp>
        <p:nvSpPr>
          <p:cNvPr id="10" name="TextBox 9">
            <a:extLst>
              <a:ext uri="{FF2B5EF4-FFF2-40B4-BE49-F238E27FC236}">
                <a16:creationId xmlns:a16="http://schemas.microsoft.com/office/drawing/2014/main" id="{D3D88397-E1CA-286A-CD77-C396B88C16CD}"/>
              </a:ext>
            </a:extLst>
          </p:cNvPr>
          <p:cNvSpPr txBox="1"/>
          <p:nvPr/>
        </p:nvSpPr>
        <p:spPr>
          <a:xfrm>
            <a:off x="833120" y="910148"/>
            <a:ext cx="8402319" cy="407035"/>
          </a:xfrm>
          <a:prstGeom prst="rect">
            <a:avLst/>
          </a:prstGeom>
          <a:noFill/>
        </p:spPr>
        <p:txBody>
          <a:bodyPr wrap="square">
            <a:spAutoFit/>
          </a:bodyPr>
          <a:lstStyle/>
          <a:p>
            <a:pPr>
              <a:lnSpc>
                <a:spcPct val="107000"/>
              </a:lnSpc>
              <a:spcAft>
                <a:spcPts val="300"/>
              </a:spcAft>
            </a:pPr>
            <a:r>
              <a:rPr lang="en-US" sz="2000" b="1" dirty="0">
                <a:effectLst/>
                <a:ea typeface="Times New Roman" panose="02020603050405020304" pitchFamily="18" charset="0"/>
                <a:cs typeface="Times New Roman" panose="02020603050405020304" pitchFamily="18" charset="0"/>
              </a:rPr>
              <a:t>RECOMMENDATIONS FROM ICG/NEAMTWS TASK TEAM ON TSUNAMI READY</a:t>
            </a:r>
          </a:p>
        </p:txBody>
      </p:sp>
      <p:graphicFrame>
        <p:nvGraphicFramePr>
          <p:cNvPr id="12" name="Table 11">
            <a:extLst>
              <a:ext uri="{FF2B5EF4-FFF2-40B4-BE49-F238E27FC236}">
                <a16:creationId xmlns:a16="http://schemas.microsoft.com/office/drawing/2014/main" id="{E09B6A6C-B61F-717C-8606-8155003F02B8}"/>
              </a:ext>
            </a:extLst>
          </p:cNvPr>
          <p:cNvGraphicFramePr>
            <a:graphicFrameLocks noGrp="1"/>
          </p:cNvGraphicFramePr>
          <p:nvPr>
            <p:extLst>
              <p:ext uri="{D42A27DB-BD31-4B8C-83A1-F6EECF244321}">
                <p14:modId xmlns:p14="http://schemas.microsoft.com/office/powerpoint/2010/main" val="3287728285"/>
              </p:ext>
            </p:extLst>
          </p:nvPr>
        </p:nvGraphicFramePr>
        <p:xfrm>
          <a:off x="838200" y="1825625"/>
          <a:ext cx="9869838" cy="4501073"/>
        </p:xfrm>
        <a:graphic>
          <a:graphicData uri="http://schemas.openxmlformats.org/drawingml/2006/table">
            <a:tbl>
              <a:tblPr firstRow="1" bandRow="1">
                <a:tableStyleId>{5940675A-B579-460E-94D1-54222C63F5DA}</a:tableStyleId>
              </a:tblPr>
              <a:tblGrid>
                <a:gridCol w="9869838">
                  <a:extLst>
                    <a:ext uri="{9D8B030D-6E8A-4147-A177-3AD203B41FA5}">
                      <a16:colId xmlns:a16="http://schemas.microsoft.com/office/drawing/2014/main" val="66554959"/>
                    </a:ext>
                  </a:extLst>
                </a:gridCol>
              </a:tblGrid>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b="0" dirty="0"/>
                        <a:t>It is recommended to establish and report </a:t>
                      </a:r>
                      <a:r>
                        <a:rPr lang="en-US" sz="1800" b="1" dirty="0"/>
                        <a:t>a membership</a:t>
                      </a:r>
                      <a:r>
                        <a:rPr lang="en-US" sz="1800" dirty="0"/>
                        <a:t> </a:t>
                      </a:r>
                      <a:r>
                        <a:rPr lang="en-US" sz="1800" b="1" dirty="0"/>
                        <a:t>mechanism</a:t>
                      </a:r>
                      <a:r>
                        <a:rPr lang="en-US" sz="1800" dirty="0"/>
                        <a:t> and </a:t>
                      </a:r>
                      <a:r>
                        <a:rPr lang="en-US" sz="1800" b="1" dirty="0"/>
                        <a:t>updated and cross-checked list</a:t>
                      </a:r>
                      <a:r>
                        <a:rPr lang="en-US" sz="1800" dirty="0"/>
                        <a:t> with WG4 membership list.</a:t>
                      </a:r>
                      <a:endParaRPr lang="es-E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9013031"/>
                  </a:ext>
                </a:extLst>
              </a:tr>
              <a:tr h="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t>It is suggested to establish two annual </a:t>
                      </a:r>
                      <a:r>
                        <a:rPr lang="en-US" sz="1800" b="1" dirty="0"/>
                        <a:t>coordination meetings </a:t>
                      </a:r>
                      <a:r>
                        <a:rPr lang="en-US" sz="1800" dirty="0"/>
                        <a:t>between TT-TR, WG4 and NEAMTWS Tech. Secretariat.</a:t>
                      </a:r>
                      <a:endParaRPr lang="en-GB" sz="1800" kern="1200" noProof="0" dirty="0">
                        <a:solidFill>
                          <a:schemeClr val="tx1"/>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194069"/>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t>It is recommended to contact the TNCs on a regular basis (e.g., annually) to promote </a:t>
                      </a:r>
                      <a:r>
                        <a:rPr lang="en-US" sz="1800" b="1" dirty="0"/>
                        <a:t>new proposals of candidates for the Tsunami Ready Program</a:t>
                      </a:r>
                      <a:r>
                        <a:rPr lang="en-US" sz="1800" dirty="0"/>
                        <a:t>. </a:t>
                      </a:r>
                      <a:endParaRPr lang="en-US" sz="1800"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3688393"/>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b="1" kern="1200" noProof="0" dirty="0">
                          <a:solidFill>
                            <a:schemeClr val="tx1"/>
                          </a:solidFill>
                          <a:latin typeface="+mn-lt"/>
                          <a:ea typeface="+mn-ea"/>
                          <a:cs typeface="Arial" panose="020B0604020202020204" pitchFamily="34" charset="0"/>
                        </a:rPr>
                        <a:t>Strengthen the promotion of the TRRP among key stakeholders in the NEAM region: </a:t>
                      </a:r>
                      <a:r>
                        <a:rPr lang="en-US" sz="1800" b="0" kern="1200" noProof="0" dirty="0">
                          <a:solidFill>
                            <a:schemeClr val="tx1"/>
                          </a:solidFill>
                          <a:latin typeface="+mn-lt"/>
                          <a:ea typeface="+mn-ea"/>
                          <a:cs typeface="Arial" panose="020B0604020202020204" pitchFamily="34" charset="0"/>
                        </a:rPr>
                        <a:t>one annual event (online workshop) for the promotion and explanation of the TRRP in NEAM region, for a </a:t>
                      </a:r>
                      <a:r>
                        <a:rPr lang="en-US" sz="1800" kern="1200" noProof="0" dirty="0">
                          <a:solidFill>
                            <a:schemeClr val="tx1"/>
                          </a:solidFill>
                          <a:latin typeface="+mn-lt"/>
                          <a:ea typeface="+mn-ea"/>
                          <a:cs typeface="Arial" panose="020B0604020202020204" pitchFamily="34" charset="0"/>
                        </a:rPr>
                        <a:t>wide audience, especially representatives of municipalities from all NEAM countries, civil protection officials from all levels, and institutions that can provide support to meet all TRRP requirements.</a:t>
                      </a:r>
                      <a:endParaRPr lang="en-GB" sz="1800" kern="1200" noProof="0" dirty="0">
                        <a:solidFill>
                          <a:schemeClr val="tx1"/>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9832707"/>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t>Based on the pioneering progress in the implementation of the TRRP in the NEAM region, explore </a:t>
                      </a:r>
                      <a:r>
                        <a:rPr lang="en-US" sz="1800" b="1" dirty="0"/>
                        <a:t>possible solutions </a:t>
                      </a:r>
                      <a:r>
                        <a:rPr lang="en-US" sz="1800" b="0" dirty="0"/>
                        <a:t>for identified critical points</a:t>
                      </a:r>
                      <a:r>
                        <a:rPr lang="en-US" sz="1800" dirty="0"/>
                        <a:t>, analyze the need to establish </a:t>
                      </a:r>
                      <a:r>
                        <a:rPr lang="en-US" sz="1800" b="1" dirty="0"/>
                        <a:t>guidelines</a:t>
                      </a:r>
                      <a:r>
                        <a:rPr lang="en-US" sz="1800" dirty="0"/>
                        <a:t> for the development of some indicators, and evaluate whether </a:t>
                      </a:r>
                      <a:r>
                        <a:rPr lang="en-US" sz="1800" b="1" dirty="0"/>
                        <a:t>MG74</a:t>
                      </a:r>
                      <a:r>
                        <a:rPr lang="en-US" sz="1800" dirty="0"/>
                        <a:t> should be </a:t>
                      </a:r>
                      <a:r>
                        <a:rPr lang="en-US" sz="1800" b="1" dirty="0"/>
                        <a:t>adapted </a:t>
                      </a:r>
                      <a:r>
                        <a:rPr lang="en-US" sz="1800" dirty="0"/>
                        <a:t>to the </a:t>
                      </a:r>
                      <a:r>
                        <a:rPr lang="en-US" sz="1800" b="1" dirty="0"/>
                        <a:t>NEAM</a:t>
                      </a:r>
                      <a:r>
                        <a:rPr lang="en-US" sz="1800" dirty="0"/>
                        <a:t> region.</a:t>
                      </a:r>
                      <a:endParaRPr lang="en-US" sz="1800" kern="1200" noProof="0" dirty="0">
                        <a:solidFill>
                          <a:schemeClr val="tx1"/>
                        </a:solidFill>
                        <a:highlight>
                          <a:srgbClr val="FFFF00"/>
                        </a:highlight>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674757"/>
                  </a:ext>
                </a:extLst>
              </a:tr>
            </a:tbl>
          </a:graphicData>
        </a:graphic>
      </p:graphicFrame>
    </p:spTree>
    <p:extLst>
      <p:ext uri="{BB962C8B-B14F-4D97-AF65-F5344CB8AC3E}">
        <p14:creationId xmlns:p14="http://schemas.microsoft.com/office/powerpoint/2010/main" val="240516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A9AF8-0922-99C4-8A11-98837FB0684B}"/>
              </a:ext>
            </a:extLst>
          </p:cNvPr>
          <p:cNvSpPr txBox="1"/>
          <p:nvPr/>
        </p:nvSpPr>
        <p:spPr>
          <a:xfrm>
            <a:off x="9108401" y="-22442"/>
            <a:ext cx="3043933" cy="830997"/>
          </a:xfrm>
          <a:prstGeom prst="rect">
            <a:avLst/>
          </a:prstGeom>
          <a:noFill/>
        </p:spPr>
        <p:txBody>
          <a:bodyPr wrap="square" rtlCol="0">
            <a:spAutoFit/>
          </a:bodyPr>
          <a:lstStyle/>
          <a:p>
            <a:r>
              <a:rPr lang="es-ES" sz="2400" b="1" dirty="0">
                <a:solidFill>
                  <a:schemeClr val="bg1"/>
                </a:solidFill>
              </a:rPr>
              <a:t>TT-TR RECOMMENDATIONS</a:t>
            </a:r>
          </a:p>
        </p:txBody>
      </p:sp>
      <p:grpSp>
        <p:nvGrpSpPr>
          <p:cNvPr id="8" name="Group 7">
            <a:extLst>
              <a:ext uri="{FF2B5EF4-FFF2-40B4-BE49-F238E27FC236}">
                <a16:creationId xmlns:a16="http://schemas.microsoft.com/office/drawing/2014/main" id="{D5B87949-B9E5-9060-E6DA-8875A948ED78}"/>
              </a:ext>
            </a:extLst>
          </p:cNvPr>
          <p:cNvGrpSpPr/>
          <p:nvPr/>
        </p:nvGrpSpPr>
        <p:grpSpPr>
          <a:xfrm>
            <a:off x="8388929" y="208390"/>
            <a:ext cx="434952" cy="369332"/>
            <a:chOff x="772160" y="2542653"/>
            <a:chExt cx="434952" cy="369332"/>
          </a:xfrm>
        </p:grpSpPr>
        <p:sp>
          <p:nvSpPr>
            <p:cNvPr id="9" name="Free-form: Shape 8">
              <a:extLst>
                <a:ext uri="{FF2B5EF4-FFF2-40B4-BE49-F238E27FC236}">
                  <a16:creationId xmlns:a16="http://schemas.microsoft.com/office/drawing/2014/main" id="{12B05236-8D00-F2F1-3C9F-C06F4F88327D}"/>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0" name="TextBox 9">
              <a:extLst>
                <a:ext uri="{FF2B5EF4-FFF2-40B4-BE49-F238E27FC236}">
                  <a16:creationId xmlns:a16="http://schemas.microsoft.com/office/drawing/2014/main" id="{DFB77560-C187-CDAE-F8A4-A5F1AEED475A}"/>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5</a:t>
              </a:r>
            </a:p>
          </p:txBody>
        </p:sp>
      </p:grpSp>
      <p:sp>
        <p:nvSpPr>
          <p:cNvPr id="11" name="TextBox 10">
            <a:extLst>
              <a:ext uri="{FF2B5EF4-FFF2-40B4-BE49-F238E27FC236}">
                <a16:creationId xmlns:a16="http://schemas.microsoft.com/office/drawing/2014/main" id="{F08C71AB-E5AD-5E45-EBAB-1D1397D8E9F9}"/>
              </a:ext>
            </a:extLst>
          </p:cNvPr>
          <p:cNvSpPr txBox="1"/>
          <p:nvPr/>
        </p:nvSpPr>
        <p:spPr>
          <a:xfrm>
            <a:off x="833120" y="910148"/>
            <a:ext cx="8402319" cy="407035"/>
          </a:xfrm>
          <a:prstGeom prst="rect">
            <a:avLst/>
          </a:prstGeom>
          <a:noFill/>
        </p:spPr>
        <p:txBody>
          <a:bodyPr wrap="square">
            <a:spAutoFit/>
          </a:bodyPr>
          <a:lstStyle/>
          <a:p>
            <a:pPr>
              <a:lnSpc>
                <a:spcPct val="107000"/>
              </a:lnSpc>
              <a:spcAft>
                <a:spcPts val="300"/>
              </a:spcAft>
            </a:pPr>
            <a:r>
              <a:rPr lang="en-US" sz="2000" b="1" dirty="0">
                <a:effectLst/>
                <a:ea typeface="Times New Roman" panose="02020603050405020304" pitchFamily="18" charset="0"/>
                <a:cs typeface="Times New Roman" panose="02020603050405020304" pitchFamily="18" charset="0"/>
              </a:rPr>
              <a:t>RECOMMENDATIONS FROM ICG/NEAMTWS TASK TEAM ON TSUNAMI READY</a:t>
            </a:r>
          </a:p>
        </p:txBody>
      </p:sp>
      <p:graphicFrame>
        <p:nvGraphicFramePr>
          <p:cNvPr id="12" name="Table 11">
            <a:extLst>
              <a:ext uri="{FF2B5EF4-FFF2-40B4-BE49-F238E27FC236}">
                <a16:creationId xmlns:a16="http://schemas.microsoft.com/office/drawing/2014/main" id="{BA59CB14-921F-D057-1E18-4040B40DBAB0}"/>
              </a:ext>
            </a:extLst>
          </p:cNvPr>
          <p:cNvGraphicFramePr>
            <a:graphicFrameLocks noGrp="1"/>
          </p:cNvGraphicFramePr>
          <p:nvPr>
            <p:extLst>
              <p:ext uri="{D42A27DB-BD31-4B8C-83A1-F6EECF244321}">
                <p14:modId xmlns:p14="http://schemas.microsoft.com/office/powerpoint/2010/main" val="2942706020"/>
              </p:ext>
            </p:extLst>
          </p:nvPr>
        </p:nvGraphicFramePr>
        <p:xfrm>
          <a:off x="833120" y="1662614"/>
          <a:ext cx="10825480" cy="4951416"/>
        </p:xfrm>
        <a:graphic>
          <a:graphicData uri="http://schemas.openxmlformats.org/drawingml/2006/table">
            <a:tbl>
              <a:tblPr firstRow="1" bandRow="1">
                <a:tableStyleId>{5940675A-B579-460E-94D1-54222C63F5DA}</a:tableStyleId>
              </a:tblPr>
              <a:tblGrid>
                <a:gridCol w="10825480">
                  <a:extLst>
                    <a:ext uri="{9D8B030D-6E8A-4147-A177-3AD203B41FA5}">
                      <a16:colId xmlns:a16="http://schemas.microsoft.com/office/drawing/2014/main" val="1328108568"/>
                    </a:ext>
                  </a:extLst>
                </a:gridCol>
              </a:tblGrid>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noProof="0" dirty="0">
                          <a:solidFill>
                            <a:schemeClr val="tx1"/>
                          </a:solidFill>
                          <a:latin typeface="+mn-lt"/>
                          <a:ea typeface="+mn-ea"/>
                          <a:cs typeface="Arial" panose="020B0604020202020204" pitchFamily="34" charset="0"/>
                        </a:rPr>
                        <a:t>It is recommended to </a:t>
                      </a:r>
                      <a:r>
                        <a:rPr lang="en-US" sz="1800" b="1" kern="1200" noProof="0" dirty="0">
                          <a:solidFill>
                            <a:schemeClr val="tx1"/>
                          </a:solidFill>
                          <a:latin typeface="+mn-lt"/>
                          <a:ea typeface="+mn-ea"/>
                          <a:cs typeface="Arial" panose="020B0604020202020204" pitchFamily="34" charset="0"/>
                        </a:rPr>
                        <a:t>translate MG74 </a:t>
                      </a:r>
                      <a:r>
                        <a:rPr lang="en-US" sz="1800" kern="1200" noProof="0" dirty="0">
                          <a:solidFill>
                            <a:schemeClr val="tx1"/>
                          </a:solidFill>
                          <a:latin typeface="+mn-lt"/>
                          <a:ea typeface="+mn-ea"/>
                          <a:cs typeface="Arial" panose="020B0604020202020204" pitchFamily="34" charset="0"/>
                        </a:rPr>
                        <a:t>into other languages (currently in English, Spanish, French and Arabic).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0641862"/>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noProof="0" dirty="0">
                          <a:solidFill>
                            <a:schemeClr val="tx1"/>
                          </a:solidFill>
                          <a:latin typeface="+mn-lt"/>
                          <a:ea typeface="+mn-ea"/>
                          <a:cs typeface="Arial" panose="020B0604020202020204" pitchFamily="34" charset="0"/>
                        </a:rPr>
                        <a:t>It is recommended to translate the newly developed tsunami related brochures into other languages (currently in English).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654610"/>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b="0" dirty="0"/>
                        <a:t>It is recommended strength </a:t>
                      </a:r>
                      <a:r>
                        <a:rPr lang="en-US" sz="1800" b="1" dirty="0"/>
                        <a:t>interaction between ICG/NEAMTWS TT-TR, Inter ICG TT-DMP, Tsunami Ready Coalition and other ICGs</a:t>
                      </a:r>
                      <a:r>
                        <a:rPr lang="en-US" sz="1800" b="0" dirty="0"/>
                        <a:t>. </a:t>
                      </a:r>
                      <a:r>
                        <a:rPr lang="en-US" sz="1800" b="0" dirty="0">
                          <a:sym typeface="Wingdings" panose="05000000000000000000" pitchFamily="2" charset="2"/>
                        </a:rPr>
                        <a:t>This can be done by </a:t>
                      </a:r>
                      <a:r>
                        <a:rPr lang="en-US" sz="1800" dirty="0"/>
                        <a:t>ICG/NEAMTWS </a:t>
                      </a:r>
                      <a:r>
                        <a:rPr lang="en-US" sz="1800" b="0" dirty="0"/>
                        <a:t>TT-TR representatives to be invited to, at least as observers, Inter ICG TOWS TT DMP meetings.</a:t>
                      </a:r>
                      <a:endParaRPr lang="en-GB" sz="1800" b="0" kern="1200" noProof="0" dirty="0">
                        <a:solidFill>
                          <a:schemeClr val="tx1"/>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88810"/>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t>It is recommended to conduct a Survey </a:t>
                      </a:r>
                      <a:r>
                        <a:rPr lang="en-US" sz="1800" b="1" dirty="0"/>
                        <a:t>Questionnaire</a:t>
                      </a:r>
                      <a:r>
                        <a:rPr lang="en-US" sz="1800" dirty="0"/>
                        <a:t> </a:t>
                      </a:r>
                      <a:r>
                        <a:rPr lang="en-US" sz="1800" b="1" dirty="0"/>
                        <a:t>after TRRP certification</a:t>
                      </a:r>
                      <a:r>
                        <a:rPr lang="en-US" sz="1800" b="0" dirty="0"/>
                        <a:t>, to receive feedback from implementers. Explore other ICG examples in this regard.</a:t>
                      </a:r>
                      <a:endParaRPr lang="en-US" sz="1800" kern="1200" dirty="0">
                        <a:solidFill>
                          <a:schemeClr val="tx1"/>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75077"/>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dirty="0">
                          <a:solidFill>
                            <a:schemeClr val="tx1"/>
                          </a:solidFill>
                          <a:latin typeface="+mn-lt"/>
                          <a:ea typeface="+mn-ea"/>
                          <a:cs typeface="+mn-cs"/>
                        </a:rPr>
                        <a:t>It is recommended to interact with other ICGs to follow up the preparation of guidelines for </a:t>
                      </a:r>
                      <a:r>
                        <a:rPr lang="en-US" sz="1800" b="1" kern="1200" dirty="0">
                          <a:solidFill>
                            <a:schemeClr val="tx1"/>
                          </a:solidFill>
                          <a:latin typeface="+mn-lt"/>
                          <a:ea typeface="+mn-ea"/>
                          <a:cs typeface="+mn-cs"/>
                        </a:rPr>
                        <a:t>critical infrastructures</a:t>
                      </a:r>
                      <a:r>
                        <a:rPr lang="en-US" sz="1800" kern="1200" dirty="0">
                          <a:solidFill>
                            <a:schemeClr val="tx1"/>
                          </a:solidFill>
                          <a:latin typeface="+mn-lt"/>
                          <a:ea typeface="+mn-ea"/>
                          <a:cs typeface="+mn-cs"/>
                        </a:rPr>
                        <a:t> from tsunami impacts.</a:t>
                      </a:r>
                      <a:endParaRPr lang="en-US" sz="1800" kern="1200" dirty="0">
                        <a:solidFill>
                          <a:schemeClr val="tx1"/>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261449"/>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dirty="0">
                          <a:solidFill>
                            <a:schemeClr val="tx1"/>
                          </a:solidFill>
                          <a:latin typeface="+mn-lt"/>
                          <a:ea typeface="+mn-ea"/>
                          <a:cs typeface="+mn-cs"/>
                        </a:rPr>
                        <a:t>It is recommended, in cooperation with the TOWS Task Team on Disaster Management and Preparedness, to </a:t>
                      </a:r>
                      <a:r>
                        <a:rPr lang="en-US" sz="1800" b="1" kern="1200" dirty="0">
                          <a:solidFill>
                            <a:schemeClr val="tx1"/>
                          </a:solidFill>
                          <a:latin typeface="+mn-lt"/>
                          <a:ea typeface="+mn-ea"/>
                          <a:cs typeface="+mn-cs"/>
                        </a:rPr>
                        <a:t>explore ways to recognize communities which applies National Tsunami </a:t>
                      </a:r>
                      <a:r>
                        <a:rPr lang="en-US" sz="1800" b="1" kern="1200" dirty="0" err="1">
                          <a:solidFill>
                            <a:schemeClr val="tx1"/>
                          </a:solidFill>
                          <a:latin typeface="+mn-lt"/>
                          <a:ea typeface="+mn-ea"/>
                          <a:cs typeface="+mn-cs"/>
                        </a:rPr>
                        <a:t>Programmes</a:t>
                      </a:r>
                      <a:r>
                        <a:rPr lang="en-US" sz="1800" b="1" kern="1200" dirty="0">
                          <a:solidFill>
                            <a:schemeClr val="tx1"/>
                          </a:solidFill>
                          <a:latin typeface="+mn-lt"/>
                          <a:ea typeface="+mn-ea"/>
                          <a:cs typeface="+mn-cs"/>
                        </a:rPr>
                        <a:t> and Initiatives similar to IOC UNESCO TRRP</a:t>
                      </a:r>
                      <a:r>
                        <a:rPr lang="en-US" sz="1800" kern="1200" dirty="0">
                          <a:solidFill>
                            <a:schemeClr val="tx1"/>
                          </a:solidFill>
                          <a:latin typeface="+mn-lt"/>
                          <a:ea typeface="+mn-ea"/>
                          <a:cs typeface="+mn-cs"/>
                        </a:rPr>
                        <a:t>.</a:t>
                      </a:r>
                      <a:endParaRPr lang="en-US" sz="1800" kern="1200" dirty="0">
                        <a:solidFill>
                          <a:schemeClr val="tx1"/>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8627651"/>
                  </a:ext>
                </a:extLst>
              </a:tr>
              <a:tr h="370840">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kern="1200" dirty="0">
                          <a:solidFill>
                            <a:schemeClr val="tx1"/>
                          </a:solidFill>
                          <a:latin typeface="+mn-lt"/>
                          <a:ea typeface="+mn-ea"/>
                          <a:cs typeface="+mn-cs"/>
                        </a:rPr>
                        <a:t>It is recommended that TRRP </a:t>
                      </a:r>
                      <a:r>
                        <a:rPr lang="en-US" sz="1800" b="1" kern="1200" dirty="0">
                          <a:solidFill>
                            <a:schemeClr val="tx1"/>
                          </a:solidFill>
                          <a:latin typeface="+mn-lt"/>
                          <a:ea typeface="+mn-ea"/>
                          <a:cs typeface="+mn-cs"/>
                        </a:rPr>
                        <a:t>information and resources be centralized on a single website </a:t>
                      </a:r>
                      <a:r>
                        <a:rPr lang="en-US" sz="1800" kern="1200" dirty="0">
                          <a:solidFill>
                            <a:schemeClr val="tx1"/>
                          </a:solidFill>
                          <a:latin typeface="+mn-lt"/>
                          <a:ea typeface="+mn-ea"/>
                          <a:cs typeface="+mn-cs"/>
                        </a:rPr>
                        <a:t>(preferably on the current dedicated ITIC site), with all other web pages referring to the general repository.</a:t>
                      </a:r>
                      <a:endParaRPr lang="en-US" sz="1800" kern="1200" dirty="0">
                        <a:solidFill>
                          <a:schemeClr val="tx1"/>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6881947"/>
                  </a:ext>
                </a:extLst>
              </a:tr>
            </a:tbl>
          </a:graphicData>
        </a:graphic>
      </p:graphicFrame>
    </p:spTree>
    <p:extLst>
      <p:ext uri="{BB962C8B-B14F-4D97-AF65-F5344CB8AC3E}">
        <p14:creationId xmlns:p14="http://schemas.microsoft.com/office/powerpoint/2010/main" val="221999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8">
            <a:extLst>
              <a:ext uri="{FF2B5EF4-FFF2-40B4-BE49-F238E27FC236}">
                <a16:creationId xmlns:a16="http://schemas.microsoft.com/office/drawing/2014/main" id="{A5AEE984-FCCC-AA1D-50AF-7B1E37B1F0F2}"/>
              </a:ext>
            </a:extLst>
          </p:cNvPr>
          <p:cNvSpPr/>
          <p:nvPr/>
        </p:nvSpPr>
        <p:spPr>
          <a:xfrm rot="5400000">
            <a:off x="5550090" y="-5550086"/>
            <a:ext cx="1091824" cy="121919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small" spc="0" normalizeH="0" baseline="0" noProof="0" dirty="0">
              <a:ln>
                <a:noFill/>
              </a:ln>
              <a:solidFill>
                <a:prstClr val="white"/>
              </a:solidFill>
              <a:effectLst/>
              <a:uLnTx/>
              <a:uFillTx/>
              <a:latin typeface="Century Gothic" charset="0"/>
              <a:ea typeface="Century Gothic" charset="0"/>
              <a:cs typeface="Century Gothic" charset="0"/>
            </a:endParaRPr>
          </a:p>
        </p:txBody>
      </p:sp>
      <p:pic>
        <p:nvPicPr>
          <p:cNvPr id="15" name="Picture 14" descr="A picture containing text, orange, room, gambling house&#10;&#10;Description automatically generated">
            <a:extLst>
              <a:ext uri="{FF2B5EF4-FFF2-40B4-BE49-F238E27FC236}">
                <a16:creationId xmlns:a16="http://schemas.microsoft.com/office/drawing/2014/main" id="{9A8CBB35-668D-2D56-E3D2-90334D49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00" y="4234154"/>
            <a:ext cx="1905000" cy="1905000"/>
          </a:xfrm>
          <a:prstGeom prst="rect">
            <a:avLst/>
          </a:prstGeom>
        </p:spPr>
      </p:pic>
      <p:pic>
        <p:nvPicPr>
          <p:cNvPr id="17" name="Picture 16" descr="Logo&#10;&#10;Description automatically generated">
            <a:extLst>
              <a:ext uri="{FF2B5EF4-FFF2-40B4-BE49-F238E27FC236}">
                <a16:creationId xmlns:a16="http://schemas.microsoft.com/office/drawing/2014/main" id="{FB00E569-362D-0369-794A-89C05A965867}"/>
              </a:ext>
            </a:extLst>
          </p:cNvPr>
          <p:cNvPicPr>
            <a:picLocks noChangeAspect="1"/>
          </p:cNvPicPr>
          <p:nvPr/>
        </p:nvPicPr>
        <p:blipFill rotWithShape="1">
          <a:blip r:embed="rId3">
            <a:extLst>
              <a:ext uri="{28A0092B-C50C-407E-A947-70E740481C1C}">
                <a14:useLocalDpi xmlns:a14="http://schemas.microsoft.com/office/drawing/2010/main" val="0"/>
              </a:ext>
            </a:extLst>
          </a:blip>
          <a:srcRect l="1716" t="4147" r="2286" b="4839"/>
          <a:stretch/>
        </p:blipFill>
        <p:spPr>
          <a:xfrm>
            <a:off x="8082650" y="2226324"/>
            <a:ext cx="3837301" cy="1481430"/>
          </a:xfrm>
          <a:prstGeom prst="rect">
            <a:avLst/>
          </a:prstGeom>
          <a:ln>
            <a:noFill/>
          </a:ln>
        </p:spPr>
      </p:pic>
      <p:pic>
        <p:nvPicPr>
          <p:cNvPr id="23" name="Picture 22" descr="A black and white logo&#10;&#10;Description automatically generated with medium confidence">
            <a:extLst>
              <a:ext uri="{FF2B5EF4-FFF2-40B4-BE49-F238E27FC236}">
                <a16:creationId xmlns:a16="http://schemas.microsoft.com/office/drawing/2014/main" id="{54B9F4E7-777C-A74D-F521-84974BBACB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354" y="114742"/>
            <a:ext cx="2181802" cy="459711"/>
          </a:xfrm>
          <a:prstGeom prst="rect">
            <a:avLst/>
          </a:prstGeom>
        </p:spPr>
      </p:pic>
      <p:sp>
        <p:nvSpPr>
          <p:cNvPr id="4" name="Rectángulo 8">
            <a:extLst>
              <a:ext uri="{FF2B5EF4-FFF2-40B4-BE49-F238E27FC236}">
                <a16:creationId xmlns:a16="http://schemas.microsoft.com/office/drawing/2014/main" id="{316A554C-49B7-77EF-1B3F-9DB86143E73E}"/>
              </a:ext>
            </a:extLst>
          </p:cNvPr>
          <p:cNvSpPr/>
          <p:nvPr/>
        </p:nvSpPr>
        <p:spPr>
          <a:xfrm>
            <a:off x="1" y="786114"/>
            <a:ext cx="477672" cy="60718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mn-ea"/>
                <a:cs typeface="+mn-cs"/>
              </a:rPr>
              <a:t>UNESCO IOC / ICG / NEAMTWS XVIII Session 6-8 February 2024</a:t>
            </a:r>
          </a:p>
        </p:txBody>
      </p:sp>
      <p:sp>
        <p:nvSpPr>
          <p:cNvPr id="6" name="TextBox 5">
            <a:extLst>
              <a:ext uri="{FF2B5EF4-FFF2-40B4-BE49-F238E27FC236}">
                <a16:creationId xmlns:a16="http://schemas.microsoft.com/office/drawing/2014/main" id="{E2407A90-88F5-0CFC-2C22-A6D747723B35}"/>
              </a:ext>
            </a:extLst>
          </p:cNvPr>
          <p:cNvSpPr txBox="1"/>
          <p:nvPr/>
        </p:nvSpPr>
        <p:spPr>
          <a:xfrm>
            <a:off x="4562999" y="1415983"/>
            <a:ext cx="3455816" cy="830997"/>
          </a:xfrm>
          <a:prstGeom prst="rect">
            <a:avLst/>
          </a:prstGeom>
          <a:noFill/>
        </p:spPr>
        <p:txBody>
          <a:bodyPr wrap="square">
            <a:spAutoFit/>
          </a:bodyPr>
          <a:lstStyle/>
          <a:p>
            <a:r>
              <a:rPr lang="en-GB" sz="4800" b="1" dirty="0">
                <a:solidFill>
                  <a:srgbClr val="000000"/>
                </a:solidFill>
              </a:rPr>
              <a:t>Thank you!</a:t>
            </a:r>
            <a:endParaRPr lang="es-ES" sz="4800" b="1" dirty="0">
              <a:solidFill>
                <a:srgbClr val="000000"/>
              </a:solidFill>
            </a:endParaRPr>
          </a:p>
        </p:txBody>
      </p:sp>
      <p:sp>
        <p:nvSpPr>
          <p:cNvPr id="9" name="Rectangle 8">
            <a:extLst>
              <a:ext uri="{FF2B5EF4-FFF2-40B4-BE49-F238E27FC236}">
                <a16:creationId xmlns:a16="http://schemas.microsoft.com/office/drawing/2014/main" id="{6596FE58-235C-8882-1B8A-AD2ACAA0D224}"/>
              </a:ext>
            </a:extLst>
          </p:cNvPr>
          <p:cNvSpPr/>
          <p:nvPr/>
        </p:nvSpPr>
        <p:spPr>
          <a:xfrm>
            <a:off x="682279" y="2308445"/>
            <a:ext cx="6473895" cy="4162009"/>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Subtitle 2">
            <a:extLst>
              <a:ext uri="{FF2B5EF4-FFF2-40B4-BE49-F238E27FC236}">
                <a16:creationId xmlns:a16="http://schemas.microsoft.com/office/drawing/2014/main" id="{4FC3BD57-A59B-4EE0-535F-E3C233F7B132}"/>
              </a:ext>
            </a:extLst>
          </p:cNvPr>
          <p:cNvSpPr>
            <a:spLocks noGrp="1"/>
          </p:cNvSpPr>
          <p:nvPr>
            <p:ph type="subTitle" idx="1"/>
          </p:nvPr>
        </p:nvSpPr>
        <p:spPr>
          <a:xfrm>
            <a:off x="682279" y="5417882"/>
            <a:ext cx="6214898" cy="644561"/>
          </a:xfrm>
        </p:spPr>
        <p:txBody>
          <a:bodyPr>
            <a:normAutofit fontScale="85000" lnSpcReduction="20000"/>
          </a:bodyPr>
          <a:lstStyle/>
          <a:p>
            <a:pPr algn="l"/>
            <a:r>
              <a:rPr lang="en-US" sz="2200" i="1" dirty="0"/>
              <a:t>UNESCO IOC/ICG/NEAMTWS XVIII Session</a:t>
            </a:r>
          </a:p>
          <a:p>
            <a:pPr algn="l"/>
            <a:r>
              <a:rPr lang="en-US" sz="2200" i="1" dirty="0"/>
              <a:t>6 - 8 February 2024. Paris, France</a:t>
            </a:r>
          </a:p>
        </p:txBody>
      </p:sp>
      <p:sp>
        <p:nvSpPr>
          <p:cNvPr id="12" name="TextBox 11">
            <a:extLst>
              <a:ext uri="{FF2B5EF4-FFF2-40B4-BE49-F238E27FC236}">
                <a16:creationId xmlns:a16="http://schemas.microsoft.com/office/drawing/2014/main" id="{29911602-8B94-EA89-C082-C33A2595E1F7}"/>
              </a:ext>
            </a:extLst>
          </p:cNvPr>
          <p:cNvSpPr txBox="1"/>
          <p:nvPr/>
        </p:nvSpPr>
        <p:spPr>
          <a:xfrm>
            <a:off x="682279" y="3890961"/>
            <a:ext cx="6034610" cy="1215717"/>
          </a:xfrm>
          <a:prstGeom prst="rect">
            <a:avLst/>
          </a:prstGeom>
          <a:noFill/>
        </p:spPr>
        <p:txBody>
          <a:bodyPr wrap="square" rtlCol="0">
            <a:spAutoFit/>
          </a:bodyPr>
          <a:lstStyle/>
          <a:p>
            <a:r>
              <a:rPr lang="es-ES" sz="2400" dirty="0">
                <a:solidFill>
                  <a:prstClr val="black"/>
                </a:solidFill>
              </a:rPr>
              <a:t>C</a:t>
            </a:r>
            <a:r>
              <a:rPr lang="tr-TR" sz="2400" dirty="0">
                <a:solidFill>
                  <a:prstClr val="black"/>
                </a:solidFill>
              </a:rPr>
              <a:t>o-chairs</a:t>
            </a:r>
            <a:endParaRPr lang="en-US" sz="2400" dirty="0">
              <a:solidFill>
                <a:prstClr val="black"/>
              </a:solidFill>
            </a:endParaRPr>
          </a:p>
          <a:p>
            <a:r>
              <a:rPr lang="en-GB" sz="2400" dirty="0">
                <a:solidFill>
                  <a:prstClr val="black"/>
                </a:solidFill>
              </a:rPr>
              <a:t>Ignacio Aguirre Ayerbe (Spain)</a:t>
            </a:r>
          </a:p>
          <a:p>
            <a:r>
              <a:rPr lang="en-GB" sz="2400" dirty="0">
                <a:solidFill>
                  <a:prstClr val="black"/>
                </a:solidFill>
              </a:rPr>
              <a:t>Elena Daskalaki (Greece)</a:t>
            </a:r>
          </a:p>
        </p:txBody>
      </p:sp>
      <p:sp>
        <p:nvSpPr>
          <p:cNvPr id="13" name="Rectangle 12">
            <a:extLst>
              <a:ext uri="{FF2B5EF4-FFF2-40B4-BE49-F238E27FC236}">
                <a16:creationId xmlns:a16="http://schemas.microsoft.com/office/drawing/2014/main" id="{4D4CCEA6-041E-CBD3-B4E5-886BAA7EA868}"/>
              </a:ext>
            </a:extLst>
          </p:cNvPr>
          <p:cNvSpPr/>
          <p:nvPr/>
        </p:nvSpPr>
        <p:spPr>
          <a:xfrm>
            <a:off x="682279" y="2308445"/>
            <a:ext cx="6214898" cy="1258358"/>
          </a:xfrm>
          <a:prstGeom prst="rect">
            <a:avLst/>
          </a:prstGeom>
        </p:spPr>
        <p:txBody>
          <a:bodyPr wrap="square">
            <a:spAutoFit/>
          </a:bodyPr>
          <a:lstStyle/>
          <a:p>
            <a:pPr>
              <a:lnSpc>
                <a:spcPct val="115000"/>
              </a:lnSpc>
            </a:pPr>
            <a:r>
              <a:rPr lang="en-GB" sz="3200" dirty="0">
                <a:solidFill>
                  <a:srgbClr val="000000"/>
                </a:solidFill>
              </a:rPr>
              <a:t>ICG NEAMTWS</a:t>
            </a:r>
          </a:p>
          <a:p>
            <a:pPr>
              <a:lnSpc>
                <a:spcPct val="115000"/>
              </a:lnSpc>
            </a:pPr>
            <a:r>
              <a:rPr lang="en-GB" sz="3600" b="1" dirty="0">
                <a:solidFill>
                  <a:srgbClr val="000000"/>
                </a:solidFill>
              </a:rPr>
              <a:t>Task Team on Tsunami Ready</a:t>
            </a:r>
          </a:p>
        </p:txBody>
      </p:sp>
    </p:spTree>
    <p:extLst>
      <p:ext uri="{BB962C8B-B14F-4D97-AF65-F5344CB8AC3E}">
        <p14:creationId xmlns:p14="http://schemas.microsoft.com/office/powerpoint/2010/main" val="276482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B3E73C6-6DA4-F465-32A0-675A9091E42E}"/>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TASK TEAM TSUNAMI READY</a:t>
            </a:r>
            <a:endParaRPr lang="es-ES" sz="2000" b="1" dirty="0">
              <a:solidFill>
                <a:schemeClr val="bg1"/>
              </a:solidFill>
            </a:endParaRPr>
          </a:p>
        </p:txBody>
      </p:sp>
      <p:sp>
        <p:nvSpPr>
          <p:cNvPr id="12" name="TextBox 11">
            <a:extLst>
              <a:ext uri="{FF2B5EF4-FFF2-40B4-BE49-F238E27FC236}">
                <a16:creationId xmlns:a16="http://schemas.microsoft.com/office/drawing/2014/main" id="{E701751F-2DEB-CA46-8538-87F49AD5FB70}"/>
              </a:ext>
            </a:extLst>
          </p:cNvPr>
          <p:cNvSpPr txBox="1"/>
          <p:nvPr/>
        </p:nvSpPr>
        <p:spPr>
          <a:xfrm>
            <a:off x="955040" y="1768258"/>
            <a:ext cx="7406640" cy="369332"/>
          </a:xfrm>
          <a:prstGeom prst="rect">
            <a:avLst/>
          </a:prstGeom>
          <a:noFill/>
        </p:spPr>
        <p:txBody>
          <a:bodyPr wrap="square">
            <a:spAutoFit/>
          </a:bodyPr>
          <a:lstStyle/>
          <a:p>
            <a:r>
              <a:rPr lang="en-US" b="1" i="0" dirty="0">
                <a:solidFill>
                  <a:srgbClr val="202124"/>
                </a:solidFill>
                <a:effectLst/>
                <a:latin typeface="Roboto" panose="02000000000000000000" pitchFamily="2" charset="0"/>
              </a:rPr>
              <a:t>INDEX</a:t>
            </a:r>
            <a:endParaRPr lang="es-ES" b="1" dirty="0"/>
          </a:p>
        </p:txBody>
      </p:sp>
      <p:sp>
        <p:nvSpPr>
          <p:cNvPr id="27" name="TextBox 26">
            <a:extLst>
              <a:ext uri="{FF2B5EF4-FFF2-40B4-BE49-F238E27FC236}">
                <a16:creationId xmlns:a16="http://schemas.microsoft.com/office/drawing/2014/main" id="{667102E8-BBAD-ACD3-2548-2DFCA1488DB8}"/>
              </a:ext>
            </a:extLst>
          </p:cNvPr>
          <p:cNvSpPr txBox="1"/>
          <p:nvPr/>
        </p:nvSpPr>
        <p:spPr>
          <a:xfrm>
            <a:off x="1207112" y="2509995"/>
            <a:ext cx="9638688" cy="2400657"/>
          </a:xfrm>
          <a:prstGeom prst="rect">
            <a:avLst/>
          </a:prstGeom>
          <a:noFill/>
        </p:spPr>
        <p:txBody>
          <a:bodyPr wrap="square">
            <a:spAutoFit/>
          </a:bodyPr>
          <a:lstStyle/>
          <a:p>
            <a:pPr>
              <a:spcAft>
                <a:spcPts val="1800"/>
              </a:spcAft>
            </a:pPr>
            <a:r>
              <a:rPr lang="en-US" b="0" i="0" dirty="0">
                <a:solidFill>
                  <a:srgbClr val="202124"/>
                </a:solidFill>
                <a:effectLst/>
                <a:latin typeface="Roboto" panose="02000000000000000000" pitchFamily="2" charset="0"/>
              </a:rPr>
              <a:t>Brief background</a:t>
            </a:r>
            <a:endParaRPr lang="en-US" dirty="0">
              <a:solidFill>
                <a:srgbClr val="202124"/>
              </a:solidFill>
              <a:latin typeface="Roboto" panose="02000000000000000000" pitchFamily="2" charset="0"/>
            </a:endParaRPr>
          </a:p>
          <a:p>
            <a:pPr>
              <a:spcAft>
                <a:spcPts val="1800"/>
              </a:spcAft>
            </a:pPr>
            <a:r>
              <a:rPr lang="en-US" dirty="0">
                <a:solidFill>
                  <a:srgbClr val="202124"/>
                </a:solidFill>
                <a:latin typeface="Roboto" panose="02000000000000000000" pitchFamily="2" charset="0"/>
              </a:rPr>
              <a:t>Update on activities by Task Team on Tsunami Ready</a:t>
            </a:r>
            <a:endParaRPr lang="en-US" b="0" i="0" dirty="0">
              <a:solidFill>
                <a:srgbClr val="202124"/>
              </a:solidFill>
              <a:effectLst/>
              <a:latin typeface="Roboto" panose="02000000000000000000" pitchFamily="2" charset="0"/>
            </a:endParaRPr>
          </a:p>
          <a:p>
            <a:pPr>
              <a:spcAft>
                <a:spcPts val="1800"/>
              </a:spcAft>
            </a:pPr>
            <a:r>
              <a:rPr lang="en-US" b="0" i="0" dirty="0">
                <a:solidFill>
                  <a:srgbClr val="202124"/>
                </a:solidFill>
                <a:effectLst/>
                <a:latin typeface="Roboto" panose="02000000000000000000" pitchFamily="2" charset="0"/>
              </a:rPr>
              <a:t>Progress in the Implementation of Tsunami Ready in the NEAM Region</a:t>
            </a:r>
          </a:p>
          <a:p>
            <a:pPr>
              <a:spcAft>
                <a:spcPts val="1800"/>
              </a:spcAft>
            </a:pPr>
            <a:r>
              <a:rPr lang="en-US" dirty="0">
                <a:solidFill>
                  <a:srgbClr val="202124"/>
                </a:solidFill>
                <a:latin typeface="Roboto" panose="02000000000000000000" pitchFamily="2" charset="0"/>
              </a:rPr>
              <a:t>Main challenges found in TRRP implementation in NEAM region</a:t>
            </a:r>
          </a:p>
          <a:p>
            <a:r>
              <a:rPr lang="en-US" dirty="0">
                <a:solidFill>
                  <a:srgbClr val="202124"/>
                </a:solidFill>
                <a:latin typeface="Roboto" panose="02000000000000000000" pitchFamily="2" charset="0"/>
              </a:rPr>
              <a:t>Recommendations by ICG NEAMTWS TT-TR</a:t>
            </a:r>
          </a:p>
        </p:txBody>
      </p:sp>
      <p:sp>
        <p:nvSpPr>
          <p:cNvPr id="33" name="Free-form: Shape 32">
            <a:extLst>
              <a:ext uri="{FF2B5EF4-FFF2-40B4-BE49-F238E27FC236}">
                <a16:creationId xmlns:a16="http://schemas.microsoft.com/office/drawing/2014/main" id="{88795450-F7A5-F22B-06F9-1F44E2E6DD2B}"/>
              </a:ext>
            </a:extLst>
          </p:cNvPr>
          <p:cNvSpPr/>
          <p:nvPr/>
        </p:nvSpPr>
        <p:spPr>
          <a:xfrm rot="10800000">
            <a:off x="1054099" y="25603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37" name="Free-form: Shape 36">
            <a:extLst>
              <a:ext uri="{FF2B5EF4-FFF2-40B4-BE49-F238E27FC236}">
                <a16:creationId xmlns:a16="http://schemas.microsoft.com/office/drawing/2014/main" id="{C205025B-B6A4-AA6E-53B6-F9348C61D297}"/>
              </a:ext>
            </a:extLst>
          </p:cNvPr>
          <p:cNvSpPr/>
          <p:nvPr/>
        </p:nvSpPr>
        <p:spPr>
          <a:xfrm rot="10800000">
            <a:off x="1054098" y="3056959"/>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38" name="Picture 37" descr="A picture containing text, orange, room, gambling house&#10;&#10;Description automatically generated">
            <a:extLst>
              <a:ext uri="{FF2B5EF4-FFF2-40B4-BE49-F238E27FC236}">
                <a16:creationId xmlns:a16="http://schemas.microsoft.com/office/drawing/2014/main" id="{C9717D72-E717-A117-D3A4-FA9FDFBD7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606" y="2794889"/>
            <a:ext cx="1905000" cy="1905000"/>
          </a:xfrm>
          <a:prstGeom prst="rect">
            <a:avLst/>
          </a:prstGeom>
        </p:spPr>
      </p:pic>
      <p:pic>
        <p:nvPicPr>
          <p:cNvPr id="39" name="Picture 38" descr="Logo&#10;&#10;Description automatically generated">
            <a:extLst>
              <a:ext uri="{FF2B5EF4-FFF2-40B4-BE49-F238E27FC236}">
                <a16:creationId xmlns:a16="http://schemas.microsoft.com/office/drawing/2014/main" id="{3AE65B3B-C9BB-380F-C98C-665BE343284B}"/>
              </a:ext>
            </a:extLst>
          </p:cNvPr>
          <p:cNvPicPr>
            <a:picLocks noChangeAspect="1"/>
          </p:cNvPicPr>
          <p:nvPr/>
        </p:nvPicPr>
        <p:blipFill rotWithShape="1">
          <a:blip r:embed="rId4">
            <a:extLst>
              <a:ext uri="{28A0092B-C50C-407E-A947-70E740481C1C}">
                <a14:useLocalDpi xmlns:a14="http://schemas.microsoft.com/office/drawing/2010/main" val="0"/>
              </a:ext>
            </a:extLst>
          </a:blip>
          <a:srcRect l="1716" t="4147" r="2286" b="4839"/>
          <a:stretch/>
        </p:blipFill>
        <p:spPr>
          <a:xfrm>
            <a:off x="4177350" y="5148992"/>
            <a:ext cx="3837301" cy="1481430"/>
          </a:xfrm>
          <a:prstGeom prst="rect">
            <a:avLst/>
          </a:prstGeom>
          <a:ln>
            <a:noFill/>
          </a:ln>
        </p:spPr>
      </p:pic>
      <p:sp>
        <p:nvSpPr>
          <p:cNvPr id="4" name="Free-form: Shape 3">
            <a:extLst>
              <a:ext uri="{FF2B5EF4-FFF2-40B4-BE49-F238E27FC236}">
                <a16:creationId xmlns:a16="http://schemas.microsoft.com/office/drawing/2014/main" id="{1242071E-C358-5ED8-2C43-4E30E17CE5C9}"/>
              </a:ext>
            </a:extLst>
          </p:cNvPr>
          <p:cNvSpPr/>
          <p:nvPr/>
        </p:nvSpPr>
        <p:spPr>
          <a:xfrm rot="10800000">
            <a:off x="1054098" y="3553598"/>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 name="Free-form: Shape 4">
            <a:extLst>
              <a:ext uri="{FF2B5EF4-FFF2-40B4-BE49-F238E27FC236}">
                <a16:creationId xmlns:a16="http://schemas.microsoft.com/office/drawing/2014/main" id="{1CDBB9D6-DECC-6B40-86C8-BCFE26EC2D9C}"/>
              </a:ext>
            </a:extLst>
          </p:cNvPr>
          <p:cNvSpPr/>
          <p:nvPr/>
        </p:nvSpPr>
        <p:spPr>
          <a:xfrm rot="10800000">
            <a:off x="1054098" y="4050237"/>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3" name="TextBox 12">
            <a:extLst>
              <a:ext uri="{FF2B5EF4-FFF2-40B4-BE49-F238E27FC236}">
                <a16:creationId xmlns:a16="http://schemas.microsoft.com/office/drawing/2014/main" id="{BBC22762-F747-7282-DA67-CEA2EBC16F6B}"/>
              </a:ext>
            </a:extLst>
          </p:cNvPr>
          <p:cNvSpPr txBox="1"/>
          <p:nvPr/>
        </p:nvSpPr>
        <p:spPr>
          <a:xfrm>
            <a:off x="772160" y="2517253"/>
            <a:ext cx="199136" cy="369332"/>
          </a:xfrm>
          <a:prstGeom prst="rect">
            <a:avLst/>
          </a:prstGeom>
          <a:noFill/>
        </p:spPr>
        <p:txBody>
          <a:bodyPr wrap="square" rtlCol="0">
            <a:spAutoFit/>
          </a:bodyPr>
          <a:lstStyle/>
          <a:p>
            <a:r>
              <a:rPr lang="es-ES" b="1" dirty="0">
                <a:solidFill>
                  <a:srgbClr val="333F50"/>
                </a:solidFill>
              </a:rPr>
              <a:t>1</a:t>
            </a:r>
          </a:p>
        </p:txBody>
      </p:sp>
      <p:sp>
        <p:nvSpPr>
          <p:cNvPr id="14" name="TextBox 13">
            <a:extLst>
              <a:ext uri="{FF2B5EF4-FFF2-40B4-BE49-F238E27FC236}">
                <a16:creationId xmlns:a16="http://schemas.microsoft.com/office/drawing/2014/main" id="{31F9EF8A-6134-E2F6-B157-346FE1E36869}"/>
              </a:ext>
            </a:extLst>
          </p:cNvPr>
          <p:cNvSpPr txBox="1"/>
          <p:nvPr/>
        </p:nvSpPr>
        <p:spPr>
          <a:xfrm>
            <a:off x="776276" y="3017760"/>
            <a:ext cx="199136" cy="369332"/>
          </a:xfrm>
          <a:prstGeom prst="rect">
            <a:avLst/>
          </a:prstGeom>
          <a:noFill/>
        </p:spPr>
        <p:txBody>
          <a:bodyPr wrap="square" rtlCol="0">
            <a:spAutoFit/>
          </a:bodyPr>
          <a:lstStyle/>
          <a:p>
            <a:r>
              <a:rPr lang="es-ES" b="1" dirty="0">
                <a:solidFill>
                  <a:srgbClr val="333F50"/>
                </a:solidFill>
              </a:rPr>
              <a:t>2</a:t>
            </a:r>
          </a:p>
        </p:txBody>
      </p:sp>
      <p:sp>
        <p:nvSpPr>
          <p:cNvPr id="15" name="TextBox 14">
            <a:extLst>
              <a:ext uri="{FF2B5EF4-FFF2-40B4-BE49-F238E27FC236}">
                <a16:creationId xmlns:a16="http://schemas.microsoft.com/office/drawing/2014/main" id="{C2D78B73-F524-994E-099E-F37195F94195}"/>
              </a:ext>
            </a:extLst>
          </p:cNvPr>
          <p:cNvSpPr txBox="1"/>
          <p:nvPr/>
        </p:nvSpPr>
        <p:spPr>
          <a:xfrm>
            <a:off x="755394" y="3513187"/>
            <a:ext cx="199136" cy="369332"/>
          </a:xfrm>
          <a:prstGeom prst="rect">
            <a:avLst/>
          </a:prstGeom>
          <a:noFill/>
        </p:spPr>
        <p:txBody>
          <a:bodyPr wrap="square" rtlCol="0">
            <a:spAutoFit/>
          </a:bodyPr>
          <a:lstStyle/>
          <a:p>
            <a:r>
              <a:rPr lang="es-ES" b="1" dirty="0">
                <a:solidFill>
                  <a:srgbClr val="333F50"/>
                </a:solidFill>
              </a:rPr>
              <a:t>3</a:t>
            </a:r>
          </a:p>
        </p:txBody>
      </p:sp>
      <p:sp>
        <p:nvSpPr>
          <p:cNvPr id="16" name="TextBox 15">
            <a:extLst>
              <a:ext uri="{FF2B5EF4-FFF2-40B4-BE49-F238E27FC236}">
                <a16:creationId xmlns:a16="http://schemas.microsoft.com/office/drawing/2014/main" id="{E618193A-584A-7F6C-DC8C-7EB401A802C9}"/>
              </a:ext>
            </a:extLst>
          </p:cNvPr>
          <p:cNvSpPr txBox="1"/>
          <p:nvPr/>
        </p:nvSpPr>
        <p:spPr>
          <a:xfrm>
            <a:off x="765044" y="3993374"/>
            <a:ext cx="199136" cy="369332"/>
          </a:xfrm>
          <a:prstGeom prst="rect">
            <a:avLst/>
          </a:prstGeom>
          <a:noFill/>
        </p:spPr>
        <p:txBody>
          <a:bodyPr wrap="square" rtlCol="0">
            <a:spAutoFit/>
          </a:bodyPr>
          <a:lstStyle/>
          <a:p>
            <a:r>
              <a:rPr lang="es-ES" b="1" dirty="0">
                <a:solidFill>
                  <a:srgbClr val="333F50"/>
                </a:solidFill>
              </a:rPr>
              <a:t>4</a:t>
            </a:r>
          </a:p>
        </p:txBody>
      </p:sp>
      <p:sp>
        <p:nvSpPr>
          <p:cNvPr id="17" name="Free-form: Shape 16">
            <a:extLst>
              <a:ext uri="{FF2B5EF4-FFF2-40B4-BE49-F238E27FC236}">
                <a16:creationId xmlns:a16="http://schemas.microsoft.com/office/drawing/2014/main" id="{1CB53518-1CE4-4C1F-9156-AA0AB102E851}"/>
              </a:ext>
            </a:extLst>
          </p:cNvPr>
          <p:cNvSpPr/>
          <p:nvPr/>
        </p:nvSpPr>
        <p:spPr>
          <a:xfrm rot="10800000">
            <a:off x="1044448" y="4546875"/>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8" name="TextBox 17">
            <a:extLst>
              <a:ext uri="{FF2B5EF4-FFF2-40B4-BE49-F238E27FC236}">
                <a16:creationId xmlns:a16="http://schemas.microsoft.com/office/drawing/2014/main" id="{F8BA6361-D1BF-D218-613C-A99B22342C4B}"/>
              </a:ext>
            </a:extLst>
          </p:cNvPr>
          <p:cNvSpPr txBox="1"/>
          <p:nvPr/>
        </p:nvSpPr>
        <p:spPr>
          <a:xfrm>
            <a:off x="755394" y="4508539"/>
            <a:ext cx="199136" cy="369332"/>
          </a:xfrm>
          <a:prstGeom prst="rect">
            <a:avLst/>
          </a:prstGeom>
          <a:noFill/>
        </p:spPr>
        <p:txBody>
          <a:bodyPr wrap="square" rtlCol="0">
            <a:spAutoFit/>
          </a:bodyPr>
          <a:lstStyle/>
          <a:p>
            <a:r>
              <a:rPr lang="es-ES" b="1" dirty="0">
                <a:solidFill>
                  <a:srgbClr val="333F50"/>
                </a:solidFill>
              </a:rPr>
              <a:t>5</a:t>
            </a:r>
          </a:p>
        </p:txBody>
      </p:sp>
    </p:spTree>
    <p:extLst>
      <p:ext uri="{BB962C8B-B14F-4D97-AF65-F5344CB8AC3E}">
        <p14:creationId xmlns:p14="http://schemas.microsoft.com/office/powerpoint/2010/main" val="73934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09;p42">
            <a:extLst>
              <a:ext uri="{FF2B5EF4-FFF2-40B4-BE49-F238E27FC236}">
                <a16:creationId xmlns:a16="http://schemas.microsoft.com/office/drawing/2014/main" id="{857ACBD2-787E-005F-5A43-2B7471A74E8A}"/>
              </a:ext>
            </a:extLst>
          </p:cNvPr>
          <p:cNvSpPr/>
          <p:nvPr/>
        </p:nvSpPr>
        <p:spPr>
          <a:xfrm>
            <a:off x="2169285" y="2762871"/>
            <a:ext cx="19075" cy="180000"/>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333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43;p42">
            <a:extLst>
              <a:ext uri="{FF2B5EF4-FFF2-40B4-BE49-F238E27FC236}">
                <a16:creationId xmlns:a16="http://schemas.microsoft.com/office/drawing/2014/main" id="{379F204A-DA41-5938-1B56-618993F648FB}"/>
              </a:ext>
            </a:extLst>
          </p:cNvPr>
          <p:cNvSpPr/>
          <p:nvPr/>
        </p:nvSpPr>
        <p:spPr>
          <a:xfrm>
            <a:off x="7490739" y="2762871"/>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62;p42">
            <a:extLst>
              <a:ext uri="{FF2B5EF4-FFF2-40B4-BE49-F238E27FC236}">
                <a16:creationId xmlns:a16="http://schemas.microsoft.com/office/drawing/2014/main" id="{BD53C2B3-79D3-0289-960C-5A480CCD4B70}"/>
              </a:ext>
            </a:extLst>
          </p:cNvPr>
          <p:cNvSpPr/>
          <p:nvPr/>
        </p:nvSpPr>
        <p:spPr>
          <a:xfrm>
            <a:off x="10162418" y="2760527"/>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2F5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Rectangle 82">
            <a:extLst>
              <a:ext uri="{FF2B5EF4-FFF2-40B4-BE49-F238E27FC236}">
                <a16:creationId xmlns:a16="http://schemas.microsoft.com/office/drawing/2014/main" id="{1EC5BCCD-786E-9D2A-5C76-9698D39F32F1}"/>
              </a:ext>
            </a:extLst>
          </p:cNvPr>
          <p:cNvSpPr/>
          <p:nvPr/>
        </p:nvSpPr>
        <p:spPr>
          <a:xfrm>
            <a:off x="1278822" y="1972521"/>
            <a:ext cx="1800000" cy="790349"/>
          </a:xfrm>
          <a:prstGeom prst="rect">
            <a:avLst/>
          </a:prstGeom>
          <a:noFill/>
          <a:ln w="127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s-ES" sz="1200" i="0" u="none" strike="noStrike" baseline="0" dirty="0">
                <a:solidFill>
                  <a:srgbClr val="000000"/>
                </a:solidFill>
                <a:latin typeface="+mj-lt"/>
              </a:rPr>
              <a:t>ICG</a:t>
            </a:r>
            <a:r>
              <a:rPr lang="es-ES" sz="1200" dirty="0">
                <a:solidFill>
                  <a:srgbClr val="000000"/>
                </a:solidFill>
                <a:latin typeface="+mj-lt"/>
              </a:rPr>
              <a:t>-</a:t>
            </a:r>
            <a:r>
              <a:rPr lang="es-ES" sz="1200" i="0" u="none" strike="noStrike" baseline="0" dirty="0">
                <a:solidFill>
                  <a:srgbClr val="000000"/>
                </a:solidFill>
                <a:latin typeface="+mj-lt"/>
              </a:rPr>
              <a:t>NEAMTWS-</a:t>
            </a:r>
            <a:r>
              <a:rPr lang="es-ES" sz="1200" i="0" u="none" strike="noStrike" baseline="0" dirty="0" err="1">
                <a:solidFill>
                  <a:srgbClr val="000000"/>
                </a:solidFill>
                <a:latin typeface="+mj-lt"/>
              </a:rPr>
              <a:t>WGs</a:t>
            </a:r>
            <a:r>
              <a:rPr lang="es-ES" sz="1200" i="0" u="none" strike="noStrike" baseline="0" dirty="0">
                <a:solidFill>
                  <a:srgbClr val="000000"/>
                </a:solidFill>
                <a:latin typeface="+mj-lt"/>
              </a:rPr>
              <a:t> / </a:t>
            </a:r>
            <a:r>
              <a:rPr lang="es-ES" sz="1200" i="0" u="none" strike="noStrike" baseline="0" dirty="0" err="1">
                <a:solidFill>
                  <a:srgbClr val="000000"/>
                </a:solidFill>
                <a:latin typeface="+mj-lt"/>
              </a:rPr>
              <a:t>TTs</a:t>
            </a:r>
            <a:endParaRPr lang="es-ES" sz="1200" b="0" i="0" u="none" strike="noStrike" baseline="0" dirty="0">
              <a:solidFill>
                <a:srgbClr val="000000"/>
              </a:solidFill>
              <a:latin typeface="+mj-lt"/>
            </a:endParaRPr>
          </a:p>
          <a:p>
            <a:pPr algn="ctr"/>
            <a:r>
              <a:rPr lang="en-US" sz="1200" b="0" i="0" u="none" strike="noStrike" baseline="0" dirty="0">
                <a:solidFill>
                  <a:srgbClr val="000000"/>
                </a:solidFill>
                <a:latin typeface="+mj-lt"/>
              </a:rPr>
              <a:t>24-26 Nov. 2020 (</a:t>
            </a:r>
            <a:r>
              <a:rPr lang="en-US" sz="1200" b="0" i="0" u="none" strike="noStrike" baseline="0" dirty="0">
                <a:solidFill>
                  <a:srgbClr val="000000"/>
                </a:solidFill>
                <a:latin typeface="+mj-lt"/>
                <a:hlinkClick r:id="rId3"/>
              </a:rPr>
              <a:t>link</a:t>
            </a:r>
            <a:r>
              <a:rPr lang="en-US" sz="1200" b="0" i="0" u="none" strike="noStrike" baseline="0" dirty="0">
                <a:solidFill>
                  <a:srgbClr val="000000"/>
                </a:solidFill>
                <a:latin typeface="+mj-lt"/>
              </a:rPr>
              <a:t>)</a:t>
            </a:r>
            <a:endParaRPr lang="es-ES" dirty="0"/>
          </a:p>
        </p:txBody>
      </p:sp>
      <p:sp>
        <p:nvSpPr>
          <p:cNvPr id="84" name="Google Shape;2309;p42">
            <a:extLst>
              <a:ext uri="{FF2B5EF4-FFF2-40B4-BE49-F238E27FC236}">
                <a16:creationId xmlns:a16="http://schemas.microsoft.com/office/drawing/2014/main" id="{C7DF192D-D121-D4F1-BA8D-A646EBC46A75}"/>
              </a:ext>
            </a:extLst>
          </p:cNvPr>
          <p:cNvSpPr/>
          <p:nvPr/>
        </p:nvSpPr>
        <p:spPr>
          <a:xfrm>
            <a:off x="2169285"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333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Rectangle 84">
            <a:extLst>
              <a:ext uri="{FF2B5EF4-FFF2-40B4-BE49-F238E27FC236}">
                <a16:creationId xmlns:a16="http://schemas.microsoft.com/office/drawing/2014/main" id="{BB351F12-B643-930D-544A-8C0372D8B378}"/>
              </a:ext>
            </a:extLst>
          </p:cNvPr>
          <p:cNvSpPr/>
          <p:nvPr/>
        </p:nvSpPr>
        <p:spPr>
          <a:xfrm>
            <a:off x="1011472" y="3394573"/>
            <a:ext cx="2376000" cy="1569660"/>
          </a:xfrm>
          <a:prstGeom prst="rect">
            <a:avLst/>
          </a:prstGeom>
          <a:noFill/>
          <a:ln w="254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a:solidFill>
                  <a:srgbClr val="434343"/>
                </a:solidFill>
                <a:latin typeface="+mj-lt"/>
                <a:ea typeface="Roboto"/>
                <a:cs typeface="Roboto"/>
                <a:sym typeface="Roboto"/>
              </a:rPr>
              <a:t>WG4 proposed to set up a </a:t>
            </a:r>
            <a:r>
              <a:rPr lang="en-US" sz="1600" b="1" dirty="0">
                <a:solidFill>
                  <a:srgbClr val="434343"/>
                </a:solidFill>
                <a:latin typeface="+mj-lt"/>
                <a:ea typeface="Roboto"/>
                <a:cs typeface="Roboto"/>
                <a:sym typeface="Roboto"/>
              </a:rPr>
              <a:t>dedicated Group on Tsunami Ready </a:t>
            </a:r>
            <a:r>
              <a:rPr lang="en-US" sz="1600" dirty="0">
                <a:solidFill>
                  <a:srgbClr val="434343"/>
                </a:solidFill>
                <a:latin typeface="+mj-lt"/>
                <a:ea typeface="Roboto"/>
                <a:cs typeface="Roboto"/>
                <a:sym typeface="Roboto"/>
              </a:rPr>
              <a:t>within WG4 to start coordinating and implementing Tsunami Ready</a:t>
            </a:r>
          </a:p>
        </p:txBody>
      </p:sp>
      <p:sp>
        <p:nvSpPr>
          <p:cNvPr id="87" name="Google Shape;2309;p42">
            <a:extLst>
              <a:ext uri="{FF2B5EF4-FFF2-40B4-BE49-F238E27FC236}">
                <a16:creationId xmlns:a16="http://schemas.microsoft.com/office/drawing/2014/main" id="{310FCA71-5B2B-B808-1333-49CC4486898A}"/>
              </a:ext>
            </a:extLst>
          </p:cNvPr>
          <p:cNvSpPr/>
          <p:nvPr/>
        </p:nvSpPr>
        <p:spPr>
          <a:xfrm>
            <a:off x="4823066" y="2762871"/>
            <a:ext cx="19075" cy="180000"/>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C55A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Rectangle 87">
            <a:extLst>
              <a:ext uri="{FF2B5EF4-FFF2-40B4-BE49-F238E27FC236}">
                <a16:creationId xmlns:a16="http://schemas.microsoft.com/office/drawing/2014/main" id="{BA7EA323-7C5B-743C-EEA2-945A669EE8F7}"/>
              </a:ext>
            </a:extLst>
          </p:cNvPr>
          <p:cNvSpPr/>
          <p:nvPr/>
        </p:nvSpPr>
        <p:spPr>
          <a:xfrm>
            <a:off x="3932603" y="1953023"/>
            <a:ext cx="1800000" cy="830997"/>
          </a:xfrm>
          <a:prstGeom prst="rect">
            <a:avLst/>
          </a:prstGeom>
          <a:noFill/>
          <a:ln w="127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XVII Session</a:t>
            </a:r>
          </a:p>
          <a:p>
            <a:pPr algn="ctr"/>
            <a:r>
              <a:rPr lang="en-US" sz="1200" i="0" u="none" strike="noStrike" baseline="0" dirty="0">
                <a:solidFill>
                  <a:srgbClr val="000000"/>
                </a:solidFill>
                <a:latin typeface="+mj-lt"/>
              </a:rPr>
              <a:t>24 - 26 Nov. 2021</a:t>
            </a:r>
          </a:p>
          <a:p>
            <a:pPr algn="ctr"/>
            <a:r>
              <a:rPr lang="en-US" sz="1200" i="0" u="none" strike="noStrike" baseline="0" dirty="0">
                <a:solidFill>
                  <a:srgbClr val="000000"/>
                </a:solidFill>
                <a:latin typeface="+mj-lt"/>
              </a:rPr>
              <a:t>(online)</a:t>
            </a:r>
          </a:p>
        </p:txBody>
      </p:sp>
      <p:sp>
        <p:nvSpPr>
          <p:cNvPr id="89" name="Google Shape;2339;p42">
            <a:extLst>
              <a:ext uri="{FF2B5EF4-FFF2-40B4-BE49-F238E27FC236}">
                <a16:creationId xmlns:a16="http://schemas.microsoft.com/office/drawing/2014/main" id="{F7FBB1DF-C9B2-287E-B052-99AF7019FDC5}"/>
              </a:ext>
            </a:extLst>
          </p:cNvPr>
          <p:cNvSpPr txBox="1"/>
          <p:nvPr/>
        </p:nvSpPr>
        <p:spPr>
          <a:xfrm>
            <a:off x="1008822" y="5142501"/>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dirty="0">
                <a:solidFill>
                  <a:srgbClr val="434343"/>
                </a:solidFill>
                <a:latin typeface="+mj-lt"/>
                <a:ea typeface="Fira Sans Extra Condensed Medium"/>
                <a:cs typeface="Fira Sans Extra Condensed Medium"/>
                <a:sym typeface="Fira Sans Extra Condensed Medium"/>
              </a:rPr>
              <a:t>IOC Circular Letter No </a:t>
            </a:r>
            <a:r>
              <a:rPr lang="en-GB" sz="1500" dirty="0">
                <a:solidFill>
                  <a:srgbClr val="434343"/>
                </a:solidFill>
                <a:latin typeface="+mj-lt"/>
                <a:ea typeface="Fira Sans Extra Condensed Medium"/>
                <a:cs typeface="Fira Sans Extra Condensed Medium"/>
                <a:sym typeface="Fira Sans Extra Condensed Medium"/>
                <a:hlinkClick r:id="rId4"/>
              </a:rPr>
              <a:t>2821</a:t>
            </a:r>
            <a:endParaRPr lang="en-GB" sz="1500" dirty="0">
              <a:solidFill>
                <a:srgbClr val="434343"/>
              </a:solidFill>
              <a:latin typeface="+mj-lt"/>
              <a:ea typeface="Fira Sans Extra Condensed Medium"/>
              <a:cs typeface="Fira Sans Extra Condensed Medium"/>
              <a:sym typeface="Fira Sans Extra Condensed Medium"/>
            </a:endParaRPr>
          </a:p>
          <a:p>
            <a:pPr marL="0" lvl="0" indent="0" algn="ctr" rtl="0">
              <a:spcBef>
                <a:spcPts val="0"/>
              </a:spcBef>
              <a:spcAft>
                <a:spcPts val="0"/>
              </a:spcAft>
              <a:buNone/>
            </a:pPr>
            <a:r>
              <a:rPr lang="en-GB" sz="1500" dirty="0">
                <a:solidFill>
                  <a:srgbClr val="434343"/>
                </a:solidFill>
                <a:latin typeface="+mj-lt"/>
                <a:ea typeface="Fira Sans Extra Condensed Medium"/>
                <a:cs typeface="Fira Sans Extra Condensed Medium"/>
                <a:sym typeface="Fira Sans Extra Condensed Medium"/>
              </a:rPr>
              <a:t>7 Dec. 2020</a:t>
            </a:r>
          </a:p>
        </p:txBody>
      </p:sp>
      <p:grpSp>
        <p:nvGrpSpPr>
          <p:cNvPr id="96" name="Group 95">
            <a:extLst>
              <a:ext uri="{FF2B5EF4-FFF2-40B4-BE49-F238E27FC236}">
                <a16:creationId xmlns:a16="http://schemas.microsoft.com/office/drawing/2014/main" id="{6D28C73A-8805-5534-890A-B53867221E3A}"/>
              </a:ext>
            </a:extLst>
          </p:cNvPr>
          <p:cNvGrpSpPr/>
          <p:nvPr/>
        </p:nvGrpSpPr>
        <p:grpSpPr>
          <a:xfrm>
            <a:off x="1008822" y="2921521"/>
            <a:ext cx="2340000" cy="265550"/>
            <a:chOff x="1659063" y="3380937"/>
            <a:chExt cx="2319351" cy="265550"/>
          </a:xfrm>
        </p:grpSpPr>
        <p:sp>
          <p:nvSpPr>
            <p:cNvPr id="7" name="Google Shape;2307;p42">
              <a:extLst>
                <a:ext uri="{FF2B5EF4-FFF2-40B4-BE49-F238E27FC236}">
                  <a16:creationId xmlns:a16="http://schemas.microsoft.com/office/drawing/2014/main" id="{35685859-8C8B-561F-A762-764A72B03016}"/>
                </a:ext>
              </a:extLst>
            </p:cNvPr>
            <p:cNvSpPr/>
            <p:nvPr/>
          </p:nvSpPr>
          <p:spPr>
            <a:xfrm>
              <a:off x="1659063" y="3380937"/>
              <a:ext cx="1944000"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Nov. 2020</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0" name="Google Shape;218;p17">
              <a:extLst>
                <a:ext uri="{FF2B5EF4-FFF2-40B4-BE49-F238E27FC236}">
                  <a16:creationId xmlns:a16="http://schemas.microsoft.com/office/drawing/2014/main" id="{0DD6F546-7F87-C7C0-6C55-54757388767C}"/>
                </a:ext>
              </a:extLst>
            </p:cNvPr>
            <p:cNvSpPr/>
            <p:nvPr/>
          </p:nvSpPr>
          <p:spPr>
            <a:xfrm>
              <a:off x="3443470"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333F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97" name="Group 96">
            <a:extLst>
              <a:ext uri="{FF2B5EF4-FFF2-40B4-BE49-F238E27FC236}">
                <a16:creationId xmlns:a16="http://schemas.microsoft.com/office/drawing/2014/main" id="{D494144F-77B4-2418-A6B5-63564F4C5332}"/>
              </a:ext>
            </a:extLst>
          </p:cNvPr>
          <p:cNvGrpSpPr/>
          <p:nvPr/>
        </p:nvGrpSpPr>
        <p:grpSpPr>
          <a:xfrm>
            <a:off x="3662603" y="2921521"/>
            <a:ext cx="2340000" cy="265550"/>
            <a:chOff x="4312844" y="3380937"/>
            <a:chExt cx="2258869" cy="265550"/>
          </a:xfrm>
        </p:grpSpPr>
        <p:grpSp>
          <p:nvGrpSpPr>
            <p:cNvPr id="95" name="Group 94">
              <a:extLst>
                <a:ext uri="{FF2B5EF4-FFF2-40B4-BE49-F238E27FC236}">
                  <a16:creationId xmlns:a16="http://schemas.microsoft.com/office/drawing/2014/main" id="{576CBFF7-FAB4-6358-957F-2611C383231F}"/>
                </a:ext>
              </a:extLst>
            </p:cNvPr>
            <p:cNvGrpSpPr/>
            <p:nvPr/>
          </p:nvGrpSpPr>
          <p:grpSpPr>
            <a:xfrm>
              <a:off x="4312844" y="3380937"/>
              <a:ext cx="1944000" cy="265550"/>
              <a:chOff x="4312844" y="3380937"/>
              <a:chExt cx="1763376" cy="265550"/>
            </a:xfrm>
          </p:grpSpPr>
          <p:sp>
            <p:nvSpPr>
              <p:cNvPr id="24" name="Google Shape;2324;p42">
                <a:extLst>
                  <a:ext uri="{FF2B5EF4-FFF2-40B4-BE49-F238E27FC236}">
                    <a16:creationId xmlns:a16="http://schemas.microsoft.com/office/drawing/2014/main" id="{2FB4A93E-C9CD-8D37-D987-1C5C1E3D64CB}"/>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Nov. 2021</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2" name="Google Shape;231;p17">
                <a:extLst>
                  <a:ext uri="{FF2B5EF4-FFF2-40B4-BE49-F238E27FC236}">
                    <a16:creationId xmlns:a16="http://schemas.microsoft.com/office/drawing/2014/main" id="{4F3BB807-1809-B3F1-EB73-B898C0B25F2E}"/>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C55A1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93" name="Google Shape;218;p17">
              <a:extLst>
                <a:ext uri="{FF2B5EF4-FFF2-40B4-BE49-F238E27FC236}">
                  <a16:creationId xmlns:a16="http://schemas.microsoft.com/office/drawing/2014/main" id="{7F7755E2-BA5D-47CE-17EB-FACE21053526}"/>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C55A1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98" name="Google Shape;2309;p42">
            <a:extLst>
              <a:ext uri="{FF2B5EF4-FFF2-40B4-BE49-F238E27FC236}">
                <a16:creationId xmlns:a16="http://schemas.microsoft.com/office/drawing/2014/main" id="{6EF41623-A26C-3C52-3A26-AFAD217B37CB}"/>
              </a:ext>
            </a:extLst>
          </p:cNvPr>
          <p:cNvSpPr/>
          <p:nvPr/>
        </p:nvSpPr>
        <p:spPr>
          <a:xfrm>
            <a:off x="4820416"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C55A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Rectangle 98">
            <a:extLst>
              <a:ext uri="{FF2B5EF4-FFF2-40B4-BE49-F238E27FC236}">
                <a16:creationId xmlns:a16="http://schemas.microsoft.com/office/drawing/2014/main" id="{E3C6BA2A-B854-2585-3AF8-2C8C7189A972}"/>
              </a:ext>
            </a:extLst>
          </p:cNvPr>
          <p:cNvSpPr/>
          <p:nvPr/>
        </p:nvSpPr>
        <p:spPr>
          <a:xfrm>
            <a:off x="3662603" y="3394574"/>
            <a:ext cx="2376000" cy="1569660"/>
          </a:xfrm>
          <a:prstGeom prst="rect">
            <a:avLst/>
          </a:prstGeom>
          <a:noFill/>
          <a:ln w="254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dirty="0">
                <a:solidFill>
                  <a:srgbClr val="434343"/>
                </a:solidFill>
                <a:latin typeface="+mj-lt"/>
                <a:ea typeface="Roboto"/>
                <a:cs typeface="Roboto"/>
                <a:sym typeface="Roboto"/>
              </a:rPr>
              <a:t>The ICG/NEAMTWS decides to formally establish a </a:t>
            </a:r>
            <a:r>
              <a:rPr lang="en-US" sz="1600" b="1" dirty="0">
                <a:solidFill>
                  <a:srgbClr val="434343"/>
                </a:solidFill>
                <a:latin typeface="+mj-lt"/>
                <a:ea typeface="Roboto"/>
                <a:cs typeface="Roboto"/>
                <a:sym typeface="Roboto"/>
              </a:rPr>
              <a:t>Task Team on Tsunami Ready</a:t>
            </a:r>
            <a:r>
              <a:rPr lang="en-US" sz="1600" dirty="0">
                <a:solidFill>
                  <a:srgbClr val="434343"/>
                </a:solidFill>
                <a:latin typeface="+mj-lt"/>
                <a:ea typeface="Roboto"/>
                <a:cs typeface="Roboto"/>
                <a:sym typeface="Roboto"/>
              </a:rPr>
              <a:t> with Terms of Reference</a:t>
            </a:r>
            <a:r>
              <a:rPr lang="en-US" sz="1600" b="1" dirty="0">
                <a:solidFill>
                  <a:srgbClr val="434343"/>
                </a:solidFill>
                <a:latin typeface="+mj-lt"/>
                <a:ea typeface="Roboto"/>
                <a:cs typeface="Roboto"/>
                <a:sym typeface="Roboto"/>
              </a:rPr>
              <a:t> </a:t>
            </a:r>
            <a:r>
              <a:rPr lang="en-US" sz="1600" dirty="0">
                <a:solidFill>
                  <a:srgbClr val="434343"/>
                </a:solidFill>
                <a:latin typeface="+mj-lt"/>
                <a:ea typeface="Roboto"/>
                <a:cs typeface="Roboto"/>
                <a:sym typeface="Roboto"/>
              </a:rPr>
              <a:t>in Appendix 5</a:t>
            </a:r>
          </a:p>
        </p:txBody>
      </p:sp>
      <p:sp>
        <p:nvSpPr>
          <p:cNvPr id="102" name="Google Shape;2339;p42">
            <a:extLst>
              <a:ext uri="{FF2B5EF4-FFF2-40B4-BE49-F238E27FC236}">
                <a16:creationId xmlns:a16="http://schemas.microsoft.com/office/drawing/2014/main" id="{CFDF3726-047D-6C99-F13C-3C3F62FC773B}"/>
              </a:ext>
            </a:extLst>
          </p:cNvPr>
          <p:cNvSpPr txBox="1"/>
          <p:nvPr/>
        </p:nvSpPr>
        <p:spPr>
          <a:xfrm>
            <a:off x="3662602" y="5142501"/>
            <a:ext cx="2334701" cy="107875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ICG-NEAMTWS XVII Decisions and recommendations</a:t>
            </a:r>
          </a:p>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(Working Document  23 Nov 2021)</a:t>
            </a:r>
          </a:p>
        </p:txBody>
      </p:sp>
      <p:sp>
        <p:nvSpPr>
          <p:cNvPr id="2" name="Google Shape;2339;p42">
            <a:extLst>
              <a:ext uri="{FF2B5EF4-FFF2-40B4-BE49-F238E27FC236}">
                <a16:creationId xmlns:a16="http://schemas.microsoft.com/office/drawing/2014/main" id="{AF47CFA4-4E44-BB95-ACBB-07E7D6A8B533}"/>
              </a:ext>
            </a:extLst>
          </p:cNvPr>
          <p:cNvSpPr txBox="1"/>
          <p:nvPr/>
        </p:nvSpPr>
        <p:spPr>
          <a:xfrm>
            <a:off x="1021010" y="5599350"/>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i="1" dirty="0">
                <a:solidFill>
                  <a:srgbClr val="434343"/>
                </a:solidFill>
                <a:latin typeface="+mj-lt"/>
                <a:ea typeface="Fira Sans Extra Condensed Medium"/>
                <a:cs typeface="Fira Sans Extra Condensed Medium"/>
                <a:sym typeface="Fira Sans Extra Condensed Medium"/>
              </a:rPr>
              <a:t>Draft Plan of Action</a:t>
            </a:r>
          </a:p>
        </p:txBody>
      </p:sp>
      <p:sp>
        <p:nvSpPr>
          <p:cNvPr id="4" name="Rectangle 3">
            <a:extLst>
              <a:ext uri="{FF2B5EF4-FFF2-40B4-BE49-F238E27FC236}">
                <a16:creationId xmlns:a16="http://schemas.microsoft.com/office/drawing/2014/main" id="{F258BFEB-E17F-F655-9FCB-86919F151CD7}"/>
              </a:ext>
            </a:extLst>
          </p:cNvPr>
          <p:cNvSpPr/>
          <p:nvPr/>
        </p:nvSpPr>
        <p:spPr>
          <a:xfrm>
            <a:off x="6586233" y="2000921"/>
            <a:ext cx="1836000" cy="763600"/>
          </a:xfrm>
          <a:prstGeom prst="rect">
            <a:avLst/>
          </a:prstGeom>
          <a:noFill/>
          <a:ln w="127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XVII Session</a:t>
            </a:r>
          </a:p>
          <a:p>
            <a:pPr algn="ctr"/>
            <a:r>
              <a:rPr lang="en-US" sz="1200" dirty="0">
                <a:solidFill>
                  <a:srgbClr val="000000"/>
                </a:solidFill>
                <a:latin typeface="+mj-lt"/>
              </a:rPr>
              <a:t>E</a:t>
            </a:r>
            <a:r>
              <a:rPr lang="en-US" sz="1200" i="0" u="none" strike="noStrike" baseline="0" dirty="0">
                <a:solidFill>
                  <a:srgbClr val="000000"/>
                </a:solidFill>
                <a:latin typeface="+mj-lt"/>
              </a:rPr>
              <a:t>stablishment of intersessional WGs and TTs</a:t>
            </a:r>
          </a:p>
        </p:txBody>
      </p:sp>
      <p:sp>
        <p:nvSpPr>
          <p:cNvPr id="8" name="Google Shape;2309;p42">
            <a:extLst>
              <a:ext uri="{FF2B5EF4-FFF2-40B4-BE49-F238E27FC236}">
                <a16:creationId xmlns:a16="http://schemas.microsoft.com/office/drawing/2014/main" id="{C5D8C4E2-C063-3175-B793-19CCE274E261}"/>
              </a:ext>
            </a:extLst>
          </p:cNvPr>
          <p:cNvSpPr/>
          <p:nvPr/>
        </p:nvSpPr>
        <p:spPr>
          <a:xfrm>
            <a:off x="7490730"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2F534EBF-8C1F-B0F0-8271-D1E30D35BB7D}"/>
              </a:ext>
            </a:extLst>
          </p:cNvPr>
          <p:cNvSpPr/>
          <p:nvPr/>
        </p:nvSpPr>
        <p:spPr>
          <a:xfrm>
            <a:off x="6332917" y="3394573"/>
            <a:ext cx="2376000" cy="1569659"/>
          </a:xfrm>
          <a:prstGeom prst="rect">
            <a:avLst/>
          </a:prstGeom>
          <a:noFill/>
          <a:ln w="254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b="1" dirty="0">
                <a:solidFill>
                  <a:srgbClr val="434343"/>
                </a:solidFill>
                <a:latin typeface="+mj-lt"/>
                <a:ea typeface="Roboto"/>
                <a:cs typeface="Roboto"/>
                <a:sym typeface="Roboto"/>
              </a:rPr>
              <a:t>Establishment</a:t>
            </a:r>
            <a:r>
              <a:rPr lang="en-US" sz="1600" dirty="0">
                <a:solidFill>
                  <a:srgbClr val="434343"/>
                </a:solidFill>
                <a:latin typeface="+mj-lt"/>
                <a:ea typeface="Roboto"/>
                <a:cs typeface="Roboto"/>
                <a:sym typeface="Roboto"/>
              </a:rPr>
              <a:t> of the NEAMTWS </a:t>
            </a:r>
            <a:r>
              <a:rPr lang="en-US" sz="1600" b="1" dirty="0">
                <a:solidFill>
                  <a:srgbClr val="434343"/>
                </a:solidFill>
                <a:latin typeface="+mj-lt"/>
                <a:ea typeface="Roboto"/>
                <a:cs typeface="Roboto"/>
                <a:sym typeface="Roboto"/>
              </a:rPr>
              <a:t>TT on TR</a:t>
            </a:r>
          </a:p>
          <a:p>
            <a:pPr algn="ctr"/>
            <a:r>
              <a:rPr lang="en-US" sz="1600" dirty="0">
                <a:solidFill>
                  <a:srgbClr val="434343"/>
                </a:solidFill>
                <a:latin typeface="+mj-lt"/>
                <a:ea typeface="Roboto"/>
                <a:cs typeface="Roboto"/>
                <a:sym typeface="Roboto"/>
              </a:rPr>
              <a:t>and appointment of new cochairs</a:t>
            </a:r>
          </a:p>
        </p:txBody>
      </p:sp>
      <p:sp>
        <p:nvSpPr>
          <p:cNvPr id="13" name="Google Shape;2339;p42">
            <a:extLst>
              <a:ext uri="{FF2B5EF4-FFF2-40B4-BE49-F238E27FC236}">
                <a16:creationId xmlns:a16="http://schemas.microsoft.com/office/drawing/2014/main" id="{CA713606-A4B9-ECC3-21EC-62FB99E94D69}"/>
              </a:ext>
            </a:extLst>
          </p:cNvPr>
          <p:cNvSpPr txBox="1"/>
          <p:nvPr/>
        </p:nvSpPr>
        <p:spPr>
          <a:xfrm>
            <a:off x="6316383" y="5142501"/>
            <a:ext cx="2334701" cy="425871"/>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ICG-NEAMTWS XVII Session Report.</a:t>
            </a:r>
          </a:p>
        </p:txBody>
      </p:sp>
      <p:sp>
        <p:nvSpPr>
          <p:cNvPr id="14" name="Rectangle 13">
            <a:extLst>
              <a:ext uri="{FF2B5EF4-FFF2-40B4-BE49-F238E27FC236}">
                <a16:creationId xmlns:a16="http://schemas.microsoft.com/office/drawing/2014/main" id="{8159D17C-2664-B373-FB16-CEAEC3AA36BD}"/>
              </a:ext>
            </a:extLst>
          </p:cNvPr>
          <p:cNvSpPr/>
          <p:nvPr/>
        </p:nvSpPr>
        <p:spPr>
          <a:xfrm>
            <a:off x="8984048" y="3369985"/>
            <a:ext cx="2376000" cy="1569659"/>
          </a:xfrm>
          <a:prstGeom prst="rect">
            <a:avLst/>
          </a:prstGeom>
          <a:noFill/>
          <a:ln w="254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dirty="0">
                <a:solidFill>
                  <a:srgbClr val="434343"/>
                </a:solidFill>
                <a:latin typeface="+mj-lt"/>
                <a:ea typeface="Roboto"/>
                <a:cs typeface="Roboto"/>
                <a:sym typeface="Roboto"/>
              </a:rPr>
              <a:t>Establishment of </a:t>
            </a:r>
            <a:r>
              <a:rPr lang="en-US" sz="1600" b="1" dirty="0">
                <a:solidFill>
                  <a:srgbClr val="434343"/>
                </a:solidFill>
                <a:latin typeface="+mj-lt"/>
                <a:ea typeface="Roboto"/>
                <a:cs typeface="Roboto"/>
                <a:sym typeface="Roboto"/>
              </a:rPr>
              <a:t>First TT-TR Plan of Action (PoA)</a:t>
            </a:r>
            <a:r>
              <a:rPr lang="en-US" sz="1600" dirty="0">
                <a:solidFill>
                  <a:srgbClr val="434343"/>
                </a:solidFill>
                <a:latin typeface="+mj-lt"/>
                <a:ea typeface="Roboto"/>
                <a:cs typeface="Roboto"/>
                <a:sym typeface="Roboto"/>
              </a:rPr>
              <a:t> (requested during ICG/NEAMTWS XVII 2021</a:t>
            </a:r>
          </a:p>
        </p:txBody>
      </p:sp>
      <p:grpSp>
        <p:nvGrpSpPr>
          <p:cNvPr id="15" name="Group 14">
            <a:extLst>
              <a:ext uri="{FF2B5EF4-FFF2-40B4-BE49-F238E27FC236}">
                <a16:creationId xmlns:a16="http://schemas.microsoft.com/office/drawing/2014/main" id="{3BD77143-8DA6-F5D6-8932-7B37B2579535}"/>
              </a:ext>
            </a:extLst>
          </p:cNvPr>
          <p:cNvGrpSpPr/>
          <p:nvPr/>
        </p:nvGrpSpPr>
        <p:grpSpPr>
          <a:xfrm>
            <a:off x="6350917" y="2906182"/>
            <a:ext cx="2340000" cy="265550"/>
            <a:chOff x="4312844" y="3380937"/>
            <a:chExt cx="2258869" cy="265550"/>
          </a:xfrm>
        </p:grpSpPr>
        <p:grpSp>
          <p:nvGrpSpPr>
            <p:cNvPr id="16" name="Group 15">
              <a:extLst>
                <a:ext uri="{FF2B5EF4-FFF2-40B4-BE49-F238E27FC236}">
                  <a16:creationId xmlns:a16="http://schemas.microsoft.com/office/drawing/2014/main" id="{7469C067-7C63-8CA1-FD0B-15D36B69C3F8}"/>
                </a:ext>
              </a:extLst>
            </p:cNvPr>
            <p:cNvGrpSpPr/>
            <p:nvPr/>
          </p:nvGrpSpPr>
          <p:grpSpPr>
            <a:xfrm>
              <a:off x="4312844" y="3380937"/>
              <a:ext cx="1944000" cy="265550"/>
              <a:chOff x="4312844" y="3380937"/>
              <a:chExt cx="1763376" cy="265550"/>
            </a:xfrm>
          </p:grpSpPr>
          <p:sp>
            <p:nvSpPr>
              <p:cNvPr id="18" name="Google Shape;2324;p42">
                <a:extLst>
                  <a:ext uri="{FF2B5EF4-FFF2-40B4-BE49-F238E27FC236}">
                    <a16:creationId xmlns:a16="http://schemas.microsoft.com/office/drawing/2014/main" id="{6A95831C-3638-466C-F557-8A0FE27C6BBD}"/>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Jan. 2022</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9" name="Google Shape;231;p17">
                <a:extLst>
                  <a:ext uri="{FF2B5EF4-FFF2-40B4-BE49-F238E27FC236}">
                    <a16:creationId xmlns:a16="http://schemas.microsoft.com/office/drawing/2014/main" id="{72DB6ED1-92E4-9A8C-ADC1-D2753ABA886D}"/>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17" name="Google Shape;218;p17">
              <a:extLst>
                <a:ext uri="{FF2B5EF4-FFF2-40B4-BE49-F238E27FC236}">
                  <a16:creationId xmlns:a16="http://schemas.microsoft.com/office/drawing/2014/main" id="{F138BE9F-3428-F7D7-E23A-F72F73065339}"/>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20" name="Group 19">
            <a:extLst>
              <a:ext uri="{FF2B5EF4-FFF2-40B4-BE49-F238E27FC236}">
                <a16:creationId xmlns:a16="http://schemas.microsoft.com/office/drawing/2014/main" id="{63A9DB95-0CDB-0CC1-EE06-0BB7D8945BEC}"/>
              </a:ext>
            </a:extLst>
          </p:cNvPr>
          <p:cNvGrpSpPr/>
          <p:nvPr/>
        </p:nvGrpSpPr>
        <p:grpSpPr>
          <a:xfrm>
            <a:off x="9001955" y="2962538"/>
            <a:ext cx="2340000" cy="265550"/>
            <a:chOff x="4312844" y="3380937"/>
            <a:chExt cx="2258869" cy="265550"/>
          </a:xfrm>
        </p:grpSpPr>
        <p:grpSp>
          <p:nvGrpSpPr>
            <p:cNvPr id="21" name="Group 20">
              <a:extLst>
                <a:ext uri="{FF2B5EF4-FFF2-40B4-BE49-F238E27FC236}">
                  <a16:creationId xmlns:a16="http://schemas.microsoft.com/office/drawing/2014/main" id="{F4AEBB24-8D88-1929-B58F-70CA09B7C310}"/>
                </a:ext>
              </a:extLst>
            </p:cNvPr>
            <p:cNvGrpSpPr/>
            <p:nvPr/>
          </p:nvGrpSpPr>
          <p:grpSpPr>
            <a:xfrm>
              <a:off x="4312844" y="3380937"/>
              <a:ext cx="1944000" cy="265550"/>
              <a:chOff x="4312844" y="3380937"/>
              <a:chExt cx="1763376" cy="265550"/>
            </a:xfrm>
          </p:grpSpPr>
          <p:sp>
            <p:nvSpPr>
              <p:cNvPr id="23" name="Google Shape;2324;p42">
                <a:extLst>
                  <a:ext uri="{FF2B5EF4-FFF2-40B4-BE49-F238E27FC236}">
                    <a16:creationId xmlns:a16="http://schemas.microsoft.com/office/drawing/2014/main" id="{9EB82ADF-1D62-6DA7-3CD9-56E1207202F7}"/>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April 2022</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5" name="Google Shape;231;p17">
                <a:extLst>
                  <a:ext uri="{FF2B5EF4-FFF2-40B4-BE49-F238E27FC236}">
                    <a16:creationId xmlns:a16="http://schemas.microsoft.com/office/drawing/2014/main" id="{778728D4-2878-51CF-F61A-B3D8605EC91D}"/>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22" name="Google Shape;218;p17">
              <a:extLst>
                <a:ext uri="{FF2B5EF4-FFF2-40B4-BE49-F238E27FC236}">
                  <a16:creationId xmlns:a16="http://schemas.microsoft.com/office/drawing/2014/main" id="{1587AE7C-C291-19B4-99C7-A1E70509F894}"/>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26" name="Rectangle 25">
            <a:extLst>
              <a:ext uri="{FF2B5EF4-FFF2-40B4-BE49-F238E27FC236}">
                <a16:creationId xmlns:a16="http://schemas.microsoft.com/office/drawing/2014/main" id="{336E2758-ADDD-5B5F-B79F-0093B97228A5}"/>
              </a:ext>
            </a:extLst>
          </p:cNvPr>
          <p:cNvSpPr/>
          <p:nvPr/>
        </p:nvSpPr>
        <p:spPr>
          <a:xfrm>
            <a:off x="9256184" y="1996927"/>
            <a:ext cx="1836000" cy="763600"/>
          </a:xfrm>
          <a:prstGeom prst="rect">
            <a:avLst/>
          </a:prstGeom>
          <a:noFill/>
          <a:ln w="127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Steering </a:t>
            </a:r>
            <a:r>
              <a:rPr lang="en-US" sz="1200" dirty="0">
                <a:solidFill>
                  <a:srgbClr val="000000"/>
                </a:solidFill>
                <a:latin typeface="+mj-lt"/>
              </a:rPr>
              <a:t>Committee</a:t>
            </a:r>
          </a:p>
          <a:p>
            <a:pPr algn="ctr"/>
            <a:r>
              <a:rPr lang="en-US" sz="1200" dirty="0">
                <a:solidFill>
                  <a:srgbClr val="000000"/>
                </a:solidFill>
                <a:latin typeface="+mj-lt"/>
              </a:rPr>
              <a:t>8-12 April 2022</a:t>
            </a:r>
          </a:p>
          <a:p>
            <a:pPr algn="ctr"/>
            <a:r>
              <a:rPr lang="en-US" sz="1200" dirty="0">
                <a:solidFill>
                  <a:srgbClr val="000000"/>
                </a:solidFill>
                <a:latin typeface="+mj-lt"/>
              </a:rPr>
              <a:t>(online)</a:t>
            </a:r>
            <a:endParaRPr lang="en-US" sz="1200" i="0" u="none" strike="noStrike" baseline="0" dirty="0">
              <a:solidFill>
                <a:srgbClr val="000000"/>
              </a:solidFill>
              <a:latin typeface="+mj-lt"/>
            </a:endParaRPr>
          </a:p>
        </p:txBody>
      </p:sp>
      <p:sp>
        <p:nvSpPr>
          <p:cNvPr id="30" name="Google Shape;2309;p42">
            <a:extLst>
              <a:ext uri="{FF2B5EF4-FFF2-40B4-BE49-F238E27FC236}">
                <a16:creationId xmlns:a16="http://schemas.microsoft.com/office/drawing/2014/main" id="{4B3650B3-E983-B622-B83A-487DD42E78E1}"/>
              </a:ext>
            </a:extLst>
          </p:cNvPr>
          <p:cNvSpPr/>
          <p:nvPr/>
        </p:nvSpPr>
        <p:spPr>
          <a:xfrm>
            <a:off x="10162417" y="3115216"/>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2F5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39;p42">
            <a:extLst>
              <a:ext uri="{FF2B5EF4-FFF2-40B4-BE49-F238E27FC236}">
                <a16:creationId xmlns:a16="http://schemas.microsoft.com/office/drawing/2014/main" id="{11299392-3E3B-4A4F-4340-E792CFA86354}"/>
              </a:ext>
            </a:extLst>
          </p:cNvPr>
          <p:cNvSpPr txBox="1"/>
          <p:nvPr/>
        </p:nvSpPr>
        <p:spPr>
          <a:xfrm>
            <a:off x="9014142" y="5142501"/>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i="1" dirty="0">
                <a:solidFill>
                  <a:srgbClr val="434343"/>
                </a:solidFill>
                <a:latin typeface="+mj-lt"/>
                <a:ea typeface="Fira Sans Extra Condensed Medium"/>
                <a:cs typeface="Fira Sans Extra Condensed Medium"/>
                <a:sym typeface="Fira Sans Extra Condensed Medium"/>
              </a:rPr>
              <a:t>Approved TT-TR Plan of Action 2022</a:t>
            </a:r>
          </a:p>
        </p:txBody>
      </p:sp>
      <p:pic>
        <p:nvPicPr>
          <p:cNvPr id="34" name="Picture 33">
            <a:extLst>
              <a:ext uri="{FF2B5EF4-FFF2-40B4-BE49-F238E27FC236}">
                <a16:creationId xmlns:a16="http://schemas.microsoft.com/office/drawing/2014/main" id="{C6B680A3-76E0-2CB7-6724-620FFD9FDB5D}"/>
              </a:ext>
            </a:extLst>
          </p:cNvPr>
          <p:cNvPicPr>
            <a:picLocks noChangeAspect="1"/>
          </p:cNvPicPr>
          <p:nvPr/>
        </p:nvPicPr>
        <p:blipFill>
          <a:blip r:embed="rId5">
            <a:lum bright="70000" contrast="-70000"/>
          </a:blip>
          <a:stretch>
            <a:fillRect/>
          </a:stretch>
        </p:blipFill>
        <p:spPr>
          <a:xfrm>
            <a:off x="8036085" y="24524"/>
            <a:ext cx="848813" cy="668215"/>
          </a:xfrm>
          <a:prstGeom prst="rect">
            <a:avLst/>
          </a:prstGeom>
        </p:spPr>
      </p:pic>
      <p:sp>
        <p:nvSpPr>
          <p:cNvPr id="5" name="TextBox 4">
            <a:extLst>
              <a:ext uri="{FF2B5EF4-FFF2-40B4-BE49-F238E27FC236}">
                <a16:creationId xmlns:a16="http://schemas.microsoft.com/office/drawing/2014/main" id="{9968CBD1-C7F2-5384-91F5-856E5D553707}"/>
              </a:ext>
            </a:extLst>
          </p:cNvPr>
          <p:cNvSpPr txBox="1"/>
          <p:nvPr/>
        </p:nvSpPr>
        <p:spPr>
          <a:xfrm>
            <a:off x="9724170" y="-22442"/>
            <a:ext cx="2376000" cy="830997"/>
          </a:xfrm>
          <a:prstGeom prst="rect">
            <a:avLst/>
          </a:prstGeom>
          <a:noFill/>
        </p:spPr>
        <p:txBody>
          <a:bodyPr wrap="square" rtlCol="0">
            <a:spAutoFit/>
          </a:bodyPr>
          <a:lstStyle/>
          <a:p>
            <a:r>
              <a:rPr lang="es-ES" sz="2400" b="1" dirty="0">
                <a:solidFill>
                  <a:schemeClr val="bg1"/>
                </a:solidFill>
              </a:rPr>
              <a:t>BACKGROUND</a:t>
            </a:r>
          </a:p>
          <a:p>
            <a:r>
              <a:rPr lang="es-ES" sz="2400" b="1" dirty="0">
                <a:solidFill>
                  <a:schemeClr val="bg1"/>
                </a:solidFill>
              </a:rPr>
              <a:t>INTRODUCTION</a:t>
            </a:r>
          </a:p>
        </p:txBody>
      </p:sp>
      <p:grpSp>
        <p:nvGrpSpPr>
          <p:cNvPr id="33" name="Group 32">
            <a:extLst>
              <a:ext uri="{FF2B5EF4-FFF2-40B4-BE49-F238E27FC236}">
                <a16:creationId xmlns:a16="http://schemas.microsoft.com/office/drawing/2014/main" id="{2EE503A0-BCBD-ADC9-73F1-A47ED270C90D}"/>
              </a:ext>
            </a:extLst>
          </p:cNvPr>
          <p:cNvGrpSpPr/>
          <p:nvPr/>
        </p:nvGrpSpPr>
        <p:grpSpPr>
          <a:xfrm>
            <a:off x="9042513" y="179629"/>
            <a:ext cx="434952" cy="369332"/>
            <a:chOff x="772160" y="2542653"/>
            <a:chExt cx="434952" cy="369332"/>
          </a:xfrm>
        </p:grpSpPr>
        <p:sp>
          <p:nvSpPr>
            <p:cNvPr id="28" name="Free-form: Shape 27">
              <a:extLst>
                <a:ext uri="{FF2B5EF4-FFF2-40B4-BE49-F238E27FC236}">
                  <a16:creationId xmlns:a16="http://schemas.microsoft.com/office/drawing/2014/main" id="{9A1A92D7-5056-3C4C-4F04-BA552B7F4A06}"/>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32" name="TextBox 31">
              <a:extLst>
                <a:ext uri="{FF2B5EF4-FFF2-40B4-BE49-F238E27FC236}">
                  <a16:creationId xmlns:a16="http://schemas.microsoft.com/office/drawing/2014/main" id="{ADA58F64-3EFE-61F0-F5D8-FDA65F4F927D}"/>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1</a:t>
              </a:r>
            </a:p>
          </p:txBody>
        </p:sp>
      </p:grpSp>
    </p:spTree>
    <p:extLst>
      <p:ext uri="{BB962C8B-B14F-4D97-AF65-F5344CB8AC3E}">
        <p14:creationId xmlns:p14="http://schemas.microsoft.com/office/powerpoint/2010/main" val="423580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D712D1-B51E-250A-4428-27B07F6961BC}"/>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graphicFrame>
        <p:nvGraphicFramePr>
          <p:cNvPr id="25" name="Chart 24">
            <a:extLst>
              <a:ext uri="{FF2B5EF4-FFF2-40B4-BE49-F238E27FC236}">
                <a16:creationId xmlns:a16="http://schemas.microsoft.com/office/drawing/2014/main" id="{A1AD0627-3535-AE2E-CD03-94225DF877A4}"/>
              </a:ext>
            </a:extLst>
          </p:cNvPr>
          <p:cNvGraphicFramePr>
            <a:graphicFrameLocks/>
          </p:cNvGraphicFramePr>
          <p:nvPr>
            <p:extLst>
              <p:ext uri="{D42A27DB-BD31-4B8C-83A1-F6EECF244321}">
                <p14:modId xmlns:p14="http://schemas.microsoft.com/office/powerpoint/2010/main" val="293156740"/>
              </p:ext>
            </p:extLst>
          </p:nvPr>
        </p:nvGraphicFramePr>
        <p:xfrm>
          <a:off x="5277753" y="3580609"/>
          <a:ext cx="5324474" cy="2107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3BE1A1B2-49E3-90C8-B1BE-7D7F0101BE84}"/>
              </a:ext>
            </a:extLst>
          </p:cNvPr>
          <p:cNvGraphicFramePr>
            <a:graphicFrameLocks noGrp="1"/>
          </p:cNvGraphicFramePr>
          <p:nvPr>
            <p:extLst>
              <p:ext uri="{D42A27DB-BD31-4B8C-83A1-F6EECF244321}">
                <p14:modId xmlns:p14="http://schemas.microsoft.com/office/powerpoint/2010/main" val="1110775929"/>
              </p:ext>
            </p:extLst>
          </p:nvPr>
        </p:nvGraphicFramePr>
        <p:xfrm>
          <a:off x="979714" y="1372341"/>
          <a:ext cx="9373326" cy="686542"/>
        </p:xfrm>
        <a:graphic>
          <a:graphicData uri="http://schemas.openxmlformats.org/drawingml/2006/table">
            <a:tbl>
              <a:tblPr firstRow="1" firstCol="1" bandRow="1" bandCol="1"/>
              <a:tblGrid>
                <a:gridCol w="435372">
                  <a:extLst>
                    <a:ext uri="{9D8B030D-6E8A-4147-A177-3AD203B41FA5}">
                      <a16:colId xmlns:a16="http://schemas.microsoft.com/office/drawing/2014/main" val="1878785007"/>
                    </a:ext>
                  </a:extLst>
                </a:gridCol>
                <a:gridCol w="3623841">
                  <a:extLst>
                    <a:ext uri="{9D8B030D-6E8A-4147-A177-3AD203B41FA5}">
                      <a16:colId xmlns:a16="http://schemas.microsoft.com/office/drawing/2014/main" val="62822219"/>
                    </a:ext>
                  </a:extLst>
                </a:gridCol>
                <a:gridCol w="5314113">
                  <a:extLst>
                    <a:ext uri="{9D8B030D-6E8A-4147-A177-3AD203B41FA5}">
                      <a16:colId xmlns:a16="http://schemas.microsoft.com/office/drawing/2014/main" val="2394546975"/>
                    </a:ext>
                  </a:extLst>
                </a:gridCol>
              </a:tblGrid>
              <a:tr h="188128">
                <a:tc gridSpan="2">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cs typeface="Times New Roman" panose="02020603050405020304" pitchFamily="18" charset="0"/>
                        </a:rPr>
                        <a:t>Objectives</a:t>
                      </a:r>
                      <a:endParaRPr lang="es-ES" sz="14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469733931"/>
                  </a:ext>
                </a:extLst>
              </a:tr>
              <a:tr h="468356">
                <a:tc>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Membership</a:t>
                      </a:r>
                      <a:r>
                        <a:rPr lang="en-GB" sz="1400" dirty="0">
                          <a:effectLst/>
                          <a:latin typeface="Calibri" panose="020F0502020204030204" pitchFamily="34" charset="0"/>
                          <a:ea typeface="Times New Roman" panose="02020603050405020304" pitchFamily="18" charset="0"/>
                          <a:cs typeface="Calibri" panose="020F0502020204030204" pitchFamily="34" charset="0"/>
                        </a:rPr>
                        <a:t> of Tsunami Ready Task Team. </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Confirm membership of the Task Team by former members of TR Group.</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293394"/>
                  </a:ext>
                </a:extLst>
              </a:tr>
            </a:tbl>
          </a:graphicData>
        </a:graphic>
      </p:graphicFrame>
      <p:sp>
        <p:nvSpPr>
          <p:cNvPr id="28" name="TextBox 27">
            <a:extLst>
              <a:ext uri="{FF2B5EF4-FFF2-40B4-BE49-F238E27FC236}">
                <a16:creationId xmlns:a16="http://schemas.microsoft.com/office/drawing/2014/main" id="{58909CB5-BF92-364B-3A2F-7A3D3FC05F4E}"/>
              </a:ext>
            </a:extLst>
          </p:cNvPr>
          <p:cNvSpPr txBox="1"/>
          <p:nvPr/>
        </p:nvSpPr>
        <p:spPr>
          <a:xfrm>
            <a:off x="5125156" y="2330281"/>
            <a:ext cx="5748934" cy="830997"/>
          </a:xfrm>
          <a:prstGeom prst="rect">
            <a:avLst/>
          </a:prstGeom>
          <a:solidFill>
            <a:schemeClr val="tx2">
              <a:lumMod val="60000"/>
              <a:lumOff val="40000"/>
            </a:schemeClr>
          </a:solidFill>
        </p:spPr>
        <p:txBody>
          <a:bodyPr wrap="square">
            <a:spAutoFit/>
          </a:bodyPr>
          <a:lstStyle/>
          <a:p>
            <a:pPr algn="just">
              <a:tabLst>
                <a:tab pos="6751320" algn="l"/>
                <a:tab pos="6931025" algn="dec"/>
              </a:tabLst>
            </a:pPr>
            <a:r>
              <a:rPr lang="en-US" sz="1600" dirty="0">
                <a:solidFill>
                  <a:schemeClr val="bg1"/>
                </a:solidFill>
                <a:cs typeface="Arial" panose="020B0604020202020204" pitchFamily="34" charset="0"/>
              </a:rPr>
              <a:t>Total members of ICG/NEAMTWS </a:t>
            </a:r>
            <a:r>
              <a:rPr lang="en-US" sz="1600" b="1" dirty="0">
                <a:solidFill>
                  <a:schemeClr val="bg1"/>
                </a:solidFill>
                <a:cs typeface="Arial" panose="020B0604020202020204" pitchFamily="34" charset="0"/>
              </a:rPr>
              <a:t>TT-TR</a:t>
            </a:r>
            <a:r>
              <a:rPr lang="en-US" sz="1600" dirty="0">
                <a:solidFill>
                  <a:schemeClr val="bg1"/>
                </a:solidFill>
                <a:cs typeface="Arial" panose="020B0604020202020204" pitchFamily="34" charset="0"/>
              </a:rPr>
              <a:t> = 27</a:t>
            </a:r>
          </a:p>
          <a:p>
            <a:pPr algn="just">
              <a:tabLst>
                <a:tab pos="6751320" algn="l"/>
                <a:tab pos="6931025" algn="dec"/>
              </a:tabLst>
            </a:pPr>
            <a:r>
              <a:rPr lang="en-US" sz="1600" i="1" dirty="0">
                <a:solidFill>
                  <a:schemeClr val="bg1"/>
                </a:solidFill>
                <a:cs typeface="Arial" panose="020B0604020202020204" pitchFamily="34" charset="0"/>
              </a:rPr>
              <a:t>(April 2023) </a:t>
            </a:r>
          </a:p>
          <a:p>
            <a:pPr algn="just">
              <a:tabLst>
                <a:tab pos="6751320" algn="l"/>
                <a:tab pos="6931025" algn="dec"/>
              </a:tabLst>
            </a:pPr>
            <a:r>
              <a:rPr lang="en-US" sz="1600" i="1" dirty="0">
                <a:solidFill>
                  <a:schemeClr val="bg1"/>
                </a:solidFill>
              </a:rPr>
              <a:t>TNCs were asked to propose members (</a:t>
            </a:r>
            <a:r>
              <a:rPr lang="en-GB" sz="1600" i="1" dirty="0">
                <a:solidFill>
                  <a:schemeClr val="bg1"/>
                </a:solidFill>
                <a:sym typeface="Fira Sans Extra Condensed Medium"/>
              </a:rPr>
              <a:t>IOC Circular Letter No 2821)</a:t>
            </a:r>
            <a:endParaRPr lang="es-ES" sz="1600" i="1" dirty="0">
              <a:solidFill>
                <a:schemeClr val="bg1"/>
              </a:solidFill>
            </a:endParaRPr>
          </a:p>
        </p:txBody>
      </p:sp>
      <p:graphicFrame>
        <p:nvGraphicFramePr>
          <p:cNvPr id="17" name="Table 16">
            <a:extLst>
              <a:ext uri="{FF2B5EF4-FFF2-40B4-BE49-F238E27FC236}">
                <a16:creationId xmlns:a16="http://schemas.microsoft.com/office/drawing/2014/main" id="{895660C4-696F-8885-2C8B-E97E70BD9CD0}"/>
              </a:ext>
            </a:extLst>
          </p:cNvPr>
          <p:cNvGraphicFramePr>
            <a:graphicFrameLocks noGrp="1"/>
          </p:cNvGraphicFramePr>
          <p:nvPr>
            <p:extLst>
              <p:ext uri="{D42A27DB-BD31-4B8C-83A1-F6EECF244321}">
                <p14:modId xmlns:p14="http://schemas.microsoft.com/office/powerpoint/2010/main" val="450885846"/>
              </p:ext>
            </p:extLst>
          </p:nvPr>
        </p:nvGraphicFramePr>
        <p:xfrm>
          <a:off x="979714" y="2433744"/>
          <a:ext cx="3717309" cy="3983145"/>
        </p:xfrm>
        <a:graphic>
          <a:graphicData uri="http://schemas.openxmlformats.org/drawingml/2006/table">
            <a:tbl>
              <a:tblPr>
                <a:tableStyleId>{22838BEF-8BB2-4498-84A7-C5851F593DF1}</a:tableStyleId>
              </a:tblPr>
              <a:tblGrid>
                <a:gridCol w="1260875">
                  <a:extLst>
                    <a:ext uri="{9D8B030D-6E8A-4147-A177-3AD203B41FA5}">
                      <a16:colId xmlns:a16="http://schemas.microsoft.com/office/drawing/2014/main" val="125532718"/>
                    </a:ext>
                  </a:extLst>
                </a:gridCol>
                <a:gridCol w="1141984">
                  <a:extLst>
                    <a:ext uri="{9D8B030D-6E8A-4147-A177-3AD203B41FA5}">
                      <a16:colId xmlns:a16="http://schemas.microsoft.com/office/drawing/2014/main" val="1685672033"/>
                    </a:ext>
                  </a:extLst>
                </a:gridCol>
                <a:gridCol w="1314450">
                  <a:extLst>
                    <a:ext uri="{9D8B030D-6E8A-4147-A177-3AD203B41FA5}">
                      <a16:colId xmlns:a16="http://schemas.microsoft.com/office/drawing/2014/main" val="1934958421"/>
                    </a:ext>
                  </a:extLst>
                </a:gridCol>
              </a:tblGrid>
              <a:tr h="223620">
                <a:tc>
                  <a:txBody>
                    <a:bodyPr/>
                    <a:lstStyle/>
                    <a:p>
                      <a:pPr algn="ctr" rtl="0" fontAlgn="b"/>
                      <a:r>
                        <a:rPr lang="en-US" sz="1400" b="1" u="none" strike="noStrike" dirty="0">
                          <a:solidFill>
                            <a:schemeClr val="bg1"/>
                          </a:solidFill>
                          <a:effectLst/>
                        </a:rPr>
                        <a:t>Country</a:t>
                      </a:r>
                      <a:endParaRPr lang="en-US"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97B0"/>
                    </a:solidFill>
                  </a:tcPr>
                </a:tc>
                <a:tc>
                  <a:txBody>
                    <a:bodyPr/>
                    <a:lstStyle/>
                    <a:p>
                      <a:pPr algn="ctr" rtl="0" fontAlgn="b"/>
                      <a:r>
                        <a:rPr lang="en-US" sz="1400" b="1" u="none" strike="noStrike" dirty="0">
                          <a:solidFill>
                            <a:schemeClr val="bg1"/>
                          </a:solidFill>
                          <a:effectLst/>
                        </a:rPr>
                        <a:t>TT-TR member</a:t>
                      </a:r>
                      <a:endParaRPr lang="en-US"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97B0"/>
                    </a:solidFill>
                  </a:tcPr>
                </a:tc>
                <a:tc>
                  <a:txBody>
                    <a:bodyPr/>
                    <a:lstStyle/>
                    <a:p>
                      <a:pPr algn="ctr" rtl="0" fontAlgn="b"/>
                      <a:r>
                        <a:rPr lang="en-US" sz="1400" b="1" u="none" strike="noStrike" dirty="0">
                          <a:solidFill>
                            <a:schemeClr val="bg1"/>
                          </a:solidFill>
                          <a:effectLst/>
                        </a:rPr>
                        <a:t> TRRP in progress </a:t>
                      </a:r>
                      <a:endParaRPr lang="en-US"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97B0"/>
                    </a:solidFill>
                  </a:tcPr>
                </a:tc>
                <a:extLst>
                  <a:ext uri="{0D108BD9-81ED-4DB2-BD59-A6C34878D82A}">
                    <a16:rowId xmlns:a16="http://schemas.microsoft.com/office/drawing/2014/main" val="3118364881"/>
                  </a:ext>
                </a:extLst>
              </a:tr>
              <a:tr h="313200">
                <a:tc>
                  <a:txBody>
                    <a:bodyPr/>
                    <a:lstStyle/>
                    <a:p>
                      <a:pPr algn="ctr" rtl="0" fontAlgn="b"/>
                      <a:r>
                        <a:rPr lang="en-US" sz="1400" u="none" strike="noStrike" kern="1200" dirty="0">
                          <a:solidFill>
                            <a:schemeClr val="dk1"/>
                          </a:solidFill>
                          <a:effectLst/>
                          <a:latin typeface="+mn-lt"/>
                          <a:ea typeface="+mn-ea"/>
                          <a:cs typeface="+mn-cs"/>
                        </a:rPr>
                        <a:t>Cyprus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305496"/>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000300"/>
                  </a:ext>
                </a:extLst>
              </a:tr>
              <a:tr h="313200">
                <a:tc>
                  <a:txBody>
                    <a:bodyPr/>
                    <a:lstStyle/>
                    <a:p>
                      <a:pPr algn="ctr" rtl="0" fontAlgn="b"/>
                      <a:r>
                        <a:rPr lang="en-US" sz="1400" u="none" strike="noStrike" kern="1200" dirty="0">
                          <a:solidFill>
                            <a:schemeClr val="dk1"/>
                          </a:solidFill>
                          <a:effectLst/>
                          <a:latin typeface="+mn-lt"/>
                          <a:ea typeface="+mn-ea"/>
                          <a:cs typeface="+mn-cs"/>
                        </a:rPr>
                        <a:t>Egypt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305496"/>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353297"/>
                  </a:ext>
                </a:extLst>
              </a:tr>
              <a:tr h="313200">
                <a:tc>
                  <a:txBody>
                    <a:bodyPr/>
                    <a:lstStyle/>
                    <a:p>
                      <a:pPr algn="ctr" rtl="0" fontAlgn="b"/>
                      <a:r>
                        <a:rPr lang="en-US" sz="1400" u="none" strike="noStrike" dirty="0">
                          <a:solidFill>
                            <a:srgbClr val="00B050"/>
                          </a:solidFill>
                          <a:effectLst/>
                        </a:rPr>
                        <a:t>France</a:t>
                      </a:r>
                      <a:endParaRPr lang="en-US" sz="14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00B050"/>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0" i="0" u="none" strike="noStrike" dirty="0">
                          <a:solidFill>
                            <a:srgbClr val="00B050"/>
                          </a:solidFill>
                          <a:effectLst/>
                          <a:latin typeface="Wingdings" panose="05000000000000000000" pitchFamily="2" charset="2"/>
                          <a:sym typeface="Wingdings" panose="05000000000000000000" pitchFamily="2" charset="2"/>
                        </a:rPr>
                        <a:t></a:t>
                      </a:r>
                      <a:r>
                        <a:rPr lang="en-US" sz="2000" b="0" i="0" u="none" strike="noStrike" dirty="0">
                          <a:solidFill>
                            <a:srgbClr val="00B050"/>
                          </a:solidFill>
                          <a:effectLst/>
                          <a:latin typeface="Wingdings" panose="05000000000000000000" pitchFamily="2" charset="2"/>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516995"/>
                  </a:ext>
                </a:extLst>
              </a:tr>
              <a:tr h="313200">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Greece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324188"/>
                  </a:ext>
                </a:extLst>
              </a:tr>
              <a:tr h="313200">
                <a:tc>
                  <a:txBody>
                    <a:bodyPr/>
                    <a:lstStyle/>
                    <a:p>
                      <a:pPr algn="ctr" rtl="0" fontAlgn="b"/>
                      <a:r>
                        <a:rPr lang="en-US" sz="1400" u="none" strike="noStrike" dirty="0">
                          <a:effectLst/>
                        </a:rPr>
                        <a:t>Israel</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468149"/>
                  </a:ext>
                </a:extLst>
              </a:tr>
              <a:tr h="313200">
                <a:tc>
                  <a:txBody>
                    <a:bodyPr/>
                    <a:lstStyle/>
                    <a:p>
                      <a:pPr algn="ctr" rtl="0" fontAlgn="b"/>
                      <a:r>
                        <a:rPr lang="en-US" sz="1400" u="none" strike="noStrike" dirty="0">
                          <a:effectLst/>
                        </a:rPr>
                        <a:t>Italy</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8665677"/>
                  </a:ext>
                </a:extLst>
              </a:tr>
              <a:tr h="313200">
                <a:tc>
                  <a:txBody>
                    <a:bodyPr/>
                    <a:lstStyle/>
                    <a:p>
                      <a:pPr algn="ctr" rtl="0" fontAlgn="b"/>
                      <a:r>
                        <a:rPr lang="en-US" sz="1400" u="none" strike="noStrike" kern="1200" dirty="0">
                          <a:solidFill>
                            <a:schemeClr val="dk1"/>
                          </a:solidFill>
                          <a:effectLst/>
                          <a:latin typeface="+mn-lt"/>
                          <a:ea typeface="+mn-ea"/>
                          <a:cs typeface="+mn-cs"/>
                        </a:rPr>
                        <a:t>Lebanon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305496"/>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485355"/>
                  </a:ext>
                </a:extLst>
              </a:tr>
              <a:tr h="313200">
                <a:tc>
                  <a:txBody>
                    <a:bodyPr/>
                    <a:lstStyle/>
                    <a:p>
                      <a:pPr algn="ctr" rtl="0" fontAlgn="b"/>
                      <a:r>
                        <a:rPr lang="en-US" sz="1400" u="none" strike="noStrike" kern="1200" dirty="0">
                          <a:solidFill>
                            <a:schemeClr val="dk1"/>
                          </a:solidFill>
                          <a:effectLst/>
                          <a:latin typeface="+mn-lt"/>
                          <a:ea typeface="+mn-ea"/>
                          <a:cs typeface="+mn-cs"/>
                        </a:rPr>
                        <a:t>Malta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endParaRPr lang="en-US" sz="1400" b="0" i="0" u="none" strike="noStrike" dirty="0">
                        <a:solidFill>
                          <a:srgbClr val="305496"/>
                        </a:solidFill>
                        <a:effectLst/>
                        <a:latin typeface="Wingdings" panose="05000000000000000000" pitchFamily="2" charset="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890797"/>
                  </a:ext>
                </a:extLst>
              </a:tr>
              <a:tr h="313200">
                <a:tc>
                  <a:txBody>
                    <a:bodyPr/>
                    <a:lstStyle/>
                    <a:p>
                      <a:pPr algn="ctr" rtl="0" fontAlgn="b"/>
                      <a:r>
                        <a:rPr lang="en-US" sz="1400" u="none" strike="noStrike" kern="1200" dirty="0">
                          <a:solidFill>
                            <a:schemeClr val="dk1"/>
                          </a:solidFill>
                          <a:effectLst/>
                          <a:latin typeface="+mn-lt"/>
                          <a:ea typeface="+mn-ea"/>
                          <a:cs typeface="+mn-cs"/>
                        </a:rPr>
                        <a:t>Morocco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400" b="0" i="0" u="none" strike="noStrike" dirty="0">
                        <a:solidFill>
                          <a:srgbClr val="305496"/>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889832"/>
                  </a:ext>
                </a:extLst>
              </a:tr>
              <a:tr h="313200">
                <a:tc>
                  <a:txBody>
                    <a:bodyPr/>
                    <a:lstStyle/>
                    <a:p>
                      <a:pPr algn="ctr" rtl="0" fontAlgn="b"/>
                      <a:r>
                        <a:rPr lang="en-US" sz="1400" u="none" strike="noStrike" dirty="0">
                          <a:effectLst/>
                        </a:rPr>
                        <a:t>Portugal</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305496"/>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2391"/>
                  </a:ext>
                </a:extLst>
              </a:tr>
              <a:tr h="313200">
                <a:tc>
                  <a:txBody>
                    <a:bodyPr/>
                    <a:lstStyle/>
                    <a:p>
                      <a:pPr algn="ctr" rtl="0" fontAlgn="b"/>
                      <a:r>
                        <a:rPr lang="en-US" sz="1400" u="none" strike="noStrike" kern="1200" dirty="0">
                          <a:solidFill>
                            <a:schemeClr val="dk1"/>
                          </a:solidFill>
                          <a:effectLst/>
                          <a:latin typeface="+mn-lt"/>
                          <a:ea typeface="+mn-ea"/>
                          <a:cs typeface="+mn-cs"/>
                        </a:rPr>
                        <a:t>Spain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970547"/>
                  </a:ext>
                </a:extLst>
              </a:tr>
              <a:tr h="313200">
                <a:tc>
                  <a:txBody>
                    <a:bodyPr/>
                    <a:lstStyle/>
                    <a:p>
                      <a:pPr algn="ctr" rtl="0" fontAlgn="b"/>
                      <a:r>
                        <a:rPr lang="en-US" sz="1400" u="none" strike="noStrike" kern="1200" dirty="0">
                          <a:solidFill>
                            <a:schemeClr val="dk1"/>
                          </a:solidFill>
                          <a:effectLst/>
                          <a:latin typeface="+mn-lt"/>
                          <a:ea typeface="+mn-ea"/>
                          <a:cs typeface="+mn-cs"/>
                        </a:rPr>
                        <a:t>Turkey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0" i="0" u="none" strike="noStrike" dirty="0">
                          <a:solidFill>
                            <a:srgbClr val="305496"/>
                          </a:solidFill>
                          <a:effectLst/>
                          <a:latin typeface="Wingdings" panose="05000000000000000000" pitchFamily="2" charset="2"/>
                        </a:rPr>
                        <a:t>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123881"/>
                  </a:ext>
                </a:extLst>
              </a:tr>
            </a:tbl>
          </a:graphicData>
        </a:graphic>
      </p:graphicFrame>
      <p:pic>
        <p:nvPicPr>
          <p:cNvPr id="3" name="Picture 2" descr="Shape&#10;&#10;Description automatically generated with low confidence">
            <a:extLst>
              <a:ext uri="{FF2B5EF4-FFF2-40B4-BE49-F238E27FC236}">
                <a16:creationId xmlns:a16="http://schemas.microsoft.com/office/drawing/2014/main" id="{09FEE1CE-CD7F-95F0-89CD-FB497477F7A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4" name="TextBox 3">
            <a:extLst>
              <a:ext uri="{FF2B5EF4-FFF2-40B4-BE49-F238E27FC236}">
                <a16:creationId xmlns:a16="http://schemas.microsoft.com/office/drawing/2014/main" id="{A6F3986A-1147-9C3F-23AD-EB8DFF6229CD}"/>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5" name="Group 4">
            <a:extLst>
              <a:ext uri="{FF2B5EF4-FFF2-40B4-BE49-F238E27FC236}">
                <a16:creationId xmlns:a16="http://schemas.microsoft.com/office/drawing/2014/main" id="{142ABF50-9E57-E75B-7EC8-0CAAF52D1EE2}"/>
              </a:ext>
            </a:extLst>
          </p:cNvPr>
          <p:cNvGrpSpPr/>
          <p:nvPr/>
        </p:nvGrpSpPr>
        <p:grpSpPr>
          <a:xfrm>
            <a:off x="8388929" y="208390"/>
            <a:ext cx="434952" cy="369332"/>
            <a:chOff x="772160" y="2542653"/>
            <a:chExt cx="434952" cy="369332"/>
          </a:xfrm>
        </p:grpSpPr>
        <p:sp>
          <p:nvSpPr>
            <p:cNvPr id="7" name="Free-form: Shape 6">
              <a:extLst>
                <a:ext uri="{FF2B5EF4-FFF2-40B4-BE49-F238E27FC236}">
                  <a16:creationId xmlns:a16="http://schemas.microsoft.com/office/drawing/2014/main" id="{CEA5E9AA-5F96-2D5F-B853-DCD32B714EB2}"/>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8" name="TextBox 7">
              <a:extLst>
                <a:ext uri="{FF2B5EF4-FFF2-40B4-BE49-F238E27FC236}">
                  <a16:creationId xmlns:a16="http://schemas.microsoft.com/office/drawing/2014/main" id="{0AB89EDA-42EE-433E-2EB1-09A14164E736}"/>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Tree>
    <p:extLst>
      <p:ext uri="{BB962C8B-B14F-4D97-AF65-F5344CB8AC3E}">
        <p14:creationId xmlns:p14="http://schemas.microsoft.com/office/powerpoint/2010/main" val="83273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4D5B2A-006B-628E-C17A-ED6087D20070}"/>
              </a:ext>
            </a:extLst>
          </p:cNvPr>
          <p:cNvSpPr txBox="1"/>
          <p:nvPr/>
        </p:nvSpPr>
        <p:spPr>
          <a:xfrm>
            <a:off x="833121" y="3014602"/>
            <a:ext cx="10181243" cy="3170099"/>
          </a:xfrm>
          <a:prstGeom prst="rect">
            <a:avLst/>
          </a:prstGeom>
          <a:solidFill>
            <a:schemeClr val="tx2">
              <a:lumMod val="60000"/>
              <a:lumOff val="40000"/>
            </a:schemeClr>
          </a:solidFill>
        </p:spPr>
        <p:txBody>
          <a:bodyPr wrap="square">
            <a:spAutoFit/>
          </a:bodyPr>
          <a:lstStyle/>
          <a:p>
            <a:pPr marL="358775" indent="-358775" algn="just">
              <a:spcAft>
                <a:spcPts val="8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Advice and support was provided to </a:t>
            </a:r>
            <a:r>
              <a:rPr lang="pt-PT" sz="2000" dirty="0">
                <a:solidFill>
                  <a:schemeClr val="bg1"/>
                </a:solidFill>
                <a:cs typeface="Arial" panose="020B0604020202020204" pitchFamily="34" charset="0"/>
              </a:rPr>
              <a:t>Loulé (</a:t>
            </a:r>
            <a:r>
              <a:rPr lang="pt-PT" sz="2000" b="1" dirty="0">
                <a:solidFill>
                  <a:schemeClr val="bg1"/>
                </a:solidFill>
                <a:cs typeface="Arial" panose="020B0604020202020204" pitchFamily="34" charset="0"/>
              </a:rPr>
              <a:t>Portugal</a:t>
            </a:r>
            <a:r>
              <a:rPr lang="pt-PT" sz="2000" dirty="0">
                <a:solidFill>
                  <a:schemeClr val="bg1"/>
                </a:solidFill>
                <a:cs typeface="Arial" panose="020B0604020202020204" pitchFamily="34" charset="0"/>
              </a:rPr>
              <a:t>)</a:t>
            </a:r>
            <a:r>
              <a:rPr lang="en-US" sz="2000" dirty="0">
                <a:solidFill>
                  <a:schemeClr val="bg1"/>
                </a:solidFill>
                <a:cs typeface="Arial" panose="020B0604020202020204" pitchFamily="34" charset="0"/>
              </a:rPr>
              <a:t> Municipal Civil Protection to apply for the recognition</a:t>
            </a:r>
            <a:r>
              <a:rPr lang="en-US" sz="2000" b="1" dirty="0">
                <a:solidFill>
                  <a:schemeClr val="bg1"/>
                </a:solidFill>
                <a:cs typeface="Arial" panose="020B0604020202020204" pitchFamily="34" charset="0"/>
              </a:rPr>
              <a:t> </a:t>
            </a:r>
            <a:r>
              <a:rPr lang="en-US" sz="2000" dirty="0">
                <a:solidFill>
                  <a:schemeClr val="bg1"/>
                </a:solidFill>
                <a:cs typeface="Arial" panose="020B0604020202020204" pitchFamily="34" charset="0"/>
              </a:rPr>
              <a:t>of TR (meeting and emails exchange).</a:t>
            </a:r>
            <a:endParaRPr lang="en-US" sz="2000" b="1" dirty="0">
              <a:solidFill>
                <a:schemeClr val="bg1"/>
              </a:solidFill>
              <a:cs typeface="Arial" panose="020B0604020202020204" pitchFamily="34" charset="0"/>
            </a:endParaRPr>
          </a:p>
          <a:p>
            <a:pPr marL="358775" indent="-358775" algn="just">
              <a:spcAft>
                <a:spcPts val="8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Provided support to the ICG Technical Secretariat to review country's applications giving constructive feedback.</a:t>
            </a:r>
          </a:p>
          <a:p>
            <a:pPr marL="358775" indent="-358775" algn="just">
              <a:spcAft>
                <a:spcPts val="8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A jointly </a:t>
            </a:r>
            <a:r>
              <a:rPr lang="en-US" sz="2000" b="1" dirty="0">
                <a:solidFill>
                  <a:schemeClr val="bg1"/>
                </a:solidFill>
                <a:cs typeface="Arial" panose="020B0604020202020204" pitchFamily="34" charset="0"/>
              </a:rPr>
              <a:t>monitoring of </a:t>
            </a:r>
            <a:r>
              <a:rPr lang="en-US" sz="2000" dirty="0">
                <a:solidFill>
                  <a:schemeClr val="bg1"/>
                </a:solidFill>
                <a:cs typeface="Arial" panose="020B0604020202020204" pitchFamily="34" charset="0"/>
              </a:rPr>
              <a:t>TR pilot projects</a:t>
            </a:r>
            <a:r>
              <a:rPr lang="en-US" sz="2000" b="1" dirty="0">
                <a:solidFill>
                  <a:schemeClr val="bg1"/>
                </a:solidFill>
                <a:cs typeface="Arial" panose="020B0604020202020204" pitchFamily="34" charset="0"/>
              </a:rPr>
              <a:t> </a:t>
            </a:r>
            <a:r>
              <a:rPr lang="en-US" sz="2000" dirty="0">
                <a:solidFill>
                  <a:schemeClr val="bg1"/>
                </a:solidFill>
                <a:cs typeface="Arial" panose="020B0604020202020204" pitchFamily="34" charset="0"/>
              </a:rPr>
              <a:t>is being carried out between TT-TR, Tsunami Resilience Section (TRS), Technical Secretariat of ICG/NEAMTWS and CoastWAVE project coordinators.</a:t>
            </a:r>
          </a:p>
          <a:p>
            <a:pPr marL="358775" indent="-358775" algn="just">
              <a:spcAft>
                <a:spcPts val="8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Two dedicated </a:t>
            </a:r>
            <a:r>
              <a:rPr lang="en-US" sz="2000" b="1" dirty="0">
                <a:solidFill>
                  <a:schemeClr val="bg1"/>
                </a:solidFill>
                <a:cs typeface="Arial" panose="020B0604020202020204" pitchFamily="34" charset="0"/>
              </a:rPr>
              <a:t>coordination meetings</a:t>
            </a:r>
            <a:r>
              <a:rPr lang="en-US" sz="2000" dirty="0">
                <a:solidFill>
                  <a:schemeClr val="bg1"/>
                </a:solidFill>
                <a:cs typeface="Arial" panose="020B0604020202020204" pitchFamily="34" charset="0"/>
              </a:rPr>
              <a:t> were held in Nov. 2022 and March 2023 between WG4, TT-TR and Technical Secretariat of ICG/NEAMTWS.</a:t>
            </a:r>
          </a:p>
        </p:txBody>
      </p:sp>
      <p:sp>
        <p:nvSpPr>
          <p:cNvPr id="2" name="TextBox 1">
            <a:extLst>
              <a:ext uri="{FF2B5EF4-FFF2-40B4-BE49-F238E27FC236}">
                <a16:creationId xmlns:a16="http://schemas.microsoft.com/office/drawing/2014/main" id="{8F81B861-D8F7-5051-8006-03DAF5D1EC18}"/>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pic>
        <p:nvPicPr>
          <p:cNvPr id="5" name="Picture 4" descr="Shape&#10;&#10;Description automatically generated with low confidence">
            <a:extLst>
              <a:ext uri="{FF2B5EF4-FFF2-40B4-BE49-F238E27FC236}">
                <a16:creationId xmlns:a16="http://schemas.microsoft.com/office/drawing/2014/main" id="{FB52A781-2FA8-F941-F7FC-1EAE521054DB}"/>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aphicFrame>
        <p:nvGraphicFramePr>
          <p:cNvPr id="6" name="Table 5">
            <a:extLst>
              <a:ext uri="{FF2B5EF4-FFF2-40B4-BE49-F238E27FC236}">
                <a16:creationId xmlns:a16="http://schemas.microsoft.com/office/drawing/2014/main" id="{50AF2371-B098-727D-D49B-5F79E6814B9E}"/>
              </a:ext>
            </a:extLst>
          </p:cNvPr>
          <p:cNvGraphicFramePr>
            <a:graphicFrameLocks noGrp="1"/>
          </p:cNvGraphicFramePr>
          <p:nvPr/>
        </p:nvGraphicFramePr>
        <p:xfrm>
          <a:off x="696687" y="1513894"/>
          <a:ext cx="10317677" cy="946986"/>
        </p:xfrm>
        <a:graphic>
          <a:graphicData uri="http://schemas.openxmlformats.org/drawingml/2006/table">
            <a:tbl>
              <a:tblPr firstRow="1" firstCol="1" bandRow="1" bandCol="1"/>
              <a:tblGrid>
                <a:gridCol w="393472">
                  <a:extLst>
                    <a:ext uri="{9D8B030D-6E8A-4147-A177-3AD203B41FA5}">
                      <a16:colId xmlns:a16="http://schemas.microsoft.com/office/drawing/2014/main" val="2203741083"/>
                    </a:ext>
                  </a:extLst>
                </a:gridCol>
                <a:gridCol w="5413124">
                  <a:extLst>
                    <a:ext uri="{9D8B030D-6E8A-4147-A177-3AD203B41FA5}">
                      <a16:colId xmlns:a16="http://schemas.microsoft.com/office/drawing/2014/main" val="2172505137"/>
                    </a:ext>
                  </a:extLst>
                </a:gridCol>
                <a:gridCol w="4511081">
                  <a:extLst>
                    <a:ext uri="{9D8B030D-6E8A-4147-A177-3AD203B41FA5}">
                      <a16:colId xmlns:a16="http://schemas.microsoft.com/office/drawing/2014/main" val="2272628267"/>
                    </a:ext>
                  </a:extLst>
                </a:gridCol>
              </a:tblGrid>
              <a:tr h="276841">
                <a:tc gridSpan="2">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cs typeface="Times New Roman" panose="02020603050405020304" pitchFamily="18" charset="0"/>
                        </a:rPr>
                        <a:t>Objectives</a:t>
                      </a:r>
                      <a:endParaRPr lang="es-ES" sz="14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539488875"/>
                  </a:ext>
                </a:extLst>
              </a:tr>
              <a:tr h="336645">
                <a:tc rowSpan="2">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6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Promote</a:t>
                      </a:r>
                      <a:r>
                        <a:rPr lang="en-GB" sz="1400" dirty="0">
                          <a:effectLst/>
                          <a:latin typeface="Calibri" panose="020F0502020204030204" pitchFamily="34" charset="0"/>
                          <a:ea typeface="Times New Roman" panose="02020603050405020304" pitchFamily="18" charset="0"/>
                          <a:cs typeface="Calibri" panose="020F0502020204030204" pitchFamily="34" charset="0"/>
                        </a:rPr>
                        <a:t> community preparedness.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Support</a:t>
                      </a:r>
                      <a:r>
                        <a:rPr lang="en-GB" sz="1400" dirty="0">
                          <a:effectLst/>
                          <a:latin typeface="Calibri" panose="020F0502020204030204" pitchFamily="34" charset="0"/>
                          <a:ea typeface="Times New Roman" panose="02020603050405020304" pitchFamily="18" charset="0"/>
                          <a:cs typeface="Calibri" panose="020F0502020204030204" pitchFamily="34" charset="0"/>
                        </a:rPr>
                        <a:t> and promote Tsunami Ready programme in NEAM region. </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GB" sz="1400" b="0" dirty="0">
                          <a:effectLst/>
                          <a:latin typeface="Calibri" panose="020F0502020204030204" pitchFamily="34" charset="0"/>
                          <a:ea typeface="Times New Roman" panose="02020603050405020304" pitchFamily="18" charset="0"/>
                          <a:cs typeface="Calibri" panose="020F0502020204030204" pitchFamily="34" charset="0"/>
                        </a:rPr>
                        <a:t>a) Monitoring of TR pilot projects in NEAM area.</a:t>
                      </a:r>
                      <a:endParaRPr lang="es-E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530584"/>
                  </a:ext>
                </a:extLst>
              </a:tr>
              <a:tr h="333500">
                <a:tc vMerge="1">
                  <a:txBody>
                    <a:bodyPr/>
                    <a:lstStyle/>
                    <a:p>
                      <a:endParaRPr lang="es-ES"/>
                    </a:p>
                  </a:txBody>
                  <a:tcPr/>
                </a:tc>
                <a:tc vMerge="1">
                  <a:txBody>
                    <a:bodyPr/>
                    <a:lstStyle/>
                    <a:p>
                      <a:endParaRPr lang="es-ES"/>
                    </a:p>
                  </a:txBody>
                  <a:tcPr/>
                </a:tc>
                <a:tc>
                  <a:txBody>
                    <a:bodyPr/>
                    <a:lstStyle/>
                    <a:p>
                      <a:pPr>
                        <a:lnSpc>
                          <a:spcPct val="100000"/>
                        </a:lnSpc>
                        <a:spcBef>
                          <a:spcPts val="600"/>
                        </a:spcBef>
                        <a:spcAft>
                          <a:spcPts val="600"/>
                        </a:spcAft>
                      </a:pPr>
                      <a:r>
                        <a:rPr lang="en-GB"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Interact with the WG4 group and foster its activities.</a:t>
                      </a:r>
                      <a:endParaRPr lang="es-ES" sz="14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313499"/>
                  </a:ext>
                </a:extLst>
              </a:tr>
            </a:tbl>
          </a:graphicData>
        </a:graphic>
      </p:graphicFrame>
      <p:pic>
        <p:nvPicPr>
          <p:cNvPr id="7" name="Picture 6" descr="Shape&#10;&#10;Description automatically generated with low confidence">
            <a:extLst>
              <a:ext uri="{FF2B5EF4-FFF2-40B4-BE49-F238E27FC236}">
                <a16:creationId xmlns:a16="http://schemas.microsoft.com/office/drawing/2014/main" id="{B417FC0D-F6EE-A27F-BBDC-CA61FBC33C3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0" name="TextBox 9">
            <a:extLst>
              <a:ext uri="{FF2B5EF4-FFF2-40B4-BE49-F238E27FC236}">
                <a16:creationId xmlns:a16="http://schemas.microsoft.com/office/drawing/2014/main" id="{BDD2466C-0AEA-184D-D5E8-91B71BD83B5F}"/>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11" name="Group 10">
            <a:extLst>
              <a:ext uri="{FF2B5EF4-FFF2-40B4-BE49-F238E27FC236}">
                <a16:creationId xmlns:a16="http://schemas.microsoft.com/office/drawing/2014/main" id="{A37DF2A3-DB0F-2E00-D1FB-578A5FA7006A}"/>
              </a:ext>
            </a:extLst>
          </p:cNvPr>
          <p:cNvGrpSpPr/>
          <p:nvPr/>
        </p:nvGrpSpPr>
        <p:grpSpPr>
          <a:xfrm>
            <a:off x="8388929" y="208390"/>
            <a:ext cx="434952" cy="369332"/>
            <a:chOff x="772160" y="2542653"/>
            <a:chExt cx="434952" cy="369332"/>
          </a:xfrm>
        </p:grpSpPr>
        <p:sp>
          <p:nvSpPr>
            <p:cNvPr id="12" name="Free-form: Shape 11">
              <a:extLst>
                <a:ext uri="{FF2B5EF4-FFF2-40B4-BE49-F238E27FC236}">
                  <a16:creationId xmlns:a16="http://schemas.microsoft.com/office/drawing/2014/main" id="{BD5F027E-C83D-E229-6A14-99717CD89805}"/>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3" name="TextBox 12">
              <a:extLst>
                <a:ext uri="{FF2B5EF4-FFF2-40B4-BE49-F238E27FC236}">
                  <a16:creationId xmlns:a16="http://schemas.microsoft.com/office/drawing/2014/main" id="{1807B9D7-018D-8145-9281-6B1BF6A11AEB}"/>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Tree>
    <p:extLst>
      <p:ext uri="{BB962C8B-B14F-4D97-AF65-F5344CB8AC3E}">
        <p14:creationId xmlns:p14="http://schemas.microsoft.com/office/powerpoint/2010/main" val="195781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E5958-A15C-2BB6-8D65-7FCB361F0DB7}"/>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B473FA4E-763E-0ADC-7309-CBFA5CF3DBD8}"/>
              </a:ext>
            </a:extLst>
          </p:cNvPr>
          <p:cNvGraphicFramePr>
            <a:graphicFrameLocks noGrp="1"/>
          </p:cNvGraphicFramePr>
          <p:nvPr/>
        </p:nvGraphicFramePr>
        <p:xfrm>
          <a:off x="664029" y="1419407"/>
          <a:ext cx="10809514" cy="2110550"/>
        </p:xfrm>
        <a:graphic>
          <a:graphicData uri="http://schemas.openxmlformats.org/drawingml/2006/table">
            <a:tbl>
              <a:tblPr firstRow="1" firstCol="1" bandRow="1" bandCol="1"/>
              <a:tblGrid>
                <a:gridCol w="581216">
                  <a:extLst>
                    <a:ext uri="{9D8B030D-6E8A-4147-A177-3AD203B41FA5}">
                      <a16:colId xmlns:a16="http://schemas.microsoft.com/office/drawing/2014/main" val="873658091"/>
                    </a:ext>
                  </a:extLst>
                </a:gridCol>
                <a:gridCol w="4112924">
                  <a:extLst>
                    <a:ext uri="{9D8B030D-6E8A-4147-A177-3AD203B41FA5}">
                      <a16:colId xmlns:a16="http://schemas.microsoft.com/office/drawing/2014/main" val="2036544874"/>
                    </a:ext>
                  </a:extLst>
                </a:gridCol>
                <a:gridCol w="6115374">
                  <a:extLst>
                    <a:ext uri="{9D8B030D-6E8A-4147-A177-3AD203B41FA5}">
                      <a16:colId xmlns:a16="http://schemas.microsoft.com/office/drawing/2014/main" val="1640581414"/>
                    </a:ext>
                  </a:extLst>
                </a:gridCol>
              </a:tblGrid>
              <a:tr h="0">
                <a:tc gridSpan="2">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cs typeface="Times New Roman" panose="02020603050405020304" pitchFamily="18" charset="0"/>
                        </a:rPr>
                        <a:t>Objectives</a:t>
                      </a:r>
                      <a:endParaRPr lang="es-ES" sz="14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955972637"/>
                  </a:ext>
                </a:extLst>
              </a:tr>
              <a:tr h="0">
                <a:tc>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Encourage and support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approval of NEAMTWS TR guidelines</a:t>
                      </a:r>
                      <a:r>
                        <a:rPr lang="en-GB" sz="1400" dirty="0">
                          <a:effectLst/>
                          <a:latin typeface="Calibri" panose="020F0502020204030204" pitchFamily="34" charset="0"/>
                          <a:ea typeface="Times New Roman" panose="02020603050405020304" pitchFamily="18" charset="0"/>
                          <a:cs typeface="Calibri" panose="020F0502020204030204" pitchFamily="34" charset="0"/>
                        </a:rPr>
                        <a:t>, as part of the downstream component of the ICG/NEAMTWS programme.</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Establish </a:t>
                      </a:r>
                      <a:r>
                        <a:rPr lang="en-GB"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communication with other ICGs TTs and WGs </a:t>
                      </a: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related to </a:t>
                      </a:r>
                      <a:r>
                        <a:rPr lang="en-GB"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Tsunami Ready</a:t>
                      </a: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share/discuss knowledge, experiences and challenges.</a:t>
                      </a:r>
                    </a:p>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critical points </a:t>
                      </a: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promote solutions to address them) of TR guidelines.</a:t>
                      </a:r>
                      <a:endParaRPr lang="es-ES"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methodologies followed by each TR community </a:t>
                      </a:r>
                      <a:r>
                        <a:rPr lang="en-GB" sz="1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promote discussion on them (e.g., to define inundation areas, to generate adequate maps addressing local particularities, to communicate to local stakeholders, on alert dissemination methodologies).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728873"/>
                  </a:ext>
                </a:extLst>
              </a:tr>
            </a:tbl>
          </a:graphicData>
        </a:graphic>
      </p:graphicFrame>
      <p:sp>
        <p:nvSpPr>
          <p:cNvPr id="14" name="TextBox 13">
            <a:extLst>
              <a:ext uri="{FF2B5EF4-FFF2-40B4-BE49-F238E27FC236}">
                <a16:creationId xmlns:a16="http://schemas.microsoft.com/office/drawing/2014/main" id="{28F24BB7-C87B-363D-51A3-1FDC8741070B}"/>
              </a:ext>
            </a:extLst>
          </p:cNvPr>
          <p:cNvSpPr txBox="1"/>
          <p:nvPr/>
        </p:nvSpPr>
        <p:spPr>
          <a:xfrm>
            <a:off x="833121" y="3911724"/>
            <a:ext cx="10543538" cy="2092881"/>
          </a:xfrm>
          <a:prstGeom prst="rect">
            <a:avLst/>
          </a:prstGeom>
          <a:solidFill>
            <a:schemeClr val="tx2">
              <a:lumMod val="60000"/>
              <a:lumOff val="40000"/>
            </a:schemeClr>
          </a:solidFill>
        </p:spPr>
        <p:txBody>
          <a:bodyPr wrap="square">
            <a:spAutoFit/>
          </a:bodyPr>
          <a:lstStyle/>
          <a:p>
            <a:pPr marL="358775" indent="-358775"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Work in progress on identifying the main challenges faced by the countries of the NEAM region in the implementation of the TRRP.</a:t>
            </a:r>
          </a:p>
          <a:p>
            <a:pPr marL="358775" indent="-358775"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Contributions were made at the </a:t>
            </a:r>
            <a:r>
              <a:rPr lang="en-US" sz="2000" b="1" dirty="0">
                <a:solidFill>
                  <a:schemeClr val="bg1"/>
                </a:solidFill>
                <a:cs typeface="Arial" panose="020B0604020202020204" pitchFamily="34" charset="0"/>
              </a:rPr>
              <a:t>Inter ICG TOWS Task Team on  Disaster Management and Preparedness</a:t>
            </a:r>
            <a:r>
              <a:rPr lang="en-US" sz="2000" dirty="0">
                <a:solidFill>
                  <a:schemeClr val="bg1"/>
                </a:solidFill>
                <a:cs typeface="Arial" panose="020B0604020202020204" pitchFamily="34" charset="0"/>
              </a:rPr>
              <a:t> – IOC UNESCO 21 -22 Feb. 2022 and  27-28 Feb. 2023 (both attended online).</a:t>
            </a:r>
          </a:p>
          <a:p>
            <a:pPr marL="358775" indent="-358775"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Work is in progress related to identifying </a:t>
            </a:r>
            <a:r>
              <a:rPr lang="en-US" sz="2000" b="1" dirty="0">
                <a:solidFill>
                  <a:schemeClr val="bg1"/>
                </a:solidFill>
                <a:cs typeface="Arial" panose="020B0604020202020204" pitchFamily="34" charset="0"/>
              </a:rPr>
              <a:t>critical points </a:t>
            </a:r>
            <a:r>
              <a:rPr lang="en-US" sz="2000" dirty="0">
                <a:solidFill>
                  <a:schemeClr val="bg1"/>
                </a:solidFill>
                <a:cs typeface="Arial" panose="020B0604020202020204" pitchFamily="34" charset="0"/>
              </a:rPr>
              <a:t>based on current TRRP initiatives in NEAM countries and other ICGs, looking into solutions and </a:t>
            </a:r>
            <a:r>
              <a:rPr lang="en-US" sz="2000" b="1" dirty="0">
                <a:solidFill>
                  <a:schemeClr val="bg1"/>
                </a:solidFill>
                <a:cs typeface="Arial" panose="020B0604020202020204" pitchFamily="34" charset="0"/>
              </a:rPr>
              <a:t>methodologies</a:t>
            </a:r>
            <a:r>
              <a:rPr lang="en-US" sz="2000" dirty="0">
                <a:solidFill>
                  <a:schemeClr val="bg1"/>
                </a:solidFill>
                <a:cs typeface="Arial" panose="020B0604020202020204" pitchFamily="34" charset="0"/>
              </a:rPr>
              <a:t> to  address them.</a:t>
            </a:r>
          </a:p>
        </p:txBody>
      </p:sp>
      <p:pic>
        <p:nvPicPr>
          <p:cNvPr id="6" name="Picture 5" descr="Shape&#10;&#10;Description automatically generated with low confidence">
            <a:extLst>
              <a:ext uri="{FF2B5EF4-FFF2-40B4-BE49-F238E27FC236}">
                <a16:creationId xmlns:a16="http://schemas.microsoft.com/office/drawing/2014/main" id="{B57160CB-ECDC-1957-B66F-854FD8B3406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8" name="TextBox 7">
            <a:extLst>
              <a:ext uri="{FF2B5EF4-FFF2-40B4-BE49-F238E27FC236}">
                <a16:creationId xmlns:a16="http://schemas.microsoft.com/office/drawing/2014/main" id="{260A112C-BE67-B80F-EC84-B532D7D75869}"/>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9" name="Group 8">
            <a:extLst>
              <a:ext uri="{FF2B5EF4-FFF2-40B4-BE49-F238E27FC236}">
                <a16:creationId xmlns:a16="http://schemas.microsoft.com/office/drawing/2014/main" id="{984A1BB6-AA69-A302-CFCD-9B16034995E3}"/>
              </a:ext>
            </a:extLst>
          </p:cNvPr>
          <p:cNvGrpSpPr/>
          <p:nvPr/>
        </p:nvGrpSpPr>
        <p:grpSpPr>
          <a:xfrm>
            <a:off x="8388929" y="208390"/>
            <a:ext cx="434952" cy="369332"/>
            <a:chOff x="772160" y="2542653"/>
            <a:chExt cx="434952" cy="369332"/>
          </a:xfrm>
        </p:grpSpPr>
        <p:sp>
          <p:nvSpPr>
            <p:cNvPr id="10" name="Free-form: Shape 9">
              <a:extLst>
                <a:ext uri="{FF2B5EF4-FFF2-40B4-BE49-F238E27FC236}">
                  <a16:creationId xmlns:a16="http://schemas.microsoft.com/office/drawing/2014/main" id="{5ECDDF75-EFA9-B9E4-C4CA-0F19719A13EF}"/>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1" name="TextBox 10">
              <a:extLst>
                <a:ext uri="{FF2B5EF4-FFF2-40B4-BE49-F238E27FC236}">
                  <a16:creationId xmlns:a16="http://schemas.microsoft.com/office/drawing/2014/main" id="{22A2A9FD-B90D-FC05-05F4-262432F3AE01}"/>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Tree>
    <p:extLst>
      <p:ext uri="{BB962C8B-B14F-4D97-AF65-F5344CB8AC3E}">
        <p14:creationId xmlns:p14="http://schemas.microsoft.com/office/powerpoint/2010/main" val="92642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9052716-3460-9C29-875A-F8D3744317EF}"/>
              </a:ext>
            </a:extLst>
          </p:cNvPr>
          <p:cNvSpPr txBox="1"/>
          <p:nvPr/>
        </p:nvSpPr>
        <p:spPr>
          <a:xfrm>
            <a:off x="656253" y="2552315"/>
            <a:ext cx="10879493" cy="4170372"/>
          </a:xfrm>
          <a:prstGeom prst="rect">
            <a:avLst/>
          </a:prstGeom>
          <a:solidFill>
            <a:schemeClr val="tx2">
              <a:lumMod val="60000"/>
              <a:lumOff val="40000"/>
            </a:schemeClr>
          </a:solidFill>
        </p:spPr>
        <p:txBody>
          <a:bodyPr wrap="square" lIns="180000" rIns="180000">
            <a:spAutoFit/>
          </a:bodyPr>
          <a:lstStyle/>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and presentations at the SC</a:t>
            </a:r>
            <a:r>
              <a:rPr lang="en-US" sz="2000" b="1" dirty="0">
                <a:solidFill>
                  <a:schemeClr val="bg1"/>
                </a:solidFill>
                <a:cs typeface="Arial" panose="020B0604020202020204" pitchFamily="34" charset="0"/>
              </a:rPr>
              <a:t>/NEAMTWS Meeting,</a:t>
            </a:r>
            <a:r>
              <a:rPr lang="en-US" sz="2000" i="1" dirty="0">
                <a:solidFill>
                  <a:schemeClr val="bg1"/>
                </a:solidFill>
                <a:cs typeface="Arial" panose="020B0604020202020204" pitchFamily="34" charset="0"/>
              </a:rPr>
              <a:t> Paris, 12-13 Apr. 2023.</a:t>
            </a:r>
            <a:endParaRPr lang="en-US" sz="2000" dirty="0">
              <a:solidFill>
                <a:schemeClr val="bg1"/>
              </a:solidFill>
              <a:cs typeface="Arial" panose="020B0604020202020204" pitchFamily="34" charset="0"/>
            </a:endParaRPr>
          </a:p>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(as observers) in the meeting of the </a:t>
            </a:r>
            <a:r>
              <a:rPr lang="en-US" sz="2000" b="1" dirty="0">
                <a:solidFill>
                  <a:schemeClr val="bg1"/>
                </a:solidFill>
                <a:cs typeface="Arial" panose="020B0604020202020204" pitchFamily="34" charset="0"/>
              </a:rPr>
              <a:t>Inter ICG TOWS Task Team on Disaster Management and Preparedness </a:t>
            </a:r>
            <a:r>
              <a:rPr lang="en-US" sz="2000" dirty="0">
                <a:solidFill>
                  <a:schemeClr val="bg1"/>
                </a:solidFill>
                <a:cs typeface="Arial" panose="020B0604020202020204" pitchFamily="34" charset="0"/>
              </a:rPr>
              <a:t> - IOC UNESCO, </a:t>
            </a:r>
            <a:r>
              <a:rPr lang="en-US" sz="2000" i="1" dirty="0">
                <a:solidFill>
                  <a:schemeClr val="bg1"/>
                </a:solidFill>
                <a:cs typeface="Arial" panose="020B0604020202020204" pitchFamily="34" charset="0"/>
              </a:rPr>
              <a:t>27-28 Feb. 2023.</a:t>
            </a:r>
            <a:endParaRPr lang="el-GR" sz="2000" i="1" dirty="0">
              <a:solidFill>
                <a:schemeClr val="bg1"/>
              </a:solidFill>
              <a:cs typeface="Arial" panose="020B0604020202020204" pitchFamily="34" charset="0"/>
            </a:endParaRPr>
          </a:p>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organization and presentations at the </a:t>
            </a:r>
            <a:r>
              <a:rPr lang="en-US" sz="2000" b="1" dirty="0">
                <a:solidFill>
                  <a:schemeClr val="bg1"/>
                </a:solidFill>
                <a:cs typeface="Arial" panose="020B0604020202020204" pitchFamily="34" charset="0"/>
              </a:rPr>
              <a:t>Tsunami Ready Training Workshop </a:t>
            </a:r>
            <a:r>
              <a:rPr lang="en-US" sz="2000" dirty="0">
                <a:solidFill>
                  <a:schemeClr val="bg1"/>
                </a:solidFill>
                <a:cs typeface="Arial" panose="020B0604020202020204" pitchFamily="34" charset="0"/>
              </a:rPr>
              <a:t>of the IOC-UNESCO EU DG-ECHO CoastWAVE project, </a:t>
            </a:r>
            <a:r>
              <a:rPr lang="en-US" sz="2000" i="1" dirty="0">
                <a:solidFill>
                  <a:schemeClr val="bg1"/>
                </a:solidFill>
                <a:cs typeface="Arial" panose="020B0604020202020204" pitchFamily="34" charset="0"/>
              </a:rPr>
              <a:t>16-17 February 2023</a:t>
            </a:r>
            <a:r>
              <a:rPr lang="en-US" sz="2000" dirty="0">
                <a:solidFill>
                  <a:schemeClr val="bg1"/>
                </a:solidFill>
                <a:cs typeface="Arial" panose="020B0604020202020204" pitchFamily="34" charset="0"/>
              </a:rPr>
              <a:t>.</a:t>
            </a:r>
            <a:endParaRPr lang="en-US" sz="2000" dirty="0">
              <a:highlight>
                <a:srgbClr val="FFFF00"/>
              </a:highlight>
              <a:cs typeface="Arial" panose="020B0604020202020204" pitchFamily="34" charset="0"/>
            </a:endParaRPr>
          </a:p>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and presentations at the </a:t>
            </a:r>
            <a:r>
              <a:rPr lang="en-US" sz="2000" b="1" dirty="0">
                <a:solidFill>
                  <a:schemeClr val="bg1"/>
                </a:solidFill>
                <a:cs typeface="Arial" panose="020B0604020202020204" pitchFamily="34" charset="0"/>
              </a:rPr>
              <a:t>ICG/NEAMTWS Experts Meeting</a:t>
            </a:r>
            <a:r>
              <a:rPr lang="en-US" sz="2000" dirty="0">
                <a:solidFill>
                  <a:schemeClr val="bg1"/>
                </a:solidFill>
                <a:cs typeface="Arial" panose="020B0604020202020204" pitchFamily="34" charset="0"/>
              </a:rPr>
              <a:t>: Implementing NEAMTWS 2030 Strategy, opportunities and actions to explore</a:t>
            </a:r>
            <a:r>
              <a:rPr lang="en-US" sz="2000" i="1" dirty="0">
                <a:solidFill>
                  <a:schemeClr val="bg1"/>
                </a:solidFill>
                <a:cs typeface="Arial" panose="020B0604020202020204" pitchFamily="34" charset="0"/>
              </a:rPr>
              <a:t>. Naples, 28-30 Nov. 2022.</a:t>
            </a:r>
          </a:p>
          <a:p>
            <a:pPr marL="285750" indent="-285750" algn="just">
              <a:spcAft>
                <a:spcPts val="600"/>
              </a:spcAft>
              <a:buFont typeface="Wingdings" panose="05000000000000000000" pitchFamily="2" charset="2"/>
              <a:buChar char="§"/>
              <a:tabLst>
                <a:tab pos="6751320" algn="l"/>
                <a:tab pos="6931025" algn="dec"/>
              </a:tabLst>
            </a:pPr>
            <a:r>
              <a:rPr lang="en-US" sz="2000" dirty="0">
                <a:solidFill>
                  <a:schemeClr val="bg1"/>
                </a:solidFill>
                <a:cs typeface="Arial" panose="020B0604020202020204" pitchFamily="34" charset="0"/>
              </a:rPr>
              <a:t>Participation of TT-TR members on the Webinar on </a:t>
            </a:r>
            <a:r>
              <a:rPr lang="en-US" sz="2000" b="1" dirty="0">
                <a:solidFill>
                  <a:schemeClr val="bg1"/>
                </a:solidFill>
                <a:cs typeface="Arial" panose="020B0604020202020204" pitchFamily="34" charset="0"/>
              </a:rPr>
              <a:t>Tsunami Risk Perception Studies </a:t>
            </a:r>
            <a:r>
              <a:rPr lang="en-US" sz="2000" dirty="0">
                <a:solidFill>
                  <a:schemeClr val="bg1"/>
                </a:solidFill>
                <a:cs typeface="Arial" panose="020B0604020202020204" pitchFamily="34" charset="0"/>
              </a:rPr>
              <a:t>Within the NEAM Region - </a:t>
            </a:r>
            <a:r>
              <a:rPr lang="en-US" sz="2000" i="1" dirty="0">
                <a:solidFill>
                  <a:schemeClr val="bg1"/>
                </a:solidFill>
                <a:cs typeface="Arial" panose="020B0604020202020204" pitchFamily="34" charset="0"/>
              </a:rPr>
              <a:t>November 2022</a:t>
            </a:r>
            <a:r>
              <a:rPr lang="en-US" sz="2000" dirty="0">
                <a:solidFill>
                  <a:schemeClr val="bg1"/>
                </a:solidFill>
                <a:cs typeface="Arial" panose="020B0604020202020204" pitchFamily="34" charset="0"/>
              </a:rPr>
              <a:t>.</a:t>
            </a:r>
          </a:p>
          <a:p>
            <a:pPr marL="285750" indent="-285750" algn="just">
              <a:spcAft>
                <a:spcPts val="600"/>
              </a:spcAft>
              <a:buFont typeface="Wingdings" panose="05000000000000000000" pitchFamily="2" charset="2"/>
              <a:buChar char="§"/>
              <a:tabLst>
                <a:tab pos="6751320" algn="l"/>
                <a:tab pos="6931025" algn="dec"/>
              </a:tabLst>
            </a:pPr>
            <a:r>
              <a:rPr lang="en-US" sz="2000" b="1" dirty="0">
                <a:solidFill>
                  <a:schemeClr val="bg1"/>
                </a:solidFill>
                <a:cs typeface="Arial" panose="020B0604020202020204" pitchFamily="34" charset="0"/>
              </a:rPr>
              <a:t>NEAMTWS Local Tsunami Warning </a:t>
            </a:r>
            <a:r>
              <a:rPr lang="en-US" sz="2000" dirty="0">
                <a:solidFill>
                  <a:schemeClr val="bg1"/>
                </a:solidFill>
                <a:cs typeface="Arial" panose="020B0604020202020204" pitchFamily="34" charset="0"/>
              </a:rPr>
              <a:t>in the Context of Multi-Hazard Disaster Risk Mitigation: Requirements, Challenges, Opportunities &amp; CoastWave project Tsunami Ready meeting. </a:t>
            </a:r>
            <a:r>
              <a:rPr lang="en-US" sz="2000" i="1" dirty="0">
                <a:solidFill>
                  <a:schemeClr val="bg1"/>
                </a:solidFill>
                <a:cs typeface="Arial" panose="020B0604020202020204" pitchFamily="34" charset="0"/>
              </a:rPr>
              <a:t>October 2022, Ispra, Italy.</a:t>
            </a:r>
          </a:p>
        </p:txBody>
      </p:sp>
      <p:graphicFrame>
        <p:nvGraphicFramePr>
          <p:cNvPr id="13" name="Table 12">
            <a:extLst>
              <a:ext uri="{FF2B5EF4-FFF2-40B4-BE49-F238E27FC236}">
                <a16:creationId xmlns:a16="http://schemas.microsoft.com/office/drawing/2014/main" id="{0F32191E-5D89-63AE-90EE-4ABF1149E66A}"/>
              </a:ext>
            </a:extLst>
          </p:cNvPr>
          <p:cNvGraphicFramePr>
            <a:graphicFrameLocks noGrp="1"/>
          </p:cNvGraphicFramePr>
          <p:nvPr>
            <p:extLst>
              <p:ext uri="{D42A27DB-BD31-4B8C-83A1-F6EECF244321}">
                <p14:modId xmlns:p14="http://schemas.microsoft.com/office/powerpoint/2010/main" val="1076246877"/>
              </p:ext>
            </p:extLst>
          </p:nvPr>
        </p:nvGraphicFramePr>
        <p:xfrm>
          <a:off x="656252" y="1423265"/>
          <a:ext cx="10879493" cy="965361"/>
        </p:xfrm>
        <a:graphic>
          <a:graphicData uri="http://schemas.openxmlformats.org/drawingml/2006/table">
            <a:tbl>
              <a:tblPr firstRow="1" firstCol="1" bandRow="1" bandCol="1"/>
              <a:tblGrid>
                <a:gridCol w="349121">
                  <a:extLst>
                    <a:ext uri="{9D8B030D-6E8A-4147-A177-3AD203B41FA5}">
                      <a16:colId xmlns:a16="http://schemas.microsoft.com/office/drawing/2014/main" val="873658091"/>
                    </a:ext>
                  </a:extLst>
                </a:gridCol>
                <a:gridCol w="4564107">
                  <a:extLst>
                    <a:ext uri="{9D8B030D-6E8A-4147-A177-3AD203B41FA5}">
                      <a16:colId xmlns:a16="http://schemas.microsoft.com/office/drawing/2014/main" val="2036544874"/>
                    </a:ext>
                  </a:extLst>
                </a:gridCol>
                <a:gridCol w="5966265">
                  <a:extLst>
                    <a:ext uri="{9D8B030D-6E8A-4147-A177-3AD203B41FA5}">
                      <a16:colId xmlns:a16="http://schemas.microsoft.com/office/drawing/2014/main" val="1640581414"/>
                    </a:ext>
                  </a:extLst>
                </a:gridCol>
              </a:tblGrid>
              <a:tr h="284082">
                <a:tc gridSpan="2">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cs typeface="Times New Roman" panose="02020603050405020304" pitchFamily="18" charset="0"/>
                        </a:rPr>
                        <a:t>Objectives</a:t>
                      </a:r>
                      <a:endParaRPr lang="es-ES" sz="14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4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955972637"/>
                  </a:ext>
                </a:extLst>
              </a:tr>
              <a:tr h="397197">
                <a:tc>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Represent</a:t>
                      </a:r>
                      <a:r>
                        <a:rPr lang="en-GB" sz="1400" dirty="0">
                          <a:effectLst/>
                          <a:latin typeface="Calibri" panose="020F0502020204030204" pitchFamily="34" charset="0"/>
                          <a:ea typeface="Times New Roman" panose="02020603050405020304" pitchFamily="18" charset="0"/>
                          <a:cs typeface="Calibri" panose="020F0502020204030204" pitchFamily="34" charset="0"/>
                        </a:rPr>
                        <a:t> Tsunami Ready TT in ICG/NEAMTWS.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3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843347"/>
                  </a:ext>
                </a:extLst>
              </a:tr>
              <a:tr h="284082">
                <a:tc>
                  <a:txBody>
                    <a:bodyPr/>
                    <a:lstStyle/>
                    <a:p>
                      <a:pPr algn="ctr">
                        <a:lnSpc>
                          <a:spcPct val="107000"/>
                        </a:lnSpc>
                        <a:spcAft>
                          <a:spcPts val="8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Cooperation</a:t>
                      </a:r>
                      <a:r>
                        <a:rPr lang="en-GB" sz="1400" dirty="0">
                          <a:effectLst/>
                          <a:latin typeface="Calibri" panose="020F0502020204030204" pitchFamily="34" charset="0"/>
                          <a:ea typeface="Times New Roman" panose="02020603050405020304" pitchFamily="18" charset="0"/>
                          <a:cs typeface="Calibri" panose="020F0502020204030204" pitchFamily="34" charset="0"/>
                        </a:rPr>
                        <a:t> with other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Working Groups and Task Teams</a:t>
                      </a:r>
                      <a:r>
                        <a:rPr lang="en-GB" sz="1400" dirty="0">
                          <a:effectLst/>
                          <a:latin typeface="Calibri" panose="020F0502020204030204" pitchFamily="34" charset="0"/>
                          <a:ea typeface="Times New Roman" panose="02020603050405020304" pitchFamily="18" charset="0"/>
                          <a:cs typeface="Calibri" panose="020F0502020204030204" pitchFamily="34" charset="0"/>
                        </a:rPr>
                        <a:t>.</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Supporting where appropriate and providing feedback.</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314007"/>
                  </a:ext>
                </a:extLst>
              </a:tr>
            </a:tbl>
          </a:graphicData>
        </a:graphic>
      </p:graphicFrame>
      <p:sp>
        <p:nvSpPr>
          <p:cNvPr id="14" name="TextBox 13">
            <a:extLst>
              <a:ext uri="{FF2B5EF4-FFF2-40B4-BE49-F238E27FC236}">
                <a16:creationId xmlns:a16="http://schemas.microsoft.com/office/drawing/2014/main" id="{CA23CDFE-C59B-DA1E-5089-F3114B4CCB04}"/>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pic>
        <p:nvPicPr>
          <p:cNvPr id="2" name="Picture 1" descr="Shape&#10;&#10;Description automatically generated with low confidence">
            <a:extLst>
              <a:ext uri="{FF2B5EF4-FFF2-40B4-BE49-F238E27FC236}">
                <a16:creationId xmlns:a16="http://schemas.microsoft.com/office/drawing/2014/main" id="{8501E4C7-DF31-A554-D9B7-EF5F03E1DFF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7" name="TextBox 6">
            <a:extLst>
              <a:ext uri="{FF2B5EF4-FFF2-40B4-BE49-F238E27FC236}">
                <a16:creationId xmlns:a16="http://schemas.microsoft.com/office/drawing/2014/main" id="{3A5E5580-DD7F-7DBB-D5D7-E83CD1C8725D}"/>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8" name="Group 7">
            <a:extLst>
              <a:ext uri="{FF2B5EF4-FFF2-40B4-BE49-F238E27FC236}">
                <a16:creationId xmlns:a16="http://schemas.microsoft.com/office/drawing/2014/main" id="{808CE013-4077-37FB-F797-B7A34C461BE6}"/>
              </a:ext>
            </a:extLst>
          </p:cNvPr>
          <p:cNvGrpSpPr/>
          <p:nvPr/>
        </p:nvGrpSpPr>
        <p:grpSpPr>
          <a:xfrm>
            <a:off x="8388929" y="208390"/>
            <a:ext cx="434952" cy="369332"/>
            <a:chOff x="772160" y="2542653"/>
            <a:chExt cx="434952" cy="369332"/>
          </a:xfrm>
        </p:grpSpPr>
        <p:sp>
          <p:nvSpPr>
            <p:cNvPr id="9" name="Free-form: Shape 8">
              <a:extLst>
                <a:ext uri="{FF2B5EF4-FFF2-40B4-BE49-F238E27FC236}">
                  <a16:creationId xmlns:a16="http://schemas.microsoft.com/office/drawing/2014/main" id="{223781EF-BB1F-02EB-5499-52DD83AFACAA}"/>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10" name="TextBox 9">
              <a:extLst>
                <a:ext uri="{FF2B5EF4-FFF2-40B4-BE49-F238E27FC236}">
                  <a16:creationId xmlns:a16="http://schemas.microsoft.com/office/drawing/2014/main" id="{BC48EEE6-580D-1D5D-4EE6-4D16D81B6BD7}"/>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Tree>
    <p:extLst>
      <p:ext uri="{BB962C8B-B14F-4D97-AF65-F5344CB8AC3E}">
        <p14:creationId xmlns:p14="http://schemas.microsoft.com/office/powerpoint/2010/main" val="163865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715A16-E934-FFEB-D753-947538EC65C9}"/>
              </a:ext>
            </a:extLst>
          </p:cNvPr>
          <p:cNvPicPr>
            <a:picLocks noChangeAspect="1"/>
          </p:cNvPicPr>
          <p:nvPr/>
        </p:nvPicPr>
        <p:blipFill>
          <a:blip r:embed="rId2"/>
          <a:stretch>
            <a:fillRect/>
          </a:stretch>
        </p:blipFill>
        <p:spPr>
          <a:xfrm>
            <a:off x="620205" y="1693941"/>
            <a:ext cx="2728489" cy="1945061"/>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9" name="Picture 8" descr="Text&#10;&#10;Description automatically generated">
            <a:extLst>
              <a:ext uri="{FF2B5EF4-FFF2-40B4-BE49-F238E27FC236}">
                <a16:creationId xmlns:a16="http://schemas.microsoft.com/office/drawing/2014/main" id="{9F797A80-EE52-20A5-42C0-23B880A9C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84" y="4115867"/>
            <a:ext cx="4110255" cy="204471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86E971D-704F-E5F2-8726-12D7A70F2DDC}"/>
              </a:ext>
            </a:extLst>
          </p:cNvPr>
          <p:cNvPicPr>
            <a:picLocks noChangeAspect="1"/>
          </p:cNvPicPr>
          <p:nvPr/>
        </p:nvPicPr>
        <p:blipFill>
          <a:blip r:embed="rId4"/>
          <a:stretch>
            <a:fillRect/>
          </a:stretch>
        </p:blipFill>
        <p:spPr>
          <a:xfrm>
            <a:off x="8678010" y="3523047"/>
            <a:ext cx="3381390" cy="3205277"/>
          </a:xfrm>
          <a:prstGeom prst="rect">
            <a:avLst/>
          </a:prstGeom>
          <a:effectLst>
            <a:outerShdw blurRad="50800" dist="38100" dir="2700000" algn="tl" rotWithShape="0">
              <a:prstClr val="black">
                <a:alpha val="40000"/>
              </a:prstClr>
            </a:outerShdw>
          </a:effectLst>
        </p:spPr>
      </p:pic>
      <p:grpSp>
        <p:nvGrpSpPr>
          <p:cNvPr id="8" name="Grupo 7"/>
          <p:cNvGrpSpPr/>
          <p:nvPr/>
        </p:nvGrpSpPr>
        <p:grpSpPr>
          <a:xfrm>
            <a:off x="3124194" y="1984591"/>
            <a:ext cx="3510831" cy="2099193"/>
            <a:chOff x="458055" y="2495759"/>
            <a:chExt cx="3934691" cy="2103767"/>
          </a:xfrm>
          <a:effectLst>
            <a:outerShdw blurRad="50800" dist="38100" dir="2700000" algn="tl" rotWithShape="0">
              <a:prstClr val="black">
                <a:alpha val="40000"/>
              </a:prstClr>
            </a:outerShdw>
          </a:effectLst>
        </p:grpSpPr>
        <p:pic>
          <p:nvPicPr>
            <p:cNvPr id="3" name="Imagen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5149" r="3640" b="5409"/>
            <a:stretch/>
          </p:blipFill>
          <p:spPr>
            <a:xfrm>
              <a:off x="458055" y="2495759"/>
              <a:ext cx="3934691" cy="2103767"/>
            </a:xfrm>
            <a:prstGeom prst="rect">
              <a:avLst/>
            </a:prstGeom>
          </p:spPr>
        </p:pic>
        <p:sp>
          <p:nvSpPr>
            <p:cNvPr id="5" name="Rectángulo 4"/>
            <p:cNvSpPr/>
            <p:nvPr/>
          </p:nvSpPr>
          <p:spPr>
            <a:xfrm>
              <a:off x="458055" y="4145960"/>
              <a:ext cx="3934691" cy="400982"/>
            </a:xfrm>
            <a:prstGeom prst="rect">
              <a:avLst/>
            </a:prstGeom>
          </p:spPr>
          <p:txBody>
            <a:bodyPr wrap="square">
              <a:spAutoFit/>
            </a:bodyPr>
            <a:lstStyle/>
            <a:p>
              <a:pPr>
                <a:spcBef>
                  <a:spcPts val="1200"/>
                </a:spcBef>
                <a:spcAft>
                  <a:spcPts val="1200"/>
                </a:spcAft>
                <a:tabLst>
                  <a:tab pos="6751320" algn="l"/>
                  <a:tab pos="6931025" algn="dec"/>
                </a:tabLst>
              </a:pPr>
              <a:r>
                <a:rPr lang="en-US" sz="1000" dirty="0">
                  <a:solidFill>
                    <a:schemeClr val="bg1"/>
                  </a:solidFill>
                  <a:latin typeface="Arial" panose="020B0604020202020204" pitchFamily="34" charset="0"/>
                  <a:cs typeface="Arial" panose="020B0604020202020204" pitchFamily="34" charset="0"/>
                </a:rPr>
                <a:t>African Conference Side Event “Resilient and Safer Coasts” - </a:t>
              </a:r>
              <a:r>
                <a:rPr lang="en-US" sz="1000" i="1" dirty="0">
                  <a:solidFill>
                    <a:schemeClr val="bg1"/>
                  </a:solidFill>
                  <a:latin typeface="Arial" panose="020B0604020202020204" pitchFamily="34" charset="0"/>
                  <a:cs typeface="Arial" panose="020B0604020202020204" pitchFamily="34" charset="0"/>
                </a:rPr>
                <a:t>May 2022, Cairo, Egypt</a:t>
              </a:r>
              <a:r>
                <a:rPr lang="en-US" sz="1000" dirty="0">
                  <a:solidFill>
                    <a:schemeClr val="bg1"/>
                  </a:solidFill>
                  <a:latin typeface="Arial" panose="020B0604020202020204" pitchFamily="34" charset="0"/>
                  <a:cs typeface="Arial" panose="020B0604020202020204" pitchFamily="34" charset="0"/>
                </a:rPr>
                <a:t>.</a:t>
              </a:r>
            </a:p>
          </p:txBody>
        </p:sp>
      </p:grpSp>
      <p:grpSp>
        <p:nvGrpSpPr>
          <p:cNvPr id="15" name="Grupo 14"/>
          <p:cNvGrpSpPr/>
          <p:nvPr/>
        </p:nvGrpSpPr>
        <p:grpSpPr>
          <a:xfrm>
            <a:off x="4598651" y="4281492"/>
            <a:ext cx="3554917" cy="2446832"/>
            <a:chOff x="6744464" y="4673600"/>
            <a:chExt cx="3554917" cy="2446832"/>
          </a:xfrm>
          <a:effectLst>
            <a:outerShdw blurRad="50800" dist="38100" dir="2700000" algn="tl" rotWithShape="0">
              <a:prstClr val="black">
                <a:alpha val="40000"/>
              </a:prstClr>
            </a:outerShdw>
          </a:effectLst>
        </p:grpSpPr>
        <p:pic>
          <p:nvPicPr>
            <p:cNvPr id="14" name="image4.png">
              <a:extLst>
                <a:ext uri="{FF2B5EF4-FFF2-40B4-BE49-F238E27FC236}">
                  <a16:creationId xmlns:a16="http://schemas.microsoft.com/office/drawing/2014/main" id="{BBFF5417-0D09-36BF-AC1C-40C38388298B}"/>
                </a:ext>
              </a:extLst>
            </p:cNvPr>
            <p:cNvPicPr>
              <a:picLocks noChangeAspect="1"/>
            </p:cNvPicPr>
            <p:nvPr/>
          </p:nvPicPr>
          <p:blipFill>
            <a:blip r:embed="rId7"/>
            <a:srcRect/>
            <a:stretch>
              <a:fillRect/>
            </a:stretch>
          </p:blipFill>
          <p:spPr>
            <a:xfrm>
              <a:off x="6744465" y="4673600"/>
              <a:ext cx="3554916" cy="2102070"/>
            </a:xfrm>
            <a:prstGeom prst="rect">
              <a:avLst/>
            </a:prstGeom>
            <a:ln/>
          </p:spPr>
        </p:pic>
        <p:sp>
          <p:nvSpPr>
            <p:cNvPr id="12" name="Rectángulo 11"/>
            <p:cNvSpPr/>
            <p:nvPr/>
          </p:nvSpPr>
          <p:spPr>
            <a:xfrm>
              <a:off x="6744464" y="6720322"/>
              <a:ext cx="3554917" cy="400110"/>
            </a:xfrm>
            <a:prstGeom prst="rect">
              <a:avLst/>
            </a:prstGeom>
            <a:solidFill>
              <a:schemeClr val="tx1"/>
            </a:solidFill>
          </p:spPr>
          <p:txBody>
            <a:bodyPr wrap="square">
              <a:spAutoFit/>
            </a:bodyPr>
            <a:lstStyle/>
            <a:p>
              <a:pPr lvl="0">
                <a:spcBef>
                  <a:spcPts val="1200"/>
                </a:spcBef>
                <a:spcAft>
                  <a:spcPts val="1200"/>
                </a:spcAft>
                <a:tabLst>
                  <a:tab pos="6751320" algn="l"/>
                  <a:tab pos="6931025" algn="dec"/>
                </a:tabLst>
              </a:pPr>
              <a:r>
                <a:rPr lang="en-US" sz="1000" dirty="0">
                  <a:solidFill>
                    <a:prstClr val="white"/>
                  </a:solidFill>
                  <a:latin typeface="Arial" panose="020B0604020202020204" pitchFamily="34" charset="0"/>
                  <a:cs typeface="Arial" panose="020B0604020202020204" pitchFamily="34" charset="0"/>
                </a:rPr>
                <a:t>Inter ICG Task Team on  Disaster Management and Prepared. Feb., 2023, online.</a:t>
              </a:r>
            </a:p>
          </p:txBody>
        </p:sp>
      </p:grpSp>
      <p:pic>
        <p:nvPicPr>
          <p:cNvPr id="2050" name="Picture 2">
            <a:extLst>
              <a:ext uri="{FF2B5EF4-FFF2-40B4-BE49-F238E27FC236}">
                <a16:creationId xmlns:a16="http://schemas.microsoft.com/office/drawing/2014/main" id="{4E5D5B07-1EC6-54C9-30F1-612D83B279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531" t="17187" r="4587"/>
          <a:stretch/>
        </p:blipFill>
        <p:spPr bwMode="auto">
          <a:xfrm>
            <a:off x="6844134" y="1894169"/>
            <a:ext cx="3112414" cy="19641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hape&#10;&#10;Description automatically generated with low confidence">
            <a:extLst>
              <a:ext uri="{FF2B5EF4-FFF2-40B4-BE49-F238E27FC236}">
                <a16:creationId xmlns:a16="http://schemas.microsoft.com/office/drawing/2014/main" id="{5C523F7A-3FEF-2A77-BB49-688E7EAFEFA7}"/>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9" name="TextBox 18">
            <a:extLst>
              <a:ext uri="{FF2B5EF4-FFF2-40B4-BE49-F238E27FC236}">
                <a16:creationId xmlns:a16="http://schemas.microsoft.com/office/drawing/2014/main" id="{F8F1B8E4-AF0F-7C4E-D0A4-B7204CB9ECAA}"/>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DC79D34-178A-5AB3-FFEC-FF11BD7E880C}"/>
              </a:ext>
            </a:extLst>
          </p:cNvPr>
          <p:cNvSpPr txBox="1"/>
          <p:nvPr/>
        </p:nvSpPr>
        <p:spPr>
          <a:xfrm>
            <a:off x="4117398" y="1196420"/>
            <a:ext cx="6094268" cy="671915"/>
          </a:xfrm>
          <a:prstGeom prst="rect">
            <a:avLst/>
          </a:prstGeom>
          <a:noFill/>
        </p:spPr>
        <p:txBody>
          <a:bodyPr wrap="square">
            <a:spAutoFit/>
          </a:bodyPr>
          <a:lstStyle/>
          <a:p>
            <a:pPr>
              <a:lnSpc>
                <a:spcPct val="107000"/>
              </a:lnSpc>
              <a:spcAft>
                <a:spcPts val="3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Rectángulo 11">
            <a:extLst>
              <a:ext uri="{FF2B5EF4-FFF2-40B4-BE49-F238E27FC236}">
                <a16:creationId xmlns:a16="http://schemas.microsoft.com/office/drawing/2014/main" id="{0F0AFCF7-C1D6-B237-0C75-CAC1343B0701}"/>
              </a:ext>
            </a:extLst>
          </p:cNvPr>
          <p:cNvSpPr/>
          <p:nvPr/>
        </p:nvSpPr>
        <p:spPr>
          <a:xfrm>
            <a:off x="6844134" y="2955933"/>
            <a:ext cx="2175202" cy="938719"/>
          </a:xfrm>
          <a:prstGeom prst="rect">
            <a:avLst/>
          </a:prstGeom>
          <a:noFill/>
        </p:spPr>
        <p:txBody>
          <a:bodyPr wrap="square">
            <a:spAutoFit/>
          </a:bodyPr>
          <a:lstStyle/>
          <a:p>
            <a:pPr>
              <a:spcBef>
                <a:spcPts val="1200"/>
              </a:spcBef>
              <a:spcAft>
                <a:spcPts val="1200"/>
              </a:spcAft>
              <a:tabLst>
                <a:tab pos="6751320" algn="l"/>
                <a:tab pos="6931025" algn="dec"/>
              </a:tabLst>
            </a:pPr>
            <a:r>
              <a:rPr lang="en-US" sz="1100" b="1" dirty="0">
                <a:solidFill>
                  <a:schemeClr val="bg1"/>
                </a:solidFill>
                <a:cs typeface="Arial" panose="020B0604020202020204" pitchFamily="34" charset="0"/>
              </a:rPr>
              <a:t>ICG/NEAMTWS Experts Meeting</a:t>
            </a:r>
            <a:r>
              <a:rPr lang="en-US" sz="1100" dirty="0">
                <a:solidFill>
                  <a:schemeClr val="bg1"/>
                </a:solidFill>
                <a:cs typeface="Arial" panose="020B0604020202020204" pitchFamily="34" charset="0"/>
              </a:rPr>
              <a:t>: Implementing NEAMTWS 2030 Strategy, opportunities and actions to explore</a:t>
            </a:r>
            <a:r>
              <a:rPr lang="en-US" sz="1100" i="1" dirty="0">
                <a:solidFill>
                  <a:schemeClr val="bg1"/>
                </a:solidFill>
                <a:cs typeface="Arial" panose="020B0604020202020204" pitchFamily="34" charset="0"/>
              </a:rPr>
              <a:t>. Naples, 28-30 Nov. 2022</a:t>
            </a:r>
            <a:endParaRPr lang="es-ES" sz="1100" dirty="0">
              <a:solidFill>
                <a:schemeClr val="bg1"/>
              </a:solidFill>
            </a:endParaRPr>
          </a:p>
        </p:txBody>
      </p:sp>
      <p:sp>
        <p:nvSpPr>
          <p:cNvPr id="25" name="Rectángulo 11">
            <a:extLst>
              <a:ext uri="{FF2B5EF4-FFF2-40B4-BE49-F238E27FC236}">
                <a16:creationId xmlns:a16="http://schemas.microsoft.com/office/drawing/2014/main" id="{91B835F5-881C-8372-B68B-FC5FB9F588DA}"/>
              </a:ext>
            </a:extLst>
          </p:cNvPr>
          <p:cNvSpPr/>
          <p:nvPr/>
        </p:nvSpPr>
        <p:spPr>
          <a:xfrm>
            <a:off x="8678009" y="5661579"/>
            <a:ext cx="3262199" cy="1066745"/>
          </a:xfrm>
          <a:prstGeom prst="rect">
            <a:avLst/>
          </a:prstGeom>
          <a:solidFill>
            <a:schemeClr val="bg1"/>
          </a:solidFill>
        </p:spPr>
        <p:txBody>
          <a:bodyPr wrap="square">
            <a:normAutofit/>
          </a:bodyPr>
          <a:lstStyle/>
          <a:p>
            <a:pPr>
              <a:spcBef>
                <a:spcPts val="1200"/>
              </a:spcBef>
              <a:spcAft>
                <a:spcPts val="1200"/>
              </a:spcAft>
              <a:tabLst>
                <a:tab pos="6751320" algn="l"/>
                <a:tab pos="6931025" algn="dec"/>
              </a:tabLst>
            </a:pPr>
            <a:r>
              <a:rPr lang="en-US" sz="1100" b="1" dirty="0">
                <a:cs typeface="Arial" panose="020B0604020202020204" pitchFamily="34" charset="0"/>
              </a:rPr>
              <a:t>ICG/NEAMTWS Meeting </a:t>
            </a:r>
            <a:r>
              <a:rPr lang="en-US" sz="1100" dirty="0">
                <a:cs typeface="Arial" panose="020B0604020202020204" pitchFamily="34" charset="0"/>
              </a:rPr>
              <a:t>Local Tsunami Warning in the Context of Multi-Hazard Disaster Risk Mitigation: Requirements, Challenges, Opportunities &amp; CoastWave project Tsunami Ready meeting. October 2022, Ispra, Italy</a:t>
            </a:r>
            <a:endParaRPr lang="es-ES" sz="1100" dirty="0"/>
          </a:p>
        </p:txBody>
      </p:sp>
      <p:pic>
        <p:nvPicPr>
          <p:cNvPr id="2" name="Picture 1" descr="Shape&#10;&#10;Description automatically generated with low confidence">
            <a:extLst>
              <a:ext uri="{FF2B5EF4-FFF2-40B4-BE49-F238E27FC236}">
                <a16:creationId xmlns:a16="http://schemas.microsoft.com/office/drawing/2014/main" id="{60151393-F83B-091D-C516-2600E32D3A82}"/>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0" name="TextBox 9">
            <a:extLst>
              <a:ext uri="{FF2B5EF4-FFF2-40B4-BE49-F238E27FC236}">
                <a16:creationId xmlns:a16="http://schemas.microsoft.com/office/drawing/2014/main" id="{AD9C8CBE-E5FB-F52E-4670-559F251B814B}"/>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UPDATE ON ACTIVITES DEVELOPED</a:t>
            </a:r>
          </a:p>
        </p:txBody>
      </p:sp>
      <p:grpSp>
        <p:nvGrpSpPr>
          <p:cNvPr id="16" name="Group 15">
            <a:extLst>
              <a:ext uri="{FF2B5EF4-FFF2-40B4-BE49-F238E27FC236}">
                <a16:creationId xmlns:a16="http://schemas.microsoft.com/office/drawing/2014/main" id="{8C886297-AEC6-2680-D3CD-E36F80A9FFAA}"/>
              </a:ext>
            </a:extLst>
          </p:cNvPr>
          <p:cNvGrpSpPr/>
          <p:nvPr/>
        </p:nvGrpSpPr>
        <p:grpSpPr>
          <a:xfrm>
            <a:off x="8388929" y="208390"/>
            <a:ext cx="434952" cy="369332"/>
            <a:chOff x="772160" y="2542653"/>
            <a:chExt cx="434952" cy="369332"/>
          </a:xfrm>
        </p:grpSpPr>
        <p:sp>
          <p:nvSpPr>
            <p:cNvPr id="17" name="Free-form: Shape 16">
              <a:extLst>
                <a:ext uri="{FF2B5EF4-FFF2-40B4-BE49-F238E27FC236}">
                  <a16:creationId xmlns:a16="http://schemas.microsoft.com/office/drawing/2014/main" id="{4FB50520-6E93-3663-5BCD-C1AD77B30A62}"/>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20" name="TextBox 19">
              <a:extLst>
                <a:ext uri="{FF2B5EF4-FFF2-40B4-BE49-F238E27FC236}">
                  <a16:creationId xmlns:a16="http://schemas.microsoft.com/office/drawing/2014/main" id="{E75882DB-CB5A-1629-25E1-BC2C89EDC014}"/>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2</a:t>
              </a:r>
            </a:p>
          </p:txBody>
        </p:sp>
      </p:grpSp>
      <p:sp>
        <p:nvSpPr>
          <p:cNvPr id="23" name="Rectángulo 11">
            <a:extLst>
              <a:ext uri="{FF2B5EF4-FFF2-40B4-BE49-F238E27FC236}">
                <a16:creationId xmlns:a16="http://schemas.microsoft.com/office/drawing/2014/main" id="{ABC9C81F-AA9B-B42C-5FB3-5A9B65734AAC}"/>
              </a:ext>
            </a:extLst>
          </p:cNvPr>
          <p:cNvSpPr/>
          <p:nvPr/>
        </p:nvSpPr>
        <p:spPr>
          <a:xfrm>
            <a:off x="9956548" y="2056146"/>
            <a:ext cx="1931882" cy="430887"/>
          </a:xfrm>
          <a:prstGeom prst="rect">
            <a:avLst/>
          </a:prstGeom>
          <a:noFill/>
        </p:spPr>
        <p:txBody>
          <a:bodyPr wrap="square">
            <a:spAutoFit/>
          </a:bodyPr>
          <a:lstStyle/>
          <a:p>
            <a:pPr>
              <a:spcBef>
                <a:spcPts val="1200"/>
              </a:spcBef>
              <a:spcAft>
                <a:spcPts val="1200"/>
              </a:spcAft>
              <a:tabLst>
                <a:tab pos="6751320" algn="l"/>
                <a:tab pos="6931025" algn="dec"/>
              </a:tabLst>
            </a:pPr>
            <a:r>
              <a:rPr lang="en-US" sz="1100" b="1" dirty="0">
                <a:cs typeface="Arial" panose="020B0604020202020204" pitchFamily="34" charset="0"/>
              </a:rPr>
              <a:t>ICG/NEAMTWS SC Meeting</a:t>
            </a:r>
            <a:r>
              <a:rPr lang="en-US" sz="1100" i="1" dirty="0">
                <a:cs typeface="Arial" panose="020B0604020202020204" pitchFamily="34" charset="0"/>
              </a:rPr>
              <a:t> Paris, 12-13 April 2023</a:t>
            </a:r>
            <a:endParaRPr lang="es-ES" sz="1100" dirty="0"/>
          </a:p>
        </p:txBody>
      </p:sp>
      <p:pic>
        <p:nvPicPr>
          <p:cNvPr id="26" name="Picture 25">
            <a:extLst>
              <a:ext uri="{FF2B5EF4-FFF2-40B4-BE49-F238E27FC236}">
                <a16:creationId xmlns:a16="http://schemas.microsoft.com/office/drawing/2014/main" id="{C3FDD98E-5FF8-4615-04A0-DE0F76B7C236}"/>
              </a:ext>
            </a:extLst>
          </p:cNvPr>
          <p:cNvPicPr>
            <a:picLocks noChangeAspect="1"/>
          </p:cNvPicPr>
          <p:nvPr/>
        </p:nvPicPr>
        <p:blipFill>
          <a:blip r:embed="rId10"/>
          <a:stretch>
            <a:fillRect/>
          </a:stretch>
        </p:blipFill>
        <p:spPr>
          <a:xfrm>
            <a:off x="6760410" y="1589505"/>
            <a:ext cx="3196138" cy="22531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822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2C7C2BA0-C4BE-C902-AA83-6875CCD19CD2}"/>
              </a:ext>
            </a:extLst>
          </p:cNvPr>
          <p:cNvSpPr txBox="1">
            <a:spLocks/>
          </p:cNvSpPr>
          <p:nvPr/>
        </p:nvSpPr>
        <p:spPr>
          <a:xfrm>
            <a:off x="873452" y="1392722"/>
            <a:ext cx="10034033" cy="3447098"/>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buFont typeface="Wingdings" panose="05000000000000000000" pitchFamily="2" charset="2"/>
              <a:buChar char="Ø"/>
            </a:pPr>
            <a:r>
              <a:rPr lang="en-US" sz="1800" kern="100" dirty="0">
                <a:latin typeface="Calibri" panose="020F0502020204030204" pitchFamily="34" charset="0"/>
                <a:cs typeface="Times New Roman" panose="02020603050405020304" pitchFamily="18" charset="0"/>
              </a:rPr>
              <a:t>11 Countries and 15 communities (7 countries under </a:t>
            </a:r>
            <a:r>
              <a:rPr lang="pt-BR" sz="1800" kern="100" dirty="0">
                <a:solidFill>
                  <a:schemeClr val="accent1">
                    <a:lumMod val="75000"/>
                  </a:schemeClr>
                </a:solidFill>
                <a:latin typeface="Calibri" panose="020F0502020204030204" pitchFamily="34" charset="0"/>
                <a:cs typeface="Times New Roman" panose="02020603050405020304" pitchFamily="18" charset="0"/>
              </a:rPr>
              <a:t>IOC-UNESCO EU DG-ECHO CoastWAVE Project)</a:t>
            </a:r>
            <a:endParaRPr lang="en-US" sz="1800" kern="100" dirty="0">
              <a:solidFill>
                <a:schemeClr val="accent1">
                  <a:lumMod val="75000"/>
                </a:schemeClr>
              </a:solidFill>
              <a:latin typeface="Calibri" panose="020F0502020204030204" pitchFamily="34" charset="0"/>
              <a:cs typeface="Times New Roman" panose="02020603050405020304" pitchFamily="18" charset="0"/>
            </a:endParaRPr>
          </a:p>
        </p:txBody>
      </p:sp>
      <p:pic>
        <p:nvPicPr>
          <p:cNvPr id="13" name="Picture 12" descr="Shape&#10;&#10;Description automatically generated with low confidence">
            <a:extLst>
              <a:ext uri="{FF2B5EF4-FFF2-40B4-BE49-F238E27FC236}">
                <a16:creationId xmlns:a16="http://schemas.microsoft.com/office/drawing/2014/main" id="{422E1B73-0680-D27F-55DD-0B4EA3913A3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sp>
        <p:nvSpPr>
          <p:cNvPr id="15" name="TextBox 14">
            <a:extLst>
              <a:ext uri="{FF2B5EF4-FFF2-40B4-BE49-F238E27FC236}">
                <a16:creationId xmlns:a16="http://schemas.microsoft.com/office/drawing/2014/main" id="{2145EF1E-9176-D5A1-DB9F-D7F024638E31}"/>
              </a:ext>
            </a:extLst>
          </p:cNvPr>
          <p:cNvSpPr txBox="1"/>
          <p:nvPr/>
        </p:nvSpPr>
        <p:spPr>
          <a:xfrm>
            <a:off x="8879039" y="-22442"/>
            <a:ext cx="3305850" cy="830997"/>
          </a:xfrm>
          <a:prstGeom prst="rect">
            <a:avLst/>
          </a:prstGeom>
          <a:noFill/>
        </p:spPr>
        <p:txBody>
          <a:bodyPr wrap="square" rtlCol="0">
            <a:spAutoFit/>
          </a:bodyPr>
          <a:lstStyle/>
          <a:p>
            <a:r>
              <a:rPr lang="es-ES" sz="2400" b="1" dirty="0">
                <a:solidFill>
                  <a:schemeClr val="bg1"/>
                </a:solidFill>
              </a:rPr>
              <a:t>TRRP IMPLEMENTATION  NEAM REGION</a:t>
            </a:r>
          </a:p>
        </p:txBody>
      </p:sp>
      <p:grpSp>
        <p:nvGrpSpPr>
          <p:cNvPr id="17" name="Group 16">
            <a:extLst>
              <a:ext uri="{FF2B5EF4-FFF2-40B4-BE49-F238E27FC236}">
                <a16:creationId xmlns:a16="http://schemas.microsoft.com/office/drawing/2014/main" id="{0D17A5AC-21B6-3B83-5733-F32734592A98}"/>
              </a:ext>
            </a:extLst>
          </p:cNvPr>
          <p:cNvGrpSpPr/>
          <p:nvPr/>
        </p:nvGrpSpPr>
        <p:grpSpPr>
          <a:xfrm>
            <a:off x="8388929" y="208390"/>
            <a:ext cx="434952" cy="369332"/>
            <a:chOff x="772160" y="2542653"/>
            <a:chExt cx="434952" cy="369332"/>
          </a:xfrm>
        </p:grpSpPr>
        <p:sp>
          <p:nvSpPr>
            <p:cNvPr id="19" name="Free-form: Shape 18">
              <a:extLst>
                <a:ext uri="{FF2B5EF4-FFF2-40B4-BE49-F238E27FC236}">
                  <a16:creationId xmlns:a16="http://schemas.microsoft.com/office/drawing/2014/main" id="{E645601F-D1A9-4D53-4191-72F26D492DF9}"/>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chemeClr val="bg1"/>
                </a:solidFill>
              </a:endParaRPr>
            </a:p>
          </p:txBody>
        </p:sp>
        <p:sp>
          <p:nvSpPr>
            <p:cNvPr id="21" name="TextBox 20">
              <a:extLst>
                <a:ext uri="{FF2B5EF4-FFF2-40B4-BE49-F238E27FC236}">
                  <a16:creationId xmlns:a16="http://schemas.microsoft.com/office/drawing/2014/main" id="{4D62A023-F5FD-8F9B-8A29-5E3A103CCE37}"/>
                </a:ext>
              </a:extLst>
            </p:cNvPr>
            <p:cNvSpPr txBox="1"/>
            <p:nvPr/>
          </p:nvSpPr>
          <p:spPr>
            <a:xfrm>
              <a:off x="772160" y="2542653"/>
              <a:ext cx="199136" cy="369332"/>
            </a:xfrm>
            <a:prstGeom prst="rect">
              <a:avLst/>
            </a:prstGeom>
            <a:noFill/>
          </p:spPr>
          <p:txBody>
            <a:bodyPr wrap="square" rtlCol="0">
              <a:spAutoFit/>
            </a:bodyPr>
            <a:lstStyle/>
            <a:p>
              <a:r>
                <a:rPr lang="es-ES" b="1" dirty="0">
                  <a:solidFill>
                    <a:schemeClr val="bg1"/>
                  </a:solidFill>
                </a:rPr>
                <a:t>3</a:t>
              </a:r>
            </a:p>
          </p:txBody>
        </p:sp>
      </p:grpSp>
      <p:sp>
        <p:nvSpPr>
          <p:cNvPr id="23" name="TextBox 22">
            <a:extLst>
              <a:ext uri="{FF2B5EF4-FFF2-40B4-BE49-F238E27FC236}">
                <a16:creationId xmlns:a16="http://schemas.microsoft.com/office/drawing/2014/main" id="{F34018D8-B19E-9FAB-F9AC-2102A557881B}"/>
              </a:ext>
            </a:extLst>
          </p:cNvPr>
          <p:cNvSpPr txBox="1"/>
          <p:nvPr/>
        </p:nvSpPr>
        <p:spPr>
          <a:xfrm>
            <a:off x="833120" y="852541"/>
            <a:ext cx="8402319"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Tsunami Ready Recognition Programme Implementation in NEAM Region</a:t>
            </a:r>
          </a:p>
        </p:txBody>
      </p:sp>
      <p:sp>
        <p:nvSpPr>
          <p:cNvPr id="4" name="TextBox 3">
            <a:extLst>
              <a:ext uri="{FF2B5EF4-FFF2-40B4-BE49-F238E27FC236}">
                <a16:creationId xmlns:a16="http://schemas.microsoft.com/office/drawing/2014/main" id="{C29E4C9F-86C6-22EC-1618-D17DDE079544}"/>
              </a:ext>
            </a:extLst>
          </p:cNvPr>
          <p:cNvSpPr txBox="1"/>
          <p:nvPr/>
        </p:nvSpPr>
        <p:spPr>
          <a:xfrm>
            <a:off x="873452" y="1758327"/>
            <a:ext cx="11187918" cy="1354217"/>
          </a:xfrm>
          <a:prstGeom prst="rect">
            <a:avLst/>
          </a:prstGeom>
          <a:noFill/>
        </p:spPr>
        <p:txBody>
          <a:bodyPr wrap="square">
            <a:spAutoFit/>
          </a:bodyPr>
          <a:lstStyle/>
          <a:p>
            <a:pPr marL="742950" lvl="1" indent="-285750" algn="just">
              <a:lnSpc>
                <a:spcPct val="100000"/>
              </a:lnSpc>
              <a:spcBef>
                <a:spcPts val="300"/>
              </a:spcBef>
              <a:spcAft>
                <a:spcPts val="300"/>
              </a:spcAft>
              <a:buFont typeface="Arial" panose="020B0604020202020204" pitchFamily="34" charset="0"/>
              <a:buChar char="•"/>
            </a:pPr>
            <a:r>
              <a:rPr lang="fr-FR" sz="1800" dirty="0">
                <a:latin typeface="Calibri" charset="0"/>
                <a:cs typeface="Calibri" charset="0"/>
              </a:rPr>
              <a:t>Atlantic: </a:t>
            </a:r>
            <a:r>
              <a:rPr lang="fr-FR" sz="1800" dirty="0">
                <a:solidFill>
                  <a:schemeClr val="accent1">
                    <a:lumMod val="75000"/>
                  </a:schemeClr>
                </a:solidFill>
                <a:latin typeface="Calibri" charset="0"/>
                <a:cs typeface="Calibri" charset="0"/>
              </a:rPr>
              <a:t>El Jadida (Morocco);</a:t>
            </a:r>
            <a:r>
              <a:rPr lang="fr-FR" sz="1800" dirty="0">
                <a:solidFill>
                  <a:schemeClr val="bg2">
                    <a:lumMod val="50000"/>
                  </a:schemeClr>
                </a:solidFill>
                <a:latin typeface="Calibri" charset="0"/>
                <a:cs typeface="Calibri" charset="0"/>
              </a:rPr>
              <a:t> </a:t>
            </a:r>
            <a:r>
              <a:rPr lang="fr-FR" sz="1800" dirty="0" err="1">
                <a:solidFill>
                  <a:schemeClr val="bg2">
                    <a:lumMod val="50000"/>
                  </a:schemeClr>
                </a:solidFill>
                <a:latin typeface="Calibri" charset="0"/>
                <a:cs typeface="Calibri" charset="0"/>
              </a:rPr>
              <a:t>Loulé</a:t>
            </a:r>
            <a:r>
              <a:rPr lang="fr-FR" sz="1800" dirty="0">
                <a:solidFill>
                  <a:schemeClr val="bg2">
                    <a:lumMod val="50000"/>
                  </a:schemeClr>
                </a:solidFill>
                <a:latin typeface="Calibri" charset="0"/>
                <a:cs typeface="Calibri" charset="0"/>
              </a:rPr>
              <a:t> (Portugal);</a:t>
            </a:r>
            <a:r>
              <a:rPr lang="fr-FR" sz="1800" dirty="0">
                <a:solidFill>
                  <a:schemeClr val="accent1">
                    <a:lumMod val="75000"/>
                  </a:schemeClr>
                </a:solidFill>
                <a:latin typeface="Calibri" charset="0"/>
                <a:cs typeface="Calibri" charset="0"/>
              </a:rPr>
              <a:t> Chipiona</a:t>
            </a:r>
            <a:r>
              <a:rPr lang="en-US" sz="1800" dirty="0">
                <a:solidFill>
                  <a:schemeClr val="accent1">
                    <a:lumMod val="75000"/>
                  </a:schemeClr>
                </a:solidFill>
                <a:latin typeface="Calibri" charset="0"/>
                <a:ea typeface="Calibri" charset="0"/>
                <a:cs typeface="Calibri" charset="0"/>
              </a:rPr>
              <a:t> (</a:t>
            </a:r>
            <a:r>
              <a:rPr lang="fr-FR" sz="1800" dirty="0">
                <a:solidFill>
                  <a:schemeClr val="accent1">
                    <a:lumMod val="75000"/>
                  </a:schemeClr>
                </a:solidFill>
                <a:latin typeface="Calibri" charset="0"/>
                <a:cs typeface="Calibri" charset="0"/>
              </a:rPr>
              <a:t>Spain).</a:t>
            </a:r>
          </a:p>
          <a:p>
            <a:pPr marL="742950" lvl="1" indent="-285750">
              <a:lnSpc>
                <a:spcPct val="100000"/>
              </a:lnSpc>
              <a:spcBef>
                <a:spcPts val="300"/>
              </a:spcBef>
              <a:spcAft>
                <a:spcPts val="300"/>
              </a:spcAft>
              <a:buFont typeface="Arial" panose="020B0604020202020204" pitchFamily="34" charset="0"/>
              <a:buChar char="•"/>
            </a:pPr>
            <a:r>
              <a:rPr lang="en-US" sz="1800" dirty="0">
                <a:latin typeface="Calibri" charset="0"/>
                <a:ea typeface="Calibri" charset="0"/>
                <a:cs typeface="Calibri" charset="0"/>
              </a:rPr>
              <a:t>Central/Western Mediterranean: </a:t>
            </a:r>
            <a:r>
              <a:rPr lang="en-US" sz="1800" dirty="0">
                <a:solidFill>
                  <a:schemeClr val="accent1">
                    <a:lumMod val="75000"/>
                  </a:schemeClr>
                </a:solidFill>
                <a:latin typeface="Calibri" charset="0"/>
                <a:ea typeface="Calibri" charset="0"/>
                <a:cs typeface="Calibri" charset="0"/>
              </a:rPr>
              <a:t>Cannes (France)</a:t>
            </a:r>
            <a:r>
              <a:rPr lang="fr-FR" sz="1800" dirty="0">
                <a:solidFill>
                  <a:schemeClr val="accent1">
                    <a:lumMod val="75000"/>
                  </a:schemeClr>
                </a:solidFill>
                <a:latin typeface="Calibri" charset="0"/>
                <a:ea typeface="Calibri" charset="0"/>
                <a:cs typeface="Calibri" charset="0"/>
              </a:rPr>
              <a:t>; </a:t>
            </a:r>
            <a:r>
              <a:rPr lang="it-IT" sz="1800" dirty="0">
                <a:solidFill>
                  <a:schemeClr val="accent1">
                    <a:lumMod val="75000"/>
                  </a:schemeClr>
                </a:solidFill>
                <a:latin typeface="Calibri" charset="0"/>
                <a:ea typeface="Calibri" charset="0"/>
                <a:cs typeface="Calibri" charset="0"/>
              </a:rPr>
              <a:t>Marzamemi-Pachino, Minturno</a:t>
            </a:r>
            <a:r>
              <a:rPr lang="fr-FR" sz="1800" dirty="0">
                <a:solidFill>
                  <a:schemeClr val="accent1">
                    <a:lumMod val="75000"/>
                  </a:schemeClr>
                </a:solidFill>
                <a:latin typeface="Calibri" charset="0"/>
                <a:cs typeface="Calibri" charset="0"/>
              </a:rPr>
              <a:t>,</a:t>
            </a:r>
            <a:r>
              <a:rPr lang="el-GR" sz="1800" dirty="0">
                <a:solidFill>
                  <a:schemeClr val="accent1">
                    <a:lumMod val="75000"/>
                  </a:schemeClr>
                </a:solidFill>
                <a:latin typeface="Calibri" charset="0"/>
                <a:ea typeface="Calibri" charset="0"/>
                <a:cs typeface="Calibri" charset="0"/>
              </a:rPr>
              <a:t> </a:t>
            </a:r>
            <a:r>
              <a:rPr lang="it-IT" sz="1800" dirty="0">
                <a:solidFill>
                  <a:schemeClr val="accent1">
                    <a:lumMod val="75000"/>
                  </a:schemeClr>
                </a:solidFill>
                <a:latin typeface="Calibri" charset="0"/>
                <a:ea typeface="Calibri" charset="0"/>
                <a:cs typeface="Calibri" charset="0"/>
              </a:rPr>
              <a:t>Palmi</a:t>
            </a:r>
            <a:r>
              <a:rPr lang="fr-FR" sz="1800" dirty="0">
                <a:solidFill>
                  <a:schemeClr val="accent1">
                    <a:lumMod val="75000"/>
                  </a:schemeClr>
                </a:solidFill>
                <a:latin typeface="Calibri" charset="0"/>
                <a:cs typeface="Calibri" charset="0"/>
              </a:rPr>
              <a:t>,</a:t>
            </a:r>
            <a:r>
              <a:rPr lang="el-GR" sz="1800" dirty="0">
                <a:solidFill>
                  <a:schemeClr val="accent1">
                    <a:lumMod val="75000"/>
                  </a:schemeClr>
                </a:solidFill>
                <a:latin typeface="Calibri" charset="0"/>
                <a:ea typeface="Calibri" charset="0"/>
                <a:cs typeface="Calibri" charset="0"/>
              </a:rPr>
              <a:t> </a:t>
            </a:r>
            <a:r>
              <a:rPr lang="it-IT" dirty="0">
                <a:solidFill>
                  <a:schemeClr val="bg2">
                    <a:lumMod val="50000"/>
                  </a:schemeClr>
                </a:solidFill>
                <a:latin typeface="Calibri" charset="0"/>
                <a:cs typeface="Calibri" charset="0"/>
              </a:rPr>
              <a:t>Stromboli volcano</a:t>
            </a:r>
            <a:r>
              <a:rPr lang="fr-FR" dirty="0">
                <a:solidFill>
                  <a:schemeClr val="bg2">
                    <a:lumMod val="50000"/>
                  </a:schemeClr>
                </a:solidFill>
                <a:latin typeface="Calibri" charset="0"/>
                <a:cs typeface="Calibri" charset="0"/>
              </a:rPr>
              <a:t>,</a:t>
            </a:r>
            <a:r>
              <a:rPr lang="el-GR" dirty="0">
                <a:solidFill>
                  <a:schemeClr val="bg2">
                    <a:lumMod val="50000"/>
                  </a:schemeClr>
                </a:solidFill>
                <a:latin typeface="Calibri" charset="0"/>
                <a:cs typeface="Calibri" charset="0"/>
              </a:rPr>
              <a:t> </a:t>
            </a:r>
            <a:r>
              <a:rPr lang="it-IT" dirty="0">
                <a:solidFill>
                  <a:schemeClr val="bg2">
                    <a:lumMod val="50000"/>
                  </a:schemeClr>
                </a:solidFill>
                <a:latin typeface="Calibri" charset="0"/>
                <a:cs typeface="Calibri" charset="0"/>
              </a:rPr>
              <a:t>Otranto </a:t>
            </a:r>
            <a:r>
              <a:rPr lang="it-IT" sz="1800" dirty="0">
                <a:solidFill>
                  <a:schemeClr val="accent1">
                    <a:lumMod val="75000"/>
                  </a:schemeClr>
                </a:solidFill>
                <a:latin typeface="Calibri" charset="0"/>
                <a:ea typeface="Calibri" charset="0"/>
                <a:cs typeface="Calibri" charset="0"/>
              </a:rPr>
              <a:t>(Italy); </a:t>
            </a:r>
            <a:r>
              <a:rPr lang="en-GB" sz="1800" dirty="0">
                <a:solidFill>
                  <a:schemeClr val="accent1">
                    <a:lumMod val="75000"/>
                  </a:schemeClr>
                </a:solidFill>
                <a:latin typeface="Calibri" charset="0"/>
                <a:cs typeface="Calibri" charset="0"/>
              </a:rPr>
              <a:t>Marsaxlokk (Malta).</a:t>
            </a:r>
            <a:endParaRPr lang="fr-FR" sz="1800" dirty="0">
              <a:solidFill>
                <a:schemeClr val="accent1">
                  <a:lumMod val="75000"/>
                </a:schemeClr>
              </a:solidFill>
              <a:latin typeface="Calibri" charset="0"/>
              <a:ea typeface="Calibri" charset="0"/>
              <a:cs typeface="Calibri" charset="0"/>
            </a:endParaRPr>
          </a:p>
          <a:p>
            <a:pPr marL="742950" lvl="1" indent="-285750" algn="just">
              <a:lnSpc>
                <a:spcPct val="100000"/>
              </a:lnSpc>
              <a:spcBef>
                <a:spcPts val="300"/>
              </a:spcBef>
              <a:spcAft>
                <a:spcPts val="300"/>
              </a:spcAft>
              <a:buFont typeface="Arial" panose="020B0604020202020204" pitchFamily="34" charset="0"/>
              <a:buChar char="•"/>
            </a:pPr>
            <a:r>
              <a:rPr lang="en-US" sz="1800" dirty="0">
                <a:latin typeface="Calibri" charset="0"/>
                <a:ea typeface="Calibri" charset="0"/>
                <a:cs typeface="Calibri" charset="0"/>
              </a:rPr>
              <a:t>Eastern Mediterranean: </a:t>
            </a:r>
            <a:r>
              <a:rPr lang="fr-FR" sz="1800" dirty="0" err="1">
                <a:solidFill>
                  <a:schemeClr val="accent1">
                    <a:lumMod val="75000"/>
                  </a:schemeClr>
                </a:solidFill>
                <a:latin typeface="Calibri" charset="0"/>
                <a:ea typeface="Calibri" charset="0"/>
                <a:cs typeface="Calibri" charset="0"/>
              </a:rPr>
              <a:t>Buyukçekmece</a:t>
            </a:r>
            <a:r>
              <a:rPr lang="fr-FR" sz="1800" dirty="0">
                <a:solidFill>
                  <a:schemeClr val="accent1">
                    <a:lumMod val="75000"/>
                  </a:schemeClr>
                </a:solidFill>
                <a:latin typeface="Calibri" charset="0"/>
                <a:ea typeface="Calibri" charset="0"/>
                <a:cs typeface="Calibri" charset="0"/>
              </a:rPr>
              <a:t> (</a:t>
            </a:r>
            <a:r>
              <a:rPr lang="fr-FR" sz="1800" dirty="0" err="1">
                <a:solidFill>
                  <a:schemeClr val="accent1">
                    <a:lumMod val="75000"/>
                  </a:schemeClr>
                </a:solidFill>
                <a:latin typeface="Calibri" charset="0"/>
                <a:ea typeface="Calibri" charset="0"/>
                <a:cs typeface="Calibri" charset="0"/>
              </a:rPr>
              <a:t>Turkey</a:t>
            </a:r>
            <a:r>
              <a:rPr lang="fr-FR" sz="1800" dirty="0">
                <a:solidFill>
                  <a:schemeClr val="accent1">
                    <a:lumMod val="75000"/>
                  </a:schemeClr>
                </a:solidFill>
                <a:latin typeface="Calibri" charset="0"/>
                <a:ea typeface="Calibri" charset="0"/>
                <a:cs typeface="Calibri" charset="0"/>
              </a:rPr>
              <a:t>), </a:t>
            </a:r>
            <a:r>
              <a:rPr lang="en-US" sz="1800" dirty="0">
                <a:solidFill>
                  <a:schemeClr val="accent1">
                    <a:lumMod val="75000"/>
                  </a:schemeClr>
                </a:solidFill>
                <a:latin typeface="Calibri" charset="0"/>
                <a:ea typeface="Calibri" charset="0"/>
                <a:cs typeface="Calibri" charset="0"/>
              </a:rPr>
              <a:t>Samos (Greece), Larnaca (Cyprus), Israel</a:t>
            </a:r>
            <a:r>
              <a:rPr lang="fr-FR" sz="1800" dirty="0">
                <a:solidFill>
                  <a:schemeClr val="accent1">
                    <a:lumMod val="75000"/>
                  </a:schemeClr>
                </a:solidFill>
                <a:latin typeface="Calibri" charset="0"/>
                <a:ea typeface="Calibri" charset="0"/>
                <a:cs typeface="Calibri" charset="0"/>
              </a:rPr>
              <a:t>, </a:t>
            </a:r>
            <a:r>
              <a:rPr lang="en-US" sz="1800" dirty="0">
                <a:solidFill>
                  <a:schemeClr val="accent1">
                    <a:lumMod val="75000"/>
                  </a:schemeClr>
                </a:solidFill>
                <a:latin typeface="Calibri" charset="0"/>
                <a:ea typeface="Calibri" charset="0"/>
                <a:cs typeface="Calibri" charset="0"/>
              </a:rPr>
              <a:t>Alexandria (Egypt).</a:t>
            </a:r>
          </a:p>
        </p:txBody>
      </p:sp>
      <p:pic>
        <p:nvPicPr>
          <p:cNvPr id="6" name="Picture 5">
            <a:extLst>
              <a:ext uri="{FF2B5EF4-FFF2-40B4-BE49-F238E27FC236}">
                <a16:creationId xmlns:a16="http://schemas.microsoft.com/office/drawing/2014/main" id="{6B1E58F9-808A-6141-F90D-142988C09AA2}"/>
              </a:ext>
            </a:extLst>
          </p:cNvPr>
          <p:cNvPicPr>
            <a:picLocks noChangeAspect="1"/>
          </p:cNvPicPr>
          <p:nvPr/>
        </p:nvPicPr>
        <p:blipFill>
          <a:blip r:embed="rId3"/>
          <a:stretch>
            <a:fillRect/>
          </a:stretch>
        </p:blipFill>
        <p:spPr>
          <a:xfrm>
            <a:off x="2185673" y="3270383"/>
            <a:ext cx="7820654" cy="34441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4773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22428</TotalTime>
  <Words>2409</Words>
  <Application>Microsoft Office PowerPoint</Application>
  <PresentationFormat>Widescreen</PresentationFormat>
  <Paragraphs>230</Paragraphs>
  <Slides>16</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Fira Sans Extra Condensed Medium</vt:lpstr>
      <vt:lpstr>Arial</vt:lpstr>
      <vt:lpstr>Calibri</vt:lpstr>
      <vt:lpstr>Calibri Light</vt:lpstr>
      <vt:lpstr>Century Gothic</vt:lpstr>
      <vt:lpstr>Fira Sans Extra Condensed</vt:lpstr>
      <vt:lpstr>Roboto</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Cannes Municipality - FRANCE</vt:lpstr>
      <vt:lpstr>PowerPoint Presentation</vt:lpstr>
      <vt:lpstr>PowerPoint Presentation</vt:lpstr>
      <vt:lpstr>PowerPoint Presentation</vt:lpstr>
      <vt:lpstr>PowerPoint Presentation</vt:lpstr>
      <vt:lpstr>PowerPoint Presentation</vt:lpstr>
      <vt:lpstr>PowerPoint Presentation</vt:lpstr>
    </vt:vector>
  </TitlesOfParts>
  <Company>Universidad de Cantabria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Aguirre Ayerbe, Ignacio</dc:creator>
  <cp:lastModifiedBy>Chang Seng, Denis</cp:lastModifiedBy>
  <cp:revision>145</cp:revision>
  <dcterms:created xsi:type="dcterms:W3CDTF">2022-11-22T19:58:04Z</dcterms:created>
  <dcterms:modified xsi:type="dcterms:W3CDTF">2024-07-09T18:09:00Z</dcterms:modified>
</cp:coreProperties>
</file>