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0" r:id="rId4"/>
    <p:sldMasterId id="2147483658" r:id="rId5"/>
    <p:sldMasterId id="214748366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y="6858000" cx="12192000"/>
  <p:notesSz cx="6858000" cy="9144000"/>
  <p:embeddedFontLst>
    <p:embeddedFont>
      <p:font typeface="Arial Narrow"/>
      <p:regular r:id="rId25"/>
      <p:bold r:id="rId26"/>
      <p:italic r:id="rId27"/>
      <p:boldItalic r:id="rId28"/>
    </p:embeddedFont>
    <p:embeddedFont>
      <p:font typeface="Open Sans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3" roundtripDataSignature="AMtx7mj5mxO4IxS67ZBrrE0zEffxRQ82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5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26" Type="http://schemas.openxmlformats.org/officeDocument/2006/relationships/font" Target="fonts/ArialNarrow-bold.fntdata"/><Relationship Id="rId25" Type="http://schemas.openxmlformats.org/officeDocument/2006/relationships/font" Target="fonts/ArialNarrow-regular.fntdata"/><Relationship Id="rId28" Type="http://schemas.openxmlformats.org/officeDocument/2006/relationships/font" Target="fonts/ArialNarrow-boldItalic.fntdata"/><Relationship Id="rId27" Type="http://schemas.openxmlformats.org/officeDocument/2006/relationships/font" Target="fonts/ArialNarrow-italic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font" Target="fonts/OpenSans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OpenSans-italic.fntdata"/><Relationship Id="rId30" Type="http://schemas.openxmlformats.org/officeDocument/2006/relationships/font" Target="fonts/OpenSans-bold.fntdata"/><Relationship Id="rId11" Type="http://schemas.openxmlformats.org/officeDocument/2006/relationships/slide" Target="slides/slide4.xml"/><Relationship Id="rId33" Type="http://customschemas.google.com/relationships/presentationmetadata" Target="metadata"/><Relationship Id="rId10" Type="http://schemas.openxmlformats.org/officeDocument/2006/relationships/slide" Target="slides/slide3.xml"/><Relationship Id="rId32" Type="http://schemas.openxmlformats.org/officeDocument/2006/relationships/font" Target="fonts/OpenSans-bold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84a4d81c27_0_3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g284a4d81c27_0_3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6" name="Google Shape;276;g284a4d81c27_0_3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84a4d81c27_0_2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g284a4d81c27_0_2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8" name="Google Shape;288;g284a4d81c27_0_2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6" name="Google Shape;296;p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6" name="Google Shape;306;p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2" name="Google Shape;31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2" name="Google Shape;32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72f32d4063_0_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g272f32d4063_0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3" name="Google Shape;343;g272f32d4063_0_1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1" name="Google Shape;35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f03bf6eb80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" name="Google Shape;180;g2f03bf6eb80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f03bf6eb80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" name="Google Shape;194;g2f03bf6eb80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1" name="Google Shape;20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4" name="Google Shape;21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1" name="Google Shape;22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" name="Google Shape;23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2" name="Google Shape;24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72f32d4063_0_2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4" name="Google Shape;264;g272f32d4063_0_2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84a4d81c27_0_376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solidFill>
                  <a:srgbClr val="002F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g284a4d81c27_0_376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84a4d81c27_0_37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02F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g284a4d81c27_0_379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g284a4d81c27_0_379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84a4d81c27_0_383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02F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g284a4d81c27_0_383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4" name="Google Shape;74;g284a4d81c27_0_383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g284a4d81c27_0_383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6" name="Google Shape;76;g284a4d81c27_0_383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84a4d81c27_0_38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02F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84a4d81c27_0_391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rgbClr val="002F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g284a4d81c27_0_391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2" name="Google Shape;82;g284a4d81c27_0_391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84a4d81c27_0_395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rgbClr val="002F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g284a4d81c27_0_395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g284a4d81c27_0_395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72f32d4063_0_116"/>
          <p:cNvSpPr/>
          <p:nvPr/>
        </p:nvSpPr>
        <p:spPr>
          <a:xfrm>
            <a:off x="0" y="1737360"/>
            <a:ext cx="12192000" cy="4748400"/>
          </a:xfrm>
          <a:prstGeom prst="rect">
            <a:avLst/>
          </a:prstGeom>
          <a:solidFill>
            <a:srgbClr val="D8D8D8">
              <a:alpha val="6666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g272f32d4063_0_116"/>
          <p:cNvSpPr txBox="1"/>
          <p:nvPr>
            <p:ph type="title"/>
          </p:nvPr>
        </p:nvSpPr>
        <p:spPr>
          <a:xfrm>
            <a:off x="279400" y="365125"/>
            <a:ext cx="11544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Arial Narrow"/>
              <a:buNone/>
              <a:defRPr b="1" i="0" sz="5400" u="none" cap="none" strike="noStrike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8" name="Google Shape;98;g272f32d4063_0_11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83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85623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9" name="Google Shape;99;g272f32d4063_0_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500" y="6300787"/>
            <a:ext cx="520701" cy="5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72f32d4063_0_12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g272f32d4063_0_12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72f32d4063_0_124"/>
          <p:cNvSpPr/>
          <p:nvPr/>
        </p:nvSpPr>
        <p:spPr>
          <a:xfrm>
            <a:off x="0" y="1737360"/>
            <a:ext cx="12192000" cy="4748400"/>
          </a:xfrm>
          <a:prstGeom prst="rect">
            <a:avLst/>
          </a:prstGeom>
          <a:solidFill>
            <a:srgbClr val="D8D8D8">
              <a:alpha val="6666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g272f32d4063_0_124"/>
          <p:cNvSpPr txBox="1"/>
          <p:nvPr>
            <p:ph type="title"/>
          </p:nvPr>
        </p:nvSpPr>
        <p:spPr>
          <a:xfrm>
            <a:off x="279400" y="365125"/>
            <a:ext cx="11544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Arial Narrow"/>
              <a:buNone/>
              <a:defRPr b="1" i="0" sz="5400" u="none" cap="none" strike="noStrike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6" name="Google Shape;106;g272f32d4063_0_12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Merriweather Sans"/>
              <a:buChar char="-"/>
              <a:defRPr b="0" i="0" sz="2800" u="none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83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85623"/>
              </a:buClr>
              <a:buSzPts val="2200"/>
              <a:buFont typeface="Merriweather Sans"/>
              <a:buChar char="‣"/>
              <a:defRPr b="0" i="0" sz="22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7" name="Google Shape;107;g272f32d4063_0_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500" y="6300787"/>
            <a:ext cx="520701" cy="5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72f32d4063_0_129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0" name="Google Shape;110;g272f32d4063_0_12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g272f32d4063_0_12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g272f32d4063_0_12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g272f32d4063_0_1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72f32d4063_0_135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6" name="Google Shape;116;g272f32d4063_0_135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g272f32d4063_0_13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g272f32d4063_0_13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g272f32d4063_0_13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72f32d4063_0_14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2" name="Google Shape;122;g272f32d4063_0_141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g272f32d4063_0_141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g272f32d4063_0_14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Google Shape;125;g272f32d4063_0_14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" name="Google Shape;126;g272f32d4063_0_14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72f32d4063_0_148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9" name="Google Shape;129;g272f32d4063_0_148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g272f32d4063_0_148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g272f32d4063_0_148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g272f32d4063_0_148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g272f32d4063_0_14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g272f32d4063_0_14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g272f32d4063_0_14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72f32d4063_0_15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8" name="Google Shape;138;g272f32d4063_0_15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g272f32d4063_0_15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g272f32d4063_0_15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2f32d4063_0_162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3" name="Google Shape;143;g272f32d4063_0_162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g272f32d4063_0_162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g272f32d4063_0_16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g272f32d4063_0_16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Google Shape;147;g272f32d4063_0_16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72f32d4063_0_169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0" name="Google Shape;150;g272f32d4063_0_169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g272f32d4063_0_169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g272f32d4063_0_16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" name="Google Shape;153;g272f32d4063_0_16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4" name="Google Shape;154;g272f32d4063_0_16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72f32d4063_0_17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7" name="Google Shape;157;g272f32d4063_0_176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g272f32d4063_0_17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9" name="Google Shape;159;g272f32d4063_0_17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0" name="Google Shape;160;g272f32d4063_0_17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72f32d4063_0_182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3" name="Google Shape;163;g272f32d4063_0_182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g272f32d4063_0_18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g272f32d4063_0_18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Google Shape;166;g272f32d4063_0_18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7" name="Google Shape;47;p2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2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84a4d81c27_0_37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02F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g284a4d81c27_0_37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3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5" Type="http://schemas.openxmlformats.org/officeDocument/2006/relationships/theme" Target="../theme/theme5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.png"/><Relationship Id="rId3" Type="http://schemas.openxmlformats.org/officeDocument/2006/relationships/image" Target="../media/image2.jpg"/><Relationship Id="rId4" Type="http://schemas.openxmlformats.org/officeDocument/2006/relationships/slideLayout" Target="../slideLayouts/slideLayout2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8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8.jp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image" Target="../media/image5.jp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/>
          <p:nvPr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2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3864"/>
            <a:ext cx="5681471" cy="68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94571" y="2949241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0"/>
          <p:cNvSpPr txBox="1"/>
          <p:nvPr/>
        </p:nvSpPr>
        <p:spPr>
          <a:xfrm>
            <a:off x="407916" y="4795552"/>
            <a:ext cx="4174358" cy="10396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</a:t>
            </a:r>
            <a:b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Satellite and Information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22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21;p22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22" name="Google Shape;22;p22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23;p2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24;p22"/>
          <p:cNvSpPr txBox="1"/>
          <p:nvPr/>
        </p:nvSpPr>
        <p:spPr>
          <a:xfrm>
            <a:off x="923667" y="6485276"/>
            <a:ext cx="824920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Environmental Satellite, Data, and Information Service  ⎸National Centers for Environmental Information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2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84a4d81c27_0_364"/>
          <p:cNvSpPr/>
          <p:nvPr/>
        </p:nvSpPr>
        <p:spPr>
          <a:xfrm>
            <a:off x="0" y="6381175"/>
            <a:ext cx="11659140" cy="477282"/>
          </a:xfrm>
          <a:custGeom>
            <a:rect b="b" l="l" r="r" t="t"/>
            <a:pathLst>
              <a:path extrusionOk="0" h="540829" w="11776909">
                <a:moveTo>
                  <a:pt x="0" y="13291"/>
                </a:moveTo>
                <a:lnTo>
                  <a:pt x="11543662" y="0"/>
                </a:lnTo>
                <a:lnTo>
                  <a:pt x="11776909" y="540829"/>
                </a:lnTo>
                <a:lnTo>
                  <a:pt x="0" y="540829"/>
                </a:lnTo>
                <a:lnTo>
                  <a:pt x="0" y="13291"/>
                </a:lnTo>
                <a:close/>
              </a:path>
            </a:pathLst>
          </a:custGeom>
          <a:solidFill>
            <a:srgbClr val="0284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g284a4d81c27_0_36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g284a4d81c27_0_36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g284a4d81c27_0_364"/>
          <p:cNvSpPr txBox="1"/>
          <p:nvPr/>
        </p:nvSpPr>
        <p:spPr>
          <a:xfrm>
            <a:off x="11361819" y="6443000"/>
            <a:ext cx="83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g284a4d81c27_0_364"/>
          <p:cNvSpPr/>
          <p:nvPr/>
        </p:nvSpPr>
        <p:spPr>
          <a:xfrm>
            <a:off x="0" y="0"/>
            <a:ext cx="12192000" cy="320100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g284a4d81c27_0_364"/>
          <p:cNvSpPr txBox="1"/>
          <p:nvPr/>
        </p:nvSpPr>
        <p:spPr>
          <a:xfrm>
            <a:off x="923667" y="6485276"/>
            <a:ext cx="766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Centers for Environmental Information (NCEI)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g284a4d81c27_0_364"/>
          <p:cNvSpPr/>
          <p:nvPr/>
        </p:nvSpPr>
        <p:spPr>
          <a:xfrm>
            <a:off x="0" y="0"/>
            <a:ext cx="12192000" cy="320100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Google Shape;60;g284a4d81c27_0_3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427" y="6113486"/>
            <a:ext cx="659025" cy="6590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g272f32d4063_0_108"/>
          <p:cNvPicPr preferRelativeResize="0"/>
          <p:nvPr/>
        </p:nvPicPr>
        <p:blipFill rotWithShape="1">
          <a:blip r:embed="rId1">
            <a:alphaModFix/>
          </a:blip>
          <a:srcRect b="74079" l="15459" r="15645" t="0"/>
          <a:stretch/>
        </p:blipFill>
        <p:spPr>
          <a:xfrm>
            <a:off x="-1" y="1"/>
            <a:ext cx="12198488" cy="42672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g272f32d4063_0_108"/>
          <p:cNvSpPr/>
          <p:nvPr/>
        </p:nvSpPr>
        <p:spPr>
          <a:xfrm>
            <a:off x="-1" y="274637"/>
            <a:ext cx="12186000" cy="1416000"/>
          </a:xfrm>
          <a:prstGeom prst="rect">
            <a:avLst/>
          </a:prstGeom>
          <a:solidFill>
            <a:srgbClr val="D8D8D8">
              <a:alpha val="6666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g272f32d4063_0_10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g272f32d4063_0_10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g272f32d4063_0_108"/>
          <p:cNvSpPr txBox="1"/>
          <p:nvPr/>
        </p:nvSpPr>
        <p:spPr>
          <a:xfrm>
            <a:off x="10950997" y="6489701"/>
            <a:ext cx="10827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g272f32d4063_0_108"/>
          <p:cNvSpPr txBox="1"/>
          <p:nvPr/>
        </p:nvSpPr>
        <p:spPr>
          <a:xfrm>
            <a:off x="515937" y="6509544"/>
            <a:ext cx="7785000" cy="2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National Centers for Environmental Information</a:t>
            </a:r>
            <a:endParaRPr b="0" i="0" sz="1200" u="none" cap="none" strike="noStrike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g272f32d4063_0_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500" y="6300787"/>
            <a:ext cx="520701" cy="5207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ncei.noaa.gov/" TargetMode="External"/><Relationship Id="rId4" Type="http://schemas.openxmlformats.org/officeDocument/2006/relationships/hyperlink" Target="https://www.ocean-ops.org/sot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28.png"/><Relationship Id="rId6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Relationship Id="rId5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hyperlink" Target="https://www.ncei.noaa.gov/products/blended-sea-winds" TargetMode="External"/><Relationship Id="rId5" Type="http://schemas.openxmlformats.org/officeDocument/2006/relationships/image" Target="../media/image40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Relationship Id="rId4" Type="http://schemas.openxmlformats.org/officeDocument/2006/relationships/image" Target="../media/image42.jpg"/><Relationship Id="rId5" Type="http://schemas.openxmlformats.org/officeDocument/2006/relationships/image" Target="../media/image4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23.jpg"/><Relationship Id="rId5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31.jpg"/><Relationship Id="rId5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"/>
          <p:cNvSpPr txBox="1"/>
          <p:nvPr/>
        </p:nvSpPr>
        <p:spPr>
          <a:xfrm>
            <a:off x="4105022" y="145809"/>
            <a:ext cx="7875484" cy="1358100"/>
          </a:xfrm>
          <a:prstGeom prst="rect">
            <a:avLst/>
          </a:prstGeom>
          <a:gradFill>
            <a:gsLst>
              <a:gs pos="0">
                <a:srgbClr val="9BCDFF"/>
              </a:gs>
              <a:gs pos="35000">
                <a:srgbClr val="B8DCFF"/>
              </a:gs>
              <a:gs pos="100000">
                <a:srgbClr val="E2F0FF"/>
              </a:gs>
            </a:gsLst>
            <a:lin ang="16200000" scaled="0"/>
          </a:gradFill>
          <a:ln cap="flat" cmpd="sng" w="9525">
            <a:solidFill>
              <a:srgbClr val="5597D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5686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Ocean Surface Data, Products and Services at NOAA/NCEI 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"/>
          <p:cNvSpPr txBox="1"/>
          <p:nvPr/>
        </p:nvSpPr>
        <p:spPr>
          <a:xfrm>
            <a:off x="407916" y="5911719"/>
            <a:ext cx="2053426" cy="5737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2024-0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8-06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"/>
          <p:cNvSpPr txBox="1"/>
          <p:nvPr/>
        </p:nvSpPr>
        <p:spPr>
          <a:xfrm>
            <a:off x="4954950" y="3696425"/>
            <a:ext cx="6849600" cy="13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(John) Huai-Min Zhang</a:t>
            </a:r>
            <a:r>
              <a:rPr b="0" baseline="30000" i="1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NOAA/NCEI Ocean Surface Section Chief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WMO/IOC Ship Observations Team (SOT) Chair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"/>
          <p:cNvSpPr txBox="1"/>
          <p:nvPr/>
        </p:nvSpPr>
        <p:spPr>
          <a:xfrm>
            <a:off x="4913250" y="4789534"/>
            <a:ext cx="72378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baseline="30000" i="1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b="1" i="1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NOAA National Centers for Environmental Information (NCEI)</a:t>
            </a:r>
            <a:b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"/>
          <p:cNvSpPr txBox="1"/>
          <p:nvPr/>
        </p:nvSpPr>
        <p:spPr>
          <a:xfrm>
            <a:off x="6096000" y="6184510"/>
            <a:ext cx="5707306" cy="52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"/>
          <p:cNvSpPr txBox="1"/>
          <p:nvPr/>
        </p:nvSpPr>
        <p:spPr>
          <a:xfrm>
            <a:off x="5257050" y="5330625"/>
            <a:ext cx="6486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https://www.ncei.noaa.gov/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https://www.ocean-ops.org/sot/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Contact: huai-min.zhang@noaa.gov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"/>
          <p:cNvSpPr txBox="1"/>
          <p:nvPr/>
        </p:nvSpPr>
        <p:spPr>
          <a:xfrm>
            <a:off x="4714125" y="1919950"/>
            <a:ext cx="5852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US" sz="3000">
                <a:solidFill>
                  <a:srgbClr val="0000FF"/>
                </a:solidFill>
              </a:rPr>
              <a:t>DBCP Training Workshop 2024</a:t>
            </a:r>
            <a:r>
              <a:rPr b="1" i="0" lang="en-US" sz="3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3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84a4d81c27_0_354"/>
          <p:cNvSpPr txBox="1"/>
          <p:nvPr/>
        </p:nvSpPr>
        <p:spPr>
          <a:xfrm>
            <a:off x="701575" y="43175"/>
            <a:ext cx="10906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NOAA Optimum Interpolation Sea Surface Temperature (OISST) Product</a:t>
            </a:r>
            <a:endParaRPr b="1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Font typeface="Calibri"/>
              <a:buChar char="-"/>
            </a:pPr>
            <a:r>
              <a:rPr b="1" i="0" lang="en-US" sz="17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Integrated Use of Global Ocean Observations from In-Situ Platforms and Satellites</a:t>
            </a:r>
            <a:endParaRPr b="1" i="0" sz="17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g284a4d81c27_0_354"/>
          <p:cNvSpPr txBox="1"/>
          <p:nvPr/>
        </p:nvSpPr>
        <p:spPr>
          <a:xfrm>
            <a:off x="164150" y="1124875"/>
            <a:ext cx="44751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NCEI works with NOAA (OAR, NWS) and international partners to collect data from the international Global Ocean Observing Systems.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Calibri"/>
              <a:buChar char="●"/>
            </a:pPr>
            <a:r>
              <a:rPr b="1" i="0" lang="en-US" sz="16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OISST is designed to take integrated global ocean observations from in-situ platforms and NOAA and partner’s satellites</a:t>
            </a:r>
            <a:endParaRPr b="1" i="0" sz="16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integrated use enables consistent time series over time as a Climate Data Record (CDR), ancored to in-situ observations. 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b="1" i="0" lang="en-US" sz="16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OISST has been used as the basis for computing the Marine Heat Wave Indices by the international community</a:t>
            </a: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Current rapid ocean surface warming garners media attention and NCEI has been contacted by many media via NOAA Communications &amp; Outreach 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g284a4d81c27_0_354"/>
          <p:cNvPicPr preferRelativeResize="0"/>
          <p:nvPr/>
        </p:nvPicPr>
        <p:blipFill rotWithShape="1">
          <a:blip r:embed="rId3">
            <a:alphaModFix/>
          </a:blip>
          <a:srcRect b="5095" l="-900" r="58216" t="-152"/>
          <a:stretch/>
        </p:blipFill>
        <p:spPr>
          <a:xfrm>
            <a:off x="4801527" y="922328"/>
            <a:ext cx="2201927" cy="26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284a4d81c27_0_3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0525" y="1177926"/>
            <a:ext cx="4286700" cy="160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284a4d81c27_0_3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86125" y="3548576"/>
            <a:ext cx="3544825" cy="251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84a4d81c27_0_354"/>
          <p:cNvPicPr preferRelativeResize="0"/>
          <p:nvPr/>
        </p:nvPicPr>
        <p:blipFill rotWithShape="1">
          <a:blip r:embed="rId6">
            <a:alphaModFix/>
          </a:blip>
          <a:srcRect b="4377" l="43763" r="0" t="21398"/>
          <a:stretch/>
        </p:blipFill>
        <p:spPr>
          <a:xfrm>
            <a:off x="8350725" y="2783875"/>
            <a:ext cx="3544825" cy="350788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284a4d81c27_0_354"/>
          <p:cNvSpPr txBox="1"/>
          <p:nvPr/>
        </p:nvSpPr>
        <p:spPr>
          <a:xfrm>
            <a:off x="752975" y="5959300"/>
            <a:ext cx="7143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https://www.ncei.noaa.gov/products/optimum-interpolation-sst</a:t>
            </a:r>
            <a:endParaRPr b="1" sz="20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84a4d81c27_0_239"/>
          <p:cNvSpPr txBox="1"/>
          <p:nvPr/>
        </p:nvSpPr>
        <p:spPr>
          <a:xfrm>
            <a:off x="95900" y="311850"/>
            <a:ext cx="6190599" cy="4924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Use Cases – Record Breaking Sea Surface temperature</a:t>
            </a:r>
            <a:endParaRPr b="1" i="0" sz="20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g284a4d81c27_0_239"/>
          <p:cNvPicPr preferRelativeResize="0"/>
          <p:nvPr/>
        </p:nvPicPr>
        <p:blipFill rotWithShape="1">
          <a:blip r:embed="rId3">
            <a:alphaModFix/>
          </a:blip>
          <a:srcRect b="13452" l="27704" r="29884" t="19404"/>
          <a:stretch/>
        </p:blipFill>
        <p:spPr>
          <a:xfrm>
            <a:off x="261257" y="783772"/>
            <a:ext cx="5543550" cy="548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284a4d81c27_0_239"/>
          <p:cNvPicPr preferRelativeResize="0"/>
          <p:nvPr/>
        </p:nvPicPr>
        <p:blipFill rotWithShape="1">
          <a:blip r:embed="rId4">
            <a:alphaModFix/>
          </a:blip>
          <a:srcRect b="18452" l="57391" r="17535" t="37263"/>
          <a:stretch/>
        </p:blipFill>
        <p:spPr>
          <a:xfrm>
            <a:off x="6286499" y="581139"/>
            <a:ext cx="4955721" cy="5470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"/>
          <p:cNvSpPr txBox="1"/>
          <p:nvPr/>
        </p:nvSpPr>
        <p:spPr>
          <a:xfrm>
            <a:off x="-206179" y="438880"/>
            <a:ext cx="4955461" cy="5385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Use Cases – Hurricane Monitoring</a:t>
            </a:r>
            <a:endParaRPr b="1" i="0" sz="17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2"/>
          <p:cNvPicPr preferRelativeResize="0"/>
          <p:nvPr/>
        </p:nvPicPr>
        <p:blipFill rotWithShape="1">
          <a:blip r:embed="rId3">
            <a:alphaModFix/>
          </a:blip>
          <a:srcRect b="7619" l="24056" r="26165" t="32857"/>
          <a:stretch/>
        </p:blipFill>
        <p:spPr>
          <a:xfrm>
            <a:off x="172086" y="1045029"/>
            <a:ext cx="5877011" cy="4392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"/>
          <p:cNvPicPr preferRelativeResize="0"/>
          <p:nvPr/>
        </p:nvPicPr>
        <p:blipFill rotWithShape="1">
          <a:blip r:embed="rId4">
            <a:alphaModFix/>
          </a:blip>
          <a:srcRect b="38450" l="23983" r="27803" t="22857"/>
          <a:stretch/>
        </p:blipFill>
        <p:spPr>
          <a:xfrm>
            <a:off x="6295254" y="1045029"/>
            <a:ext cx="5290459" cy="265339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"/>
          <p:cNvSpPr txBox="1"/>
          <p:nvPr/>
        </p:nvSpPr>
        <p:spPr>
          <a:xfrm>
            <a:off x="6164036" y="332492"/>
            <a:ext cx="5421677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Earliest Catogary-5 Hurricane over 100 years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Very rapid intensification from Cat-1 to Cat-5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Fueled by recording breaking ocean surface temperature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2"/>
          <p:cNvPicPr preferRelativeResize="0"/>
          <p:nvPr/>
        </p:nvPicPr>
        <p:blipFill rotWithShape="1">
          <a:blip r:embed="rId5">
            <a:alphaModFix/>
          </a:blip>
          <a:srcRect b="14335" l="30341" r="31510" t="39491"/>
          <a:stretch/>
        </p:blipFill>
        <p:spPr>
          <a:xfrm>
            <a:off x="5094514" y="3241222"/>
            <a:ext cx="4098472" cy="3100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"/>
          <p:cNvSpPr txBox="1"/>
          <p:nvPr/>
        </p:nvSpPr>
        <p:spPr>
          <a:xfrm>
            <a:off x="-206179" y="438880"/>
            <a:ext cx="7064179" cy="5385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Use Cases – Coastal Water Temperature Guide</a:t>
            </a:r>
            <a:endParaRPr b="1" i="0" sz="17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5"/>
          <p:cNvPicPr preferRelativeResize="0"/>
          <p:nvPr/>
        </p:nvPicPr>
        <p:blipFill rotWithShape="1">
          <a:blip r:embed="rId3">
            <a:alphaModFix/>
          </a:blip>
          <a:srcRect b="11308" l="11037" r="12324" t="25952"/>
          <a:stretch/>
        </p:blipFill>
        <p:spPr>
          <a:xfrm>
            <a:off x="1347107" y="1036863"/>
            <a:ext cx="9993085" cy="5112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5"/>
          <p:cNvSpPr txBox="1"/>
          <p:nvPr>
            <p:ph type="title"/>
          </p:nvPr>
        </p:nvSpPr>
        <p:spPr>
          <a:xfrm>
            <a:off x="838199" y="365125"/>
            <a:ext cx="1098273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/>
              <a:t>Daily Production &amp; Service: NOAA Blended Sea Surface Winds (NBS) V2.0 – </a:t>
            </a:r>
            <a:r>
              <a:rPr i="1" lang="en-US" sz="3600" u="sng">
                <a:solidFill>
                  <a:srgbClr val="0000FF"/>
                </a:solidFill>
              </a:rPr>
              <a:t>Resolving Storm Winds</a:t>
            </a:r>
            <a:endParaRPr sz="3600"/>
          </a:p>
        </p:txBody>
      </p:sp>
      <p:sp>
        <p:nvSpPr>
          <p:cNvPr id="315" name="Google Shape;315;p15"/>
          <p:cNvSpPr/>
          <p:nvPr/>
        </p:nvSpPr>
        <p:spPr>
          <a:xfrm>
            <a:off x="3220854" y="3275112"/>
            <a:ext cx="530305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p15"/>
          <p:cNvPicPr preferRelativeResize="0"/>
          <p:nvPr/>
        </p:nvPicPr>
        <p:blipFill rotWithShape="1">
          <a:blip r:embed="rId3">
            <a:alphaModFix/>
          </a:blip>
          <a:srcRect b="7260" l="11770" r="0" t="0"/>
          <a:stretch/>
        </p:blipFill>
        <p:spPr>
          <a:xfrm>
            <a:off x="4751363" y="1524361"/>
            <a:ext cx="6569613" cy="388232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5"/>
          <p:cNvSpPr txBox="1"/>
          <p:nvPr/>
        </p:nvSpPr>
        <p:spPr>
          <a:xfrm>
            <a:off x="642426" y="1750999"/>
            <a:ext cx="4337538" cy="4480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Characteristics: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Storm (Hurricane) wind resolving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¼º grid,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gap-free</a:t>
            </a:r>
            <a:endParaRPr b="0" i="0" sz="16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6-hourly and daily (🡪 monthly, climatology)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Blending from multiple satellites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July 1987 - onward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Production schedule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Preliminary produced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every day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near real time (1-day delay)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Replaced by final (science quality) version on monthly basis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Recent development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Evaluation by in-situ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Preparing for formal release of v2.0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Experimental data available - contact us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5"/>
          <p:cNvSpPr txBox="1"/>
          <p:nvPr/>
        </p:nvSpPr>
        <p:spPr>
          <a:xfrm>
            <a:off x="1313800" y="5859900"/>
            <a:ext cx="9189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2400" u="sng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https://www.ncei.noaa.gov/products/blended-sea-winds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lh5.googleusercontent.com/rqTkrRkd9P2u7LQsbYbhPiQwMRhzkp_jzw_mHl8w1g2mp7cuDaJpE5jKJ-bG82WD-yQ0O2NI73IjaYnX4KRffldENnaqXbjDb7NuIAt33f5-TI5kKcl7NmMPpAJix3WQYaBP6s7r" id="319" name="Google Shape;319;p15"/>
          <p:cNvPicPr preferRelativeResize="0"/>
          <p:nvPr/>
        </p:nvPicPr>
        <p:blipFill rotWithShape="1">
          <a:blip r:embed="rId5">
            <a:alphaModFix/>
          </a:blip>
          <a:srcRect b="0" l="9775" r="6960" t="0"/>
          <a:stretch/>
        </p:blipFill>
        <p:spPr>
          <a:xfrm>
            <a:off x="8924724" y="4257675"/>
            <a:ext cx="2396251" cy="2158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"/>
          <p:cNvSpPr/>
          <p:nvPr/>
        </p:nvSpPr>
        <p:spPr>
          <a:xfrm>
            <a:off x="3220854" y="3275112"/>
            <a:ext cx="530305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lh5.googleusercontent.com/FZyJ5_AayN3Al86bTL8w6z5kBU_LP2LJeKB4SOQ9wQHIvPC3iaq9W-x8NDMaLlr-Fo_7nW8x5h0NahQBKHYwa-fJu902GlZ-DdRCsTKnrpU04TVnrSfNHfxrIjOJR-Hikn0i0R0" id="325" name="Google Shape;325;p16"/>
          <p:cNvPicPr preferRelativeResize="0"/>
          <p:nvPr/>
        </p:nvPicPr>
        <p:blipFill rotWithShape="1">
          <a:blip r:embed="rId3">
            <a:alphaModFix/>
          </a:blip>
          <a:srcRect b="4179" l="5412" r="0" t="7035"/>
          <a:stretch/>
        </p:blipFill>
        <p:spPr>
          <a:xfrm>
            <a:off x="283823" y="2040775"/>
            <a:ext cx="6159949" cy="323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6"/>
          <p:cNvSpPr txBox="1"/>
          <p:nvPr>
            <p:ph type="title"/>
          </p:nvPr>
        </p:nvSpPr>
        <p:spPr>
          <a:xfrm>
            <a:off x="609600" y="441325"/>
            <a:ext cx="10515600" cy="66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000"/>
              <a:t>Offshore Wind Profiles Dataset for Wind Energy</a:t>
            </a:r>
            <a:endParaRPr sz="4000"/>
          </a:p>
        </p:txBody>
      </p:sp>
      <p:sp>
        <p:nvSpPr>
          <p:cNvPr id="327" name="Google Shape;327;p16"/>
          <p:cNvSpPr txBox="1"/>
          <p:nvPr/>
        </p:nvSpPr>
        <p:spPr>
          <a:xfrm>
            <a:off x="1026909" y="1527372"/>
            <a:ext cx="3934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FF"/>
                </a:solidFill>
              </a:rPr>
              <a:t>Evaluation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against IBTrACS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6"/>
          <p:cNvSpPr txBox="1"/>
          <p:nvPr/>
        </p:nvSpPr>
        <p:spPr>
          <a:xfrm>
            <a:off x="1673256" y="2634454"/>
            <a:ext cx="992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C6294"/>
                </a:solidFill>
                <a:latin typeface="Arial"/>
                <a:ea typeface="Arial"/>
                <a:cs typeface="Arial"/>
                <a:sym typeface="Arial"/>
              </a:rPr>
              <a:t>IBTrACS</a:t>
            </a:r>
            <a:endParaRPr b="0" i="0" sz="1600" u="none" cap="none" strike="noStrike">
              <a:solidFill>
                <a:srgbClr val="1C62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6"/>
          <p:cNvSpPr txBox="1"/>
          <p:nvPr/>
        </p:nvSpPr>
        <p:spPr>
          <a:xfrm>
            <a:off x="1867210" y="3259729"/>
            <a:ext cx="604800" cy="3387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9933"/>
                </a:solidFill>
                <a:latin typeface="Arial"/>
                <a:ea typeface="Arial"/>
                <a:cs typeface="Arial"/>
                <a:sym typeface="Arial"/>
              </a:rPr>
              <a:t>NBS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6"/>
          <p:cNvSpPr txBox="1"/>
          <p:nvPr/>
        </p:nvSpPr>
        <p:spPr>
          <a:xfrm>
            <a:off x="2326579" y="3807810"/>
            <a:ext cx="1083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CMEMES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6"/>
          <p:cNvSpPr txBox="1"/>
          <p:nvPr/>
        </p:nvSpPr>
        <p:spPr>
          <a:xfrm>
            <a:off x="2872387" y="4371416"/>
            <a:ext cx="718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ERA5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2" name="Google Shape;332;p16"/>
          <p:cNvGrpSpPr/>
          <p:nvPr/>
        </p:nvGrpSpPr>
        <p:grpSpPr>
          <a:xfrm>
            <a:off x="6770299" y="1233254"/>
            <a:ext cx="4237886" cy="2701983"/>
            <a:chOff x="298704" y="6181344"/>
            <a:chExt cx="3419856" cy="1872995"/>
          </a:xfrm>
        </p:grpSpPr>
        <p:pic>
          <p:nvPicPr>
            <p:cNvPr id="333" name="Google Shape;333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98704" y="6181344"/>
              <a:ext cx="3419856" cy="18729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4" name="Google Shape;334;p16"/>
            <p:cNvSpPr/>
            <p:nvPr/>
          </p:nvSpPr>
          <p:spPr>
            <a:xfrm>
              <a:off x="438912" y="7720583"/>
              <a:ext cx="256540" cy="251459"/>
            </a:xfrm>
            <a:custGeom>
              <a:rect b="b" l="l" r="r" t="t"/>
              <a:pathLst>
                <a:path extrusionOk="0" h="251459" w="256540">
                  <a:moveTo>
                    <a:pt x="128016" y="0"/>
                  </a:moveTo>
                  <a:lnTo>
                    <a:pt x="78186" y="9879"/>
                  </a:lnTo>
                  <a:lnTo>
                    <a:pt x="37495" y="36823"/>
                  </a:lnTo>
                  <a:lnTo>
                    <a:pt x="10060" y="76788"/>
                  </a:lnTo>
                  <a:lnTo>
                    <a:pt x="0" y="125730"/>
                  </a:lnTo>
                  <a:lnTo>
                    <a:pt x="10060" y="174671"/>
                  </a:lnTo>
                  <a:lnTo>
                    <a:pt x="37495" y="214636"/>
                  </a:lnTo>
                  <a:lnTo>
                    <a:pt x="78186" y="241580"/>
                  </a:lnTo>
                  <a:lnTo>
                    <a:pt x="128016" y="251460"/>
                  </a:lnTo>
                  <a:lnTo>
                    <a:pt x="177845" y="241580"/>
                  </a:lnTo>
                  <a:lnTo>
                    <a:pt x="218536" y="214636"/>
                  </a:lnTo>
                  <a:lnTo>
                    <a:pt x="245971" y="174671"/>
                  </a:lnTo>
                  <a:lnTo>
                    <a:pt x="256032" y="125730"/>
                  </a:lnTo>
                  <a:lnTo>
                    <a:pt x="245971" y="76788"/>
                  </a:lnTo>
                  <a:lnTo>
                    <a:pt x="218536" y="36823"/>
                  </a:lnTo>
                  <a:lnTo>
                    <a:pt x="177845" y="9879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4471C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6"/>
            <p:cNvSpPr/>
            <p:nvPr/>
          </p:nvSpPr>
          <p:spPr>
            <a:xfrm>
              <a:off x="438912" y="7720583"/>
              <a:ext cx="256540" cy="251459"/>
            </a:xfrm>
            <a:custGeom>
              <a:rect b="b" l="l" r="r" t="t"/>
              <a:pathLst>
                <a:path extrusionOk="0" h="251459" w="256540">
                  <a:moveTo>
                    <a:pt x="0" y="125730"/>
                  </a:moveTo>
                  <a:lnTo>
                    <a:pt x="10060" y="76788"/>
                  </a:lnTo>
                  <a:lnTo>
                    <a:pt x="37495" y="36823"/>
                  </a:lnTo>
                  <a:lnTo>
                    <a:pt x="78186" y="9879"/>
                  </a:lnTo>
                  <a:lnTo>
                    <a:pt x="128016" y="0"/>
                  </a:lnTo>
                  <a:lnTo>
                    <a:pt x="177845" y="9879"/>
                  </a:lnTo>
                  <a:lnTo>
                    <a:pt x="218536" y="36823"/>
                  </a:lnTo>
                  <a:lnTo>
                    <a:pt x="245971" y="76788"/>
                  </a:lnTo>
                  <a:lnTo>
                    <a:pt x="256032" y="125730"/>
                  </a:lnTo>
                  <a:lnTo>
                    <a:pt x="245971" y="174671"/>
                  </a:lnTo>
                  <a:lnTo>
                    <a:pt x="218536" y="214636"/>
                  </a:lnTo>
                  <a:lnTo>
                    <a:pt x="177845" y="241580"/>
                  </a:lnTo>
                  <a:lnTo>
                    <a:pt x="128016" y="251460"/>
                  </a:lnTo>
                  <a:lnTo>
                    <a:pt x="78186" y="241580"/>
                  </a:lnTo>
                  <a:lnTo>
                    <a:pt x="37495" y="214636"/>
                  </a:lnTo>
                  <a:lnTo>
                    <a:pt x="10060" y="174671"/>
                  </a:lnTo>
                  <a:lnTo>
                    <a:pt x="0" y="125730"/>
                  </a:lnTo>
                  <a:close/>
                </a:path>
              </a:pathLst>
            </a:custGeom>
            <a:noFill/>
            <a:ln cap="flat" cmpd="sng" w="12175">
              <a:solidFill>
                <a:srgbClr val="2E52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6" name="Google Shape;33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0300" y="3935225"/>
            <a:ext cx="3927924" cy="262157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6"/>
          <p:cNvSpPr txBox="1"/>
          <p:nvPr/>
        </p:nvSpPr>
        <p:spPr>
          <a:xfrm>
            <a:off x="10127250" y="4249550"/>
            <a:ext cx="17814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8000"/>
                </a:solidFill>
                <a:latin typeface="Open Sans"/>
                <a:ea typeface="Open Sans"/>
                <a:cs typeface="Open Sans"/>
                <a:sym typeface="Open Sans"/>
              </a:rPr>
              <a:t>Green Line:</a:t>
            </a:r>
            <a:endParaRPr b="0" i="0" sz="1200" u="none" cap="none" strike="noStrike">
              <a:solidFill>
                <a:srgbClr val="008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8000"/>
                </a:solidFill>
                <a:latin typeface="Open Sans"/>
                <a:ea typeface="Open Sans"/>
                <a:cs typeface="Open Sans"/>
                <a:sym typeface="Open Sans"/>
              </a:rPr>
              <a:t>AI/ML extrapolation</a:t>
            </a:r>
            <a:endParaRPr b="0" i="0" sz="1200" u="none" cap="none" strike="noStrike">
              <a:solidFill>
                <a:srgbClr val="008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8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B4596"/>
                </a:solidFill>
                <a:latin typeface="Open Sans"/>
                <a:ea typeface="Open Sans"/>
                <a:cs typeface="Open Sans"/>
                <a:sym typeface="Open Sans"/>
              </a:rPr>
              <a:t>Blue Line:</a:t>
            </a:r>
            <a:endParaRPr b="0" i="0" sz="1200" u="none" cap="none" strike="noStrike">
              <a:solidFill>
                <a:srgbClr val="0B459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B4596"/>
                </a:solidFill>
                <a:latin typeface="Open Sans"/>
                <a:ea typeface="Open Sans"/>
                <a:cs typeface="Open Sans"/>
                <a:sym typeface="Open Sans"/>
              </a:rPr>
              <a:t>Radar observational data</a:t>
            </a:r>
            <a:endParaRPr b="0" i="0" sz="1200" u="none" cap="none" strike="noStrike">
              <a:solidFill>
                <a:srgbClr val="0B459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1F497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Red</a:t>
            </a:r>
            <a:r>
              <a:rPr b="0" i="0" lang="en-US" sz="1200" u="none" cap="none" strike="noStrike">
                <a:solidFill>
                  <a:srgbClr val="1F497D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b="0" i="0" lang="en-US" sz="1200" u="none" cap="none" strike="noStrike">
                <a:solidFill>
                  <a:srgbClr val="8064A2"/>
                </a:solidFill>
                <a:latin typeface="Open Sans"/>
                <a:ea typeface="Open Sans"/>
                <a:cs typeface="Open Sans"/>
                <a:sym typeface="Open Sans"/>
              </a:rPr>
              <a:t>Purple</a:t>
            </a:r>
            <a:r>
              <a:rPr b="0" i="0" lang="en-US" sz="1200" u="none" cap="none" strike="noStrike">
                <a:solidFill>
                  <a:srgbClr val="1F497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-US" sz="12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(left) Lines: Traditional Empirical methods</a:t>
            </a:r>
            <a:endParaRPr b="0" i="0" sz="12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8" name="Google Shape;338;p16"/>
          <p:cNvSpPr txBox="1"/>
          <p:nvPr/>
        </p:nvSpPr>
        <p:spPr>
          <a:xfrm>
            <a:off x="7805109" y="1105822"/>
            <a:ext cx="3934200" cy="101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Offshore Wind Farm Applications: Wind Roses &amp; AI/ML Extrapolation</a:t>
            </a:r>
            <a:endParaRPr b="0" i="0" sz="1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6"/>
          <p:cNvSpPr txBox="1"/>
          <p:nvPr/>
        </p:nvSpPr>
        <p:spPr>
          <a:xfrm>
            <a:off x="669600" y="5388725"/>
            <a:ext cx="571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4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Frech et al., 2024: A New Gridded Offshore Wind Profile Product for US Coasts Using Machine Learning and Satellite Observations. (To be submitted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72f32d4063_0_100"/>
          <p:cNvSpPr txBox="1"/>
          <p:nvPr/>
        </p:nvSpPr>
        <p:spPr>
          <a:xfrm>
            <a:off x="167951" y="871375"/>
            <a:ext cx="7464490" cy="8771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2500" u="none" cap="none" strike="noStrik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NCEI Long Term Stewardship and Reanalysis Facility: Total Archive Holdings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272f32d4063_0_100"/>
          <p:cNvSpPr/>
          <p:nvPr/>
        </p:nvSpPr>
        <p:spPr>
          <a:xfrm>
            <a:off x="7911900" y="2092771"/>
            <a:ext cx="4028700" cy="36876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t/>
            </a:r>
            <a:endParaRPr b="1" i="0" sz="300" u="none" cap="none" strike="noStrike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●"/>
            </a:pPr>
            <a:r>
              <a:rPr b="1" i="0" lang="en-US" sz="14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NOAA/STAR ACSPO N21 VIIRS L2P SST (V2.80)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●"/>
            </a:pPr>
            <a:r>
              <a:rPr b="1" i="0" lang="en-US" sz="14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NOAA/STAR ACSPO N21 VIIRS L3U SST (V2.80)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●"/>
            </a:pPr>
            <a:r>
              <a:rPr b="1" i="0" lang="en-US" sz="14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NOAA/STAR  ACSPO LEO Daytime L3S sub-skin SST (v2.81)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●"/>
            </a:pPr>
            <a:r>
              <a:rPr b="1" i="0" lang="en-US" sz="14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NOAA/STAR  ACSPO LEO Morning L3S sub-skin SST (v2.80).</a:t>
            </a:r>
            <a:endParaRPr b="1" i="0" sz="1400" u="none" cap="none" strike="noStrike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●"/>
            </a:pPr>
            <a:r>
              <a:rPr b="1" i="0" lang="en-US" sz="14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NOAA/OSPO ACSPO MSG04  SEVIRI L2P SST (V1.0)</a:t>
            </a:r>
            <a:endParaRPr b="1" i="0" sz="1400" u="none" cap="none" strike="noStrike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272f32d4063_0_100"/>
          <p:cNvSpPr txBox="1"/>
          <p:nvPr/>
        </p:nvSpPr>
        <p:spPr>
          <a:xfrm>
            <a:off x="7911900" y="739375"/>
            <a:ext cx="3871200" cy="79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500" u="none" cap="none" strike="noStrik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New Products Archived Since G24</a:t>
            </a:r>
            <a:endParaRPr b="1" i="0" sz="2500" u="none" cap="none" strike="noStrike">
              <a:solidFill>
                <a:srgbClr val="1E4E7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48" name="Google Shape;348;g272f32d4063_0_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022" y="1789408"/>
            <a:ext cx="7752127" cy="447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3"/>
          <p:cNvSpPr/>
          <p:nvPr/>
        </p:nvSpPr>
        <p:spPr>
          <a:xfrm>
            <a:off x="3220854" y="3275112"/>
            <a:ext cx="530305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3"/>
          <p:cNvSpPr txBox="1"/>
          <p:nvPr/>
        </p:nvSpPr>
        <p:spPr>
          <a:xfrm>
            <a:off x="694888" y="380932"/>
            <a:ext cx="1074888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2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Summary: End-to-End Process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2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- From observations to data ingest, data management, data quality control, products development to Societal Applications</a:t>
            </a:r>
            <a:endParaRPr b="0" i="0" sz="28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3"/>
          <p:cNvSpPr/>
          <p:nvPr/>
        </p:nvSpPr>
        <p:spPr>
          <a:xfrm>
            <a:off x="1498680" y="5029492"/>
            <a:ext cx="3344124" cy="860184"/>
          </a:xfrm>
          <a:prstGeom prst="can">
            <a:avLst>
              <a:gd fmla="val 25000" name="adj"/>
            </a:avLst>
          </a:prstGeom>
          <a:solidFill>
            <a:srgbClr val="3D85C6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1: Long Term Preservation and Basic Access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13"/>
          <p:cNvSpPr/>
          <p:nvPr/>
        </p:nvSpPr>
        <p:spPr>
          <a:xfrm>
            <a:off x="1498958" y="4365676"/>
            <a:ext cx="2820995" cy="858479"/>
          </a:xfrm>
          <a:prstGeom prst="can">
            <a:avLst>
              <a:gd fmla="val 25000" name="adj"/>
            </a:avLst>
          </a:prstGeom>
          <a:solidFill>
            <a:srgbClr val="3D85C6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2: Enhanced Access and Basic Quality Assurance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3"/>
          <p:cNvSpPr/>
          <p:nvPr/>
        </p:nvSpPr>
        <p:spPr>
          <a:xfrm>
            <a:off x="1500553" y="3817455"/>
            <a:ext cx="2546337" cy="776821"/>
          </a:xfrm>
          <a:prstGeom prst="can">
            <a:avLst>
              <a:gd fmla="val 25000" name="adj"/>
            </a:avLst>
          </a:prstGeom>
          <a:solidFill>
            <a:srgbClr val="3D85C6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3: Scientific Improvements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3"/>
          <p:cNvSpPr/>
          <p:nvPr/>
        </p:nvSpPr>
        <p:spPr>
          <a:xfrm>
            <a:off x="1498680" y="3381471"/>
            <a:ext cx="2440273" cy="603205"/>
          </a:xfrm>
          <a:prstGeom prst="can">
            <a:avLst>
              <a:gd fmla="val 25000" name="adj"/>
            </a:avLst>
          </a:prstGeom>
          <a:solidFill>
            <a:srgbClr val="3D85C6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4: Derived Products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3"/>
          <p:cNvSpPr/>
          <p:nvPr/>
        </p:nvSpPr>
        <p:spPr>
          <a:xfrm>
            <a:off x="1500553" y="2872243"/>
            <a:ext cx="2286000" cy="656446"/>
          </a:xfrm>
          <a:prstGeom prst="can">
            <a:avLst>
              <a:gd fmla="val 25000" name="adj"/>
            </a:avLst>
          </a:prstGeom>
          <a:solidFill>
            <a:srgbClr val="3D85C6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5: Authoritative Records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3"/>
          <p:cNvSpPr/>
          <p:nvPr/>
        </p:nvSpPr>
        <p:spPr>
          <a:xfrm>
            <a:off x="1500553" y="2205509"/>
            <a:ext cx="1813911" cy="864767"/>
          </a:xfrm>
          <a:prstGeom prst="can">
            <a:avLst>
              <a:gd fmla="val 25000" name="adj"/>
            </a:avLst>
          </a:prstGeom>
          <a:solidFill>
            <a:srgbClr val="3D85C6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6: National Services &amp;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International Leadership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13"/>
          <p:cNvPicPr preferRelativeResize="0"/>
          <p:nvPr/>
        </p:nvPicPr>
        <p:blipFill rotWithShape="1">
          <a:blip r:embed="rId3">
            <a:alphaModFix/>
          </a:blip>
          <a:srcRect b="7672" l="31058" r="20036" t="26650"/>
          <a:stretch/>
        </p:blipFill>
        <p:spPr>
          <a:xfrm>
            <a:off x="5034765" y="1733699"/>
            <a:ext cx="5962359" cy="4501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f03bf6eb80_0_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83" name="Google Shape;183;g2f03bf6eb80_0_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84" name="Google Shape;184;g2f03bf6eb80_0_1"/>
          <p:cNvPicPr preferRelativeResize="0"/>
          <p:nvPr/>
        </p:nvPicPr>
        <p:blipFill rotWithShape="1">
          <a:blip r:embed="rId3">
            <a:alphaModFix/>
          </a:blip>
          <a:srcRect b="17618" l="24651" r="14705" t="33333"/>
          <a:stretch/>
        </p:blipFill>
        <p:spPr>
          <a:xfrm>
            <a:off x="139834" y="365125"/>
            <a:ext cx="11584080" cy="601118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2f03bf6eb80_0_1"/>
          <p:cNvSpPr txBox="1"/>
          <p:nvPr/>
        </p:nvSpPr>
        <p:spPr>
          <a:xfrm>
            <a:off x="1558212" y="587727"/>
            <a:ext cx="4057200" cy="43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WMO/IOC Ship Observations Team (SOT)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2f03bf6eb80_0_1"/>
          <p:cNvSpPr txBox="1"/>
          <p:nvPr/>
        </p:nvSpPr>
        <p:spPr>
          <a:xfrm>
            <a:off x="4177425" y="4005125"/>
            <a:ext cx="1091400" cy="14775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DBCP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7" name="Google Shape;187;g2f03bf6eb80_0_1"/>
          <p:cNvCxnSpPr/>
          <p:nvPr/>
        </p:nvCxnSpPr>
        <p:spPr>
          <a:xfrm>
            <a:off x="4005600" y="3730500"/>
            <a:ext cx="248100" cy="35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8" name="Google Shape;188;g2f03bf6eb80_0_1"/>
          <p:cNvCxnSpPr/>
          <p:nvPr/>
        </p:nvCxnSpPr>
        <p:spPr>
          <a:xfrm flipH="1" rot="10800000">
            <a:off x="3906375" y="3794225"/>
            <a:ext cx="297600" cy="35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9" name="Google Shape;189;g2f03bf6eb80_0_1"/>
          <p:cNvCxnSpPr>
            <a:stCxn id="186" idx="1"/>
          </p:cNvCxnSpPr>
          <p:nvPr/>
        </p:nvCxnSpPr>
        <p:spPr>
          <a:xfrm>
            <a:off x="4177425" y="4743875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0" name="Google Shape;190;g2f03bf6eb80_0_1"/>
          <p:cNvCxnSpPr>
            <a:stCxn id="186" idx="1"/>
          </p:cNvCxnSpPr>
          <p:nvPr/>
        </p:nvCxnSpPr>
        <p:spPr>
          <a:xfrm>
            <a:off x="4177425" y="4743875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" name="Google Shape;191;g2f03bf6eb80_0_1"/>
          <p:cNvCxnSpPr>
            <a:endCxn id="186" idx="1"/>
          </p:cNvCxnSpPr>
          <p:nvPr/>
        </p:nvCxnSpPr>
        <p:spPr>
          <a:xfrm flipH="1" rot="10800000">
            <a:off x="3982425" y="4743875"/>
            <a:ext cx="195000" cy="9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f03bf6eb80_0_14"/>
          <p:cNvSpPr/>
          <p:nvPr/>
        </p:nvSpPr>
        <p:spPr>
          <a:xfrm>
            <a:off x="3220854" y="3275112"/>
            <a:ext cx="5303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g2f03bf6eb80_0_14"/>
          <p:cNvPicPr preferRelativeResize="0"/>
          <p:nvPr/>
        </p:nvPicPr>
        <p:blipFill rotWithShape="1">
          <a:blip r:embed="rId3">
            <a:alphaModFix/>
          </a:blip>
          <a:srcRect b="0" l="4161" r="1481" t="0"/>
          <a:stretch/>
        </p:blipFill>
        <p:spPr>
          <a:xfrm>
            <a:off x="764000" y="855150"/>
            <a:ext cx="10667875" cy="563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2f03bf6eb80_0_14"/>
          <p:cNvSpPr txBox="1"/>
          <p:nvPr>
            <p:ph type="title"/>
          </p:nvPr>
        </p:nvSpPr>
        <p:spPr>
          <a:xfrm>
            <a:off x="838200" y="365125"/>
            <a:ext cx="105156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/>
              <a:t>At NOAA NCEI, We Integrate All Observations Together</a:t>
            </a:r>
            <a:r>
              <a:rPr lang="en-US" sz="3200"/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"/>
          <p:cNvSpPr/>
          <p:nvPr/>
        </p:nvSpPr>
        <p:spPr>
          <a:xfrm>
            <a:off x="3220854" y="3275112"/>
            <a:ext cx="530305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"/>
          <p:cNvSpPr txBox="1"/>
          <p:nvPr/>
        </p:nvSpPr>
        <p:spPr>
          <a:xfrm>
            <a:off x="694888" y="408925"/>
            <a:ext cx="1074888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4000" u="none" cap="none" strike="noStrike">
                <a:solidFill>
                  <a:srgbClr val="124163"/>
                </a:solidFill>
                <a:latin typeface="Calibri"/>
                <a:ea typeface="Calibri"/>
                <a:cs typeface="Calibri"/>
                <a:sym typeface="Calibri"/>
              </a:rPr>
              <a:t>NCEI Data Stewardship and Products Tiers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"/>
          <p:cNvSpPr/>
          <p:nvPr/>
        </p:nvSpPr>
        <p:spPr>
          <a:xfrm>
            <a:off x="1498680" y="5029492"/>
            <a:ext cx="3344124" cy="860184"/>
          </a:xfrm>
          <a:prstGeom prst="can">
            <a:avLst>
              <a:gd fmla="val 25000" name="adj"/>
            </a:avLst>
          </a:prstGeom>
          <a:solidFill>
            <a:srgbClr val="3D85C6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1: Long Term Preservation and Basic Access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"/>
          <p:cNvSpPr/>
          <p:nvPr/>
        </p:nvSpPr>
        <p:spPr>
          <a:xfrm>
            <a:off x="1498958" y="4365676"/>
            <a:ext cx="2820995" cy="858479"/>
          </a:xfrm>
          <a:prstGeom prst="can">
            <a:avLst>
              <a:gd fmla="val 25000" name="adj"/>
            </a:avLst>
          </a:prstGeom>
          <a:solidFill>
            <a:srgbClr val="3D85C6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2: Enhanced Access and Basic Quality Assurance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4"/>
          <p:cNvSpPr/>
          <p:nvPr/>
        </p:nvSpPr>
        <p:spPr>
          <a:xfrm>
            <a:off x="1500553" y="3817455"/>
            <a:ext cx="2546337" cy="776821"/>
          </a:xfrm>
          <a:prstGeom prst="can">
            <a:avLst>
              <a:gd fmla="val 25000" name="adj"/>
            </a:avLst>
          </a:prstGeom>
          <a:solidFill>
            <a:srgbClr val="3D85C6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3: Scientific Improvements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"/>
          <p:cNvSpPr/>
          <p:nvPr/>
        </p:nvSpPr>
        <p:spPr>
          <a:xfrm>
            <a:off x="1498680" y="3381471"/>
            <a:ext cx="2440273" cy="603205"/>
          </a:xfrm>
          <a:prstGeom prst="can">
            <a:avLst>
              <a:gd fmla="val 25000" name="adj"/>
            </a:avLst>
          </a:prstGeom>
          <a:solidFill>
            <a:srgbClr val="3D85C6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4: Derived Products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"/>
          <p:cNvSpPr/>
          <p:nvPr/>
        </p:nvSpPr>
        <p:spPr>
          <a:xfrm>
            <a:off x="1500553" y="2872243"/>
            <a:ext cx="2286000" cy="656446"/>
          </a:xfrm>
          <a:prstGeom prst="can">
            <a:avLst>
              <a:gd fmla="val 25000" name="adj"/>
            </a:avLst>
          </a:prstGeom>
          <a:solidFill>
            <a:srgbClr val="3D85C6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5: Authoritative Records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"/>
          <p:cNvSpPr/>
          <p:nvPr/>
        </p:nvSpPr>
        <p:spPr>
          <a:xfrm>
            <a:off x="1500553" y="2205509"/>
            <a:ext cx="1813911" cy="864767"/>
          </a:xfrm>
          <a:prstGeom prst="can">
            <a:avLst>
              <a:gd fmla="val 25000" name="adj"/>
            </a:avLst>
          </a:prstGeom>
          <a:solidFill>
            <a:srgbClr val="3D85C6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6: National Services &amp;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International Leadership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4"/>
          <p:cNvPicPr preferRelativeResize="0"/>
          <p:nvPr/>
        </p:nvPicPr>
        <p:blipFill rotWithShape="1">
          <a:blip r:embed="rId3">
            <a:alphaModFix/>
          </a:blip>
          <a:srcRect b="7672" l="31058" r="20036" t="26650"/>
          <a:stretch/>
        </p:blipFill>
        <p:spPr>
          <a:xfrm>
            <a:off x="5034765" y="1733699"/>
            <a:ext cx="5962359" cy="4501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"/>
          <p:cNvSpPr txBox="1"/>
          <p:nvPr>
            <p:ph type="title"/>
          </p:nvPr>
        </p:nvSpPr>
        <p:spPr>
          <a:xfrm>
            <a:off x="858135" y="365125"/>
            <a:ext cx="1074888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000"/>
              <a:t>NCEI Ocean Surface Portfolios</a:t>
            </a:r>
            <a:endParaRPr sz="40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2400"/>
              <a:t>https://www.ncei.noaa.gov/products/ocean-physics</a:t>
            </a:r>
            <a:endParaRPr sz="2400"/>
          </a:p>
        </p:txBody>
      </p:sp>
      <p:sp>
        <p:nvSpPr>
          <p:cNvPr id="217" name="Google Shape;217;p3"/>
          <p:cNvSpPr/>
          <p:nvPr/>
        </p:nvSpPr>
        <p:spPr>
          <a:xfrm>
            <a:off x="3220854" y="3275112"/>
            <a:ext cx="530305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375" spcFirstLastPara="1" rIns="91375" wrap="square" tIns="45675">
            <a:noAutofit/>
          </a:bodyPr>
          <a:lstStyle/>
          <a:p>
            <a:pPr indent="-3111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5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Noto Sans Symbols"/>
              <a:buChar char="❖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Carrying out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 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integrated, 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end-to-end, and collaborative approach for the data 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collection and stewardship, 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quality control and processing, product generation, and societal service for the </a:t>
            </a:r>
            <a:r>
              <a:rPr b="0" i="0" lang="en-US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surface marine and meteorological observational data, from both in-situ and satellite </a:t>
            </a:r>
            <a:r>
              <a:rPr lang="en-US" sz="2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observations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/>
          </a:p>
          <a:p>
            <a:pPr indent="-3111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5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Noto Sans Symbols"/>
              <a:buChar char="❖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scope ranges from </a:t>
            </a:r>
            <a:r>
              <a:rPr b="1" i="1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foundational datasets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(e.g. ICOADS, Pathfinder SST) </a:t>
            </a:r>
            <a:r>
              <a:rPr b="1" i="1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high level authoritative 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gridded, blended &amp; merged datasets (e.g. ERSST, OISST and Blended Sea Surface Winds) (tiered scientific data stewardship). 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/>
              <a:t>A Foundational Dataset - The International Comprehensive Ocean-Atmosphere Data Set (ICOADS)</a:t>
            </a:r>
            <a:endParaRPr/>
          </a:p>
        </p:txBody>
      </p:sp>
      <p:sp>
        <p:nvSpPr>
          <p:cNvPr id="224" name="Google Shape;224;p6"/>
          <p:cNvSpPr/>
          <p:nvPr/>
        </p:nvSpPr>
        <p:spPr>
          <a:xfrm>
            <a:off x="3220854" y="3275112"/>
            <a:ext cx="530305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Documents\Data Management\ETMC\MCSS\MCDS\Presentations\icoads_diagram_v1.png" id="225" name="Google Shape;225;p6"/>
          <p:cNvPicPr preferRelativeResize="0"/>
          <p:nvPr/>
        </p:nvPicPr>
        <p:blipFill rotWithShape="1">
          <a:blip r:embed="rId3">
            <a:alphaModFix/>
          </a:blip>
          <a:srcRect b="5089" l="-900" r="58216" t="-151"/>
          <a:stretch/>
        </p:blipFill>
        <p:spPr>
          <a:xfrm>
            <a:off x="797345" y="1625600"/>
            <a:ext cx="2895600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6"/>
          <p:cNvSpPr/>
          <p:nvPr/>
        </p:nvSpPr>
        <p:spPr>
          <a:xfrm>
            <a:off x="3863924" y="1530956"/>
            <a:ext cx="7996772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Scope: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world’s most extensive surface marine &amp; meteorological data collection from 1662 onward; a foundational dataset for climate monitoring &amp; studies as well as societal services (e.g. legal service)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Objective: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Development, stewardship, archive &amp;  service of ICOADS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1) Monthly Version (1662 - present); 2) Daily Version (Jan 2015 - present)</a:t>
            </a:r>
            <a:endParaRPr b="1" i="0" sz="1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Huai-min.Zhang\Downloads\Logo_ICOADS_partner2.jpg" id="227" name="Google Shape;22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7832" y="3276602"/>
            <a:ext cx="4504003" cy="3057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ildrone | Ocean Climate Stations" id="228" name="Google Shape;228;p6"/>
          <p:cNvPicPr preferRelativeResize="0"/>
          <p:nvPr/>
        </p:nvPicPr>
        <p:blipFill rotWithShape="1">
          <a:blip r:embed="rId5">
            <a:alphaModFix/>
          </a:blip>
          <a:srcRect b="4087" l="48260" r="8368" t="4413"/>
          <a:stretch/>
        </p:blipFill>
        <p:spPr>
          <a:xfrm>
            <a:off x="2766914" y="3476873"/>
            <a:ext cx="553558" cy="48661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6"/>
          <p:cNvSpPr txBox="1"/>
          <p:nvPr/>
        </p:nvSpPr>
        <p:spPr>
          <a:xfrm>
            <a:off x="2766914" y="3949700"/>
            <a:ext cx="56938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ASVs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6"/>
          <p:cNvSpPr txBox="1"/>
          <p:nvPr/>
        </p:nvSpPr>
        <p:spPr>
          <a:xfrm>
            <a:off x="9549025" y="4922825"/>
            <a:ext cx="266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https://icoads.noaa.gov</a:t>
            </a:r>
            <a:endParaRPr b="1"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 txBox="1"/>
          <p:nvPr>
            <p:ph type="title"/>
          </p:nvPr>
        </p:nvSpPr>
        <p:spPr>
          <a:xfrm>
            <a:off x="102475" y="365125"/>
            <a:ext cx="11996400" cy="14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/>
              <a:t>1) Daily monitoring of surface obs systems/platforms</a:t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/>
              <a:t>2) Merge BUFR + TAC GTS data streams</a:t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/>
              <a:t>2) Daily ICOADS used as input to high level Products</a:t>
            </a:r>
            <a:endParaRPr sz="3600"/>
          </a:p>
        </p:txBody>
      </p:sp>
      <p:sp>
        <p:nvSpPr>
          <p:cNvPr id="236" name="Google Shape;236;p7"/>
          <p:cNvSpPr/>
          <p:nvPr/>
        </p:nvSpPr>
        <p:spPr>
          <a:xfrm>
            <a:off x="3220854" y="3275112"/>
            <a:ext cx="530305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7"/>
          <p:cNvSpPr txBox="1"/>
          <p:nvPr/>
        </p:nvSpPr>
        <p:spPr>
          <a:xfrm>
            <a:off x="942975" y="5855700"/>
            <a:ext cx="6486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https://icoads.noaa.gov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7"/>
          <p:cNvPicPr preferRelativeResize="0"/>
          <p:nvPr/>
        </p:nvPicPr>
        <p:blipFill rotWithShape="1">
          <a:blip r:embed="rId3">
            <a:alphaModFix/>
          </a:blip>
          <a:srcRect b="6243" l="2114" r="0" t="6920"/>
          <a:stretch/>
        </p:blipFill>
        <p:spPr>
          <a:xfrm>
            <a:off x="317400" y="2016850"/>
            <a:ext cx="5674726" cy="377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7"/>
          <p:cNvPicPr preferRelativeResize="0"/>
          <p:nvPr/>
        </p:nvPicPr>
        <p:blipFill rotWithShape="1">
          <a:blip r:embed="rId4">
            <a:alphaModFix/>
          </a:blip>
          <a:srcRect b="0" l="4161" r="1481" t="0"/>
          <a:stretch/>
        </p:blipFill>
        <p:spPr>
          <a:xfrm>
            <a:off x="5991350" y="1975167"/>
            <a:ext cx="6200650" cy="3444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"/>
          <p:cNvSpPr txBox="1"/>
          <p:nvPr>
            <p:ph type="title"/>
          </p:nvPr>
        </p:nvSpPr>
        <p:spPr>
          <a:xfrm>
            <a:off x="351700" y="365125"/>
            <a:ext cx="11226000" cy="107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000"/>
              <a:t>Centennial Scale (1854 - present - The Extended Reconstructed Sea Surface Temperature (ERSST) </a:t>
            </a:r>
            <a:endParaRPr sz="3000"/>
          </a:p>
        </p:txBody>
      </p:sp>
      <p:sp>
        <p:nvSpPr>
          <p:cNvPr id="245" name="Google Shape;245;p9"/>
          <p:cNvSpPr/>
          <p:nvPr/>
        </p:nvSpPr>
        <p:spPr>
          <a:xfrm>
            <a:off x="3220854" y="3275112"/>
            <a:ext cx="530305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9"/>
          <p:cNvSpPr txBox="1"/>
          <p:nvPr/>
        </p:nvSpPr>
        <p:spPr>
          <a:xfrm>
            <a:off x="8888437" y="6356351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91375" spcFirstLastPara="1" rIns="91375" wrap="square" tIns="456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9"/>
          <p:cNvSpPr txBox="1"/>
          <p:nvPr/>
        </p:nvSpPr>
        <p:spPr>
          <a:xfrm>
            <a:off x="735347" y="1616614"/>
            <a:ext cx="3594360" cy="4707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375" spcFirstLastPara="1" rIns="91375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400"/>
              <a:buFont typeface="Arial"/>
              <a:buNone/>
            </a:pPr>
            <a:r>
              <a:rPr b="1" i="0" lang="en-US" sz="16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Scope: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Authoritative centennial global sea surface temperature dataset for climate change research, assessment &amp; monitoring (Monthly from Jan 1854 – present)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400"/>
              <a:buFont typeface="Arial"/>
              <a:buNone/>
            </a:pPr>
            <a:r>
              <a:rPr b="1" i="0" lang="en-US" sz="16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Objective: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Monthly production &amp; dissemination; development to remain state-of-the-science &amp; authoritative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800"/>
              <a:buFont typeface="Arial"/>
              <a:buNone/>
            </a:pPr>
            <a:r>
              <a:t/>
            </a:r>
            <a:endParaRPr b="1" i="1" sz="8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1600"/>
              <a:buFont typeface="Arial"/>
              <a:buNone/>
            </a:pPr>
            <a:r>
              <a:rPr b="1" i="1" lang="en-US" sz="16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Version update history: </a:t>
            </a:r>
            <a:endParaRPr b="1" i="1" sz="16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802" lvl="2" marL="34280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v1 - 2003; v2 – 2004;  v3 - 2008; v4 – 2015; </a:t>
            </a:r>
            <a:endParaRPr b="0" i="0" sz="14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802" lvl="2" marL="34280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v5: 2017 (J. Climate)</a:t>
            </a:r>
            <a:endParaRPr b="0" i="0" sz="16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802" lvl="2" marL="34280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v6: AI/ML based, under review</a:t>
            </a:r>
            <a:endParaRPr b="0" i="0" sz="16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052" lvl="2" marL="34280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5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&amp; public interests: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Used for climate reports and assessments. New bias corrections starting from v4 showing no recent warming hiatus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8" name="Google Shape;248;p9"/>
          <p:cNvCxnSpPr/>
          <p:nvPr/>
        </p:nvCxnSpPr>
        <p:spPr>
          <a:xfrm>
            <a:off x="8050237" y="2057400"/>
            <a:ext cx="1066800" cy="0"/>
          </a:xfrm>
          <a:prstGeom prst="straightConnector1">
            <a:avLst/>
          </a:prstGeom>
          <a:noFill/>
          <a:ln cap="flat" cmpd="sng" w="38100">
            <a:solidFill>
              <a:srgbClr val="E36C09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49" name="Google Shape;249;p9"/>
          <p:cNvCxnSpPr/>
          <p:nvPr/>
        </p:nvCxnSpPr>
        <p:spPr>
          <a:xfrm>
            <a:off x="9421837" y="4152900"/>
            <a:ext cx="0" cy="952500"/>
          </a:xfrm>
          <a:prstGeom prst="straightConnector1">
            <a:avLst/>
          </a:prstGeom>
          <a:noFill/>
          <a:ln cap="flat" cmpd="sng" w="38100">
            <a:solidFill>
              <a:srgbClr val="E36C09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descr="tracksWithShipNbuoys.png" id="250" name="Google Shape;25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7517" y="2233425"/>
            <a:ext cx="2834265" cy="375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9"/>
          <p:cNvPicPr preferRelativeResize="0"/>
          <p:nvPr/>
        </p:nvPicPr>
        <p:blipFill rotWithShape="1">
          <a:blip r:embed="rId4">
            <a:alphaModFix/>
          </a:blip>
          <a:srcRect b="10649" l="0" r="0" t="5475"/>
          <a:stretch/>
        </p:blipFill>
        <p:spPr>
          <a:xfrm>
            <a:off x="7505582" y="1978750"/>
            <a:ext cx="2590800" cy="184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9"/>
          <p:cNvPicPr preferRelativeResize="0"/>
          <p:nvPr/>
        </p:nvPicPr>
        <p:blipFill rotWithShape="1">
          <a:blip r:embed="rId5">
            <a:alphaModFix/>
          </a:blip>
          <a:srcRect b="11141" l="0" r="20119" t="0"/>
          <a:stretch/>
        </p:blipFill>
        <p:spPr>
          <a:xfrm>
            <a:off x="7505582" y="4618113"/>
            <a:ext cx="2415890" cy="16779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" name="Google Shape;253;p9"/>
          <p:cNvCxnSpPr/>
          <p:nvPr/>
        </p:nvCxnSpPr>
        <p:spPr>
          <a:xfrm>
            <a:off x="6962808" y="1527124"/>
            <a:ext cx="1066800" cy="0"/>
          </a:xfrm>
          <a:prstGeom prst="straightConnector1">
            <a:avLst/>
          </a:prstGeom>
          <a:noFill/>
          <a:ln cap="flat" cmpd="sng" w="38100">
            <a:solidFill>
              <a:srgbClr val="E36C09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54" name="Google Shape;254;p9"/>
          <p:cNvSpPr/>
          <p:nvPr/>
        </p:nvSpPr>
        <p:spPr>
          <a:xfrm>
            <a:off x="4838582" y="1128284"/>
            <a:ext cx="2222976" cy="827904"/>
          </a:xfrm>
          <a:prstGeom prst="cloud">
            <a:avLst/>
          </a:prstGeom>
          <a:solidFill>
            <a:srgbClr val="DDD9C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ICOADS, Argo Floats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9"/>
          <p:cNvSpPr/>
          <p:nvPr/>
        </p:nvSpPr>
        <p:spPr>
          <a:xfrm>
            <a:off x="8115183" y="1188328"/>
            <a:ext cx="1295400" cy="635674"/>
          </a:xfrm>
          <a:prstGeom prst="cloud">
            <a:avLst/>
          </a:prstGeom>
          <a:solidFill>
            <a:srgbClr val="B7CCE4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ERSST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9"/>
          <p:cNvSpPr/>
          <p:nvPr/>
        </p:nvSpPr>
        <p:spPr>
          <a:xfrm>
            <a:off x="7945198" y="3835400"/>
            <a:ext cx="2187290" cy="838200"/>
          </a:xfrm>
          <a:prstGeom prst="cloud">
            <a:avLst/>
          </a:prstGeom>
          <a:solidFill>
            <a:srgbClr val="FFFF00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Example: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Nino Index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racksWithShipNbuoys.png" id="257" name="Google Shape;25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8783" y="2071256"/>
            <a:ext cx="3289214" cy="4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9"/>
          <p:cNvPicPr preferRelativeResize="0"/>
          <p:nvPr/>
        </p:nvPicPr>
        <p:blipFill rotWithShape="1">
          <a:blip r:embed="rId4">
            <a:alphaModFix/>
          </a:blip>
          <a:srcRect b="10649" l="0" r="0" t="5475"/>
          <a:stretch/>
        </p:blipFill>
        <p:spPr>
          <a:xfrm>
            <a:off x="7531796" y="1816582"/>
            <a:ext cx="2590800" cy="184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9"/>
          <p:cNvPicPr preferRelativeResize="0"/>
          <p:nvPr/>
        </p:nvPicPr>
        <p:blipFill rotWithShape="1">
          <a:blip r:embed="rId5">
            <a:alphaModFix/>
          </a:blip>
          <a:srcRect b="11141" l="0" r="20119" t="0"/>
          <a:stretch/>
        </p:blipFill>
        <p:spPr>
          <a:xfrm>
            <a:off x="7531796" y="4455945"/>
            <a:ext cx="2415890" cy="16779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0" name="Google Shape;260;p9"/>
          <p:cNvCxnSpPr/>
          <p:nvPr/>
        </p:nvCxnSpPr>
        <p:spPr>
          <a:xfrm>
            <a:off x="7860794" y="3856981"/>
            <a:ext cx="0" cy="662657"/>
          </a:xfrm>
          <a:prstGeom prst="straightConnector1">
            <a:avLst/>
          </a:prstGeom>
          <a:noFill/>
          <a:ln cap="flat" cmpd="sng" w="38100">
            <a:solidFill>
              <a:srgbClr val="E36C09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61" name="Google Shape;261;p9"/>
          <p:cNvSpPr txBox="1"/>
          <p:nvPr/>
        </p:nvSpPr>
        <p:spPr>
          <a:xfrm>
            <a:off x="5449125" y="699175"/>
            <a:ext cx="651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https://www.ncei.noaa.gov/products/extended-reconstructed-sst</a:t>
            </a:r>
            <a:endParaRPr b="1"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72f32d4063_0_244"/>
          <p:cNvSpPr txBox="1"/>
          <p:nvPr>
            <p:ph type="title"/>
          </p:nvPr>
        </p:nvSpPr>
        <p:spPr>
          <a:xfrm>
            <a:off x="279950" y="430971"/>
            <a:ext cx="110739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 sz="3000"/>
              <a:t>NOAAGlobalTemp – Global Surface Temperature: </a:t>
            </a:r>
            <a:br>
              <a:rPr b="1" lang="en-US" sz="3000"/>
            </a:br>
            <a:r>
              <a:rPr b="1" lang="en-US" sz="3000"/>
              <a:t>Over Land Air Temperature + Ocean Surface Temperature</a:t>
            </a:r>
            <a:endParaRPr sz="3000">
              <a:solidFill>
                <a:srgbClr val="0000FF"/>
              </a:solidFill>
            </a:endParaRPr>
          </a:p>
        </p:txBody>
      </p:sp>
      <p:sp>
        <p:nvSpPr>
          <p:cNvPr id="267" name="Google Shape;267;g272f32d4063_0_244"/>
          <p:cNvSpPr/>
          <p:nvPr/>
        </p:nvSpPr>
        <p:spPr>
          <a:xfrm>
            <a:off x="3220854" y="3275112"/>
            <a:ext cx="5303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272f32d4063_0_244"/>
          <p:cNvSpPr txBox="1"/>
          <p:nvPr/>
        </p:nvSpPr>
        <p:spPr>
          <a:xfrm>
            <a:off x="311746" y="1284942"/>
            <a:ext cx="744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https://www.ncei.noaa.gov/products/land-based-station/noaa-global-temp</a:t>
            </a:r>
            <a:endParaRPr b="1" i="0" sz="18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g272f32d4063_0_2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950" y="1665250"/>
            <a:ext cx="4853079" cy="375497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272f32d4063_0_244"/>
          <p:cNvSpPr/>
          <p:nvPr/>
        </p:nvSpPr>
        <p:spPr>
          <a:xfrm>
            <a:off x="6900091" y="3070860"/>
            <a:ext cx="205800" cy="594300"/>
          </a:xfrm>
          <a:prstGeom prst="downArrow">
            <a:avLst>
              <a:gd fmla="val 50000" name="adj1"/>
              <a:gd fmla="val 50000" name="adj2"/>
            </a:avLst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272f32d4063_0_244"/>
          <p:cNvSpPr txBox="1"/>
          <p:nvPr/>
        </p:nvSpPr>
        <p:spPr>
          <a:xfrm>
            <a:off x="176161" y="5460833"/>
            <a:ext cx="9656847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https://www.ncei.noaa.gov/access/monitoring/climate-at-a-glance/global/time-series/globe/land_ocean/1/6/1850-2024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g272f32d4063_0_244"/>
          <p:cNvPicPr preferRelativeResize="0"/>
          <p:nvPr/>
        </p:nvPicPr>
        <p:blipFill rotWithShape="1">
          <a:blip r:embed="rId4">
            <a:alphaModFix/>
          </a:blip>
          <a:srcRect b="16558" l="6425" r="8678" t="27142"/>
          <a:stretch/>
        </p:blipFill>
        <p:spPr>
          <a:xfrm>
            <a:off x="5266991" y="2033048"/>
            <a:ext cx="6694350" cy="2774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Huai-min Zhang</dc:creator>
</cp:coreProperties>
</file>