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sldIdLst>
    <p:sldId id="278" r:id="rId6"/>
    <p:sldId id="270" r:id="rId7"/>
    <p:sldId id="1129" r:id="rId8"/>
    <p:sldId id="11377" r:id="rId9"/>
    <p:sldId id="1570" r:id="rId10"/>
    <p:sldId id="1572" r:id="rId11"/>
    <p:sldId id="11378" r:id="rId12"/>
    <p:sldId id="1587" r:id="rId13"/>
    <p:sldId id="11379" r:id="rId14"/>
    <p:sldId id="3661" r:id="rId15"/>
    <p:sldId id="11363" r:id="rId16"/>
    <p:sldId id="3648" r:id="rId17"/>
    <p:sldId id="11376" r:id="rId18"/>
    <p:sldId id="11380" r:id="rId19"/>
    <p:sldId id="11369" r:id="rId20"/>
    <p:sldId id="11381" r:id="rId21"/>
    <p:sldId id="11382" r:id="rId22"/>
    <p:sldId id="306" r:id="rId23"/>
    <p:sldId id="297" r:id="rId24"/>
    <p:sldId id="11383" r:id="rId25"/>
    <p:sldId id="283" r:id="rId26"/>
    <p:sldId id="279"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CC00CC"/>
    <a:srgbClr val="000000"/>
    <a:srgbClr val="0066FF"/>
    <a:srgbClr val="FF9933"/>
    <a:srgbClr val="F46CDA"/>
    <a:srgbClr val="CCFF99"/>
    <a:srgbClr val="CCECFF"/>
    <a:srgbClr val="005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87" autoAdjust="0"/>
  </p:normalViewPr>
  <p:slideViewPr>
    <p:cSldViewPr snapToGrid="0">
      <p:cViewPr varScale="1">
        <p:scale>
          <a:sx n="122" d="100"/>
          <a:sy n="122"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pika Gallage" userId="4a82e38a-957a-410d-b619-5a28fcbc3224" providerId="ADAL" clId="{65FC3DE4-589D-4B84-8549-E8008243146C}"/>
    <pc:docChg chg="modSld">
      <pc:chgData name="Champika Gallage" userId="4a82e38a-957a-410d-b619-5a28fcbc3224" providerId="ADAL" clId="{65FC3DE4-589D-4B84-8549-E8008243146C}" dt="2024-08-02T10:59:22.097" v="7" actId="20577"/>
      <pc:docMkLst>
        <pc:docMk/>
      </pc:docMkLst>
      <pc:sldChg chg="modNotesTx">
        <pc:chgData name="Champika Gallage" userId="4a82e38a-957a-410d-b619-5a28fcbc3224" providerId="ADAL" clId="{65FC3DE4-589D-4B84-8549-E8008243146C}" dt="2024-08-02T10:59:05.767" v="6" actId="20577"/>
        <pc:sldMkLst>
          <pc:docMk/>
          <pc:sldMk cId="2926561688" sldId="297"/>
        </pc:sldMkLst>
      </pc:sldChg>
      <pc:sldChg chg="modNotesTx">
        <pc:chgData name="Champika Gallage" userId="4a82e38a-957a-410d-b619-5a28fcbc3224" providerId="ADAL" clId="{65FC3DE4-589D-4B84-8549-E8008243146C}" dt="2024-08-02T10:59:01.133" v="5" actId="20577"/>
        <pc:sldMkLst>
          <pc:docMk/>
          <pc:sldMk cId="109329962" sldId="306"/>
        </pc:sldMkLst>
      </pc:sldChg>
      <pc:sldChg chg="modNotesTx">
        <pc:chgData name="Champika Gallage" userId="4a82e38a-957a-410d-b619-5a28fcbc3224" providerId="ADAL" clId="{65FC3DE4-589D-4B84-8549-E8008243146C}" dt="2024-08-02T10:58:30.356" v="1" actId="20577"/>
        <pc:sldMkLst>
          <pc:docMk/>
          <pc:sldMk cId="598929988" sldId="1570"/>
        </pc:sldMkLst>
      </pc:sldChg>
      <pc:sldChg chg="modNotesTx">
        <pc:chgData name="Champika Gallage" userId="4a82e38a-957a-410d-b619-5a28fcbc3224" providerId="ADAL" clId="{65FC3DE4-589D-4B84-8549-E8008243146C}" dt="2024-08-02T10:58:37.864" v="2" actId="20577"/>
        <pc:sldMkLst>
          <pc:docMk/>
          <pc:sldMk cId="2200495046" sldId="1587"/>
        </pc:sldMkLst>
      </pc:sldChg>
      <pc:sldChg chg="modNotesTx">
        <pc:chgData name="Champika Gallage" userId="4a82e38a-957a-410d-b619-5a28fcbc3224" providerId="ADAL" clId="{65FC3DE4-589D-4B84-8549-E8008243146C}" dt="2024-08-02T10:58:26.236" v="0" actId="20577"/>
        <pc:sldMkLst>
          <pc:docMk/>
          <pc:sldMk cId="406392004" sldId="11377"/>
        </pc:sldMkLst>
      </pc:sldChg>
      <pc:sldChg chg="modNotesTx">
        <pc:chgData name="Champika Gallage" userId="4a82e38a-957a-410d-b619-5a28fcbc3224" providerId="ADAL" clId="{65FC3DE4-589D-4B84-8549-E8008243146C}" dt="2024-08-02T10:58:52.696" v="3" actId="20577"/>
        <pc:sldMkLst>
          <pc:docMk/>
          <pc:sldMk cId="1604788484" sldId="11381"/>
        </pc:sldMkLst>
      </pc:sldChg>
      <pc:sldChg chg="modNotesTx">
        <pc:chgData name="Champika Gallage" userId="4a82e38a-957a-410d-b619-5a28fcbc3224" providerId="ADAL" clId="{65FC3DE4-589D-4B84-8549-E8008243146C}" dt="2024-08-02T10:58:57.029" v="4" actId="20577"/>
        <pc:sldMkLst>
          <pc:docMk/>
          <pc:sldMk cId="3421761108" sldId="11382"/>
        </pc:sldMkLst>
      </pc:sldChg>
      <pc:sldChg chg="modNotesTx">
        <pc:chgData name="Champika Gallage" userId="4a82e38a-957a-410d-b619-5a28fcbc3224" providerId="ADAL" clId="{65FC3DE4-589D-4B84-8549-E8008243146C}" dt="2024-08-02T10:59:22.097" v="7" actId="20577"/>
        <pc:sldMkLst>
          <pc:docMk/>
          <pc:sldMk cId="747768155" sldId="113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D59D02-74C7-4BCB-B077-84993B4D399A}" type="datetimeFigureOut">
              <a:rPr lang="en-CH" smtClean="0"/>
              <a:t>02/08/2024</a:t>
            </a:fld>
            <a:endParaRPr lang="en-CH"/>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376FD74-1F1E-4833-9322-5AEE0A9B102B}" type="slidenum">
              <a:rPr lang="en-CH" smtClean="0"/>
              <a:t>‹#›</a:t>
            </a:fld>
            <a:endParaRPr lang="en-CH"/>
          </a:p>
        </p:txBody>
      </p:sp>
    </p:spTree>
    <p:extLst>
      <p:ext uri="{BB962C8B-B14F-4D97-AF65-F5344CB8AC3E}">
        <p14:creationId xmlns:p14="http://schemas.microsoft.com/office/powerpoint/2010/main" val="320975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376FD74-1F1E-4833-9322-5AEE0A9B102B}" type="slidenum">
              <a:rPr lang="en-CH" smtClean="0"/>
              <a:t>1</a:t>
            </a:fld>
            <a:endParaRPr lang="en-CH"/>
          </a:p>
        </p:txBody>
      </p:sp>
    </p:spTree>
    <p:extLst>
      <p:ext uri="{BB962C8B-B14F-4D97-AF65-F5344CB8AC3E}">
        <p14:creationId xmlns:p14="http://schemas.microsoft.com/office/powerpoint/2010/main" val="204930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8F86F-BB3D-4959-B22F-3E3268AA78F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86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781FD65-1844-41EC-B390-4DCFCD9BB0B7}" type="slidenum">
              <a:rPr lang="en-AU" smtClean="0"/>
              <a:t>12</a:t>
            </a:fld>
            <a:endParaRPr lang="en-AU"/>
          </a:p>
        </p:txBody>
      </p:sp>
    </p:spTree>
    <p:extLst>
      <p:ext uri="{BB962C8B-B14F-4D97-AF65-F5344CB8AC3E}">
        <p14:creationId xmlns:p14="http://schemas.microsoft.com/office/powerpoint/2010/main" val="103389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376FD74-1F1E-4833-9322-5AEE0A9B102B}" type="slidenum">
              <a:rPr lang="en-CH" smtClean="0"/>
              <a:t>13</a:t>
            </a:fld>
            <a:endParaRPr lang="en-CH"/>
          </a:p>
        </p:txBody>
      </p:sp>
    </p:spTree>
    <p:extLst>
      <p:ext uri="{BB962C8B-B14F-4D97-AF65-F5344CB8AC3E}">
        <p14:creationId xmlns:p14="http://schemas.microsoft.com/office/powerpoint/2010/main" val="406909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376FD74-1F1E-4833-9322-5AEE0A9B102B}" type="slidenum">
              <a:rPr lang="en-CH" smtClean="0"/>
              <a:t>14</a:t>
            </a:fld>
            <a:endParaRPr lang="en-CH"/>
          </a:p>
        </p:txBody>
      </p:sp>
    </p:spTree>
    <p:extLst>
      <p:ext uri="{BB962C8B-B14F-4D97-AF65-F5344CB8AC3E}">
        <p14:creationId xmlns:p14="http://schemas.microsoft.com/office/powerpoint/2010/main" val="2723367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Open Sans" panose="020B0606030504020204" pitchFamily="34" charset="0"/>
              </a:rPr>
              <a:t>According to the WMO GBON Global Gap Analysis of June 2023, the more than 100 countries classified as SIDS, LDCs and LMICs deliver only 7 % of the mandatory GBON surface land data and 24 percent of the GBON upper air data.</a:t>
            </a:r>
            <a:endParaRPr lang="en-CH" b="0" i="0" dirty="0">
              <a:solidFill>
                <a:srgbClr val="FFFFF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D203F65-9ECC-476D-9EAD-5405A20EA743}" type="slidenum">
              <a:rPr lang="en-CH" smtClean="0"/>
              <a:t>15</a:t>
            </a:fld>
            <a:endParaRPr lang="en-CH"/>
          </a:p>
        </p:txBody>
      </p:sp>
    </p:spTree>
    <p:extLst>
      <p:ext uri="{BB962C8B-B14F-4D97-AF65-F5344CB8AC3E}">
        <p14:creationId xmlns:p14="http://schemas.microsoft.com/office/powerpoint/2010/main" val="3340170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i="0" dirty="0">
              <a:solidFill>
                <a:srgbClr val="FFFFF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D203F65-9ECC-476D-9EAD-5405A20EA743}" type="slidenum">
              <a:rPr lang="en-CH" smtClean="0"/>
              <a:t>16</a:t>
            </a:fld>
            <a:endParaRPr lang="en-CH"/>
          </a:p>
        </p:txBody>
      </p:sp>
    </p:spTree>
    <p:extLst>
      <p:ext uri="{BB962C8B-B14F-4D97-AF65-F5344CB8AC3E}">
        <p14:creationId xmlns:p14="http://schemas.microsoft.com/office/powerpoint/2010/main" val="262914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i="0" dirty="0">
              <a:solidFill>
                <a:srgbClr val="FFFFF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D203F65-9ECC-476D-9EAD-5405A20EA743}" type="slidenum">
              <a:rPr lang="en-CH" smtClean="0"/>
              <a:t>17</a:t>
            </a:fld>
            <a:endParaRPr lang="en-CH"/>
          </a:p>
        </p:txBody>
      </p:sp>
    </p:spTree>
    <p:extLst>
      <p:ext uri="{BB962C8B-B14F-4D97-AF65-F5344CB8AC3E}">
        <p14:creationId xmlns:p14="http://schemas.microsoft.com/office/powerpoint/2010/main" val="3362270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376FD74-1F1E-4833-9322-5AEE0A9B102B}" type="slidenum">
              <a:rPr lang="en-CH" smtClean="0"/>
              <a:t>18</a:t>
            </a:fld>
            <a:endParaRPr lang="en-CH"/>
          </a:p>
        </p:txBody>
      </p:sp>
    </p:spTree>
    <p:extLst>
      <p:ext uri="{BB962C8B-B14F-4D97-AF65-F5344CB8AC3E}">
        <p14:creationId xmlns:p14="http://schemas.microsoft.com/office/powerpoint/2010/main" val="2681039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D4AB8-3A11-4583-AC31-2BAB11A696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84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i="0" dirty="0">
              <a:solidFill>
                <a:srgbClr val="FFFFFF"/>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D203F65-9ECC-476D-9EAD-5405A20EA743}" type="slidenum">
              <a:rPr lang="en-CH" smtClean="0"/>
              <a:t>20</a:t>
            </a:fld>
            <a:endParaRPr lang="en-CH"/>
          </a:p>
        </p:txBody>
      </p:sp>
    </p:spTree>
    <p:extLst>
      <p:ext uri="{BB962C8B-B14F-4D97-AF65-F5344CB8AC3E}">
        <p14:creationId xmlns:p14="http://schemas.microsoft.com/office/powerpoint/2010/main" val="191192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376FD74-1F1E-4833-9322-5AEE0A9B102B}" type="slidenum">
              <a:rPr lang="en-CH" smtClean="0"/>
              <a:t>2</a:t>
            </a:fld>
            <a:endParaRPr lang="en-CH"/>
          </a:p>
        </p:txBody>
      </p:sp>
    </p:spTree>
    <p:extLst>
      <p:ext uri="{BB962C8B-B14F-4D97-AF65-F5344CB8AC3E}">
        <p14:creationId xmlns:p14="http://schemas.microsoft.com/office/powerpoint/2010/main" val="2458355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376FD74-1F1E-4833-9322-5AEE0A9B102B}" type="slidenum">
              <a:rPr lang="en-CH" smtClean="0"/>
              <a:t>21</a:t>
            </a:fld>
            <a:endParaRPr lang="en-CH"/>
          </a:p>
        </p:txBody>
      </p:sp>
    </p:spTree>
    <p:extLst>
      <p:ext uri="{BB962C8B-B14F-4D97-AF65-F5344CB8AC3E}">
        <p14:creationId xmlns:p14="http://schemas.microsoft.com/office/powerpoint/2010/main" val="22062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376FD74-1F1E-4833-9322-5AEE0A9B102B}" type="slidenum">
              <a:rPr lang="en-CH" smtClean="0"/>
              <a:t>22</a:t>
            </a:fld>
            <a:endParaRPr lang="en-CH"/>
          </a:p>
        </p:txBody>
      </p:sp>
    </p:spTree>
    <p:extLst>
      <p:ext uri="{BB962C8B-B14F-4D97-AF65-F5344CB8AC3E}">
        <p14:creationId xmlns:p14="http://schemas.microsoft.com/office/powerpoint/2010/main" val="312739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203F65-9ECC-476D-9EAD-5405A20EA743}" type="slidenum">
              <a:rPr lang="en-CH" smtClean="0"/>
              <a:t>3</a:t>
            </a:fld>
            <a:endParaRPr lang="en-CH"/>
          </a:p>
        </p:txBody>
      </p:sp>
    </p:spTree>
    <p:extLst>
      <p:ext uri="{BB962C8B-B14F-4D97-AF65-F5344CB8AC3E}">
        <p14:creationId xmlns:p14="http://schemas.microsoft.com/office/powerpoint/2010/main" val="196328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376FD74-1F1E-4833-9322-5AEE0A9B102B}" type="slidenum">
              <a:rPr lang="en-CH" smtClean="0"/>
              <a:t>4</a:t>
            </a:fld>
            <a:endParaRPr lang="en-CH"/>
          </a:p>
        </p:txBody>
      </p:sp>
    </p:spTree>
    <p:extLst>
      <p:ext uri="{BB962C8B-B14F-4D97-AF65-F5344CB8AC3E}">
        <p14:creationId xmlns:p14="http://schemas.microsoft.com/office/powerpoint/2010/main" val="182752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t>
            </a:r>
          </a:p>
        </p:txBody>
      </p:sp>
      <p:sp>
        <p:nvSpPr>
          <p:cNvPr id="4" name="Slide Number Placeholder 3"/>
          <p:cNvSpPr>
            <a:spLocks noGrp="1"/>
          </p:cNvSpPr>
          <p:nvPr>
            <p:ph type="sldNum" sz="quarter" idx="5"/>
          </p:nvPr>
        </p:nvSpPr>
        <p:spPr/>
        <p:txBody>
          <a:bodyPr/>
          <a:lstStyle/>
          <a:p>
            <a:fld id="{2376FD74-1F1E-4833-9322-5AEE0A9B102B}" type="slidenum">
              <a:rPr lang="en-CH" smtClean="0"/>
              <a:t>5</a:t>
            </a:fld>
            <a:endParaRPr lang="en-CH"/>
          </a:p>
        </p:txBody>
      </p:sp>
    </p:spTree>
    <p:extLst>
      <p:ext uri="{BB962C8B-B14F-4D97-AF65-F5344CB8AC3E}">
        <p14:creationId xmlns:p14="http://schemas.microsoft.com/office/powerpoint/2010/main" val="29568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3F1AC9F-6AFE-4B8B-9CC1-10F44419EB41}" type="slidenum">
              <a:rPr lang="en-CH" smtClean="0"/>
              <a:t>6</a:t>
            </a:fld>
            <a:endParaRPr lang="en-CH"/>
          </a:p>
        </p:txBody>
      </p:sp>
    </p:spTree>
    <p:extLst>
      <p:ext uri="{BB962C8B-B14F-4D97-AF65-F5344CB8AC3E}">
        <p14:creationId xmlns:p14="http://schemas.microsoft.com/office/powerpoint/2010/main" val="412339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b="0" i="0" dirty="0">
              <a:solidFill>
                <a:srgbClr val="0F172A"/>
              </a:solidFill>
              <a:effectLst/>
              <a:latin typeface="Montserrat" panose="00000500000000000000" pitchFamily="2" charset="0"/>
            </a:endParaRPr>
          </a:p>
          <a:p>
            <a:endParaRPr lang="en-CH" dirty="0"/>
          </a:p>
          <a:p>
            <a:endParaRPr lang="en-US" dirty="0"/>
          </a:p>
        </p:txBody>
      </p:sp>
      <p:sp>
        <p:nvSpPr>
          <p:cNvPr id="4" name="Slide Number Placeholder 3"/>
          <p:cNvSpPr>
            <a:spLocks noGrp="1"/>
          </p:cNvSpPr>
          <p:nvPr>
            <p:ph type="sldNum" sz="quarter" idx="5"/>
          </p:nvPr>
        </p:nvSpPr>
        <p:spPr/>
        <p:txBody>
          <a:bodyPr/>
          <a:lstStyle/>
          <a:p>
            <a:fld id="{AD203F65-9ECC-476D-9EAD-5405A20EA743}" type="slidenum">
              <a:rPr lang="en-CH" smtClean="0"/>
              <a:t>8</a:t>
            </a:fld>
            <a:endParaRPr lang="en-CH"/>
          </a:p>
        </p:txBody>
      </p:sp>
    </p:spTree>
    <p:extLst>
      <p:ext uri="{BB962C8B-B14F-4D97-AF65-F5344CB8AC3E}">
        <p14:creationId xmlns:p14="http://schemas.microsoft.com/office/powerpoint/2010/main" val="197922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03F65-9ECC-476D-9EAD-5405A20EA743}" type="slidenum">
              <a:rPr lang="en-CH" smtClean="0"/>
              <a:t>9</a:t>
            </a:fld>
            <a:endParaRPr lang="en-CH"/>
          </a:p>
        </p:txBody>
      </p:sp>
    </p:spTree>
    <p:extLst>
      <p:ext uri="{BB962C8B-B14F-4D97-AF65-F5344CB8AC3E}">
        <p14:creationId xmlns:p14="http://schemas.microsoft.com/office/powerpoint/2010/main" val="209179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2376FD74-1F1E-4833-9322-5AEE0A9B102B}" type="slidenum">
              <a:rPr lang="en-CH" smtClean="0"/>
              <a:t>10</a:t>
            </a:fld>
            <a:endParaRPr lang="en-CH"/>
          </a:p>
        </p:txBody>
      </p:sp>
    </p:spTree>
    <p:extLst>
      <p:ext uri="{BB962C8B-B14F-4D97-AF65-F5344CB8AC3E}">
        <p14:creationId xmlns:p14="http://schemas.microsoft.com/office/powerpoint/2010/main" val="302106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8/2/2024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8/2/2024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wdqms.wmo.int/"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www.un-soff.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www.un-soff.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s://library.wmo.int/idurl/4/5800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s://vimeo.com/761382308" TargetMode="External"/><Relationship Id="rId4" Type="http://schemas.openxmlformats.org/officeDocument/2006/relationships/hyperlink" Target="https://community.wmo.int/en/activity-areas/wigos/gb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scar.wmo.int/surface/#/abou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mailto:wis-support@wmo.i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ommunity.wmo.int/en/activity-areas/wmo-integrated-processing-and-prediction-system-wipps" TargetMode="External"/><Relationship Id="rId5" Type="http://schemas.openxmlformats.org/officeDocument/2006/relationships/hyperlink" Target="https://community.wmo.int/en/activity-areas/wis" TargetMode="External"/><Relationship Id="rId4" Type="http://schemas.openxmlformats.org/officeDocument/2006/relationships/hyperlink" Target="https://community.wmo.int/en/activity-areas/WIGO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unity.wmo.int/en/activity-areas/wigos/gb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community.wmo.int/en/activity-areas/wigos/gb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D43B275B-84BF-C21D-40E8-7D1235DF538A}"/>
              </a:ext>
            </a:extLst>
          </p:cNvPr>
          <p:cNvSpPr/>
          <p:nvPr/>
        </p:nvSpPr>
        <p:spPr>
          <a:xfrm>
            <a:off x="1071908" y="1577336"/>
            <a:ext cx="10048183"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4400" b="1" kern="1000" spc="-1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GBON Ocean Integration and WIS 2.0 </a:t>
            </a:r>
          </a:p>
        </p:txBody>
      </p:sp>
      <p:sp>
        <p:nvSpPr>
          <p:cNvPr id="5" name="Shape 79">
            <a:extLst>
              <a:ext uri="{FF2B5EF4-FFF2-40B4-BE49-F238E27FC236}">
                <a16:creationId xmlns:a16="http://schemas.microsoft.com/office/drawing/2014/main" id="{09DABE98-0BBB-BC8C-CDAE-C2AFF3268DAE}"/>
              </a:ext>
            </a:extLst>
          </p:cNvPr>
          <p:cNvSpPr/>
          <p:nvPr/>
        </p:nvSpPr>
        <p:spPr>
          <a:xfrm>
            <a:off x="1071906" y="2578890"/>
            <a:ext cx="10048183" cy="203132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Data Buoy Cooperation Panel (DBCP)</a:t>
            </a:r>
          </a:p>
          <a:p>
            <a:pPr algn="ctr"/>
            <a:r>
              <a:rPr lang="en-US"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 Training Workshop on Ocean Observations for Weather Forecast and Climate Prediction</a:t>
            </a:r>
          </a:p>
          <a:p>
            <a:pPr algn="ctr"/>
            <a:endParaRPr lang="en-CH" sz="28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endParaRPr>
          </a:p>
          <a:p>
            <a:pPr algn="ctr"/>
            <a:r>
              <a:rPr lang="en-CH" sz="2000" dirty="0">
                <a:solidFill>
                  <a:srgbClr val="005A9C"/>
                </a:solidFill>
                <a:latin typeface="Arial" panose="020B0604020202020204" pitchFamily="34" charset="0"/>
                <a:ea typeface="Verdana" panose="020B0604030504040204" pitchFamily="34" charset="0"/>
                <a:cs typeface="Arial" panose="020B0604020202020204" pitchFamily="34" charset="0"/>
              </a:rPr>
              <a:t>0</a:t>
            </a:r>
            <a:r>
              <a:rPr lang="en-US" sz="20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6 to </a:t>
            </a:r>
            <a:r>
              <a:rPr lang="en-CH" sz="20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0</a:t>
            </a:r>
            <a:r>
              <a:rPr lang="en-US" sz="2000" b="0" i="0" u="none" strike="noStrike" baseline="0" dirty="0">
                <a:solidFill>
                  <a:srgbClr val="005A9C"/>
                </a:solidFill>
                <a:latin typeface="Arial" panose="020B0604020202020204" pitchFamily="34" charset="0"/>
                <a:ea typeface="Verdana" panose="020B0604030504040204" pitchFamily="34" charset="0"/>
                <a:cs typeface="Arial" panose="020B0604020202020204" pitchFamily="34" charset="0"/>
              </a:rPr>
              <a:t>8 August 2024</a:t>
            </a:r>
          </a:p>
        </p:txBody>
      </p:sp>
      <p:sp>
        <p:nvSpPr>
          <p:cNvPr id="7" name="TextBox 6">
            <a:extLst>
              <a:ext uri="{FF2B5EF4-FFF2-40B4-BE49-F238E27FC236}">
                <a16:creationId xmlns:a16="http://schemas.microsoft.com/office/drawing/2014/main" id="{61AFA5C8-8355-4E9E-1FF2-6806343F36C5}"/>
              </a:ext>
            </a:extLst>
          </p:cNvPr>
          <p:cNvSpPr txBox="1"/>
          <p:nvPr/>
        </p:nvSpPr>
        <p:spPr>
          <a:xfrm>
            <a:off x="5019784" y="4976864"/>
            <a:ext cx="2897201" cy="923330"/>
          </a:xfrm>
          <a:prstGeom prst="rect">
            <a:avLst/>
          </a:prstGeom>
          <a:noFill/>
        </p:spPr>
        <p:txBody>
          <a:bodyPr wrap="square" rtlCol="0">
            <a:spAutoFit/>
          </a:bodyPr>
          <a:lstStyle/>
          <a:p>
            <a:pPr algn="ctr"/>
            <a:r>
              <a:rPr lang="en-CH" dirty="0">
                <a:solidFill>
                  <a:srgbClr val="005A9C"/>
                </a:solidFill>
                <a:latin typeface="Arial" panose="020B0604020202020204" pitchFamily="34" charset="0"/>
                <a:ea typeface="Verdana" panose="020B0604030504040204" pitchFamily="34" charset="0"/>
                <a:cs typeface="Arial" panose="020B0604020202020204" pitchFamily="34" charset="0"/>
              </a:rPr>
              <a:t>Champika Gallage</a:t>
            </a:r>
          </a:p>
          <a:p>
            <a:pPr algn="ctr"/>
            <a:r>
              <a:rPr lang="en-CH" sz="1200" i="1" dirty="0">
                <a:solidFill>
                  <a:srgbClr val="005A9C"/>
                </a:solidFill>
                <a:latin typeface="Arial" panose="020B0604020202020204" pitchFamily="34" charset="0"/>
                <a:ea typeface="Verdana" panose="020B0604030504040204" pitchFamily="34" charset="0"/>
                <a:cs typeface="Arial" panose="020B0604020202020204" pitchFamily="34" charset="0"/>
              </a:rPr>
              <a:t>Scientific Officer</a:t>
            </a:r>
          </a:p>
          <a:p>
            <a:pPr algn="ctr"/>
            <a:r>
              <a:rPr lang="en-CH" sz="1200" i="1" dirty="0">
                <a:solidFill>
                  <a:srgbClr val="005A9C"/>
                </a:solidFill>
                <a:latin typeface="Arial" panose="020B0604020202020204" pitchFamily="34" charset="0"/>
                <a:ea typeface="Verdana" panose="020B0604030504040204" pitchFamily="34" charset="0"/>
                <a:cs typeface="Arial" panose="020B0604020202020204" pitchFamily="34" charset="0"/>
              </a:rPr>
              <a:t>Infrastructure Department </a:t>
            </a:r>
          </a:p>
          <a:p>
            <a:pPr algn="ctr"/>
            <a:r>
              <a:rPr lang="en-CH" sz="1200" i="1" dirty="0">
                <a:solidFill>
                  <a:srgbClr val="005A9C"/>
                </a:solidFill>
                <a:latin typeface="Arial" panose="020B0604020202020204" pitchFamily="34" charset="0"/>
                <a:ea typeface="Verdana" panose="020B0604030504040204" pitchFamily="34" charset="0"/>
                <a:cs typeface="Arial" panose="020B0604020202020204" pitchFamily="34" charset="0"/>
              </a:rPr>
              <a:t>WMO</a:t>
            </a:r>
          </a:p>
        </p:txBody>
      </p:sp>
      <p:pic>
        <p:nvPicPr>
          <p:cNvPr id="2" name="Picture 1">
            <a:extLst>
              <a:ext uri="{FF2B5EF4-FFF2-40B4-BE49-F238E27FC236}">
                <a16:creationId xmlns:a16="http://schemas.microsoft.com/office/drawing/2014/main" id="{700F7738-1F1E-E602-671D-AC5B6FFCB2CC}"/>
              </a:ext>
            </a:extLst>
          </p:cNvPr>
          <p:cNvPicPr>
            <a:picLocks noChangeAspect="1"/>
          </p:cNvPicPr>
          <p:nvPr/>
        </p:nvPicPr>
        <p:blipFill>
          <a:blip r:embed="rId4"/>
          <a:stretch>
            <a:fillRect/>
          </a:stretch>
        </p:blipFill>
        <p:spPr>
          <a:xfrm>
            <a:off x="10804542" y="5470543"/>
            <a:ext cx="996688" cy="996688"/>
          </a:xfrm>
          <a:prstGeom prst="rect">
            <a:avLst/>
          </a:prstGeom>
        </p:spPr>
      </p:pic>
    </p:spTree>
    <p:extLst>
      <p:ext uri="{BB962C8B-B14F-4D97-AF65-F5344CB8AC3E}">
        <p14:creationId xmlns:p14="http://schemas.microsoft.com/office/powerpoint/2010/main" val="210202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E652F10-795A-E6CB-C312-ACE216753D98}"/>
              </a:ext>
            </a:extLst>
          </p:cNvPr>
          <p:cNvSpPr txBox="1">
            <a:spLocks/>
          </p:cNvSpPr>
          <p:nvPr/>
        </p:nvSpPr>
        <p:spPr>
          <a:xfrm>
            <a:off x="394112" y="491947"/>
            <a:ext cx="9663522" cy="53311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sz="3600" b="1" kern="1000">
                <a:solidFill>
                  <a:srgbClr val="0070C0"/>
                </a:solidFill>
                <a:latin typeface="Arial" panose="020B0604020202020204" pitchFamily="34" charset="0"/>
                <a:ea typeface="Verdana" panose="020B0604030504040204" pitchFamily="34" charset="0"/>
                <a:cs typeface="Arial" panose="020B0604020202020204" pitchFamily="34" charset="0"/>
              </a:rPr>
              <a:t>GBON Requirements</a:t>
            </a:r>
            <a:endParaRPr lang="en-AU" sz="3600" b="1" kern="1000">
              <a:solidFill>
                <a:srgbClr val="0070C0"/>
              </a:solidFill>
              <a:latin typeface="Arial" panose="020B0604020202020204" pitchFamily="34" charset="0"/>
              <a:ea typeface="Verdana" panose="020B060403050404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5835AD65-7980-8B9D-E6E2-320089B144BC}"/>
              </a:ext>
            </a:extLst>
          </p:cNvPr>
          <p:cNvCxnSpPr/>
          <p:nvPr/>
        </p:nvCxnSpPr>
        <p:spPr>
          <a:xfrm flipV="1">
            <a:off x="397475" y="961767"/>
            <a:ext cx="6258696" cy="2059"/>
          </a:xfrm>
          <a:prstGeom prst="straightConnector1">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FF345FC4-BE94-146D-23F7-E4EE996EE7B6}"/>
              </a:ext>
            </a:extLst>
          </p:cNvPr>
          <p:cNvGraphicFramePr>
            <a:graphicFrameLocks noGrp="1"/>
          </p:cNvGraphicFramePr>
          <p:nvPr/>
        </p:nvGraphicFramePr>
        <p:xfrm>
          <a:off x="557884" y="1025060"/>
          <a:ext cx="11110953" cy="5757949"/>
        </p:xfrm>
        <a:graphic>
          <a:graphicData uri="http://schemas.openxmlformats.org/drawingml/2006/table">
            <a:tbl>
              <a:tblPr/>
              <a:tblGrid>
                <a:gridCol w="2807231">
                  <a:extLst>
                    <a:ext uri="{9D8B030D-6E8A-4147-A177-3AD203B41FA5}">
                      <a16:colId xmlns:a16="http://schemas.microsoft.com/office/drawing/2014/main" val="3942112981"/>
                    </a:ext>
                  </a:extLst>
                </a:gridCol>
                <a:gridCol w="1550779">
                  <a:extLst>
                    <a:ext uri="{9D8B030D-6E8A-4147-A177-3AD203B41FA5}">
                      <a16:colId xmlns:a16="http://schemas.microsoft.com/office/drawing/2014/main" val="2503444237"/>
                    </a:ext>
                  </a:extLst>
                </a:gridCol>
                <a:gridCol w="1111562">
                  <a:extLst>
                    <a:ext uri="{9D8B030D-6E8A-4147-A177-3AD203B41FA5}">
                      <a16:colId xmlns:a16="http://schemas.microsoft.com/office/drawing/2014/main" val="1797647084"/>
                    </a:ext>
                  </a:extLst>
                </a:gridCol>
                <a:gridCol w="1031334">
                  <a:extLst>
                    <a:ext uri="{9D8B030D-6E8A-4147-A177-3AD203B41FA5}">
                      <a16:colId xmlns:a16="http://schemas.microsoft.com/office/drawing/2014/main" val="2214423701"/>
                    </a:ext>
                  </a:extLst>
                </a:gridCol>
                <a:gridCol w="1784959">
                  <a:extLst>
                    <a:ext uri="{9D8B030D-6E8A-4147-A177-3AD203B41FA5}">
                      <a16:colId xmlns:a16="http://schemas.microsoft.com/office/drawing/2014/main" val="3669003688"/>
                    </a:ext>
                  </a:extLst>
                </a:gridCol>
                <a:gridCol w="2825088">
                  <a:extLst>
                    <a:ext uri="{9D8B030D-6E8A-4147-A177-3AD203B41FA5}">
                      <a16:colId xmlns:a16="http://schemas.microsoft.com/office/drawing/2014/main" val="2449126642"/>
                    </a:ext>
                  </a:extLst>
                </a:gridCol>
              </a:tblGrid>
              <a:tr h="415749">
                <a:tc>
                  <a:txBody>
                    <a:bodyPr/>
                    <a:lstStyle/>
                    <a:p>
                      <a:pPr algn="l" fontAlgn="base"/>
                      <a:r>
                        <a:rPr lang="en-US" sz="1600" b="1" i="0">
                          <a:solidFill>
                            <a:srgbClr val="FFFFFF"/>
                          </a:solidFill>
                          <a:effectLst/>
                          <a:latin typeface="Calibri" panose="020F0502020204030204" pitchFamily="34" charset="0"/>
                        </a:rPr>
                        <a:t>Type of observing station​</a:t>
                      </a:r>
                      <a:endParaRPr lang="en-US" sz="1600" b="1" i="0">
                        <a:solidFill>
                          <a:srgbClr val="FFFFFF"/>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4F81BD"/>
                    </a:solidFill>
                  </a:tcPr>
                </a:tc>
                <a:tc>
                  <a:txBody>
                    <a:bodyPr/>
                    <a:lstStyle/>
                    <a:p>
                      <a:pPr algn="l" fontAlgn="base"/>
                      <a:r>
                        <a:rPr lang="en-US" sz="1600" b="1" i="0">
                          <a:solidFill>
                            <a:srgbClr val="FFFFFF"/>
                          </a:solidFill>
                          <a:effectLst/>
                          <a:latin typeface="Calibri" panose="020F0502020204030204" pitchFamily="34" charset="0"/>
                        </a:rPr>
                        <a:t>HR​</a:t>
                      </a:r>
                      <a:endParaRPr lang="en-US" sz="1600" b="1" i="0">
                        <a:solidFill>
                          <a:srgbClr val="FFFFFF"/>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4F81BD"/>
                    </a:solidFill>
                  </a:tcPr>
                </a:tc>
                <a:tc>
                  <a:txBody>
                    <a:bodyPr/>
                    <a:lstStyle/>
                    <a:p>
                      <a:pPr algn="l" fontAlgn="base"/>
                      <a:r>
                        <a:rPr lang="en-US" sz="1600" b="1" i="0">
                          <a:solidFill>
                            <a:srgbClr val="FFFFFF"/>
                          </a:solidFill>
                          <a:effectLst/>
                          <a:latin typeface="Calibri" panose="020F0502020204030204" pitchFamily="34" charset="0"/>
                        </a:rPr>
                        <a:t>VR​</a:t>
                      </a:r>
                      <a:endParaRPr lang="en-US" sz="1600" b="1" i="0">
                        <a:solidFill>
                          <a:srgbClr val="FFFFFF"/>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4F81BD"/>
                    </a:solidFill>
                  </a:tcPr>
                </a:tc>
                <a:tc>
                  <a:txBody>
                    <a:bodyPr/>
                    <a:lstStyle/>
                    <a:p>
                      <a:pPr algn="l" fontAlgn="base"/>
                      <a:r>
                        <a:rPr lang="en-US" sz="1600" b="1" i="0" err="1">
                          <a:solidFill>
                            <a:srgbClr val="FFFFFF"/>
                          </a:solidFill>
                          <a:effectLst/>
                          <a:latin typeface="Calibri" panose="020F0502020204030204" pitchFamily="34" charset="0"/>
                        </a:rPr>
                        <a:t>Obs</a:t>
                      </a:r>
                      <a:r>
                        <a:rPr lang="en-US" sz="1600" b="1" i="0">
                          <a:solidFill>
                            <a:srgbClr val="FFFFFF"/>
                          </a:solidFill>
                          <a:effectLst/>
                          <a:latin typeface="Calibri" panose="020F0502020204030204" pitchFamily="34" charset="0"/>
                        </a:rPr>
                        <a:t> Cycle​</a:t>
                      </a:r>
                      <a:endParaRPr lang="en-US" sz="1600" b="1" i="0">
                        <a:solidFill>
                          <a:srgbClr val="FFFFFF"/>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4F81BD"/>
                    </a:solidFill>
                  </a:tcPr>
                </a:tc>
                <a:tc>
                  <a:txBody>
                    <a:bodyPr/>
                    <a:lstStyle/>
                    <a:p>
                      <a:pPr algn="l" fontAlgn="base"/>
                      <a:r>
                        <a:rPr lang="en-US" sz="1600" b="1" i="0">
                          <a:solidFill>
                            <a:srgbClr val="FFFFFF"/>
                          </a:solidFill>
                          <a:effectLst/>
                          <a:latin typeface="Calibri" panose="020F0502020204030204" pitchFamily="34" charset="0"/>
                        </a:rPr>
                        <a:t>Variables​</a:t>
                      </a:r>
                      <a:endParaRPr lang="en-US" sz="1600" b="1" i="0">
                        <a:solidFill>
                          <a:srgbClr val="FFFFFF"/>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4F81BD"/>
                    </a:solidFill>
                  </a:tcPr>
                </a:tc>
                <a:tc>
                  <a:txBody>
                    <a:bodyPr/>
                    <a:lstStyle/>
                    <a:p>
                      <a:pPr algn="l" fontAlgn="base"/>
                      <a:r>
                        <a:rPr lang="en-US" sz="1600" b="1" i="0">
                          <a:solidFill>
                            <a:srgbClr val="FFFFFF"/>
                          </a:solidFill>
                          <a:effectLst/>
                          <a:latin typeface="Calibri" panose="020F0502020204030204" pitchFamily="34" charset="0"/>
                        </a:rPr>
                        <a:t>Other Requirements​</a:t>
                      </a:r>
                      <a:endParaRPr lang="en-US" sz="1600" b="1" i="0">
                        <a:solidFill>
                          <a:srgbClr val="FFFFFF"/>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28646783"/>
                  </a:ext>
                </a:extLst>
              </a:tr>
              <a:tr h="771150">
                <a:tc>
                  <a:txBody>
                    <a:bodyPr/>
                    <a:lstStyle/>
                    <a:p>
                      <a:pPr algn="l" fontAlgn="base"/>
                      <a:r>
                        <a:rPr lang="en-US" sz="1600" b="1" i="1" u="none" strike="noStrike">
                          <a:solidFill>
                            <a:srgbClr val="000000"/>
                          </a:solidFill>
                          <a:effectLst/>
                          <a:latin typeface="Calibri" panose="020F0502020204030204" pitchFamily="34" charset="0"/>
                        </a:rPr>
                        <a:t>Surface land stations </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00"/>
                          </a:solidFill>
                          <a:effectLst/>
                          <a:latin typeface="Calibri" panose="020F0502020204030204" pitchFamily="34" charset="0"/>
                        </a:rPr>
                        <a:t>200km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1" u="none" strike="noStrike">
                          <a:solidFill>
                            <a:srgbClr val="000000"/>
                          </a:solidFill>
                          <a:effectLst/>
                          <a:latin typeface="Calibri" panose="020F0502020204030204" pitchFamily="34" charset="0"/>
                        </a:rPr>
                        <a:t>100km </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n/a</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00"/>
                          </a:solidFill>
                          <a:effectLst/>
                          <a:latin typeface="Calibri" panose="020F0502020204030204" pitchFamily="34" charset="0"/>
                        </a:rPr>
                        <a:t>1h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00"/>
                          </a:solidFill>
                          <a:effectLst/>
                          <a:latin typeface="Calibri" panose="020F0502020204030204" pitchFamily="34" charset="0"/>
                        </a:rPr>
                        <a:t>SLP, T, U,</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1" i="1" u="none" strike="noStrike">
                          <a:solidFill>
                            <a:srgbClr val="000000"/>
                          </a:solidFill>
                          <a:effectLst/>
                          <a:latin typeface="Calibri" panose="020F0502020204030204" pitchFamily="34" charset="0"/>
                        </a:rPr>
                        <a:t>Wind, precip, snow depth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00"/>
                          </a:solidFill>
                          <a:effectLst/>
                          <a:latin typeface="Calibri" panose="020F0502020204030204" pitchFamily="34" charset="0"/>
                        </a:rPr>
                        <a:t>Exchanged in real</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1" i="1" u="none" strike="noStrike">
                          <a:solidFill>
                            <a:srgbClr val="000000"/>
                          </a:solidFill>
                          <a:effectLst/>
                          <a:latin typeface="Calibri" panose="020F0502020204030204" pitchFamily="34" charset="0"/>
                        </a:rPr>
                        <a:t>time through WIS2</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501396321"/>
                  </a:ext>
                </a:extLst>
              </a:tr>
              <a:tr h="771150">
                <a:tc>
                  <a:txBody>
                    <a:bodyPr/>
                    <a:lstStyle/>
                    <a:p>
                      <a:pPr algn="l" fontAlgn="base"/>
                      <a:r>
                        <a:rPr lang="en-US" sz="1600" b="1" i="1" u="none" strike="noStrike">
                          <a:solidFill>
                            <a:srgbClr val="000000"/>
                          </a:solidFill>
                          <a:effectLst/>
                          <a:latin typeface="Calibri" panose="020F0502020204030204" pitchFamily="34" charset="0"/>
                        </a:rPr>
                        <a:t>Upper air stations operated from land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00"/>
                          </a:solidFill>
                          <a:effectLst/>
                          <a:latin typeface="Calibri" panose="020F0502020204030204" pitchFamily="34" charset="0"/>
                        </a:rPr>
                        <a:t>500km</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1" u="none" strike="noStrike">
                          <a:solidFill>
                            <a:srgbClr val="000000"/>
                          </a:solidFill>
                          <a:effectLst/>
                          <a:latin typeface="Calibri" panose="020F0502020204030204" pitchFamily="34" charset="0"/>
                        </a:rPr>
                        <a:t>200km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00"/>
                          </a:solidFill>
                          <a:effectLst/>
                          <a:latin typeface="Calibri" panose="020F0502020204030204" pitchFamily="34" charset="0"/>
                        </a:rPr>
                        <a:t>100m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00"/>
                          </a:solidFill>
                          <a:effectLst/>
                          <a:latin typeface="Calibri" panose="020F0502020204030204" pitchFamily="34" charset="0"/>
                        </a:rPr>
                        <a:t>2/24h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00"/>
                          </a:solidFill>
                          <a:effectLst/>
                          <a:latin typeface="Calibri" panose="020F0502020204030204" pitchFamily="34" charset="0"/>
                        </a:rPr>
                        <a:t>T, U, wind</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00"/>
                          </a:solidFill>
                          <a:effectLst/>
                          <a:latin typeface="Calibri" panose="020F0502020204030204" pitchFamily="34" charset="0"/>
                        </a:rPr>
                        <a:t>Up to 30 </a:t>
                      </a:r>
                      <a:r>
                        <a:rPr lang="en-US" sz="1600" b="1" i="1" u="none" strike="noStrike" err="1">
                          <a:solidFill>
                            <a:srgbClr val="000000"/>
                          </a:solidFill>
                          <a:effectLst/>
                          <a:latin typeface="Calibri" panose="020F0502020204030204" pitchFamily="34" charset="0"/>
                        </a:rPr>
                        <a:t>hPa</a:t>
                      </a:r>
                      <a:r>
                        <a:rPr lang="en-US" sz="1600" b="1" i="1" u="none" strike="noStrike">
                          <a:solidFill>
                            <a:srgbClr val="000000"/>
                          </a:solidFill>
                          <a:effectLst/>
                          <a:latin typeface="Calibri" panose="020F0502020204030204" pitchFamily="34" charset="0"/>
                        </a:rPr>
                        <a:t>, exchanged in real time through WIS- 2</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2010051879"/>
                  </a:ext>
                </a:extLst>
              </a:tr>
              <a:tr h="771150">
                <a:tc>
                  <a:txBody>
                    <a:bodyPr/>
                    <a:lstStyle/>
                    <a:p>
                      <a:pPr algn="l" fontAlgn="base"/>
                      <a:r>
                        <a:rPr lang="en-US" sz="1600" b="1" i="1" u="none" strike="noStrike">
                          <a:solidFill>
                            <a:srgbClr val="000000"/>
                          </a:solidFill>
                          <a:effectLst/>
                          <a:latin typeface="Calibri" panose="020F0502020204030204" pitchFamily="34" charset="0"/>
                        </a:rPr>
                        <a:t>Subset of upper air stations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1000km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100m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24h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T, U, wind</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Up to 10hPa,</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1" u="none" strike="noStrike">
                          <a:solidFill>
                            <a:srgbClr val="000000"/>
                          </a:solidFill>
                          <a:effectLst/>
                          <a:latin typeface="Calibri" panose="020F0502020204030204" pitchFamily="34" charset="0"/>
                        </a:rPr>
                        <a:t>Exchanged in real time through WIS2</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515751953"/>
                  </a:ext>
                </a:extLst>
              </a:tr>
              <a:tr h="749945">
                <a:tc>
                  <a:txBody>
                    <a:bodyPr/>
                    <a:lstStyle/>
                    <a:p>
                      <a:pPr algn="l" fontAlgn="base"/>
                      <a:r>
                        <a:rPr lang="en-US" sz="1600" b="1" i="1" u="none" strike="noStrike">
                          <a:solidFill>
                            <a:srgbClr val="0000FF"/>
                          </a:solidFill>
                          <a:effectLst/>
                          <a:latin typeface="Calibri" panose="020F0502020204030204" pitchFamily="34" charset="0"/>
                        </a:rPr>
                        <a:t>Surface marine stations in EEZs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FF"/>
                          </a:solidFill>
                          <a:effectLst/>
                          <a:latin typeface="Calibri" panose="020F0502020204030204" pitchFamily="34" charset="0"/>
                        </a:rPr>
                        <a:t>500km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0" i="1" u="none" strike="noStrike">
                          <a:solidFill>
                            <a:srgbClr val="0000FF"/>
                          </a:solidFill>
                          <a:effectLst/>
                          <a:latin typeface="Calibri" panose="020F0502020204030204" pitchFamily="34" charset="0"/>
                        </a:rPr>
                        <a:t>n/a</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FF"/>
                          </a:solidFill>
                          <a:effectLst/>
                          <a:latin typeface="Calibri" panose="020F0502020204030204" pitchFamily="34" charset="0"/>
                        </a:rPr>
                        <a:t>1h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FF"/>
                          </a:solidFill>
                          <a:effectLst/>
                          <a:latin typeface="Calibri" panose="020F0502020204030204" pitchFamily="34" charset="0"/>
                        </a:rPr>
                        <a:t>SLP, SST</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1" i="1" u="none" strike="noStrike">
                          <a:solidFill>
                            <a:srgbClr val="0000FF"/>
                          </a:solidFill>
                          <a:effectLst/>
                          <a:latin typeface="Calibri" panose="020F0502020204030204" pitchFamily="34" charset="0"/>
                        </a:rPr>
                        <a:t>Exchanged in real</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1" i="1" u="none" strike="noStrike">
                          <a:solidFill>
                            <a:srgbClr val="0000FF"/>
                          </a:solidFill>
                          <a:effectLst/>
                          <a:latin typeface="Calibri" panose="020F0502020204030204" pitchFamily="34" charset="0"/>
                        </a:rPr>
                        <a:t>time through WIS2</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979324963"/>
                  </a:ext>
                </a:extLst>
              </a:tr>
              <a:tr h="771150">
                <a:tc>
                  <a:txBody>
                    <a:bodyPr/>
                    <a:lstStyle/>
                    <a:p>
                      <a:pPr algn="l" fontAlgn="base"/>
                      <a:r>
                        <a:rPr lang="en-US" sz="1600" b="1" i="1" u="none" strike="noStrike">
                          <a:solidFill>
                            <a:srgbClr val="0000FF"/>
                          </a:solidFill>
                          <a:effectLst/>
                          <a:latin typeface="Calibri" panose="020F0502020204030204" pitchFamily="34" charset="0"/>
                        </a:rPr>
                        <a:t>Upper air stations operated in EEZs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FF"/>
                          </a:solidFill>
                          <a:effectLst/>
                          <a:latin typeface="Calibri" panose="020F0502020204030204" pitchFamily="34" charset="0"/>
                        </a:rPr>
                        <a:t>1000km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FF"/>
                          </a:solidFill>
                          <a:effectLst/>
                          <a:latin typeface="Calibri" panose="020F0502020204030204" pitchFamily="34" charset="0"/>
                        </a:rPr>
                        <a:t>100m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FF"/>
                          </a:solidFill>
                          <a:effectLst/>
                          <a:latin typeface="Calibri" panose="020F0502020204030204" pitchFamily="34" charset="0"/>
                        </a:rPr>
                        <a:t>2/24h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FF"/>
                          </a:solidFill>
                          <a:effectLst/>
                          <a:latin typeface="Calibri" panose="020F0502020204030204" pitchFamily="34" charset="0"/>
                        </a:rPr>
                        <a:t>T, U, wind</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1" i="1" u="none" strike="noStrike">
                          <a:solidFill>
                            <a:srgbClr val="0000FF"/>
                          </a:solidFill>
                          <a:effectLst/>
                          <a:latin typeface="Calibri" panose="020F0502020204030204" pitchFamily="34" charset="0"/>
                        </a:rPr>
                        <a:t>Up to 30 </a:t>
                      </a:r>
                      <a:r>
                        <a:rPr lang="en-US" sz="1600" b="1" i="1" u="none" strike="noStrike" err="1">
                          <a:solidFill>
                            <a:srgbClr val="0000FF"/>
                          </a:solidFill>
                          <a:effectLst/>
                          <a:latin typeface="Calibri" panose="020F0502020204030204" pitchFamily="34" charset="0"/>
                        </a:rPr>
                        <a:t>hPa</a:t>
                      </a:r>
                      <a:r>
                        <a:rPr lang="en-US" sz="1600" b="1" i="1" u="none" strike="noStrike">
                          <a:solidFill>
                            <a:srgbClr val="0000FF"/>
                          </a:solidFill>
                          <a:effectLst/>
                          <a:latin typeface="Calibri" panose="020F0502020204030204" pitchFamily="34" charset="0"/>
                        </a:rPr>
                        <a:t>, exchanged in real time through</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1" i="1" u="none" strike="noStrike">
                          <a:solidFill>
                            <a:srgbClr val="0000FF"/>
                          </a:solidFill>
                          <a:effectLst/>
                          <a:latin typeface="Calibri" panose="020F0502020204030204" pitchFamily="34" charset="0"/>
                        </a:rPr>
                        <a:t>WIS2</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27194777"/>
                  </a:ext>
                </a:extLst>
              </a:tr>
              <a:tr h="582847">
                <a:tc>
                  <a:txBody>
                    <a:bodyPr/>
                    <a:lstStyle/>
                    <a:p>
                      <a:pPr algn="l" fontAlgn="base"/>
                      <a:r>
                        <a:rPr lang="en-US" sz="1600" b="1" i="1" u="none" strike="noStrike">
                          <a:solidFill>
                            <a:srgbClr val="000000"/>
                          </a:solidFill>
                          <a:effectLst/>
                          <a:latin typeface="Calibri" panose="020F0502020204030204" pitchFamily="34" charset="0"/>
                        </a:rPr>
                        <a:t>Aircraft data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0" i="1" u="none" strike="noStrike">
                          <a:solidFill>
                            <a:srgbClr val="000000"/>
                          </a:solidFill>
                          <a:effectLst/>
                          <a:latin typeface="Calibri" panose="020F0502020204030204" pitchFamily="34" charset="0"/>
                        </a:rPr>
                        <a:t>100km at flight level</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0" i="1" u="none" strike="noStrike">
                          <a:solidFill>
                            <a:srgbClr val="000000"/>
                          </a:solidFill>
                          <a:effectLst/>
                          <a:latin typeface="Calibri" panose="020F0502020204030204" pitchFamily="34" charset="0"/>
                        </a:rPr>
                        <a:t>300m for profiles</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0" i="1" u="none" strike="noStrike">
                          <a:solidFill>
                            <a:srgbClr val="000000"/>
                          </a:solidFill>
                          <a:effectLst/>
                          <a:latin typeface="Calibri" panose="020F0502020204030204" pitchFamily="34" charset="0"/>
                        </a:rPr>
                        <a:t>1h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0" i="1" u="none" strike="noStrike">
                          <a:solidFill>
                            <a:srgbClr val="000000"/>
                          </a:solidFill>
                          <a:effectLst/>
                          <a:latin typeface="Calibri" panose="020F0502020204030204" pitchFamily="34" charset="0"/>
                        </a:rPr>
                        <a:t>T, U, wind</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tc>
                  <a:txBody>
                    <a:bodyPr/>
                    <a:lstStyle/>
                    <a:p>
                      <a:pPr algn="l" fontAlgn="base"/>
                      <a:r>
                        <a:rPr lang="en-US" sz="1600" b="0" i="1" u="none" strike="noStrike">
                          <a:solidFill>
                            <a:srgbClr val="000000"/>
                          </a:solidFill>
                          <a:effectLst/>
                          <a:latin typeface="Calibri" panose="020F0502020204030204" pitchFamily="34" charset="0"/>
                        </a:rPr>
                        <a:t>Data exchange per licensing agreement</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918962429"/>
                  </a:ext>
                </a:extLst>
              </a:tr>
              <a:tr h="815552">
                <a:tc>
                  <a:txBody>
                    <a:bodyPr/>
                    <a:lstStyle/>
                    <a:p>
                      <a:pPr algn="l" fontAlgn="base"/>
                      <a:r>
                        <a:rPr lang="en-US" sz="1600" b="1" i="1" u="none" strike="noStrike">
                          <a:solidFill>
                            <a:srgbClr val="000000"/>
                          </a:solidFill>
                          <a:effectLst/>
                          <a:latin typeface="Calibri" panose="020F0502020204030204" pitchFamily="34" charset="0"/>
                        </a:rPr>
                        <a:t>Remote sensing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1" i="1" u="none" strike="noStrike">
                          <a:solidFill>
                            <a:srgbClr val="000000"/>
                          </a:solidFill>
                          <a:effectLst/>
                          <a:latin typeface="Calibri" panose="020F0502020204030204" pitchFamily="34" charset="0"/>
                        </a:rPr>
                        <a:t>profiler observations </a:t>
                      </a:r>
                      <a:r>
                        <a:rPr lang="en-US" sz="1600" b="0" i="0">
                          <a:solidFill>
                            <a:srgbClr val="000000"/>
                          </a:solidFill>
                          <a:effectLst/>
                          <a:latin typeface="Calibri" panose="020F0502020204030204" pitchFamily="34" charset="0"/>
                        </a:rPr>
                        <a:t>​</a:t>
                      </a:r>
                      <a:endParaRPr lang="en-US" sz="1600" b="0" i="0">
                        <a:solidFill>
                          <a:srgbClr val="000000"/>
                        </a:solidFill>
                        <a:effectLst/>
                      </a:endParaRPr>
                    </a:p>
                    <a:p>
                      <a:pPr algn="l" fontAlgn="base"/>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Where available</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100m</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1h</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T, U, wind</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600" b="0" i="1" u="none" strike="noStrike">
                          <a:solidFill>
                            <a:srgbClr val="000000"/>
                          </a:solidFill>
                          <a:effectLst/>
                          <a:latin typeface="Calibri" panose="020F0502020204030204" pitchFamily="34" charset="0"/>
                        </a:rPr>
                        <a:t>n/a</a:t>
                      </a:r>
                      <a:r>
                        <a:rPr lang="en-US" sz="1600" b="0" i="0">
                          <a:solidFill>
                            <a:srgbClr val="000000"/>
                          </a:solidFill>
                          <a:effectLst/>
                          <a:latin typeface="Calibri" panose="020F0502020204030204" pitchFamily="34" charset="0"/>
                        </a:rPr>
                        <a:t>​</a:t>
                      </a:r>
                      <a:endParaRPr lang="en-US" sz="1600" b="0" i="0">
                        <a:solidFill>
                          <a:srgbClr val="000000"/>
                        </a:solidFill>
                        <a:effectLst/>
                      </a:endParaRPr>
                    </a:p>
                  </a:txBody>
                  <a:tcPr marL="66944" marR="66944" marT="33472" marB="33472">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1744"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482147321"/>
                  </a:ext>
                </a:extLst>
              </a:tr>
            </a:tbl>
          </a:graphicData>
        </a:graphic>
      </p:graphicFrame>
      <p:sp>
        <p:nvSpPr>
          <p:cNvPr id="4" name="Rectangle 1">
            <a:extLst>
              <a:ext uri="{FF2B5EF4-FFF2-40B4-BE49-F238E27FC236}">
                <a16:creationId xmlns:a16="http://schemas.microsoft.com/office/drawing/2014/main" id="{6B3334EA-1764-5DBF-3DB4-BBA17A49CA36}"/>
              </a:ext>
            </a:extLst>
          </p:cNvPr>
          <p:cNvSpPr>
            <a:spLocks noChangeArrowheads="1"/>
          </p:cNvSpPr>
          <p:nvPr/>
        </p:nvSpPr>
        <p:spPr bwMode="auto">
          <a:xfrm flipV="1">
            <a:off x="-2620534" y="1342350"/>
            <a:ext cx="225166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H" altLang="en-CH" sz="2800" b="0" i="0" u="none" strike="noStrike" cap="none" normalizeH="0" baseline="0">
                <a:ln>
                  <a:noFill/>
                </a:ln>
                <a:solidFill>
                  <a:srgbClr val="000000"/>
                </a:solidFill>
                <a:effectLst/>
                <a:latin typeface="Abadi" panose="020B0604020104020204" pitchFamily="34" charset="0"/>
                <a:cs typeface="Times New Roman" panose="02020603050405020304" pitchFamily="18" charset="0"/>
              </a:rPr>
              <a:t> </a:t>
            </a:r>
            <a:endParaRPr kumimoji="0" lang="en-CH" altLang="en-CH" sz="2800" b="0" i="0" u="none" strike="noStrike" cap="none" normalizeH="0" baseline="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sz="2800" b="0" i="0" u="none" strike="noStrike" cap="none" normalizeH="0" baseline="0">
              <a:ln>
                <a:noFill/>
              </a:ln>
              <a:solidFill>
                <a:schemeClr val="tx1"/>
              </a:solidFill>
              <a:effectLst/>
              <a:latin typeface="Abadi" panose="020B0604020104020204" pitchFamily="34" charset="0"/>
            </a:endParaRPr>
          </a:p>
        </p:txBody>
      </p:sp>
    </p:spTree>
    <p:extLst>
      <p:ext uri="{BB962C8B-B14F-4D97-AF65-F5344CB8AC3E}">
        <p14:creationId xmlns:p14="http://schemas.microsoft.com/office/powerpoint/2010/main" val="144271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B7FEB02-8053-E1CA-EDE1-25B40DF5BC1B}"/>
              </a:ext>
            </a:extLst>
          </p:cNvPr>
          <p:cNvGrpSpPr/>
          <p:nvPr/>
        </p:nvGrpSpPr>
        <p:grpSpPr>
          <a:xfrm>
            <a:off x="68826" y="1699928"/>
            <a:ext cx="6336610" cy="4362515"/>
            <a:chOff x="350183" y="1564724"/>
            <a:chExt cx="5200064" cy="3728551"/>
          </a:xfrm>
        </p:grpSpPr>
        <p:pic>
          <p:nvPicPr>
            <p:cNvPr id="9" name="Picture 8" descr="A map of the world&#10;&#10;Description automatically generated">
              <a:extLst>
                <a:ext uri="{FF2B5EF4-FFF2-40B4-BE49-F238E27FC236}">
                  <a16:creationId xmlns:a16="http://schemas.microsoft.com/office/drawing/2014/main" id="{2233E631-1F9D-630B-2028-A6408F0B404F}"/>
                </a:ext>
              </a:extLst>
            </p:cNvPr>
            <p:cNvPicPr>
              <a:picLocks noChangeAspect="1"/>
            </p:cNvPicPr>
            <p:nvPr/>
          </p:nvPicPr>
          <p:blipFill rotWithShape="1">
            <a:blip r:embed="rId3"/>
            <a:srcRect l="76807" r="1384"/>
            <a:stretch/>
          </p:blipFill>
          <p:spPr>
            <a:xfrm>
              <a:off x="350183" y="1564724"/>
              <a:ext cx="921319" cy="3728551"/>
            </a:xfrm>
            <a:prstGeom prst="rect">
              <a:avLst/>
            </a:prstGeom>
          </p:spPr>
        </p:pic>
        <p:pic>
          <p:nvPicPr>
            <p:cNvPr id="10" name="Picture 9" descr="A map of the world&#10;&#10;Description automatically generated">
              <a:extLst>
                <a:ext uri="{FF2B5EF4-FFF2-40B4-BE49-F238E27FC236}">
                  <a16:creationId xmlns:a16="http://schemas.microsoft.com/office/drawing/2014/main" id="{55760AC7-BC5C-6DA5-CADF-AD22937150F6}"/>
                </a:ext>
              </a:extLst>
            </p:cNvPr>
            <p:cNvPicPr>
              <a:picLocks noChangeAspect="1"/>
            </p:cNvPicPr>
            <p:nvPr/>
          </p:nvPicPr>
          <p:blipFill rotWithShape="1">
            <a:blip r:embed="rId3"/>
            <a:srcRect l="1384" r="-2663"/>
            <a:stretch/>
          </p:blipFill>
          <p:spPr>
            <a:xfrm>
              <a:off x="1271502" y="1564724"/>
              <a:ext cx="4278745" cy="3728551"/>
            </a:xfrm>
            <a:prstGeom prst="rect">
              <a:avLst/>
            </a:prstGeom>
          </p:spPr>
        </p:pic>
      </p:grpSp>
      <p:sp>
        <p:nvSpPr>
          <p:cNvPr id="2" name="Title 1">
            <a:extLst>
              <a:ext uri="{FF2B5EF4-FFF2-40B4-BE49-F238E27FC236}">
                <a16:creationId xmlns:a16="http://schemas.microsoft.com/office/drawing/2014/main" id="{F78D2C80-D97C-50B0-6B04-4FF83BEEA519}"/>
              </a:ext>
            </a:extLst>
          </p:cNvPr>
          <p:cNvSpPr>
            <a:spLocks noGrp="1"/>
          </p:cNvSpPr>
          <p:nvPr>
            <p:ph type="title"/>
          </p:nvPr>
        </p:nvSpPr>
        <p:spPr>
          <a:xfrm>
            <a:off x="0" y="0"/>
            <a:ext cx="10913806" cy="943897"/>
          </a:xfrm>
        </p:spPr>
        <p:txBody>
          <a:bodyPr>
            <a:normAutofit/>
          </a:bodyPr>
          <a:lstStyle/>
          <a:p>
            <a:r>
              <a:rPr lang="en-CH" sz="3200" b="1">
                <a:solidFill>
                  <a:srgbClr val="005BAA"/>
                </a:solidFill>
                <a:latin typeface="Segoe UI" panose="020B0502040204020203" pitchFamily="34" charset="0"/>
                <a:ea typeface="Verdana" panose="020B0604030504040204" pitchFamily="34" charset="0"/>
                <a:cs typeface="Segoe UI" panose="020B0502040204020203" pitchFamily="34" charset="0"/>
              </a:rPr>
              <a:t>  </a:t>
            </a:r>
            <a:r>
              <a:rPr lang="en-US" sz="3600" b="1">
                <a:solidFill>
                  <a:srgbClr val="005BAA"/>
                </a:solidFill>
                <a:latin typeface="Arial" panose="020B0604020202020204" pitchFamily="34" charset="0"/>
                <a:ea typeface="Verdana" panose="020B0604030504040204" pitchFamily="34" charset="0"/>
                <a:cs typeface="Arial" panose="020B0604020202020204" pitchFamily="34" charset="0"/>
              </a:rPr>
              <a:t>GBON: surface marine observations in EEZ</a:t>
            </a:r>
            <a:endParaRPr lang="en-CH" sz="36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261D6C-9D07-97CE-D54C-76BB7C1487AE}"/>
              </a:ext>
            </a:extLst>
          </p:cNvPr>
          <p:cNvSpPr>
            <a:spLocks noGrp="1"/>
          </p:cNvSpPr>
          <p:nvPr>
            <p:ph idx="1"/>
          </p:nvPr>
        </p:nvSpPr>
        <p:spPr>
          <a:xfrm>
            <a:off x="6758923" y="1253895"/>
            <a:ext cx="5248016" cy="5049086"/>
          </a:xfrm>
        </p:spPr>
        <p:txBody>
          <a:bodyPr vert="horz" lIns="91440" tIns="45720" rIns="91440" bIns="45720" rtlCol="0" anchor="t">
            <a:normAutofit fontScale="92500" lnSpcReduction="20000"/>
          </a:bodyPr>
          <a:lstStyle/>
          <a:p>
            <a:pPr marL="342900" indent="-342900">
              <a:lnSpc>
                <a:spcPct val="100000"/>
              </a:lnSpc>
              <a:buFont typeface="Symbol" panose="05050102010706020507" pitchFamily="18" charset="2"/>
              <a:buChar char=""/>
            </a:pPr>
            <a:r>
              <a:rPr lang="en-GB" sz="1800">
                <a:effectLst/>
                <a:latin typeface="Arial"/>
                <a:ea typeface="Verdana"/>
                <a:cs typeface="Arial"/>
              </a:rPr>
              <a:t>calculation of GBON targets for marine Exclusive Economic Zones,</a:t>
            </a:r>
            <a:r>
              <a:rPr lang="en-GB" sz="1800">
                <a:latin typeface="Arial"/>
                <a:ea typeface="Verdana"/>
                <a:cs typeface="Arial"/>
              </a:rPr>
              <a:t> based on all platforms reporting within EEZ – global gap 465</a:t>
            </a:r>
          </a:p>
          <a:p>
            <a:pPr marL="342900" indent="-342900">
              <a:lnSpc>
                <a:spcPct val="100000"/>
              </a:lnSpc>
              <a:buFont typeface="Symbol" panose="05050102010706020507" pitchFamily="18" charset="2"/>
              <a:buChar char=""/>
            </a:pPr>
            <a:r>
              <a:rPr lang="en-GB" sz="1800">
                <a:effectLst/>
                <a:latin typeface="Arial"/>
                <a:ea typeface="Verdana"/>
                <a:cs typeface="Arial"/>
              </a:rPr>
              <a:t>no need to formally</a:t>
            </a:r>
            <a:r>
              <a:rPr lang="en-GB" sz="1800">
                <a:latin typeface="Arial"/>
                <a:ea typeface="Verdana"/>
                <a:cs typeface="Arial"/>
              </a:rPr>
              <a:t> assign surface marine observations to GBON – all </a:t>
            </a:r>
            <a:r>
              <a:rPr lang="en-GB" sz="1800" err="1">
                <a:latin typeface="Arial"/>
                <a:ea typeface="Verdana"/>
                <a:cs typeface="Arial"/>
              </a:rPr>
              <a:t>obs</a:t>
            </a:r>
            <a:r>
              <a:rPr lang="en-GB" sz="1800">
                <a:latin typeface="Arial"/>
                <a:ea typeface="Verdana"/>
                <a:cs typeface="Arial"/>
              </a:rPr>
              <a:t> considered</a:t>
            </a:r>
          </a:p>
          <a:p>
            <a:pPr marL="342900" indent="-342900">
              <a:lnSpc>
                <a:spcPct val="100000"/>
              </a:lnSpc>
              <a:buFont typeface="Symbol" panose="05050102010706020507" pitchFamily="18" charset="2"/>
              <a:buChar char=""/>
            </a:pPr>
            <a:r>
              <a:rPr lang="en-GB" sz="1800">
                <a:effectLst/>
                <a:latin typeface="Arial"/>
                <a:ea typeface="Verdana" panose="020B0604030504040204" pitchFamily="34" charset="0"/>
                <a:cs typeface="Arial"/>
              </a:rPr>
              <a:t>All observations – “domestic” or “foreign” are counted</a:t>
            </a:r>
          </a:p>
          <a:p>
            <a:pPr marL="800100" lvl="1" indent="-342900">
              <a:lnSpc>
                <a:spcPct val="100000"/>
              </a:lnSpc>
              <a:spcBef>
                <a:spcPts val="1000"/>
              </a:spcBef>
              <a:buFont typeface="Symbol" panose="05050102010706020507" pitchFamily="18" charset="2"/>
              <a:buChar char=""/>
            </a:pPr>
            <a:r>
              <a:rPr lang="en-GB" sz="1800">
                <a:latin typeface="Arial"/>
                <a:ea typeface="Verdana" panose="020B0604030504040204" pitchFamily="34" charset="0"/>
                <a:cs typeface="Arial"/>
              </a:rPr>
              <a:t>Might be variable in time, make planning more complex</a:t>
            </a:r>
          </a:p>
          <a:p>
            <a:pPr marL="800100" lvl="1" indent="-342900">
              <a:lnSpc>
                <a:spcPct val="100000"/>
              </a:lnSpc>
              <a:spcBef>
                <a:spcPts val="1000"/>
              </a:spcBef>
              <a:buFont typeface="Symbol" panose="05050102010706020507" pitchFamily="18" charset="2"/>
              <a:buChar char=""/>
            </a:pPr>
            <a:r>
              <a:rPr lang="en-GB" sz="1800">
                <a:latin typeface="Arial"/>
                <a:ea typeface="Verdana" panose="020B0604030504040204" pitchFamily="34" charset="0"/>
                <a:cs typeface="Arial"/>
              </a:rPr>
              <a:t>in context of SOFF, potentially reduces GBON marine gap</a:t>
            </a:r>
          </a:p>
          <a:p>
            <a:pPr marL="800100" lvl="1" indent="-342900">
              <a:lnSpc>
                <a:spcPct val="100000"/>
              </a:lnSpc>
              <a:spcBef>
                <a:spcPts val="1000"/>
              </a:spcBef>
              <a:buFont typeface="Symbol" panose="05050102010706020507" pitchFamily="18" charset="2"/>
              <a:buChar char=""/>
            </a:pPr>
            <a:r>
              <a:rPr lang="en-GB" sz="1800">
                <a:effectLst/>
                <a:latin typeface="Arial"/>
                <a:ea typeface="Verdana" panose="020B0604030504040204" pitchFamily="34" charset="0"/>
                <a:cs typeface="Arial"/>
              </a:rPr>
              <a:t>But, </a:t>
            </a:r>
            <a:r>
              <a:rPr lang="en-GB" sz="1800">
                <a:latin typeface="Arial"/>
                <a:ea typeface="Verdana" panose="020B0604030504040204" pitchFamily="34" charset="0"/>
                <a:cs typeface="Arial"/>
              </a:rPr>
              <a:t>r</a:t>
            </a:r>
            <a:r>
              <a:rPr lang="en-GB" sz="1800">
                <a:effectLst/>
                <a:latin typeface="Arial"/>
                <a:ea typeface="Verdana" panose="020B0604030504040204" pitchFamily="34" charset="0"/>
                <a:cs typeface="Arial"/>
              </a:rPr>
              <a:t>eflects reality of the observations available, and the non-exclusive responsibility for observations in EEZ</a:t>
            </a:r>
          </a:p>
          <a:p>
            <a:pPr marL="342900" indent="-342900">
              <a:lnSpc>
                <a:spcPct val="100000"/>
              </a:lnSpc>
              <a:buFont typeface="Symbol" panose="05050102010706020507" pitchFamily="18" charset="2"/>
              <a:buChar char=""/>
            </a:pPr>
            <a:r>
              <a:rPr lang="en-GB" sz="1800">
                <a:latin typeface="Arial"/>
                <a:ea typeface="Verdana" panose="020B0604030504040204" pitchFamily="34" charset="0"/>
                <a:cs typeface="Arial"/>
              </a:rPr>
              <a:t>Best value</a:t>
            </a:r>
            <a:r>
              <a:rPr lang="en-GB" sz="1800">
                <a:effectLst/>
                <a:latin typeface="Arial"/>
                <a:ea typeface="Verdana" panose="020B0604030504040204" pitchFamily="34" charset="0"/>
                <a:cs typeface="Arial"/>
              </a:rPr>
              <a:t> monitoring platform for GBON variables are surface drifters and ships, but these drift – could drive to more fixed platforms (more expensive, requirin</a:t>
            </a:r>
            <a:r>
              <a:rPr lang="en-GB" sz="1800">
                <a:latin typeface="Arial"/>
                <a:ea typeface="Verdana" panose="020B0604030504040204" pitchFamily="34" charset="0"/>
                <a:cs typeface="Arial"/>
              </a:rPr>
              <a:t>g more technical capacity, exposed to vandalism) – but these may also have greater local value</a:t>
            </a:r>
            <a:endParaRPr lang="en-GB" sz="1800">
              <a:effectLst/>
              <a:latin typeface="Arial"/>
              <a:ea typeface="Verdana" panose="020B0604030504040204" pitchFamily="34" charset="0"/>
              <a:cs typeface="Arial"/>
            </a:endParaRPr>
          </a:p>
        </p:txBody>
      </p:sp>
      <p:pic>
        <p:nvPicPr>
          <p:cNvPr id="8" name="Picture 7">
            <a:extLst>
              <a:ext uri="{FF2B5EF4-FFF2-40B4-BE49-F238E27FC236}">
                <a16:creationId xmlns:a16="http://schemas.microsoft.com/office/drawing/2014/main" id="{195D129F-C3EB-FA5B-B263-E4A36D8C7298}"/>
              </a:ext>
            </a:extLst>
          </p:cNvPr>
          <p:cNvPicPr>
            <a:picLocks noChangeAspect="1"/>
          </p:cNvPicPr>
          <p:nvPr/>
        </p:nvPicPr>
        <p:blipFill>
          <a:blip r:embed="rId4"/>
          <a:stretch>
            <a:fillRect/>
          </a:stretch>
        </p:blipFill>
        <p:spPr>
          <a:xfrm>
            <a:off x="6332560" y="2084948"/>
            <a:ext cx="426363" cy="2604959"/>
          </a:xfrm>
          <a:prstGeom prst="rect">
            <a:avLst/>
          </a:prstGeom>
        </p:spPr>
      </p:pic>
      <p:sp>
        <p:nvSpPr>
          <p:cNvPr id="7" name="TextBox 6">
            <a:extLst>
              <a:ext uri="{FF2B5EF4-FFF2-40B4-BE49-F238E27FC236}">
                <a16:creationId xmlns:a16="http://schemas.microsoft.com/office/drawing/2014/main" id="{EBCC7BF4-CF87-B145-08F3-AE59C6400547}"/>
              </a:ext>
            </a:extLst>
          </p:cNvPr>
          <p:cNvSpPr txBox="1"/>
          <p:nvPr/>
        </p:nvSpPr>
        <p:spPr>
          <a:xfrm>
            <a:off x="0" y="6388214"/>
            <a:ext cx="7106858" cy="276999"/>
          </a:xfrm>
          <a:prstGeom prst="rect">
            <a:avLst/>
          </a:prstGeom>
          <a:noFill/>
        </p:spPr>
        <p:txBody>
          <a:bodyPr wrap="square" rtlCol="0">
            <a:spAutoFit/>
          </a:bodyPr>
          <a:lstStyle/>
          <a:p>
            <a:r>
              <a:rPr lang="en-GB"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designations employed and the presentation of material on this map do not imply the expression of any opinion whatsoever on the part of the Secretariat of the World Meteorological Organization concerning the legal status of any country, territory, city or area or of its authorities, or concerning the delimitation of its frontiers or boundaries.</a:t>
            </a:r>
          </a:p>
        </p:txBody>
      </p:sp>
    </p:spTree>
    <p:extLst>
      <p:ext uri="{BB962C8B-B14F-4D97-AF65-F5344CB8AC3E}">
        <p14:creationId xmlns:p14="http://schemas.microsoft.com/office/powerpoint/2010/main" val="328902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D9518E-5DCB-48F9-7B4B-C6AA3D07EDCA}"/>
              </a:ext>
            </a:extLst>
          </p:cNvPr>
          <p:cNvSpPr txBox="1">
            <a:spLocks/>
          </p:cNvSpPr>
          <p:nvPr/>
        </p:nvSpPr>
        <p:spPr>
          <a:xfrm>
            <a:off x="109537" y="277066"/>
            <a:ext cx="11972925" cy="5331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b="1">
                <a:solidFill>
                  <a:srgbClr val="0070C0"/>
                </a:solidFill>
                <a:latin typeface="Arial" panose="020B0604020202020204" pitchFamily="34" charset="0"/>
                <a:cs typeface="Arial" panose="020B0604020202020204" pitchFamily="34" charset="0"/>
              </a:rPr>
              <a:t> </a:t>
            </a:r>
            <a:r>
              <a:rPr lang="en-US" b="1">
                <a:solidFill>
                  <a:srgbClr val="0070C0"/>
                </a:solidFill>
                <a:latin typeface="Arial" panose="020B0604020202020204" pitchFamily="34" charset="0"/>
                <a:cs typeface="Arial" panose="020B0604020202020204" pitchFamily="34" charset="0"/>
              </a:rPr>
              <a:t>GBON Marine Gap analysis based on SLP observations </a:t>
            </a:r>
            <a:r>
              <a:rPr lang="en-CH" b="1">
                <a:solidFill>
                  <a:srgbClr val="0070C0"/>
                </a:solidFill>
                <a:latin typeface="Arial" panose="020B0604020202020204" pitchFamily="34" charset="0"/>
                <a:cs typeface="Arial" panose="020B0604020202020204" pitchFamily="34" charset="0"/>
              </a:rPr>
              <a:t>i</a:t>
            </a:r>
            <a:r>
              <a:rPr lang="en-US" b="1">
                <a:solidFill>
                  <a:srgbClr val="0070C0"/>
                </a:solidFill>
                <a:latin typeface="Arial" panose="020B0604020202020204" pitchFamily="34" charset="0"/>
                <a:cs typeface="Arial" panose="020B0604020202020204" pitchFamily="34" charset="0"/>
              </a:rPr>
              <a:t>n June 2023</a:t>
            </a:r>
            <a:endParaRPr lang="en-AU" b="1">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FABC8B3-F9E8-E5C8-98F6-913935280B45}"/>
              </a:ext>
            </a:extLst>
          </p:cNvPr>
          <p:cNvPicPr>
            <a:picLocks noChangeAspect="1"/>
          </p:cNvPicPr>
          <p:nvPr/>
        </p:nvPicPr>
        <p:blipFill>
          <a:blip r:embed="rId3"/>
          <a:stretch>
            <a:fillRect/>
          </a:stretch>
        </p:blipFill>
        <p:spPr>
          <a:xfrm>
            <a:off x="109537" y="1115414"/>
            <a:ext cx="5438775" cy="5105400"/>
          </a:xfrm>
          <a:prstGeom prst="rect">
            <a:avLst/>
          </a:prstGeom>
        </p:spPr>
      </p:pic>
      <p:pic>
        <p:nvPicPr>
          <p:cNvPr id="7" name="Picture 6">
            <a:extLst>
              <a:ext uri="{FF2B5EF4-FFF2-40B4-BE49-F238E27FC236}">
                <a16:creationId xmlns:a16="http://schemas.microsoft.com/office/drawing/2014/main" id="{20BAF3C6-34E3-8609-9AD9-88CA85543AAB}"/>
              </a:ext>
            </a:extLst>
          </p:cNvPr>
          <p:cNvPicPr>
            <a:picLocks noChangeAspect="1"/>
          </p:cNvPicPr>
          <p:nvPr/>
        </p:nvPicPr>
        <p:blipFill>
          <a:blip r:embed="rId4"/>
          <a:stretch>
            <a:fillRect/>
          </a:stretch>
        </p:blipFill>
        <p:spPr>
          <a:xfrm>
            <a:off x="5548312" y="1153514"/>
            <a:ext cx="5629275" cy="5067300"/>
          </a:xfrm>
          <a:prstGeom prst="rect">
            <a:avLst/>
          </a:prstGeom>
        </p:spPr>
      </p:pic>
      <p:pic>
        <p:nvPicPr>
          <p:cNvPr id="9" name="Picture 8">
            <a:extLst>
              <a:ext uri="{FF2B5EF4-FFF2-40B4-BE49-F238E27FC236}">
                <a16:creationId xmlns:a16="http://schemas.microsoft.com/office/drawing/2014/main" id="{CE4F39F5-66FD-1B4E-7C7D-E1C73F84BC6E}"/>
              </a:ext>
            </a:extLst>
          </p:cNvPr>
          <p:cNvPicPr>
            <a:picLocks noChangeAspect="1"/>
          </p:cNvPicPr>
          <p:nvPr/>
        </p:nvPicPr>
        <p:blipFill>
          <a:blip r:embed="rId5"/>
          <a:stretch>
            <a:fillRect/>
          </a:stretch>
        </p:blipFill>
        <p:spPr>
          <a:xfrm>
            <a:off x="11291888" y="1334489"/>
            <a:ext cx="790575" cy="4886325"/>
          </a:xfrm>
          <a:prstGeom prst="rect">
            <a:avLst/>
          </a:prstGeom>
        </p:spPr>
      </p:pic>
      <p:sp>
        <p:nvSpPr>
          <p:cNvPr id="2" name="TextBox 1">
            <a:extLst>
              <a:ext uri="{FF2B5EF4-FFF2-40B4-BE49-F238E27FC236}">
                <a16:creationId xmlns:a16="http://schemas.microsoft.com/office/drawing/2014/main" id="{BB496622-8468-C634-E7F5-2B837D707026}"/>
              </a:ext>
            </a:extLst>
          </p:cNvPr>
          <p:cNvSpPr txBox="1"/>
          <p:nvPr/>
        </p:nvSpPr>
        <p:spPr>
          <a:xfrm>
            <a:off x="211233" y="6388214"/>
            <a:ext cx="11272844" cy="276999"/>
          </a:xfrm>
          <a:prstGeom prst="rect">
            <a:avLst/>
          </a:prstGeom>
          <a:noFill/>
        </p:spPr>
        <p:txBody>
          <a:bodyPr wrap="square" rtlCol="0">
            <a:spAutoFit/>
          </a:bodyPr>
          <a:lstStyle/>
          <a:p>
            <a:r>
              <a:rPr lang="en-GB"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designations employed and the presentation of material on </a:t>
            </a:r>
            <a:r>
              <a:rPr lang="en-GB" sz="600" i="1" err="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a:t>
            </a:r>
            <a:r>
              <a:rPr lang="en-CH"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ese</a:t>
            </a:r>
            <a:r>
              <a:rPr lang="en-GB"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map</a:t>
            </a:r>
            <a:r>
              <a:rPr lang="en-CH"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a:t>
            </a:r>
            <a:r>
              <a:rPr lang="en-GB"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do not imply the expression of any opinion whatsoever on the part of the Secretariat of the World Meteorological Organization concerning the legal status of any country, territory, city or area or of its authorities, or concerning the delimitation of its frontiers or boundaries.</a:t>
            </a:r>
          </a:p>
        </p:txBody>
      </p:sp>
    </p:spTree>
    <p:extLst>
      <p:ext uri="{BB962C8B-B14F-4D97-AF65-F5344CB8AC3E}">
        <p14:creationId xmlns:p14="http://schemas.microsoft.com/office/powerpoint/2010/main" val="23765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261916" y="233467"/>
            <a:ext cx="9000071"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n-CH"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Compliance Monitoring </a:t>
            </a:r>
            <a:endParaRPr lang="en-US"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TextBox 3">
            <a:extLst>
              <a:ext uri="{FF2B5EF4-FFF2-40B4-BE49-F238E27FC236}">
                <a16:creationId xmlns:a16="http://schemas.microsoft.com/office/drawing/2014/main" id="{6199DCD7-DB0D-7A9B-45AA-8BC8844EC6D0}"/>
              </a:ext>
            </a:extLst>
          </p:cNvPr>
          <p:cNvSpPr txBox="1"/>
          <p:nvPr/>
        </p:nvSpPr>
        <p:spPr>
          <a:xfrm>
            <a:off x="420414" y="1161199"/>
            <a:ext cx="4679206" cy="4739759"/>
          </a:xfrm>
          <a:prstGeom prst="rect">
            <a:avLst/>
          </a:prstGeom>
          <a:noFill/>
        </p:spPr>
        <p:txBody>
          <a:bodyPr wrap="square" rtlCol="0">
            <a:spAutoFit/>
          </a:bodyPr>
          <a:lstStyle/>
          <a:p>
            <a:r>
              <a:rPr lang="en-US" sz="2000" dirty="0">
                <a:solidFill>
                  <a:srgbClr val="0066FF"/>
                </a:solidFill>
              </a:rPr>
              <a:t>WIGOS Data Quality Monitoring System (WDQMS)</a:t>
            </a:r>
            <a:endParaRPr lang="en-CH" sz="2000" dirty="0">
              <a:solidFill>
                <a:srgbClr val="0066FF"/>
              </a:solidFill>
            </a:endParaRPr>
          </a:p>
          <a:p>
            <a:endParaRPr lang="en-CH" sz="2000" dirty="0"/>
          </a:p>
          <a:p>
            <a:pPr marL="457200" indent="-457200">
              <a:buFont typeface="Arial" panose="020B0604020202020204" pitchFamily="34" charset="0"/>
              <a:buChar char="•"/>
            </a:pPr>
            <a:r>
              <a:rPr lang="en-US" sz="2000" dirty="0"/>
              <a:t>monitors the availability and quality of observational data based on near-real-time monitoring information</a:t>
            </a:r>
            <a:r>
              <a:rPr lang="en-CH" sz="2000" dirty="0"/>
              <a:t>.</a:t>
            </a:r>
          </a:p>
          <a:p>
            <a:pPr marL="457200" indent="-457200">
              <a:buFont typeface="Arial" panose="020B0604020202020204" pitchFamily="34" charset="0"/>
              <a:buChar char="•"/>
            </a:pPr>
            <a:endParaRPr lang="en-CH" sz="2000" dirty="0"/>
          </a:p>
          <a:p>
            <a:pPr marL="457200" indent="-457200">
              <a:buFont typeface="Arial" panose="020B0604020202020204" pitchFamily="34" charset="0"/>
              <a:buChar char="•"/>
            </a:pPr>
            <a:r>
              <a:rPr lang="en-US" sz="2000" dirty="0"/>
              <a:t>developed by the WMO, and hosted by ECMWF</a:t>
            </a:r>
            <a:r>
              <a:rPr lang="en-CH" sz="2000" dirty="0"/>
              <a:t>.</a:t>
            </a:r>
          </a:p>
          <a:p>
            <a:pPr marL="457200" indent="-457200">
              <a:buFont typeface="Arial" panose="020B0604020202020204" pitchFamily="34" charset="0"/>
              <a:buChar char="•"/>
            </a:pPr>
            <a:endParaRPr lang="en-CH" sz="2000" dirty="0"/>
          </a:p>
          <a:p>
            <a:pPr marL="457200" indent="-457200">
              <a:buFont typeface="Arial" panose="020B0604020202020204" pitchFamily="34" charset="0"/>
              <a:buChar char="•"/>
            </a:pPr>
            <a:r>
              <a:rPr lang="en-US" sz="2000" dirty="0"/>
              <a:t>near-real-time monitoring information from the four participating </a:t>
            </a:r>
            <a:r>
              <a:rPr lang="en-CH" sz="2000" dirty="0"/>
              <a:t>(</a:t>
            </a:r>
            <a:r>
              <a:rPr lang="en-US" sz="2000" dirty="0"/>
              <a:t>NWP) </a:t>
            </a:r>
            <a:r>
              <a:rPr lang="en-CH" sz="2000" dirty="0" err="1"/>
              <a:t>centers</a:t>
            </a:r>
            <a:r>
              <a:rPr lang="en-CH" sz="2000" dirty="0"/>
              <a:t> </a:t>
            </a:r>
            <a:r>
              <a:rPr lang="en-CH" sz="1400" b="0" i="0" dirty="0">
                <a:effectLst/>
                <a:latin typeface="Open Sans" panose="020B0606030504020204" pitchFamily="34" charset="0"/>
              </a:rPr>
              <a:t>(</a:t>
            </a:r>
            <a:r>
              <a:rPr lang="en-CH" sz="1400" i="0" dirty="0">
                <a:effectLst/>
                <a:latin typeface="Open Sans" panose="020B0606030504020204" pitchFamily="34" charset="0"/>
              </a:rPr>
              <a:t>DWD*, ECMWF*</a:t>
            </a:r>
            <a:r>
              <a:rPr lang="en-CH" sz="1400" b="0" i="0" dirty="0">
                <a:effectLst/>
                <a:latin typeface="Open Sans" panose="020B0606030504020204" pitchFamily="34" charset="0"/>
              </a:rPr>
              <a:t>, JMA and </a:t>
            </a:r>
            <a:r>
              <a:rPr lang="en-CH" sz="1400" dirty="0"/>
              <a:t>NCEP</a:t>
            </a:r>
            <a:r>
              <a:rPr lang="en-CH" sz="1400" b="0" i="0" dirty="0">
                <a:effectLst/>
                <a:latin typeface="Open Sans" panose="020B0606030504020204" pitchFamily="34" charset="0"/>
              </a:rPr>
              <a:t>).</a:t>
            </a:r>
          </a:p>
          <a:p>
            <a:pPr marL="457200" indent="-457200">
              <a:buFont typeface="Arial" panose="020B0604020202020204" pitchFamily="34" charset="0"/>
              <a:buChar char="•"/>
            </a:pPr>
            <a:endParaRPr lang="en-CH" sz="1400" dirty="0">
              <a:latin typeface="Open Sans" panose="020B0606030504020204" pitchFamily="34" charset="0"/>
            </a:endParaRPr>
          </a:p>
          <a:p>
            <a:pPr marL="457200" indent="-457200">
              <a:buFont typeface="Arial" panose="020B0604020202020204" pitchFamily="34" charset="0"/>
              <a:buChar char="•"/>
            </a:pPr>
            <a:endParaRPr lang="en-CH" sz="1400" dirty="0">
              <a:latin typeface="Open Sans" panose="020B0606030504020204" pitchFamily="34" charset="0"/>
            </a:endParaRPr>
          </a:p>
          <a:p>
            <a:r>
              <a:rPr lang="en-CH" sz="1400" i="1" dirty="0"/>
              <a:t>* </a:t>
            </a:r>
            <a:r>
              <a:rPr lang="en-CH" sz="1400" i="1" dirty="0" err="1"/>
              <a:t>Centers</a:t>
            </a:r>
            <a:r>
              <a:rPr lang="en-CH" sz="1400" i="1" dirty="0"/>
              <a:t> providing Quality of marine Surface Observations</a:t>
            </a:r>
            <a:endParaRPr lang="en-CH" sz="2000" i="1" dirty="0"/>
          </a:p>
        </p:txBody>
      </p:sp>
      <p:pic>
        <p:nvPicPr>
          <p:cNvPr id="6" name="Picture 5">
            <a:extLst>
              <a:ext uri="{FF2B5EF4-FFF2-40B4-BE49-F238E27FC236}">
                <a16:creationId xmlns:a16="http://schemas.microsoft.com/office/drawing/2014/main" id="{E929BD2B-179A-CCAA-B2CB-59449969A62D}"/>
              </a:ext>
            </a:extLst>
          </p:cNvPr>
          <p:cNvPicPr>
            <a:picLocks noChangeAspect="1"/>
          </p:cNvPicPr>
          <p:nvPr/>
        </p:nvPicPr>
        <p:blipFill>
          <a:blip r:embed="rId4"/>
          <a:stretch>
            <a:fillRect/>
          </a:stretch>
        </p:blipFill>
        <p:spPr>
          <a:xfrm>
            <a:off x="5466105" y="197467"/>
            <a:ext cx="6709096" cy="3293714"/>
          </a:xfrm>
          <a:prstGeom prst="rect">
            <a:avLst/>
          </a:prstGeom>
        </p:spPr>
      </p:pic>
      <p:sp>
        <p:nvSpPr>
          <p:cNvPr id="9" name="TextBox 8">
            <a:extLst>
              <a:ext uri="{FF2B5EF4-FFF2-40B4-BE49-F238E27FC236}">
                <a16:creationId xmlns:a16="http://schemas.microsoft.com/office/drawing/2014/main" id="{57DCE5CC-91C0-6D61-5E37-971B93114039}"/>
              </a:ext>
            </a:extLst>
          </p:cNvPr>
          <p:cNvSpPr txBox="1"/>
          <p:nvPr/>
        </p:nvSpPr>
        <p:spPr>
          <a:xfrm>
            <a:off x="2331763" y="6255201"/>
            <a:ext cx="1967400" cy="369332"/>
          </a:xfrm>
          <a:prstGeom prst="rect">
            <a:avLst/>
          </a:prstGeom>
          <a:noFill/>
        </p:spPr>
        <p:txBody>
          <a:bodyPr wrap="square">
            <a:spAutoFit/>
          </a:bodyPr>
          <a:lstStyle/>
          <a:p>
            <a:r>
              <a:rPr lang="en-US" dirty="0">
                <a:hlinkClick r:id="rId5"/>
              </a:rPr>
              <a:t>WDQMS (wmo.int)</a:t>
            </a:r>
            <a:endParaRPr lang="en-CH" dirty="0"/>
          </a:p>
        </p:txBody>
      </p:sp>
      <p:pic>
        <p:nvPicPr>
          <p:cNvPr id="5" name="Picture 4">
            <a:extLst>
              <a:ext uri="{FF2B5EF4-FFF2-40B4-BE49-F238E27FC236}">
                <a16:creationId xmlns:a16="http://schemas.microsoft.com/office/drawing/2014/main" id="{1522279E-6C98-FF5F-573C-A812A5A766B1}"/>
              </a:ext>
            </a:extLst>
          </p:cNvPr>
          <p:cNvPicPr>
            <a:picLocks noChangeAspect="1"/>
          </p:cNvPicPr>
          <p:nvPr/>
        </p:nvPicPr>
        <p:blipFill>
          <a:blip r:embed="rId6"/>
          <a:stretch>
            <a:fillRect/>
          </a:stretch>
        </p:blipFill>
        <p:spPr>
          <a:xfrm>
            <a:off x="5466105" y="3544867"/>
            <a:ext cx="6709095" cy="3313133"/>
          </a:xfrm>
          <a:prstGeom prst="rect">
            <a:avLst/>
          </a:prstGeom>
        </p:spPr>
      </p:pic>
    </p:spTree>
    <p:extLst>
      <p:ext uri="{BB962C8B-B14F-4D97-AF65-F5344CB8AC3E}">
        <p14:creationId xmlns:p14="http://schemas.microsoft.com/office/powerpoint/2010/main" val="2380935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6FC9-CC2D-BD04-6AC8-6260575DC6CC}"/>
              </a:ext>
            </a:extLst>
          </p:cNvPr>
          <p:cNvSpPr>
            <a:spLocks noGrp="1"/>
          </p:cNvSpPr>
          <p:nvPr>
            <p:ph type="title"/>
          </p:nvPr>
        </p:nvSpPr>
        <p:spPr>
          <a:xfrm>
            <a:off x="613997" y="0"/>
            <a:ext cx="10661649" cy="648677"/>
          </a:xfrm>
        </p:spPr>
        <p:txBody>
          <a:bodyPr>
            <a:normAutofit/>
          </a:bodyPr>
          <a:lstStyle/>
          <a:p>
            <a:r>
              <a:rPr lang="en-US" sz="3200" b="1" dirty="0">
                <a:solidFill>
                  <a:srgbClr val="0066FF"/>
                </a:solidFill>
                <a:effectLst>
                  <a:outerShdw blurRad="38100" dist="38100" dir="2700000" algn="tl">
                    <a:srgbClr val="000000">
                      <a:alpha val="43137"/>
                    </a:srgbClr>
                  </a:outerShdw>
                </a:effectLst>
              </a:rPr>
              <a:t>Quality of Marine Surface observations</a:t>
            </a:r>
            <a:endParaRPr lang="en-CH" sz="3200" b="1" dirty="0">
              <a:solidFill>
                <a:srgbClr val="0066FF"/>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B2173315-62F4-DA01-C665-F1B72DC49F29}"/>
              </a:ext>
            </a:extLst>
          </p:cNvPr>
          <p:cNvSpPr txBox="1"/>
          <p:nvPr/>
        </p:nvSpPr>
        <p:spPr>
          <a:xfrm>
            <a:off x="765908" y="6611779"/>
            <a:ext cx="5017477" cy="246221"/>
          </a:xfrm>
          <a:prstGeom prst="rect">
            <a:avLst/>
          </a:prstGeom>
          <a:noFill/>
        </p:spPr>
        <p:txBody>
          <a:bodyPr wrap="square">
            <a:spAutoFit/>
          </a:bodyPr>
          <a:lstStyle/>
          <a:p>
            <a:r>
              <a:rPr lang="en-US" sz="1000" dirty="0"/>
              <a:t>https://wdqms.wmo.int/nwp/marine_surface/six_hour/quality/pressure/all/2024-07-15/18</a:t>
            </a:r>
            <a:endParaRPr lang="en-CH" sz="1000" dirty="0"/>
          </a:p>
        </p:txBody>
      </p:sp>
      <p:pic>
        <p:nvPicPr>
          <p:cNvPr id="4" name="Picture 3">
            <a:extLst>
              <a:ext uri="{FF2B5EF4-FFF2-40B4-BE49-F238E27FC236}">
                <a16:creationId xmlns:a16="http://schemas.microsoft.com/office/drawing/2014/main" id="{673196E4-EA87-8D9F-99E2-355E5F6670D4}"/>
              </a:ext>
            </a:extLst>
          </p:cNvPr>
          <p:cNvPicPr>
            <a:picLocks noChangeAspect="1"/>
          </p:cNvPicPr>
          <p:nvPr/>
        </p:nvPicPr>
        <p:blipFill>
          <a:blip r:embed="rId3"/>
          <a:stretch>
            <a:fillRect/>
          </a:stretch>
        </p:blipFill>
        <p:spPr>
          <a:xfrm>
            <a:off x="0" y="675315"/>
            <a:ext cx="6050536" cy="2954913"/>
          </a:xfrm>
          <a:prstGeom prst="rect">
            <a:avLst/>
          </a:prstGeom>
        </p:spPr>
      </p:pic>
      <p:sp>
        <p:nvSpPr>
          <p:cNvPr id="6" name="TextBox 5">
            <a:extLst>
              <a:ext uri="{FF2B5EF4-FFF2-40B4-BE49-F238E27FC236}">
                <a16:creationId xmlns:a16="http://schemas.microsoft.com/office/drawing/2014/main" id="{E4B333DC-E737-B2D2-3215-182C2BE81116}"/>
              </a:ext>
            </a:extLst>
          </p:cNvPr>
          <p:cNvSpPr txBox="1"/>
          <p:nvPr/>
        </p:nvSpPr>
        <p:spPr>
          <a:xfrm>
            <a:off x="0" y="476738"/>
            <a:ext cx="1273908" cy="276999"/>
          </a:xfrm>
          <a:prstGeom prst="rect">
            <a:avLst/>
          </a:prstGeom>
          <a:noFill/>
        </p:spPr>
        <p:txBody>
          <a:bodyPr wrap="square" rtlCol="0">
            <a:spAutoFit/>
          </a:bodyPr>
          <a:lstStyle/>
          <a:p>
            <a:r>
              <a:rPr lang="en-CH" sz="1200" dirty="0"/>
              <a:t>Surface Pressure</a:t>
            </a:r>
          </a:p>
        </p:txBody>
      </p:sp>
      <p:sp>
        <p:nvSpPr>
          <p:cNvPr id="10" name="TextBox 9">
            <a:extLst>
              <a:ext uri="{FF2B5EF4-FFF2-40B4-BE49-F238E27FC236}">
                <a16:creationId xmlns:a16="http://schemas.microsoft.com/office/drawing/2014/main" id="{9B2D0F3C-0585-22BA-299D-768B037E7985}"/>
              </a:ext>
            </a:extLst>
          </p:cNvPr>
          <p:cNvSpPr txBox="1"/>
          <p:nvPr/>
        </p:nvSpPr>
        <p:spPr>
          <a:xfrm>
            <a:off x="0" y="3760127"/>
            <a:ext cx="1273908" cy="276999"/>
          </a:xfrm>
          <a:prstGeom prst="rect">
            <a:avLst/>
          </a:prstGeom>
          <a:noFill/>
        </p:spPr>
        <p:txBody>
          <a:bodyPr wrap="square" rtlCol="0">
            <a:spAutoFit/>
          </a:bodyPr>
          <a:lstStyle/>
          <a:p>
            <a:r>
              <a:rPr lang="en-CH" sz="1200" dirty="0"/>
              <a:t>2m Temperature</a:t>
            </a:r>
          </a:p>
        </p:txBody>
      </p:sp>
      <p:pic>
        <p:nvPicPr>
          <p:cNvPr id="12" name="Picture 11">
            <a:extLst>
              <a:ext uri="{FF2B5EF4-FFF2-40B4-BE49-F238E27FC236}">
                <a16:creationId xmlns:a16="http://schemas.microsoft.com/office/drawing/2014/main" id="{21BF6D05-7EBA-1D2D-971D-4A701A99F40E}"/>
              </a:ext>
            </a:extLst>
          </p:cNvPr>
          <p:cNvPicPr>
            <a:picLocks noChangeAspect="1"/>
          </p:cNvPicPr>
          <p:nvPr/>
        </p:nvPicPr>
        <p:blipFill>
          <a:blip r:embed="rId4"/>
          <a:stretch>
            <a:fillRect/>
          </a:stretch>
        </p:blipFill>
        <p:spPr>
          <a:xfrm>
            <a:off x="0" y="4010984"/>
            <a:ext cx="6002100" cy="2847016"/>
          </a:xfrm>
          <a:prstGeom prst="rect">
            <a:avLst/>
          </a:prstGeom>
        </p:spPr>
      </p:pic>
      <p:pic>
        <p:nvPicPr>
          <p:cNvPr id="19" name="Picture 18">
            <a:extLst>
              <a:ext uri="{FF2B5EF4-FFF2-40B4-BE49-F238E27FC236}">
                <a16:creationId xmlns:a16="http://schemas.microsoft.com/office/drawing/2014/main" id="{D213B924-1FED-6F10-A68E-BFB184CCD2CF}"/>
              </a:ext>
            </a:extLst>
          </p:cNvPr>
          <p:cNvPicPr>
            <a:picLocks noChangeAspect="1"/>
          </p:cNvPicPr>
          <p:nvPr/>
        </p:nvPicPr>
        <p:blipFill>
          <a:blip r:embed="rId5"/>
          <a:stretch>
            <a:fillRect/>
          </a:stretch>
        </p:blipFill>
        <p:spPr>
          <a:xfrm>
            <a:off x="6050536" y="698970"/>
            <a:ext cx="6141464" cy="2931258"/>
          </a:xfrm>
          <a:prstGeom prst="rect">
            <a:avLst/>
          </a:prstGeom>
        </p:spPr>
      </p:pic>
      <p:sp>
        <p:nvSpPr>
          <p:cNvPr id="20" name="TextBox 19">
            <a:extLst>
              <a:ext uri="{FF2B5EF4-FFF2-40B4-BE49-F238E27FC236}">
                <a16:creationId xmlns:a16="http://schemas.microsoft.com/office/drawing/2014/main" id="{15EC11D0-B200-AA98-2DCD-CAB3D130DF34}"/>
              </a:ext>
            </a:extLst>
          </p:cNvPr>
          <p:cNvSpPr txBox="1"/>
          <p:nvPr/>
        </p:nvSpPr>
        <p:spPr>
          <a:xfrm>
            <a:off x="6050536" y="468475"/>
            <a:ext cx="1811742" cy="276999"/>
          </a:xfrm>
          <a:prstGeom prst="rect">
            <a:avLst/>
          </a:prstGeom>
          <a:noFill/>
        </p:spPr>
        <p:txBody>
          <a:bodyPr wrap="square" rtlCol="0">
            <a:spAutoFit/>
          </a:bodyPr>
          <a:lstStyle/>
          <a:p>
            <a:r>
              <a:rPr lang="en-CH" sz="1200" dirty="0"/>
              <a:t>10m Mer</a:t>
            </a:r>
            <a:r>
              <a:rPr lang="en-US" sz="1200" dirty="0"/>
              <a:t>i</a:t>
            </a:r>
            <a:r>
              <a:rPr lang="en-CH" sz="1200" dirty="0" err="1"/>
              <a:t>dional</a:t>
            </a:r>
            <a:r>
              <a:rPr lang="en-CH" sz="1200" dirty="0"/>
              <a:t> Wind</a:t>
            </a:r>
          </a:p>
        </p:txBody>
      </p:sp>
      <p:pic>
        <p:nvPicPr>
          <p:cNvPr id="22" name="Picture 21">
            <a:extLst>
              <a:ext uri="{FF2B5EF4-FFF2-40B4-BE49-F238E27FC236}">
                <a16:creationId xmlns:a16="http://schemas.microsoft.com/office/drawing/2014/main" id="{48435C49-62B7-40BC-3FEB-0A5081FF4211}"/>
              </a:ext>
            </a:extLst>
          </p:cNvPr>
          <p:cNvPicPr>
            <a:picLocks noChangeAspect="1"/>
          </p:cNvPicPr>
          <p:nvPr/>
        </p:nvPicPr>
        <p:blipFill>
          <a:blip r:embed="rId6"/>
          <a:stretch>
            <a:fillRect/>
          </a:stretch>
        </p:blipFill>
        <p:spPr>
          <a:xfrm>
            <a:off x="6004663" y="4010984"/>
            <a:ext cx="6187338" cy="2847016"/>
          </a:xfrm>
          <a:prstGeom prst="rect">
            <a:avLst/>
          </a:prstGeom>
        </p:spPr>
      </p:pic>
      <p:sp>
        <p:nvSpPr>
          <p:cNvPr id="24" name="TextBox 23">
            <a:extLst>
              <a:ext uri="{FF2B5EF4-FFF2-40B4-BE49-F238E27FC236}">
                <a16:creationId xmlns:a16="http://schemas.microsoft.com/office/drawing/2014/main" id="{F3FFFF87-2724-25F7-D232-1618621EA438}"/>
              </a:ext>
            </a:extLst>
          </p:cNvPr>
          <p:cNvSpPr txBox="1"/>
          <p:nvPr/>
        </p:nvSpPr>
        <p:spPr>
          <a:xfrm>
            <a:off x="6072555" y="3760127"/>
            <a:ext cx="1649045" cy="276999"/>
          </a:xfrm>
          <a:prstGeom prst="rect">
            <a:avLst/>
          </a:prstGeom>
          <a:noFill/>
        </p:spPr>
        <p:txBody>
          <a:bodyPr wrap="square" rtlCol="0">
            <a:spAutoFit/>
          </a:bodyPr>
          <a:lstStyle/>
          <a:p>
            <a:r>
              <a:rPr lang="en-CH" sz="1200" dirty="0"/>
              <a:t>2m Relative Humidity</a:t>
            </a:r>
          </a:p>
        </p:txBody>
      </p:sp>
    </p:spTree>
    <p:extLst>
      <p:ext uri="{BB962C8B-B14F-4D97-AF65-F5344CB8AC3E}">
        <p14:creationId xmlns:p14="http://schemas.microsoft.com/office/powerpoint/2010/main" val="15506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8555CA-4044-C670-A2CE-8C3767419624}"/>
              </a:ext>
            </a:extLst>
          </p:cNvPr>
          <p:cNvSpPr txBox="1"/>
          <p:nvPr/>
        </p:nvSpPr>
        <p:spPr>
          <a:xfrm>
            <a:off x="6467475" y="1040267"/>
            <a:ext cx="5340258" cy="5428217"/>
          </a:xfrm>
          <a:prstGeom prst="rect">
            <a:avLst/>
          </a:prstGeom>
          <a:noFill/>
        </p:spPr>
        <p:txBody>
          <a:bodyPr wrap="square">
            <a:spAutoFit/>
          </a:bodyPr>
          <a:lstStyle/>
          <a:p>
            <a:pPr marL="711200" marR="16510" indent="-685800" defTabSz="1828800" hangingPunct="1">
              <a:lnSpc>
                <a:spcPct val="107000"/>
              </a:lnSpc>
              <a:spcBef>
                <a:spcPts val="1580"/>
              </a:spcBef>
              <a:buFont typeface="Arial"/>
              <a:buChar char="•"/>
              <a:tabLst>
                <a:tab pos="711200" algn="l"/>
              </a:tabLst>
            </a:pPr>
            <a:r>
              <a:rPr lang="en-US" kern="1200" spc="-10" dirty="0">
                <a:solidFill>
                  <a:prstClr val="black"/>
                </a:solidFill>
                <a:latin typeface="Arial" panose="020B0604020202020204" pitchFamily="34" charset="0"/>
                <a:cs typeface="Arial" panose="020B0604020202020204" pitchFamily="34" charset="0"/>
              </a:rPr>
              <a:t>SOFF provides </a:t>
            </a:r>
            <a:r>
              <a:rPr lang="en-US" b="1" kern="1200" spc="-10" dirty="0">
                <a:solidFill>
                  <a:prstClr val="black"/>
                </a:solidFill>
                <a:latin typeface="Arial" panose="020B0604020202020204" pitchFamily="34" charset="0"/>
                <a:cs typeface="Arial" panose="020B0604020202020204" pitchFamily="34" charset="0"/>
              </a:rPr>
              <a:t>long-term technical </a:t>
            </a:r>
            <a:r>
              <a:rPr lang="en-US" b="1" kern="1200" dirty="0">
                <a:solidFill>
                  <a:prstClr val="black"/>
                </a:solidFill>
                <a:latin typeface="Arial" panose="020B0604020202020204" pitchFamily="34" charset="0"/>
                <a:cs typeface="Arial" panose="020B0604020202020204" pitchFamily="34" charset="0"/>
              </a:rPr>
              <a:t>and </a:t>
            </a:r>
            <a:r>
              <a:rPr lang="en-US" b="1" kern="1200" spc="-10" dirty="0">
                <a:solidFill>
                  <a:prstClr val="black"/>
                </a:solidFill>
                <a:latin typeface="Arial" panose="020B0604020202020204" pitchFamily="34" charset="0"/>
                <a:cs typeface="Arial" panose="020B0604020202020204" pitchFamily="34" charset="0"/>
              </a:rPr>
              <a:t>grant-based financial </a:t>
            </a:r>
            <a:r>
              <a:rPr lang="en-US" b="1" kern="1200" spc="-20" dirty="0">
                <a:solidFill>
                  <a:prstClr val="black"/>
                </a:solidFill>
                <a:latin typeface="Arial" panose="020B0604020202020204" pitchFamily="34" charset="0"/>
                <a:cs typeface="Arial" panose="020B0604020202020204" pitchFamily="34" charset="0"/>
              </a:rPr>
              <a:t>assistance </a:t>
            </a:r>
            <a:r>
              <a:rPr lang="en-US" kern="1200" dirty="0">
                <a:solidFill>
                  <a:prstClr val="black"/>
                </a:solidFill>
                <a:latin typeface="Arial" panose="020B0604020202020204" pitchFamily="34" charset="0"/>
                <a:cs typeface="Arial" panose="020B0604020202020204" pitchFamily="34" charset="0"/>
              </a:rPr>
              <a:t>to </a:t>
            </a:r>
            <a:r>
              <a:rPr lang="en-US" kern="1200" spc="-10" dirty="0">
                <a:solidFill>
                  <a:prstClr val="black"/>
                </a:solidFill>
                <a:latin typeface="Arial" panose="020B0604020202020204" pitchFamily="34" charset="0"/>
                <a:cs typeface="Arial" panose="020B0604020202020204" pitchFamily="34" charset="0"/>
              </a:rPr>
              <a:t>enable </a:t>
            </a:r>
            <a:r>
              <a:rPr lang="en-US" kern="1200" dirty="0">
                <a:solidFill>
                  <a:prstClr val="black"/>
                </a:solidFill>
                <a:latin typeface="Arial" panose="020B0604020202020204" pitchFamily="34" charset="0"/>
                <a:cs typeface="Arial" panose="020B0604020202020204" pitchFamily="34" charset="0"/>
              </a:rPr>
              <a:t>countries to </a:t>
            </a:r>
            <a:r>
              <a:rPr lang="en-US" kern="1200" spc="-10" dirty="0">
                <a:solidFill>
                  <a:prstClr val="black"/>
                </a:solidFill>
                <a:latin typeface="Arial" panose="020B0604020202020204" pitchFamily="34" charset="0"/>
                <a:cs typeface="Arial" panose="020B0604020202020204" pitchFamily="34" charset="0"/>
              </a:rPr>
              <a:t>acquire </a:t>
            </a:r>
            <a:r>
              <a:rPr lang="en-US" kern="1200" dirty="0">
                <a:solidFill>
                  <a:prstClr val="black"/>
                </a:solidFill>
                <a:latin typeface="Arial" panose="020B0604020202020204" pitchFamily="34" charset="0"/>
                <a:cs typeface="Arial" panose="020B0604020202020204" pitchFamily="34" charset="0"/>
              </a:rPr>
              <a:t>and </a:t>
            </a:r>
            <a:r>
              <a:rPr lang="en-US" kern="1200" spc="-10" dirty="0">
                <a:solidFill>
                  <a:prstClr val="black"/>
                </a:solidFill>
                <a:latin typeface="Arial" panose="020B0604020202020204" pitchFamily="34" charset="0"/>
                <a:cs typeface="Arial" panose="020B0604020202020204" pitchFamily="34" charset="0"/>
              </a:rPr>
              <a:t>internationally </a:t>
            </a:r>
            <a:r>
              <a:rPr lang="en-US" kern="1200" dirty="0">
                <a:solidFill>
                  <a:prstClr val="black"/>
                </a:solidFill>
                <a:latin typeface="Arial" panose="020B0604020202020204" pitchFamily="34" charset="0"/>
                <a:cs typeface="Arial" panose="020B0604020202020204" pitchFamily="34" charset="0"/>
              </a:rPr>
              <a:t>exchange GBON observations</a:t>
            </a:r>
          </a:p>
          <a:p>
            <a:pPr marL="711200" marR="16510" indent="-685800" defTabSz="1828800" hangingPunct="1">
              <a:lnSpc>
                <a:spcPct val="107000"/>
              </a:lnSpc>
              <a:spcBef>
                <a:spcPts val="1580"/>
              </a:spcBef>
              <a:buFont typeface="Arial"/>
              <a:buChar char="•"/>
              <a:tabLst>
                <a:tab pos="711200" algn="l"/>
              </a:tabLst>
            </a:pPr>
            <a:r>
              <a:rPr lang="en-US" kern="1200" dirty="0">
                <a:solidFill>
                  <a:prstClr val="black"/>
                </a:solidFill>
                <a:latin typeface="Arial" panose="020B0604020202020204" pitchFamily="34" charset="0"/>
                <a:cs typeface="Arial" panose="020B0604020202020204" pitchFamily="34" charset="0"/>
              </a:rPr>
              <a:t>It focuses on the </a:t>
            </a:r>
            <a:r>
              <a:rPr lang="en-US" b="1" kern="1200" dirty="0">
                <a:solidFill>
                  <a:prstClr val="black"/>
                </a:solidFill>
                <a:latin typeface="Arial" panose="020B0604020202020204" pitchFamily="34" charset="0"/>
                <a:cs typeface="Arial" panose="020B0604020202020204" pitchFamily="34" charset="0"/>
              </a:rPr>
              <a:t>sustainability of investments </a:t>
            </a:r>
            <a:r>
              <a:rPr lang="en-US" kern="1200" dirty="0">
                <a:solidFill>
                  <a:prstClr val="black"/>
                </a:solidFill>
                <a:latin typeface="Arial" panose="020B0604020202020204" pitchFamily="34" charset="0"/>
                <a:cs typeface="Arial" panose="020B0604020202020204" pitchFamily="34" charset="0"/>
              </a:rPr>
              <a:t>by providing </a:t>
            </a:r>
            <a:r>
              <a:rPr lang="en-US" b="1" kern="1200" dirty="0">
                <a:solidFill>
                  <a:prstClr val="black"/>
                </a:solidFill>
                <a:latin typeface="Arial" panose="020B0604020202020204" pitchFamily="34" charset="0"/>
                <a:cs typeface="Arial" panose="020B0604020202020204" pitchFamily="34" charset="0"/>
              </a:rPr>
              <a:t>open-ended result-based finance </a:t>
            </a:r>
            <a:r>
              <a:rPr lang="en-US" kern="1200" dirty="0">
                <a:solidFill>
                  <a:prstClr val="black"/>
                </a:solidFill>
                <a:latin typeface="Arial" panose="020B0604020202020204" pitchFamily="34" charset="0"/>
                <a:cs typeface="Arial" panose="020B0604020202020204" pitchFamily="34" charset="0"/>
              </a:rPr>
              <a:t>upon </a:t>
            </a:r>
            <a:r>
              <a:rPr lang="en-US" b="1" kern="1200" dirty="0">
                <a:solidFill>
                  <a:prstClr val="black"/>
                </a:solidFill>
                <a:latin typeface="Arial" panose="020B0604020202020204" pitchFamily="34" charset="0"/>
                <a:cs typeface="Arial" panose="020B0604020202020204" pitchFamily="34" charset="0"/>
              </a:rPr>
              <a:t>verification of data sharing </a:t>
            </a:r>
            <a:r>
              <a:rPr lang="en-US" kern="1200" dirty="0">
                <a:solidFill>
                  <a:prstClr val="black"/>
                </a:solidFill>
                <a:latin typeface="Arial" panose="020B0604020202020204" pitchFamily="34" charset="0"/>
                <a:cs typeface="Arial" panose="020B0604020202020204" pitchFamily="34" charset="0"/>
              </a:rPr>
              <a:t>through WMO Tools </a:t>
            </a:r>
          </a:p>
          <a:p>
            <a:pPr marL="711200" marR="10160" indent="-685800" defTabSz="1828800" hangingPunct="1">
              <a:lnSpc>
                <a:spcPct val="107000"/>
              </a:lnSpc>
              <a:spcBef>
                <a:spcPts val="1600"/>
              </a:spcBef>
              <a:buFont typeface="Arial"/>
              <a:buChar char="•"/>
              <a:tabLst>
                <a:tab pos="711200" algn="l"/>
              </a:tabLst>
            </a:pPr>
            <a:r>
              <a:rPr lang="en-US" kern="1200" spc="-10" dirty="0">
                <a:solidFill>
                  <a:prstClr val="black"/>
                </a:solidFill>
                <a:latin typeface="Arial" panose="020B0604020202020204" pitchFamily="34" charset="0"/>
                <a:cs typeface="Arial" panose="020B0604020202020204" pitchFamily="34" charset="0"/>
              </a:rPr>
              <a:t>SOFF prioritizes </a:t>
            </a:r>
            <a:r>
              <a:rPr lang="en-US" kern="1200" dirty="0">
                <a:solidFill>
                  <a:prstClr val="black"/>
                </a:solidFill>
                <a:latin typeface="Arial" panose="020B0604020202020204" pitchFamily="34" charset="0"/>
                <a:cs typeface="Arial" panose="020B0604020202020204" pitchFamily="34" charset="0"/>
              </a:rPr>
              <a:t>Small </a:t>
            </a:r>
            <a:r>
              <a:rPr lang="en-US" kern="1200" spc="-10" dirty="0">
                <a:solidFill>
                  <a:prstClr val="black"/>
                </a:solidFill>
                <a:latin typeface="Arial" panose="020B0604020202020204" pitchFamily="34" charset="0"/>
                <a:cs typeface="Arial" panose="020B0604020202020204" pitchFamily="34" charset="0"/>
              </a:rPr>
              <a:t>Island Developing States </a:t>
            </a:r>
            <a:r>
              <a:rPr lang="en-US" kern="1200" dirty="0">
                <a:solidFill>
                  <a:prstClr val="black"/>
                </a:solidFill>
                <a:latin typeface="Arial" panose="020B0604020202020204" pitchFamily="34" charset="0"/>
                <a:cs typeface="Arial" panose="020B0604020202020204" pitchFamily="34" charset="0"/>
              </a:rPr>
              <a:t>(SIDS) and </a:t>
            </a:r>
            <a:r>
              <a:rPr lang="en-US" kern="1200" spc="-10" dirty="0">
                <a:solidFill>
                  <a:prstClr val="black"/>
                </a:solidFill>
                <a:latin typeface="Arial" panose="020B0604020202020204" pitchFamily="34" charset="0"/>
                <a:cs typeface="Arial" panose="020B0604020202020204" pitchFamily="34" charset="0"/>
              </a:rPr>
              <a:t>Least Developed  Countries (LDCs) </a:t>
            </a:r>
            <a:r>
              <a:rPr lang="en-US" kern="1200" dirty="0">
                <a:solidFill>
                  <a:prstClr val="black"/>
                </a:solidFill>
                <a:latin typeface="Arial" panose="020B0604020202020204" pitchFamily="34" charset="0"/>
                <a:cs typeface="Arial" panose="020B0604020202020204" pitchFamily="34" charset="0"/>
              </a:rPr>
              <a:t>to </a:t>
            </a:r>
            <a:r>
              <a:rPr lang="en-US" kern="1200" spc="-10" dirty="0">
                <a:solidFill>
                  <a:prstClr val="black"/>
                </a:solidFill>
                <a:latin typeface="Arial" panose="020B0604020202020204" pitchFamily="34" charset="0"/>
                <a:cs typeface="Arial" panose="020B0604020202020204" pitchFamily="34" charset="0"/>
              </a:rPr>
              <a:t>close </a:t>
            </a:r>
            <a:r>
              <a:rPr lang="en-US" kern="1200" dirty="0">
                <a:solidFill>
                  <a:prstClr val="black"/>
                </a:solidFill>
                <a:latin typeface="Arial" panose="020B0604020202020204" pitchFamily="34" charset="0"/>
                <a:cs typeface="Arial" panose="020B0604020202020204" pitchFamily="34" charset="0"/>
              </a:rPr>
              <a:t>the </a:t>
            </a:r>
            <a:r>
              <a:rPr lang="en-US" kern="1200" spc="-10" dirty="0">
                <a:solidFill>
                  <a:prstClr val="black"/>
                </a:solidFill>
                <a:latin typeface="Arial" panose="020B0604020202020204" pitchFamily="34" charset="0"/>
                <a:cs typeface="Arial" panose="020B0604020202020204" pitchFamily="34" charset="0"/>
              </a:rPr>
              <a:t>largest data gaps</a:t>
            </a:r>
            <a:endParaRPr lang="en-US" spc="-10" dirty="0">
              <a:solidFill>
                <a:prstClr val="black"/>
              </a:solidFill>
              <a:latin typeface="Arial" panose="020B0604020202020204" pitchFamily="34" charset="0"/>
              <a:cs typeface="Arial" panose="020B0604020202020204" pitchFamily="34" charset="0"/>
            </a:endParaRPr>
          </a:p>
          <a:p>
            <a:pPr marL="711200" marR="10160" indent="-685800" defTabSz="1828800" hangingPunct="1">
              <a:lnSpc>
                <a:spcPct val="107000"/>
              </a:lnSpc>
              <a:spcBef>
                <a:spcPts val="1600"/>
              </a:spcBef>
              <a:buFont typeface="Arial"/>
              <a:buChar char="•"/>
              <a:tabLst>
                <a:tab pos="711200" algn="l"/>
              </a:tabLst>
            </a:pPr>
            <a:r>
              <a:rPr lang="en-US" b="1" kern="1200" spc="-10" dirty="0">
                <a:solidFill>
                  <a:prstClr val="black"/>
                </a:solidFill>
                <a:latin typeface="Arial" panose="020B0604020202020204" pitchFamily="34" charset="0"/>
                <a:cs typeface="Arial" panose="020B0604020202020204" pitchFamily="34" charset="0"/>
              </a:rPr>
              <a:t>Fast-moving</a:t>
            </a:r>
            <a:r>
              <a:rPr lang="en-US" kern="1200" spc="-10" dirty="0">
                <a:solidFill>
                  <a:prstClr val="black"/>
                </a:solidFill>
                <a:latin typeface="Arial" panose="020B0604020202020204" pitchFamily="34" charset="0"/>
                <a:cs typeface="Arial" panose="020B0604020202020204" pitchFamily="34" charset="0"/>
              </a:rPr>
              <a:t>: 83 $million raised, </a:t>
            </a:r>
            <a:r>
              <a:rPr lang="en-CH" spc="-10" dirty="0">
                <a:solidFill>
                  <a:prstClr val="black"/>
                </a:solidFill>
                <a:latin typeface="Arial" panose="020B0604020202020204" pitchFamily="34" charset="0"/>
                <a:cs typeface="Arial" panose="020B0604020202020204" pitchFamily="34" charset="0"/>
              </a:rPr>
              <a:t>51</a:t>
            </a:r>
            <a:r>
              <a:rPr lang="en-US" kern="1200" spc="-10" dirty="0">
                <a:solidFill>
                  <a:prstClr val="black"/>
                </a:solidFill>
                <a:latin typeface="Arial" panose="020B0604020202020204" pitchFamily="34" charset="0"/>
                <a:cs typeface="Arial" panose="020B0604020202020204" pitchFamily="34" charset="0"/>
              </a:rPr>
              <a:t> countries approved for readiness funding, 11 countries in </a:t>
            </a:r>
            <a:r>
              <a:rPr lang="en-US" spc="-10" dirty="0">
                <a:solidFill>
                  <a:prstClr val="black"/>
                </a:solidFill>
                <a:latin typeface="Arial" panose="020B0604020202020204" pitchFamily="34" charset="0"/>
                <a:cs typeface="Arial" panose="020B0604020202020204" pitchFamily="34" charset="0"/>
              </a:rPr>
              <a:t>investment phase</a:t>
            </a:r>
            <a:endParaRPr lang="en-US" kern="1200" spc="-10" dirty="0">
              <a:solidFill>
                <a:prstClr val="black"/>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BC1D76D-7CDA-63E4-0726-3144CB4C3405}"/>
              </a:ext>
            </a:extLst>
          </p:cNvPr>
          <p:cNvSpPr>
            <a:spLocks noGrp="1"/>
          </p:cNvSpPr>
          <p:nvPr>
            <p:ph type="sldNum" sz="quarter" idx="12"/>
          </p:nvPr>
        </p:nvSpPr>
        <p:spPr/>
        <p:txBody>
          <a:bodyPr/>
          <a:lstStyle/>
          <a:p>
            <a:fld id="{0071B117-5D75-FF4D-911A-5C226444051F}" type="slidenum">
              <a:rPr lang="en-US" smtClean="0"/>
              <a:t>15</a:t>
            </a:fld>
            <a:endParaRPr lang="en-US"/>
          </a:p>
        </p:txBody>
      </p:sp>
      <p:sp>
        <p:nvSpPr>
          <p:cNvPr id="3" name="Shape 79">
            <a:extLst>
              <a:ext uri="{FF2B5EF4-FFF2-40B4-BE49-F238E27FC236}">
                <a16:creationId xmlns:a16="http://schemas.microsoft.com/office/drawing/2014/main" id="{3524FEA1-16A6-33DE-65FA-B52C21BD9FD4}"/>
              </a:ext>
            </a:extLst>
          </p:cNvPr>
          <p:cNvSpPr/>
          <p:nvPr/>
        </p:nvSpPr>
        <p:spPr>
          <a:xfrm>
            <a:off x="409400" y="360718"/>
            <a:ext cx="11261490"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n-CH"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Systematic Observations Financing Facility (</a:t>
            </a:r>
            <a:r>
              <a:rPr lang="en-CH"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hlinkClick r:id="rId3"/>
              </a:rPr>
              <a:t>SOFF</a:t>
            </a:r>
            <a:r>
              <a:rPr lang="en-CH"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t>
            </a:r>
            <a:endParaRPr lang="en-US"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6" name="Picture 5">
            <a:extLst>
              <a:ext uri="{FF2B5EF4-FFF2-40B4-BE49-F238E27FC236}">
                <a16:creationId xmlns:a16="http://schemas.microsoft.com/office/drawing/2014/main" id="{ECE44904-9190-923C-015E-86946EBD4D2E}"/>
              </a:ext>
            </a:extLst>
          </p:cNvPr>
          <p:cNvPicPr>
            <a:picLocks noChangeAspect="1"/>
          </p:cNvPicPr>
          <p:nvPr/>
        </p:nvPicPr>
        <p:blipFill>
          <a:blip r:embed="rId4"/>
          <a:stretch>
            <a:fillRect/>
          </a:stretch>
        </p:blipFill>
        <p:spPr>
          <a:xfrm>
            <a:off x="0" y="1083734"/>
            <a:ext cx="6467475" cy="5495925"/>
          </a:xfrm>
          <a:prstGeom prst="rect">
            <a:avLst/>
          </a:prstGeom>
        </p:spPr>
      </p:pic>
    </p:spTree>
    <p:extLst>
      <p:ext uri="{BB962C8B-B14F-4D97-AF65-F5344CB8AC3E}">
        <p14:creationId xmlns:p14="http://schemas.microsoft.com/office/powerpoint/2010/main" val="119310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C1D76D-7CDA-63E4-0726-3144CB4C3405}"/>
              </a:ext>
            </a:extLst>
          </p:cNvPr>
          <p:cNvSpPr>
            <a:spLocks noGrp="1"/>
          </p:cNvSpPr>
          <p:nvPr>
            <p:ph type="sldNum" sz="quarter" idx="12"/>
          </p:nvPr>
        </p:nvSpPr>
        <p:spPr/>
        <p:txBody>
          <a:bodyPr/>
          <a:lstStyle/>
          <a:p>
            <a:fld id="{0071B117-5D75-FF4D-911A-5C226444051F}" type="slidenum">
              <a:rPr lang="en-US" smtClean="0"/>
              <a:t>16</a:t>
            </a:fld>
            <a:endParaRPr lang="en-US"/>
          </a:p>
        </p:txBody>
      </p:sp>
      <p:sp>
        <p:nvSpPr>
          <p:cNvPr id="3" name="Shape 79">
            <a:extLst>
              <a:ext uri="{FF2B5EF4-FFF2-40B4-BE49-F238E27FC236}">
                <a16:creationId xmlns:a16="http://schemas.microsoft.com/office/drawing/2014/main" id="{3524FEA1-16A6-33DE-65FA-B52C21BD9FD4}"/>
              </a:ext>
            </a:extLst>
          </p:cNvPr>
          <p:cNvSpPr/>
          <p:nvPr/>
        </p:nvSpPr>
        <p:spPr>
          <a:xfrm>
            <a:off x="461962" y="97383"/>
            <a:ext cx="11261490"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Systematic Observations Financing Facility (</a:t>
            </a:r>
            <a:r>
              <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hlinkClick r:id="rId3"/>
              </a:rPr>
              <a:t>SOFF</a:t>
            </a:r>
            <a:r>
              <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a:t>
            </a:r>
            <a:endParaRPr lang="en-US"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4" name="Picture 3">
            <a:extLst>
              <a:ext uri="{FF2B5EF4-FFF2-40B4-BE49-F238E27FC236}">
                <a16:creationId xmlns:a16="http://schemas.microsoft.com/office/drawing/2014/main" id="{96C4C34D-21F8-755E-AFA6-11BAF534140B}"/>
              </a:ext>
            </a:extLst>
          </p:cNvPr>
          <p:cNvPicPr>
            <a:picLocks noChangeAspect="1"/>
          </p:cNvPicPr>
          <p:nvPr/>
        </p:nvPicPr>
        <p:blipFill>
          <a:blip r:embed="rId4"/>
          <a:stretch>
            <a:fillRect/>
          </a:stretch>
        </p:blipFill>
        <p:spPr>
          <a:xfrm>
            <a:off x="461962" y="533400"/>
            <a:ext cx="11268075" cy="6324600"/>
          </a:xfrm>
          <a:prstGeom prst="rect">
            <a:avLst/>
          </a:prstGeom>
        </p:spPr>
      </p:pic>
    </p:spTree>
    <p:extLst>
      <p:ext uri="{BB962C8B-B14F-4D97-AF65-F5344CB8AC3E}">
        <p14:creationId xmlns:p14="http://schemas.microsoft.com/office/powerpoint/2010/main" val="160478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8555CA-4044-C670-A2CE-8C3767419624}"/>
              </a:ext>
            </a:extLst>
          </p:cNvPr>
          <p:cNvSpPr txBox="1"/>
          <p:nvPr/>
        </p:nvSpPr>
        <p:spPr>
          <a:xfrm>
            <a:off x="573024" y="1198763"/>
            <a:ext cx="5176634" cy="3825343"/>
          </a:xfrm>
          <a:prstGeom prst="rect">
            <a:avLst/>
          </a:prstGeom>
          <a:noFill/>
        </p:spPr>
        <p:txBody>
          <a:bodyPr wrap="square">
            <a:spAutoFit/>
          </a:bodyPr>
          <a:lstStyle/>
          <a:p>
            <a:pPr marL="368300" marR="16510" indent="-342900" defTabSz="1828800" hangingPunct="1">
              <a:lnSpc>
                <a:spcPct val="107000"/>
              </a:lnSpc>
              <a:spcBef>
                <a:spcPts val="1580"/>
              </a:spcBef>
              <a:buFont typeface="Wingdings" panose="05000000000000000000" pitchFamily="2" charset="2"/>
              <a:buChar char="Ø"/>
              <a:tabLst>
                <a:tab pos="711200" algn="l"/>
              </a:tabLst>
            </a:pPr>
            <a:r>
              <a:rPr lang="en-US" sz="2400" kern="1200" spc="-10" dirty="0">
                <a:solidFill>
                  <a:prstClr val="black"/>
                </a:solidFill>
                <a:latin typeface="Arial" panose="020B0604020202020204" pitchFamily="34" charset="0"/>
                <a:cs typeface="Arial" panose="020B0604020202020204" pitchFamily="34" charset="0"/>
              </a:rPr>
              <a:t>framework for WMO data sharing in the 21st century for all WMO domains and disciplines</a:t>
            </a:r>
            <a:endParaRPr lang="en-CH" sz="2400" kern="1200" spc="-10" dirty="0">
              <a:solidFill>
                <a:prstClr val="black"/>
              </a:solidFill>
              <a:latin typeface="Arial" panose="020B0604020202020204" pitchFamily="34" charset="0"/>
              <a:cs typeface="Arial" panose="020B0604020202020204" pitchFamily="34" charset="0"/>
            </a:endParaRPr>
          </a:p>
          <a:p>
            <a:pPr marL="368300" marR="16510" indent="-342900" defTabSz="1828800" hangingPunct="1">
              <a:lnSpc>
                <a:spcPct val="107000"/>
              </a:lnSpc>
              <a:spcBef>
                <a:spcPts val="1580"/>
              </a:spcBef>
              <a:buFont typeface="Wingdings" panose="05000000000000000000" pitchFamily="2" charset="2"/>
              <a:buChar char="Ø"/>
              <a:tabLst>
                <a:tab pos="711200" algn="l"/>
              </a:tabLst>
            </a:pPr>
            <a:r>
              <a:rPr lang="en-US" sz="2400" kern="1200" dirty="0">
                <a:solidFill>
                  <a:prstClr val="black"/>
                </a:solidFill>
                <a:latin typeface="Arial" panose="020B0604020202020204" pitchFamily="34" charset="0"/>
                <a:cs typeface="Arial" panose="020B0604020202020204" pitchFamily="34" charset="0"/>
              </a:rPr>
              <a:t>supports the WMO </a:t>
            </a:r>
            <a:r>
              <a:rPr lang="en-US" sz="2400" kern="1200" dirty="0">
                <a:solidFill>
                  <a:prstClr val="black"/>
                </a:solidFill>
                <a:latin typeface="Arial" panose="020B0604020202020204" pitchFamily="34" charset="0"/>
                <a:cs typeface="Arial" panose="020B0604020202020204" pitchFamily="34" charset="0"/>
                <a:hlinkClick r:id="rId3"/>
              </a:rPr>
              <a:t>Unified Data policy</a:t>
            </a:r>
            <a:r>
              <a:rPr lang="en-US" sz="2400" kern="1200" dirty="0">
                <a:solidFill>
                  <a:prstClr val="black"/>
                </a:solidFill>
                <a:latin typeface="Arial" panose="020B0604020202020204" pitchFamily="34" charset="0"/>
                <a:cs typeface="Arial" panose="020B0604020202020204" pitchFamily="34" charset="0"/>
              </a:rPr>
              <a:t>, the Global Basic Observing Network (</a:t>
            </a:r>
            <a:r>
              <a:rPr lang="en-US" sz="2400" kern="1200" dirty="0">
                <a:solidFill>
                  <a:prstClr val="black"/>
                </a:solidFill>
                <a:latin typeface="Arial" panose="020B0604020202020204" pitchFamily="34" charset="0"/>
                <a:cs typeface="Arial" panose="020B0604020202020204" pitchFamily="34" charset="0"/>
                <a:hlinkClick r:id="rId4"/>
              </a:rPr>
              <a:t>GBON</a:t>
            </a:r>
            <a:r>
              <a:rPr lang="en-US" sz="2400" kern="1200" dirty="0">
                <a:solidFill>
                  <a:prstClr val="black"/>
                </a:solidFill>
                <a:latin typeface="Arial" panose="020B0604020202020204" pitchFamily="34" charset="0"/>
                <a:cs typeface="Arial" panose="020B0604020202020204" pitchFamily="34" charset="0"/>
              </a:rPr>
              <a:t>) and makes international, regional, and national data sharing simple, effective, and inexpensive.</a:t>
            </a:r>
            <a:endParaRPr lang="en-CH" sz="2400" kern="1200" dirty="0">
              <a:solidFill>
                <a:prstClr val="black"/>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BC1D76D-7CDA-63E4-0726-3144CB4C3405}"/>
              </a:ext>
            </a:extLst>
          </p:cNvPr>
          <p:cNvSpPr>
            <a:spLocks noGrp="1"/>
          </p:cNvSpPr>
          <p:nvPr>
            <p:ph type="sldNum" sz="quarter" idx="12"/>
          </p:nvPr>
        </p:nvSpPr>
        <p:spPr/>
        <p:txBody>
          <a:bodyPr/>
          <a:lstStyle/>
          <a:p>
            <a:fld id="{0071B117-5D75-FF4D-911A-5C226444051F}" type="slidenum">
              <a:rPr lang="en-US" smtClean="0"/>
              <a:t>17</a:t>
            </a:fld>
            <a:endParaRPr lang="en-US"/>
          </a:p>
        </p:txBody>
      </p:sp>
      <p:sp>
        <p:nvSpPr>
          <p:cNvPr id="3" name="Shape 79">
            <a:extLst>
              <a:ext uri="{FF2B5EF4-FFF2-40B4-BE49-F238E27FC236}">
                <a16:creationId xmlns:a16="http://schemas.microsoft.com/office/drawing/2014/main" id="{3524FEA1-16A6-33DE-65FA-B52C21BD9FD4}"/>
              </a:ext>
            </a:extLst>
          </p:cNvPr>
          <p:cNvSpPr/>
          <p:nvPr/>
        </p:nvSpPr>
        <p:spPr>
          <a:xfrm>
            <a:off x="409400" y="360718"/>
            <a:ext cx="11261490"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WMO Inf</a:t>
            </a:r>
            <a:r>
              <a:rPr lang="en-US"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or</a:t>
            </a:r>
            <a:r>
              <a:rPr lang="en-CH" sz="3600" b="1" kern="1000" dirty="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mation</a:t>
            </a:r>
            <a:r>
              <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System 2.0 (WIS2.0)</a:t>
            </a:r>
            <a:endParaRPr lang="en-US"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4" name="TextBox 3">
            <a:extLst>
              <a:ext uri="{FF2B5EF4-FFF2-40B4-BE49-F238E27FC236}">
                <a16:creationId xmlns:a16="http://schemas.microsoft.com/office/drawing/2014/main" id="{476D4F39-7531-5D71-CA2C-DDA878076CA6}"/>
              </a:ext>
            </a:extLst>
          </p:cNvPr>
          <p:cNvSpPr txBox="1"/>
          <p:nvPr/>
        </p:nvSpPr>
        <p:spPr>
          <a:xfrm>
            <a:off x="853440" y="5659237"/>
            <a:ext cx="4896218" cy="523220"/>
          </a:xfrm>
          <a:prstGeom prst="rect">
            <a:avLst/>
          </a:prstGeom>
          <a:noFill/>
        </p:spPr>
        <p:txBody>
          <a:bodyPr wrap="square">
            <a:spAutoFit/>
          </a:bodyPr>
          <a:lstStyle/>
          <a:p>
            <a:r>
              <a:rPr lang="en-US" sz="2800" dirty="0">
                <a:hlinkClick r:id="rId5"/>
              </a:rPr>
              <a:t>https://vimeo.com/761382308 </a:t>
            </a:r>
            <a:endParaRPr lang="en-CH" sz="2800" dirty="0"/>
          </a:p>
        </p:txBody>
      </p:sp>
      <p:pic>
        <p:nvPicPr>
          <p:cNvPr id="8" name="Picture 7">
            <a:extLst>
              <a:ext uri="{FF2B5EF4-FFF2-40B4-BE49-F238E27FC236}">
                <a16:creationId xmlns:a16="http://schemas.microsoft.com/office/drawing/2014/main" id="{76D69F3B-4F9B-D350-6BBD-62EA552B8253}"/>
              </a:ext>
            </a:extLst>
          </p:cNvPr>
          <p:cNvPicPr>
            <a:picLocks noChangeAspect="1"/>
          </p:cNvPicPr>
          <p:nvPr/>
        </p:nvPicPr>
        <p:blipFill>
          <a:blip r:embed="rId6"/>
          <a:stretch>
            <a:fillRect/>
          </a:stretch>
        </p:blipFill>
        <p:spPr>
          <a:xfrm>
            <a:off x="5749658" y="1158809"/>
            <a:ext cx="6140649" cy="4869760"/>
          </a:xfrm>
          <a:prstGeom prst="rect">
            <a:avLst/>
          </a:prstGeom>
        </p:spPr>
      </p:pic>
    </p:spTree>
    <p:extLst>
      <p:ext uri="{BB962C8B-B14F-4D97-AF65-F5344CB8AC3E}">
        <p14:creationId xmlns:p14="http://schemas.microsoft.com/office/powerpoint/2010/main" val="342176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CAD8-DF6C-1779-DCC3-7568E3DF580B}"/>
              </a:ext>
            </a:extLst>
          </p:cNvPr>
          <p:cNvSpPr>
            <a:spLocks noGrp="1"/>
          </p:cNvSpPr>
          <p:nvPr>
            <p:ph type="title"/>
          </p:nvPr>
        </p:nvSpPr>
        <p:spPr>
          <a:xfrm>
            <a:off x="609600" y="60325"/>
            <a:ext cx="10515600" cy="1325563"/>
          </a:xfrm>
        </p:spPr>
        <p:txBody>
          <a:bodyPr>
            <a:normAutofit/>
          </a:bodyPr>
          <a:lstStyle/>
          <a:p>
            <a:r>
              <a:rPr lang="en-US" sz="3600" b="1" kern="1000" dirty="0">
                <a:solidFill>
                  <a:srgbClr val="005BAA"/>
                </a:solidFill>
                <a:latin typeface="Arial" panose="020B0604020202020204" pitchFamily="34" charset="0"/>
                <a:ea typeface="Verdana" panose="020B0604030504040204" pitchFamily="34" charset="0"/>
                <a:cs typeface="Arial" panose="020B0604020202020204" pitchFamily="34" charset="0"/>
              </a:rPr>
              <a:t>WIS2 / ODIS Integration</a:t>
            </a:r>
            <a:endPar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31BFC72-3B24-38B1-3E2D-05D487A4DAE8}"/>
              </a:ext>
            </a:extLst>
          </p:cNvPr>
          <p:cNvSpPr>
            <a:spLocks noGrp="1"/>
          </p:cNvSpPr>
          <p:nvPr>
            <p:ph idx="1"/>
          </p:nvPr>
        </p:nvSpPr>
        <p:spPr>
          <a:xfrm>
            <a:off x="609600" y="1270493"/>
            <a:ext cx="11314176" cy="4525963"/>
          </a:xfrm>
        </p:spPr>
        <p:txBody>
          <a:bodyPr>
            <a:normAutofit/>
          </a:bodyPr>
          <a:lstStyle/>
          <a:p>
            <a:r>
              <a:rPr lang="en-CA" sz="2400" spc="-10" dirty="0">
                <a:solidFill>
                  <a:prstClr val="black"/>
                </a:solidFill>
                <a:latin typeface="Arial" panose="020B0604020202020204" pitchFamily="34" charset="0"/>
                <a:cs typeface="Arial" panose="020B0604020202020204" pitchFamily="34" charset="0"/>
              </a:rPr>
              <a:t>The WIS2 principles enable lowering the barrier to weather/climate/water data for WMO members. Lowering the barrier is driven by </a:t>
            </a:r>
            <a:r>
              <a:rPr lang="en-CA" sz="2400" b="1" spc="-10" dirty="0">
                <a:solidFill>
                  <a:prstClr val="black"/>
                </a:solidFill>
                <a:latin typeface="Arial" panose="020B0604020202020204" pitchFamily="34" charset="0"/>
                <a:cs typeface="Arial" panose="020B0604020202020204" pitchFamily="34" charset="0"/>
              </a:rPr>
              <a:t>international standards </a:t>
            </a:r>
            <a:r>
              <a:rPr lang="en-CA" sz="2400" spc="-10" dirty="0">
                <a:solidFill>
                  <a:prstClr val="black"/>
                </a:solidFill>
                <a:latin typeface="Arial" panose="020B0604020202020204" pitchFamily="34" charset="0"/>
                <a:cs typeface="Arial" panose="020B0604020202020204" pitchFamily="34" charset="0"/>
              </a:rPr>
              <a:t>for data discovery, access, and visualization</a:t>
            </a:r>
            <a:endParaRPr lang="en-US" sz="2400" spc="-10" dirty="0">
              <a:solidFill>
                <a:prstClr val="black"/>
              </a:solidFill>
              <a:latin typeface="Arial" panose="020B0604020202020204" pitchFamily="34" charset="0"/>
              <a:cs typeface="Arial" panose="020B0604020202020204" pitchFamily="34" charset="0"/>
            </a:endParaRPr>
          </a:p>
          <a:p>
            <a:r>
              <a:rPr lang="en-US" sz="2400" spc="-10" dirty="0">
                <a:solidFill>
                  <a:prstClr val="black"/>
                </a:solidFill>
                <a:latin typeface="Arial" panose="020B0604020202020204" pitchFamily="34" charset="0"/>
                <a:cs typeface="Arial" panose="020B0604020202020204" pitchFamily="34" charset="0"/>
              </a:rPr>
              <a:t>WIS2 and ODIS, data and metadata exchange is realized using Web architectural principles and approaches</a:t>
            </a:r>
          </a:p>
        </p:txBody>
      </p:sp>
      <p:pic>
        <p:nvPicPr>
          <p:cNvPr id="1026" name="Picture 2" descr="WIS2 and ODIS metadata and catalogue interoperability">
            <a:extLst>
              <a:ext uri="{FF2B5EF4-FFF2-40B4-BE49-F238E27FC236}">
                <a16:creationId xmlns:a16="http://schemas.microsoft.com/office/drawing/2014/main" id="{78E7E410-516E-E283-9308-3B418CBDE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999" y="3699858"/>
            <a:ext cx="10025405" cy="26186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89FA1A5-20FB-1149-55A1-E0C9EC8B4BFA}"/>
              </a:ext>
            </a:extLst>
          </p:cNvPr>
          <p:cNvSpPr txBox="1"/>
          <p:nvPr/>
        </p:nvSpPr>
        <p:spPr>
          <a:xfrm>
            <a:off x="3822961" y="5658322"/>
            <a:ext cx="4546077" cy="307777"/>
          </a:xfrm>
          <a:prstGeom prst="rect">
            <a:avLst/>
          </a:prstGeom>
          <a:noFill/>
        </p:spPr>
        <p:txBody>
          <a:bodyPr wrap="square">
            <a:spAutoFit/>
          </a:bodyPr>
          <a:lstStyle/>
          <a:p>
            <a:r>
              <a:rPr lang="en-US" sz="1400" b="0" i="0" dirty="0">
                <a:effectLst/>
                <a:latin typeface="Noto Serif" panose="02020600060500020200" pitchFamily="18" charset="0"/>
              </a:rPr>
              <a:t>to enable cross-pollination and federation.</a:t>
            </a:r>
            <a:endParaRPr lang="en-CH" sz="1400" dirty="0"/>
          </a:p>
        </p:txBody>
      </p:sp>
    </p:spTree>
    <p:extLst>
      <p:ext uri="{BB962C8B-B14F-4D97-AF65-F5344CB8AC3E}">
        <p14:creationId xmlns:p14="http://schemas.microsoft.com/office/powerpoint/2010/main" val="10932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16">
            <a:extLst>
              <a:ext uri="{FF2B5EF4-FFF2-40B4-BE49-F238E27FC236}">
                <a16:creationId xmlns:a16="http://schemas.microsoft.com/office/drawing/2014/main" id="{B2EF3B39-9CF5-AB04-C131-796CBB32E0C8}"/>
              </a:ext>
            </a:extLst>
          </p:cNvPr>
          <p:cNvSpPr/>
          <p:nvPr/>
        </p:nvSpPr>
        <p:spPr>
          <a:xfrm rot="16200000">
            <a:off x="-608612" y="2399002"/>
            <a:ext cx="5124420" cy="2333997"/>
          </a:xfrm>
          <a:custGeom>
            <a:avLst/>
            <a:gdLst>
              <a:gd name="connsiteX0" fmla="*/ 0 w 2333996"/>
              <a:gd name="connsiteY0" fmla="*/ 116700 h 5124419"/>
              <a:gd name="connsiteX1" fmla="*/ 116700 w 2333996"/>
              <a:gd name="connsiteY1" fmla="*/ 0 h 5124419"/>
              <a:gd name="connsiteX2" fmla="*/ 2217296 w 2333996"/>
              <a:gd name="connsiteY2" fmla="*/ 0 h 5124419"/>
              <a:gd name="connsiteX3" fmla="*/ 2333996 w 2333996"/>
              <a:gd name="connsiteY3" fmla="*/ 116700 h 5124419"/>
              <a:gd name="connsiteX4" fmla="*/ 2333996 w 2333996"/>
              <a:gd name="connsiteY4" fmla="*/ 5007719 h 5124419"/>
              <a:gd name="connsiteX5" fmla="*/ 2217296 w 2333996"/>
              <a:gd name="connsiteY5" fmla="*/ 5124419 h 5124419"/>
              <a:gd name="connsiteX6" fmla="*/ 116700 w 2333996"/>
              <a:gd name="connsiteY6" fmla="*/ 5124419 h 5124419"/>
              <a:gd name="connsiteX7" fmla="*/ 0 w 2333996"/>
              <a:gd name="connsiteY7" fmla="*/ 5007719 h 5124419"/>
              <a:gd name="connsiteX8" fmla="*/ 0 w 2333996"/>
              <a:gd name="connsiteY8" fmla="*/ 116700 h 512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996" h="5124419">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a:noFill/>
          </a:ln>
          <a:effectLst>
            <a:glow rad="101600">
              <a:srgbClr val="FFC000">
                <a:alpha val="60000"/>
              </a:srgbClr>
            </a:glow>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29231" tIns="6836" rIns="78837" bIns="1874034" numCol="1" spcCol="1270" anchor="t" anchorCtr="0">
            <a:noAutofit/>
          </a:bodyPr>
          <a:lstStyle/>
          <a:p>
            <a:pPr algn="r" defTabSz="1066800">
              <a:lnSpc>
                <a:spcPct val="90000"/>
              </a:lnSpc>
              <a:spcBef>
                <a:spcPct val="0"/>
              </a:spcBef>
              <a:spcAft>
                <a:spcPct val="35000"/>
              </a:spcAft>
              <a:defRPr/>
            </a:pPr>
            <a:r>
              <a:rPr kumimoji="0" lang="en-US" sz="2400" b="0" i="0" u="none" strike="noStrike" kern="0" cap="none" spc="0" normalizeH="0" baseline="0" noProof="0" dirty="0">
                <a:ln/>
                <a:solidFill>
                  <a:srgbClr val="4BACC6">
                    <a:lumMod val="50000"/>
                  </a:srgbClr>
                </a:solidFill>
                <a:effectLst/>
                <a:uLnTx/>
                <a:uFillTx/>
                <a:latin typeface="Arial" panose="020B0604020202020204"/>
                <a:ea typeface="+mn-ea"/>
                <a:cs typeface="+mn-cs"/>
              </a:rPr>
              <a:t>2022</a:t>
            </a:r>
            <a:endParaRPr kumimoji="0" lang="en-CH" sz="2400" b="0" i="0" u="none" strike="noStrike" kern="0" cap="none" spc="0" normalizeH="0" baseline="0" noProof="0" dirty="0">
              <a:ln/>
              <a:solidFill>
                <a:srgbClr val="4BACC6">
                  <a:lumMod val="50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CD5AC-5239-4317-A018-1F813C8A6B4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27515DC9-5782-44C1-BC2D-59393E157551}"/>
              </a:ext>
            </a:extLst>
          </p:cNvPr>
          <p:cNvSpPr/>
          <p:nvPr/>
        </p:nvSpPr>
        <p:spPr>
          <a:xfrm>
            <a:off x="0" y="0"/>
            <a:ext cx="12192000"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WIS2 progress: Pilot Phase complete</a:t>
            </a:r>
            <a:endParaRPr kumimoji="0" lang="en-CH" sz="32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4F01D617-8982-B842-034C-445C1B8FF6D4}"/>
              </a:ext>
            </a:extLst>
          </p:cNvPr>
          <p:cNvGrpSpPr/>
          <p:nvPr/>
        </p:nvGrpSpPr>
        <p:grpSpPr>
          <a:xfrm>
            <a:off x="706385" y="840399"/>
            <a:ext cx="10947990" cy="5281882"/>
            <a:chOff x="706385" y="840399"/>
            <a:chExt cx="10947990" cy="5281882"/>
          </a:xfrm>
        </p:grpSpPr>
        <p:grpSp>
          <p:nvGrpSpPr>
            <p:cNvPr id="3" name="Group 2">
              <a:extLst>
                <a:ext uri="{FF2B5EF4-FFF2-40B4-BE49-F238E27FC236}">
                  <a16:creationId xmlns:a16="http://schemas.microsoft.com/office/drawing/2014/main" id="{34E40269-F6DE-23FB-F1D0-86E7E5FAD2AF}"/>
                </a:ext>
              </a:extLst>
            </p:cNvPr>
            <p:cNvGrpSpPr/>
            <p:nvPr/>
          </p:nvGrpSpPr>
          <p:grpSpPr>
            <a:xfrm>
              <a:off x="1343654" y="996601"/>
              <a:ext cx="10261064" cy="5125680"/>
              <a:chOff x="1343654" y="996601"/>
              <a:chExt cx="10261064" cy="5125680"/>
            </a:xfrm>
          </p:grpSpPr>
          <p:sp>
            <p:nvSpPr>
              <p:cNvPr id="114" name="Freeform: Shape 113">
                <a:extLst>
                  <a:ext uri="{FF2B5EF4-FFF2-40B4-BE49-F238E27FC236}">
                    <a16:creationId xmlns:a16="http://schemas.microsoft.com/office/drawing/2014/main" id="{94109716-3083-357E-240F-63D7FFC20693}"/>
                  </a:ext>
                </a:extLst>
              </p:cNvPr>
              <p:cNvSpPr/>
              <p:nvPr/>
            </p:nvSpPr>
            <p:spPr>
              <a:xfrm rot="16200000">
                <a:off x="4183735" y="2393017"/>
                <a:ext cx="5124420" cy="2333997"/>
              </a:xfrm>
              <a:custGeom>
                <a:avLst/>
                <a:gdLst>
                  <a:gd name="connsiteX0" fmla="*/ 0 w 2333996"/>
                  <a:gd name="connsiteY0" fmla="*/ 116700 h 5124419"/>
                  <a:gd name="connsiteX1" fmla="*/ 116700 w 2333996"/>
                  <a:gd name="connsiteY1" fmla="*/ 0 h 5124419"/>
                  <a:gd name="connsiteX2" fmla="*/ 2217296 w 2333996"/>
                  <a:gd name="connsiteY2" fmla="*/ 0 h 5124419"/>
                  <a:gd name="connsiteX3" fmla="*/ 2333996 w 2333996"/>
                  <a:gd name="connsiteY3" fmla="*/ 116700 h 5124419"/>
                  <a:gd name="connsiteX4" fmla="*/ 2333996 w 2333996"/>
                  <a:gd name="connsiteY4" fmla="*/ 5007719 h 5124419"/>
                  <a:gd name="connsiteX5" fmla="*/ 2217296 w 2333996"/>
                  <a:gd name="connsiteY5" fmla="*/ 5124419 h 5124419"/>
                  <a:gd name="connsiteX6" fmla="*/ 116700 w 2333996"/>
                  <a:gd name="connsiteY6" fmla="*/ 5124419 h 5124419"/>
                  <a:gd name="connsiteX7" fmla="*/ 0 w 2333996"/>
                  <a:gd name="connsiteY7" fmla="*/ 5007719 h 5124419"/>
                  <a:gd name="connsiteX8" fmla="*/ 0 w 2333996"/>
                  <a:gd name="connsiteY8" fmla="*/ 116700 h 512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996" h="5124419">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29231" tIns="6836" rIns="78837" bIns="1874033" numCol="1" spcCol="1270" anchor="t" anchorCtr="0">
                <a:noAutofit/>
              </a:bodyPr>
              <a:lstStyle/>
              <a:p>
                <a:pPr marL="0" marR="0" lvl="0" indent="0" algn="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solidFill>
                      <a:srgbClr val="8064A2">
                        <a:lumMod val="50000"/>
                      </a:srgbClr>
                    </a:solidFill>
                    <a:effectLst/>
                    <a:uLnTx/>
                    <a:uFillTx/>
                    <a:latin typeface="Arial" panose="020B0604020202020204"/>
                    <a:ea typeface="+mn-ea"/>
                    <a:cs typeface="+mn-cs"/>
                  </a:rPr>
                  <a:t>2024</a:t>
                </a:r>
                <a:endParaRPr kumimoji="0" lang="en-CH" sz="2400" b="0" i="0" u="none" strike="noStrike" kern="0" cap="none" spc="0" normalizeH="0" baseline="0" noProof="0" dirty="0">
                  <a:ln/>
                  <a:solidFill>
                    <a:srgbClr val="8064A2">
                      <a:lumMod val="50000"/>
                    </a:srgbClr>
                  </a:solidFill>
                  <a:effectLst/>
                  <a:uLnTx/>
                  <a:uFillTx/>
                  <a:latin typeface="Arial" panose="020B0604020202020204"/>
                  <a:ea typeface="+mn-ea"/>
                  <a:cs typeface="+mn-cs"/>
                </a:endParaRPr>
              </a:p>
            </p:txBody>
          </p:sp>
          <p:sp>
            <p:nvSpPr>
              <p:cNvPr id="116" name="Freeform: Shape 115">
                <a:extLst>
                  <a:ext uri="{FF2B5EF4-FFF2-40B4-BE49-F238E27FC236}">
                    <a16:creationId xmlns:a16="http://schemas.microsoft.com/office/drawing/2014/main" id="{D9742FA7-2F18-110A-6F2F-838A52B8999E}"/>
                  </a:ext>
                </a:extLst>
              </p:cNvPr>
              <p:cNvSpPr/>
              <p:nvPr/>
            </p:nvSpPr>
            <p:spPr>
              <a:xfrm>
                <a:off x="1343654" y="997862"/>
                <a:ext cx="1738827" cy="5124419"/>
              </a:xfrm>
              <a:custGeom>
                <a:avLst/>
                <a:gdLst>
                  <a:gd name="connsiteX0" fmla="*/ 0 w 1738827"/>
                  <a:gd name="connsiteY0" fmla="*/ 0 h 5124419"/>
                  <a:gd name="connsiteX1" fmla="*/ 1738827 w 1738827"/>
                  <a:gd name="connsiteY1" fmla="*/ 0 h 5124419"/>
                  <a:gd name="connsiteX2" fmla="*/ 1738827 w 1738827"/>
                  <a:gd name="connsiteY2" fmla="*/ 5124419 h 5124419"/>
                  <a:gd name="connsiteX3" fmla="*/ 0 w 1738827"/>
                  <a:gd name="connsiteY3" fmla="*/ 5124419 h 5124419"/>
                  <a:gd name="connsiteX4" fmla="*/ 0 w 1738827"/>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7" h="5124419">
                    <a:moveTo>
                      <a:pt x="0" y="0"/>
                    </a:moveTo>
                    <a:lnTo>
                      <a:pt x="1738827" y="0"/>
                    </a:lnTo>
                    <a:lnTo>
                      <a:pt x="1738827"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36000" bIns="0" numCol="1" spcCol="1270" anchor="t" anchorCtr="0">
                <a:noAutofit/>
              </a:bodyPr>
              <a:lstStyle/>
              <a:p>
                <a:pPr marL="0" marR="0" lvl="0" indent="0" defTabSz="97790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9BBB59">
                      <a:lumMod val="75000"/>
                    </a:srgbClr>
                  </a:solidFill>
                  <a:effectLst/>
                  <a:uLnTx/>
                  <a:uFillTx/>
                  <a:latin typeface="Arial" panose="020B0604020202020204"/>
                  <a:ea typeface="+mn-ea"/>
                  <a:cs typeface="+mn-cs"/>
                </a:endParaRPr>
              </a:p>
            </p:txBody>
          </p:sp>
          <p:sp>
            <p:nvSpPr>
              <p:cNvPr id="117" name="Freeform: Shape 116">
                <a:extLst>
                  <a:ext uri="{FF2B5EF4-FFF2-40B4-BE49-F238E27FC236}">
                    <a16:creationId xmlns:a16="http://schemas.microsoft.com/office/drawing/2014/main" id="{DB8C9222-F1E3-AFAE-11BC-67388BBE3E87}"/>
                  </a:ext>
                </a:extLst>
              </p:cNvPr>
              <p:cNvSpPr/>
              <p:nvPr/>
            </p:nvSpPr>
            <p:spPr>
              <a:xfrm rot="16200000">
                <a:off x="1834614" y="2391813"/>
                <a:ext cx="5124420" cy="2333997"/>
              </a:xfrm>
              <a:custGeom>
                <a:avLst/>
                <a:gdLst>
                  <a:gd name="connsiteX0" fmla="*/ 0 w 2333996"/>
                  <a:gd name="connsiteY0" fmla="*/ 116700 h 5124419"/>
                  <a:gd name="connsiteX1" fmla="*/ 116700 w 2333996"/>
                  <a:gd name="connsiteY1" fmla="*/ 0 h 5124419"/>
                  <a:gd name="connsiteX2" fmla="*/ 2217296 w 2333996"/>
                  <a:gd name="connsiteY2" fmla="*/ 0 h 5124419"/>
                  <a:gd name="connsiteX3" fmla="*/ 2333996 w 2333996"/>
                  <a:gd name="connsiteY3" fmla="*/ 116700 h 5124419"/>
                  <a:gd name="connsiteX4" fmla="*/ 2333996 w 2333996"/>
                  <a:gd name="connsiteY4" fmla="*/ 5007719 h 5124419"/>
                  <a:gd name="connsiteX5" fmla="*/ 2217296 w 2333996"/>
                  <a:gd name="connsiteY5" fmla="*/ 5124419 h 5124419"/>
                  <a:gd name="connsiteX6" fmla="*/ 116700 w 2333996"/>
                  <a:gd name="connsiteY6" fmla="*/ 5124419 h 5124419"/>
                  <a:gd name="connsiteX7" fmla="*/ 0 w 2333996"/>
                  <a:gd name="connsiteY7" fmla="*/ 5007719 h 5124419"/>
                  <a:gd name="connsiteX8" fmla="*/ 0 w 2333996"/>
                  <a:gd name="connsiteY8" fmla="*/ 116700 h 512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996" h="5124419">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a:noFill/>
              </a:ln>
              <a:effectLst>
                <a:glow rad="101600">
                  <a:srgbClr val="FFC000">
                    <a:alpha val="60000"/>
                  </a:srgbClr>
                </a:glow>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29231" tIns="6836" rIns="78837" bIns="1874034" numCol="1" spcCol="1270" anchor="t" anchorCtr="0">
                <a:noAutofit/>
              </a:bodyPr>
              <a:lstStyle/>
              <a:p>
                <a:pPr marL="0" marR="0" lvl="0" indent="0" algn="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solidFill>
                      <a:srgbClr val="4BACC6">
                        <a:lumMod val="50000"/>
                      </a:srgbClr>
                    </a:solidFill>
                    <a:effectLst/>
                    <a:uLnTx/>
                    <a:uFillTx/>
                    <a:latin typeface="Arial" panose="020B0604020202020204"/>
                    <a:ea typeface="+mn-ea"/>
                    <a:cs typeface="+mn-cs"/>
                  </a:rPr>
                  <a:t>2023</a:t>
                </a:r>
                <a:endParaRPr kumimoji="0" lang="en-CH" sz="2400" b="0" i="0" u="none" strike="noStrike" kern="0" cap="none" spc="0" normalizeH="0" baseline="0" noProof="0" dirty="0">
                  <a:ln/>
                  <a:solidFill>
                    <a:srgbClr val="4BACC6">
                      <a:lumMod val="50000"/>
                    </a:srgbClr>
                  </a:solidFill>
                  <a:effectLst/>
                  <a:uLnTx/>
                  <a:uFillTx/>
                  <a:latin typeface="Arial" panose="020B0604020202020204"/>
                  <a:ea typeface="+mn-ea"/>
                  <a:cs typeface="+mn-cs"/>
                </a:endParaRPr>
              </a:p>
            </p:txBody>
          </p:sp>
          <p:sp>
            <p:nvSpPr>
              <p:cNvPr id="118" name="Flowchart: Extract 117">
                <a:extLst>
                  <a:ext uri="{FF2B5EF4-FFF2-40B4-BE49-F238E27FC236}">
                    <a16:creationId xmlns:a16="http://schemas.microsoft.com/office/drawing/2014/main" id="{532A0926-CA35-CA13-05D8-CFF1C46A8CB0}"/>
                  </a:ext>
                </a:extLst>
              </p:cNvPr>
              <p:cNvSpPr/>
              <p:nvPr/>
            </p:nvSpPr>
            <p:spPr>
              <a:xfrm rot="5400000">
                <a:off x="3203379" y="3461399"/>
                <a:ext cx="411787" cy="350099"/>
              </a:xfrm>
              <a:prstGeom prst="flowChartExtract">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no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19" name="Freeform: Shape 118">
                <a:extLst>
                  <a:ext uri="{FF2B5EF4-FFF2-40B4-BE49-F238E27FC236}">
                    <a16:creationId xmlns:a16="http://schemas.microsoft.com/office/drawing/2014/main" id="{443EAACE-8EBD-163A-7E5B-B6F284CAE9E4}"/>
                  </a:ext>
                </a:extLst>
              </p:cNvPr>
              <p:cNvSpPr/>
              <p:nvPr/>
            </p:nvSpPr>
            <p:spPr>
              <a:xfrm>
                <a:off x="3696626" y="996602"/>
                <a:ext cx="1738827" cy="5124419"/>
              </a:xfrm>
              <a:custGeom>
                <a:avLst/>
                <a:gdLst>
                  <a:gd name="connsiteX0" fmla="*/ 0 w 1738827"/>
                  <a:gd name="connsiteY0" fmla="*/ 0 h 5124419"/>
                  <a:gd name="connsiteX1" fmla="*/ 1738827 w 1738827"/>
                  <a:gd name="connsiteY1" fmla="*/ 0 h 5124419"/>
                  <a:gd name="connsiteX2" fmla="*/ 1738827 w 1738827"/>
                  <a:gd name="connsiteY2" fmla="*/ 5124419 h 5124419"/>
                  <a:gd name="connsiteX3" fmla="*/ 0 w 1738827"/>
                  <a:gd name="connsiteY3" fmla="*/ 5124419 h 5124419"/>
                  <a:gd name="connsiteX4" fmla="*/ 0 w 1738827"/>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7" h="5124419">
                    <a:moveTo>
                      <a:pt x="0" y="0"/>
                    </a:moveTo>
                    <a:lnTo>
                      <a:pt x="1738827" y="0"/>
                    </a:lnTo>
                    <a:lnTo>
                      <a:pt x="1738827"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0" bIns="0" numCol="1" spcCol="1270" anchor="t" anchorCtr="0">
                <a:noAutofit/>
              </a:bodyPr>
              <a:lstStyle/>
              <a:p>
                <a:pPr marL="0" marR="0" lvl="0" indent="0" defTabSz="97790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4BACC6">
                      <a:lumMod val="75000"/>
                    </a:srgbClr>
                  </a:solidFill>
                  <a:effectLst/>
                  <a:uLnTx/>
                  <a:uFillTx/>
                  <a:latin typeface="Arial" panose="020B0604020202020204"/>
                  <a:ea typeface="+mn-ea"/>
                  <a:cs typeface="+mn-cs"/>
                </a:endParaRPr>
              </a:p>
            </p:txBody>
          </p:sp>
          <p:sp>
            <p:nvSpPr>
              <p:cNvPr id="120" name="Freeform: Shape 119">
                <a:extLst>
                  <a:ext uri="{FF2B5EF4-FFF2-40B4-BE49-F238E27FC236}">
                    <a16:creationId xmlns:a16="http://schemas.microsoft.com/office/drawing/2014/main" id="{3C5AC554-8EF5-6DDF-109C-DABAC2C5F287}"/>
                  </a:ext>
                </a:extLst>
              </p:cNvPr>
              <p:cNvSpPr/>
              <p:nvPr/>
            </p:nvSpPr>
            <p:spPr>
              <a:xfrm>
                <a:off x="6045746" y="997806"/>
                <a:ext cx="1738827" cy="5124419"/>
              </a:xfrm>
              <a:custGeom>
                <a:avLst/>
                <a:gdLst>
                  <a:gd name="connsiteX0" fmla="*/ 0 w 1738827"/>
                  <a:gd name="connsiteY0" fmla="*/ 0 h 5124419"/>
                  <a:gd name="connsiteX1" fmla="*/ 1738827 w 1738827"/>
                  <a:gd name="connsiteY1" fmla="*/ 0 h 5124419"/>
                  <a:gd name="connsiteX2" fmla="*/ 1738827 w 1738827"/>
                  <a:gd name="connsiteY2" fmla="*/ 5124419 h 5124419"/>
                  <a:gd name="connsiteX3" fmla="*/ 0 w 1738827"/>
                  <a:gd name="connsiteY3" fmla="*/ 5124419 h 5124419"/>
                  <a:gd name="connsiteX4" fmla="*/ 0 w 1738827"/>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7" h="5124419">
                    <a:moveTo>
                      <a:pt x="0" y="0"/>
                    </a:moveTo>
                    <a:lnTo>
                      <a:pt x="1738827" y="0"/>
                    </a:lnTo>
                    <a:lnTo>
                      <a:pt x="1738827"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0" bIns="0" numCol="1" spcCol="1270" anchor="t" anchorCtr="0">
                <a:noAutofit/>
              </a:bodyPr>
              <a:lstStyle/>
              <a:p>
                <a:pPr marL="0" marR="0" lvl="0" indent="0" defTabSz="97790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8064A2">
                      <a:lumMod val="75000"/>
                    </a:srgbClr>
                  </a:solidFill>
                  <a:effectLst/>
                  <a:uLnTx/>
                  <a:uFillTx/>
                  <a:latin typeface="Arial" panose="020B0604020202020204"/>
                  <a:ea typeface="+mn-ea"/>
                  <a:cs typeface="+mn-cs"/>
                </a:endParaRPr>
              </a:p>
            </p:txBody>
          </p:sp>
          <p:sp>
            <p:nvSpPr>
              <p:cNvPr id="121" name="Freeform: Shape 120">
                <a:extLst>
                  <a:ext uri="{FF2B5EF4-FFF2-40B4-BE49-F238E27FC236}">
                    <a16:creationId xmlns:a16="http://schemas.microsoft.com/office/drawing/2014/main" id="{F86FDFB2-66D8-3E98-95EE-20F01573168D}"/>
                  </a:ext>
                </a:extLst>
              </p:cNvPr>
              <p:cNvSpPr/>
              <p:nvPr/>
            </p:nvSpPr>
            <p:spPr>
              <a:xfrm rot="16200000">
                <a:off x="7201195" y="1717498"/>
                <a:ext cx="5124419" cy="3682626"/>
              </a:xfrm>
              <a:custGeom>
                <a:avLst/>
                <a:gdLst>
                  <a:gd name="connsiteX0" fmla="*/ 0 w 3682625"/>
                  <a:gd name="connsiteY0" fmla="*/ 184131 h 5124419"/>
                  <a:gd name="connsiteX1" fmla="*/ 184131 w 3682625"/>
                  <a:gd name="connsiteY1" fmla="*/ 0 h 5124419"/>
                  <a:gd name="connsiteX2" fmla="*/ 3498494 w 3682625"/>
                  <a:gd name="connsiteY2" fmla="*/ 0 h 5124419"/>
                  <a:gd name="connsiteX3" fmla="*/ 3682625 w 3682625"/>
                  <a:gd name="connsiteY3" fmla="*/ 184131 h 5124419"/>
                  <a:gd name="connsiteX4" fmla="*/ 3682625 w 3682625"/>
                  <a:gd name="connsiteY4" fmla="*/ 4940288 h 5124419"/>
                  <a:gd name="connsiteX5" fmla="*/ 3498494 w 3682625"/>
                  <a:gd name="connsiteY5" fmla="*/ 5124419 h 5124419"/>
                  <a:gd name="connsiteX6" fmla="*/ 184131 w 3682625"/>
                  <a:gd name="connsiteY6" fmla="*/ 5124419 h 5124419"/>
                  <a:gd name="connsiteX7" fmla="*/ 0 w 3682625"/>
                  <a:gd name="connsiteY7" fmla="*/ 4940288 h 5124419"/>
                  <a:gd name="connsiteX8" fmla="*/ 0 w 3682625"/>
                  <a:gd name="connsiteY8" fmla="*/ 184131 h 512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625" h="5124419">
                    <a:moveTo>
                      <a:pt x="3550300" y="1"/>
                    </a:moveTo>
                    <a:cubicBezTo>
                      <a:pt x="3623381" y="1"/>
                      <a:pt x="3682625" y="114714"/>
                      <a:pt x="3682625" y="256221"/>
                    </a:cubicBezTo>
                    <a:lnTo>
                      <a:pt x="3682625" y="4868198"/>
                    </a:lnTo>
                    <a:cubicBezTo>
                      <a:pt x="3682625" y="5009705"/>
                      <a:pt x="3623381" y="5124418"/>
                      <a:pt x="3550300" y="5124418"/>
                    </a:cubicBezTo>
                    <a:lnTo>
                      <a:pt x="132325" y="5124418"/>
                    </a:lnTo>
                    <a:cubicBezTo>
                      <a:pt x="59244" y="5124418"/>
                      <a:pt x="0" y="5009705"/>
                      <a:pt x="0" y="4868198"/>
                    </a:cubicBezTo>
                    <a:lnTo>
                      <a:pt x="0" y="256221"/>
                    </a:lnTo>
                    <a:cubicBezTo>
                      <a:pt x="0" y="114714"/>
                      <a:pt x="59244" y="1"/>
                      <a:pt x="132325" y="1"/>
                    </a:cubicBezTo>
                    <a:lnTo>
                      <a:pt x="3550300" y="1"/>
                    </a:lnTo>
                    <a:close/>
                  </a:path>
                </a:pathLst>
              </a:cu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3181" tIns="10787" rIns="82787" bIns="2956886" numCol="1" spcCol="1270" anchor="t" anchorCtr="0">
                <a:noAutofit/>
              </a:bodyPr>
              <a:lstStyle/>
              <a:p>
                <a:pPr marL="0" marR="0" lvl="0" indent="0" algn="r" defTabSz="10668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solidFill>
                      <a:sysClr val="windowText" lastClr="000000">
                        <a:hueOff val="0"/>
                        <a:satOff val="0"/>
                        <a:lumOff val="0"/>
                        <a:alphaOff val="0"/>
                      </a:sysClr>
                    </a:solidFill>
                    <a:effectLst/>
                    <a:uLnTx/>
                    <a:uFillTx/>
                    <a:latin typeface="Arial" panose="020B0604020202020204"/>
                    <a:ea typeface="+mn-ea"/>
                    <a:cs typeface="+mn-cs"/>
                  </a:rPr>
                  <a:t>2025</a:t>
                </a:r>
                <a:endParaRPr kumimoji="0" lang="en-CH" sz="2400" b="0" i="0" u="none" strike="noStrike" kern="0" cap="none" spc="0" normalizeH="0" baseline="0" noProof="0" dirty="0">
                  <a:ln/>
                  <a:solidFill>
                    <a:sysClr val="windowText" lastClr="000000">
                      <a:hueOff val="0"/>
                      <a:satOff val="0"/>
                      <a:lumOff val="0"/>
                      <a:alphaOff val="0"/>
                    </a:sysClr>
                  </a:solidFill>
                  <a:effectLst/>
                  <a:uLnTx/>
                  <a:uFillTx/>
                  <a:latin typeface="Arial" panose="020B0604020202020204"/>
                  <a:ea typeface="+mn-ea"/>
                  <a:cs typeface="+mn-cs"/>
                </a:endParaRPr>
              </a:p>
            </p:txBody>
          </p:sp>
          <p:sp>
            <p:nvSpPr>
              <p:cNvPr id="122" name="Flowchart: Extract 121">
                <a:extLst>
                  <a:ext uri="{FF2B5EF4-FFF2-40B4-BE49-F238E27FC236}">
                    <a16:creationId xmlns:a16="http://schemas.microsoft.com/office/drawing/2014/main" id="{90CC8BBD-A043-7014-7356-179C5A58E1FC}"/>
                  </a:ext>
                </a:extLst>
              </p:cNvPr>
              <p:cNvSpPr/>
              <p:nvPr/>
            </p:nvSpPr>
            <p:spPr>
              <a:xfrm rot="5400000">
                <a:off x="7889613" y="3461643"/>
                <a:ext cx="411787" cy="350099"/>
              </a:xfrm>
              <a:prstGeom prst="flowChartExtract">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no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23" name="Freeform: Shape 122">
                <a:extLst>
                  <a:ext uri="{FF2B5EF4-FFF2-40B4-BE49-F238E27FC236}">
                    <a16:creationId xmlns:a16="http://schemas.microsoft.com/office/drawing/2014/main" id="{75ACFCA8-D508-61B2-712E-6491C84C5204}"/>
                  </a:ext>
                </a:extLst>
              </p:cNvPr>
              <p:cNvSpPr/>
              <p:nvPr/>
            </p:nvSpPr>
            <p:spPr>
              <a:xfrm>
                <a:off x="8560842" y="996602"/>
                <a:ext cx="2743556" cy="5124419"/>
              </a:xfrm>
              <a:custGeom>
                <a:avLst/>
                <a:gdLst>
                  <a:gd name="connsiteX0" fmla="*/ 0 w 2743556"/>
                  <a:gd name="connsiteY0" fmla="*/ 0 h 5124419"/>
                  <a:gd name="connsiteX1" fmla="*/ 2743556 w 2743556"/>
                  <a:gd name="connsiteY1" fmla="*/ 0 h 5124419"/>
                  <a:gd name="connsiteX2" fmla="*/ 2743556 w 2743556"/>
                  <a:gd name="connsiteY2" fmla="*/ 5124419 h 5124419"/>
                  <a:gd name="connsiteX3" fmla="*/ 0 w 2743556"/>
                  <a:gd name="connsiteY3" fmla="*/ 5124419 h 5124419"/>
                  <a:gd name="connsiteX4" fmla="*/ 0 w 2743556"/>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556" h="5124419">
                    <a:moveTo>
                      <a:pt x="0" y="0"/>
                    </a:moveTo>
                    <a:lnTo>
                      <a:pt x="2743556" y="0"/>
                    </a:lnTo>
                    <a:lnTo>
                      <a:pt x="2743556"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0" bIns="0" numCol="1" spcCol="1270" anchor="t" anchorCtr="0">
                <a:noAutofit/>
              </a:bodyPr>
              <a:lstStyle/>
              <a:p>
                <a:pPr marL="0" marR="0" lvl="0" indent="0" defTabSz="97790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F79646">
                      <a:lumMod val="75000"/>
                    </a:srgbClr>
                  </a:solidFill>
                  <a:effectLst/>
                  <a:uLnTx/>
                  <a:uFillTx/>
                  <a:latin typeface="Arial" panose="020B0604020202020204"/>
                  <a:ea typeface="+mn-ea"/>
                  <a:cs typeface="+mn-cs"/>
                </a:endParaRPr>
              </a:p>
            </p:txBody>
          </p:sp>
        </p:grpSp>
        <p:sp>
          <p:nvSpPr>
            <p:cNvPr id="4" name="Rounded Rectangle 5">
              <a:extLst>
                <a:ext uri="{FF2B5EF4-FFF2-40B4-BE49-F238E27FC236}">
                  <a16:creationId xmlns:a16="http://schemas.microsoft.com/office/drawing/2014/main" id="{097B0E73-1A31-0949-534D-ACB85E10746A}"/>
                </a:ext>
              </a:extLst>
            </p:cNvPr>
            <p:cNvSpPr/>
            <p:nvPr/>
          </p:nvSpPr>
          <p:spPr>
            <a:xfrm>
              <a:off x="3285457" y="1829859"/>
              <a:ext cx="686710"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Pilot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Global Brokers</a:t>
              </a:r>
            </a:p>
          </p:txBody>
        </p:sp>
        <p:sp>
          <p:nvSpPr>
            <p:cNvPr id="5" name="Rounded Rectangle 6">
              <a:extLst>
                <a:ext uri="{FF2B5EF4-FFF2-40B4-BE49-F238E27FC236}">
                  <a16:creationId xmlns:a16="http://schemas.microsoft.com/office/drawing/2014/main" id="{F8890A78-F1F3-F2C0-6EDF-9D2E9D21B00E}"/>
                </a:ext>
              </a:extLst>
            </p:cNvPr>
            <p:cNvSpPr/>
            <p:nvPr/>
          </p:nvSpPr>
          <p:spPr>
            <a:xfrm>
              <a:off x="3285457" y="2378206"/>
              <a:ext cx="686710"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Pilot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Global Caches</a:t>
              </a:r>
            </a:p>
          </p:txBody>
        </p:sp>
        <p:sp>
          <p:nvSpPr>
            <p:cNvPr id="7" name="Rounded Rectangle 7">
              <a:extLst>
                <a:ext uri="{FF2B5EF4-FFF2-40B4-BE49-F238E27FC236}">
                  <a16:creationId xmlns:a16="http://schemas.microsoft.com/office/drawing/2014/main" id="{FABE0ACE-0766-71C1-EBD0-EAB8622735B8}"/>
                </a:ext>
              </a:extLst>
            </p:cNvPr>
            <p:cNvSpPr/>
            <p:nvPr/>
          </p:nvSpPr>
          <p:spPr>
            <a:xfrm>
              <a:off x="4070538" y="2158410"/>
              <a:ext cx="911114"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Pilot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Global Discovery Catalogue</a:t>
              </a:r>
            </a:p>
          </p:txBody>
        </p:sp>
        <p:sp>
          <p:nvSpPr>
            <p:cNvPr id="8" name="Rounded Rectangle 8">
              <a:extLst>
                <a:ext uri="{FF2B5EF4-FFF2-40B4-BE49-F238E27FC236}">
                  <a16:creationId xmlns:a16="http://schemas.microsoft.com/office/drawing/2014/main" id="{AD489948-3B0E-8CD4-2B4D-6BFEFCD2CC04}"/>
                </a:ext>
              </a:extLst>
            </p:cNvPr>
            <p:cNvSpPr/>
            <p:nvPr/>
          </p:nvSpPr>
          <p:spPr>
            <a:xfrm>
              <a:off x="3285457" y="2960554"/>
              <a:ext cx="654922"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NCs</a:t>
              </a:r>
            </a:p>
          </p:txBody>
        </p:sp>
        <p:sp>
          <p:nvSpPr>
            <p:cNvPr id="9" name="Rounded Rectangle 9">
              <a:extLst>
                <a:ext uri="{FF2B5EF4-FFF2-40B4-BE49-F238E27FC236}">
                  <a16:creationId xmlns:a16="http://schemas.microsoft.com/office/drawing/2014/main" id="{0FD94129-6888-6EF6-C434-A87D1C8EA45B}"/>
                </a:ext>
              </a:extLst>
            </p:cNvPr>
            <p:cNvSpPr/>
            <p:nvPr/>
          </p:nvSpPr>
          <p:spPr>
            <a:xfrm>
              <a:off x="3997636" y="2958314"/>
              <a:ext cx="654922"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DCPCs</a:t>
              </a:r>
            </a:p>
          </p:txBody>
        </p:sp>
        <p:sp>
          <p:nvSpPr>
            <p:cNvPr id="10" name="Rounded Rectangle 10">
              <a:extLst>
                <a:ext uri="{FF2B5EF4-FFF2-40B4-BE49-F238E27FC236}">
                  <a16:creationId xmlns:a16="http://schemas.microsoft.com/office/drawing/2014/main" id="{A7E0CED7-9066-36EA-EA34-B16B71DA7F3C}"/>
                </a:ext>
              </a:extLst>
            </p:cNvPr>
            <p:cNvSpPr/>
            <p:nvPr/>
          </p:nvSpPr>
          <p:spPr>
            <a:xfrm>
              <a:off x="2327589" y="4055305"/>
              <a:ext cx="752794" cy="424768"/>
            </a:xfrm>
            <a:prstGeom prst="roundRect">
              <a:avLst/>
            </a:prstGeom>
            <a:solidFill>
              <a:srgbClr val="1F497D">
                <a:lumMod val="20000"/>
                <a:lumOff val="80000"/>
              </a:srgbClr>
            </a:solidFill>
            <a:ln>
              <a:noFill/>
            </a:ln>
            <a:effectLst>
              <a:outerShdw blurRad="50800" dist="38100" dir="2700000" algn="tl" rotWithShape="0">
                <a:prstClr val="black">
                  <a:alpha val="40000"/>
                </a:prstClr>
              </a:outerShdw>
            </a:effectLst>
          </p:spPr>
          <p:txBody>
            <a:bodyPr lIns="0" t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WIS2 box release 1.0</a:t>
              </a:r>
            </a:p>
          </p:txBody>
        </p:sp>
        <p:sp>
          <p:nvSpPr>
            <p:cNvPr id="11" name="Rounded Rectangle 41">
              <a:extLst>
                <a:ext uri="{FF2B5EF4-FFF2-40B4-BE49-F238E27FC236}">
                  <a16:creationId xmlns:a16="http://schemas.microsoft.com/office/drawing/2014/main" id="{0BACE976-3D11-E62F-26AB-7750B29E6AFF}"/>
                </a:ext>
              </a:extLst>
            </p:cNvPr>
            <p:cNvSpPr/>
            <p:nvPr/>
          </p:nvSpPr>
          <p:spPr>
            <a:xfrm>
              <a:off x="2351981" y="2441168"/>
              <a:ext cx="728402" cy="424768"/>
            </a:xfrm>
            <a:prstGeom prst="roundRect">
              <a:avLst/>
            </a:prstGeom>
            <a:solidFill>
              <a:srgbClr val="1F497D">
                <a:lumMod val="20000"/>
                <a:lumOff val="80000"/>
              </a:srgbClr>
            </a:solidFill>
            <a:ln>
              <a:noFill/>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Technical Regulations</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12" name="Rounded Rectangle 174">
              <a:extLst>
                <a:ext uri="{FF2B5EF4-FFF2-40B4-BE49-F238E27FC236}">
                  <a16:creationId xmlns:a16="http://schemas.microsoft.com/office/drawing/2014/main" id="{3F63B5FA-5B87-8633-A94D-B8A4D48E2C0B}"/>
                </a:ext>
              </a:extLst>
            </p:cNvPr>
            <p:cNvSpPr/>
            <p:nvPr/>
          </p:nvSpPr>
          <p:spPr>
            <a:xfrm>
              <a:off x="4422609" y="4055747"/>
              <a:ext cx="1001740" cy="414617"/>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WIS2 Monitoring</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13" name="Rounded Rectangle 174">
              <a:extLst>
                <a:ext uri="{FF2B5EF4-FFF2-40B4-BE49-F238E27FC236}">
                  <a16:creationId xmlns:a16="http://schemas.microsoft.com/office/drawing/2014/main" id="{5D9CFCEC-44C6-A9C1-F871-1679EA26F36F}"/>
                </a:ext>
              </a:extLst>
            </p:cNvPr>
            <p:cNvSpPr/>
            <p:nvPr/>
          </p:nvSpPr>
          <p:spPr>
            <a:xfrm>
              <a:off x="3285456" y="4619974"/>
              <a:ext cx="6419039" cy="363425"/>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Workshops and training</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15" name="Rounded Rectangle 166">
              <a:extLst>
                <a:ext uri="{FF2B5EF4-FFF2-40B4-BE49-F238E27FC236}">
                  <a16:creationId xmlns:a16="http://schemas.microsoft.com/office/drawing/2014/main" id="{2ED46454-352A-29BC-BBE9-8AF2175E35F1}"/>
                </a:ext>
              </a:extLst>
            </p:cNvPr>
            <p:cNvSpPr/>
            <p:nvPr/>
          </p:nvSpPr>
          <p:spPr>
            <a:xfrm>
              <a:off x="5662990" y="1756617"/>
              <a:ext cx="1652306" cy="424768"/>
            </a:xfrm>
            <a:prstGeom prst="roundRect">
              <a:avLst/>
            </a:prstGeom>
            <a:solidFill>
              <a:srgbClr val="8064A2">
                <a:lumMod val="20000"/>
                <a:lumOff val="8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Pre-oper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Global Brokers</a:t>
              </a:r>
            </a:p>
          </p:txBody>
        </p:sp>
        <p:sp>
          <p:nvSpPr>
            <p:cNvPr id="16" name="Rounded Rectangle 169">
              <a:extLst>
                <a:ext uri="{FF2B5EF4-FFF2-40B4-BE49-F238E27FC236}">
                  <a16:creationId xmlns:a16="http://schemas.microsoft.com/office/drawing/2014/main" id="{B506F8F3-6285-FF00-CE29-431C74962C02}"/>
                </a:ext>
              </a:extLst>
            </p:cNvPr>
            <p:cNvSpPr/>
            <p:nvPr/>
          </p:nvSpPr>
          <p:spPr>
            <a:xfrm>
              <a:off x="5662988" y="2275013"/>
              <a:ext cx="1652307" cy="424768"/>
            </a:xfrm>
            <a:prstGeom prst="roundRect">
              <a:avLst/>
            </a:prstGeom>
            <a:solidFill>
              <a:srgbClr val="8064A2">
                <a:lumMod val="20000"/>
                <a:lumOff val="8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Pre-oper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Global Caches</a:t>
              </a:r>
            </a:p>
          </p:txBody>
        </p:sp>
        <p:sp>
          <p:nvSpPr>
            <p:cNvPr id="17" name="Rounded Rectangle 173">
              <a:extLst>
                <a:ext uri="{FF2B5EF4-FFF2-40B4-BE49-F238E27FC236}">
                  <a16:creationId xmlns:a16="http://schemas.microsoft.com/office/drawing/2014/main" id="{65927AA0-F61F-B478-BF21-0C290D0684AE}"/>
                </a:ext>
              </a:extLst>
            </p:cNvPr>
            <p:cNvSpPr/>
            <p:nvPr/>
          </p:nvSpPr>
          <p:spPr>
            <a:xfrm>
              <a:off x="5659881" y="2789887"/>
              <a:ext cx="1684369" cy="553256"/>
            </a:xfrm>
            <a:prstGeom prst="roundRect">
              <a:avLst/>
            </a:prstGeom>
            <a:solidFill>
              <a:srgbClr val="8064A2">
                <a:lumMod val="20000"/>
                <a:lumOff val="8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Pre-oper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Global Discovery Catalogue</a:t>
              </a:r>
            </a:p>
          </p:txBody>
        </p:sp>
        <p:sp>
          <p:nvSpPr>
            <p:cNvPr id="18" name="Rounded Rectangle 174">
              <a:extLst>
                <a:ext uri="{FF2B5EF4-FFF2-40B4-BE49-F238E27FC236}">
                  <a16:creationId xmlns:a16="http://schemas.microsoft.com/office/drawing/2014/main" id="{EE0FC7D5-5179-32E8-D63B-0A21F8C6AB9C}"/>
                </a:ext>
              </a:extLst>
            </p:cNvPr>
            <p:cNvSpPr/>
            <p:nvPr/>
          </p:nvSpPr>
          <p:spPr>
            <a:xfrm>
              <a:off x="5657593" y="4058631"/>
              <a:ext cx="1652305" cy="424768"/>
            </a:xfrm>
            <a:prstGeom prst="roundRect">
              <a:avLst/>
            </a:prstGeom>
            <a:solidFill>
              <a:srgbClr val="8064A2">
                <a:lumMod val="20000"/>
                <a:lumOff val="8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NCs</a:t>
              </a: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 &amp; DCPCs</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19" name="Rounded Rectangle 166">
              <a:extLst>
                <a:ext uri="{FF2B5EF4-FFF2-40B4-BE49-F238E27FC236}">
                  <a16:creationId xmlns:a16="http://schemas.microsoft.com/office/drawing/2014/main" id="{BA8E2109-19C7-A634-D22B-07EF75A189D8}"/>
                </a:ext>
              </a:extLst>
            </p:cNvPr>
            <p:cNvSpPr/>
            <p:nvPr/>
          </p:nvSpPr>
          <p:spPr>
            <a:xfrm>
              <a:off x="7997960" y="1756617"/>
              <a:ext cx="1652306" cy="424768"/>
            </a:xfrm>
            <a:prstGeom prst="roundRect">
              <a:avLst/>
            </a:prstGeom>
            <a:solidFill>
              <a:srgbClr val="4F81BD">
                <a:lumMod val="60000"/>
                <a:lumOff val="4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Global Brokers</a:t>
              </a: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operation</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69">
              <a:extLst>
                <a:ext uri="{FF2B5EF4-FFF2-40B4-BE49-F238E27FC236}">
                  <a16:creationId xmlns:a16="http://schemas.microsoft.com/office/drawing/2014/main" id="{70E1CB67-0F95-1F9C-6916-EC2BF482D0BE}"/>
                </a:ext>
              </a:extLst>
            </p:cNvPr>
            <p:cNvSpPr/>
            <p:nvPr/>
          </p:nvSpPr>
          <p:spPr>
            <a:xfrm>
              <a:off x="8008269" y="2294063"/>
              <a:ext cx="1652307" cy="424768"/>
            </a:xfrm>
            <a:prstGeom prst="roundRect">
              <a:avLst/>
            </a:prstGeom>
            <a:solidFill>
              <a:srgbClr val="4F81BD">
                <a:lumMod val="60000"/>
                <a:lumOff val="4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Global Caches</a:t>
              </a: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operation</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Rounded Rectangle 173">
              <a:extLst>
                <a:ext uri="{FF2B5EF4-FFF2-40B4-BE49-F238E27FC236}">
                  <a16:creationId xmlns:a16="http://schemas.microsoft.com/office/drawing/2014/main" id="{344DD97C-EDFD-6FCB-022B-6521D8B107DE}"/>
                </a:ext>
              </a:extLst>
            </p:cNvPr>
            <p:cNvSpPr/>
            <p:nvPr/>
          </p:nvSpPr>
          <p:spPr>
            <a:xfrm>
              <a:off x="8003500" y="2856431"/>
              <a:ext cx="1684370" cy="553256"/>
            </a:xfrm>
            <a:prstGeom prst="roundRect">
              <a:avLst/>
            </a:prstGeom>
            <a:solidFill>
              <a:srgbClr val="4F81BD">
                <a:lumMod val="60000"/>
                <a:lumOff val="4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Global Discovery Catalogue</a:t>
              </a: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operation</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Rounded Rectangle 174">
              <a:extLst>
                <a:ext uri="{FF2B5EF4-FFF2-40B4-BE49-F238E27FC236}">
                  <a16:creationId xmlns:a16="http://schemas.microsoft.com/office/drawing/2014/main" id="{E4841B1B-2579-2EE1-6923-17CAF5338C2B}"/>
                </a:ext>
              </a:extLst>
            </p:cNvPr>
            <p:cNvSpPr/>
            <p:nvPr/>
          </p:nvSpPr>
          <p:spPr>
            <a:xfrm>
              <a:off x="8013992" y="4093847"/>
              <a:ext cx="1620241" cy="424768"/>
            </a:xfrm>
            <a:prstGeom prst="roundRect">
              <a:avLst/>
            </a:prstGeom>
            <a:solidFill>
              <a:srgbClr val="4F81BD">
                <a:lumMod val="60000"/>
                <a:lumOff val="4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err="1">
                  <a:ln>
                    <a:noFill/>
                  </a:ln>
                  <a:solidFill>
                    <a:srgbClr val="1F497D">
                      <a:lumMod val="50000"/>
                    </a:srgbClr>
                  </a:solidFill>
                  <a:effectLst/>
                  <a:uLnTx/>
                  <a:uFillTx/>
                  <a:latin typeface="Verdana" panose="020B0604030504040204" pitchFamily="34" charset="0"/>
                  <a:ea typeface="Verdana" panose="020B0604030504040204" pitchFamily="34" charset="0"/>
                </a:rPr>
                <a:t>NCs</a:t>
              </a: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 &amp; DCPCs</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12B4970B-014B-EB8F-2770-1D3560BBC656}"/>
                </a:ext>
              </a:extLst>
            </p:cNvPr>
            <p:cNvSpPr txBox="1"/>
            <p:nvPr/>
          </p:nvSpPr>
          <p:spPr>
            <a:xfrm>
              <a:off x="1417311" y="5695408"/>
              <a:ext cx="1080879" cy="307777"/>
            </a:xfrm>
            <a:prstGeom prst="rect">
              <a:avLst/>
            </a:prstGeom>
            <a:solidFill>
              <a:srgbClr val="C0504D">
                <a:lumMod val="20000"/>
                <a:lumOff val="80000"/>
              </a:srgbClr>
            </a:solidFill>
            <a:ln>
              <a:noFill/>
            </a:ln>
            <a:effectLst>
              <a:outerShdw blurRad="50800" dist="38100" dir="2700000" algn="tl" rotWithShape="0">
                <a:prstClr val="black">
                  <a:alpha val="40000"/>
                </a:prstClr>
              </a:outerShdw>
            </a:effectLst>
          </p:spPr>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INFCOM-2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EC 75</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64" name="TextBox 63">
              <a:extLst>
                <a:ext uri="{FF2B5EF4-FFF2-40B4-BE49-F238E27FC236}">
                  <a16:creationId xmlns:a16="http://schemas.microsoft.com/office/drawing/2014/main" id="{5000A514-9315-9FF1-5A40-80AD414F5AAC}"/>
                </a:ext>
              </a:extLst>
            </p:cNvPr>
            <p:cNvSpPr txBox="1"/>
            <p:nvPr/>
          </p:nvSpPr>
          <p:spPr>
            <a:xfrm>
              <a:off x="3494216" y="1074460"/>
              <a:ext cx="165230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4BACC6">
                      <a:lumMod val="50000"/>
                    </a:srgbClr>
                  </a:solidFill>
                  <a:effectLst/>
                  <a:uLnTx/>
                  <a:uFillTx/>
                </a:rPr>
                <a:t>Pilot Phase</a:t>
              </a:r>
              <a:endParaRPr kumimoji="0" lang="en-CH" sz="2200" b="0" i="0" u="none" strike="noStrike" kern="0" cap="none" spc="0" normalizeH="0" baseline="0" noProof="0" dirty="0">
                <a:ln>
                  <a:noFill/>
                </a:ln>
                <a:solidFill>
                  <a:srgbClr val="4BACC6">
                    <a:lumMod val="50000"/>
                  </a:srgbClr>
                </a:solidFill>
                <a:effectLst/>
                <a:uLnTx/>
                <a:uFillTx/>
              </a:endParaRPr>
            </a:p>
          </p:txBody>
        </p:sp>
        <p:sp>
          <p:nvSpPr>
            <p:cNvPr id="65" name="TextBox 64">
              <a:extLst>
                <a:ext uri="{FF2B5EF4-FFF2-40B4-BE49-F238E27FC236}">
                  <a16:creationId xmlns:a16="http://schemas.microsoft.com/office/drawing/2014/main" id="{00F8E2A4-B23F-8E78-DC37-DAC25D112B22}"/>
                </a:ext>
              </a:extLst>
            </p:cNvPr>
            <p:cNvSpPr txBox="1"/>
            <p:nvPr/>
          </p:nvSpPr>
          <p:spPr>
            <a:xfrm>
              <a:off x="5920903" y="1074335"/>
              <a:ext cx="2055749" cy="430887"/>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8064A2">
                      <a:lumMod val="75000"/>
                    </a:srgbClr>
                  </a:solidFill>
                  <a:effectLst/>
                  <a:uLnTx/>
                  <a:uFillTx/>
                </a:rPr>
                <a:t>Pre-operational</a:t>
              </a:r>
              <a:endParaRPr kumimoji="0" lang="en-CH" sz="2200" b="0" i="0" u="none" strike="noStrike" kern="0" cap="none" spc="0" normalizeH="0" baseline="0" noProof="0" dirty="0">
                <a:ln>
                  <a:noFill/>
                </a:ln>
                <a:solidFill>
                  <a:srgbClr val="8064A2">
                    <a:lumMod val="75000"/>
                  </a:srgbClr>
                </a:solidFill>
                <a:effectLst/>
                <a:uLnTx/>
                <a:uFillTx/>
              </a:endParaRPr>
            </a:p>
          </p:txBody>
        </p:sp>
        <p:sp>
          <p:nvSpPr>
            <p:cNvPr id="66" name="TextBox 65">
              <a:extLst>
                <a:ext uri="{FF2B5EF4-FFF2-40B4-BE49-F238E27FC236}">
                  <a16:creationId xmlns:a16="http://schemas.microsoft.com/office/drawing/2014/main" id="{E91AC8A7-6075-56CD-C8B6-1C85AE2E78AB}"/>
                </a:ext>
              </a:extLst>
            </p:cNvPr>
            <p:cNvSpPr txBox="1"/>
            <p:nvPr/>
          </p:nvSpPr>
          <p:spPr>
            <a:xfrm>
              <a:off x="8167862" y="1097905"/>
              <a:ext cx="2028574"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4F81BD">
                      <a:lumMod val="50000"/>
                    </a:srgbClr>
                  </a:solidFill>
                  <a:effectLst/>
                  <a:uLnTx/>
                  <a:uFillTx/>
                </a:rPr>
                <a:t>Operational</a:t>
              </a:r>
              <a:endParaRPr kumimoji="0" lang="en-CH" sz="2200" b="0" i="0" u="none" strike="noStrike" kern="0" cap="none" spc="0" normalizeH="0" baseline="0" noProof="0" dirty="0">
                <a:ln>
                  <a:noFill/>
                </a:ln>
                <a:solidFill>
                  <a:srgbClr val="4F81BD">
                    <a:lumMod val="50000"/>
                  </a:srgbClr>
                </a:solidFill>
                <a:effectLst/>
                <a:uLnTx/>
                <a:uFillTx/>
              </a:endParaRPr>
            </a:p>
          </p:txBody>
        </p:sp>
        <p:cxnSp>
          <p:nvCxnSpPr>
            <p:cNvPr id="67" name="Straight Connector 66">
              <a:extLst>
                <a:ext uri="{FF2B5EF4-FFF2-40B4-BE49-F238E27FC236}">
                  <a16:creationId xmlns:a16="http://schemas.microsoft.com/office/drawing/2014/main" id="{C9360344-4904-2242-2570-B6E98FE7E412}"/>
                </a:ext>
              </a:extLst>
            </p:cNvPr>
            <p:cNvCxnSpPr>
              <a:cxnSpLocks/>
            </p:cNvCxnSpPr>
            <p:nvPr/>
          </p:nvCxnSpPr>
          <p:spPr>
            <a:xfrm flipV="1">
              <a:off x="9793299" y="1093385"/>
              <a:ext cx="0" cy="2524743"/>
            </a:xfrm>
            <a:prstGeom prst="line">
              <a:avLst/>
            </a:prstGeom>
            <a:noFill/>
            <a:ln w="25400" cap="flat" cmpd="dbl" algn="ctr">
              <a:solidFill>
                <a:srgbClr val="C0504D"/>
              </a:solidFill>
              <a:prstDash val="sysDash"/>
            </a:ln>
            <a:effectLst>
              <a:outerShdw blurRad="40000" dist="20000" dir="5400000" rotWithShape="0">
                <a:srgbClr val="000000">
                  <a:alpha val="38000"/>
                </a:srgbClr>
              </a:outerShdw>
            </a:effectLst>
          </p:spPr>
        </p:cxnSp>
        <p:grpSp>
          <p:nvGrpSpPr>
            <p:cNvPr id="68" name="Group 67">
              <a:extLst>
                <a:ext uri="{FF2B5EF4-FFF2-40B4-BE49-F238E27FC236}">
                  <a16:creationId xmlns:a16="http://schemas.microsoft.com/office/drawing/2014/main" id="{D9BF6A90-C221-AB13-B173-2683B40BFE85}"/>
                </a:ext>
              </a:extLst>
            </p:cNvPr>
            <p:cNvGrpSpPr/>
            <p:nvPr/>
          </p:nvGrpSpPr>
          <p:grpSpPr>
            <a:xfrm>
              <a:off x="706385" y="3456738"/>
              <a:ext cx="10947990" cy="557301"/>
              <a:chOff x="491200" y="3163203"/>
              <a:chExt cx="10930146" cy="557301"/>
            </a:xfrm>
          </p:grpSpPr>
          <p:grpSp>
            <p:nvGrpSpPr>
              <p:cNvPr id="86" name="Group 85">
                <a:extLst>
                  <a:ext uri="{FF2B5EF4-FFF2-40B4-BE49-F238E27FC236}">
                    <a16:creationId xmlns:a16="http://schemas.microsoft.com/office/drawing/2014/main" id="{1BFA9E6E-58A7-F27D-8468-313F457E02D0}"/>
                  </a:ext>
                </a:extLst>
              </p:cNvPr>
              <p:cNvGrpSpPr/>
              <p:nvPr/>
            </p:nvGrpSpPr>
            <p:grpSpPr>
              <a:xfrm>
                <a:off x="491200" y="3163203"/>
                <a:ext cx="2067736" cy="547776"/>
                <a:chOff x="8449613" y="5772506"/>
                <a:chExt cx="2024562" cy="547776"/>
              </a:xfrm>
            </p:grpSpPr>
            <p:sp>
              <p:nvSpPr>
                <p:cNvPr id="107" name="Flowchart: Collate 80">
                  <a:extLst>
                    <a:ext uri="{FF2B5EF4-FFF2-40B4-BE49-F238E27FC236}">
                      <a16:creationId xmlns:a16="http://schemas.microsoft.com/office/drawing/2014/main" id="{1F24CAB8-2FF0-819A-CEF0-A303EB3FC4FC}"/>
                    </a:ext>
                  </a:extLst>
                </p:cNvPr>
                <p:cNvSpPr/>
                <p:nvPr/>
              </p:nvSpPr>
              <p:spPr>
                <a:xfrm>
                  <a:off x="9647950"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108" name="Flowchart: Collate 81">
                  <a:extLst>
                    <a:ext uri="{FF2B5EF4-FFF2-40B4-BE49-F238E27FC236}">
                      <a16:creationId xmlns:a16="http://schemas.microsoft.com/office/drawing/2014/main" id="{DF8C1CB8-301F-7947-64A5-0AD3D5B143BB}"/>
                    </a:ext>
                  </a:extLst>
                </p:cNvPr>
                <p:cNvSpPr/>
                <p:nvPr/>
              </p:nvSpPr>
              <p:spPr>
                <a:xfrm>
                  <a:off x="8449613" y="5787216"/>
                  <a:ext cx="104668" cy="313217"/>
                </a:xfrm>
                <a:prstGeom prst="flowChartCollat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109" name="Flowchart: Collate 82">
                  <a:extLst>
                    <a:ext uri="{FF2B5EF4-FFF2-40B4-BE49-F238E27FC236}">
                      <a16:creationId xmlns:a16="http://schemas.microsoft.com/office/drawing/2014/main" id="{C9B0C66F-C006-9650-BB5F-6426902BCD66}"/>
                    </a:ext>
                  </a:extLst>
                </p:cNvPr>
                <p:cNvSpPr/>
                <p:nvPr/>
              </p:nvSpPr>
              <p:spPr>
                <a:xfrm>
                  <a:off x="9065265"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110" name="Flowchart: Collate 83">
                  <a:extLst>
                    <a:ext uri="{FF2B5EF4-FFF2-40B4-BE49-F238E27FC236}">
                      <a16:creationId xmlns:a16="http://schemas.microsoft.com/office/drawing/2014/main" id="{96B25BE1-7407-9B83-DE61-1F56C008DF80}"/>
                    </a:ext>
                  </a:extLst>
                </p:cNvPr>
                <p:cNvSpPr/>
                <p:nvPr/>
              </p:nvSpPr>
              <p:spPr>
                <a:xfrm>
                  <a:off x="10218853" y="5782031"/>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111" name="TextBox 110">
                  <a:extLst>
                    <a:ext uri="{FF2B5EF4-FFF2-40B4-BE49-F238E27FC236}">
                      <a16:creationId xmlns:a16="http://schemas.microsoft.com/office/drawing/2014/main" id="{A283073C-1F71-D154-5A3D-681292393F31}"/>
                    </a:ext>
                  </a:extLst>
                </p:cNvPr>
                <p:cNvSpPr txBox="1"/>
                <p:nvPr/>
              </p:nvSpPr>
              <p:spPr>
                <a:xfrm>
                  <a:off x="8973049"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Q1</a:t>
                  </a:r>
                  <a:endParaRPr kumimoji="0" lang="en-CH" sz="1200" b="0" i="0" u="none" strike="noStrike" kern="0" cap="none" spc="0" normalizeH="0" baseline="0" noProof="0">
                    <a:ln>
                      <a:noFill/>
                    </a:ln>
                    <a:solidFill>
                      <a:srgbClr val="1F497D">
                        <a:lumMod val="50000"/>
                      </a:srgbClr>
                    </a:solidFill>
                    <a:effectLst/>
                    <a:uLnTx/>
                    <a:uFillTx/>
                  </a:endParaRPr>
                </a:p>
              </p:txBody>
            </p:sp>
            <p:sp>
              <p:nvSpPr>
                <p:cNvPr id="112" name="TextBox 111">
                  <a:extLst>
                    <a:ext uri="{FF2B5EF4-FFF2-40B4-BE49-F238E27FC236}">
                      <a16:creationId xmlns:a16="http://schemas.microsoft.com/office/drawing/2014/main" id="{601E5F50-D039-9B81-6C4E-696AE3B8335C}"/>
                    </a:ext>
                  </a:extLst>
                </p:cNvPr>
                <p:cNvSpPr txBox="1"/>
                <p:nvPr/>
              </p:nvSpPr>
              <p:spPr>
                <a:xfrm>
                  <a:off x="9545912"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Q2</a:t>
                  </a:r>
                  <a:endParaRPr kumimoji="0" lang="en-CH" sz="1200" b="0" i="0" u="none" strike="noStrike" kern="0" cap="none" spc="0" normalizeH="0" baseline="0" noProof="0">
                    <a:ln>
                      <a:noFill/>
                    </a:ln>
                    <a:solidFill>
                      <a:srgbClr val="1F497D">
                        <a:lumMod val="50000"/>
                      </a:srgbClr>
                    </a:solidFill>
                    <a:effectLst/>
                    <a:uLnTx/>
                    <a:uFillTx/>
                  </a:endParaRPr>
                </a:p>
              </p:txBody>
            </p:sp>
            <p:sp>
              <p:nvSpPr>
                <p:cNvPr id="113" name="TextBox 112">
                  <a:extLst>
                    <a:ext uri="{FF2B5EF4-FFF2-40B4-BE49-F238E27FC236}">
                      <a16:creationId xmlns:a16="http://schemas.microsoft.com/office/drawing/2014/main" id="{EF21E6B6-5628-3236-B775-4BD8321F95BA}"/>
                    </a:ext>
                  </a:extLst>
                </p:cNvPr>
                <p:cNvSpPr txBox="1"/>
                <p:nvPr/>
              </p:nvSpPr>
              <p:spPr>
                <a:xfrm>
                  <a:off x="10107491"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Q3</a:t>
                  </a:r>
                  <a:endParaRPr kumimoji="0" lang="en-CH" sz="1200" b="0" i="0" u="none" strike="noStrike" kern="0" cap="none" spc="0" normalizeH="0" baseline="0" noProof="0">
                    <a:ln>
                      <a:noFill/>
                    </a:ln>
                    <a:solidFill>
                      <a:srgbClr val="1F497D">
                        <a:lumMod val="50000"/>
                      </a:srgbClr>
                    </a:solidFill>
                    <a:effectLst/>
                    <a:uLnTx/>
                    <a:uFillTx/>
                  </a:endParaRPr>
                </a:p>
              </p:txBody>
            </p:sp>
          </p:grpSp>
          <p:grpSp>
            <p:nvGrpSpPr>
              <p:cNvPr id="87" name="Group 86">
                <a:extLst>
                  <a:ext uri="{FF2B5EF4-FFF2-40B4-BE49-F238E27FC236}">
                    <a16:creationId xmlns:a16="http://schemas.microsoft.com/office/drawing/2014/main" id="{8973D9EF-136C-6C34-DC9A-EC01C858161C}"/>
                  </a:ext>
                </a:extLst>
              </p:cNvPr>
              <p:cNvGrpSpPr/>
              <p:nvPr/>
            </p:nvGrpSpPr>
            <p:grpSpPr>
              <a:xfrm>
                <a:off x="571286" y="3326614"/>
                <a:ext cx="10850060" cy="15960"/>
                <a:chOff x="616174" y="3298039"/>
                <a:chExt cx="10620443" cy="15960"/>
              </a:xfrm>
            </p:grpSpPr>
            <p:cxnSp>
              <p:nvCxnSpPr>
                <p:cNvPr id="105" name="Straight Arrow Connector 104">
                  <a:extLst>
                    <a:ext uri="{FF2B5EF4-FFF2-40B4-BE49-F238E27FC236}">
                      <a16:creationId xmlns:a16="http://schemas.microsoft.com/office/drawing/2014/main" id="{B639E0A3-E893-6683-1957-6C40686181C6}"/>
                    </a:ext>
                  </a:extLst>
                </p:cNvPr>
                <p:cNvCxnSpPr>
                  <a:cxnSpLocks/>
                </p:cNvCxnSpPr>
                <p:nvPr/>
              </p:nvCxnSpPr>
              <p:spPr>
                <a:xfrm>
                  <a:off x="616174" y="3298039"/>
                  <a:ext cx="6851159" cy="15960"/>
                </a:xfrm>
                <a:prstGeom prst="straightConnector1">
                  <a:avLst/>
                </a:prstGeom>
                <a:noFill/>
                <a:ln w="25400" cap="flat" cmpd="dbl" algn="ctr">
                  <a:solidFill>
                    <a:srgbClr val="F79646">
                      <a:lumMod val="75000"/>
                    </a:srgbClr>
                  </a:solidFill>
                  <a:prstDash val="solid"/>
                  <a:tailEnd type="none"/>
                </a:ln>
                <a:effectLst>
                  <a:outerShdw blurRad="40000" dist="20000" dir="5400000" rotWithShape="0">
                    <a:srgbClr val="000000">
                      <a:alpha val="38000"/>
                    </a:srgbClr>
                  </a:outerShdw>
                </a:effectLst>
              </p:spPr>
            </p:cxnSp>
            <p:cxnSp>
              <p:nvCxnSpPr>
                <p:cNvPr id="106" name="Straight Arrow Connector 105">
                  <a:extLst>
                    <a:ext uri="{FF2B5EF4-FFF2-40B4-BE49-F238E27FC236}">
                      <a16:creationId xmlns:a16="http://schemas.microsoft.com/office/drawing/2014/main" id="{998F6233-E3B9-4157-3D78-C6AAFD0E9A4C}"/>
                    </a:ext>
                  </a:extLst>
                </p:cNvPr>
                <p:cNvCxnSpPr>
                  <a:cxnSpLocks/>
                </p:cNvCxnSpPr>
                <p:nvPr/>
              </p:nvCxnSpPr>
              <p:spPr>
                <a:xfrm>
                  <a:off x="7467334" y="3313999"/>
                  <a:ext cx="3769283" cy="0"/>
                </a:xfrm>
                <a:prstGeom prst="straightConnector1">
                  <a:avLst/>
                </a:prstGeom>
                <a:noFill/>
                <a:ln w="25400" cap="flat" cmpd="dbl" algn="ctr">
                  <a:solidFill>
                    <a:srgbClr val="F79646">
                      <a:lumMod val="75000"/>
                    </a:srgbClr>
                  </a:solidFill>
                  <a:prstDash val="sysDash"/>
                  <a:tailEnd type="triangle"/>
                </a:ln>
                <a:effectLst>
                  <a:outerShdw blurRad="40000" dist="20000" dir="5400000" rotWithShape="0">
                    <a:srgbClr val="000000">
                      <a:alpha val="38000"/>
                    </a:srgbClr>
                  </a:outerShdw>
                </a:effectLst>
              </p:spPr>
            </p:cxnSp>
          </p:grpSp>
          <p:grpSp>
            <p:nvGrpSpPr>
              <p:cNvPr id="88" name="Group 87">
                <a:extLst>
                  <a:ext uri="{FF2B5EF4-FFF2-40B4-BE49-F238E27FC236}">
                    <a16:creationId xmlns:a16="http://schemas.microsoft.com/office/drawing/2014/main" id="{0716BC3C-C4F4-5D71-0336-75BAE54EC573}"/>
                  </a:ext>
                </a:extLst>
              </p:cNvPr>
              <p:cNvGrpSpPr/>
              <p:nvPr/>
            </p:nvGrpSpPr>
            <p:grpSpPr>
              <a:xfrm>
                <a:off x="2916263" y="3163203"/>
                <a:ext cx="2013605" cy="547776"/>
                <a:chOff x="8400060" y="5772506"/>
                <a:chExt cx="1971556" cy="547776"/>
              </a:xfrm>
            </p:grpSpPr>
            <p:sp>
              <p:nvSpPr>
                <p:cNvPr id="98" name="Flowchart: Collate 67">
                  <a:extLst>
                    <a:ext uri="{FF2B5EF4-FFF2-40B4-BE49-F238E27FC236}">
                      <a16:creationId xmlns:a16="http://schemas.microsoft.com/office/drawing/2014/main" id="{ABC85622-A9AE-9D6D-2B03-3C42EE75D30D}"/>
                    </a:ext>
                  </a:extLst>
                </p:cNvPr>
                <p:cNvSpPr/>
                <p:nvPr/>
              </p:nvSpPr>
              <p:spPr>
                <a:xfrm>
                  <a:off x="9546385"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99" name="Flowchart: Collate 68">
                  <a:extLst>
                    <a:ext uri="{FF2B5EF4-FFF2-40B4-BE49-F238E27FC236}">
                      <a16:creationId xmlns:a16="http://schemas.microsoft.com/office/drawing/2014/main" id="{6D48C99B-7C42-3880-E2C9-37C43545DA85}"/>
                    </a:ext>
                  </a:extLst>
                </p:cNvPr>
                <p:cNvSpPr/>
                <p:nvPr/>
              </p:nvSpPr>
              <p:spPr>
                <a:xfrm>
                  <a:off x="8400060" y="5787216"/>
                  <a:ext cx="104668" cy="313217"/>
                </a:xfrm>
                <a:prstGeom prst="flowChartCollat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100" name="Flowchart: Collate 69">
                  <a:extLst>
                    <a:ext uri="{FF2B5EF4-FFF2-40B4-BE49-F238E27FC236}">
                      <a16:creationId xmlns:a16="http://schemas.microsoft.com/office/drawing/2014/main" id="{B9A14800-4DF8-F6F4-9071-9CDAD95EAFDF}"/>
                    </a:ext>
                  </a:extLst>
                </p:cNvPr>
                <p:cNvSpPr/>
                <p:nvPr/>
              </p:nvSpPr>
              <p:spPr>
                <a:xfrm>
                  <a:off x="8936188"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101" name="Flowchart: Collate 70">
                  <a:extLst>
                    <a:ext uri="{FF2B5EF4-FFF2-40B4-BE49-F238E27FC236}">
                      <a16:creationId xmlns:a16="http://schemas.microsoft.com/office/drawing/2014/main" id="{59EFB9B1-16CF-F10F-B04E-6A2CD10AD38B}"/>
                    </a:ext>
                  </a:extLst>
                </p:cNvPr>
                <p:cNvSpPr/>
                <p:nvPr/>
              </p:nvSpPr>
              <p:spPr>
                <a:xfrm>
                  <a:off x="10126612" y="5782031"/>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102" name="TextBox 101">
                  <a:extLst>
                    <a:ext uri="{FF2B5EF4-FFF2-40B4-BE49-F238E27FC236}">
                      <a16:creationId xmlns:a16="http://schemas.microsoft.com/office/drawing/2014/main" id="{4F3A547B-B7FD-BF6F-53D8-3ABCECAB1857}"/>
                    </a:ext>
                  </a:extLst>
                </p:cNvPr>
                <p:cNvSpPr txBox="1"/>
                <p:nvPr/>
              </p:nvSpPr>
              <p:spPr>
                <a:xfrm>
                  <a:off x="8814504"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Q1</a:t>
                  </a:r>
                  <a:endParaRPr kumimoji="0" lang="en-CH" sz="1200" b="0" i="0" u="none" strike="noStrike" kern="0" cap="none" spc="0" normalizeH="0" baseline="0" noProof="0">
                    <a:ln>
                      <a:noFill/>
                    </a:ln>
                    <a:solidFill>
                      <a:srgbClr val="1F497D">
                        <a:lumMod val="50000"/>
                      </a:srgbClr>
                    </a:solidFill>
                    <a:effectLst/>
                    <a:uLnTx/>
                    <a:uFillTx/>
                  </a:endParaRPr>
                </a:p>
              </p:txBody>
            </p:sp>
            <p:sp>
              <p:nvSpPr>
                <p:cNvPr id="103" name="TextBox 102">
                  <a:extLst>
                    <a:ext uri="{FF2B5EF4-FFF2-40B4-BE49-F238E27FC236}">
                      <a16:creationId xmlns:a16="http://schemas.microsoft.com/office/drawing/2014/main" id="{D67B8BD7-32C4-AE5C-3F33-86434A89D2FF}"/>
                    </a:ext>
                  </a:extLst>
                </p:cNvPr>
                <p:cNvSpPr txBox="1"/>
                <p:nvPr/>
              </p:nvSpPr>
              <p:spPr>
                <a:xfrm>
                  <a:off x="9424703"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Q2</a:t>
                  </a:r>
                  <a:endParaRPr kumimoji="0" lang="en-CH" sz="1200" b="0" i="0" u="none" strike="noStrike" kern="0" cap="none" spc="0" normalizeH="0" baseline="0" noProof="0">
                    <a:ln>
                      <a:noFill/>
                    </a:ln>
                    <a:solidFill>
                      <a:srgbClr val="1F497D">
                        <a:lumMod val="50000"/>
                      </a:srgbClr>
                    </a:solidFill>
                    <a:effectLst/>
                    <a:uLnTx/>
                    <a:uFillTx/>
                  </a:endParaRPr>
                </a:p>
              </p:txBody>
            </p:sp>
            <p:sp>
              <p:nvSpPr>
                <p:cNvPr id="104" name="TextBox 103">
                  <a:extLst>
                    <a:ext uri="{FF2B5EF4-FFF2-40B4-BE49-F238E27FC236}">
                      <a16:creationId xmlns:a16="http://schemas.microsoft.com/office/drawing/2014/main" id="{1299AB69-5D87-D52A-81B8-7AE02B073406}"/>
                    </a:ext>
                  </a:extLst>
                </p:cNvPr>
                <p:cNvSpPr txBox="1"/>
                <p:nvPr/>
              </p:nvSpPr>
              <p:spPr>
                <a:xfrm>
                  <a:off x="10004932"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Q3</a:t>
                  </a:r>
                  <a:endParaRPr kumimoji="0" lang="en-CH" sz="1200" b="0" i="0" u="none" strike="noStrike" kern="0" cap="none" spc="0" normalizeH="0" baseline="0" noProof="0">
                    <a:ln>
                      <a:noFill/>
                    </a:ln>
                    <a:solidFill>
                      <a:srgbClr val="1F497D">
                        <a:lumMod val="50000"/>
                      </a:srgbClr>
                    </a:solidFill>
                    <a:effectLst/>
                    <a:uLnTx/>
                    <a:uFillTx/>
                  </a:endParaRPr>
                </a:p>
              </p:txBody>
            </p:sp>
          </p:grpSp>
          <p:grpSp>
            <p:nvGrpSpPr>
              <p:cNvPr id="89" name="Group 88">
                <a:extLst>
                  <a:ext uri="{FF2B5EF4-FFF2-40B4-BE49-F238E27FC236}">
                    <a16:creationId xmlns:a16="http://schemas.microsoft.com/office/drawing/2014/main" id="{27C5CFAA-BAF4-E5EF-E8E3-F293120E2365}"/>
                  </a:ext>
                </a:extLst>
              </p:cNvPr>
              <p:cNvGrpSpPr/>
              <p:nvPr/>
            </p:nvGrpSpPr>
            <p:grpSpPr>
              <a:xfrm>
                <a:off x="5319750" y="3172728"/>
                <a:ext cx="1933326" cy="547776"/>
                <a:chOff x="8301472" y="5772506"/>
                <a:chExt cx="1892950" cy="547776"/>
              </a:xfrm>
            </p:grpSpPr>
            <p:sp>
              <p:nvSpPr>
                <p:cNvPr id="91" name="Flowchart: Collate 89">
                  <a:extLst>
                    <a:ext uri="{FF2B5EF4-FFF2-40B4-BE49-F238E27FC236}">
                      <a16:creationId xmlns:a16="http://schemas.microsoft.com/office/drawing/2014/main" id="{BE2A357C-491D-C8A3-C6C1-F97877872FB0}"/>
                    </a:ext>
                  </a:extLst>
                </p:cNvPr>
                <p:cNvSpPr/>
                <p:nvPr/>
              </p:nvSpPr>
              <p:spPr>
                <a:xfrm>
                  <a:off x="9369189"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92" name="Flowchart: Collate 90">
                  <a:extLst>
                    <a:ext uri="{FF2B5EF4-FFF2-40B4-BE49-F238E27FC236}">
                      <a16:creationId xmlns:a16="http://schemas.microsoft.com/office/drawing/2014/main" id="{5AA4EC6B-82B8-91CD-D7C2-C5EB04964B02}"/>
                    </a:ext>
                  </a:extLst>
                </p:cNvPr>
                <p:cNvSpPr/>
                <p:nvPr/>
              </p:nvSpPr>
              <p:spPr>
                <a:xfrm>
                  <a:off x="8301472" y="5787216"/>
                  <a:ext cx="104668" cy="313217"/>
                </a:xfrm>
                <a:prstGeom prst="flowChartCollat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93" name="Flowchart: Collate 91">
                  <a:extLst>
                    <a:ext uri="{FF2B5EF4-FFF2-40B4-BE49-F238E27FC236}">
                      <a16:creationId xmlns:a16="http://schemas.microsoft.com/office/drawing/2014/main" id="{8C080822-958E-1993-C91A-8BFB66263C70}"/>
                    </a:ext>
                  </a:extLst>
                </p:cNvPr>
                <p:cNvSpPr/>
                <p:nvPr/>
              </p:nvSpPr>
              <p:spPr>
                <a:xfrm>
                  <a:off x="8796296"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94" name="Flowchart: Collate 92">
                  <a:extLst>
                    <a:ext uri="{FF2B5EF4-FFF2-40B4-BE49-F238E27FC236}">
                      <a16:creationId xmlns:a16="http://schemas.microsoft.com/office/drawing/2014/main" id="{854347F2-5616-8F00-0F13-2C8826A91930}"/>
                    </a:ext>
                  </a:extLst>
                </p:cNvPr>
                <p:cNvSpPr/>
                <p:nvPr/>
              </p:nvSpPr>
              <p:spPr>
                <a:xfrm>
                  <a:off x="9949417" y="5782031"/>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sp>
              <p:nvSpPr>
                <p:cNvPr id="95" name="TextBox 94">
                  <a:extLst>
                    <a:ext uri="{FF2B5EF4-FFF2-40B4-BE49-F238E27FC236}">
                      <a16:creationId xmlns:a16="http://schemas.microsoft.com/office/drawing/2014/main" id="{0CD5ECEC-DD49-07C4-1B6A-C3A51483D7E3}"/>
                    </a:ext>
                  </a:extLst>
                </p:cNvPr>
                <p:cNvSpPr txBox="1"/>
                <p:nvPr/>
              </p:nvSpPr>
              <p:spPr>
                <a:xfrm>
                  <a:off x="8674614"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Q1</a:t>
                  </a:r>
                  <a:endParaRPr kumimoji="0" lang="en-CH" sz="1200" b="0" i="0" u="none" strike="noStrike" kern="0" cap="none" spc="0" normalizeH="0" baseline="0" noProof="0">
                    <a:ln>
                      <a:noFill/>
                    </a:ln>
                    <a:solidFill>
                      <a:srgbClr val="1F497D">
                        <a:lumMod val="50000"/>
                      </a:srgbClr>
                    </a:solidFill>
                    <a:effectLst/>
                    <a:uLnTx/>
                    <a:uFillTx/>
                  </a:endParaRPr>
                </a:p>
              </p:txBody>
            </p:sp>
            <p:sp>
              <p:nvSpPr>
                <p:cNvPr id="96" name="TextBox 95">
                  <a:extLst>
                    <a:ext uri="{FF2B5EF4-FFF2-40B4-BE49-F238E27FC236}">
                      <a16:creationId xmlns:a16="http://schemas.microsoft.com/office/drawing/2014/main" id="{813B3CBD-5670-F976-A50E-531C43016122}"/>
                    </a:ext>
                  </a:extLst>
                </p:cNvPr>
                <p:cNvSpPr txBox="1"/>
                <p:nvPr/>
              </p:nvSpPr>
              <p:spPr>
                <a:xfrm>
                  <a:off x="9247508"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Q2</a:t>
                  </a:r>
                  <a:endParaRPr kumimoji="0" lang="en-CH" sz="1200" b="0" i="0" u="none" strike="noStrike" kern="0" cap="none" spc="0" normalizeH="0" baseline="0" noProof="0">
                    <a:ln>
                      <a:noFill/>
                    </a:ln>
                    <a:solidFill>
                      <a:srgbClr val="1F497D">
                        <a:lumMod val="50000"/>
                      </a:srgbClr>
                    </a:solidFill>
                    <a:effectLst/>
                    <a:uLnTx/>
                    <a:uFillTx/>
                  </a:endParaRPr>
                </a:p>
              </p:txBody>
            </p:sp>
            <p:sp>
              <p:nvSpPr>
                <p:cNvPr id="97" name="TextBox 96">
                  <a:extLst>
                    <a:ext uri="{FF2B5EF4-FFF2-40B4-BE49-F238E27FC236}">
                      <a16:creationId xmlns:a16="http://schemas.microsoft.com/office/drawing/2014/main" id="{E25AB1EF-8879-96B7-B525-1FA84170FD9D}"/>
                    </a:ext>
                  </a:extLst>
                </p:cNvPr>
                <p:cNvSpPr txBox="1"/>
                <p:nvPr/>
              </p:nvSpPr>
              <p:spPr>
                <a:xfrm>
                  <a:off x="9827738" y="6043283"/>
                  <a:ext cx="36668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rPr>
                    <a:t>Q3</a:t>
                  </a:r>
                  <a:endParaRPr kumimoji="0" lang="en-CH" sz="1200" b="0" i="0" u="none" strike="noStrike" kern="0" cap="none" spc="0" normalizeH="0" baseline="0" noProof="0">
                    <a:ln>
                      <a:noFill/>
                    </a:ln>
                    <a:solidFill>
                      <a:srgbClr val="1F497D">
                        <a:lumMod val="50000"/>
                      </a:srgbClr>
                    </a:solidFill>
                    <a:effectLst/>
                    <a:uLnTx/>
                    <a:uFillTx/>
                  </a:endParaRPr>
                </a:p>
              </p:txBody>
            </p:sp>
          </p:grpSp>
          <p:sp>
            <p:nvSpPr>
              <p:cNvPr id="90" name="Flowchart: Collate 106">
                <a:extLst>
                  <a:ext uri="{FF2B5EF4-FFF2-40B4-BE49-F238E27FC236}">
                    <a16:creationId xmlns:a16="http://schemas.microsoft.com/office/drawing/2014/main" id="{67F10B20-274A-2FEE-2DEF-EAC2A8E50326}"/>
                  </a:ext>
                </a:extLst>
              </p:cNvPr>
              <p:cNvSpPr/>
              <p:nvPr/>
            </p:nvSpPr>
            <p:spPr>
              <a:xfrm>
                <a:off x="7637110" y="3184714"/>
                <a:ext cx="106900" cy="313217"/>
              </a:xfrm>
              <a:prstGeom prst="flowChartCollat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endParaRPr>
              </a:p>
            </p:txBody>
          </p:sp>
        </p:grpSp>
        <p:sp>
          <p:nvSpPr>
            <p:cNvPr id="69" name="TextBox 68">
              <a:extLst>
                <a:ext uri="{FF2B5EF4-FFF2-40B4-BE49-F238E27FC236}">
                  <a16:creationId xmlns:a16="http://schemas.microsoft.com/office/drawing/2014/main" id="{A89CC406-B8EA-D1E1-EDD0-A376B83B87BC}"/>
                </a:ext>
              </a:extLst>
            </p:cNvPr>
            <p:cNvSpPr txBox="1"/>
            <p:nvPr/>
          </p:nvSpPr>
          <p:spPr>
            <a:xfrm rot="16200000">
              <a:off x="9463620" y="1086796"/>
              <a:ext cx="935126"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solidFill>
                    <a:srgbClr val="C0504D">
                      <a:lumMod val="75000"/>
                    </a:srgbClr>
                  </a:solidFill>
                  <a:effectLst/>
                  <a:uLnTx/>
                  <a:uFillTx/>
                </a:rPr>
                <a:t>2030</a:t>
              </a:r>
              <a:endParaRPr kumimoji="0" lang="en-CH" sz="2400" b="0" i="0" u="none" strike="noStrike" kern="0" cap="none" spc="0" normalizeH="0" baseline="0" noProof="0">
                <a:ln>
                  <a:noFill/>
                </a:ln>
                <a:solidFill>
                  <a:srgbClr val="C0504D">
                    <a:lumMod val="75000"/>
                  </a:srgbClr>
                </a:solidFill>
                <a:effectLst/>
                <a:uLnTx/>
                <a:uFillTx/>
              </a:endParaRPr>
            </a:p>
          </p:txBody>
        </p:sp>
        <p:sp>
          <p:nvSpPr>
            <p:cNvPr id="70" name="TextBox 69">
              <a:extLst>
                <a:ext uri="{FF2B5EF4-FFF2-40B4-BE49-F238E27FC236}">
                  <a16:creationId xmlns:a16="http://schemas.microsoft.com/office/drawing/2014/main" id="{DD4C6C2A-1300-9242-E743-8738E44FEC5B}"/>
                </a:ext>
              </a:extLst>
            </p:cNvPr>
            <p:cNvSpPr txBox="1"/>
            <p:nvPr/>
          </p:nvSpPr>
          <p:spPr>
            <a:xfrm>
              <a:off x="3258393" y="5685882"/>
              <a:ext cx="456572" cy="307777"/>
            </a:xfrm>
            <a:prstGeom prst="rect">
              <a:avLst/>
            </a:prstGeom>
            <a:solidFill>
              <a:srgbClr val="C0504D">
                <a:lumMod val="20000"/>
                <a:lumOff val="80000"/>
              </a:srgbClr>
            </a:solidFill>
            <a:ln>
              <a:noFill/>
            </a:ln>
            <a:effectLst>
              <a:outerShdw blurRad="50800" dist="38100" dir="2700000" algn="tl" rotWithShape="0">
                <a:prstClr val="black">
                  <a:alpha val="40000"/>
                </a:prstClr>
              </a:outerShdw>
            </a:effectLst>
          </p:spPr>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rPr>
                <a:t>Cg-19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rPr>
                <a:t>EC-76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rPr>
                <a:t>EC 77</a:t>
              </a:r>
              <a:endPar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71" name="TextBox 70">
              <a:extLst>
                <a:ext uri="{FF2B5EF4-FFF2-40B4-BE49-F238E27FC236}">
                  <a16:creationId xmlns:a16="http://schemas.microsoft.com/office/drawing/2014/main" id="{83E31D82-F737-6F00-5B86-C417D173E935}"/>
                </a:ext>
              </a:extLst>
            </p:cNvPr>
            <p:cNvSpPr txBox="1"/>
            <p:nvPr/>
          </p:nvSpPr>
          <p:spPr>
            <a:xfrm>
              <a:off x="5586575" y="5683849"/>
              <a:ext cx="598342" cy="307777"/>
            </a:xfrm>
            <a:prstGeom prst="rect">
              <a:avLst/>
            </a:prstGeom>
            <a:solidFill>
              <a:srgbClr val="C0504D">
                <a:lumMod val="20000"/>
                <a:lumOff val="80000"/>
              </a:srgbClr>
            </a:solidFill>
            <a:ln>
              <a:noFill/>
            </a:ln>
            <a:effectLst>
              <a:outerShdw blurRad="50800" dist="38100" dir="2700000" algn="tl" rotWithShape="0">
                <a:prstClr val="black">
                  <a:alpha val="40000"/>
                </a:prstClr>
              </a:outerShdw>
            </a:effectLst>
          </p:spPr>
          <p:txBody>
            <a:bodyPr lIns="0" tIns="0" rIns="0" rtlCol="0" anchor="ctr"/>
            <a:lstStyle>
              <a:defPPr>
                <a:defRPr lang="en-CH"/>
              </a:defPPr>
              <a:lvl1pPr algn="ctr">
                <a:defRPr sz="700" b="1">
                  <a:solidFill>
                    <a:schemeClr val="tx2">
                      <a:lumMod val="50000"/>
                    </a:schemeClr>
                  </a:solidFill>
                  <a:latin typeface="Verdana" panose="020B0604030504040204" pitchFamily="34" charset="0"/>
                  <a:ea typeface="Verdan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rPr>
                <a:t>INFCOM-3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rPr>
                <a:t>EC 78</a:t>
              </a:r>
              <a:endPar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72" name="Rounded Rectangle 41">
              <a:extLst>
                <a:ext uri="{FF2B5EF4-FFF2-40B4-BE49-F238E27FC236}">
                  <a16:creationId xmlns:a16="http://schemas.microsoft.com/office/drawing/2014/main" id="{B89E96E9-FECA-F416-017B-3893F7526858}"/>
                </a:ext>
              </a:extLst>
            </p:cNvPr>
            <p:cNvSpPr/>
            <p:nvPr/>
          </p:nvSpPr>
          <p:spPr>
            <a:xfrm>
              <a:off x="2327589" y="2946819"/>
              <a:ext cx="752794" cy="424768"/>
            </a:xfrm>
            <a:prstGeom prst="roundRect">
              <a:avLst/>
            </a:prstGeom>
            <a:solidFill>
              <a:srgbClr val="1F497D">
                <a:lumMod val="20000"/>
                <a:lumOff val="80000"/>
              </a:srgbClr>
            </a:solidFill>
            <a:ln>
              <a:noFill/>
            </a:ln>
            <a:effectLst>
              <a:outerShdw blurRad="50800" dist="38100" dir="2700000" algn="tl"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WIS 2.0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Guidelines</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73" name="TextBox 72">
              <a:extLst>
                <a:ext uri="{FF2B5EF4-FFF2-40B4-BE49-F238E27FC236}">
                  <a16:creationId xmlns:a16="http://schemas.microsoft.com/office/drawing/2014/main" id="{A594DC5E-E2FE-4059-927C-26A55E362698}"/>
                </a:ext>
              </a:extLst>
            </p:cNvPr>
            <p:cNvSpPr txBox="1"/>
            <p:nvPr/>
          </p:nvSpPr>
          <p:spPr>
            <a:xfrm>
              <a:off x="6233604" y="5565072"/>
              <a:ext cx="1563707" cy="507831"/>
            </a:xfrm>
            <a:prstGeom prst="rect">
              <a:avLst/>
            </a:prstGeom>
            <a:noFill/>
          </p:spPr>
          <p:txBody>
            <a:bodyPr wrap="square" lIns="0" rIns="0" rtlCol="0">
              <a:spAutoFit/>
            </a:bodyPr>
            <a:lstStyle>
              <a:defPPr>
                <a:defRPr lang="en-CH"/>
              </a:defPPr>
              <a:lvl1pPr marL="85725" indent="-85725">
                <a:buFont typeface="Arial" panose="020B0604020202020204" pitchFamily="34" charset="0"/>
                <a:buChar char="•"/>
                <a:defRPr sz="900">
                  <a:solidFill>
                    <a:schemeClr val="tx2">
                      <a:lumMod val="75000"/>
                    </a:schemeClr>
                  </a:solidFill>
                </a:defRPr>
              </a:lvl1pPr>
            </a:lstStyle>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1F497D">
                      <a:lumMod val="75000"/>
                    </a:srgbClr>
                  </a:solidFill>
                  <a:effectLst/>
                  <a:uLnTx/>
                  <a:uFillTx/>
                </a:rPr>
                <a:t>technical guidance in the Guide to WIS</a:t>
              </a:r>
            </a:p>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1F497D">
                      <a:lumMod val="75000"/>
                    </a:srgbClr>
                  </a:solidFill>
                  <a:effectLst/>
                  <a:uLnTx/>
                  <a:uFillTx/>
                </a:rPr>
                <a:t>Report on WIS2 progress</a:t>
              </a:r>
              <a:endParaRPr kumimoji="0" lang="en-CH" sz="900" b="0" i="0" u="none" strike="noStrike" kern="0" cap="none" spc="0" normalizeH="0" baseline="0" noProof="0" dirty="0">
                <a:ln>
                  <a:noFill/>
                </a:ln>
                <a:solidFill>
                  <a:srgbClr val="1F497D">
                    <a:lumMod val="75000"/>
                  </a:srgbClr>
                </a:solidFill>
                <a:effectLst/>
                <a:uLnTx/>
                <a:uFillTx/>
              </a:endParaRPr>
            </a:p>
          </p:txBody>
        </p:sp>
        <p:sp>
          <p:nvSpPr>
            <p:cNvPr id="74" name="TextBox 73">
              <a:extLst>
                <a:ext uri="{FF2B5EF4-FFF2-40B4-BE49-F238E27FC236}">
                  <a16:creationId xmlns:a16="http://schemas.microsoft.com/office/drawing/2014/main" id="{A1D9AA7E-2BD0-5BB8-ADEE-AAB2E29B7DCD}"/>
                </a:ext>
              </a:extLst>
            </p:cNvPr>
            <p:cNvSpPr txBox="1"/>
            <p:nvPr/>
          </p:nvSpPr>
          <p:spPr>
            <a:xfrm>
              <a:off x="3829505" y="5565072"/>
              <a:ext cx="1471798" cy="507831"/>
            </a:xfrm>
            <a:prstGeom prst="rect">
              <a:avLst/>
            </a:prstGeom>
            <a:noFill/>
          </p:spPr>
          <p:txBody>
            <a:bodyPr wrap="square" lIns="0" rIns="0" rtlCol="0">
              <a:spAutoFit/>
            </a:bodyPr>
            <a:lstStyle>
              <a:defPPr>
                <a:defRPr lang="en-CH"/>
              </a:defPPr>
              <a:lvl1pPr>
                <a:defRPr sz="1400">
                  <a:solidFill>
                    <a:schemeClr val="tx2">
                      <a:lumMod val="75000"/>
                    </a:schemeClr>
                  </a:solidFill>
                </a:defRPr>
              </a:lvl1pPr>
            </a:lstStyle>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1F497D">
                      <a:lumMod val="75000"/>
                    </a:srgbClr>
                  </a:solidFill>
                  <a:effectLst/>
                  <a:uLnTx/>
                  <a:uFillTx/>
                </a:rPr>
                <a:t>WIS 2.0 Tech- Reg approved </a:t>
              </a:r>
            </a:p>
            <a:p>
              <a:pPr marL="85725" marR="0" lvl="0" indent="-857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a:ln>
                    <a:noFill/>
                  </a:ln>
                  <a:solidFill>
                    <a:srgbClr val="1F497D">
                      <a:lumMod val="75000"/>
                    </a:srgbClr>
                  </a:solidFill>
                  <a:effectLst/>
                  <a:uLnTx/>
                  <a:uFillTx/>
                </a:rPr>
                <a:t>Guidelines for WIS 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497D">
                      <a:lumMod val="75000"/>
                    </a:srgbClr>
                  </a:solidFill>
                  <a:effectLst/>
                  <a:uLnTx/>
                  <a:uFillTx/>
                </a:rPr>
                <a:t> implementation published</a:t>
              </a:r>
            </a:p>
          </p:txBody>
        </p:sp>
        <p:sp>
          <p:nvSpPr>
            <p:cNvPr id="75" name="Rounded Rectangle 174">
              <a:extLst>
                <a:ext uri="{FF2B5EF4-FFF2-40B4-BE49-F238E27FC236}">
                  <a16:creationId xmlns:a16="http://schemas.microsoft.com/office/drawing/2014/main" id="{AFE2089C-9AC4-92F7-52EB-27B268D49B66}"/>
                </a:ext>
              </a:extLst>
            </p:cNvPr>
            <p:cNvSpPr/>
            <p:nvPr/>
          </p:nvSpPr>
          <p:spPr>
            <a:xfrm>
              <a:off x="3285457" y="4049204"/>
              <a:ext cx="1070304"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rPr>
                <a:t>Transition Infrastructure</a:t>
              </a:r>
              <a:endPar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76" name="TextBox 75">
              <a:extLst>
                <a:ext uri="{FF2B5EF4-FFF2-40B4-BE49-F238E27FC236}">
                  <a16:creationId xmlns:a16="http://schemas.microsoft.com/office/drawing/2014/main" id="{5CE04FE0-3E16-4C96-D3DC-C0A14765D3A2}"/>
                </a:ext>
              </a:extLst>
            </p:cNvPr>
            <p:cNvSpPr txBox="1"/>
            <p:nvPr/>
          </p:nvSpPr>
          <p:spPr>
            <a:xfrm>
              <a:off x="8039851" y="5668075"/>
              <a:ext cx="2814986"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497D">
                      <a:lumMod val="75000"/>
                    </a:srgbClr>
                  </a:solidFill>
                  <a:effectLst/>
                  <a:uLnTx/>
                  <a:uFillTx/>
                </a:rPr>
                <a:t>NCs/DCPCs may stop WIS1 functions if migrated to WIS2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F497D">
                      <a:lumMod val="75000"/>
                    </a:srgbClr>
                  </a:solidFill>
                  <a:effectLst/>
                  <a:uLnTx/>
                  <a:uFillTx/>
                </a:rPr>
                <a:t> GISCs contributing to Global Services may stop WIS1</a:t>
              </a:r>
            </a:p>
          </p:txBody>
        </p:sp>
        <p:sp>
          <p:nvSpPr>
            <p:cNvPr id="77" name="Isosceles Triangle 19">
              <a:extLst>
                <a:ext uri="{FF2B5EF4-FFF2-40B4-BE49-F238E27FC236}">
                  <a16:creationId xmlns:a16="http://schemas.microsoft.com/office/drawing/2014/main" id="{E0A9239D-54CB-FC65-0B75-658C39E74E43}"/>
                </a:ext>
              </a:extLst>
            </p:cNvPr>
            <p:cNvSpPr/>
            <p:nvPr/>
          </p:nvSpPr>
          <p:spPr>
            <a:xfrm rot="5400000">
              <a:off x="975166" y="5104143"/>
              <a:ext cx="507830" cy="658133"/>
            </a:xfrm>
            <a:prstGeom prst="triangle">
              <a:avLst>
                <a:gd name="adj" fmla="val 50000"/>
              </a:avLst>
            </a:prstGeom>
            <a:gradFill flip="none" rotWithShape="1">
              <a:gsLst>
                <a:gs pos="0">
                  <a:srgbClr val="4F81BD">
                    <a:lumMod val="67000"/>
                  </a:srgbClr>
                </a:gs>
                <a:gs pos="48000">
                  <a:srgbClr val="4F81BD">
                    <a:lumMod val="97000"/>
                    <a:lumOff val="3000"/>
                  </a:srgbClr>
                </a:gs>
                <a:gs pos="100000">
                  <a:srgbClr val="4F81BD">
                    <a:lumMod val="60000"/>
                    <a:lumOff val="40000"/>
                  </a:srgbClr>
                </a:gs>
              </a:gsLst>
              <a:lin ang="16200000" scaled="1"/>
              <a:tileRect/>
            </a:gradFill>
            <a:ln>
              <a:noFill/>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endParaRPr>
            </a:p>
          </p:txBody>
        </p:sp>
        <p:sp>
          <p:nvSpPr>
            <p:cNvPr id="78" name="Isosceles Triangle 99">
              <a:extLst>
                <a:ext uri="{FF2B5EF4-FFF2-40B4-BE49-F238E27FC236}">
                  <a16:creationId xmlns:a16="http://schemas.microsoft.com/office/drawing/2014/main" id="{DE10A086-E730-ED43-EFEA-8B5D48650D3C}"/>
                </a:ext>
              </a:extLst>
            </p:cNvPr>
            <p:cNvSpPr/>
            <p:nvPr/>
          </p:nvSpPr>
          <p:spPr>
            <a:xfrm rot="5400000">
              <a:off x="3388515" y="5075429"/>
              <a:ext cx="507830" cy="658133"/>
            </a:xfrm>
            <a:prstGeom prst="triangle">
              <a:avLst>
                <a:gd name="adj" fmla="val 50000"/>
              </a:avLst>
            </a:prstGeom>
            <a:gradFill flip="none" rotWithShape="1">
              <a:gsLst>
                <a:gs pos="0">
                  <a:srgbClr val="4F81BD">
                    <a:lumMod val="67000"/>
                  </a:srgbClr>
                </a:gs>
                <a:gs pos="48000">
                  <a:srgbClr val="4F81BD">
                    <a:lumMod val="97000"/>
                    <a:lumOff val="3000"/>
                  </a:srgbClr>
                </a:gs>
                <a:gs pos="100000">
                  <a:srgbClr val="4F81BD">
                    <a:lumMod val="60000"/>
                    <a:lumOff val="40000"/>
                  </a:srgbClr>
                </a:gs>
              </a:gsLst>
              <a:lin ang="16200000" scaled="1"/>
              <a:tileRect/>
            </a:gradFill>
            <a:ln>
              <a:noFill/>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endParaRPr>
            </a:p>
          </p:txBody>
        </p:sp>
        <p:sp>
          <p:nvSpPr>
            <p:cNvPr id="79" name="Isosceles Triangle 75">
              <a:extLst>
                <a:ext uri="{FF2B5EF4-FFF2-40B4-BE49-F238E27FC236}">
                  <a16:creationId xmlns:a16="http://schemas.microsoft.com/office/drawing/2014/main" id="{316FA4C3-CF1B-2F2D-6C8B-DE7B31E60C14}"/>
                </a:ext>
              </a:extLst>
            </p:cNvPr>
            <p:cNvSpPr/>
            <p:nvPr/>
          </p:nvSpPr>
          <p:spPr>
            <a:xfrm rot="5400000">
              <a:off x="5766220" y="5075430"/>
              <a:ext cx="507830" cy="658133"/>
            </a:xfrm>
            <a:prstGeom prst="triangle">
              <a:avLst>
                <a:gd name="adj" fmla="val 50000"/>
              </a:avLst>
            </a:prstGeom>
            <a:gradFill flip="none" rotWithShape="1">
              <a:gsLst>
                <a:gs pos="0">
                  <a:srgbClr val="4F81BD">
                    <a:lumMod val="67000"/>
                  </a:srgbClr>
                </a:gs>
                <a:gs pos="48000">
                  <a:srgbClr val="4F81BD">
                    <a:lumMod val="97000"/>
                    <a:lumOff val="3000"/>
                  </a:srgbClr>
                </a:gs>
                <a:gs pos="100000">
                  <a:srgbClr val="4F81BD">
                    <a:lumMod val="60000"/>
                    <a:lumOff val="40000"/>
                  </a:srgbClr>
                </a:gs>
              </a:gsLst>
              <a:lin ang="16200000" scaled="1"/>
              <a:tileRect/>
            </a:gradFill>
            <a:ln>
              <a:noFill/>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endParaRPr>
            </a:p>
          </p:txBody>
        </p:sp>
        <p:sp>
          <p:nvSpPr>
            <p:cNvPr id="80" name="Isosceles Triangle 97">
              <a:extLst>
                <a:ext uri="{FF2B5EF4-FFF2-40B4-BE49-F238E27FC236}">
                  <a16:creationId xmlns:a16="http://schemas.microsoft.com/office/drawing/2014/main" id="{DE2E3C0D-43C3-5566-F6AE-51A9421044BA}"/>
                </a:ext>
              </a:extLst>
            </p:cNvPr>
            <p:cNvSpPr/>
            <p:nvPr/>
          </p:nvSpPr>
          <p:spPr>
            <a:xfrm rot="5400000">
              <a:off x="8090778" y="5069625"/>
              <a:ext cx="507830" cy="658133"/>
            </a:xfrm>
            <a:prstGeom prst="triangle">
              <a:avLst>
                <a:gd name="adj" fmla="val 50000"/>
              </a:avLst>
            </a:prstGeom>
            <a:gradFill flip="none" rotWithShape="1">
              <a:gsLst>
                <a:gs pos="0">
                  <a:srgbClr val="4F81BD">
                    <a:lumMod val="67000"/>
                  </a:srgbClr>
                </a:gs>
                <a:gs pos="48000">
                  <a:srgbClr val="4F81BD">
                    <a:lumMod val="97000"/>
                    <a:lumOff val="3000"/>
                  </a:srgbClr>
                </a:gs>
                <a:gs pos="100000">
                  <a:srgbClr val="4F81BD">
                    <a:lumMod val="60000"/>
                    <a:lumOff val="40000"/>
                  </a:srgbClr>
                </a:gs>
              </a:gsLst>
              <a:lin ang="16200000" scaled="1"/>
              <a:tileRect/>
            </a:gradFill>
            <a:ln>
              <a:noFill/>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endParaRPr>
            </a:p>
          </p:txBody>
        </p:sp>
        <p:grpSp>
          <p:nvGrpSpPr>
            <p:cNvPr id="81" name="Group 80">
              <a:extLst>
                <a:ext uri="{FF2B5EF4-FFF2-40B4-BE49-F238E27FC236}">
                  <a16:creationId xmlns:a16="http://schemas.microsoft.com/office/drawing/2014/main" id="{39B8FB3A-9904-2DB9-1BA6-688BF00669DC}"/>
                </a:ext>
              </a:extLst>
            </p:cNvPr>
            <p:cNvGrpSpPr/>
            <p:nvPr/>
          </p:nvGrpSpPr>
          <p:grpSpPr>
            <a:xfrm>
              <a:off x="9861167" y="840399"/>
              <a:ext cx="1666422" cy="2767472"/>
              <a:chOff x="9861167" y="840399"/>
              <a:chExt cx="1666422" cy="2767472"/>
            </a:xfrm>
          </p:grpSpPr>
          <p:sp>
            <p:nvSpPr>
              <p:cNvPr id="82" name="Rounded Rectangle 169">
                <a:extLst>
                  <a:ext uri="{FF2B5EF4-FFF2-40B4-BE49-F238E27FC236}">
                    <a16:creationId xmlns:a16="http://schemas.microsoft.com/office/drawing/2014/main" id="{CF7A9AC0-F5F5-F653-592E-4287564E396B}"/>
                  </a:ext>
                </a:extLst>
              </p:cNvPr>
              <p:cNvSpPr/>
              <p:nvPr/>
            </p:nvSpPr>
            <p:spPr>
              <a:xfrm>
                <a:off x="10689888" y="1761750"/>
                <a:ext cx="837701" cy="532313"/>
              </a:xfrm>
              <a:prstGeom prst="roundRect">
                <a:avLst/>
              </a:prstGeom>
              <a:solidFill>
                <a:srgbClr val="C0504D">
                  <a:lumMod val="40000"/>
                  <a:lumOff val="60000"/>
                </a:srgbClr>
              </a:solidFill>
              <a:ln>
                <a:noFill/>
              </a:ln>
              <a:effectLst>
                <a:outerShdw blurRad="50800" dist="38100" dir="2700000" algn="tl" rotWithShape="0">
                  <a:prstClr val="black">
                    <a:alpha val="40000"/>
                  </a:prst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rPr>
                  <a:t>Stop transition infrastructure and GTS transmission</a:t>
                </a:r>
                <a:endPar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sp>
            <p:nvSpPr>
              <p:cNvPr id="83" name="Rounded Rectangle 169">
                <a:extLst>
                  <a:ext uri="{FF2B5EF4-FFF2-40B4-BE49-F238E27FC236}">
                    <a16:creationId xmlns:a16="http://schemas.microsoft.com/office/drawing/2014/main" id="{A8739173-5F72-6E6A-640B-FA94A3B4DDAC}"/>
                  </a:ext>
                </a:extLst>
              </p:cNvPr>
              <p:cNvSpPr/>
              <p:nvPr/>
            </p:nvSpPr>
            <p:spPr>
              <a:xfrm>
                <a:off x="9861167" y="1756618"/>
                <a:ext cx="706503" cy="537445"/>
              </a:xfrm>
              <a:prstGeom prst="roundRect">
                <a:avLst/>
              </a:prstGeom>
              <a:solidFill>
                <a:srgbClr val="F79646">
                  <a:lumMod val="40000"/>
                  <a:lumOff val="60000"/>
                </a:srgbClr>
              </a:solidFill>
              <a:ln>
                <a:noFill/>
              </a:ln>
              <a:effectLst>
                <a:outerShdw blurRad="50800" dist="38100" dir="2700000" algn="tl" rotWithShape="0">
                  <a:prstClr val="black">
                    <a:alpha val="40000"/>
                  </a:prstClr>
                </a:outerShdw>
              </a:effectLst>
            </p:spPr>
            <p:txBody>
              <a:bodyPr lIns="3600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rPr>
                  <a:t>90% of Members migrated to WIS 2.0</a:t>
                </a:r>
                <a:endPar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endParaRPr>
              </a:p>
            </p:txBody>
          </p:sp>
          <p:cxnSp>
            <p:nvCxnSpPr>
              <p:cNvPr id="84" name="Straight Connector 83">
                <a:extLst>
                  <a:ext uri="{FF2B5EF4-FFF2-40B4-BE49-F238E27FC236}">
                    <a16:creationId xmlns:a16="http://schemas.microsoft.com/office/drawing/2014/main" id="{C2DE9423-D798-8316-73CC-20CC31B79E07}"/>
                  </a:ext>
                </a:extLst>
              </p:cNvPr>
              <p:cNvCxnSpPr>
                <a:cxnSpLocks/>
              </p:cNvCxnSpPr>
              <p:nvPr/>
            </p:nvCxnSpPr>
            <p:spPr>
              <a:xfrm flipV="1">
                <a:off x="10636304" y="1083128"/>
                <a:ext cx="0" cy="2524743"/>
              </a:xfrm>
              <a:prstGeom prst="line">
                <a:avLst/>
              </a:prstGeom>
              <a:noFill/>
              <a:ln w="25400" cap="flat" cmpd="dbl" algn="ctr">
                <a:solidFill>
                  <a:srgbClr val="FF0000"/>
                </a:solidFill>
                <a:prstDash val="sysDash"/>
              </a:ln>
              <a:effectLst>
                <a:outerShdw blurRad="40000" dist="20000" dir="5400000" rotWithShape="0">
                  <a:srgbClr val="000000">
                    <a:alpha val="38000"/>
                  </a:srgbClr>
                </a:outerShdw>
              </a:effectLst>
            </p:spPr>
          </p:cxnSp>
          <p:sp>
            <p:nvSpPr>
              <p:cNvPr id="85" name="TextBox 84">
                <a:extLst>
                  <a:ext uri="{FF2B5EF4-FFF2-40B4-BE49-F238E27FC236}">
                    <a16:creationId xmlns:a16="http://schemas.microsoft.com/office/drawing/2014/main" id="{BE341354-8B3F-EFF4-8745-B21E54C6EC1A}"/>
                  </a:ext>
                </a:extLst>
              </p:cNvPr>
              <p:cNvSpPr txBox="1"/>
              <p:nvPr/>
            </p:nvSpPr>
            <p:spPr>
              <a:xfrm rot="16200000">
                <a:off x="10330340" y="1077129"/>
                <a:ext cx="935126" cy="46166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solidFill>
                      <a:srgbClr val="C00000"/>
                    </a:solidFill>
                    <a:effectLst/>
                    <a:uLnTx/>
                    <a:uFillTx/>
                  </a:rPr>
                  <a:t>2033</a:t>
                </a:r>
                <a:endParaRPr kumimoji="0" lang="en-CH" sz="2400" b="0" i="0" u="none" strike="noStrike" kern="0" cap="none" spc="0" normalizeH="0" baseline="0" noProof="0" dirty="0">
                  <a:ln>
                    <a:noFill/>
                  </a:ln>
                  <a:solidFill>
                    <a:srgbClr val="C00000"/>
                  </a:solidFill>
                  <a:effectLst/>
                  <a:uLnTx/>
                  <a:uFillTx/>
                </a:endParaRPr>
              </a:p>
            </p:txBody>
          </p:sp>
        </p:grpSp>
      </p:grpSp>
      <p:pic>
        <p:nvPicPr>
          <p:cNvPr id="124" name="Picture 123">
            <a:extLst>
              <a:ext uri="{FF2B5EF4-FFF2-40B4-BE49-F238E27FC236}">
                <a16:creationId xmlns:a16="http://schemas.microsoft.com/office/drawing/2014/main" id="{F07C5582-0CD0-4BB7-3EDA-865AA3350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09338">
            <a:off x="4862861" y="1394421"/>
            <a:ext cx="513856" cy="513856"/>
          </a:xfrm>
          <a:prstGeom prst="rect">
            <a:avLst/>
          </a:prstGeom>
        </p:spPr>
      </p:pic>
      <p:pic>
        <p:nvPicPr>
          <p:cNvPr id="24" name="Picture 23">
            <a:extLst>
              <a:ext uri="{FF2B5EF4-FFF2-40B4-BE49-F238E27FC236}">
                <a16:creationId xmlns:a16="http://schemas.microsoft.com/office/drawing/2014/main" id="{252D1273-80A8-5705-4D31-A170361F26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09338">
            <a:off x="2394695" y="1386758"/>
            <a:ext cx="513856" cy="513856"/>
          </a:xfrm>
          <a:prstGeom prst="rect">
            <a:avLst/>
          </a:prstGeom>
        </p:spPr>
      </p:pic>
    </p:spTree>
    <p:extLst>
      <p:ext uri="{BB962C8B-B14F-4D97-AF65-F5344CB8AC3E}">
        <p14:creationId xmlns:p14="http://schemas.microsoft.com/office/powerpoint/2010/main" val="292656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hape 79">
            <a:extLst>
              <a:ext uri="{FF2B5EF4-FFF2-40B4-BE49-F238E27FC236}">
                <a16:creationId xmlns:a16="http://schemas.microsoft.com/office/drawing/2014/main" id="{9A2E73DB-F95E-FB9E-F7BA-2F1F3BF98D94}"/>
              </a:ext>
            </a:extLst>
          </p:cNvPr>
          <p:cNvSpPr/>
          <p:nvPr/>
        </p:nvSpPr>
        <p:spPr>
          <a:xfrm>
            <a:off x="1251705" y="1157082"/>
            <a:ext cx="4066275" cy="455446"/>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hr-HR" sz="4400" b="1" kern="100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Content</a:t>
            </a:r>
            <a:endParaRPr lang="en-US" sz="44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CuadroTexto 3">
            <a:extLst>
              <a:ext uri="{FF2B5EF4-FFF2-40B4-BE49-F238E27FC236}">
                <a16:creationId xmlns:a16="http://schemas.microsoft.com/office/drawing/2014/main" id="{735C7125-2C76-0A4C-EE2B-E0ADE79ADCB0}"/>
              </a:ext>
            </a:extLst>
          </p:cNvPr>
          <p:cNvSpPr txBox="1"/>
          <p:nvPr/>
        </p:nvSpPr>
        <p:spPr>
          <a:xfrm>
            <a:off x="1251705" y="1902709"/>
            <a:ext cx="8336045" cy="3538726"/>
          </a:xfrm>
          <a:prstGeom prst="rect">
            <a:avLst/>
          </a:prstGeom>
          <a:noFill/>
        </p:spPr>
        <p:txBody>
          <a:bodyPr wrap="square" lIns="91440" tIns="45720" rIns="91440" bIns="45720" rtlCol="0" anchor="t">
            <a:spAutoFit/>
          </a:bodyPr>
          <a:lstStyle/>
          <a:p>
            <a:pPr>
              <a:lnSpc>
                <a:spcPct val="150000"/>
              </a:lnSpc>
            </a:pPr>
            <a:r>
              <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1</a:t>
            </a:r>
            <a:r>
              <a:rPr lang="en-CH"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rPr>
              <a:t> WMO Strategic Objectives</a:t>
            </a:r>
            <a:endParaRPr lang="hr-HR" sz="2200" b="1" i="0" u="none" strike="noStrike" baseline="0"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a:lnSpc>
                <a:spcPct val="150000"/>
              </a:lnSpc>
            </a:pPr>
            <a:r>
              <a:rPr lang="hr-HR" sz="2200" b="1" dirty="0">
                <a:solidFill>
                  <a:srgbClr val="005BAA"/>
                </a:solidFill>
                <a:latin typeface="Arial" panose="020B0604020202020204" pitchFamily="34" charset="0"/>
                <a:ea typeface="Verdana" panose="020B0604030504040204" pitchFamily="34" charset="0"/>
                <a:cs typeface="Arial" panose="020B0604020202020204" pitchFamily="34" charset="0"/>
              </a:rPr>
              <a:t>2</a:t>
            </a:r>
            <a:r>
              <a:rPr lang="en-CH" sz="2200" b="1" dirty="0">
                <a:solidFill>
                  <a:srgbClr val="005BAA"/>
                </a:solidFill>
                <a:latin typeface="Arial" panose="020B0604020202020204" pitchFamily="34" charset="0"/>
                <a:ea typeface="Verdana" panose="020B0604030504040204" pitchFamily="34" charset="0"/>
                <a:cs typeface="Arial" panose="020B0604020202020204" pitchFamily="34" charset="0"/>
              </a:rPr>
              <a:t> </a:t>
            </a:r>
            <a:r>
              <a:rPr lang="en-CH" sz="2200" b="1">
                <a:solidFill>
                  <a:srgbClr val="005BAA"/>
                </a:solidFill>
                <a:latin typeface="Arial" panose="020B0604020202020204" pitchFamily="34" charset="0"/>
                <a:ea typeface="Verdana" panose="020B0604030504040204" pitchFamily="34" charset="0"/>
                <a:cs typeface="Arial" panose="020B0604020202020204" pitchFamily="34" charset="0"/>
              </a:rPr>
              <a:t>WMO Integrated </a:t>
            </a:r>
            <a:r>
              <a:rPr lang="en-CH" sz="2200" b="1" dirty="0">
                <a:solidFill>
                  <a:srgbClr val="005BAA"/>
                </a:solidFill>
                <a:latin typeface="Arial" panose="020B0604020202020204" pitchFamily="34" charset="0"/>
                <a:ea typeface="Verdana" panose="020B0604030504040204" pitchFamily="34" charset="0"/>
                <a:cs typeface="Arial" panose="020B0604020202020204" pitchFamily="34" charset="0"/>
              </a:rPr>
              <a:t>Global Observing System (WIGOS)</a:t>
            </a:r>
          </a:p>
          <a:p>
            <a:pPr>
              <a:lnSpc>
                <a:spcPct val="150000"/>
              </a:lnSpc>
            </a:pPr>
            <a:r>
              <a:rPr lang="en-CH" sz="2200" b="1" dirty="0">
                <a:solidFill>
                  <a:srgbClr val="005BAA"/>
                </a:solidFill>
                <a:latin typeface="Arial" panose="020B0604020202020204" pitchFamily="34" charset="0"/>
                <a:ea typeface="Verdana" panose="020B0604030504040204" pitchFamily="34" charset="0"/>
                <a:cs typeface="Arial" panose="020B0604020202020204" pitchFamily="34" charset="0"/>
              </a:rPr>
              <a:t>3 Global Basic Observing Network (GBON)</a:t>
            </a:r>
          </a:p>
          <a:p>
            <a:pPr>
              <a:lnSpc>
                <a:spcPct val="150000"/>
              </a:lnSpc>
            </a:pPr>
            <a:r>
              <a:rPr lang="en-CH" sz="2200" b="1" i="0" u="none" strike="noStrike" baseline="0" dirty="0">
                <a:solidFill>
                  <a:srgbClr val="005BAA"/>
                </a:solidFill>
                <a:latin typeface="Arial"/>
                <a:ea typeface="Verdana"/>
                <a:cs typeface="Arial"/>
              </a:rPr>
              <a:t>4 Systematic </a:t>
            </a:r>
            <a:r>
              <a:rPr lang="en-US" sz="2200" b="1" i="0" u="none" strike="noStrike" baseline="0" dirty="0">
                <a:solidFill>
                  <a:srgbClr val="005BAA"/>
                </a:solidFill>
                <a:latin typeface="Arial"/>
                <a:ea typeface="Verdana"/>
                <a:cs typeface="Arial"/>
              </a:rPr>
              <a:t>Observations</a:t>
            </a:r>
            <a:r>
              <a:rPr lang="en-CH" sz="2200" b="1" i="0" u="none" strike="noStrike" baseline="0" dirty="0">
                <a:solidFill>
                  <a:srgbClr val="005BAA"/>
                </a:solidFill>
                <a:latin typeface="Arial"/>
                <a:ea typeface="Verdana"/>
                <a:cs typeface="Arial"/>
              </a:rPr>
              <a:t> Financing Facility (SOFF)</a:t>
            </a:r>
            <a:endParaRPr lang="en-CH" sz="2200" b="1" dirty="0">
              <a:solidFill>
                <a:srgbClr val="005BAA"/>
              </a:solidFill>
              <a:latin typeface="Arial" panose="020B0604020202020204" pitchFamily="34" charset="0"/>
              <a:ea typeface="Verdana" panose="020B0604030504040204" pitchFamily="34" charset="0"/>
              <a:cs typeface="Arial" panose="020B0604020202020204" pitchFamily="34" charset="0"/>
            </a:endParaRPr>
          </a:p>
          <a:p>
            <a:pPr>
              <a:lnSpc>
                <a:spcPct val="150000"/>
              </a:lnSpc>
            </a:pPr>
            <a:r>
              <a:rPr lang="en-CH" sz="2200" b="1" dirty="0">
                <a:solidFill>
                  <a:srgbClr val="005BAA"/>
                </a:solidFill>
                <a:latin typeface="Arial" panose="020B0604020202020204" pitchFamily="34" charset="0"/>
                <a:ea typeface="Verdana" panose="020B0604030504040204" pitchFamily="34" charset="0"/>
                <a:cs typeface="Arial" panose="020B0604020202020204" pitchFamily="34" charset="0"/>
              </a:rPr>
              <a:t>5 WMO </a:t>
            </a:r>
            <a:r>
              <a:rPr lang="en-US" sz="2200" b="1" dirty="0">
                <a:solidFill>
                  <a:srgbClr val="005BAA"/>
                </a:solidFill>
                <a:latin typeface="Arial" panose="020B0604020202020204" pitchFamily="34" charset="0"/>
                <a:ea typeface="Verdana" panose="020B0604030504040204" pitchFamily="34" charset="0"/>
                <a:cs typeface="Arial" panose="020B0604020202020204" pitchFamily="34" charset="0"/>
              </a:rPr>
              <a:t>Information</a:t>
            </a:r>
            <a:r>
              <a:rPr lang="en-CH" sz="2200" b="1" dirty="0">
                <a:solidFill>
                  <a:srgbClr val="005BAA"/>
                </a:solidFill>
                <a:latin typeface="Arial" panose="020B0604020202020204" pitchFamily="34" charset="0"/>
                <a:ea typeface="Verdana" panose="020B0604030504040204" pitchFamily="34" charset="0"/>
                <a:cs typeface="Arial" panose="020B0604020202020204" pitchFamily="34" charset="0"/>
              </a:rPr>
              <a:t> System (WIS)</a:t>
            </a:r>
          </a:p>
          <a:p>
            <a:pPr>
              <a:lnSpc>
                <a:spcPct val="150000"/>
              </a:lnSpc>
            </a:pPr>
            <a:r>
              <a:rPr lang="en-CH" sz="2200" b="1" dirty="0">
                <a:solidFill>
                  <a:srgbClr val="005BAA"/>
                </a:solidFill>
                <a:latin typeface="Arial" panose="020B0604020202020204" pitchFamily="34" charset="0"/>
                <a:ea typeface="Verdana" panose="020B0604030504040204" pitchFamily="34" charset="0"/>
                <a:cs typeface="Arial" panose="020B0604020202020204" pitchFamily="34" charset="0"/>
              </a:rPr>
              <a:t>6 </a:t>
            </a:r>
            <a:r>
              <a:rPr lang="en-CH" sz="2200" b="1" dirty="0">
                <a:solidFill>
                  <a:srgbClr val="005BAA"/>
                </a:solidFill>
                <a:latin typeface="Arial"/>
                <a:ea typeface="Verdana"/>
                <a:cs typeface="Arial"/>
              </a:rPr>
              <a:t>Key takeaways</a:t>
            </a:r>
          </a:p>
          <a:p>
            <a:pPr>
              <a:lnSpc>
                <a:spcPct val="150000"/>
              </a:lnSpc>
            </a:pPr>
            <a:endParaRPr lang="hr-HR" sz="2000" b="1" i="0" u="none" strike="noStrike" baseline="0" dirty="0">
              <a:solidFill>
                <a:srgbClr val="005BAA"/>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6650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8555CA-4044-C670-A2CE-8C3767419624}"/>
              </a:ext>
            </a:extLst>
          </p:cNvPr>
          <p:cNvSpPr txBox="1"/>
          <p:nvPr/>
        </p:nvSpPr>
        <p:spPr>
          <a:xfrm>
            <a:off x="585216" y="1820555"/>
            <a:ext cx="5176634" cy="3503651"/>
          </a:xfrm>
          <a:prstGeom prst="rect">
            <a:avLst/>
          </a:prstGeom>
          <a:noFill/>
        </p:spPr>
        <p:txBody>
          <a:bodyPr wrap="square">
            <a:spAutoFit/>
          </a:bodyPr>
          <a:lstStyle/>
          <a:p>
            <a:pPr marL="368300" marR="16510" indent="-342900" defTabSz="1828800" hangingPunct="1">
              <a:lnSpc>
                <a:spcPct val="107000"/>
              </a:lnSpc>
              <a:spcBef>
                <a:spcPts val="1580"/>
              </a:spcBef>
              <a:buFont typeface="Wingdings" panose="05000000000000000000" pitchFamily="2" charset="2"/>
              <a:buChar char="Ø"/>
              <a:tabLst>
                <a:tab pos="711200" algn="l"/>
              </a:tabLst>
            </a:pPr>
            <a:r>
              <a:rPr lang="en-US" sz="2400" kern="1200" spc="-10" dirty="0">
                <a:solidFill>
                  <a:prstClr val="black"/>
                </a:solidFill>
                <a:latin typeface="Arial" panose="020B0604020202020204" pitchFamily="34" charset="0"/>
                <a:cs typeface="Arial" panose="020B0604020202020204" pitchFamily="34" charset="0"/>
              </a:rPr>
              <a:t>After 01/01/2025, no data will be published on WIS2, without having a metadata record</a:t>
            </a:r>
            <a:r>
              <a:rPr lang="en-CH" sz="2400" kern="1200" spc="-10" dirty="0">
                <a:solidFill>
                  <a:prstClr val="black"/>
                </a:solidFill>
                <a:latin typeface="Arial" panose="020B0604020202020204" pitchFamily="34" charset="0"/>
                <a:cs typeface="Arial" panose="020B0604020202020204" pitchFamily="34" charset="0"/>
              </a:rPr>
              <a:t> in </a:t>
            </a:r>
            <a:r>
              <a:rPr lang="en-CH" sz="2400" kern="1200" spc="-10" dirty="0">
                <a:solidFill>
                  <a:prstClr val="black"/>
                </a:solidFill>
                <a:latin typeface="Arial" panose="020B0604020202020204" pitchFamily="34" charset="0"/>
                <a:cs typeface="Arial" panose="020B0604020202020204" pitchFamily="34" charset="0"/>
                <a:hlinkClick r:id="rId3"/>
              </a:rPr>
              <a:t>OSCAR</a:t>
            </a:r>
            <a:r>
              <a:rPr lang="en-CH" sz="2400" kern="1200" spc="-10" dirty="0">
                <a:solidFill>
                  <a:prstClr val="black"/>
                </a:solidFill>
                <a:latin typeface="Arial" panose="020B0604020202020204" pitchFamily="34" charset="0"/>
                <a:cs typeface="Arial" panose="020B0604020202020204" pitchFamily="34" charset="0"/>
              </a:rPr>
              <a:t> </a:t>
            </a:r>
            <a:r>
              <a:rPr lang="en-CH" sz="1600" kern="1200" spc="-10" dirty="0">
                <a:solidFill>
                  <a:prstClr val="black"/>
                </a:solidFill>
                <a:latin typeface="Arial" panose="020B0604020202020204" pitchFamily="34" charset="0"/>
                <a:cs typeface="Arial" panose="020B0604020202020204" pitchFamily="34" charset="0"/>
              </a:rPr>
              <a:t>(Observing Systems C</a:t>
            </a:r>
            <a:r>
              <a:rPr lang="en-US" sz="1600" kern="1200" spc="-10" dirty="0">
                <a:solidFill>
                  <a:prstClr val="black"/>
                </a:solidFill>
                <a:latin typeface="Arial" panose="020B0604020202020204" pitchFamily="34" charset="0"/>
                <a:cs typeface="Arial" panose="020B0604020202020204" pitchFamily="34" charset="0"/>
              </a:rPr>
              <a:t>a</a:t>
            </a:r>
            <a:r>
              <a:rPr lang="en-CH" sz="1600" kern="1200" spc="-10" dirty="0" err="1">
                <a:solidFill>
                  <a:prstClr val="black"/>
                </a:solidFill>
                <a:latin typeface="Arial" panose="020B0604020202020204" pitchFamily="34" charset="0"/>
                <a:cs typeface="Arial" panose="020B0604020202020204" pitchFamily="34" charset="0"/>
              </a:rPr>
              <a:t>pability</a:t>
            </a:r>
            <a:r>
              <a:rPr lang="en-CH" sz="1600" kern="1200" spc="-10" dirty="0">
                <a:solidFill>
                  <a:prstClr val="black"/>
                </a:solidFill>
                <a:latin typeface="Arial" panose="020B0604020202020204" pitchFamily="34" charset="0"/>
                <a:cs typeface="Arial" panose="020B0604020202020204" pitchFamily="34" charset="0"/>
              </a:rPr>
              <a:t> Analysis and review Tool)</a:t>
            </a:r>
            <a:endParaRPr lang="en-US" sz="1600" kern="1200" spc="-10" dirty="0">
              <a:solidFill>
                <a:prstClr val="black"/>
              </a:solidFill>
              <a:latin typeface="Arial" panose="020B0604020202020204" pitchFamily="34" charset="0"/>
              <a:cs typeface="Arial" panose="020B0604020202020204" pitchFamily="34" charset="0"/>
            </a:endParaRPr>
          </a:p>
          <a:p>
            <a:pPr marL="368300" marR="16510" indent="-342900" defTabSz="1828800" hangingPunct="1">
              <a:lnSpc>
                <a:spcPct val="107000"/>
              </a:lnSpc>
              <a:spcBef>
                <a:spcPts val="1580"/>
              </a:spcBef>
              <a:buFont typeface="Wingdings" panose="05000000000000000000" pitchFamily="2" charset="2"/>
              <a:buChar char="Ø"/>
              <a:tabLst>
                <a:tab pos="711200" algn="l"/>
              </a:tabLst>
            </a:pPr>
            <a:r>
              <a:rPr lang="en-US" sz="2400" kern="1200" dirty="0">
                <a:solidFill>
                  <a:prstClr val="black"/>
                </a:solidFill>
                <a:latin typeface="Arial" panose="020B0604020202020204" pitchFamily="34" charset="0"/>
                <a:cs typeface="Arial" panose="020B0604020202020204" pitchFamily="34" charset="0"/>
              </a:rPr>
              <a:t>For any question related to WIS2 contact us in:</a:t>
            </a:r>
          </a:p>
          <a:p>
            <a:pPr marL="25400" marR="16510" defTabSz="1828800" hangingPunct="1">
              <a:lnSpc>
                <a:spcPct val="107000"/>
              </a:lnSpc>
              <a:spcBef>
                <a:spcPts val="1580"/>
              </a:spcBef>
              <a:tabLst>
                <a:tab pos="711200" algn="l"/>
              </a:tabLst>
            </a:pPr>
            <a:r>
              <a:rPr lang="en-CH" sz="2400" b="1" kern="1200" dirty="0">
                <a:solidFill>
                  <a:prstClr val="black"/>
                </a:solidFill>
                <a:latin typeface="Arial" panose="020B0604020202020204" pitchFamily="34" charset="0"/>
                <a:cs typeface="Arial" panose="020B0604020202020204" pitchFamily="34" charset="0"/>
              </a:rPr>
              <a:t>	</a:t>
            </a:r>
            <a:r>
              <a:rPr lang="en-US" sz="2400" b="1" kern="1200" dirty="0">
                <a:solidFill>
                  <a:prstClr val="black"/>
                </a:solidFill>
                <a:latin typeface="Arial" panose="020B0604020202020204" pitchFamily="34" charset="0"/>
                <a:cs typeface="Arial" panose="020B0604020202020204" pitchFamily="34" charset="0"/>
                <a:hlinkClick r:id="rId4"/>
              </a:rPr>
              <a:t>wis-support@wmo.int</a:t>
            </a:r>
            <a:endParaRPr lang="en-US" sz="2400" b="1" kern="1200" dirty="0">
              <a:solidFill>
                <a:prstClr val="black"/>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BC1D76D-7CDA-63E4-0726-3144CB4C3405}"/>
              </a:ext>
            </a:extLst>
          </p:cNvPr>
          <p:cNvSpPr>
            <a:spLocks noGrp="1"/>
          </p:cNvSpPr>
          <p:nvPr>
            <p:ph type="sldNum" sz="quarter" idx="12"/>
          </p:nvPr>
        </p:nvSpPr>
        <p:spPr/>
        <p:txBody>
          <a:bodyPr/>
          <a:lstStyle/>
          <a:p>
            <a:fld id="{0071B117-5D75-FF4D-911A-5C226444051F}" type="slidenum">
              <a:rPr lang="en-US" smtClean="0"/>
              <a:t>20</a:t>
            </a:fld>
            <a:endParaRPr lang="en-US"/>
          </a:p>
        </p:txBody>
      </p:sp>
      <p:sp>
        <p:nvSpPr>
          <p:cNvPr id="3" name="Shape 79">
            <a:extLst>
              <a:ext uri="{FF2B5EF4-FFF2-40B4-BE49-F238E27FC236}">
                <a16:creationId xmlns:a16="http://schemas.microsoft.com/office/drawing/2014/main" id="{3524FEA1-16A6-33DE-65FA-B52C21BD9FD4}"/>
              </a:ext>
            </a:extLst>
          </p:cNvPr>
          <p:cNvSpPr/>
          <p:nvPr/>
        </p:nvSpPr>
        <p:spPr>
          <a:xfrm>
            <a:off x="409400" y="360718"/>
            <a:ext cx="11261490"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WMO Inf</a:t>
            </a:r>
            <a:r>
              <a:rPr lang="en-US"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or</a:t>
            </a:r>
            <a:r>
              <a:rPr lang="en-CH" sz="3600" b="1" kern="1000" dirty="0" err="1">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mation</a:t>
            </a:r>
            <a:r>
              <a:rPr lang="en-CH"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 System 2.0 (WIS2.0)</a:t>
            </a:r>
            <a:endParaRPr lang="en-US" sz="3600" b="1" kern="1000" dirty="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6" name="Picture 5">
            <a:extLst>
              <a:ext uri="{FF2B5EF4-FFF2-40B4-BE49-F238E27FC236}">
                <a16:creationId xmlns:a16="http://schemas.microsoft.com/office/drawing/2014/main" id="{F45AE905-DE0E-25C0-BF4B-59F13B10476D}"/>
              </a:ext>
            </a:extLst>
          </p:cNvPr>
          <p:cNvPicPr>
            <a:picLocks noChangeAspect="1"/>
          </p:cNvPicPr>
          <p:nvPr/>
        </p:nvPicPr>
        <p:blipFill>
          <a:blip r:embed="rId5"/>
          <a:stretch>
            <a:fillRect/>
          </a:stretch>
        </p:blipFill>
        <p:spPr>
          <a:xfrm>
            <a:off x="6096000" y="1381646"/>
            <a:ext cx="5606225" cy="3722827"/>
          </a:xfrm>
          <a:prstGeom prst="rect">
            <a:avLst/>
          </a:prstGeom>
        </p:spPr>
      </p:pic>
      <p:sp>
        <p:nvSpPr>
          <p:cNvPr id="9" name="TextBox 8">
            <a:extLst>
              <a:ext uri="{FF2B5EF4-FFF2-40B4-BE49-F238E27FC236}">
                <a16:creationId xmlns:a16="http://schemas.microsoft.com/office/drawing/2014/main" id="{D79F8B23-2E50-516F-B3DB-9DB6AE8BC1BC}"/>
              </a:ext>
            </a:extLst>
          </p:cNvPr>
          <p:cNvSpPr txBox="1"/>
          <p:nvPr/>
        </p:nvSpPr>
        <p:spPr>
          <a:xfrm>
            <a:off x="6096000" y="5107022"/>
            <a:ext cx="2743200" cy="215444"/>
          </a:xfrm>
          <a:prstGeom prst="rect">
            <a:avLst/>
          </a:prstGeom>
          <a:noFill/>
        </p:spPr>
        <p:txBody>
          <a:bodyPr wrap="square">
            <a:spAutoFit/>
          </a:bodyPr>
          <a:lstStyle/>
          <a:p>
            <a:r>
              <a:rPr lang="en-US" sz="800" b="0" i="1" dirty="0">
                <a:solidFill>
                  <a:srgbClr val="0F172A"/>
                </a:solidFill>
                <a:effectLst/>
                <a:latin typeface="Montserrat" panose="00000500000000000000" pitchFamily="2" charset="0"/>
              </a:rPr>
              <a:t>Adobe Stock/</a:t>
            </a:r>
            <a:r>
              <a:rPr lang="en-US" sz="800" b="0" i="1" dirty="0" err="1">
                <a:solidFill>
                  <a:srgbClr val="0F172A"/>
                </a:solidFill>
                <a:effectLst/>
                <a:latin typeface="Montserrat" panose="00000500000000000000" pitchFamily="2" charset="0"/>
              </a:rPr>
              <a:t>mozZz</a:t>
            </a:r>
            <a:endParaRPr lang="en-CH" sz="800" dirty="0"/>
          </a:p>
        </p:txBody>
      </p:sp>
    </p:spTree>
    <p:extLst>
      <p:ext uri="{BB962C8B-B14F-4D97-AF65-F5344CB8AC3E}">
        <p14:creationId xmlns:p14="http://schemas.microsoft.com/office/powerpoint/2010/main" val="747768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hape 103">
            <a:extLst>
              <a:ext uri="{FF2B5EF4-FFF2-40B4-BE49-F238E27FC236}">
                <a16:creationId xmlns:a16="http://schemas.microsoft.com/office/drawing/2014/main" id="{335AE328-7437-A74A-9875-4D67BCA0C574}"/>
              </a:ext>
            </a:extLst>
          </p:cNvPr>
          <p:cNvSpPr/>
          <p:nvPr/>
        </p:nvSpPr>
        <p:spPr>
          <a:xfrm>
            <a:off x="379432" y="1211386"/>
            <a:ext cx="5505317" cy="455509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60960" anchor="t">
            <a:spAutoFit/>
          </a:bodyPr>
          <a:lstStyle/>
          <a:p>
            <a:pPr marL="342900" indent="-342900">
              <a:buFont typeface="Arial" panose="020B0604020202020204" pitchFamily="34" charset="0"/>
              <a:buChar char="•"/>
            </a:pPr>
            <a:r>
              <a:rPr lang="en-CH" sz="2200" dirty="0">
                <a:solidFill>
                  <a:schemeClr val="bg1"/>
                </a:solidFill>
                <a:effectLst/>
                <a:latin typeface="Arial" panose="020B0604020202020204" pitchFamily="34" charset="0"/>
                <a:ea typeface="Verdana" panose="020B0604030504040204" pitchFamily="34" charset="0"/>
                <a:cs typeface="Arial" panose="020B0604020202020204" pitchFamily="34" charset="0"/>
              </a:rPr>
              <a:t>Members com</a:t>
            </a:r>
            <a:r>
              <a:rPr lang="en-US" sz="2200" dirty="0">
                <a:solidFill>
                  <a:schemeClr val="bg1"/>
                </a:solidFill>
                <a:effectLst/>
                <a:latin typeface="Arial" panose="020B0604020202020204" pitchFamily="34" charset="0"/>
                <a:ea typeface="Verdana" panose="020B0604030504040204" pitchFamily="34" charset="0"/>
                <a:cs typeface="Arial" panose="020B0604020202020204" pitchFamily="34" charset="0"/>
              </a:rPr>
              <a:t>m</a:t>
            </a:r>
            <a:r>
              <a:rPr lang="en-CH" sz="2200" dirty="0" err="1">
                <a:solidFill>
                  <a:schemeClr val="bg1"/>
                </a:solidFill>
                <a:effectLst/>
                <a:latin typeface="Arial" panose="020B0604020202020204" pitchFamily="34" charset="0"/>
                <a:ea typeface="Verdana" panose="020B0604030504040204" pitchFamily="34" charset="0"/>
                <a:cs typeface="Arial" panose="020B0604020202020204" pitchFamily="34" charset="0"/>
              </a:rPr>
              <a:t>itment</a:t>
            </a:r>
            <a:r>
              <a:rPr lang="en-CH" sz="2200" dirty="0">
                <a:solidFill>
                  <a:schemeClr val="bg1"/>
                </a:solidFill>
                <a:effectLst/>
                <a:latin typeface="Arial" panose="020B0604020202020204" pitchFamily="34" charset="0"/>
                <a:ea typeface="Verdana" panose="020B0604030504040204" pitchFamily="34" charset="0"/>
                <a:cs typeface="Arial" panose="020B0604020202020204" pitchFamily="34" charset="0"/>
              </a:rPr>
              <a:t> for GBON ocean compliance in EEZ</a:t>
            </a:r>
          </a:p>
          <a:p>
            <a:pPr marL="342900" indent="-342900">
              <a:buFont typeface="Arial" panose="020B0604020202020204" pitchFamily="34" charset="0"/>
              <a:buChar char="•"/>
            </a:pPr>
            <a:endParaRPr lang="en-CH" sz="2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CH" sz="2200" dirty="0">
                <a:solidFill>
                  <a:schemeClr val="bg1"/>
                </a:solidFill>
                <a:effectLst/>
                <a:latin typeface="Arial" panose="020B0604020202020204" pitchFamily="34" charset="0"/>
                <a:ea typeface="Verdana" panose="020B0604030504040204" pitchFamily="34" charset="0"/>
                <a:cs typeface="Arial" panose="020B0604020202020204" pitchFamily="34" charset="0"/>
              </a:rPr>
              <a:t>Metadata made available for  OSCAR </a:t>
            </a:r>
          </a:p>
          <a:p>
            <a:pPr marL="342900" indent="-342900">
              <a:buFont typeface="Arial" panose="020B0604020202020204" pitchFamily="34" charset="0"/>
              <a:buChar char="•"/>
            </a:pPr>
            <a:endParaRPr lang="en-CH" sz="2200"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CH" sz="2200" dirty="0">
                <a:solidFill>
                  <a:schemeClr val="bg1"/>
                </a:solidFill>
                <a:effectLst/>
                <a:latin typeface="Arial" panose="020B0604020202020204" pitchFamily="34" charset="0"/>
                <a:ea typeface="Verdana" panose="020B0604030504040204" pitchFamily="34" charset="0"/>
                <a:cs typeface="Arial" panose="020B0604020202020204" pitchFamily="34" charset="0"/>
              </a:rPr>
              <a:t>Future GBON expansion </a:t>
            </a:r>
            <a:r>
              <a:rPr lang="en-CH" dirty="0">
                <a:solidFill>
                  <a:schemeClr val="bg1"/>
                </a:solidFill>
                <a:effectLst/>
                <a:latin typeface="Arial" panose="020B0604020202020204" pitchFamily="34" charset="0"/>
                <a:ea typeface="Verdana" panose="020B0604030504040204" pitchFamily="34" charset="0"/>
                <a:cs typeface="Arial" panose="020B0604020202020204" pitchFamily="34" charset="0"/>
              </a:rPr>
              <a:t>(e.g. </a:t>
            </a:r>
            <a:r>
              <a:rPr lang="en-US" dirty="0">
                <a:solidFill>
                  <a:schemeClr val="bg1"/>
                </a:solidFill>
                <a:effectLst/>
                <a:latin typeface="Arial" panose="020B0604020202020204" pitchFamily="34" charset="0"/>
                <a:ea typeface="Verdana" panose="020B0604030504040204" pitchFamily="34" charset="0"/>
                <a:cs typeface="Arial" panose="020B0604020202020204" pitchFamily="34" charset="0"/>
              </a:rPr>
              <a:t>s</a:t>
            </a:r>
            <a:r>
              <a:rPr lang="en-CH" dirty="0" err="1">
                <a:solidFill>
                  <a:schemeClr val="bg1"/>
                </a:solidFill>
                <a:effectLst/>
                <a:latin typeface="Arial" panose="020B0604020202020204" pitchFamily="34" charset="0"/>
                <a:ea typeface="Verdana" panose="020B0604030504040204" pitchFamily="34" charset="0"/>
                <a:cs typeface="Arial" panose="020B0604020202020204" pitchFamily="34" charset="0"/>
              </a:rPr>
              <a:t>ea</a:t>
            </a:r>
            <a:r>
              <a:rPr lang="en-CH" dirty="0">
                <a:solidFill>
                  <a:schemeClr val="bg1"/>
                </a:solidFill>
                <a:effectLst/>
                <a:latin typeface="Arial" panose="020B0604020202020204" pitchFamily="34" charset="0"/>
                <a:ea typeface="Verdana" panose="020B0604030504040204" pitchFamily="34" charset="0"/>
                <a:cs typeface="Arial" panose="020B0604020202020204" pitchFamily="34" charset="0"/>
              </a:rPr>
              <a:t> level, waves, etc.)</a:t>
            </a:r>
          </a:p>
          <a:p>
            <a:pPr marL="342900" indent="-342900">
              <a:buFont typeface="Arial" panose="020B0604020202020204" pitchFamily="34" charset="0"/>
              <a:buChar char="•"/>
            </a:pPr>
            <a:endParaRPr lang="en-CH"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CH" sz="2200" dirty="0">
                <a:solidFill>
                  <a:schemeClr val="bg1"/>
                </a:solidFill>
                <a:latin typeface="Arial" panose="020B0604020202020204" pitchFamily="34" charset="0"/>
                <a:ea typeface="Verdana" panose="020B0604030504040204" pitchFamily="34" charset="0"/>
                <a:cs typeface="Arial" panose="020B0604020202020204" pitchFamily="34" charset="0"/>
              </a:rPr>
              <a:t>Engagement in the RBON design process</a:t>
            </a:r>
          </a:p>
          <a:p>
            <a:pPr marL="342900" indent="-342900">
              <a:buFont typeface="Arial" panose="020B0604020202020204" pitchFamily="34" charset="0"/>
              <a:buChar char="•"/>
            </a:pPr>
            <a:endParaRPr lang="en-CH" dirty="0">
              <a:solidFill>
                <a:schemeClr val="bg1"/>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Arial" panose="020B0604020202020204" pitchFamily="34" charset="0"/>
              <a:buChar char="•"/>
            </a:pPr>
            <a:r>
              <a:rPr lang="en-CH" sz="2200" dirty="0">
                <a:solidFill>
                  <a:schemeClr val="bg1"/>
                </a:solidFill>
                <a:effectLst/>
                <a:latin typeface="Arial" panose="020B0604020202020204" pitchFamily="34" charset="0"/>
                <a:ea typeface="Verdana" panose="020B0604030504040204" pitchFamily="34" charset="0"/>
                <a:cs typeface="Arial" panose="020B0604020202020204" pitchFamily="34" charset="0"/>
              </a:rPr>
              <a:t>Data sharing transition from GTS to WIS2.0</a:t>
            </a:r>
            <a:endParaRPr lang="en-CH"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a:p>
            <a:pPr marL="342900" indent="-342900">
              <a:spcAft>
                <a:spcPts val="800"/>
              </a:spcAft>
              <a:buFont typeface="Arial" panose="020B0604020202020204" pitchFamily="34" charset="0"/>
              <a:buChar char="•"/>
            </a:pPr>
            <a:endParaRPr lang="en-CH" dirty="0">
              <a:solidFill>
                <a:schemeClr val="bg1"/>
              </a:solidFill>
              <a:effectLst/>
              <a:latin typeface="Arial" panose="020B0604020202020204" pitchFamily="34" charset="0"/>
              <a:ea typeface="Verdana" panose="020B0604030504040204" pitchFamily="34" charset="0"/>
              <a:cs typeface="Arial" panose="020B0604020202020204" pitchFamily="34" charset="0"/>
            </a:endParaRPr>
          </a:p>
        </p:txBody>
      </p:sp>
      <p:sp>
        <p:nvSpPr>
          <p:cNvPr id="6" name="Shape 79">
            <a:extLst>
              <a:ext uri="{FF2B5EF4-FFF2-40B4-BE49-F238E27FC236}">
                <a16:creationId xmlns:a16="http://schemas.microsoft.com/office/drawing/2014/main" id="{A25CC41E-1D38-5843-8CAB-95176790D68E}"/>
              </a:ext>
            </a:extLst>
          </p:cNvPr>
          <p:cNvSpPr/>
          <p:nvPr/>
        </p:nvSpPr>
        <p:spPr>
          <a:xfrm>
            <a:off x="170269" y="329489"/>
            <a:ext cx="5505318"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ts val="3360"/>
              </a:lnSpc>
              <a:defRPr sz="1800"/>
            </a:pPr>
            <a:r>
              <a:rPr lang="en-CH" sz="3600" b="1" kern="1000" dirty="0">
                <a:solidFill>
                  <a:schemeClr val="bg1"/>
                </a:solidFill>
                <a:latin typeface="Arial" panose="020B0604020202020204" pitchFamily="34" charset="0"/>
                <a:ea typeface="Verdana" panose="020B0604030504040204" pitchFamily="34" charset="0"/>
                <a:cs typeface="Arial" panose="020B0604020202020204" pitchFamily="34" charset="0"/>
                <a:sym typeface="Montserrat-Regular"/>
              </a:rPr>
              <a:t> Key takeaways</a:t>
            </a:r>
            <a:endParaRPr lang="en-US" sz="3600" b="1" kern="1000" dirty="0">
              <a:solidFill>
                <a:schemeClr val="bg1"/>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pic>
        <p:nvPicPr>
          <p:cNvPr id="3" name="Picture 2">
            <a:extLst>
              <a:ext uri="{FF2B5EF4-FFF2-40B4-BE49-F238E27FC236}">
                <a16:creationId xmlns:a16="http://schemas.microsoft.com/office/drawing/2014/main" id="{D0B1CD0D-8753-5241-977B-3B2AF9C93910}"/>
              </a:ext>
            </a:extLst>
          </p:cNvPr>
          <p:cNvPicPr>
            <a:picLocks noChangeAspect="1"/>
          </p:cNvPicPr>
          <p:nvPr/>
        </p:nvPicPr>
        <p:blipFill>
          <a:blip r:embed="rId4"/>
          <a:stretch>
            <a:fillRect/>
          </a:stretch>
        </p:blipFill>
        <p:spPr>
          <a:xfrm>
            <a:off x="6093912" y="0"/>
            <a:ext cx="7033366" cy="6858000"/>
          </a:xfrm>
          <a:prstGeom prst="rect">
            <a:avLst/>
          </a:prstGeom>
        </p:spPr>
      </p:pic>
    </p:spTree>
    <p:extLst>
      <p:ext uri="{BB962C8B-B14F-4D97-AF65-F5344CB8AC3E}">
        <p14:creationId xmlns:p14="http://schemas.microsoft.com/office/powerpoint/2010/main" val="2572695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392C-BBD9-B23D-062D-9468CDFE4628}"/>
              </a:ext>
            </a:extLst>
          </p:cNvPr>
          <p:cNvSpPr>
            <a:spLocks noGrp="1"/>
          </p:cNvSpPr>
          <p:nvPr>
            <p:ph type="title"/>
          </p:nvPr>
        </p:nvSpPr>
        <p:spPr>
          <a:xfrm>
            <a:off x="838200" y="2342819"/>
            <a:ext cx="10515600" cy="1325563"/>
          </a:xfrm>
        </p:spPr>
        <p:txBody>
          <a:bodyPr>
            <a:normAutofit/>
          </a:bodyPr>
          <a:lstStyle/>
          <a:p>
            <a:pPr algn="ctr"/>
            <a:r>
              <a:rPr lang="en-FR" sz="6000" b="1">
                <a:solidFill>
                  <a:srgbClr val="005A9C"/>
                </a:solidFill>
                <a:latin typeface="Arial" panose="020B0604020202020204" pitchFamily="34" charset="0"/>
                <a:ea typeface="Verdana" panose="020B0604030504040204" pitchFamily="34" charset="0"/>
                <a:cs typeface="Arial" panose="020B0604020202020204" pitchFamily="34" charset="0"/>
              </a:rPr>
              <a:t>Thank you.</a:t>
            </a:r>
            <a:endParaRPr lang="en-FR" sz="6000" b="1" dirty="0">
              <a:solidFill>
                <a:srgbClr val="005A9C"/>
              </a:solidFill>
              <a:latin typeface="Arial" panose="020B0604020202020204" pitchFamily="34" charset="0"/>
              <a:ea typeface="Verdana" panose="020B0604030504040204" pitchFamily="34" charset="0"/>
              <a:cs typeface="Arial" panose="020B0604020202020204" pitchFamily="34" charset="0"/>
            </a:endParaRPr>
          </a:p>
        </p:txBody>
      </p:sp>
      <p:sp>
        <p:nvSpPr>
          <p:cNvPr id="3" name="CuadroTexto 3">
            <a:extLst>
              <a:ext uri="{FF2B5EF4-FFF2-40B4-BE49-F238E27FC236}">
                <a16:creationId xmlns:a16="http://schemas.microsoft.com/office/drawing/2014/main" id="{5747C3C7-0FBD-0752-91F7-A3D4F8F0C8A9}"/>
              </a:ext>
            </a:extLst>
          </p:cNvPr>
          <p:cNvSpPr txBox="1"/>
          <p:nvPr/>
        </p:nvSpPr>
        <p:spPr>
          <a:xfrm>
            <a:off x="3824879" y="6020736"/>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A9C"/>
                </a:solidFill>
                <a:latin typeface="Arial" panose="020B0604020202020204" pitchFamily="34" charset="0"/>
                <a:ea typeface="Verdana" panose="020B0604030504040204" pitchFamily="34" charset="0"/>
                <a:cs typeface="Arial" panose="020B0604020202020204" pitchFamily="34" charset="0"/>
              </a:rPr>
              <a:t>wmo.int</a:t>
            </a:r>
          </a:p>
        </p:txBody>
      </p:sp>
      <p:sp>
        <p:nvSpPr>
          <p:cNvPr id="5" name="TextBox 4">
            <a:extLst>
              <a:ext uri="{FF2B5EF4-FFF2-40B4-BE49-F238E27FC236}">
                <a16:creationId xmlns:a16="http://schemas.microsoft.com/office/drawing/2014/main" id="{EC20B58A-1DF9-80FB-3626-DD32BF2AEBF6}"/>
              </a:ext>
            </a:extLst>
          </p:cNvPr>
          <p:cNvSpPr txBox="1"/>
          <p:nvPr/>
        </p:nvSpPr>
        <p:spPr>
          <a:xfrm>
            <a:off x="1737360" y="2973875"/>
            <a:ext cx="1499616" cy="707886"/>
          </a:xfrm>
          <a:prstGeom prst="rect">
            <a:avLst/>
          </a:prstGeom>
          <a:noFill/>
        </p:spPr>
        <p:txBody>
          <a:bodyPr wrap="square">
            <a:spAutoFit/>
          </a:bodyPr>
          <a:lstStyle/>
          <a:p>
            <a:r>
              <a:rPr lang="th-TH" sz="4000" dirty="0">
                <a:solidFill>
                  <a:schemeClr val="accent6">
                    <a:lumMod val="75000"/>
                  </a:schemeClr>
                </a:solidFill>
              </a:rPr>
              <a:t>ขอบคุณ</a:t>
            </a:r>
            <a:r>
              <a:rPr lang="th-TH" sz="4000" dirty="0"/>
              <a:t> </a:t>
            </a:r>
            <a:endParaRPr lang="en-CH" sz="4000" dirty="0"/>
          </a:p>
        </p:txBody>
      </p:sp>
      <p:sp>
        <p:nvSpPr>
          <p:cNvPr id="7" name="TextBox 6">
            <a:extLst>
              <a:ext uri="{FF2B5EF4-FFF2-40B4-BE49-F238E27FC236}">
                <a16:creationId xmlns:a16="http://schemas.microsoft.com/office/drawing/2014/main" id="{292DB054-D262-3D37-0143-857218260DE0}"/>
              </a:ext>
            </a:extLst>
          </p:cNvPr>
          <p:cNvSpPr txBox="1"/>
          <p:nvPr/>
        </p:nvSpPr>
        <p:spPr>
          <a:xfrm>
            <a:off x="6096000" y="849753"/>
            <a:ext cx="1499616" cy="523220"/>
          </a:xfrm>
          <a:prstGeom prst="rect">
            <a:avLst/>
          </a:prstGeom>
          <a:noFill/>
        </p:spPr>
        <p:txBody>
          <a:bodyPr wrap="square">
            <a:spAutoFit/>
          </a:bodyPr>
          <a:lstStyle/>
          <a:p>
            <a:r>
              <a:rPr lang="hi-IN" sz="2800" dirty="0">
                <a:solidFill>
                  <a:schemeClr val="accent4">
                    <a:lumMod val="75000"/>
                  </a:schemeClr>
                </a:solidFill>
              </a:rPr>
              <a:t>धन्यवाद</a:t>
            </a:r>
            <a:r>
              <a:rPr lang="hi-IN" sz="2800" dirty="0"/>
              <a:t> </a:t>
            </a:r>
            <a:endParaRPr lang="en-CH" sz="2800" dirty="0"/>
          </a:p>
        </p:txBody>
      </p:sp>
      <p:sp>
        <p:nvSpPr>
          <p:cNvPr id="8" name="TextBox 7">
            <a:extLst>
              <a:ext uri="{FF2B5EF4-FFF2-40B4-BE49-F238E27FC236}">
                <a16:creationId xmlns:a16="http://schemas.microsoft.com/office/drawing/2014/main" id="{6A8F201F-1D47-1FBE-F20E-40C65741CBDB}"/>
              </a:ext>
            </a:extLst>
          </p:cNvPr>
          <p:cNvSpPr txBox="1"/>
          <p:nvPr/>
        </p:nvSpPr>
        <p:spPr>
          <a:xfrm>
            <a:off x="8740866" y="5064975"/>
            <a:ext cx="1802892" cy="461665"/>
          </a:xfrm>
          <a:prstGeom prst="rect">
            <a:avLst/>
          </a:prstGeom>
          <a:noFill/>
        </p:spPr>
        <p:txBody>
          <a:bodyPr wrap="square" rtlCol="0">
            <a:spAutoFit/>
          </a:bodyPr>
          <a:lstStyle/>
          <a:p>
            <a:r>
              <a:rPr lang="en-US" sz="2400" b="0" i="0" dirty="0" err="1">
                <a:solidFill>
                  <a:schemeClr val="accent6">
                    <a:lumMod val="60000"/>
                    <a:lumOff val="40000"/>
                  </a:schemeClr>
                </a:solidFill>
                <a:effectLst/>
                <a:latin typeface="Arial" panose="020B0604020202020204" pitchFamily="34" charset="0"/>
              </a:rPr>
              <a:t>Tangkyu</a:t>
            </a:r>
            <a:endParaRPr lang="en-CH" sz="2400" dirty="0">
              <a:solidFill>
                <a:schemeClr val="accent6">
                  <a:lumMod val="60000"/>
                  <a:lumOff val="40000"/>
                </a:schemeClr>
              </a:solidFill>
              <a:latin typeface="Bradley Hand ITC" panose="03070402050302030203" pitchFamily="66" charset="0"/>
            </a:endParaRPr>
          </a:p>
        </p:txBody>
      </p:sp>
      <p:sp>
        <p:nvSpPr>
          <p:cNvPr id="10" name="TextBox 9">
            <a:extLst>
              <a:ext uri="{FF2B5EF4-FFF2-40B4-BE49-F238E27FC236}">
                <a16:creationId xmlns:a16="http://schemas.microsoft.com/office/drawing/2014/main" id="{2AE15A7E-4E92-6B45-A2AE-258240FA4067}"/>
              </a:ext>
            </a:extLst>
          </p:cNvPr>
          <p:cNvSpPr txBox="1"/>
          <p:nvPr/>
        </p:nvSpPr>
        <p:spPr>
          <a:xfrm>
            <a:off x="4904234" y="4528946"/>
            <a:ext cx="1783080" cy="584775"/>
          </a:xfrm>
          <a:prstGeom prst="rect">
            <a:avLst/>
          </a:prstGeom>
          <a:noFill/>
        </p:spPr>
        <p:txBody>
          <a:bodyPr wrap="square">
            <a:spAutoFit/>
          </a:bodyPr>
          <a:lstStyle/>
          <a:p>
            <a:r>
              <a:rPr lang="si-LK" sz="3200" dirty="0">
                <a:solidFill>
                  <a:srgbClr val="00B050"/>
                </a:solidFill>
                <a:latin typeface="Bradley Hand ITC" panose="03070402050302030203" pitchFamily="66" charset="0"/>
              </a:rPr>
              <a:t>ස්තූතියි</a:t>
            </a:r>
            <a:endParaRPr lang="en-CH" sz="3200" dirty="0">
              <a:solidFill>
                <a:srgbClr val="00B050"/>
              </a:solidFill>
              <a:latin typeface="Bradley Hand ITC" panose="03070402050302030203" pitchFamily="66" charset="0"/>
            </a:endParaRPr>
          </a:p>
        </p:txBody>
      </p:sp>
      <p:sp>
        <p:nvSpPr>
          <p:cNvPr id="12" name="TextBox 11">
            <a:extLst>
              <a:ext uri="{FF2B5EF4-FFF2-40B4-BE49-F238E27FC236}">
                <a16:creationId xmlns:a16="http://schemas.microsoft.com/office/drawing/2014/main" id="{7A8833F0-F668-7C41-5D58-7CCDF7298A66}"/>
              </a:ext>
            </a:extLst>
          </p:cNvPr>
          <p:cNvSpPr txBox="1"/>
          <p:nvPr/>
        </p:nvSpPr>
        <p:spPr>
          <a:xfrm>
            <a:off x="3779520" y="3660242"/>
            <a:ext cx="1499616" cy="461665"/>
          </a:xfrm>
          <a:prstGeom prst="rect">
            <a:avLst/>
          </a:prstGeom>
          <a:noFill/>
        </p:spPr>
        <p:txBody>
          <a:bodyPr wrap="square">
            <a:spAutoFit/>
          </a:bodyPr>
          <a:lstStyle/>
          <a:p>
            <a:r>
              <a:rPr lang="ta-IN" sz="2400" dirty="0"/>
              <a:t>நன்றி</a:t>
            </a:r>
            <a:endParaRPr lang="en-CH" sz="2400" dirty="0"/>
          </a:p>
        </p:txBody>
      </p:sp>
      <p:sp>
        <p:nvSpPr>
          <p:cNvPr id="14" name="TextBox 13">
            <a:extLst>
              <a:ext uri="{FF2B5EF4-FFF2-40B4-BE49-F238E27FC236}">
                <a16:creationId xmlns:a16="http://schemas.microsoft.com/office/drawing/2014/main" id="{58514CEF-B244-922D-4884-D82CF7B41514}"/>
              </a:ext>
            </a:extLst>
          </p:cNvPr>
          <p:cNvSpPr txBox="1"/>
          <p:nvPr/>
        </p:nvSpPr>
        <p:spPr>
          <a:xfrm>
            <a:off x="9086449" y="2342819"/>
            <a:ext cx="2276495" cy="461665"/>
          </a:xfrm>
          <a:prstGeom prst="rect">
            <a:avLst/>
          </a:prstGeom>
          <a:noFill/>
        </p:spPr>
        <p:txBody>
          <a:bodyPr wrap="square">
            <a:spAutoFit/>
          </a:bodyPr>
          <a:lstStyle/>
          <a:p>
            <a:r>
              <a:rPr lang="en-US" sz="2400" dirty="0" err="1">
                <a:solidFill>
                  <a:srgbClr val="F46CDA"/>
                </a:solidFill>
                <a:latin typeface="Abadi" panose="020B0604020104020204" pitchFamily="34" charset="0"/>
                <a:cs typeface="Aharoni" panose="02010803020104030203" pitchFamily="2" charset="-79"/>
              </a:rPr>
              <a:t>mahadsanid</a:t>
            </a:r>
            <a:endParaRPr lang="en-CH" sz="2400" dirty="0">
              <a:solidFill>
                <a:srgbClr val="F46CDA"/>
              </a:solidFill>
              <a:latin typeface="Abadi" panose="020B0604020104020204" pitchFamily="34" charset="0"/>
              <a:cs typeface="Aharoni" panose="02010803020104030203" pitchFamily="2" charset="-79"/>
            </a:endParaRPr>
          </a:p>
        </p:txBody>
      </p:sp>
      <p:sp>
        <p:nvSpPr>
          <p:cNvPr id="16" name="TextBox 15">
            <a:extLst>
              <a:ext uri="{FF2B5EF4-FFF2-40B4-BE49-F238E27FC236}">
                <a16:creationId xmlns:a16="http://schemas.microsoft.com/office/drawing/2014/main" id="{B182F91B-9445-C5CB-253A-CBB79AB22C7C}"/>
              </a:ext>
            </a:extLst>
          </p:cNvPr>
          <p:cNvSpPr txBox="1"/>
          <p:nvPr/>
        </p:nvSpPr>
        <p:spPr>
          <a:xfrm>
            <a:off x="1737360" y="2172266"/>
            <a:ext cx="1624584" cy="461665"/>
          </a:xfrm>
          <a:prstGeom prst="rect">
            <a:avLst/>
          </a:prstGeom>
          <a:noFill/>
        </p:spPr>
        <p:txBody>
          <a:bodyPr wrap="square">
            <a:spAutoFit/>
          </a:bodyPr>
          <a:lstStyle/>
          <a:p>
            <a:r>
              <a:rPr lang="as-IN" sz="2400" dirty="0">
                <a:solidFill>
                  <a:srgbClr val="00B0F0"/>
                </a:solidFill>
              </a:rPr>
              <a:t>ধন্যবাদ</a:t>
            </a:r>
            <a:endParaRPr lang="en-CH" sz="2400" dirty="0">
              <a:solidFill>
                <a:srgbClr val="00B0F0"/>
              </a:solidFill>
            </a:endParaRPr>
          </a:p>
        </p:txBody>
      </p:sp>
      <p:sp>
        <p:nvSpPr>
          <p:cNvPr id="18" name="TextBox 17">
            <a:extLst>
              <a:ext uri="{FF2B5EF4-FFF2-40B4-BE49-F238E27FC236}">
                <a16:creationId xmlns:a16="http://schemas.microsoft.com/office/drawing/2014/main" id="{35FB05FA-83D0-C7EA-5C8A-002B955B83F8}"/>
              </a:ext>
            </a:extLst>
          </p:cNvPr>
          <p:cNvSpPr txBox="1"/>
          <p:nvPr/>
        </p:nvSpPr>
        <p:spPr>
          <a:xfrm>
            <a:off x="6291072" y="3745042"/>
            <a:ext cx="2560320" cy="461665"/>
          </a:xfrm>
          <a:prstGeom prst="rect">
            <a:avLst/>
          </a:prstGeom>
          <a:noFill/>
        </p:spPr>
        <p:txBody>
          <a:bodyPr wrap="square">
            <a:spAutoFit/>
          </a:bodyPr>
          <a:lstStyle/>
          <a:p>
            <a:r>
              <a:rPr lang="my-MM" sz="2400" dirty="0">
                <a:solidFill>
                  <a:schemeClr val="accent2">
                    <a:lumMod val="75000"/>
                  </a:schemeClr>
                </a:solidFill>
                <a:latin typeface="Aptos Mono" panose="020F0502020204030204" pitchFamily="49" charset="0"/>
              </a:rPr>
              <a:t>ကျေးဇူးတင်ပါတယ်</a:t>
            </a:r>
            <a:endParaRPr lang="en-CH" sz="2400" dirty="0">
              <a:solidFill>
                <a:schemeClr val="accent2">
                  <a:lumMod val="75000"/>
                </a:schemeClr>
              </a:solidFill>
              <a:latin typeface="Aptos Mono" panose="020F0502020204030204" pitchFamily="49" charset="0"/>
            </a:endParaRPr>
          </a:p>
        </p:txBody>
      </p:sp>
      <p:sp>
        <p:nvSpPr>
          <p:cNvPr id="20" name="TextBox 19">
            <a:extLst>
              <a:ext uri="{FF2B5EF4-FFF2-40B4-BE49-F238E27FC236}">
                <a16:creationId xmlns:a16="http://schemas.microsoft.com/office/drawing/2014/main" id="{D47A585C-FD65-8B5B-A78D-126421098F6C}"/>
              </a:ext>
            </a:extLst>
          </p:cNvPr>
          <p:cNvSpPr txBox="1"/>
          <p:nvPr/>
        </p:nvSpPr>
        <p:spPr>
          <a:xfrm>
            <a:off x="3380232" y="1534075"/>
            <a:ext cx="1499616" cy="707886"/>
          </a:xfrm>
          <a:prstGeom prst="rect">
            <a:avLst/>
          </a:prstGeom>
          <a:noFill/>
        </p:spPr>
        <p:txBody>
          <a:bodyPr wrap="square">
            <a:spAutoFit/>
          </a:bodyPr>
          <a:lstStyle/>
          <a:p>
            <a:r>
              <a:rPr lang="km-KH" sz="3600" dirty="0">
                <a:solidFill>
                  <a:srgbClr val="FF9933"/>
                </a:solidFill>
                <a:latin typeface="Amasis MT Pro Black" panose="02040A04050005020304" pitchFamily="18" charset="0"/>
              </a:rPr>
              <a:t>ឣ</a:t>
            </a:r>
            <a:r>
              <a:rPr lang="km-KH" sz="4000" dirty="0">
                <a:solidFill>
                  <a:srgbClr val="FF9933"/>
                </a:solidFill>
                <a:latin typeface="Amasis MT Pro Black" panose="02040A04050005020304" pitchFamily="18" charset="0"/>
              </a:rPr>
              <a:t>រគុណ</a:t>
            </a:r>
            <a:endParaRPr lang="en-CH" sz="4000" dirty="0">
              <a:solidFill>
                <a:srgbClr val="FF9933"/>
              </a:solidFill>
              <a:latin typeface="Amasis MT Pro Black" panose="02040A04050005020304" pitchFamily="18" charset="0"/>
            </a:endParaRPr>
          </a:p>
        </p:txBody>
      </p:sp>
      <p:sp>
        <p:nvSpPr>
          <p:cNvPr id="22" name="TextBox 21">
            <a:extLst>
              <a:ext uri="{FF2B5EF4-FFF2-40B4-BE49-F238E27FC236}">
                <a16:creationId xmlns:a16="http://schemas.microsoft.com/office/drawing/2014/main" id="{86468A53-C12D-3919-6D34-BD50D8792CC9}"/>
              </a:ext>
            </a:extLst>
          </p:cNvPr>
          <p:cNvSpPr txBox="1"/>
          <p:nvPr/>
        </p:nvSpPr>
        <p:spPr>
          <a:xfrm>
            <a:off x="9258661" y="3936269"/>
            <a:ext cx="2438400" cy="461665"/>
          </a:xfrm>
          <a:prstGeom prst="rect">
            <a:avLst/>
          </a:prstGeom>
          <a:noFill/>
        </p:spPr>
        <p:txBody>
          <a:bodyPr wrap="square">
            <a:spAutoFit/>
          </a:bodyPr>
          <a:lstStyle/>
          <a:p>
            <a:r>
              <a:rPr lang="en-US" sz="2400" dirty="0" err="1">
                <a:solidFill>
                  <a:schemeClr val="accent5">
                    <a:lumMod val="75000"/>
                  </a:schemeClr>
                </a:solidFill>
              </a:rPr>
              <a:t>Tubwa</a:t>
            </a:r>
            <a:r>
              <a:rPr lang="en-US" sz="2400" dirty="0">
                <a:solidFill>
                  <a:schemeClr val="accent5">
                    <a:lumMod val="75000"/>
                  </a:schemeClr>
                </a:solidFill>
              </a:rPr>
              <a:t> </a:t>
            </a:r>
            <a:r>
              <a:rPr lang="en-US" sz="2400" dirty="0" err="1">
                <a:solidFill>
                  <a:schemeClr val="accent5">
                    <a:lumMod val="75000"/>
                  </a:schemeClr>
                </a:solidFill>
              </a:rPr>
              <a:t>kõr</a:t>
            </a:r>
            <a:endParaRPr lang="en-CH" sz="2400" dirty="0">
              <a:solidFill>
                <a:schemeClr val="accent5">
                  <a:lumMod val="75000"/>
                </a:schemeClr>
              </a:solidFill>
            </a:endParaRPr>
          </a:p>
        </p:txBody>
      </p:sp>
      <p:sp>
        <p:nvSpPr>
          <p:cNvPr id="24" name="TextBox 23">
            <a:extLst>
              <a:ext uri="{FF2B5EF4-FFF2-40B4-BE49-F238E27FC236}">
                <a16:creationId xmlns:a16="http://schemas.microsoft.com/office/drawing/2014/main" id="{E5D783B8-0314-08FF-A614-2614DE7236E8}"/>
              </a:ext>
            </a:extLst>
          </p:cNvPr>
          <p:cNvSpPr txBox="1"/>
          <p:nvPr/>
        </p:nvSpPr>
        <p:spPr>
          <a:xfrm>
            <a:off x="2680355" y="4904838"/>
            <a:ext cx="1526687" cy="461665"/>
          </a:xfrm>
          <a:prstGeom prst="rect">
            <a:avLst/>
          </a:prstGeom>
          <a:noFill/>
        </p:spPr>
        <p:txBody>
          <a:bodyPr wrap="square">
            <a:spAutoFit/>
          </a:bodyPr>
          <a:lstStyle/>
          <a:p>
            <a:r>
              <a:rPr lang="en-US" sz="2400" dirty="0">
                <a:solidFill>
                  <a:srgbClr val="CC00FF"/>
                </a:solidFill>
                <a:latin typeface="Abadi" panose="020B0604020104020204" pitchFamily="34" charset="0"/>
              </a:rPr>
              <a:t>Asante</a:t>
            </a:r>
            <a:endParaRPr lang="en-CH" sz="2400" dirty="0">
              <a:solidFill>
                <a:srgbClr val="CC00FF"/>
              </a:solidFill>
              <a:latin typeface="Abadi" panose="020B0604020104020204" pitchFamily="34" charset="0"/>
            </a:endParaRPr>
          </a:p>
        </p:txBody>
      </p:sp>
      <p:sp>
        <p:nvSpPr>
          <p:cNvPr id="26" name="TextBox 25">
            <a:extLst>
              <a:ext uri="{FF2B5EF4-FFF2-40B4-BE49-F238E27FC236}">
                <a16:creationId xmlns:a16="http://schemas.microsoft.com/office/drawing/2014/main" id="{42DB7685-1ECA-5F01-63FC-8401F7579CB9}"/>
              </a:ext>
            </a:extLst>
          </p:cNvPr>
          <p:cNvSpPr txBox="1"/>
          <p:nvPr/>
        </p:nvSpPr>
        <p:spPr>
          <a:xfrm>
            <a:off x="8156809" y="674699"/>
            <a:ext cx="1859280" cy="663014"/>
          </a:xfrm>
          <a:prstGeom prst="rect">
            <a:avLst/>
          </a:prstGeom>
          <a:noFill/>
        </p:spPr>
        <p:txBody>
          <a:bodyPr wrap="square">
            <a:spAutoFit/>
          </a:bodyPr>
          <a:lstStyle/>
          <a:p>
            <a:r>
              <a:rPr lang="ar-AE" sz="3600" dirty="0"/>
              <a:t>شكرا </a:t>
            </a:r>
            <a:endParaRPr lang="en-CH" sz="3600" dirty="0"/>
          </a:p>
        </p:txBody>
      </p:sp>
      <p:sp>
        <p:nvSpPr>
          <p:cNvPr id="28" name="TextBox 27">
            <a:extLst>
              <a:ext uri="{FF2B5EF4-FFF2-40B4-BE49-F238E27FC236}">
                <a16:creationId xmlns:a16="http://schemas.microsoft.com/office/drawing/2014/main" id="{0FDD2E64-9CDC-6EB0-D7D0-A5DB743B0C41}"/>
              </a:ext>
            </a:extLst>
          </p:cNvPr>
          <p:cNvSpPr txBox="1"/>
          <p:nvPr/>
        </p:nvSpPr>
        <p:spPr>
          <a:xfrm>
            <a:off x="1287419" y="895273"/>
            <a:ext cx="1356360" cy="523220"/>
          </a:xfrm>
          <a:prstGeom prst="rect">
            <a:avLst/>
          </a:prstGeom>
          <a:noFill/>
        </p:spPr>
        <p:txBody>
          <a:bodyPr wrap="square">
            <a:spAutoFit/>
          </a:bodyPr>
          <a:lstStyle/>
          <a:p>
            <a:r>
              <a:rPr lang="ja-JP" altLang="en-US" sz="2800" dirty="0">
                <a:solidFill>
                  <a:srgbClr val="FF0000"/>
                </a:solidFill>
                <a:latin typeface="Aldhabi" panose="01000000000000000000" pitchFamily="2" charset="-78"/>
                <a:cs typeface="Aldhabi" panose="01000000000000000000" pitchFamily="2" charset="-78"/>
              </a:rPr>
              <a:t>谢谢</a:t>
            </a:r>
            <a:endParaRPr lang="en-CH" sz="2800" dirty="0">
              <a:solidFill>
                <a:srgbClr val="FF0000"/>
              </a:solidFill>
              <a:latin typeface="Aldhabi" panose="01000000000000000000" pitchFamily="2" charset="-78"/>
              <a:cs typeface="Aldhabi" panose="01000000000000000000" pitchFamily="2" charset="-78"/>
            </a:endParaRPr>
          </a:p>
        </p:txBody>
      </p:sp>
      <p:sp>
        <p:nvSpPr>
          <p:cNvPr id="30" name="TextBox 29">
            <a:extLst>
              <a:ext uri="{FF2B5EF4-FFF2-40B4-BE49-F238E27FC236}">
                <a16:creationId xmlns:a16="http://schemas.microsoft.com/office/drawing/2014/main" id="{7CF0D45F-AD9D-2E46-3408-5F08DF9CC366}"/>
              </a:ext>
            </a:extLst>
          </p:cNvPr>
          <p:cNvSpPr txBox="1"/>
          <p:nvPr/>
        </p:nvSpPr>
        <p:spPr>
          <a:xfrm>
            <a:off x="1153307" y="4112984"/>
            <a:ext cx="1624584" cy="523220"/>
          </a:xfrm>
          <a:prstGeom prst="rect">
            <a:avLst/>
          </a:prstGeom>
          <a:noFill/>
        </p:spPr>
        <p:txBody>
          <a:bodyPr wrap="square">
            <a:spAutoFit/>
          </a:bodyPr>
          <a:lstStyle/>
          <a:p>
            <a:r>
              <a:rPr lang="en-US" sz="2800" dirty="0" err="1"/>
              <a:t>Tanggio</a:t>
            </a:r>
            <a:endParaRPr lang="en-CH" sz="2800" dirty="0"/>
          </a:p>
        </p:txBody>
      </p:sp>
      <p:sp>
        <p:nvSpPr>
          <p:cNvPr id="32" name="TextBox 31">
            <a:extLst>
              <a:ext uri="{FF2B5EF4-FFF2-40B4-BE49-F238E27FC236}">
                <a16:creationId xmlns:a16="http://schemas.microsoft.com/office/drawing/2014/main" id="{E0EA2E19-E0ED-B2A0-B5E0-5D62ADF8B269}"/>
              </a:ext>
            </a:extLst>
          </p:cNvPr>
          <p:cNvSpPr txBox="1"/>
          <p:nvPr/>
        </p:nvSpPr>
        <p:spPr>
          <a:xfrm>
            <a:off x="4556760" y="533547"/>
            <a:ext cx="1831848" cy="523220"/>
          </a:xfrm>
          <a:prstGeom prst="rect">
            <a:avLst/>
          </a:prstGeom>
          <a:noFill/>
        </p:spPr>
        <p:txBody>
          <a:bodyPr wrap="square">
            <a:spAutoFit/>
          </a:bodyPr>
          <a:lstStyle/>
          <a:p>
            <a:r>
              <a:rPr lang="en-US" sz="2800" dirty="0"/>
              <a:t>Asante</a:t>
            </a:r>
            <a:endParaRPr lang="en-CH" sz="2800" dirty="0"/>
          </a:p>
        </p:txBody>
      </p:sp>
      <p:sp>
        <p:nvSpPr>
          <p:cNvPr id="34" name="TextBox 33">
            <a:extLst>
              <a:ext uri="{FF2B5EF4-FFF2-40B4-BE49-F238E27FC236}">
                <a16:creationId xmlns:a16="http://schemas.microsoft.com/office/drawing/2014/main" id="{9C501684-6D62-14A2-EFEF-82CCA45759D2}"/>
              </a:ext>
            </a:extLst>
          </p:cNvPr>
          <p:cNvSpPr txBox="1"/>
          <p:nvPr/>
        </p:nvSpPr>
        <p:spPr>
          <a:xfrm>
            <a:off x="3934025" y="5575817"/>
            <a:ext cx="1190605" cy="584775"/>
          </a:xfrm>
          <a:prstGeom prst="rect">
            <a:avLst/>
          </a:prstGeom>
          <a:noFill/>
        </p:spPr>
        <p:txBody>
          <a:bodyPr wrap="square">
            <a:spAutoFit/>
          </a:bodyPr>
          <a:lstStyle/>
          <a:p>
            <a:r>
              <a:rPr lang="ar-AE" sz="3200" dirty="0"/>
              <a:t>شكر</a:t>
            </a:r>
            <a:endParaRPr lang="en-CH" sz="3200" dirty="0"/>
          </a:p>
        </p:txBody>
      </p:sp>
      <p:sp>
        <p:nvSpPr>
          <p:cNvPr id="36" name="TextBox 35">
            <a:extLst>
              <a:ext uri="{FF2B5EF4-FFF2-40B4-BE49-F238E27FC236}">
                <a16:creationId xmlns:a16="http://schemas.microsoft.com/office/drawing/2014/main" id="{01BDDF86-040C-DC78-AF49-F7114E3EACD2}"/>
              </a:ext>
            </a:extLst>
          </p:cNvPr>
          <p:cNvSpPr txBox="1"/>
          <p:nvPr/>
        </p:nvSpPr>
        <p:spPr>
          <a:xfrm>
            <a:off x="10016089" y="1441578"/>
            <a:ext cx="1624584" cy="523220"/>
          </a:xfrm>
          <a:prstGeom prst="rect">
            <a:avLst/>
          </a:prstGeom>
          <a:noFill/>
        </p:spPr>
        <p:txBody>
          <a:bodyPr wrap="square">
            <a:spAutoFit/>
          </a:bodyPr>
          <a:lstStyle/>
          <a:p>
            <a:r>
              <a:rPr lang="vi-VN" sz="2800" dirty="0"/>
              <a:t>Cám ơn</a:t>
            </a:r>
            <a:endParaRPr lang="en-CH" sz="2800" dirty="0"/>
          </a:p>
        </p:txBody>
      </p:sp>
      <p:sp>
        <p:nvSpPr>
          <p:cNvPr id="38" name="TextBox 37">
            <a:extLst>
              <a:ext uri="{FF2B5EF4-FFF2-40B4-BE49-F238E27FC236}">
                <a16:creationId xmlns:a16="http://schemas.microsoft.com/office/drawing/2014/main" id="{C816D1EF-33ED-6124-829B-8E7BB4EAB080}"/>
              </a:ext>
            </a:extLst>
          </p:cNvPr>
          <p:cNvSpPr txBox="1"/>
          <p:nvPr/>
        </p:nvSpPr>
        <p:spPr>
          <a:xfrm>
            <a:off x="9593580" y="3182505"/>
            <a:ext cx="1499616" cy="461665"/>
          </a:xfrm>
          <a:prstGeom prst="rect">
            <a:avLst/>
          </a:prstGeom>
          <a:noFill/>
        </p:spPr>
        <p:txBody>
          <a:bodyPr wrap="square">
            <a:spAutoFit/>
          </a:bodyPr>
          <a:lstStyle/>
          <a:p>
            <a:r>
              <a:rPr lang="hi-IN" sz="2400" dirty="0">
                <a:solidFill>
                  <a:srgbClr val="7030A0"/>
                </a:solidFill>
              </a:rPr>
              <a:t>शुक्रिया </a:t>
            </a:r>
            <a:endParaRPr lang="en-CH" sz="2400" dirty="0">
              <a:solidFill>
                <a:srgbClr val="7030A0"/>
              </a:solidFill>
            </a:endParaRPr>
          </a:p>
        </p:txBody>
      </p:sp>
      <p:sp>
        <p:nvSpPr>
          <p:cNvPr id="40" name="TextBox 39">
            <a:extLst>
              <a:ext uri="{FF2B5EF4-FFF2-40B4-BE49-F238E27FC236}">
                <a16:creationId xmlns:a16="http://schemas.microsoft.com/office/drawing/2014/main" id="{9A24088E-5C54-C359-FD54-9FC4F3036C34}"/>
              </a:ext>
            </a:extLst>
          </p:cNvPr>
          <p:cNvSpPr txBox="1"/>
          <p:nvPr/>
        </p:nvSpPr>
        <p:spPr>
          <a:xfrm>
            <a:off x="2625491" y="455735"/>
            <a:ext cx="1325880" cy="461665"/>
          </a:xfrm>
          <a:prstGeom prst="rect">
            <a:avLst/>
          </a:prstGeom>
          <a:noFill/>
        </p:spPr>
        <p:txBody>
          <a:bodyPr wrap="square">
            <a:spAutoFit/>
          </a:bodyPr>
          <a:lstStyle/>
          <a:p>
            <a:r>
              <a:rPr lang="en-US" sz="2400" b="1" dirty="0" err="1">
                <a:solidFill>
                  <a:srgbClr val="0066FF"/>
                </a:solidFill>
                <a:latin typeface="Bradley Hand ITC" panose="03070402050302030203" pitchFamily="66" charset="0"/>
              </a:rPr>
              <a:t>Mersi</a:t>
            </a:r>
            <a:endParaRPr lang="en-CH" sz="2400" b="1" dirty="0">
              <a:solidFill>
                <a:srgbClr val="0066FF"/>
              </a:solidFill>
              <a:latin typeface="Bradley Hand ITC" panose="03070402050302030203" pitchFamily="66" charset="0"/>
            </a:endParaRPr>
          </a:p>
        </p:txBody>
      </p:sp>
      <p:sp>
        <p:nvSpPr>
          <p:cNvPr id="42" name="TextBox 41">
            <a:extLst>
              <a:ext uri="{FF2B5EF4-FFF2-40B4-BE49-F238E27FC236}">
                <a16:creationId xmlns:a16="http://schemas.microsoft.com/office/drawing/2014/main" id="{0D145B32-E5C8-F1D7-C04B-EEF30C8094B4}"/>
              </a:ext>
            </a:extLst>
          </p:cNvPr>
          <p:cNvSpPr txBox="1"/>
          <p:nvPr/>
        </p:nvSpPr>
        <p:spPr>
          <a:xfrm>
            <a:off x="8507329" y="5975926"/>
            <a:ext cx="1508760" cy="523220"/>
          </a:xfrm>
          <a:prstGeom prst="rect">
            <a:avLst/>
          </a:prstGeom>
          <a:noFill/>
        </p:spPr>
        <p:txBody>
          <a:bodyPr wrap="square">
            <a:spAutoFit/>
          </a:bodyPr>
          <a:lstStyle/>
          <a:p>
            <a:r>
              <a:rPr lang="ar-AE" sz="2800" dirty="0">
                <a:solidFill>
                  <a:srgbClr val="CC00CC"/>
                </a:solidFill>
                <a:latin typeface="+mj-lt"/>
              </a:rPr>
              <a:t>ممنون </a:t>
            </a:r>
            <a:endParaRPr lang="en-CH" sz="2800" dirty="0">
              <a:solidFill>
                <a:srgbClr val="CC00CC"/>
              </a:solidFill>
              <a:latin typeface="+mj-lt"/>
            </a:endParaRPr>
          </a:p>
        </p:txBody>
      </p:sp>
      <p:sp>
        <p:nvSpPr>
          <p:cNvPr id="44" name="TextBox 43">
            <a:extLst>
              <a:ext uri="{FF2B5EF4-FFF2-40B4-BE49-F238E27FC236}">
                <a16:creationId xmlns:a16="http://schemas.microsoft.com/office/drawing/2014/main" id="{098A467C-4EB4-8846-BC42-B4CBFBDF43A0}"/>
              </a:ext>
            </a:extLst>
          </p:cNvPr>
          <p:cNvSpPr txBox="1"/>
          <p:nvPr/>
        </p:nvSpPr>
        <p:spPr>
          <a:xfrm>
            <a:off x="10184090" y="274356"/>
            <a:ext cx="1624584" cy="461665"/>
          </a:xfrm>
          <a:prstGeom prst="rect">
            <a:avLst/>
          </a:prstGeom>
          <a:noFill/>
        </p:spPr>
        <p:txBody>
          <a:bodyPr wrap="square">
            <a:spAutoFit/>
          </a:bodyPr>
          <a:lstStyle/>
          <a:p>
            <a:r>
              <a:rPr lang="en-US" sz="2400" dirty="0" err="1">
                <a:solidFill>
                  <a:srgbClr val="00B050"/>
                </a:solidFill>
              </a:rPr>
              <a:t>Misaotra</a:t>
            </a:r>
            <a:endParaRPr lang="en-CH" sz="2400" dirty="0">
              <a:solidFill>
                <a:srgbClr val="00B050"/>
              </a:solidFill>
            </a:endParaRPr>
          </a:p>
        </p:txBody>
      </p:sp>
      <p:sp>
        <p:nvSpPr>
          <p:cNvPr id="46" name="TextBox 45">
            <a:extLst>
              <a:ext uri="{FF2B5EF4-FFF2-40B4-BE49-F238E27FC236}">
                <a16:creationId xmlns:a16="http://schemas.microsoft.com/office/drawing/2014/main" id="{E8D34B50-A7B0-B4AB-D73D-D61C1D792CA0}"/>
              </a:ext>
            </a:extLst>
          </p:cNvPr>
          <p:cNvSpPr txBox="1"/>
          <p:nvPr/>
        </p:nvSpPr>
        <p:spPr>
          <a:xfrm>
            <a:off x="5614778" y="1549954"/>
            <a:ext cx="2438399" cy="707886"/>
          </a:xfrm>
          <a:prstGeom prst="rect">
            <a:avLst/>
          </a:prstGeom>
          <a:noFill/>
        </p:spPr>
        <p:txBody>
          <a:bodyPr wrap="square">
            <a:spAutoFit/>
          </a:bodyPr>
          <a:lstStyle/>
          <a:p>
            <a:r>
              <a:rPr lang="en-US" sz="4000" dirty="0" err="1">
                <a:solidFill>
                  <a:srgbClr val="CC00FF"/>
                </a:solidFill>
                <a:latin typeface="Aldhabi" panose="01000000000000000000" pitchFamily="2" charset="-78"/>
                <a:cs typeface="Aldhabi" panose="01000000000000000000" pitchFamily="2" charset="-78"/>
              </a:rPr>
              <a:t>Terima</a:t>
            </a:r>
            <a:r>
              <a:rPr lang="en-US" sz="4000" dirty="0">
                <a:solidFill>
                  <a:srgbClr val="CC00FF"/>
                </a:solidFill>
                <a:latin typeface="Aldhabi" panose="01000000000000000000" pitchFamily="2" charset="-78"/>
                <a:cs typeface="Aldhabi" panose="01000000000000000000" pitchFamily="2" charset="-78"/>
              </a:rPr>
              <a:t> </a:t>
            </a:r>
            <a:r>
              <a:rPr lang="en-US" sz="4000" dirty="0" err="1">
                <a:solidFill>
                  <a:srgbClr val="CC00FF"/>
                </a:solidFill>
                <a:latin typeface="Aldhabi" panose="01000000000000000000" pitchFamily="2" charset="-78"/>
                <a:cs typeface="Aldhabi" panose="01000000000000000000" pitchFamily="2" charset="-78"/>
              </a:rPr>
              <a:t>kasih</a:t>
            </a:r>
            <a:endParaRPr lang="en-CH" sz="4000" dirty="0">
              <a:solidFill>
                <a:srgbClr val="CC00FF"/>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89045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208EDA-DB81-0E44-914B-2E2F8492D4FB}"/>
              </a:ext>
            </a:extLst>
          </p:cNvPr>
          <p:cNvSpPr>
            <a:spLocks noGrp="1"/>
          </p:cNvSpPr>
          <p:nvPr>
            <p:ph type="title"/>
          </p:nvPr>
        </p:nvSpPr>
        <p:spPr>
          <a:xfrm>
            <a:off x="1318804" y="97558"/>
            <a:ext cx="9144000" cy="803382"/>
          </a:xfrm>
        </p:spPr>
        <p:txBody>
          <a:bodyPr>
            <a:normAutofit/>
          </a:bodyPr>
          <a:lstStyle/>
          <a:p>
            <a:r>
              <a:rPr lang="en-US" sz="2400" b="1">
                <a:solidFill>
                  <a:srgbClr val="002060"/>
                </a:solidFill>
                <a:latin typeface="Segoe UI" panose="020B0502040204020203" pitchFamily="34" charset="0"/>
                <a:cs typeface="Segoe UI" panose="020B0502040204020203" pitchFamily="34" charset="0"/>
                <a:sym typeface="Helvetica"/>
              </a:rPr>
              <a:t>WMO </a:t>
            </a:r>
            <a:r>
              <a:rPr lang="en-AT" sz="2400" b="1">
                <a:solidFill>
                  <a:srgbClr val="002060"/>
                </a:solidFill>
                <a:latin typeface="Segoe UI" panose="020B0502040204020203" pitchFamily="34" charset="0"/>
                <a:cs typeface="Segoe UI" panose="020B0502040204020203" pitchFamily="34" charset="0"/>
                <a:sym typeface="Helvetica"/>
              </a:rPr>
              <a:t>Strateg</a:t>
            </a:r>
            <a:r>
              <a:rPr lang="fr-CH" sz="2400" b="1" err="1">
                <a:solidFill>
                  <a:srgbClr val="002060"/>
                </a:solidFill>
                <a:latin typeface="Segoe UI" panose="020B0502040204020203" pitchFamily="34" charset="0"/>
                <a:cs typeface="Segoe UI" panose="020B0502040204020203" pitchFamily="34" charset="0"/>
                <a:sym typeface="Helvetica"/>
              </a:rPr>
              <a:t>ic</a:t>
            </a:r>
            <a:r>
              <a:rPr lang="fr-CH" sz="2400" b="1">
                <a:solidFill>
                  <a:srgbClr val="002060"/>
                </a:solidFill>
                <a:latin typeface="Segoe UI" panose="020B0502040204020203" pitchFamily="34" charset="0"/>
                <a:cs typeface="Segoe UI" panose="020B0502040204020203" pitchFamily="34" charset="0"/>
                <a:sym typeface="Helvetica"/>
              </a:rPr>
              <a:t> Plan 2024-2027</a:t>
            </a:r>
            <a:br>
              <a:rPr lang="fr-CH" sz="2400" b="1">
                <a:solidFill>
                  <a:srgbClr val="002060"/>
                </a:solidFill>
                <a:latin typeface="Segoe UI" panose="020B0502040204020203" pitchFamily="34" charset="0"/>
                <a:cs typeface="Segoe UI" panose="020B0502040204020203" pitchFamily="34" charset="0"/>
                <a:sym typeface="Helvetica"/>
              </a:rPr>
            </a:br>
            <a:r>
              <a:rPr lang="fr-CH" sz="1800" i="1">
                <a:solidFill>
                  <a:srgbClr val="002060"/>
                </a:solidFill>
                <a:latin typeface="Segoe UI" panose="020B0502040204020203" pitchFamily="34" charset="0"/>
                <a:cs typeface="Segoe UI" panose="020B0502040204020203" pitchFamily="34" charset="0"/>
                <a:sym typeface="Helvetica"/>
              </a:rPr>
              <a:t>The place of </a:t>
            </a:r>
            <a:r>
              <a:rPr lang="fr-CH" sz="1800" i="1" err="1">
                <a:solidFill>
                  <a:srgbClr val="002060"/>
                </a:solidFill>
                <a:latin typeface="Segoe UI" panose="020B0502040204020203" pitchFamily="34" charset="0"/>
                <a:cs typeface="Segoe UI" panose="020B0502040204020203" pitchFamily="34" charset="0"/>
                <a:sym typeface="Helvetica"/>
              </a:rPr>
              <a:t>Earth</a:t>
            </a:r>
            <a:r>
              <a:rPr lang="fr-CH" sz="1800" i="1">
                <a:solidFill>
                  <a:srgbClr val="002060"/>
                </a:solidFill>
                <a:latin typeface="Segoe UI" panose="020B0502040204020203" pitchFamily="34" charset="0"/>
                <a:cs typeface="Segoe UI" panose="020B0502040204020203" pitchFamily="34" charset="0"/>
                <a:sym typeface="Helvetica"/>
              </a:rPr>
              <a:t> system observations and </a:t>
            </a:r>
            <a:r>
              <a:rPr lang="fr-CH" sz="1800" i="1" err="1">
                <a:solidFill>
                  <a:srgbClr val="002060"/>
                </a:solidFill>
                <a:latin typeface="Segoe UI" panose="020B0502040204020203" pitchFamily="34" charset="0"/>
                <a:cs typeface="Segoe UI" panose="020B0502040204020203" pitchFamily="34" charset="0"/>
                <a:sym typeface="Helvetica"/>
              </a:rPr>
              <a:t>predictions</a:t>
            </a:r>
            <a:endParaRPr lang="en-AT" sz="2400">
              <a:solidFill>
                <a:srgbClr val="002060"/>
              </a:solidFill>
              <a:latin typeface="Segoe UI" panose="020B0502040204020203" pitchFamily="34" charset="0"/>
              <a:cs typeface="Segoe UI" panose="020B0502040204020203" pitchFamily="34" charset="0"/>
              <a:sym typeface="Helvetica"/>
            </a:endParaRPr>
          </a:p>
        </p:txBody>
      </p:sp>
      <p:pic>
        <p:nvPicPr>
          <p:cNvPr id="2" name="Picture 1" descr="A person holding a flashlight&#10;&#10;Description automatically generated">
            <a:extLst>
              <a:ext uri="{FF2B5EF4-FFF2-40B4-BE49-F238E27FC236}">
                <a16:creationId xmlns:a16="http://schemas.microsoft.com/office/drawing/2014/main" id="{C503A690-17EA-1425-6B03-E699AEA71AE8}"/>
              </a:ext>
            </a:extLst>
          </p:cNvPr>
          <p:cNvPicPr>
            <a:picLocks noChangeAspect="1"/>
          </p:cNvPicPr>
          <p:nvPr/>
        </p:nvPicPr>
        <p:blipFill>
          <a:blip r:embed="rId3"/>
          <a:stretch>
            <a:fillRect/>
          </a:stretch>
        </p:blipFill>
        <p:spPr>
          <a:xfrm>
            <a:off x="9037984" y="0"/>
            <a:ext cx="4837729" cy="6858000"/>
          </a:xfrm>
          <a:prstGeom prst="rect">
            <a:avLst/>
          </a:prstGeom>
        </p:spPr>
      </p:pic>
      <p:grpSp>
        <p:nvGrpSpPr>
          <p:cNvPr id="115" name="Group 114">
            <a:extLst>
              <a:ext uri="{FF2B5EF4-FFF2-40B4-BE49-F238E27FC236}">
                <a16:creationId xmlns:a16="http://schemas.microsoft.com/office/drawing/2014/main" id="{CBA6D7DF-40FE-FD08-ADB8-2DCEB7054B9E}"/>
              </a:ext>
            </a:extLst>
          </p:cNvPr>
          <p:cNvGrpSpPr/>
          <p:nvPr/>
        </p:nvGrpSpPr>
        <p:grpSpPr>
          <a:xfrm>
            <a:off x="141667" y="992022"/>
            <a:ext cx="8654431" cy="5431105"/>
            <a:chOff x="1764259" y="992023"/>
            <a:chExt cx="8654431" cy="5431105"/>
          </a:xfrm>
        </p:grpSpPr>
        <p:grpSp>
          <p:nvGrpSpPr>
            <p:cNvPr id="80" name="Group 79">
              <a:extLst>
                <a:ext uri="{FF2B5EF4-FFF2-40B4-BE49-F238E27FC236}">
                  <a16:creationId xmlns:a16="http://schemas.microsoft.com/office/drawing/2014/main" id="{BC4993F1-F754-9656-E239-35D1F4C48E81}"/>
                </a:ext>
              </a:extLst>
            </p:cNvPr>
            <p:cNvGrpSpPr/>
            <p:nvPr/>
          </p:nvGrpSpPr>
          <p:grpSpPr>
            <a:xfrm>
              <a:off x="1773310" y="992023"/>
              <a:ext cx="8645380" cy="5431105"/>
              <a:chOff x="254442" y="771279"/>
              <a:chExt cx="8645380" cy="5431105"/>
            </a:xfrm>
          </p:grpSpPr>
          <p:sp>
            <p:nvSpPr>
              <p:cNvPr id="81" name="Rectangle 80">
                <a:extLst>
                  <a:ext uri="{FF2B5EF4-FFF2-40B4-BE49-F238E27FC236}">
                    <a16:creationId xmlns:a16="http://schemas.microsoft.com/office/drawing/2014/main" id="{53047CD5-C177-6BD2-EFD0-E00248634C61}"/>
                  </a:ext>
                </a:extLst>
              </p:cNvPr>
              <p:cNvSpPr/>
              <p:nvPr/>
            </p:nvSpPr>
            <p:spPr>
              <a:xfrm>
                <a:off x="3041849"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en-US" sz="3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r" defTabSz="914400" rtl="0" eaLnBrk="1" fontAlgn="auto" latinLnBrk="0" hangingPunct="0">
                  <a:lnSpc>
                    <a:spcPct val="100000"/>
                  </a:lnSpc>
                  <a:spcBef>
                    <a:spcPts val="0"/>
                  </a:spcBef>
                  <a:spcAft>
                    <a:spcPts val="0"/>
                  </a:spcAft>
                  <a:buClrTx/>
                  <a:buSzTx/>
                  <a:buFontTx/>
                  <a:buNone/>
                  <a:tabLst/>
                  <a:defRPr/>
                </a:pPr>
                <a:r>
                  <a:rPr kumimoji="0" lang="fr-CH" sz="1400" b="1" i="0" u="none" strike="noStrike" kern="0" cap="none" spc="0" normalizeH="0" baseline="0" noProof="0">
                    <a:ln>
                      <a:noFill/>
                    </a:ln>
                    <a:solidFill>
                      <a:prstClr val="white"/>
                    </a:solidFill>
                    <a:effectLst/>
                    <a:uLnTx/>
                    <a:uFillTx/>
                    <a:latin typeface="Calibri"/>
                    <a:ea typeface="+mn-ea"/>
                    <a:cs typeface="+mn-cs"/>
                    <a:sym typeface="Helvetica"/>
                  </a:rPr>
                  <a:t>Infrastructure</a:t>
                </a:r>
                <a:endParaRPr kumimoji="0" lang="en-US" sz="10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Calibri"/>
                    <a:ea typeface="+mn-ea"/>
                    <a:cs typeface="+mn-cs"/>
                    <a:sym typeface="Helvetica"/>
                  </a:rPr>
                  <a:t>Enhance Earth system observations and predictions</a:t>
                </a:r>
              </a:p>
            </p:txBody>
          </p:sp>
          <p:sp>
            <p:nvSpPr>
              <p:cNvPr id="82" name="Rectangle 81">
                <a:extLst>
                  <a:ext uri="{FF2B5EF4-FFF2-40B4-BE49-F238E27FC236}">
                    <a16:creationId xmlns:a16="http://schemas.microsoft.com/office/drawing/2014/main" id="{D4703F1A-264F-C77F-43EF-AE53579BA6D7}"/>
                  </a:ext>
                </a:extLst>
              </p:cNvPr>
              <p:cNvSpPr/>
              <p:nvPr/>
            </p:nvSpPr>
            <p:spPr>
              <a:xfrm>
                <a:off x="1566410"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3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Calibri"/>
                    <a:ea typeface="+mn-ea"/>
                    <a:cs typeface="+mn-cs"/>
                    <a:sym typeface="Helvetica"/>
                  </a:rPr>
                  <a:t>Services</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Calibri"/>
                    <a:ea typeface="+mn-ea"/>
                    <a:cs typeface="+mn-cs"/>
                    <a:sym typeface="Helvetica"/>
                  </a:rPr>
                  <a:t>Better serve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Calibri"/>
                    <a:ea typeface="+mn-ea"/>
                    <a:cs typeface="+mn-cs"/>
                    <a:sym typeface="Helvetica"/>
                  </a:rPr>
                  <a:t>societal needs</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500" b="1"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83" name="TextBox 82">
                <a:extLst>
                  <a:ext uri="{FF2B5EF4-FFF2-40B4-BE49-F238E27FC236}">
                    <a16:creationId xmlns:a16="http://schemas.microsoft.com/office/drawing/2014/main" id="{46B6713D-91C8-67FD-EC57-2E08643461F2}"/>
                  </a:ext>
                </a:extLst>
              </p:cNvPr>
              <p:cNvSpPr txBox="1"/>
              <p:nvPr/>
            </p:nvSpPr>
            <p:spPr>
              <a:xfrm>
                <a:off x="254442" y="813420"/>
                <a:ext cx="1311968" cy="307777"/>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3529F"/>
                    </a:solidFill>
                    <a:effectLst/>
                    <a:uLnTx/>
                    <a:uFillTx/>
                    <a:latin typeface="Calibri"/>
                    <a:ea typeface="+mj-ea"/>
                    <a:cs typeface="+mj-cs"/>
                    <a:sym typeface="Helvetica"/>
                  </a:rPr>
                  <a:t>VISION 2030</a:t>
                </a:r>
              </a:p>
            </p:txBody>
          </p:sp>
          <p:sp>
            <p:nvSpPr>
              <p:cNvPr id="84" name="TextBox 83">
                <a:extLst>
                  <a:ext uri="{FF2B5EF4-FFF2-40B4-BE49-F238E27FC236}">
                    <a16:creationId xmlns:a16="http://schemas.microsoft.com/office/drawing/2014/main" id="{ABE359C3-8DAD-8444-ECA2-1C7B4B8D43EB}"/>
                  </a:ext>
                </a:extLst>
              </p:cNvPr>
              <p:cNvSpPr txBox="1"/>
              <p:nvPr/>
            </p:nvSpPr>
            <p:spPr>
              <a:xfrm>
                <a:off x="254442" y="2551380"/>
                <a:ext cx="1311968" cy="523220"/>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3529F"/>
                    </a:solidFill>
                    <a:effectLst/>
                    <a:uLnTx/>
                    <a:uFillTx/>
                    <a:latin typeface="Calibri"/>
                    <a:ea typeface="+mj-ea"/>
                    <a:cs typeface="+mj-cs"/>
                    <a:sym typeface="Helvetica"/>
                  </a:rPr>
                  <a:t>LONG-TERM GOALS</a:t>
                </a:r>
              </a:p>
            </p:txBody>
          </p:sp>
          <p:sp>
            <p:nvSpPr>
              <p:cNvPr id="85" name="TextBox 84">
                <a:extLst>
                  <a:ext uri="{FF2B5EF4-FFF2-40B4-BE49-F238E27FC236}">
                    <a16:creationId xmlns:a16="http://schemas.microsoft.com/office/drawing/2014/main" id="{8F4F3287-BDFA-F968-6E03-7DD896366779}"/>
                  </a:ext>
                </a:extLst>
              </p:cNvPr>
              <p:cNvSpPr txBox="1"/>
              <p:nvPr/>
            </p:nvSpPr>
            <p:spPr>
              <a:xfrm>
                <a:off x="254442" y="4102356"/>
                <a:ext cx="1311968" cy="738664"/>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3529F"/>
                    </a:solidFill>
                    <a:effectLst/>
                    <a:uLnTx/>
                    <a:uFillTx/>
                    <a:latin typeface="Calibri"/>
                    <a:ea typeface="+mj-ea"/>
                    <a:cs typeface="+mj-cs"/>
                    <a:sym typeface="Helvetica"/>
                  </a:rPr>
                  <a:t>STRATEGIC OBJECTIVES</a:t>
                </a:r>
              </a:p>
              <a:p>
                <a:pPr marL="0" marR="0" lvl="0" indent="0" algn="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13529F"/>
                  </a:solidFill>
                  <a:effectLst/>
                  <a:uLnTx/>
                  <a:uFillTx/>
                  <a:latin typeface="Calibri"/>
                  <a:ea typeface="+mj-ea"/>
                  <a:cs typeface="+mj-cs"/>
                  <a:sym typeface="Helvetica"/>
                </a:endParaRPr>
              </a:p>
            </p:txBody>
          </p:sp>
          <p:sp>
            <p:nvSpPr>
              <p:cNvPr id="86" name="Rectangle 85">
                <a:extLst>
                  <a:ext uri="{FF2B5EF4-FFF2-40B4-BE49-F238E27FC236}">
                    <a16:creationId xmlns:a16="http://schemas.microsoft.com/office/drawing/2014/main" id="{53C92BDD-1A74-B370-D61A-72E1DECFF6D6}"/>
                  </a:ext>
                </a:extLst>
              </p:cNvPr>
              <p:cNvSpPr/>
              <p:nvPr/>
            </p:nvSpPr>
            <p:spPr>
              <a:xfrm>
                <a:off x="1566410" y="771279"/>
                <a:ext cx="7333412" cy="87707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5BAA"/>
                    </a:solidFill>
                    <a:effectLst/>
                    <a:uLnTx/>
                    <a:uFillTx/>
                    <a:latin typeface="Calibri"/>
                    <a:ea typeface="+mn-ea"/>
                    <a:cs typeface="+mn-cs"/>
                    <a:sym typeface="Helvetica"/>
                  </a:rPr>
                  <a:t>By 2030, we see a world where all nations, especially the most vulnerable, are more </a:t>
                </a:r>
                <a:r>
                  <a:rPr kumimoji="0" lang="en-US" sz="1400" b="1" i="0" u="none" strike="noStrike" kern="0" cap="none" spc="0" normalizeH="0" baseline="0" noProof="0">
                    <a:ln>
                      <a:noFill/>
                    </a:ln>
                    <a:solidFill>
                      <a:srgbClr val="005BAA"/>
                    </a:solidFill>
                    <a:effectLst/>
                    <a:uLnTx/>
                    <a:uFillTx/>
                    <a:latin typeface="Calibri"/>
                    <a:ea typeface="+mn-ea"/>
                    <a:cs typeface="+mn-cs"/>
                    <a:sym typeface="Helvetica"/>
                  </a:rPr>
                  <a:t>resilient</a:t>
                </a:r>
                <a:r>
                  <a:rPr kumimoji="0" lang="en-US" sz="1400" b="0" i="0" u="none" strike="noStrike" kern="0" cap="none" spc="0" normalizeH="0" baseline="0" noProof="0">
                    <a:ln>
                      <a:noFill/>
                    </a:ln>
                    <a:solidFill>
                      <a:srgbClr val="005BAA"/>
                    </a:solidFill>
                    <a:effectLst/>
                    <a:uLnTx/>
                    <a:uFillTx/>
                    <a:latin typeface="Calibri"/>
                    <a:ea typeface="+mn-ea"/>
                    <a:cs typeface="+mn-cs"/>
                    <a:sym typeface="Helvetica"/>
                  </a:rPr>
                  <a:t> to the socioeconomic consequences of </a:t>
                </a:r>
                <a:r>
                  <a:rPr kumimoji="0" lang="en-US" sz="1400" b="1" i="0" u="none" strike="noStrike" kern="0" cap="none" spc="0" normalizeH="0" baseline="0" noProof="0">
                    <a:ln>
                      <a:noFill/>
                    </a:ln>
                    <a:solidFill>
                      <a:srgbClr val="005BAA"/>
                    </a:solidFill>
                    <a:effectLst/>
                    <a:uLnTx/>
                    <a:uFillTx/>
                    <a:latin typeface="Calibri"/>
                    <a:ea typeface="+mn-ea"/>
                    <a:cs typeface="+mn-cs"/>
                    <a:sym typeface="Helvetica"/>
                  </a:rPr>
                  <a:t>extreme weather, climate, water and other environmental events</a:t>
                </a:r>
                <a:r>
                  <a:rPr kumimoji="0" lang="en-US" sz="1400" b="0" i="0" u="none" strike="noStrike" kern="0" cap="none" spc="0" normalizeH="0" baseline="0" noProof="0">
                    <a:ln>
                      <a:noFill/>
                    </a:ln>
                    <a:solidFill>
                      <a:srgbClr val="005BAA"/>
                    </a:solidFill>
                    <a:effectLst/>
                    <a:uLnTx/>
                    <a:uFillTx/>
                    <a:latin typeface="Calibri"/>
                    <a:ea typeface="+mn-ea"/>
                    <a:cs typeface="+mn-cs"/>
                    <a:sym typeface="Helvetica"/>
                  </a:rPr>
                  <a:t>; and underpin their sustainable development through the </a:t>
                </a:r>
                <a:r>
                  <a:rPr kumimoji="0" lang="en-US" sz="1400" b="1" i="0" u="none" strike="noStrike" kern="0" cap="none" spc="0" normalizeH="0" baseline="0" noProof="0">
                    <a:ln>
                      <a:noFill/>
                    </a:ln>
                    <a:solidFill>
                      <a:srgbClr val="005BAA"/>
                    </a:solidFill>
                    <a:effectLst/>
                    <a:uLnTx/>
                    <a:uFillTx/>
                    <a:latin typeface="Calibri"/>
                    <a:ea typeface="+mn-ea"/>
                    <a:cs typeface="+mn-cs"/>
                    <a:sym typeface="Helvetica"/>
                  </a:rPr>
                  <a:t>best possible services</a:t>
                </a:r>
                <a:r>
                  <a:rPr kumimoji="0" lang="en-US" sz="1400" b="0" i="0" u="none" strike="noStrike" kern="0" cap="none" spc="0" normalizeH="0" baseline="0" noProof="0">
                    <a:ln>
                      <a:noFill/>
                    </a:ln>
                    <a:solidFill>
                      <a:srgbClr val="005BAA"/>
                    </a:solidFill>
                    <a:effectLst/>
                    <a:uLnTx/>
                    <a:uFillTx/>
                    <a:latin typeface="Calibri"/>
                    <a:ea typeface="+mn-ea"/>
                    <a:cs typeface="+mn-cs"/>
                    <a:sym typeface="Helvetica"/>
                  </a:rPr>
                  <a:t>, whether over land, at sea or in the air</a:t>
                </a:r>
                <a:endParaRPr kumimoji="0" lang="en-US" sz="1600" b="0" i="1" u="sng" strike="noStrike" kern="0" cap="none" spc="0" normalizeH="0" baseline="0" noProof="0">
                  <a:ln>
                    <a:noFill/>
                  </a:ln>
                  <a:solidFill>
                    <a:srgbClr val="005BAA"/>
                  </a:solidFill>
                  <a:effectLst/>
                  <a:uLnTx/>
                  <a:uFillTx/>
                  <a:latin typeface="Calibri"/>
                  <a:ea typeface="+mn-ea"/>
                  <a:cs typeface="+mn-cs"/>
                  <a:sym typeface="Helvetica"/>
                </a:endParaRPr>
              </a:p>
            </p:txBody>
          </p:sp>
          <p:pic>
            <p:nvPicPr>
              <p:cNvPr id="87" name="Picture 86">
                <a:extLst>
                  <a:ext uri="{FF2B5EF4-FFF2-40B4-BE49-F238E27FC236}">
                    <a16:creationId xmlns:a16="http://schemas.microsoft.com/office/drawing/2014/main" id="{9E9A3704-4785-8576-41A9-3D0392C04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963" y="2735357"/>
                <a:ext cx="658348" cy="697848"/>
              </a:xfrm>
              <a:prstGeom prst="rect">
                <a:avLst/>
              </a:prstGeom>
            </p:spPr>
          </p:pic>
          <p:pic>
            <p:nvPicPr>
              <p:cNvPr id="88" name="Picture 87">
                <a:extLst>
                  <a:ext uri="{FF2B5EF4-FFF2-40B4-BE49-F238E27FC236}">
                    <a16:creationId xmlns:a16="http://schemas.microsoft.com/office/drawing/2014/main" id="{CBB43BDC-42D1-C27C-16BE-29EE466B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2040" y="2838584"/>
                <a:ext cx="504000" cy="534239"/>
              </a:xfrm>
              <a:prstGeom prst="rect">
                <a:avLst/>
              </a:prstGeom>
            </p:spPr>
          </p:pic>
          <p:sp>
            <p:nvSpPr>
              <p:cNvPr id="89" name="Rectangle 88">
                <a:extLst>
                  <a:ext uri="{FF2B5EF4-FFF2-40B4-BE49-F238E27FC236}">
                    <a16:creationId xmlns:a16="http://schemas.microsoft.com/office/drawing/2014/main" id="{AF49B76B-9057-FB7A-73D9-1D2C7393220F}"/>
                  </a:ext>
                </a:extLst>
              </p:cNvPr>
              <p:cNvSpPr/>
              <p:nvPr/>
            </p:nvSpPr>
            <p:spPr>
              <a:xfrm>
                <a:off x="4517288"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3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Calibri"/>
                    <a:ea typeface="+mn-ea"/>
                    <a:cs typeface="+mn-cs"/>
                    <a:sym typeface="Helvetica"/>
                  </a:rPr>
                  <a:t>Science &amp; Innovations</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Calibri"/>
                    <a:ea typeface="+mn-ea"/>
                    <a:cs typeface="+mn-cs"/>
                    <a:sym typeface="Helvetica"/>
                  </a:rPr>
                  <a:t>Advance targeted research</a:t>
                </a:r>
              </a:p>
            </p:txBody>
          </p:sp>
          <p:pic>
            <p:nvPicPr>
              <p:cNvPr id="90" name="Picture 89">
                <a:extLst>
                  <a:ext uri="{FF2B5EF4-FFF2-40B4-BE49-F238E27FC236}">
                    <a16:creationId xmlns:a16="http://schemas.microsoft.com/office/drawing/2014/main" id="{F8F6138E-B02F-5DE1-3803-538A298A55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6937" y="2950722"/>
                <a:ext cx="584486" cy="499735"/>
              </a:xfrm>
              <a:prstGeom prst="rect">
                <a:avLst/>
              </a:prstGeom>
            </p:spPr>
          </p:pic>
          <p:sp>
            <p:nvSpPr>
              <p:cNvPr id="91" name="Rectangle 90">
                <a:extLst>
                  <a:ext uri="{FF2B5EF4-FFF2-40B4-BE49-F238E27FC236}">
                    <a16:creationId xmlns:a16="http://schemas.microsoft.com/office/drawing/2014/main" id="{2279FF87-7DA8-51E3-EC8C-5759C617F098}"/>
                  </a:ext>
                </a:extLst>
              </p:cNvPr>
              <p:cNvSpPr/>
              <p:nvPr/>
            </p:nvSpPr>
            <p:spPr>
              <a:xfrm>
                <a:off x="5992727" y="2530783"/>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3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Calibri"/>
                    <a:ea typeface="+mn-ea"/>
                    <a:cs typeface="+mn-cs"/>
                    <a:sym typeface="Helvetica"/>
                  </a:rPr>
                  <a:t> Member Services</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Calibri"/>
                    <a:ea typeface="+mn-ea"/>
                    <a:cs typeface="+mn-cs"/>
                    <a:sym typeface="Helvetica"/>
                  </a:rPr>
                  <a:t>Close the </a:t>
                </a:r>
                <a:br>
                  <a:rPr kumimoji="0" lang="en-US" sz="1000" b="1" i="0" u="none" strike="noStrike" kern="0" cap="none" spc="0" normalizeH="0" baseline="0" noProof="0">
                    <a:ln>
                      <a:noFill/>
                    </a:ln>
                    <a:solidFill>
                      <a:prstClr val="white"/>
                    </a:solidFill>
                    <a:effectLst/>
                    <a:uLnTx/>
                    <a:uFillTx/>
                    <a:latin typeface="Calibri"/>
                    <a:ea typeface="+mn-ea"/>
                    <a:cs typeface="+mn-cs"/>
                    <a:sym typeface="Helvetica"/>
                  </a:rPr>
                </a:br>
                <a:r>
                  <a:rPr kumimoji="0" lang="en-US" sz="1000" b="1" i="0" u="none" strike="noStrike" kern="0" cap="none" spc="0" normalizeH="0" baseline="0" noProof="0">
                    <a:ln>
                      <a:noFill/>
                    </a:ln>
                    <a:solidFill>
                      <a:prstClr val="white"/>
                    </a:solidFill>
                    <a:effectLst/>
                    <a:uLnTx/>
                    <a:uFillTx/>
                    <a:latin typeface="Calibri"/>
                    <a:ea typeface="+mn-ea"/>
                    <a:cs typeface="+mn-cs"/>
                    <a:sym typeface="Helvetica"/>
                  </a:rPr>
                  <a:t>capacity gap</a:t>
                </a:r>
              </a:p>
            </p:txBody>
          </p:sp>
          <p:pic>
            <p:nvPicPr>
              <p:cNvPr id="92" name="Picture 3" descr="\\INTERNAL.WMO.INT\UserData\redirected\cnovenario\Documents\Icons\handshake_white.png">
                <a:extLst>
                  <a:ext uri="{FF2B5EF4-FFF2-40B4-BE49-F238E27FC236}">
                    <a16:creationId xmlns:a16="http://schemas.microsoft.com/office/drawing/2014/main" id="{5CBCC735-85DC-1CAA-5E01-3ACAF997AA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5530" y="2942497"/>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AAA29BE1-95BB-D57D-9722-18562BC1457A}"/>
                  </a:ext>
                </a:extLst>
              </p:cNvPr>
              <p:cNvSpPr/>
              <p:nvPr/>
            </p:nvSpPr>
            <p:spPr>
              <a:xfrm>
                <a:off x="7468166" y="2530784"/>
                <a:ext cx="1431231" cy="1512000"/>
              </a:xfrm>
              <a:prstGeom prst="rect">
                <a:avLst/>
              </a:prstGeom>
              <a:solidFill>
                <a:srgbClr val="005BAA"/>
              </a:solidFill>
              <a:ln>
                <a:solidFill>
                  <a:srgbClr val="005BA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3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Calibri"/>
                    <a:ea typeface="+mn-ea"/>
                    <a:cs typeface="+mn-cs"/>
                    <a:sym typeface="Helvetica"/>
                  </a:rPr>
                  <a:t>Smart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Calibri"/>
                    <a:ea typeface="+mn-ea"/>
                    <a:cs typeface="+mn-cs"/>
                    <a:sym typeface="Helvetica"/>
                  </a:rPr>
                  <a:t>Organization</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prstClr val="white"/>
                  </a:solidFill>
                  <a:effectLst/>
                  <a:uLnTx/>
                  <a:uFillTx/>
                  <a:latin typeface="Calibri"/>
                  <a:ea typeface="+mn-ea"/>
                  <a:cs typeface="+mn-cs"/>
                  <a:sym typeface="Helvetica"/>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Calibri"/>
                    <a:ea typeface="+mn-ea"/>
                    <a:cs typeface="+mn-cs"/>
                    <a:sym typeface="Helvetica"/>
                  </a:rPr>
                  <a:t>Strategic realignment of structure and programmes</a:t>
                </a:r>
                <a:endParaRPr kumimoji="0" lang="en-US" sz="700" b="1" i="0" u="none" strike="noStrike" kern="0" cap="none" spc="0" normalizeH="0" baseline="0" noProof="0">
                  <a:ln>
                    <a:noFill/>
                  </a:ln>
                  <a:solidFill>
                    <a:prstClr val="white"/>
                  </a:solidFill>
                  <a:effectLst/>
                  <a:uLnTx/>
                  <a:uFillTx/>
                  <a:latin typeface="Calibri"/>
                  <a:ea typeface="+mn-ea"/>
                  <a:cs typeface="+mn-cs"/>
                  <a:sym typeface="Helvetica"/>
                </a:endParaRPr>
              </a:p>
            </p:txBody>
          </p:sp>
          <p:grpSp>
            <p:nvGrpSpPr>
              <p:cNvPr id="94" name="Group 93">
                <a:extLst>
                  <a:ext uri="{FF2B5EF4-FFF2-40B4-BE49-F238E27FC236}">
                    <a16:creationId xmlns:a16="http://schemas.microsoft.com/office/drawing/2014/main" id="{D26F8852-3DDB-2B14-4C30-82A5EBD80EA8}"/>
                  </a:ext>
                </a:extLst>
              </p:cNvPr>
              <p:cNvGrpSpPr/>
              <p:nvPr/>
            </p:nvGrpSpPr>
            <p:grpSpPr>
              <a:xfrm>
                <a:off x="7980735" y="3117619"/>
                <a:ext cx="409995" cy="291402"/>
                <a:chOff x="826419" y="5447130"/>
                <a:chExt cx="427450" cy="303808"/>
              </a:xfrm>
            </p:grpSpPr>
            <p:sp>
              <p:nvSpPr>
                <p:cNvPr id="105" name="Oval 104">
                  <a:extLst>
                    <a:ext uri="{FF2B5EF4-FFF2-40B4-BE49-F238E27FC236}">
                      <a16:creationId xmlns:a16="http://schemas.microsoft.com/office/drawing/2014/main" id="{37F3EE56-CB93-03AE-8E99-D686D19216DA}"/>
                    </a:ext>
                  </a:extLst>
                </p:cNvPr>
                <p:cNvSpPr/>
                <p:nvPr/>
              </p:nvSpPr>
              <p:spPr>
                <a:xfrm>
                  <a:off x="984075" y="544713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106" name="Oval 105">
                  <a:extLst>
                    <a:ext uri="{FF2B5EF4-FFF2-40B4-BE49-F238E27FC236}">
                      <a16:creationId xmlns:a16="http://schemas.microsoft.com/office/drawing/2014/main" id="{97ABA4D2-FE43-CFAB-1EF6-002D870E0C7E}"/>
                    </a:ext>
                  </a:extLst>
                </p:cNvPr>
                <p:cNvSpPr/>
                <p:nvPr/>
              </p:nvSpPr>
              <p:spPr>
                <a:xfrm>
                  <a:off x="984075"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107" name="Oval 106">
                  <a:extLst>
                    <a:ext uri="{FF2B5EF4-FFF2-40B4-BE49-F238E27FC236}">
                      <a16:creationId xmlns:a16="http://schemas.microsoft.com/office/drawing/2014/main" id="{5B8B92B9-1F9B-44FF-8216-1048508E904A}"/>
                    </a:ext>
                  </a:extLst>
                </p:cNvPr>
                <p:cNvSpPr/>
                <p:nvPr/>
              </p:nvSpPr>
              <p:spPr>
                <a:xfrm>
                  <a:off x="1141731"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sym typeface="Helvetica"/>
                  </a:endParaRPr>
                </a:p>
              </p:txBody>
            </p:sp>
            <p:sp>
              <p:nvSpPr>
                <p:cNvPr id="108" name="Oval 107">
                  <a:extLst>
                    <a:ext uri="{FF2B5EF4-FFF2-40B4-BE49-F238E27FC236}">
                      <a16:creationId xmlns:a16="http://schemas.microsoft.com/office/drawing/2014/main" id="{167CDC5F-A45E-0DA0-1FEE-C907A01C6A6E}"/>
                    </a:ext>
                  </a:extLst>
                </p:cNvPr>
                <p:cNvSpPr/>
                <p:nvPr/>
              </p:nvSpPr>
              <p:spPr>
                <a:xfrm>
                  <a:off x="826419" y="5638800"/>
                  <a:ext cx="112138" cy="1121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a:ea typeface="+mn-ea"/>
                    <a:cs typeface="+mn-cs"/>
                    <a:sym typeface="Helvetica"/>
                  </a:endParaRPr>
                </a:p>
              </p:txBody>
            </p:sp>
            <p:cxnSp>
              <p:nvCxnSpPr>
                <p:cNvPr id="109" name="Straight Connector 108">
                  <a:extLst>
                    <a:ext uri="{FF2B5EF4-FFF2-40B4-BE49-F238E27FC236}">
                      <a16:creationId xmlns:a16="http://schemas.microsoft.com/office/drawing/2014/main" id="{F3E82C5C-7F38-A9E3-FDD3-DEA58E03C988}"/>
                    </a:ext>
                  </a:extLst>
                </p:cNvPr>
                <p:cNvCxnSpPr/>
                <p:nvPr/>
              </p:nvCxnSpPr>
              <p:spPr>
                <a:xfrm>
                  <a:off x="1040144" y="5554505"/>
                  <a:ext cx="0" cy="1080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C1B2E3E4-E5F6-D6C3-73AE-347D89AC08CC}"/>
                    </a:ext>
                  </a:extLst>
                </p:cNvPr>
                <p:cNvCxnSpPr/>
                <p:nvPr/>
              </p:nvCxnSpPr>
              <p:spPr>
                <a:xfrm flipV="1">
                  <a:off x="882488"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0E41125-2902-7A82-B27E-A0798769C23E}"/>
                    </a:ext>
                  </a:extLst>
                </p:cNvPr>
                <p:cNvCxnSpPr/>
                <p:nvPr/>
              </p:nvCxnSpPr>
              <p:spPr>
                <a:xfrm flipV="1">
                  <a:off x="1197800" y="5592609"/>
                  <a:ext cx="0" cy="795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FEE019B1-29B2-3194-BB6A-E35098263B72}"/>
                    </a:ext>
                  </a:extLst>
                </p:cNvPr>
                <p:cNvCxnSpPr/>
                <p:nvPr/>
              </p:nvCxnSpPr>
              <p:spPr>
                <a:xfrm>
                  <a:off x="867610" y="5596267"/>
                  <a:ext cx="3420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5" name="TextBox 94">
                <a:extLst>
                  <a:ext uri="{FF2B5EF4-FFF2-40B4-BE49-F238E27FC236}">
                    <a16:creationId xmlns:a16="http://schemas.microsoft.com/office/drawing/2014/main" id="{11C959D8-6228-6FAC-5CD4-5A0045A0AA5B}"/>
                  </a:ext>
                </a:extLst>
              </p:cNvPr>
              <p:cNvSpPr txBox="1"/>
              <p:nvPr/>
            </p:nvSpPr>
            <p:spPr>
              <a:xfrm>
                <a:off x="1557784" y="2490998"/>
                <a:ext cx="368300"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Calibri"/>
                    <a:ea typeface="+mj-ea"/>
                    <a:cs typeface="+mj-cs"/>
                    <a:sym typeface="Helvetica"/>
                  </a:rPr>
                  <a:t>1</a:t>
                </a:r>
              </a:p>
            </p:txBody>
          </p:sp>
          <p:sp>
            <p:nvSpPr>
              <p:cNvPr id="96" name="TextBox 95">
                <a:extLst>
                  <a:ext uri="{FF2B5EF4-FFF2-40B4-BE49-F238E27FC236}">
                    <a16:creationId xmlns:a16="http://schemas.microsoft.com/office/drawing/2014/main" id="{1875534B-83CB-B0F3-11D2-B70E5624BEC1}"/>
                  </a:ext>
                </a:extLst>
              </p:cNvPr>
              <p:cNvSpPr txBox="1"/>
              <p:nvPr/>
            </p:nvSpPr>
            <p:spPr>
              <a:xfrm>
                <a:off x="7468166" y="2490998"/>
                <a:ext cx="368300"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Calibri"/>
                    <a:ea typeface="+mj-ea"/>
                    <a:cs typeface="+mj-cs"/>
                    <a:sym typeface="Helvetica"/>
                  </a:rPr>
                  <a:t>5</a:t>
                </a:r>
              </a:p>
            </p:txBody>
          </p:sp>
          <p:sp>
            <p:nvSpPr>
              <p:cNvPr id="97" name="TextBox 96">
                <a:extLst>
                  <a:ext uri="{FF2B5EF4-FFF2-40B4-BE49-F238E27FC236}">
                    <a16:creationId xmlns:a16="http://schemas.microsoft.com/office/drawing/2014/main" id="{87947DED-2EBB-452E-FD26-B3B4ECAA4BB7}"/>
                  </a:ext>
                </a:extLst>
              </p:cNvPr>
              <p:cNvSpPr txBox="1"/>
              <p:nvPr/>
            </p:nvSpPr>
            <p:spPr>
              <a:xfrm>
                <a:off x="2994436" y="2490998"/>
                <a:ext cx="368300"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Calibri"/>
                    <a:ea typeface="+mj-ea"/>
                    <a:cs typeface="+mj-cs"/>
                    <a:sym typeface="Helvetica"/>
                  </a:rPr>
                  <a:t>2</a:t>
                </a:r>
              </a:p>
            </p:txBody>
          </p:sp>
          <p:sp>
            <p:nvSpPr>
              <p:cNvPr id="98" name="TextBox 97">
                <a:extLst>
                  <a:ext uri="{FF2B5EF4-FFF2-40B4-BE49-F238E27FC236}">
                    <a16:creationId xmlns:a16="http://schemas.microsoft.com/office/drawing/2014/main" id="{6244D8B4-B16C-09CD-A026-F4C054E0DF0A}"/>
                  </a:ext>
                </a:extLst>
              </p:cNvPr>
              <p:cNvSpPr txBox="1"/>
              <p:nvPr/>
            </p:nvSpPr>
            <p:spPr>
              <a:xfrm>
                <a:off x="4512975" y="2490998"/>
                <a:ext cx="368300"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Calibri"/>
                    <a:ea typeface="+mj-ea"/>
                    <a:cs typeface="+mj-cs"/>
                    <a:sym typeface="Helvetica"/>
                  </a:rPr>
                  <a:t>3</a:t>
                </a:r>
              </a:p>
            </p:txBody>
          </p:sp>
          <p:sp>
            <p:nvSpPr>
              <p:cNvPr id="99" name="TextBox 98">
                <a:extLst>
                  <a:ext uri="{FF2B5EF4-FFF2-40B4-BE49-F238E27FC236}">
                    <a16:creationId xmlns:a16="http://schemas.microsoft.com/office/drawing/2014/main" id="{5E876DD3-56C8-5FC5-8199-5D66D4BA8045}"/>
                  </a:ext>
                </a:extLst>
              </p:cNvPr>
              <p:cNvSpPr txBox="1"/>
              <p:nvPr/>
            </p:nvSpPr>
            <p:spPr>
              <a:xfrm>
                <a:off x="5990570" y="2490998"/>
                <a:ext cx="368300"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Calibri"/>
                    <a:ea typeface="+mj-ea"/>
                    <a:cs typeface="+mj-cs"/>
                    <a:sym typeface="Helvetica"/>
                  </a:rPr>
                  <a:t>4</a:t>
                </a:r>
              </a:p>
            </p:txBody>
          </p:sp>
          <p:sp>
            <p:nvSpPr>
              <p:cNvPr id="100" name="Rectangle 99">
                <a:extLst>
                  <a:ext uri="{FF2B5EF4-FFF2-40B4-BE49-F238E27FC236}">
                    <a16:creationId xmlns:a16="http://schemas.microsoft.com/office/drawing/2014/main" id="{27691FDC-020E-DB98-727A-F5F2C609D366}"/>
                  </a:ext>
                </a:extLst>
              </p:cNvPr>
              <p:cNvSpPr/>
              <p:nvPr/>
            </p:nvSpPr>
            <p:spPr>
              <a:xfrm>
                <a:off x="3033223"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Optimize</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observation data acquisition</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Improve access to, exchange and management of </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Earth system observation data and products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Enable access and use of </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numerical analysis and prediction products</a:t>
                </a:r>
              </a:p>
            </p:txBody>
          </p:sp>
          <p:sp>
            <p:nvSpPr>
              <p:cNvPr id="101" name="Rectangle 100">
                <a:extLst>
                  <a:ext uri="{FF2B5EF4-FFF2-40B4-BE49-F238E27FC236}">
                    <a16:creationId xmlns:a16="http://schemas.microsoft.com/office/drawing/2014/main" id="{5B35C40C-E7DE-FEDD-81ED-F50E516FA129}"/>
                  </a:ext>
                </a:extLst>
              </p:cNvPr>
              <p:cNvSpPr/>
              <p:nvPr/>
            </p:nvSpPr>
            <p:spPr>
              <a:xfrm>
                <a:off x="1557784"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900" i="0" u="none" strike="noStrike" kern="0" cap="none" spc="0" normalizeH="0" baseline="0" noProof="0">
                    <a:ln>
                      <a:noFill/>
                    </a:ln>
                    <a:solidFill>
                      <a:srgbClr val="1869CA"/>
                    </a:solidFill>
                    <a:effectLst/>
                    <a:uLnTx/>
                    <a:uFillTx/>
                    <a:latin typeface="Calibri"/>
                    <a:ea typeface="+mn-ea"/>
                    <a:cs typeface="+mn-cs"/>
                    <a:sym typeface="Helvetica"/>
                  </a:rPr>
                  <a:t>National </a:t>
                </a:r>
                <a:r>
                  <a:rPr kumimoji="0" lang="en-US" sz="900" b="1" i="0" u="none" strike="noStrike" kern="0" cap="none" spc="0" normalizeH="0" baseline="0" noProof="0">
                    <a:ln>
                      <a:noFill/>
                    </a:ln>
                    <a:solidFill>
                      <a:srgbClr val="1869CA"/>
                    </a:solidFill>
                    <a:effectLst/>
                    <a:uLnTx/>
                    <a:uFillTx/>
                    <a:latin typeface="Calibri"/>
                    <a:ea typeface="+mn-ea"/>
                    <a:cs typeface="+mn-cs"/>
                    <a:sym typeface="Helvetica"/>
                  </a:rPr>
                  <a:t>multi-hazard early warning/alert </a:t>
                </a:r>
                <a:r>
                  <a:rPr kumimoji="0" lang="en-US" sz="900" i="0" u="none" strike="noStrike" kern="0" cap="none" spc="0" normalizeH="0" baseline="0" noProof="0">
                    <a:ln>
                      <a:noFill/>
                    </a:ln>
                    <a:solidFill>
                      <a:srgbClr val="1869CA"/>
                    </a:solidFill>
                    <a:effectLst/>
                    <a:uLnTx/>
                    <a:uFillTx/>
                    <a:latin typeface="Calibri"/>
                    <a:ea typeface="+mn-ea"/>
                    <a:cs typeface="+mn-cs"/>
                    <a:sym typeface="Helvetica"/>
                  </a:rPr>
                  <a:t>systems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900" b="1" i="0" u="none" strike="noStrike" kern="0" cap="none" spc="0" normalizeH="0" baseline="0" noProof="0">
                    <a:ln>
                      <a:noFill/>
                    </a:ln>
                    <a:solidFill>
                      <a:srgbClr val="1869CA"/>
                    </a:solidFill>
                    <a:effectLst/>
                    <a:uLnTx/>
                    <a:uFillTx/>
                    <a:latin typeface="Calibri"/>
                    <a:ea typeface="+mn-ea"/>
                    <a:cs typeface="+mn-cs"/>
                    <a:sym typeface="Helvetica"/>
                  </a:rPr>
                  <a:t>Climate</a:t>
                </a:r>
                <a:r>
                  <a:rPr kumimoji="0" lang="en-US" sz="900" i="0" u="none" strike="noStrike" kern="0" cap="none" spc="0" normalizeH="0" baseline="0" noProof="0">
                    <a:ln>
                      <a:noFill/>
                    </a:ln>
                    <a:solidFill>
                      <a:srgbClr val="1869CA"/>
                    </a:solidFill>
                    <a:effectLst/>
                    <a:uLnTx/>
                    <a:uFillTx/>
                    <a:latin typeface="Calibri"/>
                    <a:ea typeface="+mn-ea"/>
                    <a:cs typeface="+mn-cs"/>
                    <a:sym typeface="Helvetica"/>
                  </a:rPr>
                  <a:t> information and services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900" b="1" i="0" u="none" strike="noStrike" kern="0" cap="none" spc="0" normalizeH="0" baseline="0" noProof="0">
                    <a:ln>
                      <a:noFill/>
                    </a:ln>
                    <a:solidFill>
                      <a:srgbClr val="1869CA"/>
                    </a:solidFill>
                    <a:effectLst/>
                    <a:uLnTx/>
                    <a:uFillTx/>
                    <a:latin typeface="Calibri"/>
                    <a:ea typeface="+mn-ea"/>
                    <a:cs typeface="+mn-cs"/>
                    <a:sym typeface="Helvetica"/>
                  </a:rPr>
                  <a:t>Hydrological services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900" i="0" u="none" strike="noStrike" kern="0" cap="none" spc="0" normalizeH="0" baseline="0" noProof="0">
                    <a:ln>
                      <a:noFill/>
                    </a:ln>
                    <a:solidFill>
                      <a:srgbClr val="1869CA"/>
                    </a:solidFill>
                    <a:effectLst/>
                    <a:uLnTx/>
                    <a:uFillTx/>
                    <a:latin typeface="Calibri"/>
                    <a:ea typeface="+mn-ea"/>
                    <a:cs typeface="+mn-cs"/>
                    <a:sym typeface="Helvetica"/>
                  </a:rPr>
                  <a:t>Decision-supporting </a:t>
                </a:r>
                <a:r>
                  <a:rPr kumimoji="0" lang="en-US" sz="900" b="1" i="0" u="none" strike="noStrike" kern="0" cap="none" spc="0" normalizeH="0" baseline="0" noProof="0">
                    <a:ln>
                      <a:noFill/>
                    </a:ln>
                    <a:solidFill>
                      <a:srgbClr val="1869CA"/>
                    </a:solidFill>
                    <a:effectLst/>
                    <a:uLnTx/>
                    <a:uFillTx/>
                    <a:latin typeface="Calibri"/>
                    <a:ea typeface="+mn-ea"/>
                    <a:cs typeface="+mn-cs"/>
                    <a:sym typeface="Helvetica"/>
                  </a:rPr>
                  <a:t>weather information and services </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900" i="0" u="none" strike="noStrike" kern="0" cap="none" spc="0" normalizeH="0" baseline="0" noProof="0">
                    <a:ln>
                      <a:noFill/>
                    </a:ln>
                    <a:solidFill>
                      <a:srgbClr val="1869CA"/>
                    </a:solidFill>
                    <a:effectLst/>
                    <a:uLnTx/>
                    <a:uFillTx/>
                    <a:latin typeface="Calibri"/>
                    <a:ea typeface="+mn-ea"/>
                    <a:cs typeface="+mn-cs"/>
                    <a:sym typeface="Helvetica"/>
                  </a:rPr>
                  <a:t>Address global risks associated with </a:t>
                </a:r>
                <a:r>
                  <a:rPr kumimoji="0" lang="en-US" sz="900" b="1" i="0" u="none" strike="noStrike" kern="0" cap="none" spc="0" normalizeH="0" baseline="0" noProof="0">
                    <a:ln>
                      <a:noFill/>
                    </a:ln>
                    <a:solidFill>
                      <a:srgbClr val="1869CA"/>
                    </a:solidFill>
                    <a:effectLst/>
                    <a:uLnTx/>
                    <a:uFillTx/>
                    <a:latin typeface="Calibri"/>
                    <a:ea typeface="+mn-ea"/>
                    <a:cs typeface="+mn-cs"/>
                    <a:sym typeface="Helvetica"/>
                  </a:rPr>
                  <a:t>irreversible changes in the cryosphere</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900" i="0" u="none" strike="noStrike" kern="0" cap="none" spc="0" normalizeH="0" baseline="0" noProof="0">
                  <a:ln>
                    <a:noFill/>
                  </a:ln>
                  <a:solidFill>
                    <a:srgbClr val="1869CA"/>
                  </a:solidFill>
                  <a:effectLst/>
                  <a:uLnTx/>
                  <a:uFillTx/>
                  <a:latin typeface="Calibri"/>
                  <a:ea typeface="+mn-ea"/>
                  <a:cs typeface="+mn-cs"/>
                  <a:sym typeface="Helvetica"/>
                </a:endParaRP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0" cap="none" spc="0" normalizeH="0" baseline="0" noProof="0">
                  <a:ln>
                    <a:noFill/>
                  </a:ln>
                  <a:solidFill>
                    <a:srgbClr val="1869CA"/>
                  </a:solidFill>
                  <a:effectLst/>
                  <a:uLnTx/>
                  <a:uFillTx/>
                  <a:latin typeface="Calibri"/>
                  <a:ea typeface="+mn-ea"/>
                  <a:cs typeface="+mn-cs"/>
                  <a:sym typeface="Helvetica"/>
                </a:endParaRPr>
              </a:p>
            </p:txBody>
          </p:sp>
          <p:sp>
            <p:nvSpPr>
              <p:cNvPr id="102" name="Rectangle 101">
                <a:extLst>
                  <a:ext uri="{FF2B5EF4-FFF2-40B4-BE49-F238E27FC236}">
                    <a16:creationId xmlns:a16="http://schemas.microsoft.com/office/drawing/2014/main" id="{AD1CE553-E744-4254-74E2-F00FEB3C4D5F}"/>
                  </a:ext>
                </a:extLst>
              </p:cNvPr>
              <p:cNvSpPr/>
              <p:nvPr/>
            </p:nvSpPr>
            <p:spPr>
              <a:xfrm>
                <a:off x="4508662"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Advance</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scientific knowledge of the Earth system</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Enhance</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science-for-service value chain </a:t>
                </a: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to improve predictive capabilities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Advance</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policy-relevant science</a:t>
                </a:r>
              </a:p>
            </p:txBody>
          </p:sp>
          <p:sp>
            <p:nvSpPr>
              <p:cNvPr id="103" name="Rectangle 102">
                <a:extLst>
                  <a:ext uri="{FF2B5EF4-FFF2-40B4-BE49-F238E27FC236}">
                    <a16:creationId xmlns:a16="http://schemas.microsoft.com/office/drawing/2014/main" id="{4A37FA89-D836-F4EE-C26A-CD1776171D3E}"/>
                  </a:ext>
                </a:extLst>
              </p:cNvPr>
              <p:cNvSpPr/>
              <p:nvPr/>
            </p:nvSpPr>
            <p:spPr>
              <a:xfrm>
                <a:off x="5984101" y="4102355"/>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Enable developing countries to </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provide </a:t>
                </a: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and</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utilize essential weather, climate, hydrological </a:t>
                </a: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and</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a:t>
                </a: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related</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environmental services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Develop and sustain </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core competencies </a:t>
                </a: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and</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expertise</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Scale up </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partnerships</a:t>
                </a:r>
              </a:p>
            </p:txBody>
          </p:sp>
          <p:sp>
            <p:nvSpPr>
              <p:cNvPr id="104" name="Rectangle 103">
                <a:extLst>
                  <a:ext uri="{FF2B5EF4-FFF2-40B4-BE49-F238E27FC236}">
                    <a16:creationId xmlns:a16="http://schemas.microsoft.com/office/drawing/2014/main" id="{5660D8ED-4326-4926-F31A-9CE49D6AB090}"/>
                  </a:ext>
                </a:extLst>
              </p:cNvPr>
              <p:cNvSpPr/>
              <p:nvPr/>
            </p:nvSpPr>
            <p:spPr>
              <a:xfrm>
                <a:off x="7459540" y="4102356"/>
                <a:ext cx="1431231" cy="2100028"/>
              </a:xfrm>
              <a:prstGeom prst="rect">
                <a:avLst/>
              </a:prstGeom>
              <a:noFill/>
              <a:ln>
                <a:solidFill>
                  <a:srgbClr val="1869CA"/>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Optimize</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a:t>
                </a: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WMO </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constituent body structure</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Nurture WMO </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strategic partnerships</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Advance</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equal, effective </a:t>
                </a:r>
                <a:r>
                  <a:rPr kumimoji="0" lang="en-US" sz="1000" b="0" i="0" u="none" strike="noStrike" kern="0" cap="none" spc="0" normalizeH="0" baseline="0" noProof="0">
                    <a:ln>
                      <a:noFill/>
                    </a:ln>
                    <a:solidFill>
                      <a:srgbClr val="1869CA"/>
                    </a:solidFill>
                    <a:effectLst/>
                    <a:uLnTx/>
                    <a:uFillTx/>
                    <a:latin typeface="Calibri"/>
                    <a:ea typeface="+mn-ea"/>
                    <a:cs typeface="+mn-cs"/>
                    <a:sym typeface="Helvetica"/>
                  </a:rPr>
                  <a:t>and</a:t>
                </a:r>
                <a:r>
                  <a:rPr kumimoji="0" lang="en-US" sz="1000" b="1" i="0" u="none" strike="noStrike" kern="0" cap="none" spc="0" normalizeH="0" baseline="0" noProof="0">
                    <a:ln>
                      <a:noFill/>
                    </a:ln>
                    <a:solidFill>
                      <a:srgbClr val="1869CA"/>
                    </a:solidFill>
                    <a:effectLst/>
                    <a:uLnTx/>
                    <a:uFillTx/>
                    <a:latin typeface="Calibri"/>
                    <a:ea typeface="+mn-ea"/>
                    <a:cs typeface="+mn-cs"/>
                    <a:sym typeface="Helvetica"/>
                  </a:rPr>
                  <a:t> inclusive participation</a:t>
                </a:r>
              </a:p>
              <a:p>
                <a:pPr marL="171450" marR="0" lvl="0" indent="-1714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000" b="1" kern="0">
                    <a:solidFill>
                      <a:srgbClr val="1869CA"/>
                    </a:solidFill>
                    <a:latin typeface="Calibri"/>
                    <a:sym typeface="Helvetica"/>
                  </a:rPr>
                  <a:t>Environmental sustainability</a:t>
                </a:r>
                <a:endParaRPr kumimoji="0" lang="en-US" sz="1000" b="1" i="0" u="none" strike="noStrike" kern="0" cap="none" spc="0" normalizeH="0" baseline="0" noProof="0">
                  <a:ln>
                    <a:noFill/>
                  </a:ln>
                  <a:solidFill>
                    <a:srgbClr val="1869CA"/>
                  </a:solidFill>
                  <a:effectLst/>
                  <a:uLnTx/>
                  <a:uFillTx/>
                  <a:latin typeface="Calibri"/>
                  <a:ea typeface="+mn-ea"/>
                  <a:cs typeface="+mn-cs"/>
                  <a:sym typeface="Helvetica"/>
                </a:endParaRPr>
              </a:p>
            </p:txBody>
          </p:sp>
        </p:grpSp>
        <p:sp>
          <p:nvSpPr>
            <p:cNvPr id="113" name="TextBox 112">
              <a:extLst>
                <a:ext uri="{FF2B5EF4-FFF2-40B4-BE49-F238E27FC236}">
                  <a16:creationId xmlns:a16="http://schemas.microsoft.com/office/drawing/2014/main" id="{F742BD15-B3E3-A8B6-222D-282B66BC2A21}"/>
                </a:ext>
              </a:extLst>
            </p:cNvPr>
            <p:cNvSpPr txBox="1"/>
            <p:nvPr/>
          </p:nvSpPr>
          <p:spPr>
            <a:xfrm>
              <a:off x="1764259" y="1925771"/>
              <a:ext cx="1311968" cy="307777"/>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3529F"/>
                  </a:solidFill>
                  <a:effectLst/>
                  <a:uLnTx/>
                  <a:uFillTx/>
                  <a:latin typeface="Calibri"/>
                  <a:ea typeface="+mj-ea"/>
                  <a:cs typeface="+mj-cs"/>
                  <a:sym typeface="Helvetica"/>
                </a:rPr>
                <a:t>MISSION</a:t>
              </a:r>
            </a:p>
          </p:txBody>
        </p:sp>
        <p:sp>
          <p:nvSpPr>
            <p:cNvPr id="114" name="Rectangle 113">
              <a:extLst>
                <a:ext uri="{FF2B5EF4-FFF2-40B4-BE49-F238E27FC236}">
                  <a16:creationId xmlns:a16="http://schemas.microsoft.com/office/drawing/2014/main" id="{005D180D-E165-F735-C618-48551DA0949F}"/>
                </a:ext>
              </a:extLst>
            </p:cNvPr>
            <p:cNvSpPr/>
            <p:nvPr/>
          </p:nvSpPr>
          <p:spPr>
            <a:xfrm>
              <a:off x="3076227" y="1915397"/>
              <a:ext cx="7333412" cy="78014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auto" latinLnBrk="0" hangingPunct="0">
                <a:lnSpc>
                  <a:spcPct val="100000"/>
                </a:lnSpc>
                <a:spcBef>
                  <a:spcPts val="0"/>
                </a:spcBef>
                <a:spcAft>
                  <a:spcPts val="0"/>
                </a:spcAft>
                <a:buClrTx/>
                <a:buSzTx/>
                <a:buFontTx/>
                <a:buNone/>
                <a:tabLst/>
                <a:defRPr/>
              </a:pPr>
              <a:r>
                <a:rPr kumimoji="0" lang="en-US" sz="1400" b="0" strike="noStrike" kern="0" cap="none" spc="0" normalizeH="0" baseline="0" noProof="0">
                  <a:ln>
                    <a:noFill/>
                  </a:ln>
                  <a:solidFill>
                    <a:srgbClr val="005BAA"/>
                  </a:solidFill>
                  <a:effectLst/>
                  <a:uLnTx/>
                  <a:uFillTx/>
                  <a:latin typeface="Calibri"/>
                  <a:ea typeface="+mn-ea"/>
                  <a:cs typeface="+mn-cs"/>
                  <a:sym typeface="Helvetica"/>
                </a:rPr>
                <a:t>To facilitate worldwide cooperation on </a:t>
              </a:r>
              <a:r>
                <a:rPr kumimoji="0" lang="en-US" sz="1400" b="1" strike="noStrike" kern="0" cap="none" spc="0" normalizeH="0" baseline="0" noProof="0">
                  <a:ln>
                    <a:noFill/>
                  </a:ln>
                  <a:solidFill>
                    <a:srgbClr val="005BAA"/>
                  </a:solidFill>
                  <a:effectLst/>
                  <a:uLnTx/>
                  <a:uFillTx/>
                  <a:latin typeface="Calibri"/>
                  <a:ea typeface="+mn-ea"/>
                  <a:cs typeface="+mn-cs"/>
                  <a:sym typeface="Helvetica"/>
                </a:rPr>
                <a:t>monitoring and predicting changes in weather, climate, water </a:t>
              </a:r>
              <a:r>
                <a:rPr kumimoji="0" lang="en-US" sz="1400" b="0" strike="noStrike" kern="0" cap="none" spc="0" normalizeH="0" baseline="0" noProof="0">
                  <a:ln>
                    <a:noFill/>
                  </a:ln>
                  <a:solidFill>
                    <a:srgbClr val="005BAA"/>
                  </a:solidFill>
                  <a:effectLst/>
                  <a:uLnTx/>
                  <a:uFillTx/>
                  <a:latin typeface="Calibri"/>
                  <a:ea typeface="+mn-ea"/>
                  <a:cs typeface="+mn-cs"/>
                  <a:sym typeface="Helvetica"/>
                </a:rPr>
                <a:t>and other environmental conditions through the </a:t>
              </a:r>
              <a:r>
                <a:rPr kumimoji="0" lang="en-US" sz="1400" b="1" strike="noStrike" kern="0" cap="none" spc="0" normalizeH="0" baseline="0" noProof="0">
                  <a:ln>
                    <a:noFill/>
                  </a:ln>
                  <a:solidFill>
                    <a:srgbClr val="005BAA"/>
                  </a:solidFill>
                  <a:effectLst/>
                  <a:uLnTx/>
                  <a:uFillTx/>
                  <a:latin typeface="Calibri"/>
                  <a:ea typeface="+mn-ea"/>
                  <a:cs typeface="+mn-cs"/>
                  <a:sym typeface="Helvetica"/>
                </a:rPr>
                <a:t>exchange of data, information and services</a:t>
              </a:r>
              <a:r>
                <a:rPr kumimoji="0" lang="en-US" sz="1400" b="0" strike="noStrike" kern="0" cap="none" spc="0" normalizeH="0" baseline="0" noProof="0">
                  <a:ln>
                    <a:noFill/>
                  </a:ln>
                  <a:solidFill>
                    <a:srgbClr val="005BAA"/>
                  </a:solidFill>
                  <a:effectLst/>
                  <a:uLnTx/>
                  <a:uFillTx/>
                  <a:latin typeface="Calibri"/>
                  <a:ea typeface="+mn-ea"/>
                  <a:cs typeface="+mn-cs"/>
                  <a:sym typeface="Helvetica"/>
                </a:rPr>
                <a:t>, standardization, application, research and training. </a:t>
              </a:r>
            </a:p>
          </p:txBody>
        </p:sp>
      </p:grpSp>
      <p:sp>
        <p:nvSpPr>
          <p:cNvPr id="4" name="Rectangle 3">
            <a:extLst>
              <a:ext uri="{FF2B5EF4-FFF2-40B4-BE49-F238E27FC236}">
                <a16:creationId xmlns:a16="http://schemas.microsoft.com/office/drawing/2014/main" id="{FD1057ED-A3B2-0E74-1184-09103E35404C}"/>
              </a:ext>
            </a:extLst>
          </p:cNvPr>
          <p:cNvSpPr/>
          <p:nvPr/>
        </p:nvSpPr>
        <p:spPr>
          <a:xfrm>
            <a:off x="2923208" y="2751526"/>
            <a:ext cx="1439857" cy="36716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0094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9">
            <a:extLst>
              <a:ext uri="{FF2B5EF4-FFF2-40B4-BE49-F238E27FC236}">
                <a16:creationId xmlns:a16="http://schemas.microsoft.com/office/drawing/2014/main" id="{A5C1E12B-A08D-2317-629C-6BFBC3F2A2DC}"/>
              </a:ext>
            </a:extLst>
          </p:cNvPr>
          <p:cNvSpPr/>
          <p:nvPr/>
        </p:nvSpPr>
        <p:spPr>
          <a:xfrm>
            <a:off x="4596384" y="1465339"/>
            <a:ext cx="7394323" cy="43601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nSpc>
                <a:spcPts val="3360"/>
              </a:lnSpc>
              <a:defRPr sz="1800"/>
            </a:pPr>
            <a:r>
              <a:rPr lang="en-CH"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rPr>
              <a:t>WMO Strategic Objectives</a:t>
            </a:r>
            <a:endParaRPr lang="en-US" sz="3600" b="1" kern="1000">
              <a:solidFill>
                <a:srgbClr val="005BAA"/>
              </a:solidFill>
              <a:latin typeface="Arial" panose="020B0604020202020204" pitchFamily="34" charset="0"/>
              <a:ea typeface="Verdana" panose="020B0604030504040204" pitchFamily="34" charset="0"/>
              <a:cs typeface="Arial" panose="020B0604020202020204" pitchFamily="34" charset="0"/>
              <a:sym typeface="Montserrat-Regular"/>
            </a:endParaRPr>
          </a:p>
        </p:txBody>
      </p:sp>
      <p:sp>
        <p:nvSpPr>
          <p:cNvPr id="5" name="CuadroTexto 3">
            <a:extLst>
              <a:ext uri="{FF2B5EF4-FFF2-40B4-BE49-F238E27FC236}">
                <a16:creationId xmlns:a16="http://schemas.microsoft.com/office/drawing/2014/main" id="{3124F6EF-FB18-CDF2-3BC1-04834AC29EB9}"/>
              </a:ext>
            </a:extLst>
          </p:cNvPr>
          <p:cNvSpPr txBox="1"/>
          <p:nvPr/>
        </p:nvSpPr>
        <p:spPr>
          <a:xfrm>
            <a:off x="2606125" y="2262924"/>
            <a:ext cx="8336045" cy="3261727"/>
          </a:xfrm>
          <a:prstGeom prst="rect">
            <a:avLst/>
          </a:prstGeom>
          <a:noFill/>
        </p:spPr>
        <p:txBody>
          <a:bodyPr wrap="square" rtlCol="0">
            <a:spAutoFit/>
          </a:bodyPr>
          <a:lstStyle/>
          <a:p>
            <a:pPr>
              <a:lnSpc>
                <a:spcPct val="150000"/>
              </a:lnSpc>
            </a:pPr>
            <a:r>
              <a:rPr lang="hr-HR" sz="2000" b="1" i="0" u="none" strike="noStrike" baseline="0">
                <a:solidFill>
                  <a:schemeClr val="bg1"/>
                </a:solidFill>
                <a:latin typeface="Verdana" panose="020B0604030504040204" pitchFamily="34" charset="0"/>
                <a:ea typeface="Verdana" panose="020B0604030504040204" pitchFamily="34" charset="0"/>
              </a:rPr>
              <a:t>1</a:t>
            </a:r>
          </a:p>
          <a:p>
            <a:pPr>
              <a:lnSpc>
                <a:spcPct val="150000"/>
              </a:lnSpc>
            </a:pPr>
            <a:r>
              <a:rPr lang="hr-HR" sz="2000" b="1">
                <a:solidFill>
                  <a:schemeClr val="bg1"/>
                </a:solidFill>
                <a:latin typeface="Verdana" panose="020B0604030504040204" pitchFamily="34" charset="0"/>
                <a:ea typeface="Verdana" panose="020B0604030504040204" pitchFamily="34" charset="0"/>
              </a:rPr>
              <a:t>2</a:t>
            </a:r>
          </a:p>
          <a:p>
            <a:pPr>
              <a:lnSpc>
                <a:spcPct val="150000"/>
              </a:lnSpc>
            </a:pPr>
            <a:r>
              <a:rPr lang="hr-HR" sz="2000" b="1" i="0" u="none" strike="noStrike" baseline="0">
                <a:solidFill>
                  <a:schemeClr val="bg1"/>
                </a:solidFill>
                <a:latin typeface="Verdana" panose="020B0604030504040204" pitchFamily="34" charset="0"/>
                <a:ea typeface="Verdana" panose="020B0604030504040204" pitchFamily="34" charset="0"/>
              </a:rPr>
              <a:t>3</a:t>
            </a:r>
          </a:p>
          <a:p>
            <a:pPr>
              <a:lnSpc>
                <a:spcPct val="150000"/>
              </a:lnSpc>
            </a:pPr>
            <a:r>
              <a:rPr lang="hr-HR" sz="2000" b="1">
                <a:solidFill>
                  <a:schemeClr val="bg1"/>
                </a:solidFill>
                <a:latin typeface="Verdana" panose="020B0604030504040204" pitchFamily="34" charset="0"/>
                <a:ea typeface="Verdana" panose="020B0604030504040204" pitchFamily="34" charset="0"/>
              </a:rPr>
              <a:t>4</a:t>
            </a:r>
          </a:p>
          <a:p>
            <a:pPr>
              <a:lnSpc>
                <a:spcPct val="150000"/>
              </a:lnSpc>
            </a:pPr>
            <a:r>
              <a:rPr lang="hr-HR" sz="2000" b="1" i="0" u="none" strike="noStrike" baseline="0">
                <a:solidFill>
                  <a:schemeClr val="bg1"/>
                </a:solidFill>
                <a:latin typeface="Verdana" panose="020B0604030504040204" pitchFamily="34" charset="0"/>
                <a:ea typeface="Verdana" panose="020B0604030504040204" pitchFamily="34" charset="0"/>
              </a:rPr>
              <a:t>5</a:t>
            </a:r>
          </a:p>
          <a:p>
            <a:pPr>
              <a:lnSpc>
                <a:spcPct val="150000"/>
              </a:lnSpc>
            </a:pPr>
            <a:r>
              <a:rPr lang="hr-HR" sz="2000" b="1">
                <a:solidFill>
                  <a:schemeClr val="bg1"/>
                </a:solidFill>
                <a:latin typeface="Verdana" panose="020B0604030504040204" pitchFamily="34" charset="0"/>
                <a:ea typeface="Verdana" panose="020B0604030504040204" pitchFamily="34" charset="0"/>
              </a:rPr>
              <a:t>6</a:t>
            </a:r>
            <a:endParaRPr lang="hr-HR" sz="2000" b="1" i="0" u="none" strike="noStrike" baseline="0">
              <a:solidFill>
                <a:schemeClr val="bg1"/>
              </a:solidFill>
              <a:latin typeface="Verdana" panose="020B0604030504040204" pitchFamily="34" charset="0"/>
              <a:ea typeface="Verdana" panose="020B0604030504040204" pitchFamily="34" charset="0"/>
            </a:endParaRPr>
          </a:p>
          <a:p>
            <a:pPr>
              <a:lnSpc>
                <a:spcPct val="150000"/>
              </a:lnSpc>
            </a:pPr>
            <a:endParaRPr lang="hr-HR" sz="2000" b="1" i="0" u="none" strike="noStrike" baseline="0">
              <a:solidFill>
                <a:srgbClr val="005BAA"/>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FFEFA237-0DAF-CDDA-FA84-CC0C10C8C43C}"/>
              </a:ext>
            </a:extLst>
          </p:cNvPr>
          <p:cNvPicPr>
            <a:picLocks noChangeAspect="1"/>
          </p:cNvPicPr>
          <p:nvPr/>
        </p:nvPicPr>
        <p:blipFill>
          <a:blip r:embed="rId3"/>
          <a:stretch>
            <a:fillRect/>
          </a:stretch>
        </p:blipFill>
        <p:spPr>
          <a:xfrm>
            <a:off x="1740838" y="398356"/>
            <a:ext cx="2484208" cy="6152070"/>
          </a:xfrm>
          <a:prstGeom prst="rect">
            <a:avLst/>
          </a:prstGeom>
        </p:spPr>
      </p:pic>
      <p:sp>
        <p:nvSpPr>
          <p:cNvPr id="8" name="Arrow: Left 7">
            <a:extLst>
              <a:ext uri="{FF2B5EF4-FFF2-40B4-BE49-F238E27FC236}">
                <a16:creationId xmlns:a16="http://schemas.microsoft.com/office/drawing/2014/main" id="{56327A3F-AB6E-0F8E-C91E-9ACB00E8A5A7}"/>
              </a:ext>
            </a:extLst>
          </p:cNvPr>
          <p:cNvSpPr/>
          <p:nvPr/>
        </p:nvSpPr>
        <p:spPr>
          <a:xfrm>
            <a:off x="4631124" y="2925986"/>
            <a:ext cx="5904969" cy="1006027"/>
          </a:xfrm>
          <a:prstGeom prst="lef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a:t>WMO Integrated Global Observing System (</a:t>
            </a:r>
            <a:r>
              <a:rPr lang="en-CH">
                <a:hlinkClick r:id="rId4"/>
              </a:rPr>
              <a:t>WIGOS</a:t>
            </a:r>
            <a:r>
              <a:rPr lang="en-CH"/>
              <a:t>)</a:t>
            </a:r>
          </a:p>
        </p:txBody>
      </p:sp>
      <p:sp>
        <p:nvSpPr>
          <p:cNvPr id="9" name="Arrow: Left 8">
            <a:extLst>
              <a:ext uri="{FF2B5EF4-FFF2-40B4-BE49-F238E27FC236}">
                <a16:creationId xmlns:a16="http://schemas.microsoft.com/office/drawing/2014/main" id="{D6D42F11-05B7-5D6D-A0F8-F2DAF2C4132B}"/>
              </a:ext>
            </a:extLst>
          </p:cNvPr>
          <p:cNvSpPr/>
          <p:nvPr/>
        </p:nvSpPr>
        <p:spPr>
          <a:xfrm>
            <a:off x="4631123" y="4166178"/>
            <a:ext cx="5904971" cy="1006027"/>
          </a:xfrm>
          <a:prstGeom prst="lef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a:t>WMO Information System (</a:t>
            </a:r>
            <a:r>
              <a:rPr lang="en-CH">
                <a:hlinkClick r:id="rId5"/>
              </a:rPr>
              <a:t>WIS</a:t>
            </a:r>
            <a:r>
              <a:rPr lang="en-CH"/>
              <a:t>)</a:t>
            </a:r>
          </a:p>
        </p:txBody>
      </p:sp>
      <p:sp>
        <p:nvSpPr>
          <p:cNvPr id="10" name="Arrow: Left 9">
            <a:extLst>
              <a:ext uri="{FF2B5EF4-FFF2-40B4-BE49-F238E27FC236}">
                <a16:creationId xmlns:a16="http://schemas.microsoft.com/office/drawing/2014/main" id="{61DCB756-0821-6243-DD84-A0E232B6CC27}"/>
              </a:ext>
            </a:extLst>
          </p:cNvPr>
          <p:cNvSpPr/>
          <p:nvPr/>
        </p:nvSpPr>
        <p:spPr>
          <a:xfrm>
            <a:off x="4631126" y="5311737"/>
            <a:ext cx="5904972" cy="1000408"/>
          </a:xfrm>
          <a:prstGeom prst="lef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a:t>
            </a:r>
            <a:r>
              <a:rPr lang="en-CH"/>
              <a:t>MO </a:t>
            </a:r>
            <a:r>
              <a:rPr lang="en-US"/>
              <a:t>Integrated Processing and Prediction System (</a:t>
            </a:r>
            <a:r>
              <a:rPr lang="en-US">
                <a:hlinkClick r:id="rId6"/>
              </a:rPr>
              <a:t>WIPPS</a:t>
            </a:r>
            <a:r>
              <a:rPr lang="en-US"/>
              <a:t>)</a:t>
            </a:r>
            <a:endParaRPr lang="en-CH"/>
          </a:p>
        </p:txBody>
      </p:sp>
    </p:spTree>
    <p:extLst>
      <p:ext uri="{BB962C8B-B14F-4D97-AF65-F5344CB8AC3E}">
        <p14:creationId xmlns:p14="http://schemas.microsoft.com/office/powerpoint/2010/main" val="40639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3DAA0C-77BA-80B4-E08B-20190B6B466D}"/>
              </a:ext>
            </a:extLst>
          </p:cNvPr>
          <p:cNvSpPr>
            <a:spLocks noGrp="1"/>
          </p:cNvSpPr>
          <p:nvPr>
            <p:ph type="title"/>
          </p:nvPr>
        </p:nvSpPr>
        <p:spPr>
          <a:xfrm>
            <a:off x="254040" y="-20767"/>
            <a:ext cx="10401767" cy="1020511"/>
          </a:xfrm>
        </p:spPr>
        <p:txBody>
          <a:bodyPr>
            <a:normAutofit/>
          </a:bodyPr>
          <a:lstStyle/>
          <a:p>
            <a:pPr algn="l"/>
            <a:r>
              <a:rPr lang="en-CH" sz="3200" b="1" dirty="0">
                <a:solidFill>
                  <a:srgbClr val="0066FF"/>
                </a:solidFill>
                <a:effectLst>
                  <a:outerShdw blurRad="38100" dist="38100" dir="2700000" algn="tl">
                    <a:srgbClr val="000000">
                      <a:alpha val="43137"/>
                    </a:srgbClr>
                  </a:outerShdw>
                </a:effectLst>
                <a:latin typeface="Segoe UI Semibold" panose="020B0502040204020203" pitchFamily="34" charset="0"/>
                <a:cs typeface="Segoe UI Semibold" panose="020B0502040204020203" pitchFamily="34" charset="0"/>
              </a:rPr>
              <a:t>WMO Integrated Global Observing System (WIGOS)</a:t>
            </a:r>
          </a:p>
        </p:txBody>
      </p:sp>
      <p:sp>
        <p:nvSpPr>
          <p:cNvPr id="3" name="Content Placeholder 2">
            <a:extLst>
              <a:ext uri="{FF2B5EF4-FFF2-40B4-BE49-F238E27FC236}">
                <a16:creationId xmlns:a16="http://schemas.microsoft.com/office/drawing/2014/main" id="{B31003E4-54E8-3577-C1D2-11AA599D6FF0}"/>
              </a:ext>
            </a:extLst>
          </p:cNvPr>
          <p:cNvSpPr>
            <a:spLocks noGrp="1"/>
          </p:cNvSpPr>
          <p:nvPr>
            <p:ph idx="1"/>
          </p:nvPr>
        </p:nvSpPr>
        <p:spPr>
          <a:xfrm>
            <a:off x="445476" y="1145252"/>
            <a:ext cx="7682523" cy="5006407"/>
          </a:xfrm>
        </p:spPr>
        <p:txBody>
          <a:bodyPr>
            <a:normAutofit/>
          </a:bodyPr>
          <a:lstStyle/>
          <a:p>
            <a:r>
              <a:rPr lang="en-CH" sz="2000" dirty="0">
                <a:latin typeface="Arial" panose="020B0604020202020204" pitchFamily="34" charset="0"/>
                <a:cs typeface="Arial" panose="020B0604020202020204" pitchFamily="34" charset="0"/>
              </a:rPr>
              <a:t>F</a:t>
            </a:r>
            <a:r>
              <a:rPr lang="en-US" sz="2000" dirty="0" err="1">
                <a:latin typeface="Arial" panose="020B0604020202020204" pitchFamily="34" charset="0"/>
                <a:cs typeface="Arial" panose="020B0604020202020204" pitchFamily="34" charset="0"/>
              </a:rPr>
              <a:t>ramework</a:t>
            </a:r>
            <a:r>
              <a:rPr lang="en-US" sz="2000" dirty="0">
                <a:latin typeface="Arial" panose="020B0604020202020204" pitchFamily="34" charset="0"/>
                <a:cs typeface="Arial" panose="020B0604020202020204" pitchFamily="34" charset="0"/>
              </a:rPr>
              <a:t> for the integration, coordination and optimized evolution of existing observing systems</a:t>
            </a:r>
            <a:endParaRPr lang="en-CH" sz="2000" dirty="0">
              <a:latin typeface="Arial" panose="020B0604020202020204" pitchFamily="34" charset="0"/>
              <a:cs typeface="Arial" panose="020B0604020202020204" pitchFamily="34" charset="0"/>
            </a:endParaRPr>
          </a:p>
          <a:p>
            <a:endParaRPr lang="en-CH" sz="2000" dirty="0">
              <a:latin typeface="Arial" panose="020B0604020202020204" pitchFamily="34" charset="0"/>
              <a:cs typeface="Arial" panose="020B0604020202020204" pitchFamily="34" charset="0"/>
            </a:endParaRPr>
          </a:p>
          <a:p>
            <a:r>
              <a:rPr lang="en-CH" sz="2000" dirty="0">
                <a:latin typeface="Arial" panose="020B0604020202020204" pitchFamily="34" charset="0"/>
                <a:cs typeface="Arial" panose="020B0604020202020204" pitchFamily="34" charset="0"/>
              </a:rPr>
              <a:t>E</a:t>
            </a:r>
            <a:r>
              <a:rPr lang="en-US" sz="2000" dirty="0" err="1">
                <a:latin typeface="Arial" panose="020B0604020202020204" pitchFamily="34" charset="0"/>
                <a:cs typeface="Arial" panose="020B0604020202020204" pitchFamily="34" charset="0"/>
              </a:rPr>
              <a:t>nhanc</a:t>
            </a:r>
            <a:r>
              <a:rPr lang="en-CH" sz="2000" dirty="0">
                <a:latin typeface="Arial" panose="020B0604020202020204" pitchFamily="34" charset="0"/>
                <a:cs typeface="Arial" panose="020B0604020202020204" pitchFamily="34" charset="0"/>
              </a:rPr>
              <a:t>e</a:t>
            </a:r>
            <a:r>
              <a:rPr lang="en-US" sz="2000" dirty="0">
                <a:latin typeface="Arial" panose="020B0604020202020204" pitchFamily="34" charset="0"/>
                <a:cs typeface="Arial" panose="020B0604020202020204" pitchFamily="34" charset="0"/>
              </a:rPr>
              <a:t> governance</a:t>
            </a:r>
            <a:r>
              <a:rPr lang="en-CH"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management functions, mechanisms</a:t>
            </a:r>
            <a:r>
              <a:rPr lang="en-CH"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activities to be accomplished by contributing observing systems to satisfy, in a sustained and cost-effective manner, the evolving observing requirements of Members</a:t>
            </a:r>
            <a:endParaRPr lang="en-CH" sz="2000" dirty="0">
              <a:latin typeface="Arial" panose="020B0604020202020204" pitchFamily="34" charset="0"/>
              <a:cs typeface="Arial" panose="020B0604020202020204" pitchFamily="34" charset="0"/>
            </a:endParaRPr>
          </a:p>
          <a:p>
            <a:endParaRPr lang="en-CH" sz="2000" dirty="0">
              <a:latin typeface="Arial" panose="020B0604020202020204" pitchFamily="34" charset="0"/>
              <a:cs typeface="Arial" panose="020B0604020202020204" pitchFamily="34" charset="0"/>
            </a:endParaRPr>
          </a:p>
          <a:p>
            <a:r>
              <a:rPr lang="en-CH" sz="2000" dirty="0">
                <a:latin typeface="Arial" panose="020B0604020202020204" pitchFamily="34" charset="0"/>
                <a:cs typeface="Arial" panose="020B0604020202020204" pitchFamily="34" charset="0"/>
              </a:rPr>
              <a:t>S</a:t>
            </a:r>
            <a:r>
              <a:rPr lang="en-US" sz="2000" dirty="0" err="1">
                <a:latin typeface="Arial" panose="020B0604020202020204" pitchFamily="34" charset="0"/>
                <a:cs typeface="Arial" panose="020B0604020202020204" pitchFamily="34" charset="0"/>
              </a:rPr>
              <a:t>upports</a:t>
            </a:r>
            <a:r>
              <a:rPr lang="en-US" sz="2000" dirty="0">
                <a:latin typeface="Arial" panose="020B0604020202020204" pitchFamily="34" charset="0"/>
                <a:cs typeface="Arial" panose="020B0604020202020204" pitchFamily="34" charset="0"/>
              </a:rPr>
              <a:t> better use of existing and emerging observational capabilities of Members</a:t>
            </a:r>
            <a:endParaRPr lang="en-CH" sz="2000" dirty="0">
              <a:latin typeface="Arial" panose="020B0604020202020204" pitchFamily="34" charset="0"/>
              <a:cs typeface="Arial" panose="020B0604020202020204" pitchFamily="34" charset="0"/>
            </a:endParaRPr>
          </a:p>
          <a:p>
            <a:endParaRPr lang="en-CH"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a:t>
            </a:r>
            <a:r>
              <a:rPr lang="en-CH" sz="2000" dirty="0" err="1">
                <a:latin typeface="Arial" panose="020B0604020202020204" pitchFamily="34" charset="0"/>
                <a:cs typeface="Arial" panose="020B0604020202020204" pitchFamily="34" charset="0"/>
              </a:rPr>
              <a:t>nable</a:t>
            </a:r>
            <a:r>
              <a:rPr lang="en-CH"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Members</a:t>
            </a:r>
            <a:r>
              <a:rPr lang="en-CH"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partners to better respond to natural hazards, improve weather, water, climate and related environmental monitoring, and to adapt to climate change while providing avenues capacity development</a:t>
            </a:r>
            <a:endParaRPr lang="en-CH" sz="2000" dirty="0">
              <a:latin typeface="Arial" panose="020B0604020202020204" pitchFamily="34" charset="0"/>
              <a:cs typeface="Arial" panose="020B0604020202020204" pitchFamily="34" charset="0"/>
            </a:endParaRPr>
          </a:p>
        </p:txBody>
      </p:sp>
      <p:pic>
        <p:nvPicPr>
          <p:cNvPr id="1026" name="Picture 2" descr="An Earth observing &quot; System of Systems &quot; for revolutionizing our understanding of the hydrological cycle. This multiscale , multi-resolution observation strategy is not a concept: the technology exists and is largely in place now. Supporting traditional space based satellites, there are now a range of orbital options from commercial CubeSats to demonstration sensors onboard the International Space Station. Beyond orbiting EO systems, technological advances in hardware design and 5  ">
            <a:extLst>
              <a:ext uri="{FF2B5EF4-FFF2-40B4-BE49-F238E27FC236}">
                <a16:creationId xmlns:a16="http://schemas.microsoft.com/office/drawing/2014/main" id="{8EE01255-3749-0903-E5B4-59AD71DF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380" y="1145252"/>
            <a:ext cx="4196620" cy="524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29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process&#10;&#10;Description automatically generated">
            <a:extLst>
              <a:ext uri="{FF2B5EF4-FFF2-40B4-BE49-F238E27FC236}">
                <a16:creationId xmlns:a16="http://schemas.microsoft.com/office/drawing/2014/main" id="{B5C55EE1-B2E6-2ECD-3530-FF8CCA2256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361" y="290245"/>
            <a:ext cx="4631390" cy="6480425"/>
          </a:xfrm>
        </p:spPr>
      </p:pic>
      <p:sp>
        <p:nvSpPr>
          <p:cNvPr id="6" name="TextBox 5">
            <a:extLst>
              <a:ext uri="{FF2B5EF4-FFF2-40B4-BE49-F238E27FC236}">
                <a16:creationId xmlns:a16="http://schemas.microsoft.com/office/drawing/2014/main" id="{2E7B375D-DE08-1C2D-DDE5-E154D21F3E9B}"/>
              </a:ext>
            </a:extLst>
          </p:cNvPr>
          <p:cNvSpPr txBox="1"/>
          <p:nvPr/>
        </p:nvSpPr>
        <p:spPr>
          <a:xfrm>
            <a:off x="5225346" y="6596345"/>
            <a:ext cx="2089033" cy="246221"/>
          </a:xfrm>
          <a:prstGeom prst="rect">
            <a:avLst/>
          </a:prstGeom>
          <a:noFill/>
        </p:spPr>
        <p:txBody>
          <a:bodyPr wrap="none" rtlCol="0">
            <a:spAutoFit/>
          </a:bodyPr>
          <a:lstStyle/>
          <a:p>
            <a:r>
              <a:rPr lang="en-CH" sz="1000" i="1" dirty="0">
                <a:latin typeface="Arial" panose="020B0604020202020204" pitchFamily="34" charset="0"/>
                <a:cs typeface="Arial" panose="020B0604020202020204" pitchFamily="34" charset="0"/>
              </a:rPr>
              <a:t>WIGOS Manual (WMO No.-1160)</a:t>
            </a:r>
          </a:p>
        </p:txBody>
      </p:sp>
      <p:sp>
        <p:nvSpPr>
          <p:cNvPr id="7" name="TextBox 6">
            <a:extLst>
              <a:ext uri="{FF2B5EF4-FFF2-40B4-BE49-F238E27FC236}">
                <a16:creationId xmlns:a16="http://schemas.microsoft.com/office/drawing/2014/main" id="{739F1360-4D91-5CC2-B6BA-01AD96B51D81}"/>
              </a:ext>
            </a:extLst>
          </p:cNvPr>
          <p:cNvSpPr txBox="1"/>
          <p:nvPr/>
        </p:nvSpPr>
        <p:spPr>
          <a:xfrm>
            <a:off x="4851751" y="2106202"/>
            <a:ext cx="1781257"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Requirements</a:t>
            </a:r>
          </a:p>
        </p:txBody>
      </p:sp>
      <p:sp>
        <p:nvSpPr>
          <p:cNvPr id="8" name="TextBox 7">
            <a:extLst>
              <a:ext uri="{FF2B5EF4-FFF2-40B4-BE49-F238E27FC236}">
                <a16:creationId xmlns:a16="http://schemas.microsoft.com/office/drawing/2014/main" id="{37651171-E715-B195-9104-94E6A5883DEF}"/>
              </a:ext>
            </a:extLst>
          </p:cNvPr>
          <p:cNvSpPr txBox="1"/>
          <p:nvPr/>
        </p:nvSpPr>
        <p:spPr>
          <a:xfrm>
            <a:off x="4851751" y="2587375"/>
            <a:ext cx="984565"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Design</a:t>
            </a:r>
          </a:p>
        </p:txBody>
      </p:sp>
      <p:sp>
        <p:nvSpPr>
          <p:cNvPr id="9" name="TextBox 8">
            <a:extLst>
              <a:ext uri="{FF2B5EF4-FFF2-40B4-BE49-F238E27FC236}">
                <a16:creationId xmlns:a16="http://schemas.microsoft.com/office/drawing/2014/main" id="{B0CC6ED2-2025-3741-4B3C-C1E803657714}"/>
              </a:ext>
            </a:extLst>
          </p:cNvPr>
          <p:cNvSpPr txBox="1"/>
          <p:nvPr/>
        </p:nvSpPr>
        <p:spPr>
          <a:xfrm>
            <a:off x="4851750" y="3059668"/>
            <a:ext cx="3017173"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Standards / best practice</a:t>
            </a:r>
          </a:p>
        </p:txBody>
      </p:sp>
      <p:sp>
        <p:nvSpPr>
          <p:cNvPr id="11" name="TextBox 10">
            <a:extLst>
              <a:ext uri="{FF2B5EF4-FFF2-40B4-BE49-F238E27FC236}">
                <a16:creationId xmlns:a16="http://schemas.microsoft.com/office/drawing/2014/main" id="{3F884240-BC7C-71AF-E9A2-6CE29E37D774}"/>
              </a:ext>
            </a:extLst>
          </p:cNvPr>
          <p:cNvSpPr txBox="1"/>
          <p:nvPr/>
        </p:nvSpPr>
        <p:spPr>
          <a:xfrm>
            <a:off x="4851750" y="3777037"/>
            <a:ext cx="1936749"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Implementation</a:t>
            </a:r>
          </a:p>
        </p:txBody>
      </p:sp>
      <p:sp>
        <p:nvSpPr>
          <p:cNvPr id="12" name="TextBox 11">
            <a:extLst>
              <a:ext uri="{FF2B5EF4-FFF2-40B4-BE49-F238E27FC236}">
                <a16:creationId xmlns:a16="http://schemas.microsoft.com/office/drawing/2014/main" id="{B636122D-4150-F622-86F1-761AAD2AB924}"/>
              </a:ext>
            </a:extLst>
          </p:cNvPr>
          <p:cNvSpPr txBox="1"/>
          <p:nvPr/>
        </p:nvSpPr>
        <p:spPr>
          <a:xfrm>
            <a:off x="4851750" y="4443736"/>
            <a:ext cx="982961"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Quality</a:t>
            </a:r>
          </a:p>
        </p:txBody>
      </p:sp>
      <p:sp>
        <p:nvSpPr>
          <p:cNvPr id="13" name="TextBox 12">
            <a:extLst>
              <a:ext uri="{FF2B5EF4-FFF2-40B4-BE49-F238E27FC236}">
                <a16:creationId xmlns:a16="http://schemas.microsoft.com/office/drawing/2014/main" id="{CAC09A02-AE85-C98A-2F2C-27F220908EB1}"/>
              </a:ext>
            </a:extLst>
          </p:cNvPr>
          <p:cNvSpPr txBox="1"/>
          <p:nvPr/>
        </p:nvSpPr>
        <p:spPr>
          <a:xfrm>
            <a:off x="4857598" y="4925769"/>
            <a:ext cx="1112805"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Delivery</a:t>
            </a:r>
          </a:p>
        </p:txBody>
      </p:sp>
      <p:sp>
        <p:nvSpPr>
          <p:cNvPr id="14" name="TextBox 13">
            <a:extLst>
              <a:ext uri="{FF2B5EF4-FFF2-40B4-BE49-F238E27FC236}">
                <a16:creationId xmlns:a16="http://schemas.microsoft.com/office/drawing/2014/main" id="{B9775945-2A95-EC03-E084-FA42362CB595}"/>
              </a:ext>
            </a:extLst>
          </p:cNvPr>
          <p:cNvSpPr txBox="1"/>
          <p:nvPr/>
        </p:nvSpPr>
        <p:spPr>
          <a:xfrm>
            <a:off x="4864537" y="5370301"/>
            <a:ext cx="1382110"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Monitoring</a:t>
            </a:r>
          </a:p>
        </p:txBody>
      </p:sp>
      <p:sp>
        <p:nvSpPr>
          <p:cNvPr id="15" name="TextBox 14">
            <a:extLst>
              <a:ext uri="{FF2B5EF4-FFF2-40B4-BE49-F238E27FC236}">
                <a16:creationId xmlns:a16="http://schemas.microsoft.com/office/drawing/2014/main" id="{B62004B4-1A2F-9C44-0056-1D7562085783}"/>
              </a:ext>
            </a:extLst>
          </p:cNvPr>
          <p:cNvSpPr txBox="1"/>
          <p:nvPr/>
        </p:nvSpPr>
        <p:spPr>
          <a:xfrm>
            <a:off x="4864536" y="5848219"/>
            <a:ext cx="2124299"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Feedback/review</a:t>
            </a:r>
          </a:p>
        </p:txBody>
      </p:sp>
      <p:sp>
        <p:nvSpPr>
          <p:cNvPr id="16" name="TextBox 15">
            <a:extLst>
              <a:ext uri="{FF2B5EF4-FFF2-40B4-BE49-F238E27FC236}">
                <a16:creationId xmlns:a16="http://schemas.microsoft.com/office/drawing/2014/main" id="{24B51D22-03CE-EA6B-5D9D-36E7B14367A7}"/>
              </a:ext>
            </a:extLst>
          </p:cNvPr>
          <p:cNvSpPr txBox="1"/>
          <p:nvPr/>
        </p:nvSpPr>
        <p:spPr>
          <a:xfrm>
            <a:off x="2012074" y="6319346"/>
            <a:ext cx="2722220"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Capacity development</a:t>
            </a:r>
          </a:p>
        </p:txBody>
      </p:sp>
      <p:sp>
        <p:nvSpPr>
          <p:cNvPr id="17" name="TextBox 16">
            <a:extLst>
              <a:ext uri="{FF2B5EF4-FFF2-40B4-BE49-F238E27FC236}">
                <a16:creationId xmlns:a16="http://schemas.microsoft.com/office/drawing/2014/main" id="{7D0536C5-F52E-F80A-095F-0DFE5D68F4AA}"/>
              </a:ext>
            </a:extLst>
          </p:cNvPr>
          <p:cNvSpPr txBox="1"/>
          <p:nvPr/>
        </p:nvSpPr>
        <p:spPr>
          <a:xfrm>
            <a:off x="8500983" y="1300630"/>
            <a:ext cx="3282373" cy="523220"/>
          </a:xfrm>
          <a:prstGeom prst="rect">
            <a:avLst/>
          </a:prstGeom>
          <a:noFill/>
        </p:spPr>
        <p:txBody>
          <a:bodyPr wrap="none" rtlCol="0">
            <a:spAutoFit/>
          </a:bodyPr>
          <a:lstStyle/>
          <a:p>
            <a:r>
              <a:rPr lang="en-CH" sz="2800" b="1" dirty="0">
                <a:latin typeface="Segoe UI Semibold" panose="020B0502040204020203" pitchFamily="34" charset="0"/>
                <a:cs typeface="Segoe UI Semibold" panose="020B0502040204020203" pitchFamily="34" charset="0"/>
              </a:rPr>
              <a:t>Unified Data Policy</a:t>
            </a:r>
          </a:p>
        </p:txBody>
      </p:sp>
      <p:sp>
        <p:nvSpPr>
          <p:cNvPr id="18" name="TextBox 17">
            <a:extLst>
              <a:ext uri="{FF2B5EF4-FFF2-40B4-BE49-F238E27FC236}">
                <a16:creationId xmlns:a16="http://schemas.microsoft.com/office/drawing/2014/main" id="{999F6410-168D-E57F-15CE-79B14853EA5E}"/>
              </a:ext>
            </a:extLst>
          </p:cNvPr>
          <p:cNvSpPr txBox="1"/>
          <p:nvPr/>
        </p:nvSpPr>
        <p:spPr>
          <a:xfrm>
            <a:off x="2212086" y="777410"/>
            <a:ext cx="4703595" cy="523220"/>
          </a:xfrm>
          <a:prstGeom prst="rect">
            <a:avLst/>
          </a:prstGeom>
          <a:solidFill>
            <a:schemeClr val="bg1"/>
          </a:solidFill>
        </p:spPr>
        <p:txBody>
          <a:bodyPr wrap="none" rtlCol="0">
            <a:spAutoFit/>
          </a:bodyPr>
          <a:lstStyle/>
          <a:p>
            <a:r>
              <a:rPr lang="en-CH" sz="2800" b="1" dirty="0">
                <a:latin typeface="Segoe UI Semibold" panose="020B0502040204020203" pitchFamily="34" charset="0"/>
                <a:cs typeface="Segoe UI Semibold" panose="020B0502040204020203" pitchFamily="34" charset="0"/>
              </a:rPr>
              <a:t>WIGOS Processes and Roles</a:t>
            </a:r>
          </a:p>
        </p:txBody>
      </p:sp>
      <p:sp>
        <p:nvSpPr>
          <p:cNvPr id="19" name="TextBox 18">
            <a:extLst>
              <a:ext uri="{FF2B5EF4-FFF2-40B4-BE49-F238E27FC236}">
                <a16:creationId xmlns:a16="http://schemas.microsoft.com/office/drawing/2014/main" id="{0559CB7A-BECD-DACC-D174-61F4F4703708}"/>
              </a:ext>
            </a:extLst>
          </p:cNvPr>
          <p:cNvSpPr txBox="1"/>
          <p:nvPr/>
        </p:nvSpPr>
        <p:spPr>
          <a:xfrm>
            <a:off x="9004417" y="1911089"/>
            <a:ext cx="1309974"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Core data</a:t>
            </a:r>
          </a:p>
        </p:txBody>
      </p:sp>
      <p:sp>
        <p:nvSpPr>
          <p:cNvPr id="20" name="TextBox 19">
            <a:extLst>
              <a:ext uri="{FF2B5EF4-FFF2-40B4-BE49-F238E27FC236}">
                <a16:creationId xmlns:a16="http://schemas.microsoft.com/office/drawing/2014/main" id="{D33123E7-2641-1997-97BB-B9E6A3E68D1A}"/>
              </a:ext>
            </a:extLst>
          </p:cNvPr>
          <p:cNvSpPr txBox="1"/>
          <p:nvPr/>
        </p:nvSpPr>
        <p:spPr>
          <a:xfrm>
            <a:off x="9004417" y="2346428"/>
            <a:ext cx="2492990" cy="400110"/>
          </a:xfrm>
          <a:prstGeom prst="rect">
            <a:avLst/>
          </a:prstGeom>
          <a:noFill/>
        </p:spPr>
        <p:txBody>
          <a:bodyPr wrap="none" rtlCol="0">
            <a:spAutoFit/>
          </a:bodyPr>
          <a:lstStyle/>
          <a:p>
            <a:r>
              <a:rPr lang="en-CH" sz="2000" dirty="0">
                <a:latin typeface="Arial" panose="020B0604020202020204" pitchFamily="34" charset="0"/>
                <a:cs typeface="Arial" panose="020B0604020202020204" pitchFamily="34" charset="0"/>
              </a:rPr>
              <a:t>Recommended data</a:t>
            </a:r>
          </a:p>
        </p:txBody>
      </p:sp>
      <p:pic>
        <p:nvPicPr>
          <p:cNvPr id="10" name="Picture 9">
            <a:extLst>
              <a:ext uri="{FF2B5EF4-FFF2-40B4-BE49-F238E27FC236}">
                <a16:creationId xmlns:a16="http://schemas.microsoft.com/office/drawing/2014/main" id="{20FE9981-BF2F-37FE-EB97-F9D97C3B0E3D}"/>
              </a:ext>
            </a:extLst>
          </p:cNvPr>
          <p:cNvPicPr>
            <a:picLocks noChangeAspect="1"/>
          </p:cNvPicPr>
          <p:nvPr/>
        </p:nvPicPr>
        <p:blipFill>
          <a:blip r:embed="rId4"/>
          <a:stretch>
            <a:fillRect/>
          </a:stretch>
        </p:blipFill>
        <p:spPr>
          <a:xfrm>
            <a:off x="9004417" y="3059668"/>
            <a:ext cx="2444559" cy="3429001"/>
          </a:xfrm>
          <a:prstGeom prst="rect">
            <a:avLst/>
          </a:prstGeom>
        </p:spPr>
      </p:pic>
    </p:spTree>
    <p:extLst>
      <p:ext uri="{BB962C8B-B14F-4D97-AF65-F5344CB8AC3E}">
        <p14:creationId xmlns:p14="http://schemas.microsoft.com/office/powerpoint/2010/main" val="165830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3DAA0C-77BA-80B4-E08B-20190B6B466D}"/>
              </a:ext>
            </a:extLst>
          </p:cNvPr>
          <p:cNvSpPr>
            <a:spLocks noGrp="1"/>
          </p:cNvSpPr>
          <p:nvPr>
            <p:ph type="title"/>
          </p:nvPr>
        </p:nvSpPr>
        <p:spPr>
          <a:xfrm>
            <a:off x="169755" y="263015"/>
            <a:ext cx="8617058" cy="1325563"/>
          </a:xfrm>
        </p:spPr>
        <p:txBody>
          <a:bodyPr>
            <a:normAutofit/>
          </a:bodyPr>
          <a:lstStyle/>
          <a:p>
            <a:pPr algn="l"/>
            <a:r>
              <a:rPr lang="en-CH" sz="3200" b="1" dirty="0">
                <a:solidFill>
                  <a:srgbClr val="0066FF"/>
                </a:solidFill>
                <a:effectLst>
                  <a:outerShdw blurRad="38100" dist="38100" dir="2700000" algn="tl">
                    <a:srgbClr val="000000">
                      <a:alpha val="43137"/>
                    </a:srgbClr>
                  </a:outerShdw>
                </a:effectLst>
                <a:latin typeface="Segoe UI Semibold" panose="020B0502040204020203" pitchFamily="34" charset="0"/>
                <a:cs typeface="Segoe UI Semibold" panose="020B0502040204020203" pitchFamily="34" charset="0"/>
              </a:rPr>
              <a:t>WIGOS in WMO’s Strategic Plan 2024-2027</a:t>
            </a:r>
          </a:p>
        </p:txBody>
      </p:sp>
      <p:sp>
        <p:nvSpPr>
          <p:cNvPr id="7" name="Content Placeholder 6">
            <a:extLst>
              <a:ext uri="{FF2B5EF4-FFF2-40B4-BE49-F238E27FC236}">
                <a16:creationId xmlns:a16="http://schemas.microsoft.com/office/drawing/2014/main" id="{B7A359C6-546D-BD20-295C-2C325E4C5563}"/>
              </a:ext>
            </a:extLst>
          </p:cNvPr>
          <p:cNvSpPr txBox="1">
            <a:spLocks noGrp="1"/>
          </p:cNvSpPr>
          <p:nvPr>
            <p:ph idx="1"/>
          </p:nvPr>
        </p:nvSpPr>
        <p:spPr>
          <a:xfrm>
            <a:off x="609600" y="1600201"/>
            <a:ext cx="8026400" cy="4690515"/>
          </a:xfrm>
          <a:prstGeom prst="rect">
            <a:avLst/>
          </a:prstGeom>
          <a:noFill/>
        </p:spPr>
        <p:txBody>
          <a:bodyPr wrap="square">
            <a:spAutoFit/>
          </a:bodyPr>
          <a:lstStyle/>
          <a:p>
            <a:pPr marL="0" lvl="1" indent="0" fontAlgn="base">
              <a:spcBef>
                <a:spcPts val="1200"/>
              </a:spcBef>
              <a:spcAft>
                <a:spcPts val="1200"/>
              </a:spcAft>
              <a:buNone/>
            </a:pPr>
            <a:r>
              <a:rPr lang="en-US" sz="2400" dirty="0">
                <a:latin typeface="Arial" panose="020B0604020202020204" pitchFamily="34" charset="0"/>
                <a:cs typeface="Arial" panose="020B0604020202020204" pitchFamily="34" charset="0"/>
              </a:rPr>
              <a:t>Objective 2.1: </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Optimize the acquisition of Earth</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     System observation data through WIGOS</a:t>
            </a:r>
            <a:r>
              <a:rPr lang="en-US" sz="2400" b="1" dirty="0">
                <a:latin typeface="Arial" panose="020B0604020202020204" pitchFamily="34" charset="0"/>
                <a:cs typeface="Arial" panose="020B0604020202020204" pitchFamily="34" charset="0"/>
              </a:rPr>
              <a:t>”</a:t>
            </a:r>
          </a:p>
          <a:p>
            <a:pPr marL="0" lvl="1" indent="0" fontAlgn="base">
              <a:spcBef>
                <a:spcPts val="1200"/>
              </a:spcBef>
              <a:spcAft>
                <a:spcPts val="1200"/>
              </a:spcAft>
              <a:buNone/>
            </a:pPr>
            <a:r>
              <a:rPr lang="en-US" sz="2000" b="1" dirty="0">
                <a:latin typeface="Arial" panose="020B0604020202020204" pitchFamily="34" charset="0"/>
                <a:cs typeface="Arial" panose="020B0604020202020204" pitchFamily="34" charset="0"/>
              </a:rPr>
              <a:t>Focus in 2024–2027:</a:t>
            </a:r>
          </a:p>
          <a:p>
            <a:pPr marL="342900" lvl="1" indent="-342900" fontAlgn="base">
              <a:spcBef>
                <a:spcPts val="600"/>
              </a:spcBef>
              <a:spcAft>
                <a:spcPts val="600"/>
              </a:spcAft>
            </a:pPr>
            <a:r>
              <a:rPr lang="en-US" sz="2000" dirty="0">
                <a:latin typeface="Arial" panose="020B0604020202020204" pitchFamily="34" charset="0"/>
                <a:cs typeface="Arial" panose="020B0604020202020204" pitchFamily="34" charset="0"/>
              </a:rPr>
              <a:t>The availability and scope of observational data increased</a:t>
            </a:r>
          </a:p>
          <a:p>
            <a:pPr marL="342900" lvl="1" indent="-342900" fontAlgn="base">
              <a:spcBef>
                <a:spcPts val="600"/>
              </a:spcBef>
              <a:spcAft>
                <a:spcPts val="600"/>
              </a:spcAft>
            </a:pPr>
            <a:r>
              <a:rPr lang="en-US" sz="2000" dirty="0">
                <a:latin typeface="Arial" panose="020B0604020202020204" pitchFamily="34" charset="0"/>
                <a:cs typeface="Arial" panose="020B0604020202020204" pitchFamily="34" charset="0"/>
              </a:rPr>
              <a:t>Observations across domains into WIGOS integrated</a:t>
            </a:r>
          </a:p>
          <a:p>
            <a:pPr marL="342900" lvl="1" indent="-342900" fontAlgn="base">
              <a:spcBef>
                <a:spcPts val="600"/>
              </a:spcBef>
              <a:spcAft>
                <a:spcPts val="600"/>
              </a:spcAft>
            </a:pPr>
            <a:r>
              <a:rPr lang="en-US" sz="2000" dirty="0">
                <a:latin typeface="Arial" panose="020B0604020202020204" pitchFamily="34" charset="0"/>
                <a:cs typeface="Arial" panose="020B0604020202020204" pitchFamily="34" charset="0"/>
              </a:rPr>
              <a:t>Observations to support climate adaptation and mitigation coordinated</a:t>
            </a:r>
          </a:p>
          <a:p>
            <a:pPr marL="342900" lvl="1" indent="-342900" fontAlgn="base">
              <a:spcBef>
                <a:spcPts val="600"/>
              </a:spcBef>
              <a:spcAft>
                <a:spcPts val="600"/>
              </a:spcAft>
            </a:pPr>
            <a:r>
              <a:rPr lang="en-US" sz="2000" dirty="0">
                <a:latin typeface="Arial" panose="020B0604020202020204" pitchFamily="34" charset="0"/>
                <a:cs typeface="Arial" panose="020B0604020202020204" pitchFamily="34" charset="0"/>
              </a:rPr>
              <a:t>New technologies brought into operations</a:t>
            </a:r>
          </a:p>
          <a:p>
            <a:pPr marL="342900" lvl="1" indent="-342900" fontAlgn="base">
              <a:spcBef>
                <a:spcPts val="600"/>
              </a:spcBef>
              <a:spcAft>
                <a:spcPts val="600"/>
              </a:spcAft>
            </a:pPr>
            <a:r>
              <a:rPr lang="en-US" sz="2000" dirty="0">
                <a:latin typeface="Arial" panose="020B0604020202020204" pitchFamily="34" charset="0"/>
                <a:cs typeface="Arial" panose="020B0604020202020204" pitchFamily="34" charset="0"/>
              </a:rPr>
              <a:t>Environmentally sustainable design of WMO observing </a:t>
            </a:r>
            <a:r>
              <a:rPr lang="en-US" sz="2000" dirty="0" err="1">
                <a:latin typeface="Arial" panose="020B0604020202020204" pitchFamily="34" charset="0"/>
                <a:cs typeface="Arial" panose="020B0604020202020204" pitchFamily="34" charset="0"/>
              </a:rPr>
              <a:t>programmes</a:t>
            </a:r>
            <a:r>
              <a:rPr lang="en-US" sz="2000" dirty="0">
                <a:latin typeface="Arial" panose="020B0604020202020204" pitchFamily="34" charset="0"/>
                <a:cs typeface="Arial" panose="020B0604020202020204" pitchFamily="34" charset="0"/>
              </a:rPr>
              <a:t> ensured</a:t>
            </a:r>
          </a:p>
          <a:p>
            <a:pPr marL="0" lvl="1" indent="0" fontAlgn="base">
              <a:spcBef>
                <a:spcPts val="1200"/>
              </a:spcBef>
              <a:spcAft>
                <a:spcPts val="1200"/>
              </a:spcAft>
            </a:pPr>
            <a:endParaRPr lang="en-US" sz="2400" b="1" dirty="0">
              <a:latin typeface="Arial" panose="020B0604020202020204" pitchFamily="34" charset="0"/>
              <a:cs typeface="Arial" panose="020B0604020202020204" pitchFamily="34" charset="0"/>
            </a:endParaRPr>
          </a:p>
        </p:txBody>
      </p:sp>
      <p:pic>
        <p:nvPicPr>
          <p:cNvPr id="8" name="Picture 7" descr="A view of the earth from space&#10;&#10;Description automatically generated with medium confidence">
            <a:extLst>
              <a:ext uri="{FF2B5EF4-FFF2-40B4-BE49-F238E27FC236}">
                <a16:creationId xmlns:a16="http://schemas.microsoft.com/office/drawing/2014/main" id="{46A2F563-92AB-E161-C753-DC7390166F47}"/>
              </a:ext>
            </a:extLst>
          </p:cNvPr>
          <p:cNvPicPr>
            <a:picLocks noGrp="1" noChangeAspect="1"/>
          </p:cNvPicPr>
          <p:nvPr/>
        </p:nvPicPr>
        <p:blipFill>
          <a:blip r:embed="rId2"/>
          <a:srcRect l="18750" r="18750"/>
          <a:stretch>
            <a:fillRect/>
          </a:stretch>
        </p:blipFill>
        <p:spPr>
          <a:xfrm>
            <a:off x="8937625" y="0"/>
            <a:ext cx="5289550" cy="6858000"/>
          </a:xfrm>
          <a:prstGeom prst="rect">
            <a:avLst/>
          </a:prstGeom>
          <a:solidFill>
            <a:srgbClr val="D8D8D8"/>
          </a:solidFill>
          <a:ln>
            <a:noFill/>
          </a:ln>
        </p:spPr>
      </p:pic>
    </p:spTree>
    <p:extLst>
      <p:ext uri="{BB962C8B-B14F-4D97-AF65-F5344CB8AC3E}">
        <p14:creationId xmlns:p14="http://schemas.microsoft.com/office/powerpoint/2010/main" val="250705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634C-370D-7299-771F-77E34BE5FDD1}"/>
            </a:ext>
          </a:extLst>
        </p:cNvPr>
        <p:cNvGrpSpPr/>
        <p:nvPr/>
      </p:nvGrpSpPr>
      <p:grpSpPr>
        <a:xfrm>
          <a:off x="0" y="0"/>
          <a:ext cx="0" cy="0"/>
          <a:chOff x="0" y="0"/>
          <a:chExt cx="0" cy="0"/>
        </a:xfrm>
      </p:grpSpPr>
      <p:sp>
        <p:nvSpPr>
          <p:cNvPr id="2" name="Shape 79">
            <a:extLst>
              <a:ext uri="{FF2B5EF4-FFF2-40B4-BE49-F238E27FC236}">
                <a16:creationId xmlns:a16="http://schemas.microsoft.com/office/drawing/2014/main" id="{1D652B95-87C4-6239-E3A3-A9E3E619CFF3}"/>
              </a:ext>
            </a:extLst>
          </p:cNvPr>
          <p:cNvSpPr/>
          <p:nvPr/>
        </p:nvSpPr>
        <p:spPr>
          <a:xfrm>
            <a:off x="235094" y="254233"/>
            <a:ext cx="10400957" cy="833049"/>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GB" sz="3600" b="1" i="0" u="none" strike="noStrike" kern="100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Global Basic Observing Network (</a:t>
            </a:r>
            <a:r>
              <a:rPr kumimoji="0" lang="en-GB" sz="3600" b="1" i="0" u="none" strike="noStrike" kern="100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hlinkClick r:id="rId3"/>
              </a:rPr>
              <a:t>GBON</a:t>
            </a:r>
            <a:r>
              <a:rPr kumimoji="0" lang="en-GB" sz="3600" b="1" i="0" u="none" strike="noStrike" kern="100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a:t>
            </a:r>
          </a:p>
          <a:p>
            <a:pPr marL="0" marR="0" lvl="0" indent="0" algn="l" defTabSz="914400" rtl="0" eaLnBrk="1" fontAlgn="auto" latinLnBrk="0" hangingPunct="1">
              <a:lnSpc>
                <a:spcPts val="3360"/>
              </a:lnSpc>
              <a:spcBef>
                <a:spcPts val="0"/>
              </a:spcBef>
              <a:spcAft>
                <a:spcPts val="0"/>
              </a:spcAft>
              <a:buClrTx/>
              <a:buSzTx/>
              <a:buFontTx/>
              <a:buNone/>
              <a:tabLst/>
              <a:defRPr sz="1800"/>
            </a:pPr>
            <a:r>
              <a:rPr lang="en-GB" i="1" kern="1000" dirty="0">
                <a:solidFill>
                  <a:srgbClr val="0070C0"/>
                </a:solidFill>
                <a:latin typeface="Segoe UI" panose="020B0502040204020203" pitchFamily="34" charset="0"/>
                <a:ea typeface="Verdana" panose="020B0604030504040204" pitchFamily="34" charset="0"/>
                <a:cs typeface="Segoe UI" panose="020B0502040204020203" pitchFamily="34" charset="0"/>
                <a:sym typeface="Montserrat-Regular"/>
              </a:rPr>
              <a:t>A global public good for improved weather prediction and climate reanalysis</a:t>
            </a:r>
            <a:endParaRPr kumimoji="0" lang="en-GB" sz="2800" i="1" u="none" strike="noStrike" kern="1000" cap="none" spc="0" normalizeH="0" baseline="0" noProof="0" dirty="0">
              <a:ln>
                <a:noFill/>
              </a:ln>
              <a:solidFill>
                <a:srgbClr val="0070C0"/>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endParaRPr>
          </a:p>
        </p:txBody>
      </p:sp>
      <p:sp>
        <p:nvSpPr>
          <p:cNvPr id="3" name="CuadroTexto 3">
            <a:extLst>
              <a:ext uri="{FF2B5EF4-FFF2-40B4-BE49-F238E27FC236}">
                <a16:creationId xmlns:a16="http://schemas.microsoft.com/office/drawing/2014/main" id="{3A1E6D9C-E790-C9A1-2DA0-98596B78F71B}"/>
              </a:ext>
            </a:extLst>
          </p:cNvPr>
          <p:cNvSpPr txBox="1"/>
          <p:nvPr/>
        </p:nvSpPr>
        <p:spPr>
          <a:xfrm>
            <a:off x="367322" y="1614089"/>
            <a:ext cx="6557109" cy="4524315"/>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latin typeface="Arial" panose="020B0604020202020204" pitchFamily="34" charset="0"/>
                <a:ea typeface="Verdana" panose="020B0604030504040204" pitchFamily="34" charset="0"/>
                <a:cs typeface="Arial" panose="020B0604020202020204" pitchFamily="34" charset="0"/>
              </a:rPr>
              <a:t>Lack of observations limits ability to monitor, understand and predict weather and climate, both locally and globally</a:t>
            </a:r>
            <a:endParaRPr lang="en-CH" dirty="0">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latin typeface="Arial" panose="020B0604020202020204" pitchFamily="34" charset="0"/>
                <a:ea typeface="Verdana" panose="020B0604030504040204" pitchFamily="34" charset="0"/>
                <a:cs typeface="Arial" panose="020B0604020202020204" pitchFamily="34" charset="0"/>
              </a:rPr>
              <a:t>Weather prediction beyond 3-4 days for any location on the globe requires exchange of observations world-wide.</a:t>
            </a:r>
          </a:p>
          <a:p>
            <a:pPr marR="0" lvl="0" algn="l" defTabSz="914400" rtl="0" eaLnBrk="1" fontAlgn="auto" latinLnBrk="0" hangingPunct="1">
              <a:spcBef>
                <a:spcPts val="0"/>
              </a:spcBef>
              <a:spcAft>
                <a:spcPts val="0"/>
              </a:spcAft>
              <a:buClrTx/>
              <a:buSzTx/>
              <a:tabLst/>
              <a:defRPr/>
            </a:pPr>
            <a:endParaRPr lang="en-CH" dirty="0">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Wingdings" panose="05000000000000000000" pitchFamily="2" charset="2"/>
              <a:buChar char="Ø"/>
              <a:tabLst/>
              <a:defRPr/>
            </a:pPr>
            <a:r>
              <a:rPr lang="en-CH" dirty="0">
                <a:latin typeface="Arial" panose="020B0604020202020204" pitchFamily="34" charset="0"/>
                <a:ea typeface="Verdana" panose="020B0604030504040204" pitchFamily="34" charset="0"/>
                <a:cs typeface="Arial" panose="020B0604020202020204" pitchFamily="34" charset="0"/>
              </a:rPr>
              <a:t>GBON </a:t>
            </a:r>
          </a:p>
          <a:p>
            <a:pPr marL="800100" lvl="1" indent="-342900">
              <a:buFont typeface="Arial" panose="020B0604020202020204" pitchFamily="34" charset="0"/>
              <a:buChar char="•"/>
              <a:defRPr/>
            </a:pPr>
            <a:r>
              <a:rPr lang="en-CH" dirty="0">
                <a:latin typeface="Arial" panose="020B0604020202020204" pitchFamily="34" charset="0"/>
                <a:ea typeface="Verdana" panose="020B0604030504040204" pitchFamily="34" charset="0"/>
                <a:cs typeface="Arial" panose="020B0604020202020204" pitchFamily="34" charset="0"/>
              </a:rPr>
              <a:t>Fundamental element of WIGOS addressing </a:t>
            </a:r>
            <a:r>
              <a:rPr lang="en-US" dirty="0">
                <a:latin typeface="Arial" panose="020B0604020202020204" pitchFamily="34" charset="0"/>
                <a:ea typeface="Verdana" panose="020B0604030504040204" pitchFamily="34" charset="0"/>
                <a:cs typeface="Arial" panose="020B0604020202020204" pitchFamily="34" charset="0"/>
              </a:rPr>
              <a:t>geographical inconsistencies in </a:t>
            </a:r>
            <a:r>
              <a:rPr lang="en-CH" dirty="0">
                <a:latin typeface="Arial" panose="020B0604020202020204" pitchFamily="34" charset="0"/>
                <a:ea typeface="Verdana" panose="020B0604030504040204" pitchFamily="34" charset="0"/>
                <a:cs typeface="Arial" panose="020B0604020202020204" pitchFamily="34" charset="0"/>
              </a:rPr>
              <a:t>the </a:t>
            </a:r>
            <a:r>
              <a:rPr lang="en-US" dirty="0">
                <a:latin typeface="Arial" panose="020B0604020202020204" pitchFamily="34" charset="0"/>
                <a:ea typeface="Verdana" panose="020B0604030504040204" pitchFamily="34" charset="0"/>
                <a:cs typeface="Arial" panose="020B0604020202020204" pitchFamily="34" charset="0"/>
              </a:rPr>
              <a:t>availability of internationally exchanged data</a:t>
            </a:r>
            <a:endParaRPr lang="en-CH" dirty="0">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endParaRPr lang="en-CH" dirty="0">
              <a:latin typeface="Arial" panose="020B0604020202020204" pitchFamily="34" charset="0"/>
              <a:ea typeface="Verdana" panose="020B0604030504040204" pitchFamily="34" charset="0"/>
              <a:cs typeface="Arial" panose="020B0604020202020204" pitchFamily="34" charset="0"/>
            </a:endParaRPr>
          </a:p>
          <a:p>
            <a:pPr marL="800100" lvl="1" indent="-342900">
              <a:buFont typeface="Arial" panose="020B0604020202020204" pitchFamily="34" charset="0"/>
              <a:buChar char="•"/>
              <a:defRPr/>
            </a:pPr>
            <a:r>
              <a:rPr lang="en-CH" dirty="0">
                <a:latin typeface="Arial" panose="020B0604020202020204" pitchFamily="34" charset="0"/>
                <a:ea typeface="Verdana" panose="020B0604030504040204" pitchFamily="34" charset="0"/>
                <a:cs typeface="Arial" panose="020B0604020202020204" pitchFamily="34" charset="0"/>
              </a:rPr>
              <a:t>I</a:t>
            </a:r>
            <a:r>
              <a:rPr kumimoji="0" lang="en-US" i="0" u="none" strike="noStrike" kern="1200" cap="none" spc="0" normalizeH="0" baseline="0" noProof="0" dirty="0" err="1">
                <a:ln>
                  <a:noFill/>
                </a:ln>
                <a:effectLst/>
                <a:uLnTx/>
                <a:uFillTx/>
                <a:latin typeface="Arial" panose="020B0604020202020204" pitchFamily="34" charset="0"/>
                <a:ea typeface="Verdana" panose="020B0604030504040204" pitchFamily="34" charset="0"/>
                <a:cs typeface="Arial" panose="020B0604020202020204" pitchFamily="34" charset="0"/>
              </a:rPr>
              <a:t>mprove</a:t>
            </a:r>
            <a:r>
              <a:rPr kumimoji="0" lang="en-CH"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s</a:t>
            </a:r>
            <a:r>
              <a:rPr kumimoji="0" lang="en-US"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 the availability of the essential surface-based  observational data, which are expected to enhance the quality of weather forecasts</a:t>
            </a:r>
            <a:br>
              <a:rPr kumimoji="0" lang="en-GB"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br>
            <a:endParaRPr kumimoji="0" lang="en-GB"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GB"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3" name="Slide Number Placeholder 12">
            <a:extLst>
              <a:ext uri="{FF2B5EF4-FFF2-40B4-BE49-F238E27FC236}">
                <a16:creationId xmlns:a16="http://schemas.microsoft.com/office/drawing/2014/main" id="{5D9C2A9D-F368-773B-1988-DB2E05B4D2C0}"/>
              </a:ext>
            </a:extLst>
          </p:cNvPr>
          <p:cNvSpPr>
            <a:spLocks noGrp="1"/>
          </p:cNvSpPr>
          <p:nvPr>
            <p:ph type="sldNum" sz="quarter" idx="12"/>
          </p:nvPr>
        </p:nvSpPr>
        <p:spPr/>
        <p:txBody>
          <a:bodyPr/>
          <a:lstStyle/>
          <a:p>
            <a:fld id="{0071B117-5D75-FF4D-911A-5C226444051F}" type="slidenum">
              <a:rPr lang="en-US" smtClean="0"/>
              <a:t>8</a:t>
            </a:fld>
            <a:endParaRPr lang="en-US"/>
          </a:p>
        </p:txBody>
      </p:sp>
      <p:pic>
        <p:nvPicPr>
          <p:cNvPr id="9" name="Picture 8">
            <a:extLst>
              <a:ext uri="{FF2B5EF4-FFF2-40B4-BE49-F238E27FC236}">
                <a16:creationId xmlns:a16="http://schemas.microsoft.com/office/drawing/2014/main" id="{2DDF61E3-8557-0983-2588-7A62F1EB9A25}"/>
              </a:ext>
            </a:extLst>
          </p:cNvPr>
          <p:cNvPicPr>
            <a:picLocks noChangeAspect="1"/>
          </p:cNvPicPr>
          <p:nvPr/>
        </p:nvPicPr>
        <p:blipFill>
          <a:blip r:embed="rId4"/>
          <a:stretch>
            <a:fillRect/>
          </a:stretch>
        </p:blipFill>
        <p:spPr>
          <a:xfrm>
            <a:off x="7982538" y="824724"/>
            <a:ext cx="3999323" cy="3481118"/>
          </a:xfrm>
          <a:prstGeom prst="rect">
            <a:avLst/>
          </a:prstGeom>
        </p:spPr>
      </p:pic>
      <p:pic>
        <p:nvPicPr>
          <p:cNvPr id="10" name="Picture 9">
            <a:extLst>
              <a:ext uri="{FF2B5EF4-FFF2-40B4-BE49-F238E27FC236}">
                <a16:creationId xmlns:a16="http://schemas.microsoft.com/office/drawing/2014/main" id="{20643568-043C-B163-811A-30BE66BAE5F6}"/>
              </a:ext>
            </a:extLst>
          </p:cNvPr>
          <p:cNvPicPr>
            <a:picLocks noChangeAspect="1"/>
          </p:cNvPicPr>
          <p:nvPr/>
        </p:nvPicPr>
        <p:blipFill>
          <a:blip r:embed="rId5"/>
          <a:stretch>
            <a:fillRect/>
          </a:stretch>
        </p:blipFill>
        <p:spPr>
          <a:xfrm>
            <a:off x="7143261" y="4462504"/>
            <a:ext cx="2147291" cy="1595624"/>
          </a:xfrm>
          <a:prstGeom prst="rect">
            <a:avLst/>
          </a:prstGeom>
        </p:spPr>
      </p:pic>
      <p:pic>
        <p:nvPicPr>
          <p:cNvPr id="11" name="Picture 10">
            <a:extLst>
              <a:ext uri="{FF2B5EF4-FFF2-40B4-BE49-F238E27FC236}">
                <a16:creationId xmlns:a16="http://schemas.microsoft.com/office/drawing/2014/main" id="{4040F964-AD52-7F68-D7D7-0A96C3E2850B}"/>
              </a:ext>
            </a:extLst>
          </p:cNvPr>
          <p:cNvPicPr>
            <a:picLocks noChangeAspect="1"/>
          </p:cNvPicPr>
          <p:nvPr/>
        </p:nvPicPr>
        <p:blipFill>
          <a:blip r:embed="rId6"/>
          <a:stretch>
            <a:fillRect/>
          </a:stretch>
        </p:blipFill>
        <p:spPr>
          <a:xfrm>
            <a:off x="9374069" y="4340410"/>
            <a:ext cx="2523963" cy="1981372"/>
          </a:xfrm>
          <a:prstGeom prst="rect">
            <a:avLst/>
          </a:prstGeom>
        </p:spPr>
      </p:pic>
    </p:spTree>
    <p:extLst>
      <p:ext uri="{BB962C8B-B14F-4D97-AF65-F5344CB8AC3E}">
        <p14:creationId xmlns:p14="http://schemas.microsoft.com/office/powerpoint/2010/main" val="22004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634C-370D-7299-771F-77E34BE5FDD1}"/>
            </a:ext>
          </a:extLst>
        </p:cNvPr>
        <p:cNvGrpSpPr/>
        <p:nvPr/>
      </p:nvGrpSpPr>
      <p:grpSpPr>
        <a:xfrm>
          <a:off x="0" y="0"/>
          <a:ext cx="0" cy="0"/>
          <a:chOff x="0" y="0"/>
          <a:chExt cx="0" cy="0"/>
        </a:xfrm>
      </p:grpSpPr>
      <p:pic>
        <p:nvPicPr>
          <p:cNvPr id="1028" name="Picture 4" descr="A map of the world with different colored countries/regions&#10;&#10;Description automatically generated">
            <a:extLst>
              <a:ext uri="{FF2B5EF4-FFF2-40B4-BE49-F238E27FC236}">
                <a16:creationId xmlns:a16="http://schemas.microsoft.com/office/drawing/2014/main" id="{7F426A3E-42A5-5DAB-5B20-459487D32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522" y="1612890"/>
            <a:ext cx="5771478" cy="45829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9A99ED4-121D-90A2-5844-A8BF6D3672CE}"/>
              </a:ext>
            </a:extLst>
          </p:cNvPr>
          <p:cNvSpPr/>
          <p:nvPr/>
        </p:nvSpPr>
        <p:spPr>
          <a:xfrm>
            <a:off x="8354045" y="5225143"/>
            <a:ext cx="3837955" cy="169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Shape 79">
            <a:extLst>
              <a:ext uri="{FF2B5EF4-FFF2-40B4-BE49-F238E27FC236}">
                <a16:creationId xmlns:a16="http://schemas.microsoft.com/office/drawing/2014/main" id="{1D652B95-87C4-6239-E3A3-A9E3E619CFF3}"/>
              </a:ext>
            </a:extLst>
          </p:cNvPr>
          <p:cNvSpPr/>
          <p:nvPr/>
        </p:nvSpPr>
        <p:spPr>
          <a:xfrm>
            <a:off x="235094" y="254233"/>
            <a:ext cx="10400957" cy="83304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l" defTabSz="914400" rtl="0" eaLnBrk="1" fontAlgn="auto" latinLnBrk="0" hangingPunct="1">
              <a:lnSpc>
                <a:spcPts val="3360"/>
              </a:lnSpc>
              <a:spcBef>
                <a:spcPts val="0"/>
              </a:spcBef>
              <a:spcAft>
                <a:spcPts val="0"/>
              </a:spcAft>
              <a:buClrTx/>
              <a:buSzTx/>
              <a:buFontTx/>
              <a:buNone/>
              <a:tabLst/>
              <a:defRPr sz="1800"/>
            </a:pPr>
            <a:r>
              <a:rPr kumimoji="0" lang="en-GB" sz="3600" b="1" i="0" u="none" strike="noStrike" kern="1000" cap="none" spc="0" normalizeH="0" baseline="0" noProof="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Global Basic Observing Network (</a:t>
            </a:r>
            <a:r>
              <a:rPr kumimoji="0" lang="en-GB" sz="3600" b="1" i="0" u="none" strike="noStrike" kern="1000" cap="none" spc="0" normalizeH="0" baseline="0" noProof="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hlinkClick r:id="rId4"/>
              </a:rPr>
              <a:t>GBON</a:t>
            </a:r>
            <a:r>
              <a:rPr kumimoji="0" lang="en-GB" sz="3600" b="1" i="0" u="none" strike="noStrike" kern="1000" cap="none" spc="0" normalizeH="0" baseline="0" noProof="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sym typeface="Montserrat-Regular"/>
              </a:rPr>
              <a:t>)</a:t>
            </a:r>
          </a:p>
          <a:p>
            <a:pPr marL="0" marR="0" lvl="0" indent="0" algn="l" defTabSz="914400" rtl="0" eaLnBrk="1" fontAlgn="auto" latinLnBrk="0" hangingPunct="1">
              <a:lnSpc>
                <a:spcPts val="3360"/>
              </a:lnSpc>
              <a:spcBef>
                <a:spcPts val="0"/>
              </a:spcBef>
              <a:spcAft>
                <a:spcPts val="0"/>
              </a:spcAft>
              <a:buClrTx/>
              <a:buSzTx/>
              <a:buFontTx/>
              <a:buNone/>
              <a:tabLst/>
              <a:defRPr sz="1800"/>
            </a:pPr>
            <a:r>
              <a:rPr lang="en-GB" i="1" kern="1000">
                <a:solidFill>
                  <a:srgbClr val="0070C0"/>
                </a:solidFill>
                <a:latin typeface="Segoe UI" panose="020B0502040204020203" pitchFamily="34" charset="0"/>
                <a:ea typeface="Verdana" panose="020B0604030504040204" pitchFamily="34" charset="0"/>
                <a:cs typeface="Segoe UI" panose="020B0502040204020203" pitchFamily="34" charset="0"/>
                <a:sym typeface="Montserrat-Regular"/>
              </a:rPr>
              <a:t>A global public good for improved weather prediction and climate reanalysis</a:t>
            </a:r>
            <a:endParaRPr kumimoji="0" lang="en-GB" sz="2800" i="1" u="none" strike="noStrike" kern="1000" cap="none" spc="0" normalizeH="0" baseline="0" noProof="0">
              <a:ln>
                <a:noFill/>
              </a:ln>
              <a:solidFill>
                <a:srgbClr val="0070C0"/>
              </a:solidFill>
              <a:effectLst/>
              <a:uLnTx/>
              <a:uFillTx/>
              <a:latin typeface="Segoe UI" panose="020B0502040204020203" pitchFamily="34" charset="0"/>
              <a:ea typeface="Verdana" panose="020B0604030504040204" pitchFamily="34" charset="0"/>
              <a:cs typeface="Segoe UI" panose="020B0502040204020203" pitchFamily="34" charset="0"/>
              <a:sym typeface="Montserrat-Regular"/>
            </a:endParaRPr>
          </a:p>
        </p:txBody>
      </p:sp>
      <p:sp>
        <p:nvSpPr>
          <p:cNvPr id="3" name="CuadroTexto 3">
            <a:extLst>
              <a:ext uri="{FF2B5EF4-FFF2-40B4-BE49-F238E27FC236}">
                <a16:creationId xmlns:a16="http://schemas.microsoft.com/office/drawing/2014/main" id="{3A1E6D9C-E790-C9A1-2DA0-98596B78F71B}"/>
              </a:ext>
            </a:extLst>
          </p:cNvPr>
          <p:cNvSpPr txBox="1"/>
          <p:nvPr/>
        </p:nvSpPr>
        <p:spPr>
          <a:xfrm>
            <a:off x="754634" y="1688382"/>
            <a:ext cx="5665888" cy="4431983"/>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Worsening gaps in the basic surface-based observations that keep weather predictions on track - full implementation estimated to bring USD 5 billion in annual benefits</a:t>
            </a:r>
            <a:br>
              <a:rPr kumimoji="0" lang="en-GB"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br>
            <a:endParaRPr kumimoji="0" lang="en-GB"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Members in 2021 accepted </a:t>
            </a:r>
            <a:r>
              <a:rPr kumimoji="0" lang="en-CH"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the </a:t>
            </a:r>
            <a:r>
              <a:rPr kumimoji="0" lang="en-GB"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obligation to take and share </a:t>
            </a:r>
            <a:r>
              <a:rPr kumimoji="0" lang="en-GB"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GBON observations at </a:t>
            </a:r>
            <a:r>
              <a:rPr kumimoji="0" lang="en-GB"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minimum horizontal and time resolution</a:t>
            </a:r>
          </a:p>
          <a:p>
            <a:pPr marL="800100" lvl="1" indent="-342900">
              <a:buFont typeface="Arial" panose="020B0604020202020204" pitchFamily="34" charset="0"/>
              <a:buChar char="•"/>
              <a:defRPr/>
            </a:pPr>
            <a:r>
              <a:rPr kumimoji="0" lang="en-GB" sz="1600"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Surface land at 200 km, hourly</a:t>
            </a:r>
          </a:p>
          <a:p>
            <a:pPr marL="800100" lvl="1" indent="-342900">
              <a:buFont typeface="Arial" panose="020B0604020202020204" pitchFamily="34" charset="0"/>
              <a:buChar char="•"/>
              <a:defRPr/>
            </a:pPr>
            <a:r>
              <a:rPr lang="en-GB" sz="1600">
                <a:latin typeface="Arial" panose="020B0604020202020204" pitchFamily="34" charset="0"/>
                <a:ea typeface="Verdana" panose="020B0604030504040204" pitchFamily="34" charset="0"/>
                <a:cs typeface="Arial" panose="020B0604020202020204" pitchFamily="34" charset="0"/>
              </a:rPr>
              <a:t>Upper air over land at 500 km, 2x daily</a:t>
            </a:r>
          </a:p>
          <a:p>
            <a:pPr marL="800100" lvl="1" indent="-342900">
              <a:buFont typeface="Arial" panose="020B0604020202020204" pitchFamily="34" charset="0"/>
              <a:buChar char="•"/>
              <a:defRPr/>
            </a:pPr>
            <a:r>
              <a:rPr kumimoji="0" lang="en-GB" sz="1600" b="1"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t>Surface marine in EEZ at 500 km, hourly</a:t>
            </a:r>
            <a:br>
              <a:rPr kumimoji="0" lang="en-GB"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rPr>
            </a:br>
            <a:endParaRPr kumimoji="0" lang="en-GB" i="0" u="none" strike="noStrike" kern="1200" cap="none" spc="0" normalizeH="0" baseline="0" noProof="0">
              <a:ln>
                <a:noFill/>
              </a:ln>
              <a:effectLst/>
              <a:uLnTx/>
              <a:uFillTx/>
              <a:latin typeface="Arial" panose="020B0604020202020204" pitchFamily="34" charset="0"/>
              <a:ea typeface="Verdana" panose="020B0604030504040204" pitchFamily="34" charset="0"/>
              <a:cs typeface="Arial" panose="020B0604020202020204" pitchFamily="34"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GB">
                <a:latin typeface="Arial" panose="020B0604020202020204" pitchFamily="34" charset="0"/>
                <a:ea typeface="Verdana" panose="020B0604030504040204" pitchFamily="34" charset="0"/>
                <a:cs typeface="Arial" panose="020B0604020202020204" pitchFamily="34" charset="0"/>
              </a:rPr>
              <a:t>WMO co-created the </a:t>
            </a:r>
            <a:r>
              <a:rPr lang="en-GB" b="1">
                <a:latin typeface="Arial" panose="020B0604020202020204" pitchFamily="34" charset="0"/>
                <a:ea typeface="Verdana" panose="020B0604030504040204" pitchFamily="34" charset="0"/>
                <a:cs typeface="Arial" panose="020B0604020202020204" pitchFamily="34" charset="0"/>
              </a:rPr>
              <a:t>Systematic Observations Financing Facility (SOFF) </a:t>
            </a:r>
            <a:r>
              <a:rPr lang="en-GB">
                <a:latin typeface="Arial" panose="020B0604020202020204" pitchFamily="34" charset="0"/>
                <a:ea typeface="Verdana" panose="020B0604030504040204" pitchFamily="34" charset="0"/>
                <a:cs typeface="Arial" panose="020B0604020202020204" pitchFamily="34" charset="0"/>
              </a:rPr>
              <a:t>to help Members meet that GBON obligation, with priority on support to LDCs and SIDS</a:t>
            </a:r>
          </a:p>
        </p:txBody>
      </p:sp>
      <p:pic>
        <p:nvPicPr>
          <p:cNvPr id="4" name="Picture 2" descr="See related image detail">
            <a:extLst>
              <a:ext uri="{FF2B5EF4-FFF2-40B4-BE49-F238E27FC236}">
                <a16:creationId xmlns:a16="http://schemas.microsoft.com/office/drawing/2014/main" id="{3FB363F1-3F56-5D7C-1384-0685D4255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4045" y="5309577"/>
            <a:ext cx="1211283" cy="1612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weather baloon">
            <a:extLst>
              <a:ext uri="{FF2B5EF4-FFF2-40B4-BE49-F238E27FC236}">
                <a16:creationId xmlns:a16="http://schemas.microsoft.com/office/drawing/2014/main" id="{19CC4136-8FDF-4BE1-D830-0684602631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9401" y="5309577"/>
            <a:ext cx="1080773" cy="1600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uoy floating in the water&#10;&#10;Description automatically generated">
            <a:extLst>
              <a:ext uri="{FF2B5EF4-FFF2-40B4-BE49-F238E27FC236}">
                <a16:creationId xmlns:a16="http://schemas.microsoft.com/office/drawing/2014/main" id="{5521F4A3-AE86-7633-9312-BA57E10E98ED}"/>
              </a:ext>
            </a:extLst>
          </p:cNvPr>
          <p:cNvPicPr>
            <a:picLocks noChangeAspect="1"/>
          </p:cNvPicPr>
          <p:nvPr/>
        </p:nvPicPr>
        <p:blipFill>
          <a:blip r:embed="rId7"/>
          <a:stretch>
            <a:fillRect/>
          </a:stretch>
        </p:blipFill>
        <p:spPr>
          <a:xfrm>
            <a:off x="11014247" y="5309577"/>
            <a:ext cx="993680" cy="1548423"/>
          </a:xfrm>
          <a:prstGeom prst="rect">
            <a:avLst/>
          </a:prstGeom>
        </p:spPr>
      </p:pic>
      <p:sp>
        <p:nvSpPr>
          <p:cNvPr id="6" name="TextBox 5">
            <a:extLst>
              <a:ext uri="{FF2B5EF4-FFF2-40B4-BE49-F238E27FC236}">
                <a16:creationId xmlns:a16="http://schemas.microsoft.com/office/drawing/2014/main" id="{9D7BA0FD-3091-3499-792F-B9381CF4F068}"/>
              </a:ext>
            </a:extLst>
          </p:cNvPr>
          <p:cNvSpPr txBox="1"/>
          <p:nvPr/>
        </p:nvSpPr>
        <p:spPr>
          <a:xfrm>
            <a:off x="1150374" y="6388214"/>
            <a:ext cx="7106858" cy="276999"/>
          </a:xfrm>
          <a:prstGeom prst="rect">
            <a:avLst/>
          </a:prstGeom>
          <a:noFill/>
        </p:spPr>
        <p:txBody>
          <a:bodyPr wrap="square" rtlCol="0">
            <a:spAutoFit/>
          </a:bodyPr>
          <a:lstStyle/>
          <a:p>
            <a:r>
              <a:rPr lang="en-GB" sz="600" i="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designations employed and the presentation of material on this map do not imply the expression of any opinion whatsoever on the part of the Secretariat of the World Meteorological Organization concerning the legal status of any country, territory, city or area or of its authorities, or concerning the delimitation of its frontiers or boundaries.</a:t>
            </a:r>
          </a:p>
        </p:txBody>
      </p:sp>
      <p:sp>
        <p:nvSpPr>
          <p:cNvPr id="13" name="Slide Number Placeholder 12">
            <a:extLst>
              <a:ext uri="{FF2B5EF4-FFF2-40B4-BE49-F238E27FC236}">
                <a16:creationId xmlns:a16="http://schemas.microsoft.com/office/drawing/2014/main" id="{5D9C2A9D-F368-773B-1988-DB2E05B4D2C0}"/>
              </a:ext>
            </a:extLst>
          </p:cNvPr>
          <p:cNvSpPr>
            <a:spLocks noGrp="1"/>
          </p:cNvSpPr>
          <p:nvPr>
            <p:ph type="sldNum" sz="quarter" idx="12"/>
          </p:nvPr>
        </p:nvSpPr>
        <p:spPr/>
        <p:txBody>
          <a:bodyPr/>
          <a:lstStyle/>
          <a:p>
            <a:fld id="{0071B117-5D75-FF4D-911A-5C226444051F}" type="slidenum">
              <a:rPr lang="en-US" smtClean="0"/>
              <a:t>9</a:t>
            </a:fld>
            <a:endParaRPr lang="en-US"/>
          </a:p>
        </p:txBody>
      </p:sp>
    </p:spTree>
    <p:extLst>
      <p:ext uri="{BB962C8B-B14F-4D97-AF65-F5344CB8AC3E}">
        <p14:creationId xmlns:p14="http://schemas.microsoft.com/office/powerpoint/2010/main" val="220292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3F6497A16C24847AD78F11B87F7D548" ma:contentTypeVersion="16" ma:contentTypeDescription="Create a new document." ma:contentTypeScope="" ma:versionID="b24a09ef88d31fe2c332dfc9acf6ef94">
  <xsd:schema xmlns:xsd="http://www.w3.org/2001/XMLSchema" xmlns:xs="http://www.w3.org/2001/XMLSchema" xmlns:p="http://schemas.microsoft.com/office/2006/metadata/properties" xmlns:ns2="0238f0ac-9b23-40a1-9bea-3608b3f97744" xmlns:ns3="9dd362d0-63f2-4e3c-ac06-664d054c738d" targetNamespace="http://schemas.microsoft.com/office/2006/metadata/properties" ma:root="true" ma:fieldsID="7541654dec875a3a88b8e896f4da81bb" ns2:_="" ns3:_="">
    <xsd:import namespace="0238f0ac-9b23-40a1-9bea-3608b3f97744"/>
    <xsd:import namespace="9dd362d0-63f2-4e3c-ac06-664d054c738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_dlc_DocId" minOccurs="0"/>
                <xsd:element ref="ns3:_dlc_DocIdUrl" minOccurs="0"/>
                <xsd:element ref="ns3:_dlc_DocIdPersistId" minOccurs="0"/>
                <xsd:element ref="ns2:ImageMetadataListItemId" minOccurs="0"/>
                <xsd:element ref="ns2:ImageMetadataListFieldId" minOccurs="0"/>
                <xsd:element ref="ns2:MediaServiceObjectDetectorVersion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8f0ac-9b23-40a1-9bea-3608b3f9774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ImageMetadataListItemId" ma:index="20" nillable="true" ma:displayName="ImageMetadataListItemId" ma:hidden="true" ma:indexed="true" ma:internalName="ImageMetadataListItemId">
      <xsd:simpleType>
        <xsd:restriction base="dms:Unknown"/>
      </xsd:simpleType>
    </xsd:element>
    <xsd:element name="ImageMetadataListFieldId" ma:index="21" nillable="true" ma:displayName="ImageMetadataListFieldId" ma:hidden="true" ma:indexed="true" ma:internalName="ImageMetadataListFieldId">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d362d0-63f2-4e3c-ac06-664d054c738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b17dc8f-c558-43f2-ab9d-5ed955ab729e}" ma:internalName="TaxCatchAll" ma:showField="CatchAllData" ma:web="9dd362d0-63f2-4e3c-ac06-664d054c738d">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MetadataListFieldId xmlns="0238f0ac-9b23-40a1-9bea-3608b3f97744" xsi:nil="true"/>
    <_dlc_DocId xmlns="9dd362d0-63f2-4e3c-ac06-664d054c738d">WMOOMM-1555984692-689</_dlc_DocId>
    <TaxCatchAll xmlns="9dd362d0-63f2-4e3c-ac06-664d054c738d" xsi:nil="true"/>
    <lcf76f155ced4ddcb4097134ff3c332f xmlns="0238f0ac-9b23-40a1-9bea-3608b3f97744">
      <Terms xmlns="http://schemas.microsoft.com/office/infopath/2007/PartnerControls"/>
    </lcf76f155ced4ddcb4097134ff3c332f>
    <ImageMetadataListItemId xmlns="0238f0ac-9b23-40a1-9bea-3608b3f97744" xsi:nil="true"/>
    <_dlc_DocIdUrl xmlns="9dd362d0-63f2-4e3c-ac06-664d054c738d">
      <Url>https://wmoomm.sharepoint.com/sites/Hub/_layouts/15/DocIdRedir.aspx?ID=WMOOMM-1555984692-689</Url>
      <Description>WMOOMM-1555984692-689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F1A46-B682-40F7-BBC5-399330EB74E6}">
  <ds:schemaRefs>
    <ds:schemaRef ds:uri="http://schemas.microsoft.com/sharepoint/events"/>
  </ds:schemaRefs>
</ds:datastoreItem>
</file>

<file path=customXml/itemProps2.xml><?xml version="1.0" encoding="utf-8"?>
<ds:datastoreItem xmlns:ds="http://schemas.openxmlformats.org/officeDocument/2006/customXml" ds:itemID="{9A07A5B3-48F2-4A82-B805-E2035ABF9C93}">
  <ds:schemaRefs>
    <ds:schemaRef ds:uri="0238f0ac-9b23-40a1-9bea-3608b3f97744"/>
    <ds:schemaRef ds:uri="9dd362d0-63f2-4e3c-ac06-664d054c73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BA3B44-D623-4C2A-AA23-C7D80C044A73}">
  <ds:schemaRefs>
    <ds:schemaRef ds:uri="0238f0ac-9b23-40a1-9bea-3608b3f97744"/>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 ds:uri="9dd362d0-63f2-4e3c-ac06-664d054c738d"/>
    <ds:schemaRef ds:uri="http://www.w3.org/XML/1998/namespace"/>
  </ds:schemaRefs>
</ds:datastoreItem>
</file>

<file path=customXml/itemProps4.xml><?xml version="1.0" encoding="utf-8"?>
<ds:datastoreItem xmlns:ds="http://schemas.openxmlformats.org/officeDocument/2006/customXml" ds:itemID="{5E565FD8-2DDA-4874-A528-7291DA8AE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5616</TotalTime>
  <Words>2053</Words>
  <Application>Microsoft Office PowerPoint</Application>
  <PresentationFormat>Widescreen</PresentationFormat>
  <Paragraphs>368</Paragraphs>
  <Slides>22</Slides>
  <Notes>21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Abadi</vt:lpstr>
      <vt:lpstr>Aldhabi</vt:lpstr>
      <vt:lpstr>Amasis MT Pro Black</vt:lpstr>
      <vt:lpstr>Aptos Mono</vt:lpstr>
      <vt:lpstr>Arial</vt:lpstr>
      <vt:lpstr>Bradley Hand ITC</vt:lpstr>
      <vt:lpstr>Calibri</vt:lpstr>
      <vt:lpstr>Calibri Light</vt:lpstr>
      <vt:lpstr>Montserrat</vt:lpstr>
      <vt:lpstr>Noto Serif</vt:lpstr>
      <vt:lpstr>Open Sans</vt:lpstr>
      <vt:lpstr>Segoe UI</vt:lpstr>
      <vt:lpstr>Segoe UI Semibold</vt:lpstr>
      <vt:lpstr>Symbol</vt:lpstr>
      <vt:lpstr>Verdana</vt:lpstr>
      <vt:lpstr>Wingdings</vt:lpstr>
      <vt:lpstr>Office Theme</vt:lpstr>
      <vt:lpstr>PowerPoint Presentation</vt:lpstr>
      <vt:lpstr>PowerPoint Presentation</vt:lpstr>
      <vt:lpstr>WMO Strategic Plan 2024-2027 The place of Earth system observations and predictions</vt:lpstr>
      <vt:lpstr>PowerPoint Presentation</vt:lpstr>
      <vt:lpstr>WMO Integrated Global Observing System (WIGOS)</vt:lpstr>
      <vt:lpstr>PowerPoint Presentation</vt:lpstr>
      <vt:lpstr>WIGOS in WMO’s Strategic Plan 2024-2027</vt:lpstr>
      <vt:lpstr>PowerPoint Presentation</vt:lpstr>
      <vt:lpstr>PowerPoint Presentation</vt:lpstr>
      <vt:lpstr>PowerPoint Presentation</vt:lpstr>
      <vt:lpstr>  GBON: surface marine observations in EEZ</vt:lpstr>
      <vt:lpstr>PowerPoint Presentation</vt:lpstr>
      <vt:lpstr>PowerPoint Presentation</vt:lpstr>
      <vt:lpstr>Quality of Marine Surface observations</vt:lpstr>
      <vt:lpstr>PowerPoint Presentation</vt:lpstr>
      <vt:lpstr>PowerPoint Presentation</vt:lpstr>
      <vt:lpstr>PowerPoint Presentation</vt:lpstr>
      <vt:lpstr>WIS2 / ODIS Integration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Champika Gallage</cp:lastModifiedBy>
  <cp:revision>3</cp:revision>
  <cp:lastPrinted>2024-05-10T15:48:19Z</cp:lastPrinted>
  <dcterms:created xsi:type="dcterms:W3CDTF">2024-01-11T14:19:20Z</dcterms:created>
  <dcterms:modified xsi:type="dcterms:W3CDTF">2024-08-02T10:59:29Z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0x01010063F6497A16C24847AD78F11B87F7D548</vt:lpwstr>
  </property>
  <property fmtid="{D5CDD505-2E9C-101B-9397-08002B2CF9AE}" pid="3" name="_dlc_DocIdItemGuid">
    <vt:lpwstr>d9410c5b-4b37-4c8f-8899-06403149ffc9</vt:lpwstr>
  </property>
  <property fmtid="{D5CDD505-2E9C-101B-9397-08002B2CF9AE}" pid="4" name="MediaServiceImageTags">
    <vt:lpwstr/>
  </property>
</Properties>
</file>