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94" r:id="rId5"/>
    <p:sldId id="260" r:id="rId6"/>
    <p:sldId id="3832" r:id="rId7"/>
    <p:sldId id="262" r:id="rId8"/>
    <p:sldId id="263" r:id="rId9"/>
    <p:sldId id="665" r:id="rId10"/>
    <p:sldId id="3828" r:id="rId11"/>
    <p:sldId id="264" r:id="rId12"/>
    <p:sldId id="265" r:id="rId13"/>
    <p:sldId id="266" r:id="rId14"/>
    <p:sldId id="267" r:id="rId15"/>
    <p:sldId id="268" r:id="rId16"/>
    <p:sldId id="269" r:id="rId17"/>
    <p:sldId id="3837" r:id="rId18"/>
    <p:sldId id="3838" r:id="rId19"/>
    <p:sldId id="3833" r:id="rId20"/>
    <p:sldId id="3834" r:id="rId21"/>
    <p:sldId id="3835" r:id="rId22"/>
    <p:sldId id="3836" r:id="rId23"/>
    <p:sldId id="283" r:id="rId24"/>
    <p:sldId id="3817" r:id="rId25"/>
    <p:sldId id="3829" r:id="rId26"/>
    <p:sldId id="271" r:id="rId27"/>
    <p:sldId id="272" r:id="rId28"/>
    <p:sldId id="277" r:id="rId29"/>
    <p:sldId id="290" r:id="rId30"/>
  </p:sldIdLst>
  <p:sldSz cx="12192000" cy="6858000"/>
  <p:notesSz cx="6858000" cy="9144000"/>
  <p:embeddedFontLst>
    <p:embeddedFont>
      <p:font typeface="Libre Franklin" pitchFamily="2" charset="77"/>
      <p:regular r:id="rId32"/>
      <p:bold r:id="rId33"/>
      <p:italic r:id="rId34"/>
      <p:boldItalic r:id="rId35"/>
    </p:embeddedFont>
    <p:embeddedFont>
      <p:font typeface="Montserrat" pitchFamily="2" charset="77"/>
      <p:regular r:id="rId36"/>
      <p:bold r:id="rId37"/>
      <p:italic r:id="rId38"/>
      <p:boldItalic r:id="rId39"/>
    </p:embeddedFont>
    <p:embeddedFont>
      <p:font typeface="Proxima Nova" panose="02000506030000020004" pitchFamily="2" charset="0"/>
      <p:regular r:id="rId40"/>
      <p:bold r:id="rId41"/>
      <p:italic r:id="rId42"/>
      <p:boldItalic r:id="rId43"/>
    </p:embeddedFont>
    <p:embeddedFont>
      <p:font typeface="Quattrocento Sans" panose="020B0502050000020003"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3k0JyhZg9K/eGP8xjTzK1hw58Y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Post" initials="" lastIdx="2" clrIdx="0"/>
  <p:cmAuthor id="1" name="Emma Heslop" initials="" lastIdx="3" clrIdx="1"/>
  <p:cmAuthor id="2" name="Laura Stukonytė"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p:restoredTop sz="82582"/>
  </p:normalViewPr>
  <p:slideViewPr>
    <p:cSldViewPr snapToGrid="0">
      <p:cViewPr varScale="1">
        <p:scale>
          <a:sx n="80" d="100"/>
          <a:sy n="80" d="100"/>
        </p:scale>
        <p:origin x="144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da88d5c57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2da88d5c57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10</a:t>
            </a:fld>
            <a:endParaRPr lang="fr-FR"/>
          </a:p>
        </p:txBody>
      </p:sp>
    </p:spTree>
    <p:extLst>
      <p:ext uri="{BB962C8B-B14F-4D97-AF65-F5344CB8AC3E}">
        <p14:creationId xmlns:p14="http://schemas.microsoft.com/office/powerpoint/2010/main" val="2966365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t>Underpinning the strategy is the ocean observing value chain, and the need for the ocean observing system – satellite and in situ - to support a wide range of applications and for partnership along the value chain to ensure that the observations are fit for purpose. </a:t>
            </a:r>
            <a:endParaRPr/>
          </a:p>
          <a:p>
            <a:pPr marL="0" lvl="0" indent="0" algn="l" rtl="0">
              <a:lnSpc>
                <a:spcPct val="100000"/>
              </a:lnSpc>
              <a:spcBef>
                <a:spcPts val="800"/>
              </a:spcBef>
              <a:spcAft>
                <a:spcPts val="0"/>
              </a:spcAft>
              <a:buClr>
                <a:schemeClr val="dk1"/>
              </a:buClr>
              <a:buSzPts val="1200"/>
              <a:buFont typeface="Calibri"/>
              <a:buNone/>
            </a:pPr>
            <a:endParaRPr/>
          </a:p>
        </p:txBody>
      </p:sp>
      <p:sp>
        <p:nvSpPr>
          <p:cNvPr id="322" name="Google Shape;3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5720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da88d5c573_0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da88d5c573_0_9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a:t>In 2019 IOC Assembly adopted a Global Ocean Observing System 2030 Strategy which guides our our work</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Here we spell out the need for a step-change in our observing capacity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G</a:t>
            </a:r>
            <a:r>
              <a:rPr lang="en-GB">
                <a:solidFill>
                  <a:srgbClr val="212121"/>
                </a:solidFill>
              </a:rPr>
              <a:t>OOS and its ocean observing and forecasting communities have deep experience and knowledge, and through the work of its core components, Decade Programmes, and initiatives, GOOS is the hub where global expertise gathers to define priorities and action.</a:t>
            </a:r>
            <a:endParaRPr/>
          </a:p>
          <a:p>
            <a:pPr marL="0" lvl="0" indent="0" algn="l" rtl="0">
              <a:lnSpc>
                <a:spcPct val="100000"/>
              </a:lnSpc>
              <a:spcBef>
                <a:spcPts val="850"/>
              </a:spcBef>
              <a:spcAft>
                <a:spcPts val="0"/>
              </a:spcAft>
              <a:buSzPts val="1100"/>
              <a:buNone/>
            </a:pPr>
            <a:r>
              <a:rPr lang="en-GB"/>
              <a:t>System integration and delivery are the ‘core’ of GOOS ‘business’ today</a:t>
            </a:r>
            <a:endParaRPr/>
          </a:p>
          <a:p>
            <a:pPr marL="0" lvl="0" indent="0" algn="l" rtl="0">
              <a:lnSpc>
                <a:spcPct val="100000"/>
              </a:lnSpc>
              <a:spcBef>
                <a:spcPts val="850"/>
              </a:spcBef>
              <a:spcAft>
                <a:spcPts val="0"/>
              </a:spcAft>
              <a:buSzPts val="1100"/>
              <a:buNone/>
            </a:pPr>
            <a:r>
              <a:rPr lang="en-GB"/>
              <a:t>Deepening engagement and impact are key priorities, only achievable with strong support of our 4 sponsors and partnership </a:t>
            </a:r>
            <a:r>
              <a:rPr lang="en-GB" sz="1200" b="0" i="0" u="none" strike="noStrike" cap="none">
                <a:solidFill>
                  <a:schemeClr val="dk1"/>
                </a:solidFill>
                <a:latin typeface="Arial"/>
                <a:ea typeface="Arial"/>
                <a:cs typeface="Arial"/>
                <a:sym typeface="Arial"/>
              </a:rPr>
              <a:t>with key stakeholders</a:t>
            </a:r>
            <a:endParaRPr/>
          </a:p>
          <a:p>
            <a:pPr marL="323998" lvl="3" indent="-222398" algn="l" rtl="0">
              <a:lnSpc>
                <a:spcPct val="100000"/>
              </a:lnSpc>
              <a:spcBef>
                <a:spcPts val="850"/>
              </a:spcBef>
              <a:spcAft>
                <a:spcPts val="0"/>
              </a:spcAft>
              <a:buSzPts val="1600"/>
              <a:buFont typeface="Arial"/>
              <a:buNone/>
            </a:pPr>
            <a:endParaRPr sz="1800" b="1" i="0" u="none" strike="noStrike" cap="none">
              <a:solidFill>
                <a:schemeClr val="accent1"/>
              </a:solidFill>
              <a:latin typeface="Arial"/>
              <a:ea typeface="Arial"/>
              <a:cs typeface="Arial"/>
              <a:sym typeface="Arial"/>
            </a:endParaRPr>
          </a:p>
          <a:p>
            <a:pPr marL="0" lvl="0" indent="0" algn="l" rtl="0">
              <a:lnSpc>
                <a:spcPct val="100000"/>
              </a:lnSpc>
              <a:spcBef>
                <a:spcPts val="850"/>
              </a:spcBef>
              <a:spcAft>
                <a:spcPts val="0"/>
              </a:spcAft>
              <a:buSzPts val="1400"/>
              <a:buNone/>
            </a:pPr>
            <a:endParaRPr/>
          </a:p>
        </p:txBody>
      </p:sp>
      <p:sp>
        <p:nvSpPr>
          <p:cNvPr id="331" name="Google Shape;331;g2da88d5c573_0_9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da88d5c573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sz="1200" b="1">
                <a:solidFill>
                  <a:srgbClr val="333333"/>
                </a:solidFill>
              </a:rPr>
              <a:t>Implementing GOOS Communication Plan</a:t>
            </a:r>
            <a:r>
              <a:rPr lang="en-GB" sz="1200">
                <a:solidFill>
                  <a:srgbClr val="333333"/>
                </a:solidFill>
              </a:rPr>
              <a:t>: Since August 2022, with a focus on both community and supporters/users, clear messaging and channels. Ocean Observing System Report Card is now fully cross GOOS. </a:t>
            </a:r>
            <a:endParaRPr sz="1200">
              <a:solidFill>
                <a:srgbClr val="333333"/>
              </a:solidFill>
            </a:endParaRPr>
          </a:p>
          <a:p>
            <a:pPr marL="0" lvl="0" indent="0" algn="l" rtl="0">
              <a:lnSpc>
                <a:spcPct val="100000"/>
              </a:lnSpc>
              <a:spcBef>
                <a:spcPts val="0"/>
              </a:spcBef>
              <a:spcAft>
                <a:spcPts val="0"/>
              </a:spcAft>
              <a:buSzPts val="1100"/>
              <a:buNone/>
            </a:pP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Advocacy within UN</a:t>
            </a:r>
            <a:r>
              <a:rPr lang="en-GB" sz="1200">
                <a:solidFill>
                  <a:srgbClr val="333333"/>
                </a:solidFill>
              </a:rPr>
              <a:t>: Increasing recognition of observing system and GOOS (e.g., Ocean Conference, COP27 and COP15). </a:t>
            </a:r>
            <a:endParaRPr sz="1200">
              <a:solidFill>
                <a:srgbClr val="333333"/>
              </a:solidFill>
            </a:endParaRPr>
          </a:p>
          <a:p>
            <a:pPr marL="0" lvl="0" indent="0" algn="l" rtl="0">
              <a:lnSpc>
                <a:spcPct val="100000"/>
              </a:lnSpc>
              <a:spcBef>
                <a:spcPts val="0"/>
              </a:spcBef>
              <a:spcAft>
                <a:spcPts val="0"/>
              </a:spcAft>
              <a:buSzPts val="1100"/>
              <a:buNone/>
            </a:pP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Strengthened partnerships</a:t>
            </a:r>
            <a:r>
              <a:rPr lang="en-GB" sz="1200">
                <a:solidFill>
                  <a:srgbClr val="333333"/>
                </a:solidFill>
              </a:rPr>
              <a:t>: WMO connection developed to the Rolling Review of Requirements, IODE and data, GCOS - ocean component of the GCOS Implementation Plan -  work to strengthen with UNEP, GEO BON, MSP, and others.</a:t>
            </a:r>
            <a:endParaRPr sz="1200">
              <a:solidFill>
                <a:srgbClr val="333333"/>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b="1"/>
              <a:t>Change</a:t>
            </a:r>
            <a:r>
              <a:rPr lang="en-GB" sz="1200"/>
              <a:t>: </a:t>
            </a:r>
            <a:r>
              <a:rPr lang="en-GB" sz="1200">
                <a:solidFill>
                  <a:srgbClr val="333333"/>
                </a:solidFill>
              </a:rPr>
              <a:t>Building understanding need for ocean observing and GOOS </a:t>
            </a:r>
            <a:r>
              <a:rPr lang="en-GB" sz="1200"/>
              <a:t>- through consistent and clear messaging across communications and advocacy. We have adopted a professionally developed Communications Plan last August that channels and focuses our communications on both our observing community and on the supporters, users and funders (broader audience) on the observing system.</a:t>
            </a:r>
            <a:endParaRPr sz="1200"/>
          </a:p>
          <a:p>
            <a:pPr marL="0" lvl="0" indent="0" algn="l" rtl="0">
              <a:lnSpc>
                <a:spcPct val="100000"/>
              </a:lnSpc>
              <a:spcBef>
                <a:spcPts val="0"/>
              </a:spcBef>
              <a:spcAft>
                <a:spcPts val="0"/>
              </a:spcAft>
              <a:buSzPts val="1400"/>
              <a:buNone/>
            </a:pPr>
            <a:endParaRPr/>
          </a:p>
        </p:txBody>
      </p:sp>
      <p:sp>
        <p:nvSpPr>
          <p:cNvPr id="340" name="Google Shape;340;g2da88d5c573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dae538fd79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dae538fd79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2dae538fd79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ae538fd79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dae538fd79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dae538fd79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c0e57b82b6_0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c0e57b82b6_0_4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dirty="0">
                <a:latin typeface="Arial"/>
                <a:ea typeface="Arial"/>
                <a:cs typeface="Arial"/>
                <a:sym typeface="Arial"/>
              </a:rPr>
              <a:t>Finally, GOOS is very active in the Ocean Decade, using this to help transform GOOS, implement the 2030 Strategy and Ocean Decade - :</a:t>
            </a:r>
            <a:endParaRPr dirty="0">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dirty="0">
                <a:latin typeface="Arial"/>
                <a:ea typeface="Arial"/>
                <a:cs typeface="Arial"/>
                <a:sym typeface="Arial"/>
              </a:rPr>
              <a:t>The Co-Design programme is tackling key areas in which we need more observations using co-design process with modelling and with users to ensure the observations are optimised, we can express their value, and reach their targets as services. There are 6 ‘first off the block’ Co-Design Exemplar Projects with several now maturing towards pilots including tropical cyclones, boundary currents, marine heatwaves and ocean carbon. </a:t>
            </a:r>
            <a:endParaRPr dirty="0">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dirty="0" err="1">
                <a:latin typeface="Arial"/>
                <a:ea typeface="Arial"/>
                <a:cs typeface="Arial"/>
                <a:sym typeface="Arial"/>
              </a:rPr>
              <a:t>CoastPredict</a:t>
            </a:r>
            <a:r>
              <a:rPr lang="en-GB" dirty="0">
                <a:latin typeface="Arial"/>
                <a:ea typeface="Arial"/>
                <a:cs typeface="Arial"/>
                <a:sym typeface="Arial"/>
              </a:rPr>
              <a:t> aims to revolutionize coastal observing, forecasting and service delivery, and </a:t>
            </a:r>
            <a:r>
              <a:rPr lang="en-GB" dirty="0" err="1">
                <a:latin typeface="Arial"/>
                <a:ea typeface="Arial"/>
                <a:cs typeface="Arial"/>
                <a:sym typeface="Arial"/>
              </a:rPr>
              <a:t>GlobalCoast</a:t>
            </a:r>
            <a:r>
              <a:rPr lang="en-GB" dirty="0">
                <a:latin typeface="Arial"/>
                <a:ea typeface="Arial"/>
                <a:cs typeface="Arial"/>
                <a:sym typeface="Arial"/>
              </a:rPr>
              <a:t> is the overarching implementation project, and has identified more than 120 pilot sites across the globe, covering 30 oceanographic regions and 65 countries.</a:t>
            </a:r>
            <a:endParaRPr dirty="0">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dirty="0">
                <a:latin typeface="Arial"/>
                <a:ea typeface="Arial"/>
                <a:cs typeface="Arial"/>
                <a:sym typeface="Arial"/>
              </a:rPr>
              <a:t>Ocean observing is important to the Ocean Decade, it will underpin work towards a sustainable future and work of the other 9 challenges, expanding ocean observations is vital to the work of the Ocean Decade. GOOS supports the Ocean Decade Coordination Office for Ocean Observing (also supported directly by the Ocean Decade). This Decade Coordination Office for Ocean Observing connects and supports the ocean observing programmes - and this is quite a big job - there are 11 Programmes, 91 projects, which represents fully 31% of all Ocean Decade Actions. The DCO for Ocean Observing also connects to similar bodies for modelling and data to connect flow of data and information</a:t>
            </a:r>
            <a:endParaRPr dirty="0">
              <a:latin typeface="Arial"/>
              <a:ea typeface="Arial"/>
              <a:cs typeface="Arial"/>
              <a:sym typeface="Arial"/>
            </a:endParaRPr>
          </a:p>
          <a:p>
            <a:pPr marL="0" lvl="0" indent="0" algn="l" rtl="0">
              <a:lnSpc>
                <a:spcPct val="125454"/>
              </a:lnSpc>
              <a:spcBef>
                <a:spcPts val="800"/>
              </a:spcBef>
              <a:spcAft>
                <a:spcPts val="800"/>
              </a:spcAft>
              <a:buClr>
                <a:schemeClr val="dk1"/>
              </a:buClr>
              <a:buSzPts val="1100"/>
              <a:buFont typeface="Arial"/>
              <a:buNone/>
            </a:pPr>
            <a:r>
              <a:rPr lang="en-GB" dirty="0">
                <a:latin typeface="Arial"/>
                <a:ea typeface="Arial"/>
                <a:cs typeface="Arial"/>
                <a:sym typeface="Arial"/>
              </a:rPr>
              <a:t>GOOS will continue this transformative work with the Ocean Decade, but also looking to transforming GOOS and be an integral part of GOOS work in building for the future.</a:t>
            </a:r>
            <a:endParaRPr dirty="0"/>
          </a:p>
        </p:txBody>
      </p:sp>
      <p:sp>
        <p:nvSpPr>
          <p:cNvPr id="412" name="Google Shape;412;g2c0e57b82b6_0_4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da88d5c573_0_2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2da88d5c573_0_2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121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da88d5c573_0_29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g2da88d5c573_0_29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469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da88d5c573_0_1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a:solidFill>
                  <a:schemeClr val="dk1"/>
                </a:solidFill>
              </a:rPr>
              <a:t>Focus areas for the next period:</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Communications and advocacy</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Regional coordination </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UN Ocean Decade - Co-Design </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Evolving GOOS Governance - key 2023</a:t>
            </a:r>
            <a:endParaRPr/>
          </a:p>
          <a:p>
            <a:pPr marL="88900" lvl="0" indent="0" algn="l" rtl="0">
              <a:lnSpc>
                <a:spcPct val="100000"/>
              </a:lnSpc>
              <a:spcBef>
                <a:spcPts val="0"/>
              </a:spcBef>
              <a:spcAft>
                <a:spcPts val="0"/>
              </a:spcAft>
              <a:buClr>
                <a:schemeClr val="dk1"/>
              </a:buClr>
              <a:buSzPts val="1200"/>
              <a:buFont typeface="Arial"/>
              <a:buNone/>
            </a:pPr>
            <a:r>
              <a:rPr lang="en-GB" sz="1200">
                <a:solidFill>
                  <a:schemeClr val="dk1"/>
                </a:solidFill>
              </a:rPr>
              <a:t>AND</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Strengthening GOOS core support is absolutely vital</a:t>
            </a:r>
            <a:endParaRPr sz="1200">
              <a:solidFill>
                <a:schemeClr val="dk1"/>
              </a:solidFill>
            </a:endParaRPr>
          </a:p>
        </p:txBody>
      </p:sp>
      <p:sp>
        <p:nvSpPr>
          <p:cNvPr id="641" name="Google Shape;641;g2da88d5c573_0_1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437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b8a762219d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b8a762219d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t>We know that the ocean plays a huge role in the Earth’s climate, supports the livelihoods of 3 billion of the planets 7 billion population, provides food, pathways for transport, whole ecosystems, is source of biodiversity, a sink for anthropogenic carbon and heat. Ocean observations – data from the ocean – is vital our weather prediction, to hazard warnings, to predict and adapt to climate change globally, and our ability to effectively manage ocean ecosystems under the combined stress of climate change, overfishing pollution. However, the ocean is vast, processes complex, and no one country or project can cover or provide enough data to support global needs.</a:t>
            </a:r>
            <a:endParaRPr/>
          </a:p>
          <a:p>
            <a:pPr marL="0" lvl="0" indent="0" algn="l" rtl="0">
              <a:lnSpc>
                <a:spcPct val="125454"/>
              </a:lnSpc>
              <a:spcBef>
                <a:spcPts val="0"/>
              </a:spcBef>
              <a:spcAft>
                <a:spcPts val="0"/>
              </a:spcAft>
              <a:buClr>
                <a:schemeClr val="dk1"/>
              </a:buClr>
              <a:buSzPts val="1100"/>
              <a:buFont typeface="Arial"/>
              <a:buNone/>
            </a:pPr>
            <a:endParaRPr/>
          </a:p>
          <a:p>
            <a:pPr marL="0" lvl="0" indent="0" algn="l" rtl="0">
              <a:lnSpc>
                <a:spcPct val="125454"/>
              </a:lnSpc>
              <a:spcBef>
                <a:spcPts val="0"/>
              </a:spcBef>
              <a:spcAft>
                <a:spcPts val="0"/>
              </a:spcAft>
              <a:buClr>
                <a:schemeClr val="dk1"/>
              </a:buClr>
              <a:buSzPts val="1100"/>
              <a:buFont typeface="Arial"/>
              <a:buNone/>
            </a:pPr>
            <a:endParaRPr/>
          </a:p>
          <a:p>
            <a:pPr marL="0" lvl="0" indent="0" algn="l" rtl="0">
              <a:lnSpc>
                <a:spcPct val="100000"/>
              </a:lnSpc>
              <a:spcBef>
                <a:spcPts val="800"/>
              </a:spcBef>
              <a:spcAft>
                <a:spcPts val="0"/>
              </a:spcAft>
              <a:buSzPts val="1400"/>
              <a:buNone/>
            </a:pPr>
            <a:endParaRPr/>
          </a:p>
        </p:txBody>
      </p:sp>
      <p:sp>
        <p:nvSpPr>
          <p:cNvPr id="148" name="Google Shape;148;g2b8a762219d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a:p>
            <a:pPr marL="0" lvl="0" indent="0" algn="l" rtl="0">
              <a:lnSpc>
                <a:spcPct val="100000"/>
              </a:lnSpc>
              <a:spcBef>
                <a:spcPts val="1500"/>
              </a:spcBef>
              <a:spcAft>
                <a:spcPts val="0"/>
              </a:spcAft>
              <a:buSzPts val="1100"/>
              <a:buNone/>
            </a:pPr>
            <a:endParaRPr sz="1400">
              <a:solidFill>
                <a:schemeClr val="dk1"/>
              </a:solidFill>
              <a:latin typeface="Quattrocento Sans"/>
              <a:ea typeface="Quattrocento Sans"/>
              <a:cs typeface="Quattrocento Sans"/>
              <a:sym typeface="Quattrocento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bcfdec53c_0_1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g14bcfdec53c_0_1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Why do we need to strengthen and evolve GOOS?</a:t>
            </a:r>
            <a:endParaRPr kumimoji="0" lang="fr-FR" sz="12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24</a:t>
            </a:fld>
            <a:endParaRPr lang="fr-FR"/>
          </a:p>
        </p:txBody>
      </p:sp>
    </p:spTree>
    <p:extLst>
      <p:ext uri="{BB962C8B-B14F-4D97-AF65-F5344CB8AC3E}">
        <p14:creationId xmlns:p14="http://schemas.microsoft.com/office/powerpoint/2010/main" val="718592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555B3A-F9BB-419E-94F8-F6C4477A78EA}" type="slidenum">
              <a:rPr lang="fr-FR" smtClean="0"/>
              <a:t>25</a:t>
            </a:fld>
            <a:endParaRPr lang="fr-FR"/>
          </a:p>
        </p:txBody>
      </p:sp>
    </p:spTree>
    <p:extLst>
      <p:ext uri="{BB962C8B-B14F-4D97-AF65-F5344CB8AC3E}">
        <p14:creationId xmlns:p14="http://schemas.microsoft.com/office/powerpoint/2010/main" val="933000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a88d5c573_0_2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2da88d5c573_0_29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15900" lvl="0" indent="-215900" algn="l" rtl="0">
              <a:lnSpc>
                <a:spcPct val="100000"/>
              </a:lnSpc>
              <a:spcBef>
                <a:spcPts val="0"/>
              </a:spcBef>
              <a:spcAft>
                <a:spcPts val="0"/>
              </a:spcAft>
              <a:buClr>
                <a:schemeClr val="dk1"/>
              </a:buClr>
              <a:buSzPts val="1200"/>
              <a:buChar char="•"/>
            </a:pPr>
            <a:r>
              <a:rPr lang="en-GB" sz="1200">
                <a:solidFill>
                  <a:schemeClr val="dk1"/>
                </a:solidFill>
              </a:rPr>
              <a:t>Suggested pilot areas for Ocean Obs Co-design</a:t>
            </a:r>
            <a:endParaRPr/>
          </a:p>
          <a:p>
            <a:pPr marL="215900" lvl="0" indent="-139700" algn="l" rtl="0">
              <a:lnSpc>
                <a:spcPct val="100000"/>
              </a:lnSpc>
              <a:spcBef>
                <a:spcPts val="0"/>
              </a:spcBef>
              <a:spcAft>
                <a:spcPts val="0"/>
              </a:spcAft>
              <a:buClr>
                <a:schemeClr val="dk1"/>
              </a:buClr>
              <a:buSzPts val="1200"/>
              <a:buNone/>
            </a:pPr>
            <a:endParaRPr sz="1200">
              <a:solidFill>
                <a:schemeClr val="dk1"/>
              </a:solidFill>
            </a:endParaRPr>
          </a:p>
          <a:p>
            <a:pPr marL="215900" lvl="0" indent="-215900" algn="l" rtl="0">
              <a:lnSpc>
                <a:spcPct val="100000"/>
              </a:lnSpc>
              <a:spcBef>
                <a:spcPts val="0"/>
              </a:spcBef>
              <a:spcAft>
                <a:spcPts val="0"/>
              </a:spcAft>
              <a:buClr>
                <a:schemeClr val="dk1"/>
              </a:buClr>
              <a:buSzPts val="1200"/>
              <a:buChar char="•"/>
            </a:pPr>
            <a:r>
              <a:rPr lang="en-GB" sz="1200">
                <a:solidFill>
                  <a:schemeClr val="dk1"/>
                </a:solidFill>
              </a:rPr>
              <a:t>Looking forward to working with regions</a:t>
            </a:r>
            <a:endParaRPr/>
          </a:p>
          <a:p>
            <a:pPr marL="215900" lvl="0" indent="-139700" algn="l" rtl="0">
              <a:lnSpc>
                <a:spcPct val="100000"/>
              </a:lnSpc>
              <a:spcBef>
                <a:spcPts val="0"/>
              </a:spcBef>
              <a:spcAft>
                <a:spcPts val="0"/>
              </a:spcAft>
              <a:buClr>
                <a:schemeClr val="dk1"/>
              </a:buClr>
              <a:buSzPts val="1200"/>
              <a:buNone/>
            </a:pPr>
            <a:endParaRPr sz="1200">
              <a:solidFill>
                <a:schemeClr val="dk1"/>
              </a:solidFill>
            </a:endParaRPr>
          </a:p>
          <a:p>
            <a:pPr marL="215900" lvl="0" indent="-139700" algn="l" rtl="0">
              <a:lnSpc>
                <a:spcPct val="100000"/>
              </a:lnSpc>
              <a:spcBef>
                <a:spcPts val="0"/>
              </a:spcBef>
              <a:spcAft>
                <a:spcPts val="0"/>
              </a:spcAft>
              <a:buClr>
                <a:schemeClr val="dk1"/>
              </a:buClr>
              <a:buSzPts val="1200"/>
              <a:buNone/>
            </a:pPr>
            <a:endParaRPr sz="1200">
              <a:solidFill>
                <a:schemeClr val="dk1"/>
              </a:solidFill>
            </a:endParaRPr>
          </a:p>
        </p:txBody>
      </p:sp>
    </p:spTree>
    <p:extLst>
      <p:ext uri="{BB962C8B-B14F-4D97-AF65-F5344CB8AC3E}">
        <p14:creationId xmlns:p14="http://schemas.microsoft.com/office/powerpoint/2010/main" val="2246066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da88d5c573_0_28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g2da88d5c573_0_2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5756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da88d5c573_0_19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da88d5c573_0_19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2da88d5c573_0_19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3882614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4632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bcfdec53c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4bcfdec53c_0_3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t>Ocean observations underpin our adaptation to climate change and weather forecasts they are the key to the future of coastal communities being able to survive and thrive, and are the stable foundation for sustainable development and growing a diverse blue economy.</a:t>
            </a:r>
            <a:endParaRPr/>
          </a:p>
          <a:p>
            <a:pPr marL="0" lvl="0" indent="0" algn="l" rtl="0">
              <a:lnSpc>
                <a:spcPct val="100000"/>
              </a:lnSpc>
              <a:spcBef>
                <a:spcPts val="800"/>
              </a:spcBef>
              <a:spcAft>
                <a:spcPts val="0"/>
              </a:spcAft>
              <a:buClr>
                <a:schemeClr val="dk1"/>
              </a:buClr>
              <a:buSzPts val="1200"/>
              <a:buFont typeface="Calibri"/>
              <a:buNone/>
            </a:pPr>
            <a:endParaRPr/>
          </a:p>
        </p:txBody>
      </p:sp>
      <p:sp>
        <p:nvSpPr>
          <p:cNvPr id="157" name="Google Shape;157;g14bcfdec53c_0_3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b8a762219d_0_2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b8a762219d_0_237: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dirty="0"/>
              <a:t>GOOS:</a:t>
            </a:r>
            <a:endParaRPr dirty="0"/>
          </a:p>
          <a:p>
            <a:pPr marL="457200" lvl="0" indent="-317500" algn="l" rtl="0">
              <a:lnSpc>
                <a:spcPct val="125454"/>
              </a:lnSpc>
              <a:spcBef>
                <a:spcPts val="0"/>
              </a:spcBef>
              <a:spcAft>
                <a:spcPts val="0"/>
              </a:spcAft>
              <a:buSzPts val="1400"/>
              <a:buChar char="●"/>
            </a:pPr>
            <a:r>
              <a:rPr lang="en-GB" dirty="0"/>
              <a:t>Creates links and frameworks to ensure that observations meet global policy needs</a:t>
            </a:r>
            <a:endParaRPr dirty="0"/>
          </a:p>
          <a:p>
            <a:pPr marL="457200" lvl="0" indent="-317500" algn="l" rtl="0">
              <a:lnSpc>
                <a:spcPct val="125454"/>
              </a:lnSpc>
              <a:spcBef>
                <a:spcPts val="0"/>
              </a:spcBef>
              <a:spcAft>
                <a:spcPts val="0"/>
              </a:spcAft>
              <a:buSzPts val="1400"/>
              <a:buChar char="●"/>
            </a:pPr>
            <a:r>
              <a:rPr lang="en-GB" dirty="0"/>
              <a:t>Works on strengthening delivery through best practices, data and metadata standards, </a:t>
            </a:r>
            <a:endParaRPr dirty="0"/>
          </a:p>
          <a:p>
            <a:pPr marL="457200" lvl="0" indent="-317500" algn="l" rtl="0">
              <a:lnSpc>
                <a:spcPct val="125454"/>
              </a:lnSpc>
              <a:spcBef>
                <a:spcPts val="0"/>
              </a:spcBef>
              <a:spcAft>
                <a:spcPts val="0"/>
              </a:spcAft>
              <a:buSzPts val="1400"/>
              <a:buChar char="●"/>
            </a:pPr>
            <a:r>
              <a:rPr lang="en-GB" dirty="0"/>
              <a:t>Advocates for OO, ensuring governments and UN know what underpins their weather, ocean health, risk management, blue economy, reporting and decisions</a:t>
            </a:r>
            <a:endParaRPr dirty="0"/>
          </a:p>
          <a:p>
            <a:pPr marL="457200" lvl="0" indent="-317500" algn="l" rtl="0">
              <a:lnSpc>
                <a:spcPct val="125454"/>
              </a:lnSpc>
              <a:spcBef>
                <a:spcPts val="0"/>
              </a:spcBef>
              <a:spcAft>
                <a:spcPts val="0"/>
              </a:spcAft>
              <a:buSzPts val="1400"/>
              <a:buChar char="●"/>
            </a:pPr>
            <a:r>
              <a:rPr lang="en-GB" dirty="0"/>
              <a:t>Makes the partnerships to ensure ocean data is turned into actionable information</a:t>
            </a:r>
            <a:endParaRPr dirty="0">
              <a:solidFill>
                <a:srgbClr val="212529"/>
              </a:solidFill>
              <a:latin typeface="Arial"/>
              <a:ea typeface="Arial"/>
              <a:cs typeface="Arial"/>
              <a:sym typeface="Arial"/>
            </a:endParaRPr>
          </a:p>
        </p:txBody>
      </p:sp>
      <p:sp>
        <p:nvSpPr>
          <p:cNvPr id="166" name="Google Shape;166;g2b8a762219d_0_237: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a:t>
            </a:fld>
            <a:endParaRPr/>
          </a:p>
        </p:txBody>
      </p:sp>
    </p:spTree>
    <p:extLst>
      <p:ext uri="{BB962C8B-B14F-4D97-AF65-F5344CB8AC3E}">
        <p14:creationId xmlns:p14="http://schemas.microsoft.com/office/powerpoint/2010/main" val="270965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da88d5c573_0_1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a:t>In the last 30 years, GOOS developed - </a:t>
            </a:r>
            <a:endParaRPr/>
          </a:p>
          <a:p>
            <a:pPr marL="0" lvl="0" indent="0" algn="l" rtl="0">
              <a:lnSpc>
                <a:spcPct val="100000"/>
              </a:lnSpc>
              <a:spcBef>
                <a:spcPts val="0"/>
              </a:spcBef>
              <a:spcAft>
                <a:spcPts val="0"/>
              </a:spcAft>
              <a:buClr>
                <a:schemeClr val="dk1"/>
              </a:buClr>
              <a:buSzPts val="1200"/>
              <a:buFont typeface="Calibri"/>
              <a:buNone/>
            </a:pPr>
            <a:r>
              <a:rPr lang="en-GB" sz="1200"/>
              <a:t>Mature networks drifting buoys, voluntary observing ships, tide gauges, Argo floats, and emerging networks; HF Radar, ocean gliders</a:t>
            </a:r>
            <a:endParaRPr/>
          </a:p>
          <a:p>
            <a:pPr marL="0" lvl="0" indent="0" algn="l" rtl="0">
              <a:lnSpc>
                <a:spcPct val="100000"/>
              </a:lnSpc>
              <a:spcBef>
                <a:spcPts val="0"/>
              </a:spcBef>
              <a:spcAft>
                <a:spcPts val="0"/>
              </a:spcAft>
              <a:buClr>
                <a:schemeClr val="dk1"/>
              </a:buClr>
              <a:buSzPts val="1200"/>
              <a:buFont typeface="Calibri"/>
              <a:buNone/>
            </a:pPr>
            <a:r>
              <a:rPr lang="en-GB" sz="1200"/>
              <a:t>Ocean Observing is big science</a:t>
            </a:r>
            <a:endParaRPr/>
          </a:p>
        </p:txBody>
      </p:sp>
      <p:sp>
        <p:nvSpPr>
          <p:cNvPr id="191" name="Google Shape;191;g2da88d5c573_0_1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dae538fd7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Convention on Biological Diversity - add the post-2024 framework</a:t>
            </a:r>
            <a:endParaRPr/>
          </a:p>
        </p:txBody>
      </p:sp>
      <p:sp>
        <p:nvSpPr>
          <p:cNvPr id="211" name="Google Shape;211;g2dae538fd7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da88d5c573_0_15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sz="1200" b="1">
                <a:solidFill>
                  <a:srgbClr val="333333"/>
                </a:solidFill>
              </a:rPr>
              <a:t>GOOS is a global network.</a:t>
            </a:r>
            <a:endParaRPr/>
          </a:p>
          <a:p>
            <a:pPr marL="0" lvl="0" indent="0" algn="l" rtl="0">
              <a:lnSpc>
                <a:spcPct val="100000"/>
              </a:lnSpc>
              <a:spcBef>
                <a:spcPts val="0"/>
              </a:spcBef>
              <a:spcAft>
                <a:spcPts val="0"/>
              </a:spcAft>
              <a:buSzPts val="1100"/>
              <a:buNone/>
            </a:pPr>
            <a:endParaRPr sz="1200" b="1">
              <a:solidFill>
                <a:srgbClr val="333333"/>
              </a:solidFill>
            </a:endParaRPr>
          </a:p>
          <a:p>
            <a:pPr marL="0" marR="0" lvl="0" indent="0" algn="l" rtl="0">
              <a:lnSpc>
                <a:spcPct val="100000"/>
              </a:lnSpc>
              <a:spcBef>
                <a:spcPts val="0"/>
              </a:spcBef>
              <a:spcAft>
                <a:spcPts val="0"/>
              </a:spcAft>
              <a:buClr>
                <a:srgbClr val="000000"/>
              </a:buClr>
              <a:buSzPts val="1100"/>
              <a:buFont typeface="Arial"/>
              <a:buNone/>
            </a:pPr>
            <a:r>
              <a:rPr lang="en-GB" sz="1200" b="1">
                <a:solidFill>
                  <a:srgbClr val="333333"/>
                </a:solidFill>
              </a:rPr>
              <a:t>1) 13 GOOS Regional Alliances – </a:t>
            </a:r>
            <a:r>
              <a:rPr lang="en-GB" sz="1200" b="0">
                <a:solidFill>
                  <a:srgbClr val="333333"/>
                </a:solidFill>
              </a:rPr>
              <a:t>all very different in governance, scope and mandate – connected to 130 countries</a:t>
            </a:r>
            <a:endParaRPr/>
          </a:p>
          <a:p>
            <a:pPr marL="0" marR="0" lvl="0" indent="0" algn="l" rtl="0">
              <a:lnSpc>
                <a:spcPct val="100000"/>
              </a:lnSpc>
              <a:spcBef>
                <a:spcPts val="0"/>
              </a:spcBef>
              <a:spcAft>
                <a:spcPts val="0"/>
              </a:spcAft>
              <a:buClr>
                <a:srgbClr val="000000"/>
              </a:buClr>
              <a:buSzPts val="1100"/>
              <a:buFont typeface="Arial"/>
              <a:buNone/>
            </a:pPr>
            <a:endParaRPr sz="1200" b="1">
              <a:solidFill>
                <a:srgbClr val="333333"/>
              </a:solidFill>
            </a:endParaRPr>
          </a:p>
          <a:p>
            <a:pPr marL="0" marR="0" lvl="0" indent="0" algn="l" rtl="0">
              <a:lnSpc>
                <a:spcPct val="100000"/>
              </a:lnSpc>
              <a:spcBef>
                <a:spcPts val="0"/>
              </a:spcBef>
              <a:spcAft>
                <a:spcPts val="0"/>
              </a:spcAft>
              <a:buClr>
                <a:srgbClr val="000000"/>
              </a:buClr>
              <a:buSzPts val="1100"/>
              <a:buFont typeface="Arial"/>
              <a:buNone/>
            </a:pPr>
            <a:r>
              <a:rPr lang="en-GB" sz="1200" b="1">
                <a:solidFill>
                  <a:srgbClr val="333333"/>
                </a:solidFill>
              </a:rPr>
              <a:t>Orange is in the network, Green is in dialogue</a:t>
            </a:r>
            <a:endParaRPr/>
          </a:p>
          <a:p>
            <a:pPr marL="0" lvl="0" indent="0" algn="l" rtl="0">
              <a:lnSpc>
                <a:spcPct val="100000"/>
              </a:lnSpc>
              <a:spcBef>
                <a:spcPts val="0"/>
              </a:spcBef>
              <a:spcAft>
                <a:spcPts val="0"/>
              </a:spcAft>
              <a:buSzPts val="1100"/>
              <a:buNone/>
            </a:pPr>
            <a:endParaRPr sz="1200" b="1">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CIOOS: </a:t>
            </a:r>
            <a:r>
              <a:rPr lang="en-GB" sz="1200">
                <a:solidFill>
                  <a:srgbClr val="333333"/>
                </a:solidFill>
              </a:rPr>
              <a:t>Canadian Integrated Ocean Observing System - </a:t>
            </a:r>
            <a:r>
              <a:rPr lang="en-GB" sz="1200" b="1">
                <a:solidFill>
                  <a:srgbClr val="333333"/>
                </a:solidFill>
              </a:rPr>
              <a:t>to adopt today!</a:t>
            </a:r>
            <a:endParaRPr sz="1200" b="1">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PI-GOOS</a:t>
            </a:r>
            <a:r>
              <a:rPr lang="en-GB" sz="1200">
                <a:solidFill>
                  <a:srgbClr val="333333"/>
                </a:solidFill>
              </a:rPr>
              <a:t>: </a:t>
            </a:r>
            <a:r>
              <a:rPr lang="en-GB" sz="1200" b="1">
                <a:solidFill>
                  <a:srgbClr val="333333"/>
                </a:solidFill>
              </a:rPr>
              <a:t>New hosting Office at SPC </a:t>
            </a:r>
            <a:r>
              <a:rPr lang="en-GB" sz="1200">
                <a:solidFill>
                  <a:srgbClr val="333333"/>
                </a:solidFill>
              </a:rPr>
              <a:t>(Pacific Community, Fiji)</a:t>
            </a: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IOCARIBE-GOOS</a:t>
            </a:r>
            <a:r>
              <a:rPr lang="en-GB" sz="1200">
                <a:solidFill>
                  <a:srgbClr val="333333"/>
                </a:solidFill>
              </a:rPr>
              <a:t>: Special session at the IOCARIBE meeting </a:t>
            </a: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GOOS Africa</a:t>
            </a:r>
            <a:r>
              <a:rPr lang="en-GB" sz="1200">
                <a:solidFill>
                  <a:srgbClr val="333333"/>
                </a:solidFill>
              </a:rPr>
              <a:t>: Africa Roadmap Ocean Decade, new opportunities for support</a:t>
            </a:r>
            <a:endParaRPr/>
          </a:p>
          <a:p>
            <a:pPr marL="0" lvl="0" indent="0" algn="l" rtl="0">
              <a:lnSpc>
                <a:spcPct val="100000"/>
              </a:lnSpc>
              <a:spcBef>
                <a:spcPts val="0"/>
              </a:spcBef>
              <a:spcAft>
                <a:spcPts val="0"/>
              </a:spcAft>
              <a:buSzPts val="1100"/>
              <a:buNone/>
            </a:pPr>
            <a:endParaRPr sz="1200">
              <a:solidFill>
                <a:srgbClr val="333333"/>
              </a:solidFill>
            </a:endParaRPr>
          </a:p>
          <a:p>
            <a:pPr marL="0" marR="0" lvl="0" indent="0" algn="l" rtl="0">
              <a:lnSpc>
                <a:spcPct val="100000"/>
              </a:lnSpc>
              <a:spcBef>
                <a:spcPts val="0"/>
              </a:spcBef>
              <a:spcAft>
                <a:spcPts val="0"/>
              </a:spcAft>
              <a:buClr>
                <a:schemeClr val="dk1"/>
              </a:buClr>
              <a:buSzPts val="1100"/>
              <a:buFont typeface="Arial"/>
              <a:buNone/>
            </a:pPr>
            <a:r>
              <a:rPr lang="en-GB" sz="1200" b="1">
                <a:solidFill>
                  <a:srgbClr val="333333"/>
                </a:solidFill>
              </a:rPr>
              <a:t>2) Now have 73 GOOS NFPs</a:t>
            </a:r>
            <a:r>
              <a:rPr lang="en-GB" sz="1200" b="0">
                <a:solidFill>
                  <a:srgbClr val="333333"/>
                </a:solidFill>
              </a:rPr>
              <a:t> – person employed to support them</a:t>
            </a:r>
            <a:endParaRPr/>
          </a:p>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a:p>
            <a:pPr marL="0" lvl="0" indent="0" algn="l" rtl="0">
              <a:lnSpc>
                <a:spcPct val="100000"/>
              </a:lnSpc>
              <a:spcBef>
                <a:spcPts val="0"/>
              </a:spcBef>
              <a:spcAft>
                <a:spcPts val="0"/>
              </a:spcAft>
              <a:buSzPts val="1400"/>
              <a:buNone/>
            </a:pPr>
            <a:r>
              <a:rPr lang="en-GB" sz="1200" b="1">
                <a:solidFill>
                  <a:srgbClr val="333333"/>
                </a:solidFill>
              </a:rPr>
              <a:t>National Focal Points </a:t>
            </a:r>
            <a:r>
              <a:rPr lang="en-GB" sz="1200">
                <a:solidFill>
                  <a:srgbClr val="333333"/>
                </a:solidFill>
              </a:rPr>
              <a:t>– ToRs reviewed and adopted by SC in April. First meeting Oct 2023, </a:t>
            </a:r>
            <a:r>
              <a:rPr lang="en-GB" sz="1200" b="1">
                <a:solidFill>
                  <a:srgbClr val="333333"/>
                </a:solidFill>
              </a:rPr>
              <a:t>now 73 GOOS NFPs.</a:t>
            </a:r>
            <a:endParaRPr sz="1200" b="1">
              <a:solidFill>
                <a:srgbClr val="333333"/>
              </a:solidFill>
            </a:endParaRPr>
          </a:p>
          <a:p>
            <a:pPr marL="0" lvl="0" indent="0" algn="l" rtl="0">
              <a:lnSpc>
                <a:spcPct val="100000"/>
              </a:lnSpc>
              <a:spcBef>
                <a:spcPts val="0"/>
              </a:spcBef>
              <a:spcAft>
                <a:spcPts val="0"/>
              </a:spcAft>
              <a:buSzPts val="1400"/>
              <a:buNone/>
            </a:pPr>
            <a:r>
              <a:rPr lang="en-GB" sz="1200"/>
              <a:t>Regional and national work: in the last 2 years supported development of regional and national coordination. </a:t>
            </a:r>
            <a:endParaRPr sz="1200"/>
          </a:p>
          <a:p>
            <a:pPr marL="0" lvl="0" indent="0" algn="l" rtl="0">
              <a:lnSpc>
                <a:spcPct val="100000"/>
              </a:lnSpc>
              <a:spcBef>
                <a:spcPts val="0"/>
              </a:spcBef>
              <a:spcAft>
                <a:spcPts val="0"/>
              </a:spcAft>
              <a:buSzPts val="1400"/>
              <a:buNone/>
            </a:pPr>
            <a:r>
              <a:rPr lang="en-GB" sz="1200"/>
              <a:t>With growing recognition of the role of the ocean, have a clear, revival of interest, recognition of the need and value of regional coordination and a rejuvenation of coordination in some areas: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GB" sz="1200" b="1"/>
              <a:t>NEED:</a:t>
            </a:r>
            <a:endParaRPr/>
          </a:p>
          <a:p>
            <a:pPr marL="0" lvl="0" indent="0" algn="l" rtl="0">
              <a:lnSpc>
                <a:spcPct val="100000"/>
              </a:lnSpc>
              <a:spcBef>
                <a:spcPts val="0"/>
              </a:spcBef>
              <a:spcAft>
                <a:spcPts val="0"/>
              </a:spcAft>
              <a:buSzPts val="1400"/>
              <a:buNone/>
            </a:pPr>
            <a:r>
              <a:rPr lang="en-GB" sz="1200" b="1"/>
              <a:t>CORE CO-ORDINATION</a:t>
            </a:r>
            <a:endParaRPr/>
          </a:p>
        </p:txBody>
      </p:sp>
      <p:sp>
        <p:nvSpPr>
          <p:cNvPr id="229" name="Google Shape;229;g2da88d5c573_0_1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555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sz="4400" dirty="0">
              <a:solidFill>
                <a:schemeClr val="dk1"/>
              </a:solidFill>
            </a:endParaRPr>
          </a:p>
          <a:p>
            <a:pPr marL="0" lvl="0" indent="0" algn="l" rtl="0">
              <a:lnSpc>
                <a:spcPct val="150000"/>
              </a:lnSpc>
              <a:spcBef>
                <a:spcPts val="0"/>
              </a:spcBef>
              <a:spcAft>
                <a:spcPts val="0"/>
              </a:spcAft>
              <a:buClr>
                <a:srgbClr val="333333"/>
              </a:buClr>
              <a:buSzPts val="1400"/>
              <a:buFont typeface="Helvetica Neue"/>
              <a:buNone/>
            </a:pPr>
            <a:r>
              <a:rPr lang="en" sz="4400" dirty="0">
                <a:solidFill>
                  <a:srgbClr val="333333"/>
                </a:solidFill>
                <a:highlight>
                  <a:srgbClr val="FFFFFF"/>
                </a:highlight>
                <a:latin typeface="Helvetica Neue"/>
                <a:ea typeface="Helvetica Neue"/>
                <a:cs typeface="Helvetica Neue"/>
                <a:sym typeface="Helvetica Neue"/>
              </a:rPr>
              <a:t>OCG oversees implementation by coordinating activities across (currently) </a:t>
            </a:r>
            <a:r>
              <a:rPr lang="en" sz="3600" dirty="0">
                <a:solidFill>
                  <a:srgbClr val="333333"/>
                </a:solidFill>
                <a:highlight>
                  <a:srgbClr val="FFFFFF"/>
                </a:highlight>
                <a:latin typeface="Helvetica Neue"/>
                <a:ea typeface="Helvetica Neue"/>
                <a:cs typeface="Helvetica Neue"/>
                <a:sym typeface="Helvetica Neue"/>
              </a:rPr>
              <a:t>13 individual global ocean observing networks. OCG. OCG also addresses</a:t>
            </a:r>
            <a:r>
              <a:rPr lang="en" sz="4400" dirty="0">
                <a:solidFill>
                  <a:srgbClr val="333333"/>
                </a:solidFill>
                <a:highlight>
                  <a:srgbClr val="FFFFFF"/>
                </a:highlight>
                <a:latin typeface="Helvetica Neue"/>
                <a:ea typeface="Helvetica Neue"/>
                <a:cs typeface="Helvetica Neue"/>
                <a:sym typeface="Helvetica Neue"/>
              </a:rPr>
              <a:t> data and metadata systems, standards, etc. … </a:t>
            </a:r>
            <a:endParaRPr dirty="0"/>
          </a:p>
          <a:p>
            <a:pPr marL="0" lvl="0" indent="0" algn="l" rtl="0">
              <a:lnSpc>
                <a:spcPct val="150000"/>
              </a:lnSpc>
              <a:spcBef>
                <a:spcPts val="1800"/>
              </a:spcBef>
              <a:spcAft>
                <a:spcPts val="0"/>
              </a:spcAft>
              <a:buClr>
                <a:schemeClr val="dk1"/>
              </a:buClr>
              <a:buSzPts val="1400"/>
              <a:buFont typeface="Calibri"/>
              <a:buNone/>
            </a:pPr>
            <a:endParaRPr sz="4400" dirty="0">
              <a:solidFill>
                <a:srgbClr val="333333"/>
              </a:solidFill>
              <a:highlight>
                <a:srgbClr val="FFFFFF"/>
              </a:highlight>
              <a:latin typeface="Helvetica Neue"/>
              <a:ea typeface="Helvetica Neue"/>
              <a:cs typeface="Helvetica Neue"/>
              <a:sym typeface="Helvetica Neue"/>
            </a:endParaRPr>
          </a:p>
          <a:p>
            <a:pPr marL="0" lvl="0" indent="0" algn="l" rtl="0">
              <a:lnSpc>
                <a:spcPct val="150000"/>
              </a:lnSpc>
              <a:spcBef>
                <a:spcPts val="1800"/>
              </a:spcBef>
              <a:spcAft>
                <a:spcPts val="0"/>
              </a:spcAft>
              <a:buClr>
                <a:srgbClr val="333333"/>
              </a:buClr>
              <a:buSzPts val="1400"/>
              <a:buFont typeface="Helvetica Neue"/>
              <a:buNone/>
            </a:pPr>
            <a:r>
              <a:rPr lang="en" sz="4400" dirty="0">
                <a:solidFill>
                  <a:srgbClr val="333333"/>
                </a:solidFill>
                <a:highlight>
                  <a:srgbClr val="FFFFFF"/>
                </a:highlight>
                <a:latin typeface="Helvetica Neue"/>
                <a:ea typeface="Helvetica Neue"/>
                <a:cs typeface="Helvetica Neue"/>
                <a:sym typeface="Helvetica Neue"/>
              </a:rPr>
              <a:t>Within its discipline, each of the 3 expert panels is responsible for:</a:t>
            </a:r>
            <a:endParaRPr dirty="0"/>
          </a:p>
          <a:p>
            <a:pPr marL="647700" lvl="0" indent="-304800" algn="l" rtl="0">
              <a:lnSpc>
                <a:spcPct val="115000"/>
              </a:lnSpc>
              <a:spcBef>
                <a:spcPts val="0"/>
              </a:spcBef>
              <a:spcAft>
                <a:spcPts val="0"/>
              </a:spcAft>
              <a:buClr>
                <a:srgbClr val="333333"/>
              </a:buClr>
              <a:buSzPts val="1200"/>
              <a:buFont typeface="Helvetica Neue"/>
              <a:buChar char="●"/>
            </a:pPr>
            <a:r>
              <a:rPr lang="en" sz="4400" dirty="0">
                <a:solidFill>
                  <a:srgbClr val="333333"/>
                </a:solidFill>
                <a:highlight>
                  <a:srgbClr val="FFFFFF"/>
                </a:highlight>
                <a:latin typeface="Helvetica Neue"/>
                <a:ea typeface="Helvetica Neue"/>
                <a:cs typeface="Helvetica Neue"/>
                <a:sym typeface="Helvetica Neue"/>
              </a:rPr>
              <a:t>Identifying and setting requirements for EOVs.</a:t>
            </a:r>
            <a:endParaRPr dirty="0"/>
          </a:p>
          <a:p>
            <a:pPr marL="647700" lvl="0" indent="-304800" algn="l" rtl="0">
              <a:lnSpc>
                <a:spcPct val="115000"/>
              </a:lnSpc>
              <a:spcBef>
                <a:spcPts val="0"/>
              </a:spcBef>
              <a:spcAft>
                <a:spcPts val="0"/>
              </a:spcAft>
              <a:buClr>
                <a:srgbClr val="333333"/>
              </a:buClr>
              <a:buSzPts val="1200"/>
              <a:buFont typeface="Helvetica Neue"/>
              <a:buChar char="●"/>
            </a:pPr>
            <a:r>
              <a:rPr lang="en" sz="4400" dirty="0">
                <a:solidFill>
                  <a:srgbClr val="333333"/>
                </a:solidFill>
                <a:highlight>
                  <a:srgbClr val="FFFFFF"/>
                </a:highlight>
                <a:latin typeface="Helvetica Neue"/>
                <a:ea typeface="Helvetica Neue"/>
                <a:cs typeface="Helvetica Neue"/>
                <a:sym typeface="Helvetica Neue"/>
              </a:rPr>
              <a:t>Developing sampling requirements and implementation strategies.</a:t>
            </a:r>
            <a:endParaRPr dirty="0"/>
          </a:p>
          <a:p>
            <a:pPr marL="647700" lvl="0" indent="-304800" algn="l" rtl="0">
              <a:lnSpc>
                <a:spcPct val="115000"/>
              </a:lnSpc>
              <a:spcBef>
                <a:spcPts val="0"/>
              </a:spcBef>
              <a:spcAft>
                <a:spcPts val="0"/>
              </a:spcAft>
              <a:buClr>
                <a:srgbClr val="333333"/>
              </a:buClr>
              <a:buSzPts val="1200"/>
              <a:buFont typeface="Helvetica Neue"/>
              <a:buChar char="●"/>
            </a:pPr>
            <a:r>
              <a:rPr lang="en" sz="4400" dirty="0">
                <a:solidFill>
                  <a:srgbClr val="333333"/>
                </a:solidFill>
                <a:highlight>
                  <a:srgbClr val="FFFFFF"/>
                </a:highlight>
                <a:latin typeface="Helvetica Neue"/>
                <a:ea typeface="Helvetica Neue"/>
                <a:cs typeface="Helvetica Neue"/>
                <a:sym typeface="Helvetica Neue"/>
              </a:rPr>
              <a:t>Guiding evaluations and assessment of the system.</a:t>
            </a:r>
            <a:endParaRPr dirty="0"/>
          </a:p>
          <a:p>
            <a:pPr marL="0" lvl="0" indent="0" algn="l" rtl="0">
              <a:lnSpc>
                <a:spcPct val="115000"/>
              </a:lnSpc>
              <a:spcBef>
                <a:spcPts val="4000"/>
              </a:spcBef>
              <a:spcAft>
                <a:spcPts val="0"/>
              </a:spcAft>
              <a:buClr>
                <a:srgbClr val="333333"/>
              </a:buClr>
              <a:buSzPts val="1400"/>
              <a:buFont typeface="Helvetica Neue"/>
              <a:buNone/>
            </a:pPr>
            <a:r>
              <a:rPr lang="en" sz="4400" dirty="0">
                <a:solidFill>
                  <a:srgbClr val="333333"/>
                </a:solidFill>
                <a:highlight>
                  <a:srgbClr val="FFFFFF"/>
                </a:highlight>
                <a:latin typeface="Helvetica Neue"/>
                <a:ea typeface="Helvetica Neue"/>
                <a:cs typeface="Helvetica Neue"/>
                <a:sym typeface="Helvetica Neue"/>
              </a:rPr>
              <a:t>Collectively GOOS (OCG and networks) try our address system integration, new technologies, and evolution of the global system. </a:t>
            </a:r>
            <a:endParaRPr dirty="0"/>
          </a:p>
          <a:p>
            <a:pPr marL="457200" lvl="0" indent="-228600" algn="l" rtl="0">
              <a:lnSpc>
                <a:spcPct val="100000"/>
              </a:lnSpc>
              <a:spcBef>
                <a:spcPts val="0"/>
              </a:spcBef>
              <a:spcAft>
                <a:spcPts val="0"/>
              </a:spcAft>
              <a:buClr>
                <a:srgbClr val="222222"/>
              </a:buClr>
              <a:buSzPts val="1100"/>
              <a:buFont typeface="Calibri"/>
              <a:buNone/>
            </a:pPr>
            <a:endParaRPr sz="4400" dirty="0">
              <a:solidFill>
                <a:srgbClr val="222222"/>
              </a:solidFill>
              <a:highlight>
                <a:srgbClr val="FFFFFF"/>
              </a:highlight>
            </a:endParaRPr>
          </a:p>
          <a:p>
            <a:pPr marL="457200" lvl="0" indent="-228600" algn="l" rtl="0">
              <a:lnSpc>
                <a:spcPct val="100000"/>
              </a:lnSpc>
              <a:spcBef>
                <a:spcPts val="0"/>
              </a:spcBef>
              <a:spcAft>
                <a:spcPts val="0"/>
              </a:spcAft>
              <a:buClr>
                <a:schemeClr val="dk1"/>
              </a:buClr>
              <a:buSzPts val="1100"/>
              <a:buFont typeface="Calibri"/>
              <a:buNone/>
            </a:pPr>
            <a:endParaRPr sz="4400" dirty="0">
              <a:solidFill>
                <a:srgbClr val="222222"/>
              </a:solidFill>
              <a:highlight>
                <a:srgbClr val="FFFFFF"/>
              </a:highlight>
            </a:endParaRPr>
          </a:p>
          <a:p>
            <a:pPr marL="457200" lvl="0" indent="-298450" algn="l" rtl="0">
              <a:lnSpc>
                <a:spcPct val="100000"/>
              </a:lnSpc>
              <a:spcBef>
                <a:spcPts val="0"/>
              </a:spcBef>
              <a:spcAft>
                <a:spcPts val="0"/>
              </a:spcAft>
              <a:buClr>
                <a:schemeClr val="dk1"/>
              </a:buClr>
              <a:buSzPts val="1100"/>
              <a:buFont typeface="Calibri"/>
              <a:buChar char="●"/>
            </a:pPr>
            <a:r>
              <a:rPr lang="en" sz="4400" dirty="0">
                <a:solidFill>
                  <a:srgbClr val="222222"/>
                </a:solidFill>
                <a:highlight>
                  <a:srgbClr val="FFFFFF"/>
                </a:highlight>
              </a:rPr>
              <a:t>Also perhaps in your notes you might like to identify the connections between the expert panels, the observation systems and then forecasting (slide 4) as they are all interconnected. The panels provide the supporting specifications, SOPs and best practices that the observing systems (and other networks/communities) then implement (at various levels depending on infrastructure, funding, capacity </a:t>
            </a:r>
            <a:r>
              <a:rPr lang="en" sz="4400" dirty="0" err="1">
                <a:solidFill>
                  <a:srgbClr val="222222"/>
                </a:solidFill>
                <a:highlight>
                  <a:srgbClr val="FFFFFF"/>
                </a:highlight>
              </a:rPr>
              <a:t>etc</a:t>
            </a:r>
            <a:r>
              <a:rPr lang="en" sz="4400" dirty="0">
                <a:solidFill>
                  <a:srgbClr val="222222"/>
                </a:solidFill>
                <a:highlight>
                  <a:srgbClr val="FFFFFF"/>
                </a:highlight>
              </a:rPr>
              <a:t>), with the observations collected by the systems then feeding into predictive/forecast/projection models. So while they are identified as three separate parts, they are (should be) interconnected. The three decade programs are then (at least as I understand things) meant to then extend these interconnections and facilitate broader engagement.</a:t>
            </a:r>
            <a:endParaRPr sz="4400" dirty="0"/>
          </a:p>
          <a:p>
            <a:pPr marL="457200" lvl="0" indent="-228600" algn="l" rtl="0">
              <a:lnSpc>
                <a:spcPct val="100000"/>
              </a:lnSpc>
              <a:spcBef>
                <a:spcPts val="0"/>
              </a:spcBef>
              <a:spcAft>
                <a:spcPts val="0"/>
              </a:spcAft>
              <a:buClr>
                <a:schemeClr val="dk1"/>
              </a:buClr>
              <a:buSzPts val="1100"/>
              <a:buFont typeface="Calibri"/>
              <a:buNone/>
            </a:pPr>
            <a:endParaRPr dirty="0"/>
          </a:p>
        </p:txBody>
      </p:sp>
      <p:sp>
        <p:nvSpPr>
          <p:cNvPr id="382" name="Google Shape;382;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g14bcfdec53c_0_175"/>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g14bcfdec53c_0_175"/>
          <p:cNvSpPr txBox="1">
            <a:spLocks noGrp="1"/>
          </p:cNvSpPr>
          <p:nvPr>
            <p:ph type="ctrTitle"/>
          </p:nvPr>
        </p:nvSpPr>
        <p:spPr>
          <a:xfrm>
            <a:off x="1367999" y="2790000"/>
            <a:ext cx="6876900"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14bcfdec53c_0_175"/>
          <p:cNvSpPr txBox="1">
            <a:spLocks noGrp="1"/>
          </p:cNvSpPr>
          <p:nvPr>
            <p:ph type="subTitle" idx="1"/>
          </p:nvPr>
        </p:nvSpPr>
        <p:spPr>
          <a:xfrm>
            <a:off x="1367999" y="4597200"/>
            <a:ext cx="6876900" cy="9282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g14bcfdec53c_0_175" descr="Logo&#10;&#10;Description automatically generated"/>
          <p:cNvPicPr preferRelativeResize="0"/>
          <p:nvPr/>
        </p:nvPicPr>
        <p:blipFill rotWithShape="1">
          <a:blip r:embed="rId2">
            <a:alphaModFix/>
          </a:blip>
          <a:srcRect/>
          <a:stretch/>
        </p:blipFill>
        <p:spPr>
          <a:xfrm>
            <a:off x="1368000" y="576000"/>
            <a:ext cx="2970001"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84"/>
        <p:cNvGrpSpPr/>
        <p:nvPr/>
      </p:nvGrpSpPr>
      <p:grpSpPr>
        <a:xfrm>
          <a:off x="0" y="0"/>
          <a:ext cx="0" cy="0"/>
          <a:chOff x="0" y="0"/>
          <a:chExt cx="0" cy="0"/>
        </a:xfrm>
      </p:grpSpPr>
      <p:sp>
        <p:nvSpPr>
          <p:cNvPr id="85" name="Google Shape;85;g14bcfdec53c_0_1131"/>
          <p:cNvSpPr txBox="1">
            <a:spLocks noGrp="1"/>
          </p:cNvSpPr>
          <p:nvPr>
            <p:ph type="title"/>
          </p:nvPr>
        </p:nvSpPr>
        <p:spPr>
          <a:xfrm>
            <a:off x="720725" y="1882800"/>
            <a:ext cx="7740000" cy="2827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14bcfdec53c_0_113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14bcfdec53c_0_113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4bcfdec53c_0_113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g14bcfdec53c_0_1131"/>
          <p:cNvSpPr txBox="1">
            <a:spLocks noGrp="1"/>
          </p:cNvSpPr>
          <p:nvPr>
            <p:ph type="body" idx="1"/>
          </p:nvPr>
        </p:nvSpPr>
        <p:spPr>
          <a:xfrm>
            <a:off x="720725" y="5065200"/>
            <a:ext cx="7740000" cy="4476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0" name="Google Shape;90;g14bcfdec53c_0_113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ntent and Image">
  <p:cSld name="1_Content and Image">
    <p:spTree>
      <p:nvGrpSpPr>
        <p:cNvPr id="1" name="Shape 91"/>
        <p:cNvGrpSpPr/>
        <p:nvPr/>
      </p:nvGrpSpPr>
      <p:grpSpPr>
        <a:xfrm>
          <a:off x="0" y="0"/>
          <a:ext cx="0" cy="0"/>
          <a:chOff x="0" y="0"/>
          <a:chExt cx="0" cy="0"/>
        </a:xfrm>
      </p:grpSpPr>
      <p:sp>
        <p:nvSpPr>
          <p:cNvPr id="92" name="Google Shape;92;p1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5" name="Google Shape;95;p18"/>
          <p:cNvSpPr txBox="1">
            <a:spLocks noGrp="1"/>
          </p:cNvSpPr>
          <p:nvPr>
            <p:ph type="body" idx="1"/>
          </p:nvPr>
        </p:nvSpPr>
        <p:spPr>
          <a:xfrm>
            <a:off x="720727" y="1296989"/>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a:lvl1pPr>
            <a:lvl2pPr marL="914400" lvl="1" indent="-228600" algn="l">
              <a:lnSpc>
                <a:spcPct val="90000"/>
              </a:lnSpc>
              <a:spcBef>
                <a:spcPts val="1701"/>
              </a:spcBef>
              <a:spcAft>
                <a:spcPts val="0"/>
              </a:spcAft>
              <a:buSzPts val="2000"/>
              <a:buNone/>
              <a:defRPr/>
            </a:lvl2pPr>
            <a:lvl3pPr marL="1371600" lvl="2" indent="-228600" algn="l">
              <a:lnSpc>
                <a:spcPct val="100000"/>
              </a:lnSpc>
              <a:spcBef>
                <a:spcPts val="567"/>
              </a:spcBef>
              <a:spcAft>
                <a:spcPts val="0"/>
              </a:spcAft>
              <a:buSzPts val="1800"/>
              <a:buNone/>
              <a:defRPr/>
            </a:lvl3pPr>
            <a:lvl4pPr marL="1828800" lvl="3" indent="-330200" algn="l">
              <a:lnSpc>
                <a:spcPct val="100000"/>
              </a:lnSpc>
              <a:spcBef>
                <a:spcPts val="2835"/>
              </a:spcBef>
              <a:spcAft>
                <a:spcPts val="0"/>
              </a:spcAft>
              <a:buSzPts val="1600"/>
              <a:buChar char="•"/>
              <a:defRPr/>
            </a:lvl4pPr>
            <a:lvl5pPr marL="2286000" lvl="4" indent="-330200" algn="l">
              <a:lnSpc>
                <a:spcPct val="100000"/>
              </a:lnSpc>
              <a:spcBef>
                <a:spcPts val="850"/>
              </a:spcBef>
              <a:spcAft>
                <a:spcPts val="0"/>
              </a:spcAft>
              <a:buSzPts val="1600"/>
              <a:buChar char="•"/>
              <a:defRPr/>
            </a:lvl5pPr>
            <a:lvl6pPr marL="2743200" lvl="5" indent="-342900" algn="l">
              <a:lnSpc>
                <a:spcPct val="90000"/>
              </a:lnSpc>
              <a:spcBef>
                <a:spcPts val="85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6" name="Google Shape;96;p18"/>
          <p:cNvSpPr txBox="1">
            <a:spLocks noGrp="1"/>
          </p:cNvSpPr>
          <p:nvPr>
            <p:ph type="title"/>
          </p:nvPr>
        </p:nvSpPr>
        <p:spPr>
          <a:xfrm>
            <a:off x="720727"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1188000" y="793751"/>
            <a:ext cx="4728613" cy="10962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4"/>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4"/>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4"/>
          <p:cNvSpPr>
            <a:spLocks noGrp="1"/>
          </p:cNvSpPr>
          <p:nvPr>
            <p:ph type="pic" idx="2"/>
          </p:nvPr>
        </p:nvSpPr>
        <p:spPr>
          <a:xfrm>
            <a:off x="6558001" y="0"/>
            <a:ext cx="5634001" cy="6858000"/>
          </a:xfrm>
          <a:prstGeom prst="rect">
            <a:avLst/>
          </a:prstGeom>
          <a:solidFill>
            <a:srgbClr val="D8D8D8"/>
          </a:solidFill>
          <a:ln>
            <a:noFill/>
          </a:ln>
        </p:spPr>
      </p:sp>
      <p:sp>
        <p:nvSpPr>
          <p:cNvPr id="108" name="Google Shape;108;p24"/>
          <p:cNvSpPr txBox="1">
            <a:spLocks noGrp="1"/>
          </p:cNvSpPr>
          <p:nvPr>
            <p:ph type="body" idx="1"/>
          </p:nvPr>
        </p:nvSpPr>
        <p:spPr>
          <a:xfrm>
            <a:off x="684213" y="1890002"/>
            <a:ext cx="5232400" cy="4059951"/>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000"/>
              <a:buNone/>
              <a:defRPr>
                <a:solidFill>
                  <a:schemeClr val="lt1"/>
                </a:solidFill>
              </a:defRPr>
            </a:lvl1pPr>
            <a:lvl2pPr marL="914400" lvl="1" indent="-228600" algn="l">
              <a:lnSpc>
                <a:spcPct val="100000"/>
              </a:lnSpc>
              <a:spcBef>
                <a:spcPts val="1417"/>
              </a:spcBef>
              <a:spcAft>
                <a:spcPts val="0"/>
              </a:spcAft>
              <a:buClr>
                <a:schemeClr val="lt1"/>
              </a:buClr>
              <a:buSzPts val="2400"/>
              <a:buNone/>
              <a:defRPr>
                <a:solidFill>
                  <a:schemeClr val="lt1"/>
                </a:solidFill>
              </a:defRPr>
            </a:lvl2pPr>
            <a:lvl3pPr marL="1371600" lvl="2" indent="-228600" algn="l">
              <a:lnSpc>
                <a:spcPct val="100000"/>
              </a:lnSpc>
              <a:spcBef>
                <a:spcPts val="1417"/>
              </a:spcBef>
              <a:spcAft>
                <a:spcPts val="0"/>
              </a:spcAft>
              <a:buSzPts val="2800"/>
              <a:buNone/>
              <a:defRPr>
                <a:solidFill>
                  <a:schemeClr val="lt1"/>
                </a:solidFill>
              </a:defRPr>
            </a:lvl3pPr>
            <a:lvl4pPr marL="1828800" lvl="3" indent="-355600" algn="l">
              <a:lnSpc>
                <a:spcPct val="120000"/>
              </a:lnSpc>
              <a:spcBef>
                <a:spcPts val="1417"/>
              </a:spcBef>
              <a:spcAft>
                <a:spcPts val="0"/>
              </a:spcAft>
              <a:buSzPts val="2000"/>
              <a:buChar char="―"/>
              <a:defRPr>
                <a:solidFill>
                  <a:schemeClr val="lt1"/>
                </a:solidFill>
              </a:defRPr>
            </a:lvl4pPr>
            <a:lvl5pPr marL="2286000" lvl="4" indent="-355600" algn="l">
              <a:lnSpc>
                <a:spcPct val="120000"/>
              </a:lnSpc>
              <a:spcBef>
                <a:spcPts val="1417"/>
              </a:spcBef>
              <a:spcAft>
                <a:spcPts val="0"/>
              </a:spcAft>
              <a:buSzPts val="2000"/>
              <a:buChar char="―"/>
              <a:defRPr>
                <a:solidFill>
                  <a:schemeClr val="lt1"/>
                </a:solidFill>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3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6"/>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6"/>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7"/>
        <p:cNvGrpSpPr/>
        <p:nvPr/>
      </p:nvGrpSpPr>
      <p:grpSpPr>
        <a:xfrm>
          <a:off x="0" y="0"/>
          <a:ext cx="0" cy="0"/>
          <a:chOff x="0" y="0"/>
          <a:chExt cx="0" cy="0"/>
        </a:xfrm>
      </p:grpSpPr>
      <p:sp>
        <p:nvSpPr>
          <p:cNvPr id="128" name="Google Shape;128;p3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2" name="Google Shape;132;p3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4330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914400" y="304800"/>
            <a:ext cx="10363200" cy="1143200"/>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19"/>
          <p:cNvSpPr txBox="1">
            <a:spLocks noGrp="1"/>
          </p:cNvSpPr>
          <p:nvPr>
            <p:ph type="dt" idx="10"/>
          </p:nvPr>
        </p:nvSpPr>
        <p:spPr>
          <a:xfrm>
            <a:off x="914400" y="6248400"/>
            <a:ext cx="2540000" cy="45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19"/>
          <p:cNvSpPr txBox="1">
            <a:spLocks noGrp="1"/>
          </p:cNvSpPr>
          <p:nvPr>
            <p:ph type="ftr" idx="11"/>
          </p:nvPr>
        </p:nvSpPr>
        <p:spPr>
          <a:xfrm>
            <a:off x="4165600" y="6248400"/>
            <a:ext cx="3860800" cy="4572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8737600" y="6248400"/>
            <a:ext cx="2540000" cy="457200"/>
          </a:xfrm>
          <a:prstGeom prst="rect">
            <a:avLst/>
          </a:prstGeom>
          <a:noFill/>
          <a:ln>
            <a:noFill/>
          </a:ln>
        </p:spPr>
        <p:txBody>
          <a:bodyPr spcFirstLastPara="1" wrap="square" lIns="68575" tIns="34275" rIns="68575" bIns="34275" anchor="t" anchorCtr="0">
            <a:noAutofit/>
          </a:bodyPr>
          <a:lstStyle>
            <a:lvl1pPr marL="0" marR="0" lvl="0"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130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2"/>
        <p:cNvGrpSpPr/>
        <p:nvPr/>
      </p:nvGrpSpPr>
      <p:grpSpPr>
        <a:xfrm>
          <a:off x="0" y="0"/>
          <a:ext cx="0" cy="0"/>
          <a:chOff x="0" y="0"/>
          <a:chExt cx="0" cy="0"/>
        </a:xfrm>
      </p:grpSpPr>
      <p:sp>
        <p:nvSpPr>
          <p:cNvPr id="23" name="Google Shape;23;p44"/>
          <p:cNvSpPr txBox="1">
            <a:spLocks noGrp="1"/>
          </p:cNvSpPr>
          <p:nvPr>
            <p:ph type="subTitle" idx="1"/>
          </p:nvPr>
        </p:nvSpPr>
        <p:spPr>
          <a:xfrm>
            <a:off x="9459687" y="1156155"/>
            <a:ext cx="2635600" cy="1502400"/>
          </a:xfrm>
          <a:prstGeom prst="rect">
            <a:avLst/>
          </a:prstGeom>
          <a:noFill/>
          <a:ln>
            <a:noFill/>
          </a:ln>
        </p:spPr>
        <p:txBody>
          <a:bodyPr spcFirstLastPara="1" wrap="square" lIns="68575" tIns="34275" rIns="68575" bIns="34275" anchor="b" anchorCtr="0">
            <a:noAutofit/>
          </a:bodyPr>
          <a:lstStyle>
            <a:lvl1pPr lvl="0" algn="r">
              <a:lnSpc>
                <a:spcPct val="70000"/>
              </a:lnSpc>
              <a:spcBef>
                <a:spcPts val="1067"/>
              </a:spcBef>
              <a:spcAft>
                <a:spcPts val="0"/>
              </a:spcAft>
              <a:buClr>
                <a:srgbClr val="74AFDB"/>
              </a:buClr>
              <a:buSzPts val="1400"/>
              <a:buNone/>
              <a:defRPr sz="1867">
                <a:solidFill>
                  <a:srgbClr val="74AFDB"/>
                </a:solidFill>
                <a:latin typeface="Libre Franklin"/>
                <a:ea typeface="Libre Franklin"/>
                <a:cs typeface="Libre Franklin"/>
                <a:sym typeface="Libre Franklin"/>
              </a:defRPr>
            </a:lvl1pPr>
            <a:lvl2pPr lvl="1" algn="ctr">
              <a:lnSpc>
                <a:spcPct val="90000"/>
              </a:lnSpc>
              <a:spcBef>
                <a:spcPts val="533"/>
              </a:spcBef>
              <a:spcAft>
                <a:spcPts val="0"/>
              </a:spcAft>
              <a:buClr>
                <a:srgbClr val="00153A"/>
              </a:buClr>
              <a:buSzPts val="1100"/>
              <a:buNone/>
              <a:defRPr sz="1467"/>
            </a:lvl2pPr>
            <a:lvl3pPr lvl="2" algn="ctr">
              <a:lnSpc>
                <a:spcPct val="90000"/>
              </a:lnSpc>
              <a:spcBef>
                <a:spcPts val="533"/>
              </a:spcBef>
              <a:spcAft>
                <a:spcPts val="0"/>
              </a:spcAft>
              <a:buClr>
                <a:srgbClr val="00153A"/>
              </a:buClr>
              <a:buSzPts val="1000"/>
              <a:buNone/>
              <a:defRPr sz="1333"/>
            </a:lvl3pPr>
            <a:lvl4pPr lvl="3" algn="ctr">
              <a:lnSpc>
                <a:spcPct val="90000"/>
              </a:lnSpc>
              <a:spcBef>
                <a:spcPts val="533"/>
              </a:spcBef>
              <a:spcAft>
                <a:spcPts val="0"/>
              </a:spcAft>
              <a:buClr>
                <a:srgbClr val="00153A"/>
              </a:buClr>
              <a:buSzPts val="900"/>
              <a:buNone/>
              <a:defRPr sz="1200"/>
            </a:lvl4pPr>
            <a:lvl5pPr lvl="4" algn="ctr">
              <a:lnSpc>
                <a:spcPct val="90000"/>
              </a:lnSpc>
              <a:spcBef>
                <a:spcPts val="533"/>
              </a:spcBef>
              <a:spcAft>
                <a:spcPts val="0"/>
              </a:spcAft>
              <a:buClr>
                <a:srgbClr val="00153A"/>
              </a:buClr>
              <a:buSzPts val="900"/>
              <a:buNone/>
              <a:defRPr sz="1200"/>
            </a:lvl5pPr>
            <a:lvl6pPr lvl="5" algn="ctr">
              <a:lnSpc>
                <a:spcPct val="90000"/>
              </a:lnSpc>
              <a:spcBef>
                <a:spcPts val="533"/>
              </a:spcBef>
              <a:spcAft>
                <a:spcPts val="0"/>
              </a:spcAft>
              <a:buClr>
                <a:schemeClr val="dk1"/>
              </a:buClr>
              <a:buSzPts val="900"/>
              <a:buNone/>
              <a:defRPr sz="1200"/>
            </a:lvl6pPr>
            <a:lvl7pPr lvl="6" algn="ctr">
              <a:lnSpc>
                <a:spcPct val="90000"/>
              </a:lnSpc>
              <a:spcBef>
                <a:spcPts val="533"/>
              </a:spcBef>
              <a:spcAft>
                <a:spcPts val="0"/>
              </a:spcAft>
              <a:buClr>
                <a:schemeClr val="dk1"/>
              </a:buClr>
              <a:buSzPts val="900"/>
              <a:buNone/>
              <a:defRPr sz="1200"/>
            </a:lvl7pPr>
            <a:lvl8pPr lvl="7" algn="ctr">
              <a:lnSpc>
                <a:spcPct val="90000"/>
              </a:lnSpc>
              <a:spcBef>
                <a:spcPts val="533"/>
              </a:spcBef>
              <a:spcAft>
                <a:spcPts val="0"/>
              </a:spcAft>
              <a:buClr>
                <a:schemeClr val="dk1"/>
              </a:buClr>
              <a:buSzPts val="900"/>
              <a:buNone/>
              <a:defRPr sz="1200"/>
            </a:lvl8pPr>
            <a:lvl9pPr lvl="8" algn="ctr">
              <a:lnSpc>
                <a:spcPct val="90000"/>
              </a:lnSpc>
              <a:spcBef>
                <a:spcPts val="533"/>
              </a:spcBef>
              <a:spcAft>
                <a:spcPts val="0"/>
              </a:spcAft>
              <a:buClr>
                <a:schemeClr val="dk1"/>
              </a:buClr>
              <a:buSzPts val="900"/>
              <a:buNone/>
              <a:defRPr sz="1200"/>
            </a:lvl9pPr>
          </a:lstStyle>
          <a:p>
            <a:endParaRPr/>
          </a:p>
        </p:txBody>
      </p:sp>
      <p:sp>
        <p:nvSpPr>
          <p:cNvPr id="24" name="Google Shape;24;p44"/>
          <p:cNvSpPr txBox="1">
            <a:spLocks noGrp="1"/>
          </p:cNvSpPr>
          <p:nvPr>
            <p:ph type="body" idx="2"/>
          </p:nvPr>
        </p:nvSpPr>
        <p:spPr>
          <a:xfrm>
            <a:off x="8733453" y="2662420"/>
            <a:ext cx="3361200" cy="250800"/>
          </a:xfrm>
          <a:prstGeom prst="rect">
            <a:avLst/>
          </a:prstGeom>
          <a:noFill/>
          <a:ln>
            <a:noFill/>
          </a:ln>
        </p:spPr>
        <p:txBody>
          <a:bodyPr spcFirstLastPara="1" wrap="square" lIns="68575" tIns="34275" rIns="68575" bIns="34275" anchor="ctr" anchorCtr="0">
            <a:noAutofit/>
          </a:bodyPr>
          <a:lstStyle>
            <a:lvl1pPr marL="457200" lvl="0" indent="-228600" algn="r">
              <a:lnSpc>
                <a:spcPct val="90000"/>
              </a:lnSpc>
              <a:spcBef>
                <a:spcPts val="1067"/>
              </a:spcBef>
              <a:spcAft>
                <a:spcPts val="0"/>
              </a:spcAft>
              <a:buClr>
                <a:srgbClr val="1F3864"/>
              </a:buClr>
              <a:buSzPts val="1100"/>
              <a:buNone/>
              <a:defRPr sz="1467" i="0">
                <a:solidFill>
                  <a:srgbClr val="1F3864"/>
                </a:solidFill>
                <a:latin typeface="Libre Franklin"/>
                <a:ea typeface="Libre Franklin"/>
                <a:cs typeface="Libre Franklin"/>
                <a:sym typeface="Libre Franklin"/>
              </a:defRPr>
            </a:lvl1pPr>
            <a:lvl2pPr marL="914400" lvl="1" indent="-317500" algn="l">
              <a:lnSpc>
                <a:spcPct val="90000"/>
              </a:lnSpc>
              <a:spcBef>
                <a:spcPts val="533"/>
              </a:spcBef>
              <a:spcAft>
                <a:spcPts val="0"/>
              </a:spcAft>
              <a:buClr>
                <a:srgbClr val="00153A"/>
              </a:buClr>
              <a:buSzPts val="1400"/>
              <a:buChar char="•"/>
              <a:defRPr/>
            </a:lvl2pPr>
            <a:lvl3pPr marL="1371600" lvl="2" indent="-317500" algn="l">
              <a:lnSpc>
                <a:spcPct val="90000"/>
              </a:lnSpc>
              <a:spcBef>
                <a:spcPts val="533"/>
              </a:spcBef>
              <a:spcAft>
                <a:spcPts val="0"/>
              </a:spcAft>
              <a:buClr>
                <a:srgbClr val="00153A"/>
              </a:buClr>
              <a:buSzPts val="1400"/>
              <a:buChar char="•"/>
              <a:defRPr/>
            </a:lvl3pPr>
            <a:lvl4pPr marL="1828800" lvl="3" indent="-317500" algn="l">
              <a:lnSpc>
                <a:spcPct val="90000"/>
              </a:lnSpc>
              <a:spcBef>
                <a:spcPts val="533"/>
              </a:spcBef>
              <a:spcAft>
                <a:spcPts val="0"/>
              </a:spcAft>
              <a:buClr>
                <a:srgbClr val="00153A"/>
              </a:buClr>
              <a:buSzPts val="1400"/>
              <a:buChar char="•"/>
              <a:defRPr/>
            </a:lvl4pPr>
            <a:lvl5pPr marL="2286000" lvl="4" indent="-317500" algn="l">
              <a:lnSpc>
                <a:spcPct val="90000"/>
              </a:lnSpc>
              <a:spcBef>
                <a:spcPts val="533"/>
              </a:spcBef>
              <a:spcAft>
                <a:spcPts val="0"/>
              </a:spcAft>
              <a:buClr>
                <a:srgbClr val="00153A"/>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5" name="Google Shape;25;p44"/>
          <p:cNvSpPr txBox="1">
            <a:spLocks noGrp="1"/>
          </p:cNvSpPr>
          <p:nvPr>
            <p:ph type="dt" idx="10"/>
          </p:nvPr>
        </p:nvSpPr>
        <p:spPr>
          <a:xfrm>
            <a:off x="9448800" y="6465685"/>
            <a:ext cx="2743200" cy="3652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44"/>
          <p:cNvSpPr txBox="1">
            <a:spLocks noGrp="1"/>
          </p:cNvSpPr>
          <p:nvPr>
            <p:ph type="ftr" idx="11"/>
          </p:nvPr>
        </p:nvSpPr>
        <p:spPr>
          <a:xfrm>
            <a:off x="0" y="6472993"/>
            <a:ext cx="411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7" name="Google Shape;27;p44" descr="A picture containing food, device&#10;&#10;Description automatically generated"/>
          <p:cNvPicPr preferRelativeResize="0"/>
          <p:nvPr/>
        </p:nvPicPr>
        <p:blipFill rotWithShape="1">
          <a:blip r:embed="rId2">
            <a:alphaModFix/>
          </a:blip>
          <a:srcRect/>
          <a:stretch/>
        </p:blipFill>
        <p:spPr>
          <a:xfrm>
            <a:off x="10824525" y="211075"/>
            <a:ext cx="1270756" cy="770971"/>
          </a:xfrm>
          <a:prstGeom prst="rect">
            <a:avLst/>
          </a:prstGeom>
          <a:noFill/>
          <a:ln>
            <a:noFill/>
          </a:ln>
        </p:spPr>
      </p:pic>
      <p:sp>
        <p:nvSpPr>
          <p:cNvPr id="28" name="Google Shape;28;p44"/>
          <p:cNvSpPr txBox="1">
            <a:spLocks noGrp="1"/>
          </p:cNvSpPr>
          <p:nvPr>
            <p:ph type="ctrTitle"/>
          </p:nvPr>
        </p:nvSpPr>
        <p:spPr>
          <a:xfrm>
            <a:off x="96004" y="1156155"/>
            <a:ext cx="9363600" cy="150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153A"/>
              </a:buClr>
              <a:buSzPts val="3000"/>
              <a:buFont typeface="Libre Franklin"/>
              <a:buNone/>
              <a:defRPr sz="4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69699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ree Columns with Images 1">
  <p:cSld name="1_Three Columns with Images">
    <p:spTree>
      <p:nvGrpSpPr>
        <p:cNvPr id="1" name="Shape 28"/>
        <p:cNvGrpSpPr/>
        <p:nvPr/>
      </p:nvGrpSpPr>
      <p:grpSpPr>
        <a:xfrm>
          <a:off x="0" y="0"/>
          <a:ext cx="0" cy="0"/>
          <a:chOff x="0" y="0"/>
          <a:chExt cx="0" cy="0"/>
        </a:xfrm>
      </p:grpSpPr>
      <p:sp>
        <p:nvSpPr>
          <p:cNvPr id="29" name="Google Shape;29;g14bcfdec53c_0_541"/>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14bcfdec53c_0_54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1" name="Google Shape;31;g14bcfdec53c_0_54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2" name="Google Shape;32;g14bcfdec53c_0_54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g14bcfdec53c_0_541"/>
          <p:cNvSpPr>
            <a:spLocks noGrp="1"/>
          </p:cNvSpPr>
          <p:nvPr>
            <p:ph type="pic" idx="2"/>
          </p:nvPr>
        </p:nvSpPr>
        <p:spPr>
          <a:xfrm>
            <a:off x="720725" y="1857600"/>
            <a:ext cx="3463200" cy="1656000"/>
          </a:xfrm>
          <a:prstGeom prst="rect">
            <a:avLst/>
          </a:prstGeom>
          <a:solidFill>
            <a:srgbClr val="D8D8D8"/>
          </a:solidFill>
          <a:ln>
            <a:noFill/>
          </a:ln>
        </p:spPr>
      </p:sp>
      <p:sp>
        <p:nvSpPr>
          <p:cNvPr id="34" name="Google Shape;34;g14bcfdec53c_0_541"/>
          <p:cNvSpPr txBox="1">
            <a:spLocks noGrp="1"/>
          </p:cNvSpPr>
          <p:nvPr>
            <p:ph type="body" idx="1"/>
          </p:nvPr>
        </p:nvSpPr>
        <p:spPr>
          <a:xfrm>
            <a:off x="72072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g14bcfdec53c_0_541"/>
          <p:cNvSpPr>
            <a:spLocks noGrp="1"/>
          </p:cNvSpPr>
          <p:nvPr>
            <p:ph type="pic" idx="3"/>
          </p:nvPr>
        </p:nvSpPr>
        <p:spPr>
          <a:xfrm>
            <a:off x="4364400" y="1857600"/>
            <a:ext cx="3463200" cy="1656000"/>
          </a:xfrm>
          <a:prstGeom prst="rect">
            <a:avLst/>
          </a:prstGeom>
          <a:solidFill>
            <a:srgbClr val="D8D8D8"/>
          </a:solidFill>
          <a:ln>
            <a:noFill/>
          </a:ln>
        </p:spPr>
      </p:sp>
      <p:sp>
        <p:nvSpPr>
          <p:cNvPr id="36" name="Google Shape;36;g14bcfdec53c_0_541"/>
          <p:cNvSpPr txBox="1">
            <a:spLocks noGrp="1"/>
          </p:cNvSpPr>
          <p:nvPr>
            <p:ph type="body" idx="4"/>
          </p:nvPr>
        </p:nvSpPr>
        <p:spPr>
          <a:xfrm>
            <a:off x="4364400"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14bcfdec53c_0_541"/>
          <p:cNvSpPr>
            <a:spLocks noGrp="1"/>
          </p:cNvSpPr>
          <p:nvPr>
            <p:ph type="pic" idx="5"/>
          </p:nvPr>
        </p:nvSpPr>
        <p:spPr>
          <a:xfrm>
            <a:off x="8008075" y="1857600"/>
            <a:ext cx="3463200" cy="1656000"/>
          </a:xfrm>
          <a:prstGeom prst="rect">
            <a:avLst/>
          </a:prstGeom>
          <a:solidFill>
            <a:srgbClr val="D8D8D8"/>
          </a:solidFill>
          <a:ln>
            <a:noFill/>
          </a:ln>
        </p:spPr>
      </p:sp>
      <p:sp>
        <p:nvSpPr>
          <p:cNvPr id="38" name="Google Shape;38;g14bcfdec53c_0_541"/>
          <p:cNvSpPr txBox="1">
            <a:spLocks noGrp="1"/>
          </p:cNvSpPr>
          <p:nvPr>
            <p:ph type="body" idx="6"/>
          </p:nvPr>
        </p:nvSpPr>
        <p:spPr>
          <a:xfrm>
            <a:off x="800807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39"/>
        <p:cNvGrpSpPr/>
        <p:nvPr/>
      </p:nvGrpSpPr>
      <p:grpSpPr>
        <a:xfrm>
          <a:off x="0" y="0"/>
          <a:ext cx="0" cy="0"/>
          <a:chOff x="0" y="0"/>
          <a:chExt cx="0" cy="0"/>
        </a:xfrm>
      </p:grpSpPr>
      <p:sp>
        <p:nvSpPr>
          <p:cNvPr id="40" name="Google Shape;40;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22"/>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2"/>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46"/>
        <p:cNvGrpSpPr/>
        <p:nvPr/>
      </p:nvGrpSpPr>
      <p:grpSpPr>
        <a:xfrm>
          <a:off x="0" y="0"/>
          <a:ext cx="0" cy="0"/>
          <a:chOff x="0" y="0"/>
          <a:chExt cx="0" cy="0"/>
        </a:xfrm>
      </p:grpSpPr>
      <p:sp>
        <p:nvSpPr>
          <p:cNvPr id="47" name="Google Shape;47;g14bcfdec53c_0_1397"/>
          <p:cNvSpPr txBox="1">
            <a:spLocks noGrp="1"/>
          </p:cNvSpPr>
          <p:nvPr>
            <p:ph type="ctrTitle"/>
          </p:nvPr>
        </p:nvSpPr>
        <p:spPr>
          <a:xfrm>
            <a:off x="720725" y="2854801"/>
            <a:ext cx="4074000"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14bcfdec53c_0_1397"/>
          <p:cNvSpPr txBox="1">
            <a:spLocks noGrp="1"/>
          </p:cNvSpPr>
          <p:nvPr>
            <p:ph type="subTitle" idx="1"/>
          </p:nvPr>
        </p:nvSpPr>
        <p:spPr>
          <a:xfrm>
            <a:off x="720725" y="3873600"/>
            <a:ext cx="4074000"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g14bcfdec53c_0_1397"/>
          <p:cNvSpPr>
            <a:spLocks noGrp="1"/>
          </p:cNvSpPr>
          <p:nvPr>
            <p:ph type="pic" idx="2"/>
          </p:nvPr>
        </p:nvSpPr>
        <p:spPr>
          <a:xfrm>
            <a:off x="5287200" y="0"/>
            <a:ext cx="6858000" cy="6858000"/>
          </a:xfrm>
          <a:prstGeom prst="rect">
            <a:avLst/>
          </a:prstGeom>
          <a:solidFill>
            <a:srgbClr val="D8D8D8"/>
          </a:solidFill>
          <a:ln>
            <a:noFill/>
          </a:ln>
        </p:spPr>
      </p:sp>
      <p:pic>
        <p:nvPicPr>
          <p:cNvPr id="50" name="Google Shape;50;g14bcfdec53c_0_1397" descr="Logo&#10;&#10;Description automatically generated"/>
          <p:cNvPicPr preferRelativeResize="0"/>
          <p:nvPr/>
        </p:nvPicPr>
        <p:blipFill rotWithShape="1">
          <a:blip r:embed="rId2">
            <a:alphaModFix/>
          </a:blip>
          <a:srcRect/>
          <a:stretch/>
        </p:blipFill>
        <p:spPr>
          <a:xfrm>
            <a:off x="720725" y="860400"/>
            <a:ext cx="2970001" cy="838750"/>
          </a:xfrm>
          <a:prstGeom prst="rect">
            <a:avLst/>
          </a:prstGeom>
          <a:noFill/>
          <a:ln>
            <a:noFill/>
          </a:ln>
        </p:spPr>
      </p:pic>
      <p:grpSp>
        <p:nvGrpSpPr>
          <p:cNvPr id="51" name="Google Shape;51;g14bcfdec53c_0_1397"/>
          <p:cNvGrpSpPr/>
          <p:nvPr/>
        </p:nvGrpSpPr>
        <p:grpSpPr>
          <a:xfrm>
            <a:off x="720725" y="5472000"/>
            <a:ext cx="4009268" cy="694945"/>
            <a:chOff x="720725" y="5218493"/>
            <a:chExt cx="4009268" cy="694945"/>
          </a:xfrm>
        </p:grpSpPr>
        <p:pic>
          <p:nvPicPr>
            <p:cNvPr id="52" name="Google Shape;52;g14bcfdec53c_0_1397"/>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53" name="Google Shape;53;g14bcfdec53c_0_1397"/>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54" name="Google Shape;54;g14bcfdec53c_0_1397"/>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55" name="Google Shape;55;g14bcfdec53c_0_1397"/>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
        <p:cNvGrpSpPr/>
        <p:nvPr/>
      </p:nvGrpSpPr>
      <p:grpSpPr>
        <a:xfrm>
          <a:off x="0" y="0"/>
          <a:ext cx="0" cy="0"/>
          <a:chOff x="0" y="0"/>
          <a:chExt cx="0" cy="0"/>
        </a:xfrm>
      </p:grpSpPr>
      <p:sp>
        <p:nvSpPr>
          <p:cNvPr id="57" name="Google Shape;57;g17d705388ed_0_971"/>
          <p:cNvSpPr txBox="1">
            <a:spLocks noGrp="1"/>
          </p:cNvSpPr>
          <p:nvPr>
            <p:ph type="body" idx="1"/>
          </p:nvPr>
        </p:nvSpPr>
        <p:spPr>
          <a:xfrm>
            <a:off x="720726" y="1296988"/>
            <a:ext cx="81180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g17d705388ed_0_97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17d705388ed_0_97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17d705388ed_0_97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g17d705388ed_0_971"/>
          <p:cNvSpPr txBox="1">
            <a:spLocks noGrp="1"/>
          </p:cNvSpPr>
          <p:nvPr>
            <p:ph type="title"/>
          </p:nvPr>
        </p:nvSpPr>
        <p:spPr>
          <a:xfrm>
            <a:off x="720726" y="722313"/>
            <a:ext cx="81180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62"/>
        <p:cNvGrpSpPr/>
        <p:nvPr/>
      </p:nvGrpSpPr>
      <p:grpSpPr>
        <a:xfrm>
          <a:off x="0" y="0"/>
          <a:ext cx="0" cy="0"/>
          <a:chOff x="0" y="0"/>
          <a:chExt cx="0" cy="0"/>
        </a:xfrm>
      </p:grpSpPr>
      <p:sp>
        <p:nvSpPr>
          <p:cNvPr id="63" name="Google Shape;63;p21"/>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7" name="Google Shape;67;p21"/>
          <p:cNvSpPr>
            <a:spLocks noGrp="1"/>
          </p:cNvSpPr>
          <p:nvPr>
            <p:ph type="pic" idx="2"/>
          </p:nvPr>
        </p:nvSpPr>
        <p:spPr>
          <a:xfrm>
            <a:off x="720725" y="1857600"/>
            <a:ext cx="3463200" cy="1656000"/>
          </a:xfrm>
          <a:prstGeom prst="rect">
            <a:avLst/>
          </a:prstGeom>
          <a:solidFill>
            <a:srgbClr val="D8D8D8"/>
          </a:solidFill>
          <a:ln>
            <a:noFill/>
          </a:ln>
        </p:spPr>
      </p:sp>
      <p:sp>
        <p:nvSpPr>
          <p:cNvPr id="68" name="Google Shape;68;p21"/>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a:spLocks noGrp="1"/>
          </p:cNvSpPr>
          <p:nvPr>
            <p:ph type="pic" idx="3"/>
          </p:nvPr>
        </p:nvSpPr>
        <p:spPr>
          <a:xfrm>
            <a:off x="4364400" y="1857600"/>
            <a:ext cx="3463200" cy="1656000"/>
          </a:xfrm>
          <a:prstGeom prst="rect">
            <a:avLst/>
          </a:prstGeom>
          <a:solidFill>
            <a:srgbClr val="D8D8D8"/>
          </a:solidFill>
          <a:ln>
            <a:noFill/>
          </a:ln>
        </p:spPr>
      </p:sp>
      <p:sp>
        <p:nvSpPr>
          <p:cNvPr id="70" name="Google Shape;70;p21"/>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a:spLocks noGrp="1"/>
          </p:cNvSpPr>
          <p:nvPr>
            <p:ph type="pic" idx="5"/>
          </p:nvPr>
        </p:nvSpPr>
        <p:spPr>
          <a:xfrm>
            <a:off x="8008075" y="1857600"/>
            <a:ext cx="3463200" cy="1656000"/>
          </a:xfrm>
          <a:prstGeom prst="rect">
            <a:avLst/>
          </a:prstGeom>
          <a:solidFill>
            <a:srgbClr val="D8D8D8"/>
          </a:solidFill>
          <a:ln>
            <a:noFill/>
          </a:ln>
        </p:spPr>
      </p:sp>
      <p:sp>
        <p:nvSpPr>
          <p:cNvPr id="72" name="Google Shape;72;p21"/>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73"/>
        <p:cNvGrpSpPr/>
        <p:nvPr/>
      </p:nvGrpSpPr>
      <p:grpSpPr>
        <a:xfrm>
          <a:off x="0" y="0"/>
          <a:ext cx="0" cy="0"/>
          <a:chOff x="0" y="0"/>
          <a:chExt cx="0" cy="0"/>
        </a:xfrm>
      </p:grpSpPr>
      <p:sp>
        <p:nvSpPr>
          <p:cNvPr id="74" name="Google Shape;74;p3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7" name="Google Shape;77;p31"/>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1"/>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20"/>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20"/>
          <p:cNvPicPr preferRelativeResize="0"/>
          <p:nvPr/>
        </p:nvPicPr>
        <p:blipFill rotWithShape="1">
          <a:blip r:embed="rId19">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 id="2147483667" r:id="rId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2.gif"/></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hyperlink" Target="https://oceanexpert.org/document/33599" TargetMode="External"/><Relationship Id="rId3" Type="http://schemas.openxmlformats.org/officeDocument/2006/relationships/image" Target="../media/image4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76.png"/><Relationship Id="rId11" Type="http://schemas.openxmlformats.org/officeDocument/2006/relationships/image" Target="../media/image64.png"/><Relationship Id="rId5" Type="http://schemas.openxmlformats.org/officeDocument/2006/relationships/image" Target="../media/image75.png"/><Relationship Id="rId10" Type="http://schemas.openxmlformats.org/officeDocument/2006/relationships/image" Target="../media/image66.png"/><Relationship Id="rId4" Type="http://schemas.openxmlformats.org/officeDocument/2006/relationships/image" Target="../media/image74.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76.png"/><Relationship Id="rId4" Type="http://schemas.openxmlformats.org/officeDocument/2006/relationships/image" Target="../media/image95.pn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maps/d/u/1/edit?hl=en&amp;mid=19lpleSC_rJs0dyVT3Btg0ZDgW5BpqTM&amp;ll=6.530557433267241%2C0&amp;z=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oceanexpert.org/document/3359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oceanexpert.org/document/33599" TargetMode="External"/><Relationship Id="rId5" Type="http://schemas.openxmlformats.org/officeDocument/2006/relationships/image" Target="../media/image74.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www.ocean-ops.org/reportcard"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6.pn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20.jpg"/><Relationship Id="rId11" Type="http://schemas.openxmlformats.org/officeDocument/2006/relationships/hyperlink" Target="http://www.ocean-ops.org/reportcard" TargetMode="External"/><Relationship Id="rId5" Type="http://schemas.openxmlformats.org/officeDocument/2006/relationships/image" Target="../media/image19.gif"/><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da88d5c573_0_0"/>
          <p:cNvSpPr txBox="1">
            <a:spLocks noGrp="1"/>
          </p:cNvSpPr>
          <p:nvPr>
            <p:ph type="ctrTitle"/>
          </p:nvPr>
        </p:nvSpPr>
        <p:spPr>
          <a:xfrm>
            <a:off x="1368000" y="2790000"/>
            <a:ext cx="10460700" cy="1476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000"/>
              <a:buFont typeface="Arial"/>
              <a:buNone/>
            </a:pPr>
            <a:r>
              <a:rPr lang="en-GB" sz="4600" dirty="0"/>
              <a:t>Session 1: GOOS Update </a:t>
            </a:r>
            <a:br>
              <a:rPr lang="en-GB" sz="4600" dirty="0"/>
            </a:br>
            <a:r>
              <a:rPr lang="en-GB" sz="3600" dirty="0"/>
              <a:t>Requirements for Data</a:t>
            </a:r>
            <a:endParaRPr sz="3600" dirty="0"/>
          </a:p>
        </p:txBody>
      </p:sp>
      <p:sp>
        <p:nvSpPr>
          <p:cNvPr id="142" name="Google Shape;142;g2da88d5c573_0_0"/>
          <p:cNvSpPr txBox="1">
            <a:spLocks noGrp="1"/>
          </p:cNvSpPr>
          <p:nvPr>
            <p:ph type="subTitle" idx="1"/>
          </p:nvPr>
        </p:nvSpPr>
        <p:spPr>
          <a:xfrm>
            <a:off x="1368000" y="4597200"/>
            <a:ext cx="98952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dirty="0"/>
              <a:t>Emma Heslop, Programme Specialist GOOS, IOC/UNESC</a:t>
            </a:r>
            <a:endParaRPr dirty="0"/>
          </a:p>
        </p:txBody>
      </p:sp>
      <p:pic>
        <p:nvPicPr>
          <p:cNvPr id="143" name="Google Shape;143;g2da88d5c573_0_0"/>
          <p:cNvPicPr preferRelativeResize="0"/>
          <p:nvPr/>
        </p:nvPicPr>
        <p:blipFill rotWithShape="1">
          <a:blip r:embed="rId3">
            <a:alphaModFix/>
          </a:blip>
          <a:srcRect/>
          <a:stretch/>
        </p:blipFill>
        <p:spPr>
          <a:xfrm>
            <a:off x="6096000" y="226275"/>
            <a:ext cx="5839476" cy="1476000"/>
          </a:xfrm>
          <a:prstGeom prst="rect">
            <a:avLst/>
          </a:prstGeom>
          <a:noFill/>
          <a:ln>
            <a:noFill/>
          </a:ln>
        </p:spPr>
      </p:pic>
      <p:sp>
        <p:nvSpPr>
          <p:cNvPr id="144" name="Google Shape;144;g2da88d5c573_0_0"/>
          <p:cNvSpPr txBox="1">
            <a:spLocks noGrp="1"/>
          </p:cNvSpPr>
          <p:nvPr>
            <p:ph type="subTitle" idx="1"/>
          </p:nvPr>
        </p:nvSpPr>
        <p:spPr>
          <a:xfrm>
            <a:off x="1294500" y="5525400"/>
            <a:ext cx="98952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dirty="0"/>
              <a:t>Data Buoy Cooperation Panel (DBCP) Training Workshop on Ocean Observations for Weather Forecast and Climate Prediction.</a:t>
            </a:r>
          </a:p>
          <a:p>
            <a:pPr marL="0" lvl="0" indent="0" algn="l" rtl="0">
              <a:lnSpc>
                <a:spcPct val="105000"/>
              </a:lnSpc>
              <a:spcBef>
                <a:spcPts val="0"/>
              </a:spcBef>
              <a:spcAft>
                <a:spcPts val="0"/>
              </a:spcAft>
              <a:buClr>
                <a:schemeClr val="dk1"/>
              </a:buClr>
              <a:buSzPts val="1100"/>
              <a:buFont typeface="Arial"/>
              <a:buNone/>
            </a:pPr>
            <a:r>
              <a:rPr lang="en-GB" dirty="0"/>
              <a:t>6-8 August 2024, hosted by BMKG, Indonesia</a:t>
            </a:r>
            <a:endParaRPr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193552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002060"/>
                </a:solidFill>
                <a:effectLst/>
                <a:uFillTx/>
                <a:latin typeface="Arial" panose="020B0604020202020204" pitchFamily="34" charset="0"/>
                <a:cs typeface="Arial" panose="020B0604020202020204" pitchFamily="34" charset="0"/>
                <a:sym typeface="Roboto"/>
              </a:rPr>
              <a:t>Title</a:t>
            </a:r>
            <a:r>
              <a:rPr kumimoji="0" lang="en-US" sz="24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Roboto"/>
              </a:rPr>
              <a:t> </a:t>
            </a:r>
            <a:r>
              <a:rPr kumimoji="0" lang="en-US" sz="2400" b="1" i="0" u="none" strike="noStrike" cap="none" spc="0" normalizeH="0" baseline="0">
                <a:ln>
                  <a:noFill/>
                </a:ln>
                <a:solidFill>
                  <a:srgbClr val="41B7C8"/>
                </a:solidFill>
                <a:effectLst/>
                <a:uFillTx/>
                <a:latin typeface="Arial" panose="020B0604020202020204" pitchFamily="34" charset="0"/>
                <a:cs typeface="Arial" panose="020B0604020202020204" pitchFamily="34" charset="0"/>
                <a:sym typeface="Roboto"/>
              </a:rPr>
              <a:t>subtitle</a:t>
            </a:r>
            <a:endParaRPr kumimoji="0" lang="fr-FR" sz="2400" b="1" i="0" u="none" strike="noStrike" cap="none" spc="0" normalizeH="0" baseline="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5126" name="Picture 6">
            <a:extLst>
              <a:ext uri="{FF2B5EF4-FFF2-40B4-BE49-F238E27FC236}">
                <a16:creationId xmlns:a16="http://schemas.microsoft.com/office/drawing/2014/main" id="{0FE6C8FA-DDED-5EBE-0DF3-7EDCCEFC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15138C-0C59-55C4-E15C-DC4B01D9A18A}"/>
              </a:ext>
            </a:extLst>
          </p:cNvPr>
          <p:cNvSpPr txBox="1"/>
          <p:nvPr/>
        </p:nvSpPr>
        <p:spPr>
          <a:xfrm>
            <a:off x="8479971" y="6634162"/>
            <a:ext cx="3712028" cy="261610"/>
          </a:xfrm>
          <a:prstGeom prst="rect">
            <a:avLst/>
          </a:prstGeom>
          <a:noFill/>
        </p:spPr>
        <p:txBody>
          <a:bodyPr wrap="square" rtlCol="0">
            <a:spAutoFit/>
          </a:bodyPr>
          <a:lstStyle/>
          <a:p>
            <a:r>
              <a:rPr lang="en-US" sz="1100" dirty="0"/>
              <a:t>* GOOS Management Team HQ based at IOC secretariat, Paris</a:t>
            </a:r>
          </a:p>
        </p:txBody>
      </p:sp>
      <p:sp>
        <p:nvSpPr>
          <p:cNvPr id="6" name="TextBox 5">
            <a:extLst>
              <a:ext uri="{FF2B5EF4-FFF2-40B4-BE49-F238E27FC236}">
                <a16:creationId xmlns:a16="http://schemas.microsoft.com/office/drawing/2014/main" id="{65AC76DC-3596-D146-28F0-6AF4A0293564}"/>
              </a:ext>
            </a:extLst>
          </p:cNvPr>
          <p:cNvSpPr txBox="1"/>
          <p:nvPr/>
        </p:nvSpPr>
        <p:spPr>
          <a:xfrm>
            <a:off x="0" y="117913"/>
            <a:ext cx="1583275"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Structure</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Tree>
    <p:extLst>
      <p:ext uri="{BB962C8B-B14F-4D97-AF65-F5344CB8AC3E}">
        <p14:creationId xmlns:p14="http://schemas.microsoft.com/office/powerpoint/2010/main" val="317018226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11</a:t>
            </a:fld>
            <a:endParaRPr/>
          </a:p>
        </p:txBody>
      </p:sp>
      <p:pic>
        <p:nvPicPr>
          <p:cNvPr id="325" name="Google Shape;325;p2"/>
          <p:cNvPicPr preferRelativeResize="0"/>
          <p:nvPr/>
        </p:nvPicPr>
        <p:blipFill rotWithShape="1">
          <a:blip r:embed="rId3">
            <a:alphaModFix/>
          </a:blip>
          <a:srcRect l="26" r="12705"/>
          <a:stretch/>
        </p:blipFill>
        <p:spPr>
          <a:xfrm>
            <a:off x="4900725" y="1297000"/>
            <a:ext cx="6044625" cy="5056299"/>
          </a:xfrm>
          <a:prstGeom prst="rect">
            <a:avLst/>
          </a:prstGeom>
          <a:noFill/>
          <a:ln>
            <a:noFill/>
          </a:ln>
        </p:spPr>
      </p:pic>
      <p:sp>
        <p:nvSpPr>
          <p:cNvPr id="326" name="Google Shape;326;p2"/>
          <p:cNvSpPr txBox="1">
            <a:spLocks noGrp="1"/>
          </p:cNvSpPr>
          <p:nvPr>
            <p:ph type="title"/>
          </p:nvPr>
        </p:nvSpPr>
        <p:spPr>
          <a:xfrm>
            <a:off x="5874875" y="243225"/>
            <a:ext cx="6044700" cy="479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200"/>
              <a:buFont typeface="Arial"/>
              <a:buNone/>
            </a:pPr>
            <a:r>
              <a:rPr lang="en-GB" sz="3200"/>
              <a:t>Sustained observations for a wide range of applications </a:t>
            </a:r>
            <a:endParaRPr/>
          </a:p>
        </p:txBody>
      </p:sp>
      <p:pic>
        <p:nvPicPr>
          <p:cNvPr id="327" name="Google Shape;327;p2"/>
          <p:cNvPicPr preferRelativeResize="0"/>
          <p:nvPr/>
        </p:nvPicPr>
        <p:blipFill rotWithShape="1">
          <a:blip r:embed="rId4">
            <a:alphaModFix/>
          </a:blip>
          <a:srcRect b="4425"/>
          <a:stretch/>
        </p:blipFill>
        <p:spPr>
          <a:xfrm>
            <a:off x="-58737" y="0"/>
            <a:ext cx="5291999" cy="6858000"/>
          </a:xfrm>
          <a:prstGeom prst="rect">
            <a:avLst/>
          </a:prstGeom>
          <a:noFill/>
          <a:ln>
            <a:noFill/>
          </a:ln>
        </p:spPr>
      </p:pic>
    </p:spTree>
    <p:extLst>
      <p:ext uri="{BB962C8B-B14F-4D97-AF65-F5344CB8AC3E}">
        <p14:creationId xmlns:p14="http://schemas.microsoft.com/office/powerpoint/2010/main" val="27852651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332"/>
        <p:cNvGrpSpPr/>
        <p:nvPr/>
      </p:nvGrpSpPr>
      <p:grpSpPr>
        <a:xfrm>
          <a:off x="0" y="0"/>
          <a:ext cx="0" cy="0"/>
          <a:chOff x="0" y="0"/>
          <a:chExt cx="0" cy="0"/>
        </a:xfrm>
      </p:grpSpPr>
      <p:sp>
        <p:nvSpPr>
          <p:cNvPr id="333" name="Google Shape;333;g2da88d5c573_0_907"/>
          <p:cNvSpPr txBox="1">
            <a:spLocks noGrp="1"/>
          </p:cNvSpPr>
          <p:nvPr>
            <p:ph type="sldNum" idx="12"/>
          </p:nvPr>
        </p:nvSpPr>
        <p:spPr>
          <a:xfrm>
            <a:off x="8437613" y="4869656"/>
            <a:ext cx="193200" cy="1425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a:t>12</a:t>
            </a:fld>
            <a:endParaRPr/>
          </a:p>
        </p:txBody>
      </p:sp>
      <p:sp>
        <p:nvSpPr>
          <p:cNvPr id="334" name="Google Shape;334;g2da88d5c573_0_907"/>
          <p:cNvSpPr txBox="1">
            <a:spLocks noGrp="1"/>
          </p:cNvSpPr>
          <p:nvPr>
            <p:ph type="title"/>
          </p:nvPr>
        </p:nvSpPr>
        <p:spPr>
          <a:xfrm>
            <a:off x="5735469" y="226225"/>
            <a:ext cx="6145200" cy="574800"/>
          </a:xfrm>
          <a:prstGeom prst="rect">
            <a:avLst/>
          </a:prstGeom>
          <a:noFill/>
          <a:ln>
            <a:noFill/>
          </a:ln>
        </p:spPr>
        <p:txBody>
          <a:bodyPr spcFirstLastPara="1" wrap="square" lIns="0" tIns="0" rIns="0" bIns="0" anchor="t" anchorCtr="0">
            <a:noAutofit/>
          </a:bodyPr>
          <a:lstStyle/>
          <a:p>
            <a:pPr marL="0" lvl="0" indent="0" algn="r" rtl="0">
              <a:lnSpc>
                <a:spcPct val="85000"/>
              </a:lnSpc>
              <a:spcBef>
                <a:spcPts val="0"/>
              </a:spcBef>
              <a:spcAft>
                <a:spcPts val="0"/>
              </a:spcAft>
              <a:buSzPts val="3600"/>
              <a:buNone/>
            </a:pPr>
            <a:r>
              <a:rPr lang="en-GB" sz="3200"/>
              <a:t>An integrated system supporting a wide range of applications</a:t>
            </a:r>
            <a:endParaRPr/>
          </a:p>
        </p:txBody>
      </p:sp>
      <p:pic>
        <p:nvPicPr>
          <p:cNvPr id="335" name="Google Shape;335;g2da88d5c573_0_907"/>
          <p:cNvPicPr preferRelativeResize="0"/>
          <p:nvPr/>
        </p:nvPicPr>
        <p:blipFill rotWithShape="1">
          <a:blip r:embed="rId3">
            <a:alphaModFix/>
          </a:blip>
          <a:srcRect b="4425"/>
          <a:stretch/>
        </p:blipFill>
        <p:spPr>
          <a:xfrm>
            <a:off x="311153" y="402677"/>
            <a:ext cx="2199816" cy="2906580"/>
          </a:xfrm>
          <a:prstGeom prst="rect">
            <a:avLst/>
          </a:prstGeom>
          <a:noFill/>
          <a:ln>
            <a:noFill/>
          </a:ln>
        </p:spPr>
      </p:pic>
      <p:pic>
        <p:nvPicPr>
          <p:cNvPr id="336" name="Google Shape;336;g2da88d5c573_0_907"/>
          <p:cNvPicPr preferRelativeResize="0"/>
          <p:nvPr/>
        </p:nvPicPr>
        <p:blipFill rotWithShape="1">
          <a:blip r:embed="rId4">
            <a:alphaModFix/>
          </a:blip>
          <a:srcRect b="24958"/>
          <a:stretch/>
        </p:blipFill>
        <p:spPr>
          <a:xfrm>
            <a:off x="1526780" y="893153"/>
            <a:ext cx="10354064" cy="6066448"/>
          </a:xfrm>
          <a:prstGeom prst="rect">
            <a:avLst/>
          </a:prstGeom>
          <a:noFill/>
          <a:ln>
            <a:noFill/>
          </a:ln>
        </p:spPr>
      </p:pic>
      <p:sp>
        <p:nvSpPr>
          <p:cNvPr id="337" name="Google Shape;337;g2da88d5c573_0_907"/>
          <p:cNvSpPr txBox="1">
            <a:spLocks noGrp="1"/>
          </p:cNvSpPr>
          <p:nvPr>
            <p:ph type="dt" idx="10"/>
          </p:nvPr>
        </p:nvSpPr>
        <p:spPr>
          <a:xfrm>
            <a:off x="11687645" y="6516123"/>
            <a:ext cx="193200" cy="1425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100"/>
              <a:buNone/>
            </a:pPr>
            <a:fld id="{00000000-1234-1234-1234-123412341234}" type="slidenum">
              <a:rPr lang="en-GB"/>
              <a:t>12</a:t>
            </a:fld>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da88d5c573_0_259"/>
          <p:cNvSpPr txBox="1">
            <a:spLocks noGrp="1"/>
          </p:cNvSpPr>
          <p:nvPr>
            <p:ph type="sldNum" idx="12"/>
          </p:nvPr>
        </p:nvSpPr>
        <p:spPr>
          <a:xfrm>
            <a:off x="11687645" y="6516123"/>
            <a:ext cx="193200" cy="142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13</a:t>
            </a:fld>
            <a:endParaRPr sz="1000"/>
          </a:p>
        </p:txBody>
      </p:sp>
      <p:pic>
        <p:nvPicPr>
          <p:cNvPr id="343" name="Google Shape;343;g2da88d5c573_0_259"/>
          <p:cNvPicPr preferRelativeResize="0"/>
          <p:nvPr/>
        </p:nvPicPr>
        <p:blipFill rotWithShape="1">
          <a:blip r:embed="rId3">
            <a:alphaModFix/>
          </a:blip>
          <a:srcRect/>
          <a:stretch/>
        </p:blipFill>
        <p:spPr>
          <a:xfrm>
            <a:off x="952500" y="422350"/>
            <a:ext cx="10517198" cy="5730099"/>
          </a:xfrm>
          <a:prstGeom prst="rect">
            <a:avLst/>
          </a:prstGeom>
          <a:noFill/>
          <a:ln>
            <a:noFill/>
          </a:ln>
        </p:spPr>
      </p:pic>
      <p:sp>
        <p:nvSpPr>
          <p:cNvPr id="344" name="Google Shape;344;g2da88d5c573_0_259"/>
          <p:cNvSpPr txBox="1"/>
          <p:nvPr/>
        </p:nvSpPr>
        <p:spPr>
          <a:xfrm>
            <a:off x="4733300" y="816625"/>
            <a:ext cx="29595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Implementing GOOS Communication Plan</a:t>
            </a:r>
            <a:endParaRPr sz="1600" b="1" i="0" u="none" strike="noStrike" cap="none">
              <a:solidFill>
                <a:srgbClr val="0184C9"/>
              </a:solidFill>
              <a:latin typeface="Arial"/>
              <a:ea typeface="Arial"/>
              <a:cs typeface="Arial"/>
              <a:sym typeface="Arial"/>
            </a:endParaRPr>
          </a:p>
        </p:txBody>
      </p:sp>
      <p:sp>
        <p:nvSpPr>
          <p:cNvPr id="345" name="Google Shape;345;g2da88d5c573_0_259"/>
          <p:cNvSpPr txBox="1"/>
          <p:nvPr/>
        </p:nvSpPr>
        <p:spPr>
          <a:xfrm>
            <a:off x="1394050" y="816625"/>
            <a:ext cx="34341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Advocacy within </a:t>
            </a:r>
            <a:endParaRPr sz="1600" b="1" i="0" u="none" strike="noStrike" cap="none">
              <a:solidFill>
                <a:srgbClr val="0184C9"/>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United Nations</a:t>
            </a:r>
            <a:endParaRPr sz="1600" b="1" i="0" u="none" strike="noStrike" cap="none">
              <a:solidFill>
                <a:srgbClr val="0184C9"/>
              </a:solidFill>
              <a:latin typeface="Arial"/>
              <a:ea typeface="Arial"/>
              <a:cs typeface="Arial"/>
              <a:sym typeface="Arial"/>
            </a:endParaRPr>
          </a:p>
        </p:txBody>
      </p:sp>
      <p:pic>
        <p:nvPicPr>
          <p:cNvPr id="346" name="Google Shape;346;g2da88d5c573_0_259"/>
          <p:cNvPicPr preferRelativeResize="0"/>
          <p:nvPr/>
        </p:nvPicPr>
        <p:blipFill rotWithShape="1">
          <a:blip r:embed="rId4">
            <a:alphaModFix/>
          </a:blip>
          <a:srcRect r="24012"/>
          <a:stretch/>
        </p:blipFill>
        <p:spPr>
          <a:xfrm>
            <a:off x="0" y="0"/>
            <a:ext cx="2064175" cy="2137475"/>
          </a:xfrm>
          <a:prstGeom prst="rect">
            <a:avLst/>
          </a:prstGeom>
          <a:noFill/>
          <a:ln>
            <a:noFill/>
          </a:ln>
        </p:spPr>
      </p:pic>
      <p:pic>
        <p:nvPicPr>
          <p:cNvPr id="347" name="Google Shape;347;g2da88d5c573_0_259"/>
          <p:cNvPicPr preferRelativeResize="0"/>
          <p:nvPr/>
        </p:nvPicPr>
        <p:blipFill rotWithShape="1">
          <a:blip r:embed="rId5">
            <a:alphaModFix/>
          </a:blip>
          <a:srcRect/>
          <a:stretch/>
        </p:blipFill>
        <p:spPr>
          <a:xfrm>
            <a:off x="1266075" y="2516730"/>
            <a:ext cx="1670899" cy="2361222"/>
          </a:xfrm>
          <a:prstGeom prst="rect">
            <a:avLst/>
          </a:prstGeom>
          <a:noFill/>
          <a:ln>
            <a:noFill/>
          </a:ln>
        </p:spPr>
      </p:pic>
      <p:pic>
        <p:nvPicPr>
          <p:cNvPr id="348" name="Google Shape;348;g2da88d5c573_0_259"/>
          <p:cNvPicPr preferRelativeResize="0"/>
          <p:nvPr/>
        </p:nvPicPr>
        <p:blipFill rotWithShape="1">
          <a:blip r:embed="rId6">
            <a:alphaModFix/>
          </a:blip>
          <a:srcRect/>
          <a:stretch/>
        </p:blipFill>
        <p:spPr>
          <a:xfrm>
            <a:off x="2454137" y="1797099"/>
            <a:ext cx="1670899" cy="2361222"/>
          </a:xfrm>
          <a:prstGeom prst="rect">
            <a:avLst/>
          </a:prstGeom>
          <a:noFill/>
          <a:ln>
            <a:noFill/>
          </a:ln>
        </p:spPr>
      </p:pic>
      <p:pic>
        <p:nvPicPr>
          <p:cNvPr id="349" name="Google Shape;349;g2da88d5c573_0_259"/>
          <p:cNvPicPr preferRelativeResize="0"/>
          <p:nvPr/>
        </p:nvPicPr>
        <p:blipFill rotWithShape="1">
          <a:blip r:embed="rId7">
            <a:alphaModFix/>
          </a:blip>
          <a:srcRect b="16791"/>
          <a:stretch/>
        </p:blipFill>
        <p:spPr>
          <a:xfrm>
            <a:off x="2809025" y="4229600"/>
            <a:ext cx="1316000" cy="1683850"/>
          </a:xfrm>
          <a:prstGeom prst="rect">
            <a:avLst/>
          </a:prstGeom>
          <a:noFill/>
          <a:ln>
            <a:noFill/>
          </a:ln>
        </p:spPr>
      </p:pic>
      <p:cxnSp>
        <p:nvCxnSpPr>
          <p:cNvPr id="350" name="Google Shape;350;g2da88d5c573_0_259"/>
          <p:cNvCxnSpPr/>
          <p:nvPr/>
        </p:nvCxnSpPr>
        <p:spPr>
          <a:xfrm flipH="1">
            <a:off x="4515000" y="561750"/>
            <a:ext cx="300" cy="5451300"/>
          </a:xfrm>
          <a:prstGeom prst="straightConnector1">
            <a:avLst/>
          </a:prstGeom>
          <a:noFill/>
          <a:ln w="19050" cap="flat" cmpd="sng">
            <a:solidFill>
              <a:srgbClr val="2BABE3"/>
            </a:solidFill>
            <a:prstDash val="solid"/>
            <a:round/>
            <a:headEnd type="none" w="sm" len="sm"/>
            <a:tailEnd type="none" w="sm" len="sm"/>
          </a:ln>
        </p:spPr>
      </p:cxnSp>
      <p:pic>
        <p:nvPicPr>
          <p:cNvPr id="351" name="Google Shape;351;g2da88d5c573_0_259"/>
          <p:cNvPicPr preferRelativeResize="0"/>
          <p:nvPr/>
        </p:nvPicPr>
        <p:blipFill rotWithShape="1">
          <a:blip r:embed="rId8">
            <a:alphaModFix/>
          </a:blip>
          <a:srcRect/>
          <a:stretch/>
        </p:blipFill>
        <p:spPr>
          <a:xfrm>
            <a:off x="8746137" y="1436625"/>
            <a:ext cx="1898225" cy="2721700"/>
          </a:xfrm>
          <a:prstGeom prst="rect">
            <a:avLst/>
          </a:prstGeom>
          <a:noFill/>
          <a:ln>
            <a:noFill/>
          </a:ln>
        </p:spPr>
      </p:pic>
      <p:sp>
        <p:nvSpPr>
          <p:cNvPr id="352" name="Google Shape;352;g2da88d5c573_0_259"/>
          <p:cNvSpPr txBox="1"/>
          <p:nvPr/>
        </p:nvSpPr>
        <p:spPr>
          <a:xfrm>
            <a:off x="8281500" y="867175"/>
            <a:ext cx="30228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Strengthened partnerships</a:t>
            </a:r>
            <a:endParaRPr sz="1600" b="1" i="0" u="none" strike="noStrike" cap="none">
              <a:solidFill>
                <a:srgbClr val="0184C9"/>
              </a:solidFill>
              <a:latin typeface="Arial"/>
              <a:ea typeface="Arial"/>
              <a:cs typeface="Arial"/>
              <a:sym typeface="Arial"/>
            </a:endParaRPr>
          </a:p>
        </p:txBody>
      </p:sp>
      <p:sp>
        <p:nvSpPr>
          <p:cNvPr id="353" name="Google Shape;353;g2da88d5c573_0_259"/>
          <p:cNvSpPr txBox="1"/>
          <p:nvPr/>
        </p:nvSpPr>
        <p:spPr>
          <a:xfrm>
            <a:off x="4739750" y="1647575"/>
            <a:ext cx="3022800" cy="114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dirty="0">
                <a:solidFill>
                  <a:srgbClr val="147ED2"/>
                </a:solidFill>
                <a:latin typeface="Arial"/>
                <a:ea typeface="Arial"/>
                <a:cs typeface="Arial"/>
                <a:sym typeface="Arial"/>
              </a:rPr>
              <a:t>2000+</a:t>
            </a:r>
            <a:r>
              <a:rPr lang="en-GB" sz="1400" b="0" i="0" u="none" strike="noStrike" cap="none" dirty="0">
                <a:solidFill>
                  <a:srgbClr val="5C5C5C"/>
                </a:solidFill>
                <a:latin typeface="Arial"/>
                <a:ea typeface="Arial"/>
                <a:cs typeface="Arial"/>
                <a:sym typeface="Arial"/>
              </a:rPr>
              <a:t> mailing list subscribers</a:t>
            </a:r>
            <a:endParaRPr sz="1400" b="0" i="0" u="none" strike="noStrike" cap="none" dirty="0">
              <a:solidFill>
                <a:srgbClr val="5C5C5C"/>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GB" sz="1400" b="1" i="0" u="none" strike="noStrike" cap="none" dirty="0">
                <a:solidFill>
                  <a:srgbClr val="147ED2"/>
                </a:solidFill>
                <a:latin typeface="Arial"/>
                <a:ea typeface="Arial"/>
                <a:cs typeface="Arial"/>
                <a:sym typeface="Arial"/>
              </a:rPr>
              <a:t>Articles and stories </a:t>
            </a:r>
            <a:r>
              <a:rPr lang="en-GB" sz="1400" b="0" i="0" u="none" strike="noStrike" cap="none" dirty="0">
                <a:solidFill>
                  <a:srgbClr val="5C5C5C"/>
                </a:solidFill>
                <a:latin typeface="Arial"/>
                <a:ea typeface="Arial"/>
                <a:cs typeface="Arial"/>
                <a:sym typeface="Arial"/>
              </a:rPr>
              <a:t>from the observing system</a:t>
            </a:r>
            <a:endParaRPr sz="1400" b="0" i="0" u="none" strike="noStrike" cap="none" dirty="0">
              <a:solidFill>
                <a:srgbClr val="5C5C5C"/>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GB" sz="1400" b="0" i="0" u="none" strike="noStrike" cap="none" dirty="0">
                <a:solidFill>
                  <a:srgbClr val="5C5C5C"/>
                </a:solidFill>
                <a:latin typeface="Arial"/>
                <a:ea typeface="Arial"/>
                <a:cs typeface="Arial"/>
                <a:sym typeface="Arial"/>
              </a:rPr>
              <a:t>Flagship annual </a:t>
            </a:r>
            <a:r>
              <a:rPr lang="en-GB" sz="1400" b="1" i="0" u="none" strike="noStrike" cap="none" dirty="0">
                <a:solidFill>
                  <a:srgbClr val="147ED2"/>
                </a:solidFill>
                <a:latin typeface="Arial"/>
                <a:ea typeface="Arial"/>
                <a:cs typeface="Arial"/>
                <a:sym typeface="Arial"/>
              </a:rPr>
              <a:t>Report Card</a:t>
            </a:r>
            <a:endParaRPr sz="1400" b="0" i="0" u="none" strike="noStrike" cap="none" dirty="0">
              <a:solidFill>
                <a:srgbClr val="5C5C5C"/>
              </a:solidFill>
              <a:latin typeface="Arial"/>
              <a:ea typeface="Arial"/>
              <a:cs typeface="Arial"/>
              <a:sym typeface="Arial"/>
            </a:endParaRPr>
          </a:p>
        </p:txBody>
      </p:sp>
      <p:cxnSp>
        <p:nvCxnSpPr>
          <p:cNvPr id="354" name="Google Shape;354;g2da88d5c573_0_259"/>
          <p:cNvCxnSpPr/>
          <p:nvPr/>
        </p:nvCxnSpPr>
        <p:spPr>
          <a:xfrm flipH="1">
            <a:off x="7986988" y="574700"/>
            <a:ext cx="300" cy="5451300"/>
          </a:xfrm>
          <a:prstGeom prst="straightConnector1">
            <a:avLst/>
          </a:prstGeom>
          <a:noFill/>
          <a:ln w="19050" cap="flat" cmpd="sng">
            <a:solidFill>
              <a:srgbClr val="2BABE3"/>
            </a:solidFill>
            <a:prstDash val="solid"/>
            <a:round/>
            <a:headEnd type="none" w="sm" len="sm"/>
            <a:tailEnd type="none" w="sm" len="sm"/>
          </a:ln>
        </p:spPr>
      </p:cxnSp>
      <p:pic>
        <p:nvPicPr>
          <p:cNvPr id="355" name="Google Shape;355;g2da88d5c573_0_259"/>
          <p:cNvPicPr preferRelativeResize="0"/>
          <p:nvPr/>
        </p:nvPicPr>
        <p:blipFill rotWithShape="1">
          <a:blip r:embed="rId9">
            <a:alphaModFix/>
          </a:blip>
          <a:srcRect l="13665" t="13816" r="14449" b="9806"/>
          <a:stretch/>
        </p:blipFill>
        <p:spPr>
          <a:xfrm>
            <a:off x="8215600" y="4144275"/>
            <a:ext cx="1670901" cy="1397000"/>
          </a:xfrm>
          <a:prstGeom prst="rect">
            <a:avLst/>
          </a:prstGeom>
          <a:noFill/>
          <a:ln>
            <a:noFill/>
          </a:ln>
        </p:spPr>
      </p:pic>
      <p:pic>
        <p:nvPicPr>
          <p:cNvPr id="356" name="Google Shape;356;g2da88d5c573_0_259"/>
          <p:cNvPicPr preferRelativeResize="0"/>
          <p:nvPr/>
        </p:nvPicPr>
        <p:blipFill rotWithShape="1">
          <a:blip r:embed="rId10">
            <a:alphaModFix/>
          </a:blip>
          <a:srcRect t="28270" b="27968"/>
          <a:stretch/>
        </p:blipFill>
        <p:spPr>
          <a:xfrm>
            <a:off x="9703788" y="4496936"/>
            <a:ext cx="1251977" cy="431100"/>
          </a:xfrm>
          <a:prstGeom prst="rect">
            <a:avLst/>
          </a:prstGeom>
          <a:noFill/>
          <a:ln>
            <a:noFill/>
          </a:ln>
        </p:spPr>
      </p:pic>
      <p:pic>
        <p:nvPicPr>
          <p:cNvPr id="357" name="Google Shape;357;g2da88d5c573_0_259"/>
          <p:cNvPicPr preferRelativeResize="0"/>
          <p:nvPr/>
        </p:nvPicPr>
        <p:blipFill rotWithShape="1">
          <a:blip r:embed="rId11">
            <a:alphaModFix/>
          </a:blip>
          <a:srcRect/>
          <a:stretch/>
        </p:blipFill>
        <p:spPr>
          <a:xfrm>
            <a:off x="9156875" y="5418778"/>
            <a:ext cx="2064176" cy="494672"/>
          </a:xfrm>
          <a:prstGeom prst="rect">
            <a:avLst/>
          </a:prstGeom>
          <a:noFill/>
          <a:ln>
            <a:noFill/>
          </a:ln>
        </p:spPr>
      </p:pic>
      <p:pic>
        <p:nvPicPr>
          <p:cNvPr id="358" name="Google Shape;358;g2da88d5c573_0_259"/>
          <p:cNvPicPr preferRelativeResize="0"/>
          <p:nvPr/>
        </p:nvPicPr>
        <p:blipFill rotWithShape="1">
          <a:blip r:embed="rId12">
            <a:alphaModFix/>
          </a:blip>
          <a:srcRect t="6348" r="30391" b="65855"/>
          <a:stretch/>
        </p:blipFill>
        <p:spPr>
          <a:xfrm>
            <a:off x="8746125" y="3627800"/>
            <a:ext cx="1898224" cy="530501"/>
          </a:xfrm>
          <a:prstGeom prst="rect">
            <a:avLst/>
          </a:prstGeom>
          <a:noFill/>
          <a:ln>
            <a:noFill/>
          </a:ln>
        </p:spPr>
      </p:pic>
      <p:pic>
        <p:nvPicPr>
          <p:cNvPr id="359" name="Google Shape;359;g2da88d5c573_0_259"/>
          <p:cNvPicPr preferRelativeResize="0"/>
          <p:nvPr/>
        </p:nvPicPr>
        <p:blipFill rotWithShape="1">
          <a:blip r:embed="rId13">
            <a:alphaModFix/>
          </a:blip>
          <a:srcRect/>
          <a:stretch/>
        </p:blipFill>
        <p:spPr>
          <a:xfrm>
            <a:off x="5219063" y="2907813"/>
            <a:ext cx="2064175" cy="2856289"/>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dae538fd79_0_60"/>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14</a:t>
            </a:fld>
            <a:endParaRPr/>
          </a:p>
        </p:txBody>
      </p:sp>
      <p:pic>
        <p:nvPicPr>
          <p:cNvPr id="366" name="Google Shape;366;g2dae538fd79_0_60"/>
          <p:cNvPicPr preferRelativeResize="0"/>
          <p:nvPr/>
        </p:nvPicPr>
        <p:blipFill rotWithShape="1">
          <a:blip r:embed="rId3">
            <a:alphaModFix/>
          </a:blip>
          <a:srcRect/>
          <a:stretch/>
        </p:blipFill>
        <p:spPr>
          <a:xfrm>
            <a:off x="637183" y="361625"/>
            <a:ext cx="11026027" cy="5645476"/>
          </a:xfrm>
          <a:prstGeom prst="rect">
            <a:avLst/>
          </a:prstGeom>
          <a:noFill/>
          <a:ln>
            <a:noFill/>
          </a:ln>
        </p:spPr>
      </p:pic>
      <p:sp>
        <p:nvSpPr>
          <p:cNvPr id="367" name="Google Shape;367;g2dae538fd79_0_60"/>
          <p:cNvSpPr txBox="1"/>
          <p:nvPr/>
        </p:nvSpPr>
        <p:spPr>
          <a:xfrm>
            <a:off x="2106750" y="805400"/>
            <a:ext cx="2652600" cy="46779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00B050"/>
                </a:solidFill>
                <a:latin typeface="Arial"/>
                <a:ea typeface="Arial"/>
                <a:cs typeface="Arial"/>
                <a:sym typeface="Arial"/>
              </a:rPr>
              <a:t>Structure &amp; Standards</a:t>
            </a:r>
            <a:endParaRPr sz="1600" b="1" i="0" u="none" strike="noStrike" cap="none" dirty="0">
              <a:solidFill>
                <a:srgbClr val="00B050"/>
              </a:solidFill>
              <a:latin typeface="Arial"/>
              <a:ea typeface="Arial"/>
              <a:cs typeface="Arial"/>
              <a:sym typeface="Arial"/>
            </a:endParaRPr>
          </a:p>
        </p:txBody>
      </p:sp>
      <p:pic>
        <p:nvPicPr>
          <p:cNvPr id="368" name="Google Shape;368;g2dae538fd79_0_60"/>
          <p:cNvPicPr preferRelativeResize="0"/>
          <p:nvPr/>
        </p:nvPicPr>
        <p:blipFill rotWithShape="1">
          <a:blip r:embed="rId4">
            <a:alphaModFix/>
          </a:blip>
          <a:srcRect/>
          <a:stretch/>
        </p:blipFill>
        <p:spPr>
          <a:xfrm>
            <a:off x="-222374" y="-12"/>
            <a:ext cx="2557724" cy="2012650"/>
          </a:xfrm>
          <a:prstGeom prst="rect">
            <a:avLst/>
          </a:prstGeom>
          <a:noFill/>
          <a:ln>
            <a:noFill/>
          </a:ln>
        </p:spPr>
      </p:pic>
      <p:cxnSp>
        <p:nvCxnSpPr>
          <p:cNvPr id="369" name="Google Shape;369;g2dae538fd79_0_60"/>
          <p:cNvCxnSpPr/>
          <p:nvPr/>
        </p:nvCxnSpPr>
        <p:spPr>
          <a:xfrm flipH="1">
            <a:off x="4820850" y="561763"/>
            <a:ext cx="6900" cy="5245200"/>
          </a:xfrm>
          <a:prstGeom prst="straightConnector1">
            <a:avLst/>
          </a:prstGeom>
          <a:noFill/>
          <a:ln w="19050" cap="flat" cmpd="sng">
            <a:solidFill>
              <a:srgbClr val="769B4E"/>
            </a:solidFill>
            <a:prstDash val="solid"/>
            <a:round/>
            <a:headEnd type="none" w="sm" len="sm"/>
            <a:tailEnd type="none" w="sm" len="sm"/>
          </a:ln>
        </p:spPr>
      </p:cxnSp>
      <p:cxnSp>
        <p:nvCxnSpPr>
          <p:cNvPr id="370" name="Google Shape;370;g2dae538fd79_0_60"/>
          <p:cNvCxnSpPr/>
          <p:nvPr/>
        </p:nvCxnSpPr>
        <p:spPr>
          <a:xfrm flipH="1">
            <a:off x="8279540" y="561775"/>
            <a:ext cx="6900" cy="5245200"/>
          </a:xfrm>
          <a:prstGeom prst="straightConnector1">
            <a:avLst/>
          </a:prstGeom>
          <a:noFill/>
          <a:ln w="19050" cap="flat" cmpd="sng">
            <a:solidFill>
              <a:srgbClr val="769B4E"/>
            </a:solidFill>
            <a:prstDash val="solid"/>
            <a:round/>
            <a:headEnd type="none" w="sm" len="sm"/>
            <a:tailEnd type="none" w="sm" len="sm"/>
          </a:ln>
        </p:spPr>
      </p:cxnSp>
      <p:sp>
        <p:nvSpPr>
          <p:cNvPr id="371" name="Google Shape;371;g2dae538fd79_0_60"/>
          <p:cNvSpPr txBox="1"/>
          <p:nvPr/>
        </p:nvSpPr>
        <p:spPr>
          <a:xfrm>
            <a:off x="1465430" y="1454563"/>
            <a:ext cx="3355420" cy="1338798"/>
          </a:xfrm>
          <a:prstGeom prst="rect">
            <a:avLst/>
          </a:prstGeom>
          <a:noFill/>
          <a:ln>
            <a:noFill/>
          </a:ln>
        </p:spPr>
        <p:txBody>
          <a:bodyPr spcFirstLastPara="1" wrap="square" lIns="91425" tIns="91425" rIns="91425" bIns="91425" anchor="t" anchorCtr="0">
            <a:spAutoFit/>
          </a:bodyPr>
          <a:lstStyle/>
          <a:p>
            <a:pPr marL="457200" lvl="0" indent="-273050" algn="l" rtl="0">
              <a:spcBef>
                <a:spcPts val="0"/>
              </a:spcBef>
              <a:spcAft>
                <a:spcPts val="0"/>
              </a:spcAft>
              <a:buClr>
                <a:schemeClr val="accent2"/>
              </a:buClr>
              <a:buSzPts val="900"/>
              <a:buChar char="●"/>
            </a:pPr>
            <a:r>
              <a:rPr lang="en-GB" sz="1500" b="1" dirty="0">
                <a:solidFill>
                  <a:srgbClr val="00B050"/>
                </a:solidFill>
              </a:rPr>
              <a:t>Essential</a:t>
            </a:r>
            <a:r>
              <a:rPr lang="en-GB" sz="1500" dirty="0">
                <a:solidFill>
                  <a:srgbClr val="00B050"/>
                </a:solidFill>
              </a:rPr>
              <a:t> </a:t>
            </a:r>
            <a:r>
              <a:rPr lang="en-GB" sz="1500" b="1" dirty="0">
                <a:solidFill>
                  <a:srgbClr val="00B050"/>
                </a:solidFill>
              </a:rPr>
              <a:t>Guide</a:t>
            </a:r>
            <a:r>
              <a:rPr lang="en-GB" sz="1500" dirty="0">
                <a:solidFill>
                  <a:srgbClr val="00B050"/>
                </a:solidFill>
              </a:rPr>
              <a:t> </a:t>
            </a:r>
            <a:r>
              <a:rPr lang="en-GB" sz="1500" dirty="0">
                <a:solidFill>
                  <a:schemeClr val="accent4"/>
                </a:solidFill>
              </a:rPr>
              <a:t>to Operational Ocean Forecasting </a:t>
            </a:r>
          </a:p>
          <a:p>
            <a:pPr marL="457200" lvl="0" indent="-273050" algn="l" rtl="0">
              <a:spcBef>
                <a:spcPts val="0"/>
              </a:spcBef>
              <a:spcAft>
                <a:spcPts val="0"/>
              </a:spcAft>
              <a:buClr>
                <a:schemeClr val="accent2"/>
              </a:buClr>
              <a:buSzPts val="900"/>
              <a:buChar char="●"/>
            </a:pPr>
            <a:r>
              <a:rPr lang="en-GB" sz="1500" b="1" dirty="0">
                <a:solidFill>
                  <a:srgbClr val="00B050"/>
                </a:solidFill>
              </a:rPr>
              <a:t>36</a:t>
            </a:r>
            <a:r>
              <a:rPr lang="en-GB" sz="1500" dirty="0">
                <a:solidFill>
                  <a:srgbClr val="00B050"/>
                </a:solidFill>
              </a:rPr>
              <a:t> </a:t>
            </a:r>
            <a:r>
              <a:rPr lang="en-GB" sz="1500" dirty="0">
                <a:solidFill>
                  <a:schemeClr val="accent4"/>
                </a:solidFill>
              </a:rPr>
              <a:t>Essential Ocean Variables</a:t>
            </a:r>
          </a:p>
          <a:p>
            <a:pPr marL="457200" lvl="0" indent="-273050" algn="l" rtl="0">
              <a:spcBef>
                <a:spcPts val="0"/>
              </a:spcBef>
              <a:spcAft>
                <a:spcPts val="0"/>
              </a:spcAft>
              <a:buClr>
                <a:schemeClr val="accent2"/>
              </a:buClr>
              <a:buSzPts val="900"/>
              <a:buChar char="●"/>
            </a:pPr>
            <a:r>
              <a:rPr lang="en-GB" sz="1500" b="1" dirty="0">
                <a:solidFill>
                  <a:srgbClr val="00B050"/>
                </a:solidFill>
              </a:rPr>
              <a:t>10</a:t>
            </a:r>
            <a:r>
              <a:rPr lang="en-GB" sz="1500" dirty="0">
                <a:solidFill>
                  <a:srgbClr val="00B050"/>
                </a:solidFill>
              </a:rPr>
              <a:t> </a:t>
            </a:r>
            <a:r>
              <a:rPr lang="en-GB" sz="1500" dirty="0">
                <a:solidFill>
                  <a:schemeClr val="accent4"/>
                </a:solidFill>
              </a:rPr>
              <a:t>GOOS Endorsed best practices</a:t>
            </a:r>
            <a:endParaRPr sz="1500" dirty="0">
              <a:solidFill>
                <a:schemeClr val="accent4"/>
              </a:solidFill>
            </a:endParaRPr>
          </a:p>
        </p:txBody>
      </p:sp>
      <p:sp>
        <p:nvSpPr>
          <p:cNvPr id="372" name="Google Shape;372;g2dae538fd79_0_60"/>
          <p:cNvSpPr txBox="1"/>
          <p:nvPr/>
        </p:nvSpPr>
        <p:spPr>
          <a:xfrm>
            <a:off x="8524150" y="805400"/>
            <a:ext cx="2652600" cy="46779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00B050"/>
                </a:solidFill>
                <a:latin typeface="Arial"/>
                <a:ea typeface="Arial"/>
                <a:cs typeface="Arial"/>
                <a:sym typeface="Arial"/>
              </a:rPr>
              <a:t>Digital</a:t>
            </a:r>
            <a:r>
              <a:rPr lang="en-GB" sz="1600" b="1" i="0" u="none" strike="noStrike" cap="none" dirty="0">
                <a:solidFill>
                  <a:srgbClr val="769B4E"/>
                </a:solidFill>
                <a:latin typeface="Arial"/>
                <a:ea typeface="Arial"/>
                <a:cs typeface="Arial"/>
                <a:sym typeface="Arial"/>
              </a:rPr>
              <a:t> </a:t>
            </a:r>
            <a:r>
              <a:rPr lang="en-GB" sz="1600" b="1" i="0" u="none" strike="noStrike" cap="none" dirty="0">
                <a:solidFill>
                  <a:srgbClr val="00B050"/>
                </a:solidFill>
                <a:latin typeface="Arial"/>
                <a:ea typeface="Arial"/>
                <a:cs typeface="Arial"/>
                <a:sym typeface="Arial"/>
              </a:rPr>
              <a:t>Ecosystem</a:t>
            </a:r>
            <a:endParaRPr sz="1600" b="1" i="0" u="none" strike="noStrike" cap="none" dirty="0">
              <a:solidFill>
                <a:srgbClr val="00B050"/>
              </a:solidFill>
              <a:latin typeface="Arial"/>
              <a:ea typeface="Arial"/>
              <a:cs typeface="Arial"/>
              <a:sym typeface="Arial"/>
            </a:endParaRPr>
          </a:p>
        </p:txBody>
      </p:sp>
      <p:sp>
        <p:nvSpPr>
          <p:cNvPr id="373" name="Google Shape;373;g2dae538fd79_0_60"/>
          <p:cNvSpPr txBox="1"/>
          <p:nvPr/>
        </p:nvSpPr>
        <p:spPr>
          <a:xfrm>
            <a:off x="8155600" y="1408963"/>
            <a:ext cx="3213333" cy="1837396"/>
          </a:xfrm>
          <a:prstGeom prst="rect">
            <a:avLst/>
          </a:prstGeom>
          <a:noFill/>
          <a:ln>
            <a:noFill/>
          </a:ln>
        </p:spPr>
        <p:txBody>
          <a:bodyPr spcFirstLastPara="1" wrap="square" lIns="91425" tIns="91425" rIns="91425" bIns="91425" anchor="t" anchorCtr="0">
            <a:spAutoFit/>
          </a:bodyPr>
          <a:lstStyle/>
          <a:p>
            <a:pPr marL="457200" lvl="0" indent="-285750" algn="l" rtl="0">
              <a:spcBef>
                <a:spcPts val="0"/>
              </a:spcBef>
              <a:spcAft>
                <a:spcPts val="0"/>
              </a:spcAft>
              <a:buClr>
                <a:schemeClr val="accent2"/>
              </a:buClr>
              <a:buSzPts val="900"/>
              <a:buChar char="●"/>
            </a:pPr>
            <a:r>
              <a:rPr lang="en-GB" sz="1500" dirty="0">
                <a:solidFill>
                  <a:schemeClr val="accent4"/>
                </a:solidFill>
              </a:rPr>
              <a:t>GOOS Network Data Implementation Strategy</a:t>
            </a:r>
          </a:p>
          <a:p>
            <a:pPr marL="457200" lvl="0" indent="-285750" algn="l" rtl="0">
              <a:spcBef>
                <a:spcPts val="0"/>
              </a:spcBef>
              <a:spcAft>
                <a:spcPts val="0"/>
              </a:spcAft>
              <a:buClr>
                <a:schemeClr val="accent2"/>
              </a:buClr>
              <a:buSzPts val="900"/>
              <a:buChar char="●"/>
            </a:pPr>
            <a:r>
              <a:rPr lang="en-GB" sz="1500" dirty="0">
                <a:solidFill>
                  <a:schemeClr val="accent4"/>
                </a:solidFill>
              </a:rPr>
              <a:t>New </a:t>
            </a:r>
            <a:r>
              <a:rPr lang="en-GB" sz="1500" dirty="0" err="1">
                <a:solidFill>
                  <a:schemeClr val="accent4"/>
                </a:solidFill>
              </a:rPr>
              <a:t>BioEco</a:t>
            </a:r>
            <a:r>
              <a:rPr lang="en-GB" sz="1500" dirty="0">
                <a:solidFill>
                  <a:schemeClr val="accent4"/>
                </a:solidFill>
              </a:rPr>
              <a:t> Portal</a:t>
            </a:r>
          </a:p>
          <a:p>
            <a:pPr marL="457200" lvl="0" indent="-273050" algn="l" rtl="0">
              <a:spcBef>
                <a:spcPts val="0"/>
              </a:spcBef>
              <a:spcAft>
                <a:spcPts val="0"/>
              </a:spcAft>
              <a:buClr>
                <a:schemeClr val="accent2"/>
              </a:buClr>
              <a:buSzPts val="900"/>
              <a:buChar char="●"/>
            </a:pPr>
            <a:r>
              <a:rPr lang="en-GB" sz="1500" dirty="0">
                <a:solidFill>
                  <a:schemeClr val="accent4"/>
                </a:solidFill>
              </a:rPr>
              <a:t>GOOS-IODE-Decade Data Meeting – Sept 2024</a:t>
            </a:r>
          </a:p>
          <a:p>
            <a:pPr marL="457200" lvl="0" indent="-273050" algn="l" rtl="0">
              <a:spcBef>
                <a:spcPts val="0"/>
              </a:spcBef>
              <a:spcAft>
                <a:spcPts val="0"/>
              </a:spcAft>
              <a:buClr>
                <a:schemeClr val="accent2"/>
              </a:buClr>
              <a:buSzPts val="900"/>
              <a:buChar char="●"/>
            </a:pPr>
            <a:endParaRPr dirty="0">
              <a:solidFill>
                <a:schemeClr val="accent4"/>
              </a:solidFill>
            </a:endParaRPr>
          </a:p>
          <a:p>
            <a:pPr marL="0" marR="0" lvl="0" indent="0" algn="l" rtl="0">
              <a:lnSpc>
                <a:spcPct val="115000"/>
              </a:lnSpc>
              <a:spcBef>
                <a:spcPts val="0"/>
              </a:spcBef>
              <a:spcAft>
                <a:spcPts val="0"/>
              </a:spcAft>
              <a:buClr>
                <a:srgbClr val="000000"/>
              </a:buClr>
              <a:buSzPts val="1600"/>
              <a:buFont typeface="Arial"/>
              <a:buNone/>
            </a:pPr>
            <a:endParaRPr sz="1600" b="1" dirty="0">
              <a:solidFill>
                <a:srgbClr val="769B4E"/>
              </a:solidFill>
            </a:endParaRPr>
          </a:p>
        </p:txBody>
      </p:sp>
      <p:sp>
        <p:nvSpPr>
          <p:cNvPr id="374" name="Google Shape;374;g2dae538fd79_0_60"/>
          <p:cNvSpPr txBox="1"/>
          <p:nvPr/>
        </p:nvSpPr>
        <p:spPr>
          <a:xfrm>
            <a:off x="4903975" y="790775"/>
            <a:ext cx="3436500" cy="75094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00B050"/>
                </a:solidFill>
                <a:latin typeface="Arial"/>
                <a:ea typeface="Arial"/>
                <a:cs typeface="Arial"/>
                <a:sym typeface="Arial"/>
              </a:rPr>
              <a:t>User focus – connecting down the value chain </a:t>
            </a:r>
            <a:endParaRPr sz="1600" b="1" i="0" u="none" strike="noStrike" cap="none" dirty="0">
              <a:solidFill>
                <a:srgbClr val="00B050"/>
              </a:solidFill>
              <a:latin typeface="Arial"/>
              <a:ea typeface="Arial"/>
              <a:cs typeface="Arial"/>
              <a:sym typeface="Arial"/>
            </a:endParaRPr>
          </a:p>
        </p:txBody>
      </p:sp>
      <p:pic>
        <p:nvPicPr>
          <p:cNvPr id="376" name="Google Shape;376;g2dae538fd79_0_60"/>
          <p:cNvPicPr preferRelativeResize="0"/>
          <p:nvPr/>
        </p:nvPicPr>
        <p:blipFill rotWithShape="1">
          <a:blip r:embed="rId5">
            <a:alphaModFix/>
          </a:blip>
          <a:srcRect/>
          <a:stretch/>
        </p:blipFill>
        <p:spPr>
          <a:xfrm>
            <a:off x="1108325" y="3011424"/>
            <a:ext cx="1660767" cy="2459102"/>
          </a:xfrm>
          <a:prstGeom prst="rect">
            <a:avLst/>
          </a:prstGeom>
          <a:noFill/>
          <a:ln>
            <a:noFill/>
          </a:ln>
        </p:spPr>
      </p:pic>
      <p:pic>
        <p:nvPicPr>
          <p:cNvPr id="377" name="Google Shape;377;g2dae538fd79_0_60"/>
          <p:cNvPicPr preferRelativeResize="0"/>
          <p:nvPr/>
        </p:nvPicPr>
        <p:blipFill rotWithShape="1">
          <a:blip r:embed="rId6">
            <a:alphaModFix/>
          </a:blip>
          <a:srcRect/>
          <a:stretch/>
        </p:blipFill>
        <p:spPr>
          <a:xfrm>
            <a:off x="2888046" y="3230639"/>
            <a:ext cx="762757" cy="778641"/>
          </a:xfrm>
          <a:prstGeom prst="rect">
            <a:avLst/>
          </a:prstGeom>
          <a:noFill/>
          <a:ln>
            <a:noFill/>
          </a:ln>
        </p:spPr>
      </p:pic>
      <p:pic>
        <p:nvPicPr>
          <p:cNvPr id="378" name="Google Shape;378;g2dae538fd79_0_60"/>
          <p:cNvPicPr preferRelativeResize="0"/>
          <p:nvPr/>
        </p:nvPicPr>
        <p:blipFill rotWithShape="1">
          <a:blip r:embed="rId7">
            <a:alphaModFix/>
          </a:blip>
          <a:srcRect/>
          <a:stretch/>
        </p:blipFill>
        <p:spPr>
          <a:xfrm>
            <a:off x="3038960" y="4025511"/>
            <a:ext cx="585815" cy="598257"/>
          </a:xfrm>
          <a:prstGeom prst="rect">
            <a:avLst/>
          </a:prstGeom>
          <a:noFill/>
          <a:ln>
            <a:noFill/>
          </a:ln>
        </p:spPr>
      </p:pic>
      <p:pic>
        <p:nvPicPr>
          <p:cNvPr id="379" name="Google Shape;379;g2dae538fd79_0_60"/>
          <p:cNvPicPr preferRelativeResize="0"/>
          <p:nvPr/>
        </p:nvPicPr>
        <p:blipFill rotWithShape="1">
          <a:blip r:embed="rId8">
            <a:alphaModFix/>
          </a:blip>
          <a:srcRect/>
          <a:stretch/>
        </p:blipFill>
        <p:spPr>
          <a:xfrm>
            <a:off x="3632965" y="3559519"/>
            <a:ext cx="585821" cy="598559"/>
          </a:xfrm>
          <a:prstGeom prst="rect">
            <a:avLst/>
          </a:prstGeom>
          <a:noFill/>
          <a:ln>
            <a:noFill/>
          </a:ln>
        </p:spPr>
      </p:pic>
      <p:pic>
        <p:nvPicPr>
          <p:cNvPr id="380" name="Google Shape;380;g2dae538fd79_0_60"/>
          <p:cNvPicPr preferRelativeResize="0"/>
          <p:nvPr/>
        </p:nvPicPr>
        <p:blipFill rotWithShape="1">
          <a:blip r:embed="rId9">
            <a:alphaModFix/>
          </a:blip>
          <a:srcRect/>
          <a:stretch/>
        </p:blipFill>
        <p:spPr>
          <a:xfrm>
            <a:off x="2875628" y="5015841"/>
            <a:ext cx="1496909" cy="712509"/>
          </a:xfrm>
          <a:prstGeom prst="rect">
            <a:avLst/>
          </a:prstGeom>
          <a:noFill/>
          <a:ln>
            <a:noFill/>
          </a:ln>
        </p:spPr>
      </p:pic>
      <p:pic>
        <p:nvPicPr>
          <p:cNvPr id="381" name="Google Shape;381;g2dae538fd79_0_60"/>
          <p:cNvPicPr preferRelativeResize="0"/>
          <p:nvPr/>
        </p:nvPicPr>
        <p:blipFill rotWithShape="1">
          <a:blip r:embed="rId10">
            <a:alphaModFix/>
          </a:blip>
          <a:srcRect t="17920" b="19485"/>
          <a:stretch/>
        </p:blipFill>
        <p:spPr>
          <a:xfrm>
            <a:off x="6601968" y="4620524"/>
            <a:ext cx="1291633" cy="691262"/>
          </a:xfrm>
          <a:prstGeom prst="rect">
            <a:avLst/>
          </a:prstGeom>
          <a:noFill/>
          <a:ln>
            <a:noFill/>
          </a:ln>
        </p:spPr>
      </p:pic>
      <p:pic>
        <p:nvPicPr>
          <p:cNvPr id="383" name="Google Shape;383;g2dae538fd79_0_60"/>
          <p:cNvPicPr preferRelativeResize="0"/>
          <p:nvPr/>
        </p:nvPicPr>
        <p:blipFill>
          <a:blip r:embed="rId11">
            <a:alphaModFix/>
          </a:blip>
          <a:stretch>
            <a:fillRect/>
          </a:stretch>
        </p:blipFill>
        <p:spPr>
          <a:xfrm>
            <a:off x="5017185" y="4074785"/>
            <a:ext cx="1684681" cy="579501"/>
          </a:xfrm>
          <a:prstGeom prst="rect">
            <a:avLst/>
          </a:prstGeom>
          <a:noFill/>
          <a:ln>
            <a:noFill/>
          </a:ln>
        </p:spPr>
      </p:pic>
      <p:pic>
        <p:nvPicPr>
          <p:cNvPr id="384" name="Google Shape;384;g2dae538fd79_0_60"/>
          <p:cNvPicPr preferRelativeResize="0"/>
          <p:nvPr/>
        </p:nvPicPr>
        <p:blipFill>
          <a:blip r:embed="rId12">
            <a:alphaModFix/>
          </a:blip>
          <a:stretch>
            <a:fillRect/>
          </a:stretch>
        </p:blipFill>
        <p:spPr>
          <a:xfrm>
            <a:off x="8427250" y="3423621"/>
            <a:ext cx="2846399" cy="2176526"/>
          </a:xfrm>
          <a:prstGeom prst="rect">
            <a:avLst/>
          </a:prstGeom>
          <a:noFill/>
          <a:ln>
            <a:noFill/>
          </a:ln>
        </p:spPr>
      </p:pic>
      <p:pic>
        <p:nvPicPr>
          <p:cNvPr id="3" name="Picture 2" descr="A blue and black logo&#10;&#10;Description automatically generated">
            <a:extLst>
              <a:ext uri="{FF2B5EF4-FFF2-40B4-BE49-F238E27FC236}">
                <a16:creationId xmlns:a16="http://schemas.microsoft.com/office/drawing/2014/main" id="{E1BC365E-CEF5-8F10-D831-3EBBD1B2C478}"/>
              </a:ext>
            </a:extLst>
          </p:cNvPr>
          <p:cNvPicPr>
            <a:picLocks noChangeAspect="1"/>
          </p:cNvPicPr>
          <p:nvPr/>
        </p:nvPicPr>
        <p:blipFill>
          <a:blip r:embed="rId13"/>
          <a:stretch>
            <a:fillRect/>
          </a:stretch>
        </p:blipFill>
        <p:spPr>
          <a:xfrm>
            <a:off x="4938389" y="2374078"/>
            <a:ext cx="2899513" cy="387463"/>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0958AC0F-BC1E-419B-0820-7B4CA0611357}"/>
              </a:ext>
            </a:extLst>
          </p:cNvPr>
          <p:cNvPicPr>
            <a:picLocks noChangeAspect="1"/>
          </p:cNvPicPr>
          <p:nvPr/>
        </p:nvPicPr>
        <p:blipFill>
          <a:blip r:embed="rId14"/>
          <a:stretch>
            <a:fillRect/>
          </a:stretch>
        </p:blipFill>
        <p:spPr>
          <a:xfrm>
            <a:off x="4984314" y="2981772"/>
            <a:ext cx="2594286" cy="352680"/>
          </a:xfrm>
          <a:prstGeom prst="rect">
            <a:avLst/>
          </a:prstGeom>
        </p:spPr>
      </p:pic>
      <p:pic>
        <p:nvPicPr>
          <p:cNvPr id="7" name="Picture 6">
            <a:extLst>
              <a:ext uri="{FF2B5EF4-FFF2-40B4-BE49-F238E27FC236}">
                <a16:creationId xmlns:a16="http://schemas.microsoft.com/office/drawing/2014/main" id="{F208671D-3676-3855-B84D-EE235692810C}"/>
              </a:ext>
            </a:extLst>
          </p:cNvPr>
          <p:cNvPicPr>
            <a:picLocks noChangeAspect="1"/>
          </p:cNvPicPr>
          <p:nvPr/>
        </p:nvPicPr>
        <p:blipFill>
          <a:blip r:embed="rId15"/>
          <a:stretch>
            <a:fillRect/>
          </a:stretch>
        </p:blipFill>
        <p:spPr>
          <a:xfrm>
            <a:off x="4953391" y="1760305"/>
            <a:ext cx="3213333" cy="3951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dae538fd79_0_92"/>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15</a:t>
            </a:fld>
            <a:endParaRPr/>
          </a:p>
        </p:txBody>
      </p:sp>
      <p:pic>
        <p:nvPicPr>
          <p:cNvPr id="391" name="Google Shape;391;g2dae538fd79_0_92"/>
          <p:cNvPicPr preferRelativeResize="0"/>
          <p:nvPr/>
        </p:nvPicPr>
        <p:blipFill rotWithShape="1">
          <a:blip r:embed="rId3">
            <a:alphaModFix/>
          </a:blip>
          <a:srcRect/>
          <a:stretch/>
        </p:blipFill>
        <p:spPr>
          <a:xfrm>
            <a:off x="722325" y="426200"/>
            <a:ext cx="11363549" cy="5487251"/>
          </a:xfrm>
          <a:prstGeom prst="rect">
            <a:avLst/>
          </a:prstGeom>
          <a:noFill/>
          <a:ln>
            <a:noFill/>
          </a:ln>
        </p:spPr>
      </p:pic>
      <p:pic>
        <p:nvPicPr>
          <p:cNvPr id="392" name="Google Shape;392;g2dae538fd79_0_92"/>
          <p:cNvPicPr preferRelativeResize="0"/>
          <p:nvPr/>
        </p:nvPicPr>
        <p:blipFill rotWithShape="1">
          <a:blip r:embed="rId4">
            <a:alphaModFix/>
          </a:blip>
          <a:srcRect l="21017"/>
          <a:stretch/>
        </p:blipFill>
        <p:spPr>
          <a:xfrm>
            <a:off x="309975" y="0"/>
            <a:ext cx="2074050" cy="2066329"/>
          </a:xfrm>
          <a:prstGeom prst="rect">
            <a:avLst/>
          </a:prstGeom>
          <a:noFill/>
          <a:ln>
            <a:noFill/>
          </a:ln>
        </p:spPr>
      </p:pic>
      <p:cxnSp>
        <p:nvCxnSpPr>
          <p:cNvPr id="393" name="Google Shape;393;g2dae538fd79_0_92"/>
          <p:cNvCxnSpPr/>
          <p:nvPr/>
        </p:nvCxnSpPr>
        <p:spPr>
          <a:xfrm flipH="1">
            <a:off x="4903350" y="561763"/>
            <a:ext cx="600" cy="5204100"/>
          </a:xfrm>
          <a:prstGeom prst="straightConnector1">
            <a:avLst/>
          </a:prstGeom>
          <a:noFill/>
          <a:ln w="19050" cap="flat" cmpd="sng">
            <a:solidFill>
              <a:srgbClr val="EA8911"/>
            </a:solidFill>
            <a:prstDash val="solid"/>
            <a:round/>
            <a:headEnd type="none" w="sm" len="sm"/>
            <a:tailEnd type="none" w="sm" len="sm"/>
          </a:ln>
        </p:spPr>
      </p:cxnSp>
      <p:cxnSp>
        <p:nvCxnSpPr>
          <p:cNvPr id="394" name="Google Shape;394;g2dae538fd79_0_92"/>
          <p:cNvCxnSpPr/>
          <p:nvPr/>
        </p:nvCxnSpPr>
        <p:spPr>
          <a:xfrm flipH="1">
            <a:off x="8248075" y="563863"/>
            <a:ext cx="8400" cy="5199900"/>
          </a:xfrm>
          <a:prstGeom prst="straightConnector1">
            <a:avLst/>
          </a:prstGeom>
          <a:noFill/>
          <a:ln w="19050" cap="flat" cmpd="sng">
            <a:solidFill>
              <a:srgbClr val="EA8911"/>
            </a:solidFill>
            <a:prstDash val="solid"/>
            <a:round/>
            <a:headEnd type="none" w="sm" len="sm"/>
            <a:tailEnd type="none" w="sm" len="sm"/>
          </a:ln>
        </p:spPr>
      </p:cxnSp>
      <p:sp>
        <p:nvSpPr>
          <p:cNvPr id="395" name="Google Shape;395;g2dae538fd79_0_92"/>
          <p:cNvSpPr txBox="1"/>
          <p:nvPr/>
        </p:nvSpPr>
        <p:spPr>
          <a:xfrm>
            <a:off x="2106750" y="805400"/>
            <a:ext cx="26526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F38417"/>
                </a:solidFill>
                <a:latin typeface="Arial"/>
                <a:ea typeface="Arial"/>
                <a:cs typeface="Arial"/>
                <a:sym typeface="Arial"/>
              </a:rPr>
              <a:t>Collaboration with private sector</a:t>
            </a:r>
            <a:endParaRPr sz="1600" b="1" i="0" u="none" strike="noStrike" cap="none" dirty="0">
              <a:solidFill>
                <a:srgbClr val="F38417"/>
              </a:solidFill>
              <a:latin typeface="Arial"/>
              <a:ea typeface="Arial"/>
              <a:cs typeface="Arial"/>
              <a:sym typeface="Arial"/>
            </a:endParaRPr>
          </a:p>
        </p:txBody>
      </p:sp>
      <p:sp>
        <p:nvSpPr>
          <p:cNvPr id="396" name="Google Shape;396;g2dae538fd79_0_92"/>
          <p:cNvSpPr txBox="1"/>
          <p:nvPr/>
        </p:nvSpPr>
        <p:spPr>
          <a:xfrm>
            <a:off x="5271325" y="817624"/>
            <a:ext cx="26526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EA8911"/>
                </a:solidFill>
                <a:latin typeface="Arial"/>
                <a:ea typeface="Arial"/>
                <a:cs typeface="Arial"/>
                <a:sym typeface="Arial"/>
              </a:rPr>
              <a:t>Tracking human impacts</a:t>
            </a:r>
            <a:endParaRPr sz="1600" b="1" i="0" u="none" strike="noStrike" cap="none">
              <a:solidFill>
                <a:srgbClr val="EA8911"/>
              </a:solidFill>
              <a:latin typeface="Arial"/>
              <a:ea typeface="Arial"/>
              <a:cs typeface="Arial"/>
              <a:sym typeface="Arial"/>
            </a:endParaRPr>
          </a:p>
        </p:txBody>
      </p:sp>
      <p:sp>
        <p:nvSpPr>
          <p:cNvPr id="397" name="Google Shape;397;g2dae538fd79_0_92"/>
          <p:cNvSpPr txBox="1"/>
          <p:nvPr/>
        </p:nvSpPr>
        <p:spPr>
          <a:xfrm>
            <a:off x="8496525" y="817625"/>
            <a:ext cx="26526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F3841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National</a:t>
            </a:r>
            <a:r>
              <a:rPr lang="en-GB" sz="1600" b="1" i="0" u="none" strike="noStrike" cap="none">
                <a:solidFill>
                  <a:srgbClr val="F38417"/>
                </a:solidFill>
                <a:latin typeface="Arial"/>
                <a:ea typeface="Arial"/>
                <a:cs typeface="Arial"/>
                <a:sym typeface="Arial"/>
              </a:rPr>
              <a:t> Focal Points &amp; Regional activation </a:t>
            </a:r>
            <a:endParaRPr sz="1600" b="1" i="0" u="none" strike="noStrike" cap="none">
              <a:solidFill>
                <a:srgbClr val="F38417"/>
              </a:solidFill>
              <a:latin typeface="Arial"/>
              <a:ea typeface="Arial"/>
              <a:cs typeface="Arial"/>
              <a:sym typeface="Arial"/>
            </a:endParaRPr>
          </a:p>
        </p:txBody>
      </p:sp>
      <p:pic>
        <p:nvPicPr>
          <p:cNvPr id="398" name="Google Shape;398;g2dae538fd79_0_92"/>
          <p:cNvPicPr preferRelativeResize="0"/>
          <p:nvPr/>
        </p:nvPicPr>
        <p:blipFill rotWithShape="1">
          <a:blip r:embed="rId5">
            <a:alphaModFix/>
          </a:blip>
          <a:srcRect/>
          <a:stretch/>
        </p:blipFill>
        <p:spPr>
          <a:xfrm>
            <a:off x="2277747" y="3076167"/>
            <a:ext cx="1569582" cy="2412353"/>
          </a:xfrm>
          <a:prstGeom prst="rect">
            <a:avLst/>
          </a:prstGeom>
          <a:noFill/>
          <a:ln>
            <a:noFill/>
          </a:ln>
        </p:spPr>
      </p:pic>
      <p:pic>
        <p:nvPicPr>
          <p:cNvPr id="399" name="Google Shape;399;g2dae538fd79_0_92"/>
          <p:cNvPicPr preferRelativeResize="0"/>
          <p:nvPr/>
        </p:nvPicPr>
        <p:blipFill rotWithShape="1">
          <a:blip r:embed="rId6">
            <a:alphaModFix/>
          </a:blip>
          <a:srcRect/>
          <a:stretch/>
        </p:blipFill>
        <p:spPr>
          <a:xfrm>
            <a:off x="5188748" y="2510348"/>
            <a:ext cx="789975" cy="789975"/>
          </a:xfrm>
          <a:prstGeom prst="rect">
            <a:avLst/>
          </a:prstGeom>
          <a:noFill/>
          <a:ln>
            <a:noFill/>
          </a:ln>
        </p:spPr>
      </p:pic>
      <p:pic>
        <p:nvPicPr>
          <p:cNvPr id="400" name="Google Shape;400;g2dae538fd79_0_92"/>
          <p:cNvPicPr preferRelativeResize="0"/>
          <p:nvPr/>
        </p:nvPicPr>
        <p:blipFill rotWithShape="1">
          <a:blip r:embed="rId7">
            <a:alphaModFix/>
          </a:blip>
          <a:srcRect/>
          <a:stretch/>
        </p:blipFill>
        <p:spPr>
          <a:xfrm>
            <a:off x="5188748" y="3492750"/>
            <a:ext cx="789975" cy="789594"/>
          </a:xfrm>
          <a:prstGeom prst="rect">
            <a:avLst/>
          </a:prstGeom>
          <a:noFill/>
          <a:ln>
            <a:noFill/>
          </a:ln>
        </p:spPr>
      </p:pic>
      <p:pic>
        <p:nvPicPr>
          <p:cNvPr id="401" name="Google Shape;401;g2dae538fd79_0_92"/>
          <p:cNvPicPr preferRelativeResize="0"/>
          <p:nvPr/>
        </p:nvPicPr>
        <p:blipFill rotWithShape="1">
          <a:blip r:embed="rId8">
            <a:alphaModFix/>
          </a:blip>
          <a:srcRect/>
          <a:stretch/>
        </p:blipFill>
        <p:spPr>
          <a:xfrm>
            <a:off x="5188750" y="4474773"/>
            <a:ext cx="789975" cy="789975"/>
          </a:xfrm>
          <a:prstGeom prst="rect">
            <a:avLst/>
          </a:prstGeom>
          <a:noFill/>
          <a:ln>
            <a:noFill/>
          </a:ln>
        </p:spPr>
      </p:pic>
      <p:sp>
        <p:nvSpPr>
          <p:cNvPr id="402" name="Google Shape;402;g2dae538fd79_0_92"/>
          <p:cNvSpPr txBox="1"/>
          <p:nvPr/>
        </p:nvSpPr>
        <p:spPr>
          <a:xfrm>
            <a:off x="5978725" y="2689775"/>
            <a:ext cx="14895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0" i="0" u="none" strike="noStrike" cap="none">
                <a:solidFill>
                  <a:srgbClr val="5C5C5C"/>
                </a:solidFill>
                <a:latin typeface="Arial"/>
                <a:ea typeface="Arial"/>
                <a:cs typeface="Arial"/>
                <a:sym typeface="Arial"/>
              </a:rPr>
              <a:t>Marine debris</a:t>
            </a:r>
            <a:endParaRPr sz="1500" b="0" i="0" u="none" strike="noStrike" cap="none">
              <a:solidFill>
                <a:srgbClr val="5C5C5C"/>
              </a:solidFill>
              <a:latin typeface="Arial"/>
              <a:ea typeface="Arial"/>
              <a:cs typeface="Arial"/>
              <a:sym typeface="Arial"/>
            </a:endParaRPr>
          </a:p>
        </p:txBody>
      </p:sp>
      <p:sp>
        <p:nvSpPr>
          <p:cNvPr id="403" name="Google Shape;403;g2dae538fd79_0_92"/>
          <p:cNvSpPr txBox="1"/>
          <p:nvPr/>
        </p:nvSpPr>
        <p:spPr>
          <a:xfrm>
            <a:off x="6096000" y="3672000"/>
            <a:ext cx="1647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0" i="0" u="none" strike="noStrike" cap="none">
                <a:solidFill>
                  <a:srgbClr val="5C5C5C"/>
                </a:solidFill>
                <a:latin typeface="Arial"/>
                <a:ea typeface="Arial"/>
                <a:cs typeface="Arial"/>
                <a:sym typeface="Arial"/>
              </a:rPr>
              <a:t>Ocean colour</a:t>
            </a:r>
            <a:endParaRPr sz="1500" b="0" i="0" u="none" strike="noStrike" cap="none">
              <a:solidFill>
                <a:srgbClr val="5C5C5C"/>
              </a:solidFill>
              <a:latin typeface="Arial"/>
              <a:ea typeface="Arial"/>
              <a:cs typeface="Arial"/>
              <a:sym typeface="Arial"/>
            </a:endParaRPr>
          </a:p>
        </p:txBody>
      </p:sp>
      <p:sp>
        <p:nvSpPr>
          <p:cNvPr id="404" name="Google Shape;404;g2dae538fd79_0_92"/>
          <p:cNvSpPr txBox="1"/>
          <p:nvPr/>
        </p:nvSpPr>
        <p:spPr>
          <a:xfrm>
            <a:off x="5899675" y="4669825"/>
            <a:ext cx="1647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0" i="0" u="none" strike="noStrike" cap="none">
                <a:solidFill>
                  <a:srgbClr val="5C5C5C"/>
                </a:solidFill>
                <a:latin typeface="Arial"/>
                <a:ea typeface="Arial"/>
                <a:cs typeface="Arial"/>
                <a:sym typeface="Arial"/>
              </a:rPr>
              <a:t>Ocean sound</a:t>
            </a:r>
            <a:endParaRPr sz="1500" b="0" i="0" u="none" strike="noStrike" cap="none">
              <a:solidFill>
                <a:srgbClr val="5C5C5C"/>
              </a:solidFill>
              <a:latin typeface="Arial"/>
              <a:ea typeface="Arial"/>
              <a:cs typeface="Arial"/>
              <a:sym typeface="Arial"/>
            </a:endParaRPr>
          </a:p>
        </p:txBody>
      </p:sp>
      <p:sp>
        <p:nvSpPr>
          <p:cNvPr id="405" name="Google Shape;405;g2dae538fd79_0_92"/>
          <p:cNvSpPr txBox="1"/>
          <p:nvPr/>
        </p:nvSpPr>
        <p:spPr>
          <a:xfrm>
            <a:off x="5199025" y="1519700"/>
            <a:ext cx="2812200" cy="4500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rgbClr val="F38417"/>
                </a:solidFill>
                <a:latin typeface="Arial"/>
                <a:ea typeface="Arial"/>
                <a:cs typeface="Arial"/>
                <a:sym typeface="Arial"/>
              </a:rPr>
              <a:t>3</a:t>
            </a:r>
            <a:r>
              <a:rPr lang="en-GB" sz="1500" b="0" i="0" u="none" strike="noStrike" cap="none" dirty="0">
                <a:solidFill>
                  <a:srgbClr val="5C5C5C"/>
                </a:solidFill>
                <a:latin typeface="Arial"/>
                <a:ea typeface="Arial"/>
                <a:cs typeface="Arial"/>
                <a:sym typeface="Arial"/>
              </a:rPr>
              <a:t> Essential Ocean Variables</a:t>
            </a:r>
            <a:endParaRPr sz="1500" b="0" i="0" u="none" strike="noStrike" cap="none" dirty="0">
              <a:solidFill>
                <a:srgbClr val="5C5C5C"/>
              </a:solidFill>
              <a:latin typeface="Arial"/>
              <a:ea typeface="Arial"/>
              <a:cs typeface="Arial"/>
              <a:sym typeface="Arial"/>
            </a:endParaRPr>
          </a:p>
        </p:txBody>
      </p:sp>
      <p:sp>
        <p:nvSpPr>
          <p:cNvPr id="406" name="Google Shape;406;g2dae538fd79_0_92"/>
          <p:cNvSpPr txBox="1"/>
          <p:nvPr/>
        </p:nvSpPr>
        <p:spPr>
          <a:xfrm>
            <a:off x="2106750" y="1519703"/>
            <a:ext cx="2796600" cy="124646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2"/>
                </a:solidFill>
                <a:latin typeface="Arial"/>
                <a:ea typeface="Arial"/>
                <a:cs typeface="Arial"/>
                <a:sym typeface="Arial"/>
              </a:rPr>
              <a:t>Ocean Enterprise Initiative </a:t>
            </a:r>
            <a:r>
              <a:rPr lang="en-GB" sz="1500" b="0" i="0" u="none" strike="noStrike" cap="none" dirty="0">
                <a:solidFill>
                  <a:srgbClr val="5C5C5C"/>
                </a:solidFill>
                <a:latin typeface="Arial"/>
                <a:ea typeface="Arial"/>
                <a:cs typeface="Arial"/>
                <a:sym typeface="Arial"/>
              </a:rPr>
              <a:t>government-industry-science</a:t>
            </a:r>
          </a:p>
          <a:p>
            <a:pPr marL="0" marR="0" lvl="0" indent="0" algn="l" rtl="0">
              <a:lnSpc>
                <a:spcPct val="115000"/>
              </a:lnSpc>
              <a:spcBef>
                <a:spcPts val="0"/>
              </a:spcBef>
              <a:spcAft>
                <a:spcPts val="0"/>
              </a:spcAft>
              <a:buClr>
                <a:srgbClr val="000000"/>
              </a:buClr>
              <a:buSzPts val="1600"/>
              <a:buFont typeface="Arial"/>
              <a:buNone/>
            </a:pPr>
            <a:r>
              <a:rPr lang="en-GB" sz="1500" dirty="0">
                <a:solidFill>
                  <a:srgbClr val="5C5C5C"/>
                </a:solidFill>
              </a:rPr>
              <a:t>collaborate to be recognised &amp; to grow</a:t>
            </a:r>
            <a:r>
              <a:rPr lang="en-GB" sz="1500" b="0" i="0" u="none" strike="noStrike" cap="none" dirty="0">
                <a:solidFill>
                  <a:srgbClr val="5C5C5C"/>
                </a:solidFill>
                <a:latin typeface="Arial"/>
                <a:ea typeface="Arial"/>
                <a:cs typeface="Arial"/>
                <a:sym typeface="Arial"/>
              </a:rPr>
              <a:t> </a:t>
            </a:r>
            <a:endParaRPr sz="1500" b="0" i="0" u="none" strike="noStrike" cap="none" dirty="0">
              <a:solidFill>
                <a:srgbClr val="5C5C5C"/>
              </a:solidFill>
              <a:latin typeface="Arial"/>
              <a:ea typeface="Arial"/>
              <a:cs typeface="Arial"/>
              <a:sym typeface="Arial"/>
            </a:endParaRPr>
          </a:p>
        </p:txBody>
      </p:sp>
      <p:sp>
        <p:nvSpPr>
          <p:cNvPr id="407" name="Google Shape;407;g2dae538fd79_0_92"/>
          <p:cNvSpPr txBox="1"/>
          <p:nvPr/>
        </p:nvSpPr>
        <p:spPr>
          <a:xfrm>
            <a:off x="8580624" y="1519700"/>
            <a:ext cx="3019976" cy="124646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rgbClr val="F38417"/>
                </a:solidFill>
                <a:latin typeface="Arial"/>
                <a:ea typeface="Arial"/>
                <a:cs typeface="Arial"/>
                <a:sym typeface="Arial"/>
              </a:rPr>
              <a:t>76 </a:t>
            </a:r>
            <a:r>
              <a:rPr lang="en-GB" sz="1500" b="0" i="0" u="none" strike="noStrike" cap="none" dirty="0">
                <a:solidFill>
                  <a:srgbClr val="5C5C5C"/>
                </a:solidFill>
                <a:latin typeface="Arial"/>
                <a:ea typeface="Arial"/>
                <a:cs typeface="Arial"/>
                <a:sym typeface="Arial"/>
              </a:rPr>
              <a:t>GOOS National Focal Points</a:t>
            </a:r>
          </a:p>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2"/>
                </a:solidFill>
                <a:latin typeface="Arial"/>
                <a:ea typeface="Arial"/>
                <a:cs typeface="Arial"/>
                <a:sym typeface="Arial"/>
              </a:rPr>
              <a:t>4</a:t>
            </a:r>
            <a:r>
              <a:rPr lang="en-GB" sz="1500" b="0" i="0" u="none" strike="noStrike" cap="none" dirty="0">
                <a:solidFill>
                  <a:srgbClr val="5C5C5C"/>
                </a:solidFill>
                <a:latin typeface="Arial"/>
                <a:ea typeface="Arial"/>
                <a:cs typeface="Arial"/>
                <a:sym typeface="Arial"/>
              </a:rPr>
              <a:t> </a:t>
            </a:r>
            <a:r>
              <a:rPr lang="en-GB" sz="1500" dirty="0">
                <a:solidFill>
                  <a:srgbClr val="5C5C5C"/>
                </a:solidFill>
              </a:rPr>
              <a:t>GRA </a:t>
            </a:r>
            <a:r>
              <a:rPr lang="en-GB" sz="1500" b="0" i="0" u="none" strike="noStrike" cap="none" dirty="0">
                <a:solidFill>
                  <a:srgbClr val="5C5C5C"/>
                </a:solidFill>
                <a:latin typeface="Arial"/>
                <a:ea typeface="Arial"/>
                <a:cs typeface="Arial"/>
                <a:sym typeface="Arial"/>
              </a:rPr>
              <a:t>regions being reinvigorated </a:t>
            </a:r>
            <a:r>
              <a:rPr lang="en-GB" sz="1500" b="1" i="0" u="none" strike="noStrike" cap="none" dirty="0">
                <a:solidFill>
                  <a:srgbClr val="F38417"/>
                </a:solidFill>
                <a:latin typeface="Arial"/>
                <a:ea typeface="Arial"/>
                <a:cs typeface="Arial"/>
                <a:sym typeface="Arial"/>
              </a:rPr>
              <a:t>Africa, Caribbean, Pacific Islands, Indian Ocean</a:t>
            </a:r>
            <a:endParaRPr lang="en-GB" sz="1500" b="0" i="0" u="none" strike="noStrike" cap="none" dirty="0">
              <a:solidFill>
                <a:srgbClr val="5C5C5C"/>
              </a:solidFill>
              <a:latin typeface="Arial"/>
              <a:ea typeface="Arial"/>
              <a:cs typeface="Arial"/>
              <a:sym typeface="Arial"/>
            </a:endParaRPr>
          </a:p>
        </p:txBody>
      </p:sp>
      <p:pic>
        <p:nvPicPr>
          <p:cNvPr id="408" name="Google Shape;408;g2dae538fd79_0_92"/>
          <p:cNvPicPr preferRelativeResize="0"/>
          <p:nvPr/>
        </p:nvPicPr>
        <p:blipFill rotWithShape="1">
          <a:blip r:embed="rId9">
            <a:alphaModFix/>
          </a:blip>
          <a:srcRect/>
          <a:stretch/>
        </p:blipFill>
        <p:spPr>
          <a:xfrm>
            <a:off x="8394324" y="3278752"/>
            <a:ext cx="3301740" cy="2009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g2c0e57b82b6_0_413"/>
          <p:cNvPicPr preferRelativeResize="0"/>
          <p:nvPr/>
        </p:nvPicPr>
        <p:blipFill rotWithShape="1">
          <a:blip r:embed="rId3">
            <a:alphaModFix/>
          </a:blip>
          <a:srcRect/>
          <a:stretch/>
        </p:blipFill>
        <p:spPr>
          <a:xfrm>
            <a:off x="952500" y="422350"/>
            <a:ext cx="10517198" cy="5730099"/>
          </a:xfrm>
          <a:prstGeom prst="rect">
            <a:avLst/>
          </a:prstGeom>
          <a:noFill/>
          <a:ln>
            <a:noFill/>
          </a:ln>
        </p:spPr>
      </p:pic>
      <p:sp>
        <p:nvSpPr>
          <p:cNvPr id="415" name="Google Shape;415;g2c0e57b82b6_0_41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16</a:t>
            </a:fld>
            <a:endParaRPr sz="1000"/>
          </a:p>
        </p:txBody>
      </p:sp>
      <p:cxnSp>
        <p:nvCxnSpPr>
          <p:cNvPr id="416" name="Google Shape;416;g2c0e57b82b6_0_413"/>
          <p:cNvCxnSpPr/>
          <p:nvPr/>
        </p:nvCxnSpPr>
        <p:spPr>
          <a:xfrm>
            <a:off x="4685275" y="582600"/>
            <a:ext cx="19200" cy="5409600"/>
          </a:xfrm>
          <a:prstGeom prst="straightConnector1">
            <a:avLst/>
          </a:prstGeom>
          <a:noFill/>
          <a:ln w="19050" cap="flat" cmpd="sng">
            <a:solidFill>
              <a:schemeClr val="accent1"/>
            </a:solidFill>
            <a:prstDash val="solid"/>
            <a:round/>
            <a:headEnd type="none" w="sm" len="sm"/>
            <a:tailEnd type="none" w="sm" len="sm"/>
          </a:ln>
        </p:spPr>
      </p:cxnSp>
      <p:sp>
        <p:nvSpPr>
          <p:cNvPr id="419" name="Google Shape;419;g2c0e57b82b6_0_413"/>
          <p:cNvSpPr txBox="1"/>
          <p:nvPr/>
        </p:nvSpPr>
        <p:spPr>
          <a:xfrm>
            <a:off x="1699084" y="895468"/>
            <a:ext cx="2986500" cy="75094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600" b="1" i="0" u="none" strike="noStrike" cap="none" dirty="0">
                <a:solidFill>
                  <a:schemeClr val="accent1"/>
                </a:solidFill>
                <a:latin typeface="Arial"/>
                <a:ea typeface="Arial"/>
                <a:cs typeface="Arial"/>
                <a:sym typeface="Arial"/>
              </a:rPr>
              <a:t>Decade Coordination Office</a:t>
            </a:r>
            <a:r>
              <a:rPr lang="en-GB" sz="1600" b="1" dirty="0">
                <a:solidFill>
                  <a:schemeClr val="accent1"/>
                </a:solidFill>
              </a:rPr>
              <a:t> – </a:t>
            </a:r>
            <a:r>
              <a:rPr lang="en-GB" sz="1600" b="1" i="0" u="none" strike="noStrike" cap="none" dirty="0">
                <a:solidFill>
                  <a:schemeClr val="accent1"/>
                </a:solidFill>
                <a:latin typeface="Arial"/>
                <a:ea typeface="Arial"/>
                <a:cs typeface="Arial"/>
                <a:sym typeface="Arial"/>
              </a:rPr>
              <a:t>Ocean Observing</a:t>
            </a:r>
            <a:endParaRPr sz="1600" b="1" i="0" u="none" strike="noStrike" cap="none" dirty="0">
              <a:solidFill>
                <a:schemeClr val="accent1"/>
              </a:solidFill>
              <a:latin typeface="Arial"/>
              <a:ea typeface="Arial"/>
              <a:cs typeface="Arial"/>
              <a:sym typeface="Arial"/>
            </a:endParaRPr>
          </a:p>
        </p:txBody>
      </p:sp>
      <p:sp>
        <p:nvSpPr>
          <p:cNvPr id="420" name="Google Shape;420;g2c0e57b82b6_0_413"/>
          <p:cNvSpPr txBox="1"/>
          <p:nvPr/>
        </p:nvSpPr>
        <p:spPr>
          <a:xfrm>
            <a:off x="8354793" y="1671429"/>
            <a:ext cx="2846700" cy="137342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dirty="0" err="1">
                <a:solidFill>
                  <a:schemeClr val="accent1"/>
                </a:solidFill>
                <a:latin typeface="Arial"/>
                <a:ea typeface="Arial"/>
                <a:cs typeface="Arial"/>
                <a:sym typeface="Arial"/>
              </a:rPr>
              <a:t>GlobalCoast</a:t>
            </a:r>
            <a:endParaRPr sz="1500" b="0"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1500" b="1" i="0" u="none" strike="noStrike" cap="none" dirty="0">
                <a:solidFill>
                  <a:schemeClr val="accent1"/>
                </a:solidFill>
                <a:latin typeface="Arial"/>
                <a:ea typeface="Arial"/>
                <a:cs typeface="Arial"/>
                <a:sym typeface="Arial"/>
              </a:rPr>
              <a:t>125+</a:t>
            </a:r>
            <a:r>
              <a:rPr lang="en-GB" sz="1500" b="0" i="0" u="none" strike="noStrike" cap="none" dirty="0">
                <a:solidFill>
                  <a:schemeClr val="accent4"/>
                </a:solidFill>
                <a:latin typeface="Arial"/>
                <a:ea typeface="Arial"/>
                <a:cs typeface="Arial"/>
                <a:sym typeface="Arial"/>
              </a:rPr>
              <a:t> Pilot Sites </a:t>
            </a:r>
            <a:endParaRPr sz="1500" b="0"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1500" b="1" i="0" u="none" strike="noStrike" cap="none" dirty="0">
                <a:solidFill>
                  <a:schemeClr val="accent1"/>
                </a:solidFill>
                <a:latin typeface="Arial"/>
                <a:ea typeface="Arial"/>
                <a:cs typeface="Arial"/>
                <a:sym typeface="Arial"/>
              </a:rPr>
              <a:t>65+</a:t>
            </a:r>
            <a:r>
              <a:rPr lang="en-GB" sz="1500" b="0" i="0" u="none" strike="noStrike" cap="none" dirty="0">
                <a:solidFill>
                  <a:schemeClr val="accent4"/>
                </a:solidFill>
                <a:latin typeface="Arial"/>
                <a:ea typeface="Arial"/>
                <a:cs typeface="Arial"/>
                <a:sym typeface="Arial"/>
              </a:rPr>
              <a:t> countries</a:t>
            </a:r>
            <a:endParaRPr sz="1500" b="0"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1500" dirty="0">
                <a:solidFill>
                  <a:schemeClr val="accent4"/>
                </a:solidFill>
              </a:rPr>
              <a:t>Revolutionise global coastal observing and forecasting</a:t>
            </a:r>
            <a:endParaRPr sz="1500" dirty="0">
              <a:solidFill>
                <a:schemeClr val="accent4"/>
              </a:solidFill>
            </a:endParaRPr>
          </a:p>
        </p:txBody>
      </p:sp>
      <p:sp>
        <p:nvSpPr>
          <p:cNvPr id="421" name="Google Shape;421;g2c0e57b82b6_0_413"/>
          <p:cNvSpPr txBox="1"/>
          <p:nvPr/>
        </p:nvSpPr>
        <p:spPr>
          <a:xfrm>
            <a:off x="4675394" y="1671429"/>
            <a:ext cx="3703822" cy="1846629"/>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GB" sz="1500" dirty="0">
                <a:solidFill>
                  <a:schemeClr val="accent4"/>
                </a:solidFill>
              </a:rPr>
              <a:t>Connecting </a:t>
            </a:r>
            <a:r>
              <a:rPr lang="en-GB" sz="1500" b="1" dirty="0">
                <a:solidFill>
                  <a:schemeClr val="accent1"/>
                </a:solidFill>
              </a:rPr>
              <a:t>o</a:t>
            </a:r>
            <a:r>
              <a:rPr lang="en-GB" sz="1500" b="1" i="0" u="none" strike="noStrike" cap="none" dirty="0">
                <a:solidFill>
                  <a:schemeClr val="accent1"/>
                </a:solidFill>
                <a:latin typeface="Arial"/>
                <a:ea typeface="Arial"/>
                <a:cs typeface="Arial"/>
                <a:sym typeface="Arial"/>
              </a:rPr>
              <a:t>bserving-</a:t>
            </a:r>
            <a:r>
              <a:rPr lang="en-GB" sz="1500" b="1" i="0" u="none" strike="noStrike" cap="none" dirty="0" err="1">
                <a:solidFill>
                  <a:schemeClr val="accent1"/>
                </a:solidFill>
                <a:latin typeface="Arial"/>
                <a:ea typeface="Arial"/>
                <a:cs typeface="Arial"/>
                <a:sym typeface="Arial"/>
              </a:rPr>
              <a:t>modeling</a:t>
            </a:r>
            <a:r>
              <a:rPr lang="en-GB" sz="1500" b="1" i="0" u="none" strike="noStrike" cap="none" dirty="0">
                <a:solidFill>
                  <a:schemeClr val="accent1"/>
                </a:solidFill>
                <a:latin typeface="Arial"/>
                <a:ea typeface="Arial"/>
                <a:cs typeface="Arial"/>
                <a:sym typeface="Arial"/>
              </a:rPr>
              <a:t>-users</a:t>
            </a:r>
            <a:r>
              <a:rPr lang="en-GB" sz="1500" b="0" i="0" u="none" strike="noStrike" cap="none" dirty="0">
                <a:solidFill>
                  <a:schemeClr val="accent4"/>
                </a:solidFill>
                <a:latin typeface="Arial"/>
                <a:ea typeface="Arial"/>
                <a:cs typeface="Arial"/>
                <a:sym typeface="Arial"/>
              </a:rPr>
              <a:t> </a:t>
            </a:r>
            <a:endParaRPr sz="1500" b="0" i="0" u="none" strike="noStrike" cap="none" dirty="0">
              <a:solidFill>
                <a:schemeClr val="accen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600"/>
              <a:buFont typeface="Arial"/>
              <a:buNone/>
            </a:pPr>
            <a:r>
              <a:rPr lang="en-GB" sz="1500" b="1" dirty="0">
                <a:solidFill>
                  <a:schemeClr val="accent1"/>
                </a:solidFill>
              </a:rPr>
              <a:t>Co-Design</a:t>
            </a:r>
            <a:r>
              <a:rPr lang="en-GB" sz="1500" dirty="0">
                <a:solidFill>
                  <a:schemeClr val="accent4"/>
                </a:solidFill>
              </a:rPr>
              <a:t> to address </a:t>
            </a:r>
            <a:r>
              <a:rPr lang="en-GB" sz="1500" b="0" i="0" u="none" strike="noStrike" cap="none" dirty="0">
                <a:solidFill>
                  <a:schemeClr val="accent4"/>
                </a:solidFill>
                <a:latin typeface="Arial"/>
                <a:ea typeface="Arial"/>
                <a:cs typeface="Arial"/>
                <a:sym typeface="Arial"/>
              </a:rPr>
              <a:t>challenge areas</a:t>
            </a:r>
            <a:endParaRPr sz="1500" b="0" i="0" u="none" strike="noStrike" cap="none" dirty="0">
              <a:solidFill>
                <a:schemeClr val="accent4"/>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r>
              <a:rPr lang="en-GB" sz="1500" b="1" i="0" u="none" strike="noStrike" cap="none" dirty="0">
                <a:solidFill>
                  <a:schemeClr val="accent1"/>
                </a:solidFill>
                <a:latin typeface="Arial"/>
                <a:ea typeface="Arial"/>
                <a:cs typeface="Arial"/>
                <a:sym typeface="Arial"/>
              </a:rPr>
              <a:t>6</a:t>
            </a:r>
            <a:r>
              <a:rPr lang="en-GB" sz="1500" b="0" i="0" u="none" strike="noStrike" cap="none" dirty="0">
                <a:solidFill>
                  <a:schemeClr val="accent4"/>
                </a:solidFill>
                <a:latin typeface="Arial"/>
                <a:ea typeface="Arial"/>
                <a:cs typeface="Arial"/>
                <a:sym typeface="Arial"/>
              </a:rPr>
              <a:t> Exemplar Projects</a:t>
            </a:r>
          </a:p>
          <a:p>
            <a:pPr marL="0" marR="0" lvl="0" indent="0" algn="l" rtl="0">
              <a:lnSpc>
                <a:spcPct val="120000"/>
              </a:lnSpc>
              <a:spcBef>
                <a:spcPts val="0"/>
              </a:spcBef>
              <a:spcAft>
                <a:spcPts val="0"/>
              </a:spcAft>
              <a:buClr>
                <a:schemeClr val="dk1"/>
              </a:buClr>
              <a:buSzPts val="1100"/>
              <a:buFont typeface="Arial"/>
              <a:buNone/>
            </a:pPr>
            <a:r>
              <a:rPr lang="en-GB" sz="1500" dirty="0">
                <a:solidFill>
                  <a:schemeClr val="accent4"/>
                </a:solidFill>
              </a:rPr>
              <a:t>Establish investment priorities &amp; make ocean information relevant</a:t>
            </a:r>
          </a:p>
          <a:p>
            <a:pPr marL="0" marR="0" lvl="0" indent="0" algn="l" rtl="0">
              <a:lnSpc>
                <a:spcPct val="120000"/>
              </a:lnSpc>
              <a:spcBef>
                <a:spcPts val="0"/>
              </a:spcBef>
              <a:spcAft>
                <a:spcPts val="0"/>
              </a:spcAft>
              <a:buClr>
                <a:schemeClr val="dk1"/>
              </a:buClr>
              <a:buSzPts val="1100"/>
              <a:buFont typeface="Arial"/>
              <a:buNone/>
            </a:pPr>
            <a:endParaRPr sz="1500" b="0" i="0" u="none" strike="noStrike" cap="none" dirty="0">
              <a:solidFill>
                <a:schemeClr val="accent4"/>
              </a:solidFill>
              <a:latin typeface="Arial"/>
              <a:ea typeface="Arial"/>
              <a:cs typeface="Arial"/>
              <a:sym typeface="Arial"/>
            </a:endParaRPr>
          </a:p>
        </p:txBody>
      </p:sp>
      <p:sp>
        <p:nvSpPr>
          <p:cNvPr id="422" name="Google Shape;422;g2c0e57b82b6_0_413"/>
          <p:cNvSpPr txBox="1"/>
          <p:nvPr/>
        </p:nvSpPr>
        <p:spPr>
          <a:xfrm>
            <a:off x="1573488" y="1651808"/>
            <a:ext cx="2919300" cy="124646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11</a:t>
            </a:r>
            <a:r>
              <a:rPr lang="en-GB" sz="1500" b="0" i="0" u="none" strike="noStrike" cap="none" dirty="0">
                <a:solidFill>
                  <a:schemeClr val="dk1"/>
                </a:solidFill>
                <a:latin typeface="Arial"/>
                <a:ea typeface="Arial"/>
                <a:cs typeface="Arial"/>
                <a:sym typeface="Arial"/>
              </a:rPr>
              <a:t> </a:t>
            </a:r>
            <a:r>
              <a:rPr lang="en-GB" sz="1500" b="0" i="0" u="none" strike="noStrike" cap="none" dirty="0">
                <a:solidFill>
                  <a:schemeClr val="accent4"/>
                </a:solidFill>
                <a:latin typeface="Arial"/>
                <a:ea typeface="Arial"/>
                <a:cs typeface="Arial"/>
                <a:sym typeface="Arial"/>
              </a:rPr>
              <a:t>Ocean Decade Programmes</a:t>
            </a:r>
            <a:endParaRPr sz="15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91</a:t>
            </a:r>
            <a:r>
              <a:rPr lang="en-GB" sz="1500" b="0" i="0" u="none" strike="noStrike" cap="none" dirty="0">
                <a:solidFill>
                  <a:schemeClr val="accent1"/>
                </a:solidFill>
                <a:latin typeface="Arial"/>
                <a:ea typeface="Arial"/>
                <a:cs typeface="Arial"/>
                <a:sym typeface="Arial"/>
              </a:rPr>
              <a:t> </a:t>
            </a:r>
            <a:r>
              <a:rPr lang="en-GB" sz="1500" b="0" i="0" u="none" strike="noStrike" cap="none" dirty="0">
                <a:solidFill>
                  <a:schemeClr val="accent4"/>
                </a:solidFill>
                <a:latin typeface="Arial"/>
                <a:ea typeface="Arial"/>
                <a:cs typeface="Arial"/>
                <a:sym typeface="Arial"/>
              </a:rPr>
              <a:t>Projects</a:t>
            </a:r>
            <a:endParaRPr sz="1500" b="0" i="0" u="none" strike="noStrike" cap="none" dirty="0">
              <a:solidFill>
                <a:schemeClr val="accent4"/>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30%</a:t>
            </a:r>
            <a:r>
              <a:rPr lang="en-GB" sz="1500" b="0" i="0" u="none" strike="noStrike" cap="none" dirty="0">
                <a:solidFill>
                  <a:schemeClr val="accent4"/>
                </a:solidFill>
                <a:latin typeface="Arial"/>
                <a:ea typeface="Arial"/>
                <a:cs typeface="Arial"/>
                <a:sym typeface="Arial"/>
              </a:rPr>
              <a:t> Ocean Decade Actions</a:t>
            </a:r>
          </a:p>
          <a:p>
            <a:pPr marL="0" marR="0" lvl="0" indent="0" algn="l" rtl="0">
              <a:lnSpc>
                <a:spcPct val="115000"/>
              </a:lnSpc>
              <a:spcBef>
                <a:spcPts val="0"/>
              </a:spcBef>
              <a:spcAft>
                <a:spcPts val="0"/>
              </a:spcAft>
              <a:buClr>
                <a:srgbClr val="000000"/>
              </a:buClr>
              <a:buSzPts val="1600"/>
              <a:buFont typeface="Arial"/>
              <a:buNone/>
            </a:pPr>
            <a:r>
              <a:rPr lang="en-GB" sz="1500" dirty="0">
                <a:solidFill>
                  <a:schemeClr val="accent4"/>
                </a:solidFill>
              </a:rPr>
              <a:t>Connection across the Decade</a:t>
            </a:r>
            <a:endParaRPr sz="1500" b="0" i="0" u="none" strike="noStrike" cap="none" dirty="0">
              <a:solidFill>
                <a:schemeClr val="accent4"/>
              </a:solidFill>
              <a:latin typeface="Arial"/>
              <a:ea typeface="Arial"/>
              <a:cs typeface="Arial"/>
              <a:sym typeface="Arial"/>
            </a:endParaRPr>
          </a:p>
        </p:txBody>
      </p:sp>
      <p:sp>
        <p:nvSpPr>
          <p:cNvPr id="423" name="Google Shape;423;g2c0e57b82b6_0_413"/>
          <p:cNvSpPr/>
          <p:nvPr/>
        </p:nvSpPr>
        <p:spPr>
          <a:xfrm>
            <a:off x="78925" y="104150"/>
            <a:ext cx="1765200" cy="17145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24" name="Google Shape;424;g2c0e57b82b6_0_413"/>
          <p:cNvPicPr preferRelativeResize="0"/>
          <p:nvPr/>
        </p:nvPicPr>
        <p:blipFill rotWithShape="1">
          <a:blip r:embed="rId4">
            <a:alphaModFix/>
          </a:blip>
          <a:srcRect/>
          <a:stretch/>
        </p:blipFill>
        <p:spPr>
          <a:xfrm>
            <a:off x="171188" y="256375"/>
            <a:ext cx="1580681" cy="1243800"/>
          </a:xfrm>
          <a:prstGeom prst="rect">
            <a:avLst/>
          </a:prstGeom>
          <a:noFill/>
          <a:ln>
            <a:noFill/>
          </a:ln>
        </p:spPr>
      </p:pic>
      <p:pic>
        <p:nvPicPr>
          <p:cNvPr id="425" name="Google Shape;425;g2c0e57b82b6_0_413"/>
          <p:cNvPicPr preferRelativeResize="0"/>
          <p:nvPr/>
        </p:nvPicPr>
        <p:blipFill rotWithShape="1">
          <a:blip r:embed="rId5">
            <a:alphaModFix/>
          </a:blip>
          <a:srcRect l="-1003" r="28806" b="-22789"/>
          <a:stretch/>
        </p:blipFill>
        <p:spPr>
          <a:xfrm>
            <a:off x="8353732" y="3888539"/>
            <a:ext cx="2846824" cy="1980652"/>
          </a:xfrm>
          <a:prstGeom prst="rect">
            <a:avLst/>
          </a:prstGeom>
          <a:noFill/>
          <a:ln>
            <a:noFill/>
          </a:ln>
        </p:spPr>
      </p:pic>
      <p:pic>
        <p:nvPicPr>
          <p:cNvPr id="426" name="Google Shape;426;g2c0e57b82b6_0_413"/>
          <p:cNvPicPr preferRelativeResize="0"/>
          <p:nvPr/>
        </p:nvPicPr>
        <p:blipFill rotWithShape="1">
          <a:blip r:embed="rId6">
            <a:alphaModFix/>
          </a:blip>
          <a:srcRect/>
          <a:stretch/>
        </p:blipFill>
        <p:spPr>
          <a:xfrm>
            <a:off x="4780534" y="3464214"/>
            <a:ext cx="3390302" cy="1809989"/>
          </a:xfrm>
          <a:prstGeom prst="rect">
            <a:avLst/>
          </a:prstGeom>
          <a:noFill/>
          <a:ln>
            <a:noFill/>
          </a:ln>
        </p:spPr>
      </p:pic>
      <p:pic>
        <p:nvPicPr>
          <p:cNvPr id="427" name="Google Shape;427;g2c0e57b82b6_0_413" descr="A logo with a globe and text&#10;&#10;Description automatically generated"/>
          <p:cNvPicPr preferRelativeResize="0"/>
          <p:nvPr/>
        </p:nvPicPr>
        <p:blipFill rotWithShape="1">
          <a:blip r:embed="rId7">
            <a:alphaModFix/>
          </a:blip>
          <a:srcRect t="36273" b="30442"/>
          <a:stretch/>
        </p:blipFill>
        <p:spPr>
          <a:xfrm>
            <a:off x="1655438" y="2831387"/>
            <a:ext cx="2558916" cy="935319"/>
          </a:xfrm>
          <a:prstGeom prst="rect">
            <a:avLst/>
          </a:prstGeom>
          <a:noFill/>
          <a:ln>
            <a:noFill/>
          </a:ln>
        </p:spPr>
      </p:pic>
      <p:cxnSp>
        <p:nvCxnSpPr>
          <p:cNvPr id="428" name="Google Shape;428;g2c0e57b82b6_0_413"/>
          <p:cNvCxnSpPr/>
          <p:nvPr/>
        </p:nvCxnSpPr>
        <p:spPr>
          <a:xfrm>
            <a:off x="8262139" y="568271"/>
            <a:ext cx="19200" cy="5409600"/>
          </a:xfrm>
          <a:prstGeom prst="straightConnector1">
            <a:avLst/>
          </a:prstGeom>
          <a:noFill/>
          <a:ln w="19050" cap="flat" cmpd="sng">
            <a:solidFill>
              <a:schemeClr val="accent1"/>
            </a:solidFill>
            <a:prstDash val="solid"/>
            <a:round/>
            <a:headEnd type="none" w="sm" len="sm"/>
            <a:tailEnd type="none" w="sm" len="sm"/>
          </a:ln>
        </p:spPr>
      </p:cxnSp>
      <p:cxnSp>
        <p:nvCxnSpPr>
          <p:cNvPr id="429" name="Google Shape;429;g2c0e57b82b6_0_413"/>
          <p:cNvCxnSpPr>
            <a:cxnSpLocks/>
          </p:cNvCxnSpPr>
          <p:nvPr/>
        </p:nvCxnSpPr>
        <p:spPr>
          <a:xfrm flipV="1">
            <a:off x="1087636" y="3813457"/>
            <a:ext cx="3607239" cy="11181"/>
          </a:xfrm>
          <a:prstGeom prst="straightConnector1">
            <a:avLst/>
          </a:prstGeom>
          <a:noFill/>
          <a:ln w="19050" cap="flat" cmpd="sng">
            <a:solidFill>
              <a:schemeClr val="accent1"/>
            </a:solidFill>
            <a:prstDash val="solid"/>
            <a:round/>
            <a:headEnd type="none" w="sm" len="sm"/>
            <a:tailEnd type="none" w="sm" len="sm"/>
          </a:ln>
        </p:spPr>
      </p:cxnSp>
      <p:sp>
        <p:nvSpPr>
          <p:cNvPr id="430" name="Google Shape;430;g2c0e57b82b6_0_413"/>
          <p:cNvSpPr txBox="1"/>
          <p:nvPr/>
        </p:nvSpPr>
        <p:spPr>
          <a:xfrm>
            <a:off x="1237613" y="3873406"/>
            <a:ext cx="29865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GB" sz="1600" b="1" dirty="0">
                <a:solidFill>
                  <a:schemeClr val="accent1"/>
                </a:solidFill>
              </a:rPr>
              <a:t>Ocean Decade Challenge 7</a:t>
            </a:r>
            <a:endParaRPr sz="1600" b="1" i="0" u="none" strike="noStrike" cap="none" dirty="0">
              <a:solidFill>
                <a:schemeClr val="accent1"/>
              </a:solidFill>
              <a:latin typeface="Arial"/>
              <a:ea typeface="Arial"/>
              <a:cs typeface="Arial"/>
              <a:sym typeface="Arial"/>
            </a:endParaRPr>
          </a:p>
        </p:txBody>
      </p:sp>
      <p:sp>
        <p:nvSpPr>
          <p:cNvPr id="431" name="Google Shape;431;g2c0e57b82b6_0_413"/>
          <p:cNvSpPr txBox="1"/>
          <p:nvPr/>
        </p:nvSpPr>
        <p:spPr>
          <a:xfrm>
            <a:off x="1400617" y="4878865"/>
            <a:ext cx="1580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GB" b="1" dirty="0">
                <a:solidFill>
                  <a:schemeClr val="accent1"/>
                </a:solidFill>
              </a:rPr>
              <a:t>Vision 2030 White Paper</a:t>
            </a:r>
            <a:endParaRPr b="0" i="0" u="none" strike="noStrike" cap="none" dirty="0">
              <a:solidFill>
                <a:schemeClr val="accent4"/>
              </a:solidFill>
              <a:latin typeface="Arial"/>
              <a:ea typeface="Arial"/>
              <a:cs typeface="Arial"/>
              <a:sym typeface="Arial"/>
            </a:endParaRPr>
          </a:p>
        </p:txBody>
      </p:sp>
      <p:sp>
        <p:nvSpPr>
          <p:cNvPr id="432" name="Google Shape;432;g2c0e57b82b6_0_413"/>
          <p:cNvSpPr txBox="1"/>
          <p:nvPr/>
        </p:nvSpPr>
        <p:spPr>
          <a:xfrm>
            <a:off x="1344173" y="5623871"/>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u="sng" dirty="0">
                <a:solidFill>
                  <a:schemeClr val="hlink"/>
                </a:solidFill>
                <a:hlinkClick r:id="rId8"/>
              </a:rPr>
              <a:t>https://oceanexpert.org/document/33599</a:t>
            </a:r>
            <a:r>
              <a:rPr lang="en-GB" sz="1100" dirty="0"/>
              <a:t> </a:t>
            </a:r>
            <a:endParaRPr sz="1100" dirty="0"/>
          </a:p>
        </p:txBody>
      </p:sp>
      <p:pic>
        <p:nvPicPr>
          <p:cNvPr id="433" name="Google Shape;433;g2c0e57b82b6_0_413"/>
          <p:cNvPicPr preferRelativeResize="0"/>
          <p:nvPr/>
        </p:nvPicPr>
        <p:blipFill rotWithShape="1">
          <a:blip r:embed="rId9">
            <a:alphaModFix/>
          </a:blip>
          <a:srcRect l="8834" t="6388" r="7817" b="5984"/>
          <a:stretch/>
        </p:blipFill>
        <p:spPr>
          <a:xfrm>
            <a:off x="3171090" y="4369209"/>
            <a:ext cx="1183078" cy="1243801"/>
          </a:xfrm>
          <a:prstGeom prst="rect">
            <a:avLst/>
          </a:prstGeom>
          <a:noFill/>
          <a:ln>
            <a:noFill/>
          </a:ln>
        </p:spPr>
      </p:pic>
      <p:pic>
        <p:nvPicPr>
          <p:cNvPr id="5" name="Picture 4">
            <a:extLst>
              <a:ext uri="{FF2B5EF4-FFF2-40B4-BE49-F238E27FC236}">
                <a16:creationId xmlns:a16="http://schemas.microsoft.com/office/drawing/2014/main" id="{8DCD4D86-1A00-3137-6F4F-AFC35B561ACC}"/>
              </a:ext>
            </a:extLst>
          </p:cNvPr>
          <p:cNvPicPr>
            <a:picLocks noChangeAspect="1"/>
          </p:cNvPicPr>
          <p:nvPr/>
        </p:nvPicPr>
        <p:blipFill>
          <a:blip r:embed="rId10"/>
          <a:stretch>
            <a:fillRect/>
          </a:stretch>
        </p:blipFill>
        <p:spPr>
          <a:xfrm>
            <a:off x="4759562" y="1065988"/>
            <a:ext cx="3261401" cy="434187"/>
          </a:xfrm>
          <a:prstGeom prst="rect">
            <a:avLst/>
          </a:prstGeom>
        </p:spPr>
      </p:pic>
      <p:pic>
        <p:nvPicPr>
          <p:cNvPr id="7" name="Picture 6" descr="A blue and black logo&#10;&#10;Description automatically generated">
            <a:extLst>
              <a:ext uri="{FF2B5EF4-FFF2-40B4-BE49-F238E27FC236}">
                <a16:creationId xmlns:a16="http://schemas.microsoft.com/office/drawing/2014/main" id="{78D03A40-2B91-8701-54F9-86E69D6A3625}"/>
              </a:ext>
            </a:extLst>
          </p:cNvPr>
          <p:cNvPicPr>
            <a:picLocks noChangeAspect="1"/>
          </p:cNvPicPr>
          <p:nvPr/>
        </p:nvPicPr>
        <p:blipFill>
          <a:blip r:embed="rId11"/>
          <a:stretch>
            <a:fillRect/>
          </a:stretch>
        </p:blipFill>
        <p:spPr>
          <a:xfrm>
            <a:off x="8357398" y="1048729"/>
            <a:ext cx="2844095" cy="38005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2da88d5c573_0_2880"/>
          <p:cNvSpPr/>
          <p:nvPr/>
        </p:nvSpPr>
        <p:spPr>
          <a:xfrm>
            <a:off x="-607125" y="-286525"/>
            <a:ext cx="7233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59" name="Google Shape;559;g2da88d5c573_0_2880"/>
          <p:cNvSpPr/>
          <p:nvPr/>
        </p:nvSpPr>
        <p:spPr>
          <a:xfrm>
            <a:off x="-75" y="-20500"/>
            <a:ext cx="12192000" cy="655200"/>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560" name="Google Shape;560;g2da88d5c573_0_2880"/>
          <p:cNvSpPr txBox="1"/>
          <p:nvPr/>
        </p:nvSpPr>
        <p:spPr>
          <a:xfrm>
            <a:off x="103925" y="545302"/>
            <a:ext cx="7136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1</a:t>
            </a:r>
            <a:endParaRPr sz="1467" b="1" i="0" u="none" strike="noStrike" cap="none">
              <a:solidFill>
                <a:schemeClr val="lt1"/>
              </a:solidFill>
              <a:latin typeface="Roboto"/>
              <a:ea typeface="Roboto"/>
              <a:cs typeface="Roboto"/>
              <a:sym typeface="Roboto"/>
            </a:endParaRPr>
          </a:p>
        </p:txBody>
      </p:sp>
      <p:sp>
        <p:nvSpPr>
          <p:cNvPr id="561" name="Google Shape;561;g2da88d5c573_0_2880"/>
          <p:cNvSpPr txBox="1"/>
          <p:nvPr/>
        </p:nvSpPr>
        <p:spPr>
          <a:xfrm>
            <a:off x="103925" y="1251853"/>
            <a:ext cx="7513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2</a:t>
            </a:r>
            <a:endParaRPr sz="1467" b="1" i="0" u="none" strike="noStrike" cap="none">
              <a:solidFill>
                <a:schemeClr val="lt1"/>
              </a:solidFill>
              <a:latin typeface="Roboto"/>
              <a:ea typeface="Roboto"/>
              <a:cs typeface="Roboto"/>
              <a:sym typeface="Roboto"/>
            </a:endParaRPr>
          </a:p>
        </p:txBody>
      </p:sp>
      <p:sp>
        <p:nvSpPr>
          <p:cNvPr id="562" name="Google Shape;562;g2da88d5c573_0_2880"/>
          <p:cNvSpPr txBox="1"/>
          <p:nvPr/>
        </p:nvSpPr>
        <p:spPr>
          <a:xfrm>
            <a:off x="103925" y="1909128"/>
            <a:ext cx="3504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3</a:t>
            </a:r>
            <a:endParaRPr sz="1467" b="1" i="0" u="none" strike="noStrike" cap="none">
              <a:solidFill>
                <a:schemeClr val="lt1"/>
              </a:solidFill>
              <a:latin typeface="Roboto"/>
              <a:ea typeface="Roboto"/>
              <a:cs typeface="Roboto"/>
              <a:sym typeface="Roboto"/>
            </a:endParaRPr>
          </a:p>
        </p:txBody>
      </p:sp>
      <p:sp>
        <p:nvSpPr>
          <p:cNvPr id="563" name="Google Shape;563;g2da88d5c573_0_2880"/>
          <p:cNvSpPr txBox="1"/>
          <p:nvPr/>
        </p:nvSpPr>
        <p:spPr>
          <a:xfrm>
            <a:off x="103925" y="2578502"/>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4</a:t>
            </a:r>
            <a:endParaRPr sz="1467" b="1" i="0" u="none" strike="noStrike" cap="none">
              <a:solidFill>
                <a:schemeClr val="lt1"/>
              </a:solidFill>
              <a:latin typeface="Roboto"/>
              <a:ea typeface="Roboto"/>
              <a:cs typeface="Roboto"/>
              <a:sym typeface="Roboto"/>
            </a:endParaRPr>
          </a:p>
        </p:txBody>
      </p:sp>
      <p:sp>
        <p:nvSpPr>
          <p:cNvPr id="564" name="Google Shape;564;g2da88d5c573_0_2880"/>
          <p:cNvSpPr txBox="1"/>
          <p:nvPr/>
        </p:nvSpPr>
        <p:spPr>
          <a:xfrm>
            <a:off x="103925" y="3179877"/>
            <a:ext cx="838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5</a:t>
            </a:r>
            <a:endParaRPr sz="1467" b="1" i="0" u="none" strike="noStrike" cap="none">
              <a:solidFill>
                <a:schemeClr val="lt1"/>
              </a:solidFill>
              <a:latin typeface="Roboto"/>
              <a:ea typeface="Roboto"/>
              <a:cs typeface="Roboto"/>
              <a:sym typeface="Roboto"/>
            </a:endParaRPr>
          </a:p>
        </p:txBody>
      </p:sp>
      <p:sp>
        <p:nvSpPr>
          <p:cNvPr id="565" name="Google Shape;565;g2da88d5c573_0_2880"/>
          <p:cNvSpPr txBox="1"/>
          <p:nvPr/>
        </p:nvSpPr>
        <p:spPr>
          <a:xfrm>
            <a:off x="103925" y="3897151"/>
            <a:ext cx="151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6</a:t>
            </a:r>
            <a:endParaRPr sz="1467" b="1" i="0" u="none" strike="noStrike" cap="none">
              <a:solidFill>
                <a:schemeClr val="lt1"/>
              </a:solidFill>
              <a:latin typeface="Roboto"/>
              <a:ea typeface="Roboto"/>
              <a:cs typeface="Roboto"/>
              <a:sym typeface="Roboto"/>
            </a:endParaRPr>
          </a:p>
        </p:txBody>
      </p:sp>
      <p:sp>
        <p:nvSpPr>
          <p:cNvPr id="566" name="Google Shape;566;g2da88d5c573_0_2880"/>
          <p:cNvSpPr txBox="1"/>
          <p:nvPr/>
        </p:nvSpPr>
        <p:spPr>
          <a:xfrm>
            <a:off x="103925" y="46116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7</a:t>
            </a:r>
            <a:endParaRPr sz="1467" b="1" i="0" u="none" strike="noStrike" cap="none">
              <a:solidFill>
                <a:schemeClr val="lt1"/>
              </a:solidFill>
              <a:latin typeface="Roboto"/>
              <a:ea typeface="Roboto"/>
              <a:cs typeface="Roboto"/>
              <a:sym typeface="Roboto"/>
            </a:endParaRPr>
          </a:p>
        </p:txBody>
      </p:sp>
      <p:sp>
        <p:nvSpPr>
          <p:cNvPr id="567" name="Google Shape;567;g2da88d5c573_0_2880"/>
          <p:cNvSpPr txBox="1"/>
          <p:nvPr/>
        </p:nvSpPr>
        <p:spPr>
          <a:xfrm>
            <a:off x="103925" y="5934877"/>
            <a:ext cx="198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9</a:t>
            </a:r>
            <a:endParaRPr sz="1200" b="1" i="0" u="none" strike="noStrike" cap="none">
              <a:solidFill>
                <a:schemeClr val="lt1"/>
              </a:solidFill>
              <a:latin typeface="Roboto"/>
              <a:ea typeface="Roboto"/>
              <a:cs typeface="Roboto"/>
              <a:sym typeface="Roboto"/>
            </a:endParaRPr>
          </a:p>
        </p:txBody>
      </p:sp>
      <p:sp>
        <p:nvSpPr>
          <p:cNvPr id="568" name="Google Shape;568;g2da88d5c573_0_2880"/>
          <p:cNvSpPr txBox="1"/>
          <p:nvPr/>
        </p:nvSpPr>
        <p:spPr>
          <a:xfrm>
            <a:off x="103925" y="52351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8</a:t>
            </a:r>
            <a:endParaRPr sz="1467" b="1" i="0" u="none" strike="noStrike" cap="none">
              <a:solidFill>
                <a:schemeClr val="lt1"/>
              </a:solidFill>
              <a:latin typeface="Roboto"/>
              <a:ea typeface="Roboto"/>
              <a:cs typeface="Roboto"/>
              <a:sym typeface="Roboto"/>
            </a:endParaRPr>
          </a:p>
        </p:txBody>
      </p:sp>
      <p:sp>
        <p:nvSpPr>
          <p:cNvPr id="569" name="Google Shape;569;g2da88d5c573_0_2880"/>
          <p:cNvSpPr/>
          <p:nvPr/>
        </p:nvSpPr>
        <p:spPr>
          <a:xfrm>
            <a:off x="3723925" y="1871751"/>
            <a:ext cx="4320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0" name="Google Shape;570;g2da88d5c573_0_2880"/>
          <p:cNvSpPr/>
          <p:nvPr/>
        </p:nvSpPr>
        <p:spPr>
          <a:xfrm>
            <a:off x="2106275" y="2615851"/>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1" name="Google Shape;571;g2da88d5c573_0_2880"/>
          <p:cNvSpPr/>
          <p:nvPr/>
        </p:nvSpPr>
        <p:spPr>
          <a:xfrm>
            <a:off x="1070825" y="3286500"/>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2" name="Google Shape;572;g2da88d5c573_0_2880"/>
          <p:cNvSpPr/>
          <p:nvPr/>
        </p:nvSpPr>
        <p:spPr>
          <a:xfrm>
            <a:off x="1619225" y="3897151"/>
            <a:ext cx="5481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3" name="Google Shape;573;g2da88d5c573_0_2880"/>
          <p:cNvSpPr/>
          <p:nvPr/>
        </p:nvSpPr>
        <p:spPr>
          <a:xfrm>
            <a:off x="2410925" y="4562412"/>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4" name="Google Shape;574;g2da88d5c573_0_2880"/>
          <p:cNvSpPr/>
          <p:nvPr/>
        </p:nvSpPr>
        <p:spPr>
          <a:xfrm>
            <a:off x="4157925" y="5235000"/>
            <a:ext cx="49704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5" name="Google Shape;575;g2da88d5c573_0_2880"/>
          <p:cNvSpPr/>
          <p:nvPr/>
        </p:nvSpPr>
        <p:spPr>
          <a:xfrm>
            <a:off x="3800125" y="5953151"/>
            <a:ext cx="38988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6" name="Google Shape;576;g2da88d5c573_0_2880"/>
          <p:cNvSpPr txBox="1"/>
          <p:nvPr/>
        </p:nvSpPr>
        <p:spPr>
          <a:xfrm>
            <a:off x="180125" y="-20500"/>
            <a:ext cx="11594700" cy="40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GB" sz="1867" b="1" i="0" u="none" strike="noStrike" cap="none">
                <a:solidFill>
                  <a:schemeClr val="lt1"/>
                </a:solidFill>
                <a:latin typeface="Roboto"/>
                <a:ea typeface="Roboto"/>
                <a:cs typeface="Roboto"/>
                <a:sym typeface="Roboto"/>
              </a:rPr>
              <a:t>PRIORITY IMPACT AREAS             </a:t>
            </a:r>
            <a:endParaRPr sz="1200" b="0" i="0" u="none" strike="noStrike" cap="none">
              <a:solidFill>
                <a:schemeClr val="lt1"/>
              </a:solidFill>
              <a:latin typeface="Roboto"/>
              <a:ea typeface="Roboto"/>
              <a:cs typeface="Roboto"/>
              <a:sym typeface="Roboto"/>
            </a:endParaRPr>
          </a:p>
        </p:txBody>
      </p:sp>
      <p:pic>
        <p:nvPicPr>
          <p:cNvPr id="577" name="Google Shape;577;g2da88d5c573_0_2880"/>
          <p:cNvPicPr preferRelativeResize="0"/>
          <p:nvPr/>
        </p:nvPicPr>
        <p:blipFill rotWithShape="1">
          <a:blip r:embed="rId3">
            <a:alphaModFix/>
          </a:blip>
          <a:srcRect/>
          <a:stretch/>
        </p:blipFill>
        <p:spPr>
          <a:xfrm>
            <a:off x="-366116" y="405"/>
            <a:ext cx="12191998" cy="6857192"/>
          </a:xfrm>
          <a:prstGeom prst="rect">
            <a:avLst/>
          </a:prstGeom>
          <a:noFill/>
          <a:ln>
            <a:noFill/>
          </a:ln>
        </p:spPr>
      </p:pic>
      <p:sp>
        <p:nvSpPr>
          <p:cNvPr id="578" name="Google Shape;578;g2da88d5c573_0_2880"/>
          <p:cNvSpPr txBox="1"/>
          <p:nvPr/>
        </p:nvSpPr>
        <p:spPr>
          <a:xfrm>
            <a:off x="4474567" y="914900"/>
            <a:ext cx="6524400" cy="40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Capacity in disaster risk reduction - real-time forecasting of extreme events</a:t>
            </a:r>
            <a:endParaRPr sz="1333" b="0" i="0" u="none" strike="noStrike" cap="none">
              <a:solidFill>
                <a:schemeClr val="lt1"/>
              </a:solidFill>
              <a:latin typeface="Roboto"/>
              <a:ea typeface="Roboto"/>
              <a:cs typeface="Roboto"/>
              <a:sym typeface="Roboto"/>
            </a:endParaRPr>
          </a:p>
        </p:txBody>
      </p:sp>
      <p:sp>
        <p:nvSpPr>
          <p:cNvPr id="579" name="Google Shape;579;g2da88d5c573_0_2880"/>
          <p:cNvSpPr txBox="1"/>
          <p:nvPr/>
        </p:nvSpPr>
        <p:spPr>
          <a:xfrm>
            <a:off x="4147233" y="1315300"/>
            <a:ext cx="6587700" cy="62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Support adaptation to/mitigation of impacts of climate change on coasts incl. indicators of sea level, temperature, biochemistry, biodiversity</a:t>
            </a:r>
            <a:endParaRPr sz="1333"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Roboto"/>
              <a:ea typeface="Roboto"/>
              <a:cs typeface="Roboto"/>
              <a:sym typeface="Roboto"/>
            </a:endParaRPr>
          </a:p>
        </p:txBody>
      </p:sp>
      <p:sp>
        <p:nvSpPr>
          <p:cNvPr id="580" name="Google Shape;580;g2da88d5c573_0_2880"/>
          <p:cNvSpPr txBox="1"/>
          <p:nvPr/>
        </p:nvSpPr>
        <p:spPr>
          <a:xfrm>
            <a:off x="5490535" y="2478684"/>
            <a:ext cx="5915100" cy="3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Minimise climate &amp; shorter-term impacts on morphodynamics</a:t>
            </a:r>
            <a:endParaRPr sz="1333" b="0" i="0" u="none" strike="noStrike" cap="none">
              <a:solidFill>
                <a:srgbClr val="184596"/>
              </a:solidFill>
              <a:latin typeface="Roboto"/>
              <a:ea typeface="Roboto"/>
              <a:cs typeface="Roboto"/>
              <a:sym typeface="Roboto"/>
            </a:endParaRPr>
          </a:p>
        </p:txBody>
      </p:sp>
      <p:sp>
        <p:nvSpPr>
          <p:cNvPr id="581" name="Google Shape;581;g2da88d5c573_0_2880"/>
          <p:cNvSpPr txBox="1"/>
          <p:nvPr/>
        </p:nvSpPr>
        <p:spPr>
          <a:xfrm>
            <a:off x="4525825" y="1821067"/>
            <a:ext cx="49704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Prevention/mitigation of pollution impacts  - hazard/risk mapping &amp; forecasting at coastal scales</a:t>
            </a:r>
            <a:endParaRPr sz="1333" b="0" i="0" u="none" strike="noStrike" cap="none">
              <a:solidFill>
                <a:srgbClr val="000000"/>
              </a:solidFill>
              <a:latin typeface="Roboto"/>
              <a:ea typeface="Roboto"/>
              <a:cs typeface="Roboto"/>
              <a:sym typeface="Roboto"/>
            </a:endParaRPr>
          </a:p>
        </p:txBody>
      </p:sp>
      <p:sp>
        <p:nvSpPr>
          <p:cNvPr id="582" name="Google Shape;582;g2da88d5c573_0_2880"/>
          <p:cNvSpPr txBox="1"/>
          <p:nvPr/>
        </p:nvSpPr>
        <p:spPr>
          <a:xfrm>
            <a:off x="2694725" y="2951509"/>
            <a:ext cx="4236300" cy="3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Improve urban oceanography science &amp; planning</a:t>
            </a:r>
            <a:endParaRPr sz="1333" b="0" i="0" u="none" strike="noStrike" cap="none">
              <a:solidFill>
                <a:srgbClr val="000000"/>
              </a:solidFill>
              <a:latin typeface="Roboto"/>
              <a:ea typeface="Roboto"/>
              <a:cs typeface="Roboto"/>
              <a:sym typeface="Roboto"/>
            </a:endParaRPr>
          </a:p>
        </p:txBody>
      </p:sp>
      <p:sp>
        <p:nvSpPr>
          <p:cNvPr id="583" name="Google Shape;583;g2da88d5c573_0_2880"/>
          <p:cNvSpPr txBox="1"/>
          <p:nvPr/>
        </p:nvSpPr>
        <p:spPr>
          <a:xfrm>
            <a:off x="4525841" y="3417951"/>
            <a:ext cx="63471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Reduce impact of climate change through blue carbon monitoring, carbon dioxide uptake enhancement, NBS, ecosystem restoration</a:t>
            </a:r>
            <a:endParaRPr sz="1333" b="0" i="0" u="none" strike="noStrike" cap="none">
              <a:solidFill>
                <a:srgbClr val="000000"/>
              </a:solidFill>
              <a:latin typeface="Roboto"/>
              <a:ea typeface="Roboto"/>
              <a:cs typeface="Roboto"/>
              <a:sym typeface="Roboto"/>
            </a:endParaRPr>
          </a:p>
        </p:txBody>
      </p:sp>
      <p:sp>
        <p:nvSpPr>
          <p:cNvPr id="584" name="Google Shape;584;g2da88d5c573_0_2880"/>
          <p:cNvSpPr txBox="1"/>
          <p:nvPr/>
        </p:nvSpPr>
        <p:spPr>
          <a:xfrm>
            <a:off x="3443041" y="3989725"/>
            <a:ext cx="7136100" cy="3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Sustainable food production through coastal mariculture support system</a:t>
            </a:r>
            <a:endParaRPr sz="1333" b="0" i="0" u="none" strike="noStrike" cap="none">
              <a:solidFill>
                <a:srgbClr val="000000"/>
              </a:solidFill>
              <a:latin typeface="Roboto"/>
              <a:ea typeface="Roboto"/>
              <a:cs typeface="Roboto"/>
              <a:sym typeface="Roboto"/>
            </a:endParaRPr>
          </a:p>
        </p:txBody>
      </p:sp>
      <p:sp>
        <p:nvSpPr>
          <p:cNvPr id="585" name="Google Shape;585;g2da88d5c573_0_2880"/>
          <p:cNvSpPr txBox="1"/>
          <p:nvPr/>
        </p:nvSpPr>
        <p:spPr>
          <a:xfrm>
            <a:off x="5129299" y="4414867"/>
            <a:ext cx="61857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Increase capacity on environmental awareness for all operations at sea - maritime safety, Search and Rescue</a:t>
            </a:r>
            <a:endParaRPr sz="1333" b="0" i="0" u="none" strike="noStrike" cap="none">
              <a:solidFill>
                <a:srgbClr val="000000"/>
              </a:solidFill>
              <a:latin typeface="Roboto"/>
              <a:ea typeface="Roboto"/>
              <a:cs typeface="Roboto"/>
              <a:sym typeface="Roboto"/>
            </a:endParaRPr>
          </a:p>
        </p:txBody>
      </p:sp>
      <p:sp>
        <p:nvSpPr>
          <p:cNvPr id="586" name="Google Shape;586;g2da88d5c573_0_2880"/>
          <p:cNvSpPr txBox="1"/>
          <p:nvPr/>
        </p:nvSpPr>
        <p:spPr>
          <a:xfrm>
            <a:off x="5490536" y="4962802"/>
            <a:ext cx="51543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Improvement in Integrated Coastal Zone Management &amp; / or </a:t>
            </a:r>
            <a:endParaRPr sz="1333" b="0" i="0" u="none" strike="noStrike" cap="none">
              <a:solidFill>
                <a:srgbClr val="184596"/>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Marine Spatial Planning</a:t>
            </a:r>
            <a:endParaRPr sz="1333" b="0" i="0" u="none" strike="noStrike" cap="none">
              <a:solidFill>
                <a:srgbClr val="000000"/>
              </a:solidFill>
              <a:latin typeface="Roboto"/>
              <a:ea typeface="Roboto"/>
              <a:cs typeface="Roboto"/>
              <a:sym typeface="Roboto"/>
            </a:endParaRPr>
          </a:p>
        </p:txBody>
      </p:sp>
      <p:pic>
        <p:nvPicPr>
          <p:cNvPr id="587" name="Google Shape;587;g2da88d5c573_0_2880" descr="A group of images of a beach&#10;&#10;Description automatically generated"/>
          <p:cNvPicPr preferRelativeResize="0"/>
          <p:nvPr/>
        </p:nvPicPr>
        <p:blipFill rotWithShape="1">
          <a:blip r:embed="rId4">
            <a:alphaModFix/>
          </a:blip>
          <a:srcRect/>
          <a:stretch/>
        </p:blipFill>
        <p:spPr>
          <a:xfrm rot="-5400000">
            <a:off x="10142951" y="2416038"/>
            <a:ext cx="4027575" cy="2025925"/>
          </a:xfrm>
          <a:prstGeom prst="rect">
            <a:avLst/>
          </a:prstGeom>
          <a:noFill/>
          <a:ln>
            <a:noFill/>
          </a:ln>
        </p:spPr>
      </p:pic>
      <p:sp>
        <p:nvSpPr>
          <p:cNvPr id="588" name="Google Shape;588;g2da88d5c573_0_2880"/>
          <p:cNvSpPr txBox="1"/>
          <p:nvPr/>
        </p:nvSpPr>
        <p:spPr>
          <a:xfrm>
            <a:off x="180133" y="244333"/>
            <a:ext cx="9756900" cy="451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Q: Select up to three impact areas that will be addressed in your Pilot Site</a:t>
            </a:r>
            <a:endParaRPr sz="1333" b="0" i="0" u="none" strike="noStrike" cap="none">
              <a:solidFill>
                <a:srgbClr val="000000"/>
              </a:solidFill>
              <a:latin typeface="Arial"/>
              <a:ea typeface="Arial"/>
              <a:cs typeface="Arial"/>
              <a:sym typeface="Arial"/>
            </a:endParaRPr>
          </a:p>
        </p:txBody>
      </p:sp>
      <p:pic>
        <p:nvPicPr>
          <p:cNvPr id="589" name="Google Shape;589;g2da88d5c573_0_2880"/>
          <p:cNvPicPr preferRelativeResize="0"/>
          <p:nvPr/>
        </p:nvPicPr>
        <p:blipFill rotWithShape="1">
          <a:blip r:embed="rId5">
            <a:alphaModFix/>
          </a:blip>
          <a:srcRect/>
          <a:stretch/>
        </p:blipFill>
        <p:spPr>
          <a:xfrm>
            <a:off x="8711994" y="105975"/>
            <a:ext cx="3382605" cy="451500"/>
          </a:xfrm>
          <a:prstGeom prst="rect">
            <a:avLst/>
          </a:prstGeom>
          <a:noFill/>
          <a:ln>
            <a:noFill/>
          </a:ln>
        </p:spPr>
      </p:pic>
    </p:spTree>
    <p:extLst>
      <p:ext uri="{BB962C8B-B14F-4D97-AF65-F5344CB8AC3E}">
        <p14:creationId xmlns:p14="http://schemas.microsoft.com/office/powerpoint/2010/main" val="402288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da88d5c573_0_2915"/>
          <p:cNvSpPr txBox="1"/>
          <p:nvPr/>
        </p:nvSpPr>
        <p:spPr>
          <a:xfrm>
            <a:off x="103925" y="545302"/>
            <a:ext cx="7136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1</a:t>
            </a:r>
            <a:endParaRPr sz="1467" b="1" i="0" u="none" strike="noStrike" cap="none">
              <a:solidFill>
                <a:schemeClr val="lt1"/>
              </a:solidFill>
              <a:latin typeface="Roboto"/>
              <a:ea typeface="Roboto"/>
              <a:cs typeface="Roboto"/>
              <a:sym typeface="Roboto"/>
            </a:endParaRPr>
          </a:p>
        </p:txBody>
      </p:sp>
      <p:sp>
        <p:nvSpPr>
          <p:cNvPr id="595" name="Google Shape;595;g2da88d5c573_0_2915"/>
          <p:cNvSpPr txBox="1"/>
          <p:nvPr/>
        </p:nvSpPr>
        <p:spPr>
          <a:xfrm>
            <a:off x="103925" y="2578502"/>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4</a:t>
            </a:r>
            <a:endParaRPr sz="1467" b="1" i="0" u="none" strike="noStrike" cap="none">
              <a:solidFill>
                <a:schemeClr val="lt1"/>
              </a:solidFill>
              <a:latin typeface="Roboto"/>
              <a:ea typeface="Roboto"/>
              <a:cs typeface="Roboto"/>
              <a:sym typeface="Roboto"/>
            </a:endParaRPr>
          </a:p>
        </p:txBody>
      </p:sp>
      <p:sp>
        <p:nvSpPr>
          <p:cNvPr id="596" name="Google Shape;596;g2da88d5c573_0_2915"/>
          <p:cNvSpPr txBox="1"/>
          <p:nvPr/>
        </p:nvSpPr>
        <p:spPr>
          <a:xfrm>
            <a:off x="103925" y="3179877"/>
            <a:ext cx="838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5</a:t>
            </a:r>
            <a:endParaRPr sz="1467" b="1" i="0" u="none" strike="noStrike" cap="none">
              <a:solidFill>
                <a:schemeClr val="lt1"/>
              </a:solidFill>
              <a:latin typeface="Roboto"/>
              <a:ea typeface="Roboto"/>
              <a:cs typeface="Roboto"/>
              <a:sym typeface="Roboto"/>
            </a:endParaRPr>
          </a:p>
        </p:txBody>
      </p:sp>
      <p:sp>
        <p:nvSpPr>
          <p:cNvPr id="597" name="Google Shape;597;g2da88d5c573_0_2915"/>
          <p:cNvSpPr txBox="1"/>
          <p:nvPr/>
        </p:nvSpPr>
        <p:spPr>
          <a:xfrm>
            <a:off x="103925" y="3897151"/>
            <a:ext cx="151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6</a:t>
            </a:r>
            <a:endParaRPr sz="1467" b="1" i="0" u="none" strike="noStrike" cap="none">
              <a:solidFill>
                <a:schemeClr val="lt1"/>
              </a:solidFill>
              <a:latin typeface="Roboto"/>
              <a:ea typeface="Roboto"/>
              <a:cs typeface="Roboto"/>
              <a:sym typeface="Roboto"/>
            </a:endParaRPr>
          </a:p>
        </p:txBody>
      </p:sp>
      <p:sp>
        <p:nvSpPr>
          <p:cNvPr id="598" name="Google Shape;598;g2da88d5c573_0_2915"/>
          <p:cNvSpPr txBox="1"/>
          <p:nvPr/>
        </p:nvSpPr>
        <p:spPr>
          <a:xfrm>
            <a:off x="103925" y="46116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7</a:t>
            </a:r>
            <a:endParaRPr sz="1467" b="1" i="0" u="none" strike="noStrike" cap="none">
              <a:solidFill>
                <a:schemeClr val="lt1"/>
              </a:solidFill>
              <a:latin typeface="Roboto"/>
              <a:ea typeface="Roboto"/>
              <a:cs typeface="Roboto"/>
              <a:sym typeface="Roboto"/>
            </a:endParaRPr>
          </a:p>
        </p:txBody>
      </p:sp>
      <p:sp>
        <p:nvSpPr>
          <p:cNvPr id="599" name="Google Shape;599;g2da88d5c573_0_2915"/>
          <p:cNvSpPr txBox="1"/>
          <p:nvPr/>
        </p:nvSpPr>
        <p:spPr>
          <a:xfrm>
            <a:off x="103925" y="5934877"/>
            <a:ext cx="198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9</a:t>
            </a:r>
            <a:endParaRPr sz="1200" b="1" i="0" u="none" strike="noStrike" cap="none">
              <a:solidFill>
                <a:schemeClr val="lt1"/>
              </a:solidFill>
              <a:latin typeface="Roboto"/>
              <a:ea typeface="Roboto"/>
              <a:cs typeface="Roboto"/>
              <a:sym typeface="Roboto"/>
            </a:endParaRPr>
          </a:p>
        </p:txBody>
      </p:sp>
      <p:sp>
        <p:nvSpPr>
          <p:cNvPr id="600" name="Google Shape;600;g2da88d5c573_0_2915"/>
          <p:cNvSpPr txBox="1"/>
          <p:nvPr/>
        </p:nvSpPr>
        <p:spPr>
          <a:xfrm>
            <a:off x="103925" y="52351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8</a:t>
            </a:r>
            <a:endParaRPr sz="1467" b="1" i="0" u="none" strike="noStrike" cap="none">
              <a:solidFill>
                <a:schemeClr val="lt1"/>
              </a:solidFill>
              <a:latin typeface="Roboto"/>
              <a:ea typeface="Roboto"/>
              <a:cs typeface="Roboto"/>
              <a:sym typeface="Roboto"/>
            </a:endParaRPr>
          </a:p>
        </p:txBody>
      </p:sp>
      <p:sp>
        <p:nvSpPr>
          <p:cNvPr id="601" name="Google Shape;601;g2da88d5c573_0_2915"/>
          <p:cNvSpPr/>
          <p:nvPr/>
        </p:nvSpPr>
        <p:spPr>
          <a:xfrm>
            <a:off x="3723925" y="1871751"/>
            <a:ext cx="4320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2" name="Google Shape;602;g2da88d5c573_0_2915"/>
          <p:cNvSpPr/>
          <p:nvPr/>
        </p:nvSpPr>
        <p:spPr>
          <a:xfrm>
            <a:off x="2106275" y="2615851"/>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3" name="Google Shape;603;g2da88d5c573_0_2915"/>
          <p:cNvSpPr/>
          <p:nvPr/>
        </p:nvSpPr>
        <p:spPr>
          <a:xfrm>
            <a:off x="1070825" y="3286500"/>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4" name="Google Shape;604;g2da88d5c573_0_2915"/>
          <p:cNvSpPr/>
          <p:nvPr/>
        </p:nvSpPr>
        <p:spPr>
          <a:xfrm>
            <a:off x="1619225" y="3897151"/>
            <a:ext cx="5481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5" name="Google Shape;605;g2da88d5c573_0_2915"/>
          <p:cNvSpPr/>
          <p:nvPr/>
        </p:nvSpPr>
        <p:spPr>
          <a:xfrm>
            <a:off x="2410925" y="4562412"/>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6" name="Google Shape;606;g2da88d5c573_0_2915"/>
          <p:cNvSpPr/>
          <p:nvPr/>
        </p:nvSpPr>
        <p:spPr>
          <a:xfrm>
            <a:off x="4157925" y="5235000"/>
            <a:ext cx="49704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7" name="Google Shape;607;g2da88d5c573_0_2915"/>
          <p:cNvSpPr/>
          <p:nvPr/>
        </p:nvSpPr>
        <p:spPr>
          <a:xfrm>
            <a:off x="3800125" y="5953151"/>
            <a:ext cx="38988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8" name="Google Shape;608;g2da88d5c573_0_2915"/>
          <p:cNvSpPr/>
          <p:nvPr/>
        </p:nvSpPr>
        <p:spPr>
          <a:xfrm>
            <a:off x="1337200" y="6028200"/>
            <a:ext cx="2267100" cy="71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609" name="Google Shape;609;g2da88d5c573_0_2915"/>
          <p:cNvSpPr/>
          <p:nvPr/>
        </p:nvSpPr>
        <p:spPr>
          <a:xfrm>
            <a:off x="-75" y="-20500"/>
            <a:ext cx="12192000" cy="655500"/>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610" name="Google Shape;610;g2da88d5c573_0_2915"/>
          <p:cNvSpPr txBox="1"/>
          <p:nvPr/>
        </p:nvSpPr>
        <p:spPr>
          <a:xfrm>
            <a:off x="180125" y="-20500"/>
            <a:ext cx="11594700" cy="40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GB" sz="1867" b="1" i="0" u="none" strike="noStrike" cap="none">
                <a:solidFill>
                  <a:schemeClr val="lt1"/>
                </a:solidFill>
                <a:latin typeface="Roboto"/>
                <a:ea typeface="Roboto"/>
                <a:cs typeface="Roboto"/>
                <a:sym typeface="Roboto"/>
              </a:rPr>
              <a:t>STAKEHOLDER GROUPS </a:t>
            </a:r>
            <a:endParaRPr sz="18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Q: Who are key intermediate and end-users for the integrated observing &amp; predicting system in your Pilot Site? </a:t>
            </a:r>
            <a:endParaRPr sz="1333"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67"/>
              <a:buFont typeface="Arial"/>
              <a:buNone/>
            </a:pPr>
            <a:endParaRPr sz="1867" b="1" i="0" u="none" strike="noStrike" cap="none">
              <a:solidFill>
                <a:schemeClr val="lt1"/>
              </a:solidFill>
              <a:latin typeface="Roboto"/>
              <a:ea typeface="Roboto"/>
              <a:cs typeface="Roboto"/>
              <a:sym typeface="Roboto"/>
            </a:endParaRPr>
          </a:p>
        </p:txBody>
      </p:sp>
      <p:pic>
        <p:nvPicPr>
          <p:cNvPr id="611" name="Google Shape;611;g2da88d5c573_0_2915"/>
          <p:cNvPicPr preferRelativeResize="0"/>
          <p:nvPr/>
        </p:nvPicPr>
        <p:blipFill rotWithShape="1">
          <a:blip r:embed="rId3">
            <a:alphaModFix/>
          </a:blip>
          <a:srcRect l="5553"/>
          <a:stretch/>
        </p:blipFill>
        <p:spPr>
          <a:xfrm>
            <a:off x="-75" y="665825"/>
            <a:ext cx="12192000" cy="6025575"/>
          </a:xfrm>
          <a:prstGeom prst="rect">
            <a:avLst/>
          </a:prstGeom>
          <a:noFill/>
          <a:ln>
            <a:noFill/>
          </a:ln>
        </p:spPr>
      </p:pic>
      <p:pic>
        <p:nvPicPr>
          <p:cNvPr id="612" name="Google Shape;612;g2da88d5c573_0_2915" descr="A group of images of a beach&#10;&#10;Description automatically generated"/>
          <p:cNvPicPr preferRelativeResize="0"/>
          <p:nvPr/>
        </p:nvPicPr>
        <p:blipFill rotWithShape="1">
          <a:blip r:embed="rId4">
            <a:alphaModFix/>
          </a:blip>
          <a:srcRect/>
          <a:stretch/>
        </p:blipFill>
        <p:spPr>
          <a:xfrm rot="-5400000">
            <a:off x="9946383" y="2323352"/>
            <a:ext cx="4506931" cy="2267031"/>
          </a:xfrm>
          <a:prstGeom prst="rect">
            <a:avLst/>
          </a:prstGeom>
          <a:noFill/>
          <a:ln>
            <a:noFill/>
          </a:ln>
        </p:spPr>
      </p:pic>
      <p:pic>
        <p:nvPicPr>
          <p:cNvPr id="613" name="Google Shape;613;g2da88d5c573_0_2915"/>
          <p:cNvPicPr preferRelativeResize="0"/>
          <p:nvPr/>
        </p:nvPicPr>
        <p:blipFill rotWithShape="1">
          <a:blip r:embed="rId5">
            <a:alphaModFix/>
          </a:blip>
          <a:srcRect/>
          <a:stretch/>
        </p:blipFill>
        <p:spPr>
          <a:xfrm>
            <a:off x="8711994" y="105975"/>
            <a:ext cx="3382605" cy="451500"/>
          </a:xfrm>
          <a:prstGeom prst="rect">
            <a:avLst/>
          </a:prstGeom>
          <a:noFill/>
          <a:ln>
            <a:noFill/>
          </a:ln>
        </p:spPr>
      </p:pic>
    </p:spTree>
    <p:extLst>
      <p:ext uri="{BB962C8B-B14F-4D97-AF65-F5344CB8AC3E}">
        <p14:creationId xmlns:p14="http://schemas.microsoft.com/office/powerpoint/2010/main" val="1121555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da88d5c573_0_1251"/>
          <p:cNvSpPr txBox="1">
            <a:spLocks noGrp="1"/>
          </p:cNvSpPr>
          <p:nvPr>
            <p:ph type="title"/>
          </p:nvPr>
        </p:nvSpPr>
        <p:spPr>
          <a:xfrm>
            <a:off x="720724" y="959275"/>
            <a:ext cx="10630027" cy="39024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None/>
            </a:pPr>
            <a:br>
              <a:rPr lang="en-GB" sz="4800" dirty="0"/>
            </a:br>
            <a:r>
              <a:rPr lang="en-GB" sz="4800" dirty="0"/>
              <a:t>GOOS </a:t>
            </a:r>
            <a:r>
              <a:rPr lang="en-US" sz="4800" dirty="0"/>
              <a:t>Data Strategy</a:t>
            </a:r>
            <a:endParaRPr sz="4400" dirty="0"/>
          </a:p>
        </p:txBody>
      </p:sp>
      <p:sp>
        <p:nvSpPr>
          <p:cNvPr id="644" name="Google Shape;644;g2da88d5c573_0_1251"/>
          <p:cNvSpPr txBox="1">
            <a:spLocks noGrp="1"/>
          </p:cNvSpPr>
          <p:nvPr>
            <p:ph type="sldNum" idx="12"/>
          </p:nvPr>
        </p:nvSpPr>
        <p:spPr>
          <a:xfrm>
            <a:off x="11687645" y="6516123"/>
            <a:ext cx="193200" cy="142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19</a:t>
            </a:fld>
            <a:endParaRPr sz="1000"/>
          </a:p>
        </p:txBody>
      </p:sp>
    </p:spTree>
    <p:extLst>
      <p:ext uri="{BB962C8B-B14F-4D97-AF65-F5344CB8AC3E}">
        <p14:creationId xmlns:p14="http://schemas.microsoft.com/office/powerpoint/2010/main" val="1848390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b8a762219d_0_27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a:t>
            </a:fld>
            <a:endParaRPr/>
          </a:p>
        </p:txBody>
      </p:sp>
      <p:sp>
        <p:nvSpPr>
          <p:cNvPr id="151" name="Google Shape;151;g2b8a762219d_0_270"/>
          <p:cNvSpPr txBox="1">
            <a:spLocks noGrp="1"/>
          </p:cNvSpPr>
          <p:nvPr>
            <p:ph type="title"/>
          </p:nvPr>
        </p:nvSpPr>
        <p:spPr>
          <a:xfrm>
            <a:off x="720725" y="509154"/>
            <a:ext cx="10750500" cy="788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1800"/>
              <a:buNone/>
            </a:pPr>
            <a:r>
              <a:rPr lang="en-GB" dirty="0"/>
              <a:t>Ocean observations: fundamental to society</a:t>
            </a:r>
            <a:endParaRPr dirty="0"/>
          </a:p>
        </p:txBody>
      </p:sp>
      <p:sp>
        <p:nvSpPr>
          <p:cNvPr id="152" name="Google Shape;152;g2b8a762219d_0_270"/>
          <p:cNvSpPr txBox="1"/>
          <p:nvPr/>
        </p:nvSpPr>
        <p:spPr>
          <a:xfrm>
            <a:off x="1045000" y="5842775"/>
            <a:ext cx="10750500" cy="574800"/>
          </a:xfrm>
          <a:prstGeom prst="rect">
            <a:avLst/>
          </a:prstGeom>
          <a:noFill/>
          <a:ln>
            <a:noFill/>
          </a:ln>
        </p:spPr>
        <p:txBody>
          <a:bodyPr spcFirstLastPara="1" wrap="square" lIns="91425" tIns="45700" rIns="91425" bIns="45700" anchor="t" anchorCtr="0">
            <a:noAutofit/>
          </a:bodyPr>
          <a:lstStyle/>
          <a:p>
            <a:pPr marL="0" marR="0" lvl="0" indent="0" algn="r" rtl="0">
              <a:lnSpc>
                <a:spcPct val="85000"/>
              </a:lnSpc>
              <a:spcBef>
                <a:spcPts val="0"/>
              </a:spcBef>
              <a:spcAft>
                <a:spcPts val="0"/>
              </a:spcAft>
              <a:buClr>
                <a:schemeClr val="lt1"/>
              </a:buClr>
              <a:buSzPts val="3600"/>
              <a:buFont typeface="Arial"/>
              <a:buNone/>
            </a:pPr>
            <a:r>
              <a:rPr lang="en-GB" sz="2000" b="1" i="0" u="none" strike="noStrike" cap="none">
                <a:solidFill>
                  <a:schemeClr val="accent1"/>
                </a:solidFill>
                <a:latin typeface="Arial"/>
                <a:ea typeface="Arial"/>
                <a:cs typeface="Arial"/>
                <a:sym typeface="Arial"/>
              </a:rPr>
              <a:t>No one country can observe the ocean effectively on its own. </a:t>
            </a:r>
            <a:endParaRPr sz="2000" b="1" i="0" u="none" strike="noStrike" cap="none">
              <a:solidFill>
                <a:schemeClr val="accent2"/>
              </a:solidFill>
              <a:latin typeface="Arial"/>
              <a:ea typeface="Arial"/>
              <a:cs typeface="Arial"/>
              <a:sym typeface="Arial"/>
            </a:endParaRPr>
          </a:p>
          <a:p>
            <a:pPr marL="0" marR="0" lvl="1" indent="0" algn="r" rtl="0">
              <a:lnSpc>
                <a:spcPct val="90000"/>
              </a:lnSpc>
              <a:spcBef>
                <a:spcPts val="0"/>
              </a:spcBef>
              <a:spcAft>
                <a:spcPts val="0"/>
              </a:spcAft>
              <a:buClr>
                <a:schemeClr val="accent3"/>
              </a:buClr>
              <a:buSzPts val="2000"/>
              <a:buFont typeface="Arial"/>
              <a:buNone/>
            </a:pPr>
            <a:endParaRPr sz="700" b="1" i="0" u="none" strike="noStrike" cap="none">
              <a:solidFill>
                <a:schemeClr val="accent1"/>
              </a:solidFill>
              <a:latin typeface="Arial"/>
              <a:ea typeface="Arial"/>
              <a:cs typeface="Arial"/>
              <a:sym typeface="Arial"/>
            </a:endParaRPr>
          </a:p>
          <a:p>
            <a:pPr marL="0" marR="0" lvl="0" indent="0" algn="r" rtl="0">
              <a:lnSpc>
                <a:spcPct val="100000"/>
              </a:lnSpc>
              <a:spcBef>
                <a:spcPts val="567"/>
              </a:spcBef>
              <a:spcAft>
                <a:spcPts val="0"/>
              </a:spcAft>
              <a:buClr>
                <a:schemeClr val="dk2"/>
              </a:buClr>
              <a:buSzPts val="1600"/>
              <a:buFont typeface="Arial"/>
              <a:buNone/>
            </a:pPr>
            <a:endParaRPr sz="300" b="0" i="0" u="none" strike="noStrike" cap="none">
              <a:solidFill>
                <a:schemeClr val="accent1"/>
              </a:solidFill>
              <a:latin typeface="Arial"/>
              <a:ea typeface="Arial"/>
              <a:cs typeface="Arial"/>
              <a:sym typeface="Arial"/>
            </a:endParaRPr>
          </a:p>
        </p:txBody>
      </p:sp>
      <p:pic>
        <p:nvPicPr>
          <p:cNvPr id="153" name="Google Shape;153;g2b8a762219d_0_270"/>
          <p:cNvPicPr preferRelativeResize="0"/>
          <p:nvPr/>
        </p:nvPicPr>
        <p:blipFill rotWithShape="1">
          <a:blip r:embed="rId3">
            <a:alphaModFix/>
          </a:blip>
          <a:srcRect l="3977" t="14219" r="3512" b="15306"/>
          <a:stretch/>
        </p:blipFill>
        <p:spPr>
          <a:xfrm>
            <a:off x="457550" y="851475"/>
            <a:ext cx="11276899" cy="48322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
          <p:cNvSpPr txBox="1"/>
          <p:nvPr/>
        </p:nvSpPr>
        <p:spPr>
          <a:xfrm>
            <a:off x="240767" y="3798449"/>
            <a:ext cx="11360107" cy="1528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2000"/>
              </a:spcBef>
              <a:spcAft>
                <a:spcPts val="2000"/>
              </a:spcAft>
              <a:buNone/>
            </a:pPr>
            <a:endParaRPr sz="2000" b="0" i="0" u="none" strike="noStrike" cap="none">
              <a:solidFill>
                <a:srgbClr val="333333"/>
              </a:solidFill>
              <a:latin typeface="Calibri"/>
              <a:ea typeface="Calibri"/>
              <a:cs typeface="Calibri"/>
              <a:sym typeface="Calibri"/>
            </a:endParaRPr>
          </a:p>
        </p:txBody>
      </p:sp>
      <p:sp>
        <p:nvSpPr>
          <p:cNvPr id="138" name="Google Shape;138;p2"/>
          <p:cNvSpPr txBox="1"/>
          <p:nvPr/>
        </p:nvSpPr>
        <p:spPr>
          <a:xfrm>
            <a:off x="87332" y="340233"/>
            <a:ext cx="10985675" cy="780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GB" sz="3200" b="1" i="0" u="none" strike="noStrike" cap="none" dirty="0">
                <a:solidFill>
                  <a:srgbClr val="002060"/>
                </a:solidFill>
                <a:latin typeface="Quattrocento Sans"/>
                <a:ea typeface="Quattrocento Sans"/>
                <a:cs typeface="Quattrocento Sans"/>
                <a:sym typeface="Quattrocento Sans"/>
              </a:rPr>
              <a:t>Cross-Network Data Implementation Strategy - 2024</a:t>
            </a:r>
            <a:endParaRPr sz="3200" b="0" i="0" u="none" strike="noStrike" cap="none" dirty="0">
              <a:solidFill>
                <a:srgbClr val="000000"/>
              </a:solidFill>
              <a:latin typeface="Quattrocento Sans"/>
              <a:ea typeface="Quattrocento Sans"/>
              <a:cs typeface="Quattrocento Sans"/>
              <a:sym typeface="Quattrocento Sans"/>
            </a:endParaRPr>
          </a:p>
        </p:txBody>
      </p:sp>
      <p:pic>
        <p:nvPicPr>
          <p:cNvPr id="139" name="Google Shape;139;p2"/>
          <p:cNvPicPr preferRelativeResize="0"/>
          <p:nvPr/>
        </p:nvPicPr>
        <p:blipFill rotWithShape="1">
          <a:blip r:embed="rId3">
            <a:alphaModFix/>
          </a:blip>
          <a:srcRect/>
          <a:stretch/>
        </p:blipFill>
        <p:spPr>
          <a:xfrm>
            <a:off x="3193196" y="3410668"/>
            <a:ext cx="4365379" cy="2528464"/>
          </a:xfrm>
          <a:prstGeom prst="rect">
            <a:avLst/>
          </a:prstGeom>
          <a:noFill/>
          <a:ln>
            <a:noFill/>
          </a:ln>
        </p:spPr>
      </p:pic>
      <p:pic>
        <p:nvPicPr>
          <p:cNvPr id="140" name="Google Shape;140;p2"/>
          <p:cNvPicPr preferRelativeResize="0"/>
          <p:nvPr/>
        </p:nvPicPr>
        <p:blipFill rotWithShape="1">
          <a:blip r:embed="rId4">
            <a:alphaModFix/>
          </a:blip>
          <a:srcRect/>
          <a:stretch/>
        </p:blipFill>
        <p:spPr>
          <a:xfrm>
            <a:off x="751764" y="3410668"/>
            <a:ext cx="2287998" cy="2303562"/>
          </a:xfrm>
          <a:prstGeom prst="rect">
            <a:avLst/>
          </a:prstGeom>
          <a:noFill/>
          <a:ln>
            <a:noFill/>
          </a:ln>
        </p:spPr>
      </p:pic>
      <p:pic>
        <p:nvPicPr>
          <p:cNvPr id="141" name="Google Shape;141;p2"/>
          <p:cNvPicPr preferRelativeResize="0"/>
          <p:nvPr/>
        </p:nvPicPr>
        <p:blipFill rotWithShape="1">
          <a:blip r:embed="rId5">
            <a:alphaModFix/>
          </a:blip>
          <a:srcRect/>
          <a:stretch/>
        </p:blipFill>
        <p:spPr>
          <a:xfrm>
            <a:off x="7874734" y="1120233"/>
            <a:ext cx="3726140" cy="5220331"/>
          </a:xfrm>
          <a:prstGeom prst="rect">
            <a:avLst/>
          </a:prstGeom>
          <a:noFill/>
          <a:ln>
            <a:noFill/>
          </a:ln>
        </p:spPr>
      </p:pic>
      <p:sp>
        <p:nvSpPr>
          <p:cNvPr id="142" name="Google Shape;142;p2"/>
          <p:cNvSpPr txBox="1"/>
          <p:nvPr/>
        </p:nvSpPr>
        <p:spPr>
          <a:xfrm>
            <a:off x="511983" y="918868"/>
            <a:ext cx="6621942" cy="265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GB" sz="2000" b="0" i="0" u="none" strike="noStrike" cap="none">
                <a:solidFill>
                  <a:schemeClr val="dk1"/>
                </a:solidFill>
                <a:latin typeface="Quattrocento Sans"/>
                <a:ea typeface="Quattrocento Sans"/>
                <a:cs typeface="Quattrocento Sans"/>
                <a:sym typeface="Quattrocento Sans"/>
              </a:rPr>
              <a:t>This Implementation Plan is an effort to define specific and actionable ways OCG network/programs can move towards FAIR compliance</a:t>
            </a:r>
            <a:endParaRPr sz="2000" b="0" i="0" u="none" strike="noStrike" cap="none">
              <a:solidFill>
                <a:schemeClr val="dk1"/>
              </a:solidFill>
              <a:latin typeface="Quattrocento Sans"/>
              <a:ea typeface="Quattrocento Sans"/>
              <a:cs typeface="Quattrocento Sans"/>
              <a:sym typeface="Quattrocento Sans"/>
            </a:endParaRPr>
          </a:p>
          <a:p>
            <a:pPr marL="609585" marR="0" lvl="0" indent="-431788" algn="l" rtl="0">
              <a:lnSpc>
                <a:spcPct val="100000"/>
              </a:lnSpc>
              <a:spcBef>
                <a:spcPts val="0"/>
              </a:spcBef>
              <a:spcAft>
                <a:spcPts val="0"/>
              </a:spcAft>
              <a:buClr>
                <a:schemeClr val="dk1"/>
              </a:buClr>
              <a:buSzPts val="1500"/>
              <a:buFont typeface="Quattrocento Sans"/>
              <a:buChar char="●"/>
            </a:pPr>
            <a:r>
              <a:rPr lang="en-GB" sz="2000" b="0" i="0" u="none" strike="noStrike" cap="none">
                <a:solidFill>
                  <a:schemeClr val="dk1"/>
                </a:solidFill>
                <a:latin typeface="Quattrocento Sans"/>
                <a:ea typeface="Quattrocento Sans"/>
                <a:cs typeface="Quattrocento Sans"/>
                <a:sym typeface="Quattrocento Sans"/>
              </a:rPr>
              <a:t>Improve (meta)data discovery, exchange, accessibility and usability for all stakeholders</a:t>
            </a:r>
            <a:endParaRPr sz="2000" b="0" i="0" u="none" strike="noStrike" cap="none">
              <a:solidFill>
                <a:schemeClr val="dk1"/>
              </a:solidFill>
              <a:latin typeface="Quattrocento Sans"/>
              <a:ea typeface="Quattrocento Sans"/>
              <a:cs typeface="Quattrocento Sans"/>
              <a:sym typeface="Quattrocento Sans"/>
            </a:endParaRPr>
          </a:p>
          <a:p>
            <a:pPr marL="609585" marR="0" lvl="0" indent="-431788" algn="l" rtl="0">
              <a:lnSpc>
                <a:spcPct val="100000"/>
              </a:lnSpc>
              <a:spcBef>
                <a:spcPts val="0"/>
              </a:spcBef>
              <a:spcAft>
                <a:spcPts val="0"/>
              </a:spcAft>
              <a:buClr>
                <a:schemeClr val="dk1"/>
              </a:buClr>
              <a:buSzPts val="1500"/>
              <a:buFont typeface="Quattrocento Sans"/>
              <a:buChar char="●"/>
            </a:pPr>
            <a:r>
              <a:rPr lang="en-GB" sz="2000" b="0" i="0" u="none" strike="noStrike" cap="none">
                <a:solidFill>
                  <a:schemeClr val="dk1"/>
                </a:solidFill>
                <a:latin typeface="Quattrocento Sans"/>
                <a:ea typeface="Quattrocento Sans"/>
                <a:cs typeface="Quattrocento Sans"/>
                <a:sym typeface="Quattrocento Sans"/>
              </a:rPr>
              <a:t>Improve access to distributed (meta)data endpoints through federated, uniform data services</a:t>
            </a:r>
            <a:endParaRPr sz="2000" b="0"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3"/>
          <p:cNvPicPr preferRelativeResize="0"/>
          <p:nvPr/>
        </p:nvPicPr>
        <p:blipFill rotWithShape="1">
          <a:blip r:embed="rId3">
            <a:alphaModFix/>
          </a:blip>
          <a:srcRect l="8661" t="26780" r="27877" b="18743"/>
          <a:stretch/>
        </p:blipFill>
        <p:spPr>
          <a:xfrm>
            <a:off x="4154991" y="2200629"/>
            <a:ext cx="6802364" cy="4431167"/>
          </a:xfrm>
          <a:prstGeom prst="rect">
            <a:avLst/>
          </a:prstGeom>
          <a:noFill/>
          <a:ln>
            <a:noFill/>
          </a:ln>
        </p:spPr>
      </p:pic>
      <p:sp>
        <p:nvSpPr>
          <p:cNvPr id="114" name="Google Shape;114;p3"/>
          <p:cNvSpPr/>
          <p:nvPr/>
        </p:nvSpPr>
        <p:spPr>
          <a:xfrm>
            <a:off x="7654000" y="2200600"/>
            <a:ext cx="2287600" cy="4431200"/>
          </a:xfrm>
          <a:prstGeom prst="roundRect">
            <a:avLst>
              <a:gd name="adj" fmla="val 16667"/>
            </a:avLst>
          </a:prstGeom>
          <a:noFill/>
          <a:ln w="38100" cap="flat" cmpd="sng">
            <a:solidFill>
              <a:srgbClr val="FF0000"/>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115" name="Google Shape;115;p3"/>
          <p:cNvPicPr preferRelativeResize="0"/>
          <p:nvPr/>
        </p:nvPicPr>
        <p:blipFill rotWithShape="1">
          <a:blip r:embed="rId4">
            <a:alphaModFix/>
          </a:blip>
          <a:srcRect l="-1" t="32592" r="3680" b="46666"/>
          <a:stretch/>
        </p:blipFill>
        <p:spPr>
          <a:xfrm>
            <a:off x="858507" y="309175"/>
            <a:ext cx="10588427" cy="1755419"/>
          </a:xfrm>
          <a:prstGeom prst="rect">
            <a:avLst/>
          </a:prstGeom>
          <a:noFill/>
          <a:ln>
            <a:noFill/>
          </a:ln>
        </p:spPr>
      </p:pic>
      <p:sp>
        <p:nvSpPr>
          <p:cNvPr id="116" name="Google Shape;116;p3"/>
          <p:cNvSpPr txBox="1"/>
          <p:nvPr/>
        </p:nvSpPr>
        <p:spPr>
          <a:xfrm>
            <a:off x="506967" y="3155133"/>
            <a:ext cx="3450000" cy="1755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3200" b="1" i="0" u="none" strike="noStrike" cap="none">
                <a:solidFill>
                  <a:srgbClr val="31538F"/>
                </a:solidFill>
                <a:latin typeface="Quattrocento Sans"/>
                <a:ea typeface="Quattrocento Sans"/>
                <a:cs typeface="Quattrocento Sans"/>
                <a:sym typeface="Quattrocento Sans"/>
              </a:rPr>
              <a:t>Tracking Progress towards Implementation</a:t>
            </a:r>
            <a:endParaRPr sz="3200" b="1">
              <a:solidFill>
                <a:srgbClr val="31538F"/>
              </a:solidFill>
              <a:latin typeface="Quattrocento Sans"/>
              <a:ea typeface="Quattrocento Sans"/>
              <a:cs typeface="Quattrocento Sans"/>
              <a:sym typeface="Quattrocento Sans"/>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descr="image"/>
          <p:cNvSpPr/>
          <p:nvPr/>
        </p:nvSpPr>
        <p:spPr>
          <a:xfrm>
            <a:off x="5892800" y="3225800"/>
            <a:ext cx="3380509" cy="3380509"/>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42" name="Google Shape;142;p5"/>
          <p:cNvPicPr preferRelativeResize="0"/>
          <p:nvPr/>
        </p:nvPicPr>
        <p:blipFill rotWithShape="1">
          <a:blip r:embed="rId3">
            <a:alphaModFix/>
          </a:blip>
          <a:srcRect t="51794" b="25726"/>
          <a:stretch/>
        </p:blipFill>
        <p:spPr>
          <a:xfrm>
            <a:off x="6606220" y="3429000"/>
            <a:ext cx="4575741" cy="1494279"/>
          </a:xfrm>
          <a:prstGeom prst="rect">
            <a:avLst/>
          </a:prstGeom>
          <a:noFill/>
          <a:ln w="28575" cap="flat" cmpd="sng">
            <a:solidFill>
              <a:schemeClr val="accent1"/>
            </a:solidFill>
            <a:prstDash val="solid"/>
            <a:round/>
            <a:headEnd type="none" w="sm" len="sm"/>
            <a:tailEnd type="none" w="sm" len="sm"/>
          </a:ln>
        </p:spPr>
      </p:pic>
      <p:sp>
        <p:nvSpPr>
          <p:cNvPr id="146" name="Google Shape;146;p5"/>
          <p:cNvSpPr/>
          <p:nvPr/>
        </p:nvSpPr>
        <p:spPr>
          <a:xfrm rot="-5402589">
            <a:off x="1630818" y="4326220"/>
            <a:ext cx="531200" cy="2752304"/>
          </a:xfrm>
          <a:prstGeom prst="downArrow">
            <a:avLst>
              <a:gd name="adj1" fmla="val 50000"/>
              <a:gd name="adj2"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400">
              <a:solidFill>
                <a:schemeClr val="dk1"/>
              </a:solidFill>
              <a:latin typeface="Quattrocento Sans"/>
              <a:ea typeface="Quattrocento Sans"/>
              <a:cs typeface="Quattrocento Sans"/>
              <a:sym typeface="Quattrocento Sans"/>
            </a:endParaRPr>
          </a:p>
        </p:txBody>
      </p:sp>
      <p:sp>
        <p:nvSpPr>
          <p:cNvPr id="148" name="Google Shape;148;p5"/>
          <p:cNvSpPr txBox="1"/>
          <p:nvPr/>
        </p:nvSpPr>
        <p:spPr>
          <a:xfrm>
            <a:off x="3449054" y="5168556"/>
            <a:ext cx="7732908" cy="1325925"/>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133" b="1" dirty="0">
                <a:solidFill>
                  <a:srgbClr val="31538F"/>
                </a:solidFill>
                <a:latin typeface="Quattrocento Sans"/>
                <a:ea typeface="Quattrocento Sans"/>
                <a:cs typeface="Quattrocento Sans"/>
                <a:sym typeface="Quattrocento Sans"/>
              </a:rPr>
              <a:t>GOOS Digital Ecosystem Strategy – Workshop Sept 2024</a:t>
            </a:r>
          </a:p>
          <a:p>
            <a:r>
              <a:rPr lang="en-US" sz="2133" b="1" dirty="0">
                <a:solidFill>
                  <a:srgbClr val="31538F"/>
                </a:solidFill>
                <a:latin typeface="Quattrocento Sans"/>
                <a:ea typeface="Quattrocento Sans"/>
                <a:cs typeface="Quattrocento Sans"/>
                <a:sym typeface="Quattrocento Sans"/>
              </a:rPr>
              <a:t>'</a:t>
            </a:r>
            <a:r>
              <a:rPr lang="en-GB" sz="2133" b="1" dirty="0">
                <a:solidFill>
                  <a:srgbClr val="31538F"/>
                </a:solidFill>
                <a:latin typeface="Quattrocento Sans"/>
                <a:ea typeface="Quattrocento Sans"/>
                <a:cs typeface="Quattrocento Sans"/>
              </a:rPr>
              <a:t>Create a functioning Digital Ecosystem to enable end user applications’ </a:t>
            </a:r>
            <a:r>
              <a:rPr lang="en-GB" sz="2133" b="1">
                <a:solidFill>
                  <a:srgbClr val="31538F"/>
                </a:solidFill>
                <a:latin typeface="Quattrocento Sans"/>
                <a:ea typeface="Quattrocento Sans"/>
                <a:cs typeface="Quattrocento Sans"/>
              </a:rPr>
              <a:t>IOC Executive </a:t>
            </a:r>
            <a:r>
              <a:rPr lang="en-GB" sz="2133" b="1" dirty="0">
                <a:solidFill>
                  <a:srgbClr val="31538F"/>
                </a:solidFill>
                <a:latin typeface="Quattrocento Sans"/>
                <a:ea typeface="Quattrocento Sans"/>
                <a:cs typeface="Quattrocento Sans"/>
              </a:rPr>
              <a:t>Council June 2024</a:t>
            </a:r>
          </a:p>
          <a:p>
            <a:pPr marL="0" marR="0" lvl="0" indent="0" algn="l" rtl="0">
              <a:spcBef>
                <a:spcPts val="0"/>
              </a:spcBef>
              <a:spcAft>
                <a:spcPts val="0"/>
              </a:spcAft>
              <a:buNone/>
            </a:pPr>
            <a:endParaRPr sz="2133" b="1" dirty="0">
              <a:solidFill>
                <a:srgbClr val="31538F"/>
              </a:solidFill>
              <a:latin typeface="Quattrocento Sans"/>
              <a:ea typeface="Quattrocento Sans"/>
              <a:cs typeface="Quattrocento Sans"/>
              <a:sym typeface="Quattrocento Sans"/>
            </a:endParaRPr>
          </a:p>
        </p:txBody>
      </p:sp>
      <p:pic>
        <p:nvPicPr>
          <p:cNvPr id="149" name="Google Shape;149;p5"/>
          <p:cNvPicPr preferRelativeResize="0"/>
          <p:nvPr/>
        </p:nvPicPr>
        <p:blipFill rotWithShape="1">
          <a:blip r:embed="rId4">
            <a:alphaModFix/>
          </a:blip>
          <a:srcRect/>
          <a:stretch/>
        </p:blipFill>
        <p:spPr>
          <a:xfrm>
            <a:off x="9005771" y="363518"/>
            <a:ext cx="2176190" cy="2862282"/>
          </a:xfrm>
          <a:prstGeom prst="rect">
            <a:avLst/>
          </a:prstGeom>
          <a:noFill/>
          <a:ln>
            <a:noFill/>
          </a:ln>
        </p:spPr>
      </p:pic>
      <p:sp>
        <p:nvSpPr>
          <p:cNvPr id="150" name="Google Shape;150;p5"/>
          <p:cNvSpPr txBox="1"/>
          <p:nvPr/>
        </p:nvSpPr>
        <p:spPr>
          <a:xfrm>
            <a:off x="242887" y="357188"/>
            <a:ext cx="6363333"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Calibri"/>
                <a:ea typeface="Calibri"/>
                <a:cs typeface="Calibri"/>
                <a:sym typeface="Calibri"/>
              </a:rPr>
              <a:t>Integration with/responding to: </a:t>
            </a:r>
          </a:p>
          <a:p>
            <a:pPr marL="571500" marR="0" lvl="0" indent="-571500" algn="l" rtl="0">
              <a:spcBef>
                <a:spcPts val="0"/>
              </a:spcBef>
              <a:spcAft>
                <a:spcPts val="0"/>
              </a:spcAft>
              <a:buFont typeface="Arial" panose="020B0604020202020204" pitchFamily="34" charset="0"/>
              <a:buChar char="•"/>
            </a:pPr>
            <a:r>
              <a:rPr lang="en-US" sz="3600" dirty="0">
                <a:solidFill>
                  <a:schemeClr val="dk1"/>
                </a:solidFill>
                <a:latin typeface="Calibri"/>
                <a:ea typeface="Calibri"/>
                <a:cs typeface="Calibri"/>
                <a:sym typeface="Calibri"/>
              </a:rPr>
              <a:t>WMO Data Policy, WIS 2.0 </a:t>
            </a:r>
          </a:p>
          <a:p>
            <a:pPr marL="571500" marR="0" lvl="0" indent="-571500" algn="l" rtl="0">
              <a:spcBef>
                <a:spcPts val="0"/>
              </a:spcBef>
              <a:spcAft>
                <a:spcPts val="0"/>
              </a:spcAft>
              <a:buFont typeface="Arial" panose="020B0604020202020204" pitchFamily="34" charset="0"/>
              <a:buChar char="•"/>
            </a:pPr>
            <a:r>
              <a:rPr lang="en-US" sz="3600" dirty="0">
                <a:solidFill>
                  <a:schemeClr val="dk1"/>
                </a:solidFill>
                <a:latin typeface="Calibri"/>
                <a:ea typeface="Calibri"/>
                <a:cs typeface="Calibri"/>
                <a:sym typeface="Calibri"/>
              </a:rPr>
              <a:t>UN Decade Data Strategy </a:t>
            </a:r>
          </a:p>
          <a:p>
            <a:pPr marL="571500" marR="0" lvl="0" indent="-571500" algn="l" rtl="0">
              <a:spcBef>
                <a:spcPts val="0"/>
              </a:spcBef>
              <a:spcAft>
                <a:spcPts val="0"/>
              </a:spcAft>
              <a:buFont typeface="Arial" panose="020B0604020202020204" pitchFamily="34" charset="0"/>
              <a:buChar char="•"/>
            </a:pPr>
            <a:r>
              <a:rPr lang="en-US" sz="3600" dirty="0">
                <a:solidFill>
                  <a:schemeClr val="dk1"/>
                </a:solidFill>
                <a:latin typeface="Calibri"/>
                <a:ea typeface="Calibri"/>
                <a:cs typeface="Calibri"/>
                <a:sym typeface="Calibri"/>
              </a:rPr>
              <a:t>IODE Data Policy, ODIS Architecture, OBIS &amp; </a:t>
            </a:r>
            <a:r>
              <a:rPr lang="en-US" sz="3600" dirty="0" err="1">
                <a:solidFill>
                  <a:schemeClr val="dk1"/>
                </a:solidFill>
                <a:latin typeface="Calibri"/>
                <a:ea typeface="Calibri"/>
                <a:cs typeface="Calibri"/>
                <a:sym typeface="Calibri"/>
              </a:rPr>
              <a:t>BioEco</a:t>
            </a:r>
            <a:r>
              <a:rPr lang="en-US" sz="3600" dirty="0">
                <a:solidFill>
                  <a:schemeClr val="dk1"/>
                </a:solidFill>
                <a:latin typeface="Calibri"/>
                <a:ea typeface="Calibri"/>
                <a:cs typeface="Calibri"/>
                <a:sym typeface="Calibri"/>
              </a:rPr>
              <a:t> Portal</a:t>
            </a:r>
            <a:endParaRPr dirty="0"/>
          </a:p>
        </p:txBody>
      </p:sp>
      <p:pic>
        <p:nvPicPr>
          <p:cNvPr id="2" name="Google Shape;637;g2da88d5c573_0_1934">
            <a:extLst>
              <a:ext uri="{FF2B5EF4-FFF2-40B4-BE49-F238E27FC236}">
                <a16:creationId xmlns:a16="http://schemas.microsoft.com/office/drawing/2014/main" id="{D303F744-A9D4-F651-36FF-70820C5D28AF}"/>
              </a:ext>
            </a:extLst>
          </p:cNvPr>
          <p:cNvPicPr preferRelativeResize="0"/>
          <p:nvPr/>
        </p:nvPicPr>
        <p:blipFill>
          <a:blip r:embed="rId5">
            <a:alphaModFix/>
          </a:blip>
          <a:stretch>
            <a:fillRect/>
          </a:stretch>
        </p:blipFill>
        <p:spPr>
          <a:xfrm>
            <a:off x="6940306" y="547982"/>
            <a:ext cx="1731379" cy="2356612"/>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14bcfdec53c_0_1266"/>
          <p:cNvSpPr txBox="1">
            <a:spLocks noGrp="1"/>
          </p:cNvSpPr>
          <p:nvPr>
            <p:ph type="ctrTitle"/>
          </p:nvPr>
        </p:nvSpPr>
        <p:spPr>
          <a:xfrm>
            <a:off x="601456" y="2854801"/>
            <a:ext cx="4074000"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GB"/>
              <a:t>Thank you</a:t>
            </a:r>
            <a:endParaRPr/>
          </a:p>
        </p:txBody>
      </p:sp>
      <p:sp>
        <p:nvSpPr>
          <p:cNvPr id="708" name="Google Shape;708;g14bcfdec53c_0_1266"/>
          <p:cNvSpPr txBox="1">
            <a:spLocks noGrp="1"/>
          </p:cNvSpPr>
          <p:nvPr>
            <p:ph type="subTitle" idx="1"/>
          </p:nvPr>
        </p:nvSpPr>
        <p:spPr>
          <a:xfrm>
            <a:off x="720725" y="3873600"/>
            <a:ext cx="4074000" cy="444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GB"/>
              <a:t>goosocean.org</a:t>
            </a:r>
            <a:endParaRPr/>
          </a:p>
        </p:txBody>
      </p:sp>
      <p:pic>
        <p:nvPicPr>
          <p:cNvPr id="709" name="Google Shape;709;g14bcfdec53c_0_1266" descr="A picture containing swimming, ocean floor&#10;&#10;Description automatically generated"/>
          <p:cNvPicPr preferRelativeResize="0"/>
          <p:nvPr/>
        </p:nvPicPr>
        <p:blipFill rotWithShape="1">
          <a:blip r:embed="rId3">
            <a:alphaModFix/>
          </a:blip>
          <a:srcRect t="-80" r="9140" b="-735"/>
          <a:stretch/>
        </p:blipFill>
        <p:spPr>
          <a:xfrm>
            <a:off x="5003292" y="222416"/>
            <a:ext cx="3885337" cy="6458466"/>
          </a:xfrm>
          <a:prstGeom prst="rect">
            <a:avLst/>
          </a:prstGeom>
          <a:noFill/>
          <a:ln>
            <a:noFill/>
          </a:ln>
        </p:spPr>
      </p:pic>
      <p:pic>
        <p:nvPicPr>
          <p:cNvPr id="710" name="Google Shape;710;g14bcfdec53c_0_1266"/>
          <p:cNvPicPr preferRelativeResize="0"/>
          <p:nvPr/>
        </p:nvPicPr>
        <p:blipFill rotWithShape="1">
          <a:blip r:embed="rId4">
            <a:alphaModFix/>
          </a:blip>
          <a:srcRect t="7426" b="8182"/>
          <a:stretch/>
        </p:blipFill>
        <p:spPr>
          <a:xfrm>
            <a:off x="9014364" y="233724"/>
            <a:ext cx="3177633" cy="2178790"/>
          </a:xfrm>
          <a:prstGeom prst="rect">
            <a:avLst/>
          </a:prstGeom>
          <a:noFill/>
          <a:ln>
            <a:noFill/>
          </a:ln>
        </p:spPr>
      </p:pic>
      <p:pic>
        <p:nvPicPr>
          <p:cNvPr id="711" name="Google Shape;711;g14bcfdec53c_0_1266" descr="A picture containing person&#10;&#10;Description automatically generated"/>
          <p:cNvPicPr preferRelativeResize="0"/>
          <p:nvPr/>
        </p:nvPicPr>
        <p:blipFill rotWithShape="1">
          <a:blip r:embed="rId5">
            <a:alphaModFix/>
          </a:blip>
          <a:srcRect t="1871" b="9016"/>
          <a:stretch/>
        </p:blipFill>
        <p:spPr>
          <a:xfrm>
            <a:off x="9014365" y="2574207"/>
            <a:ext cx="3177637" cy="1755647"/>
          </a:xfrm>
          <a:prstGeom prst="rect">
            <a:avLst/>
          </a:prstGeom>
          <a:noFill/>
          <a:ln>
            <a:noFill/>
          </a:ln>
        </p:spPr>
      </p:pic>
      <p:pic>
        <p:nvPicPr>
          <p:cNvPr id="712" name="Google Shape;712;g14bcfdec53c_0_1266" descr="A picture containing sky, outdoor, snow, seal&#10;&#10;Description automatically generated"/>
          <p:cNvPicPr preferRelativeResize="0"/>
          <p:nvPr/>
        </p:nvPicPr>
        <p:blipFill rotWithShape="1">
          <a:blip r:embed="rId6">
            <a:alphaModFix/>
          </a:blip>
          <a:srcRect t="9663" b="-1086"/>
          <a:stretch/>
        </p:blipFill>
        <p:spPr>
          <a:xfrm>
            <a:off x="9014364" y="4486675"/>
            <a:ext cx="3177633" cy="2178791"/>
          </a:xfrm>
          <a:prstGeom prst="rect">
            <a:avLst/>
          </a:prstGeom>
          <a:noFill/>
          <a:ln>
            <a:noFill/>
          </a:ln>
        </p:spPr>
      </p:pic>
      <p:sp>
        <p:nvSpPr>
          <p:cNvPr id="3" name="TextBox 2">
            <a:extLst>
              <a:ext uri="{FF2B5EF4-FFF2-40B4-BE49-F238E27FC236}">
                <a16:creationId xmlns:a16="http://schemas.microsoft.com/office/drawing/2014/main" id="{F29E4347-2B3D-379B-1720-69488B598222}"/>
              </a:ext>
            </a:extLst>
          </p:cNvPr>
          <p:cNvSpPr txBox="1"/>
          <p:nvPr/>
        </p:nvSpPr>
        <p:spPr>
          <a:xfrm>
            <a:off x="3048000" y="3278160"/>
            <a:ext cx="6096000" cy="307777"/>
          </a:xfrm>
          <a:prstGeom prst="rect">
            <a:avLst/>
          </a:prstGeom>
          <a:noFill/>
        </p:spPr>
        <p:txBody>
          <a:bodyPr wrap="square">
            <a:spAutoFit/>
          </a:bodyPr>
          <a:lstStyle/>
          <a:p>
            <a:r>
              <a:rPr lang="en-GB" sz="1400" dirty="0">
                <a:solidFill>
                  <a:schemeClr val="accent4"/>
                </a:solidFill>
              </a:rPr>
              <a:t>Revolutionise global coastal observing and forecast</a:t>
            </a:r>
            <a:endParaRPr lang="en-FR" dirty="0"/>
          </a:p>
        </p:txBody>
      </p:sp>
      <p:sp>
        <p:nvSpPr>
          <p:cNvPr id="5" name="TextBox 4">
            <a:extLst>
              <a:ext uri="{FF2B5EF4-FFF2-40B4-BE49-F238E27FC236}">
                <a16:creationId xmlns:a16="http://schemas.microsoft.com/office/drawing/2014/main" id="{10EC97C3-2F29-983C-6F43-C2721DE7C7D0}"/>
              </a:ext>
            </a:extLst>
          </p:cNvPr>
          <p:cNvSpPr txBox="1"/>
          <p:nvPr/>
        </p:nvSpPr>
        <p:spPr>
          <a:xfrm>
            <a:off x="3048000" y="3278160"/>
            <a:ext cx="6096000" cy="307777"/>
          </a:xfrm>
          <a:prstGeom prst="rect">
            <a:avLst/>
          </a:prstGeom>
          <a:noFill/>
        </p:spPr>
        <p:txBody>
          <a:bodyPr wrap="square">
            <a:spAutoFit/>
          </a:bodyPr>
          <a:lstStyle/>
          <a:p>
            <a:r>
              <a:rPr lang="en-GB" sz="1400" dirty="0">
                <a:solidFill>
                  <a:schemeClr val="accent4"/>
                </a:solidFill>
              </a:rPr>
              <a:t>Revolutionise global coastal observing and forecast</a:t>
            </a:r>
            <a:endParaRPr lang="en-FR"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oogle Shape;182;g2b8a762219d_0_237">
            <a:extLst>
              <a:ext uri="{FF2B5EF4-FFF2-40B4-BE49-F238E27FC236}">
                <a16:creationId xmlns:a16="http://schemas.microsoft.com/office/drawing/2014/main" id="{8254EE78-3993-1C1E-5610-F5F4C94084DA}"/>
              </a:ext>
            </a:extLst>
          </p:cNvPr>
          <p:cNvPicPr preferRelativeResize="0">
            <a:picLocks noChangeAspect="1"/>
          </p:cNvPicPr>
          <p:nvPr/>
        </p:nvPicPr>
        <p:blipFill rotWithShape="1">
          <a:blip r:embed="rId3">
            <a:alphaModFix/>
          </a:blip>
          <a:srcRect t="20438" b="21775"/>
          <a:stretch/>
        </p:blipFill>
        <p:spPr>
          <a:xfrm>
            <a:off x="4742864" y="2507325"/>
            <a:ext cx="2160000" cy="1248090"/>
          </a:xfrm>
          <a:prstGeom prst="rect">
            <a:avLst/>
          </a:prstGeom>
          <a:noFill/>
          <a:ln>
            <a:noFill/>
          </a:ln>
        </p:spPr>
      </p:pic>
      <p:sp>
        <p:nvSpPr>
          <p:cNvPr id="4" name="TextBox 3">
            <a:extLst>
              <a:ext uri="{FF2B5EF4-FFF2-40B4-BE49-F238E27FC236}">
                <a16:creationId xmlns:a16="http://schemas.microsoft.com/office/drawing/2014/main" id="{729CD250-6539-B886-F683-E5801D0F58D0}"/>
              </a:ext>
            </a:extLst>
          </p:cNvPr>
          <p:cNvSpPr txBox="1"/>
          <p:nvPr/>
        </p:nvSpPr>
        <p:spPr>
          <a:xfrm>
            <a:off x="461645" y="402796"/>
            <a:ext cx="11836400" cy="461665"/>
          </a:xfrm>
          <a:prstGeom prst="rect">
            <a:avLst/>
          </a:prstGeom>
          <a:noFill/>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A sustained and sustainable critical ocean observing infrastructure</a:t>
            </a:r>
          </a:p>
        </p:txBody>
      </p:sp>
      <p:sp>
        <p:nvSpPr>
          <p:cNvPr id="5" name="TextBox 4">
            <a:extLst>
              <a:ext uri="{FF2B5EF4-FFF2-40B4-BE49-F238E27FC236}">
                <a16:creationId xmlns:a16="http://schemas.microsoft.com/office/drawing/2014/main" id="{B5CA731E-EE86-C5B1-7F43-2C293A923862}"/>
              </a:ext>
            </a:extLst>
          </p:cNvPr>
          <p:cNvSpPr txBox="1"/>
          <p:nvPr/>
        </p:nvSpPr>
        <p:spPr>
          <a:xfrm>
            <a:off x="1493520" y="3938202"/>
            <a:ext cx="10210628" cy="2451953"/>
          </a:xfrm>
          <a:prstGeom prst="rect">
            <a:avLst/>
          </a:prstGeom>
          <a:noFill/>
        </p:spPr>
        <p:txBody>
          <a:bodyPr wrap="square" rtlCol="0">
            <a:spAutoFit/>
          </a:bodyPr>
          <a:lstStyle/>
          <a:p>
            <a:pPr marL="228611" indent="-228611">
              <a:spcAft>
                <a:spcPts val="800"/>
              </a:spcAft>
              <a:buFont typeface="+mj-lt"/>
              <a:buAutoNum type="arabicPeriod"/>
            </a:pPr>
            <a:r>
              <a:rPr lang="en-US" sz="2000" dirty="0">
                <a:latin typeface="Calibri" panose="020F0502020204030204" pitchFamily="34" charset="0"/>
                <a:cs typeface="Calibri" panose="020F0502020204030204" pitchFamily="34" charset="0"/>
              </a:rPr>
              <a:t>Co-designed ocean observing system for operational services, as well as research</a:t>
            </a:r>
          </a:p>
          <a:p>
            <a:pPr marL="228611" indent="-228611">
              <a:spcAft>
                <a:spcPts val="800"/>
              </a:spcAft>
              <a:buFont typeface="+mj-lt"/>
              <a:buAutoNum type="arabicPeriod"/>
            </a:pPr>
            <a:r>
              <a:rPr lang="en-US" sz="2000" dirty="0">
                <a:latin typeface="Calibri" panose="020F0502020204030204" pitchFamily="34" charset="0"/>
                <a:cs typeface="Calibri" panose="020F0502020204030204" pitchFamily="34" charset="0"/>
              </a:rPr>
              <a:t>FAIR data for the Essential Ocean Variables with clear standards, QA and QC</a:t>
            </a:r>
          </a:p>
          <a:p>
            <a:pPr marL="228611" indent="-228611">
              <a:spcAft>
                <a:spcPts val="800"/>
              </a:spcAft>
              <a:buFont typeface="+mj-lt"/>
              <a:buAutoNum type="arabicPeriod"/>
            </a:pPr>
            <a:r>
              <a:rPr lang="en-US" sz="2000" dirty="0">
                <a:latin typeface="Calibri" panose="020F0502020204030204" pitchFamily="34" charset="0"/>
                <a:cs typeface="Calibri" panose="020F0502020204030204" pitchFamily="34" charset="0"/>
              </a:rPr>
              <a:t>Equitable, federated global ocean digital ecosystem and data community</a:t>
            </a:r>
          </a:p>
          <a:p>
            <a:pPr marL="228611" indent="-228611">
              <a:spcAft>
                <a:spcPts val="800"/>
              </a:spcAft>
              <a:buFont typeface="+mj-lt"/>
              <a:buAutoNum type="arabicPeriod"/>
            </a:pPr>
            <a:r>
              <a:rPr lang="en-US" sz="2000" dirty="0">
                <a:latin typeface="Calibri" panose="020F0502020204030204" pitchFamily="34" charset="0"/>
                <a:cs typeface="Calibri" panose="020F0502020204030204" pitchFamily="34" charset="0"/>
              </a:rPr>
              <a:t>Global, regional and national coordination, integration and advocacy</a:t>
            </a:r>
          </a:p>
          <a:p>
            <a:pPr marL="228611" indent="-228611">
              <a:spcAft>
                <a:spcPts val="800"/>
              </a:spcAft>
              <a:buFont typeface="+mj-lt"/>
              <a:buAutoNum type="arabicPeriod"/>
            </a:pPr>
            <a:r>
              <a:rPr lang="en-US" sz="2000" dirty="0">
                <a:latin typeface="Calibri" panose="020F0502020204030204" pitchFamily="34" charset="0"/>
                <a:cs typeface="Calibri" panose="020F0502020204030204" pitchFamily="34" charset="0"/>
              </a:rPr>
              <a:t>Build new economic thinking, literacy, capacity, innovation and partnerships</a:t>
            </a:r>
          </a:p>
          <a:p>
            <a:pPr>
              <a:spcAft>
                <a:spcPts val="800"/>
              </a:spcAft>
            </a:pPr>
            <a:endParaRPr lang="en-US" sz="2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5D7A4A-06C6-D90B-AC0E-4D200BEFC24A}"/>
              </a:ext>
            </a:extLst>
          </p:cNvPr>
          <p:cNvSpPr txBox="1"/>
          <p:nvPr/>
        </p:nvSpPr>
        <p:spPr>
          <a:xfrm>
            <a:off x="1493520" y="1422471"/>
            <a:ext cx="8658688" cy="887422"/>
          </a:xfrm>
          <a:prstGeom prst="rect">
            <a:avLst/>
          </a:prstGeom>
          <a:noFill/>
        </p:spPr>
        <p:txBody>
          <a:bodyPr wrap="square">
            <a:spAutoFit/>
          </a:bodyPr>
          <a:lstStyle/>
          <a:p>
            <a:pPr algn="ctr">
              <a:spcBef>
                <a:spcPts val="800"/>
              </a:spcBef>
              <a:spcAft>
                <a:spcPts val="600"/>
              </a:spcAft>
            </a:pPr>
            <a:r>
              <a:rPr lang="en-US" sz="2000" dirty="0">
                <a:latin typeface="Calibri" panose="020F0502020204030204" pitchFamily="34" charset="0"/>
                <a:cs typeface="Calibri" panose="020F0502020204030204" pitchFamily="34" charset="0"/>
              </a:rPr>
              <a:t>From the coast to the open ocean – From the surface to the sea floor</a:t>
            </a:r>
          </a:p>
          <a:p>
            <a:pPr algn="ctr">
              <a:spcBef>
                <a:spcPts val="800"/>
              </a:spcBef>
              <a:spcAft>
                <a:spcPts val="600"/>
              </a:spcAft>
            </a:pPr>
            <a:r>
              <a:rPr lang="en-US" sz="2000" dirty="0">
                <a:latin typeface="Calibri" panose="020F0502020204030204" pitchFamily="34" charset="0"/>
                <a:cs typeface="Calibri" panose="020F0502020204030204" pitchFamily="34" charset="0"/>
              </a:rPr>
              <a:t>national – regional – global</a:t>
            </a:r>
          </a:p>
        </p:txBody>
      </p:sp>
    </p:spTree>
    <p:extLst>
      <p:ext uri="{BB962C8B-B14F-4D97-AF65-F5344CB8AC3E}">
        <p14:creationId xmlns:p14="http://schemas.microsoft.com/office/powerpoint/2010/main" val="23935445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96985" y="201733"/>
            <a:ext cx="7566044"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Executive Council 57 Decision:</a:t>
            </a: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rPr>
              <a:t> </a:t>
            </a:r>
          </a:p>
          <a:p>
            <a:pPr marL="0" marR="0" indent="0" algn="l" defTabSz="1300480" rtl="0" fontAlgn="auto" latinLnBrk="0" hangingPunct="0">
              <a:lnSpc>
                <a:spcPct val="100000"/>
              </a:lnSpc>
              <a:spcBef>
                <a:spcPts val="0"/>
              </a:spcBef>
              <a:spcAft>
                <a:spcPts val="0"/>
              </a:spcAft>
              <a:buClrTx/>
              <a:buSzTx/>
              <a:buFontTx/>
              <a:buNone/>
              <a:tabLst/>
            </a:pPr>
            <a:r>
              <a:rPr kumimoji="0" lang="en-US" sz="2400" b="1" i="0" u="sng"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rPr>
              <a:t>Proposal</a:t>
            </a:r>
            <a:r>
              <a:rPr kumimoji="0" lang="en-US"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rPr>
              <a:t> for Assembly 2025 and ongoing outreach</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3" name="TextBox 2">
            <a:extLst>
              <a:ext uri="{FF2B5EF4-FFF2-40B4-BE49-F238E27FC236}">
                <a16:creationId xmlns:a16="http://schemas.microsoft.com/office/drawing/2014/main" id="{59305160-E4E1-317F-D891-4D250B15A385}"/>
              </a:ext>
            </a:extLst>
          </p:cNvPr>
          <p:cNvSpPr txBox="1"/>
          <p:nvPr/>
        </p:nvSpPr>
        <p:spPr>
          <a:xfrm>
            <a:off x="496985" y="1151541"/>
            <a:ext cx="11214955" cy="53635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a:spcAft>
                <a:spcPts val="600"/>
              </a:spcAft>
              <a:tabLst>
                <a:tab pos="450215" algn="l"/>
              </a:tabLst>
            </a:pPr>
            <a:r>
              <a:rPr lang="en-GB" sz="2000" b="1" dirty="0">
                <a:effectLst/>
                <a:latin typeface="Calibri" panose="020F0502020204030204" pitchFamily="34" charset="0"/>
                <a:ea typeface="Arial" panose="020B0604020202020204" pitchFamily="34" charset="0"/>
                <a:cs typeface="Calibri" panose="020F0502020204030204" pitchFamily="34" charset="0"/>
              </a:rPr>
              <a:t>A first step – is a proposal for assembly 2025 – whilst building coordination, integration and advocacy</a:t>
            </a:r>
          </a:p>
          <a:p>
            <a:pPr>
              <a:spcAft>
                <a:spcPts val="600"/>
              </a:spcAft>
              <a:tabLst>
                <a:tab pos="450215" algn="l"/>
              </a:tabLst>
            </a:pPr>
            <a:endParaRPr lang="en-GB" sz="2000" b="1" dirty="0">
              <a:effectLst/>
              <a:latin typeface="Calibri" panose="020F0502020204030204" pitchFamily="34" charset="0"/>
              <a:ea typeface="Arial" panose="020B0604020202020204" pitchFamily="34" charset="0"/>
              <a:cs typeface="Calibri" panose="020F0502020204030204" pitchFamily="34" charset="0"/>
            </a:endParaRPr>
          </a:p>
          <a:p>
            <a:pPr>
              <a:spcAft>
                <a:spcPts val="600"/>
              </a:spcAft>
              <a:tabLst>
                <a:tab pos="450215" algn="l"/>
              </a:tabLst>
            </a:pPr>
            <a:r>
              <a:rPr lang="en-GB" sz="2000" b="1" dirty="0">
                <a:effectLst/>
                <a:latin typeface="Calibri" panose="020F0502020204030204" pitchFamily="34" charset="0"/>
                <a:ea typeface="Arial" panose="020B0604020202020204" pitchFamily="34" charset="0"/>
                <a:cs typeface="Calibri" panose="020F0502020204030204" pitchFamily="34" charset="0"/>
              </a:rPr>
              <a:t>Proposal for evolving GOOS (outlining what needs to be done as a first step)</a:t>
            </a:r>
          </a:p>
          <a:p>
            <a:pPr marL="800100" lvl="1" indent="-342900">
              <a:spcAft>
                <a:spcPts val="600"/>
              </a:spcAft>
              <a:buFont typeface="+mj-lt"/>
              <a:buAutoNum type="arabicPeriod"/>
              <a:tabLst>
                <a:tab pos="450215" algn="l"/>
              </a:tabLst>
            </a:pPr>
            <a:r>
              <a:rPr lang="en-GB" sz="2000" dirty="0">
                <a:effectLst/>
                <a:latin typeface="Calibri" panose="020F0502020204030204" pitchFamily="34" charset="0"/>
                <a:ea typeface="Arial" panose="020B0604020202020204" pitchFamily="34" charset="0"/>
                <a:cs typeface="Calibri" panose="020F0502020204030204" pitchFamily="34" charset="0"/>
              </a:rPr>
              <a:t>Focus GOOS to be fit for purpose to meet the needs of Member States</a:t>
            </a:r>
            <a:endParaRPr lang="en-US" sz="2000" dirty="0">
              <a:latin typeface="Calibri" panose="020F0502020204030204" pitchFamily="34" charset="0"/>
              <a:ea typeface="Arial" panose="020B0604020202020204" pitchFamily="34" charset="0"/>
              <a:cs typeface="Calibri" panose="020F0502020204030204" pitchFamily="34" charset="0"/>
            </a:endParaRPr>
          </a:p>
          <a:p>
            <a:pPr marL="800100" lvl="1" indent="-342900">
              <a:spcAft>
                <a:spcPts val="600"/>
              </a:spcAft>
              <a:buFont typeface="+mj-lt"/>
              <a:buAutoNum type="arabicPeriod"/>
              <a:tabLst>
                <a:tab pos="450215" algn="l"/>
              </a:tabLst>
            </a:pPr>
            <a:r>
              <a:rPr lang="en-GB" sz="2000" dirty="0">
                <a:effectLst/>
                <a:highlight>
                  <a:srgbClr val="FFFFFF"/>
                </a:highlight>
                <a:latin typeface="Calibri" panose="020F0502020204030204" pitchFamily="34" charset="0"/>
                <a:ea typeface="Arial" panose="020B0604020202020204" pitchFamily="34" charset="0"/>
                <a:cs typeface="Calibri" panose="020F0502020204030204" pitchFamily="34" charset="0"/>
              </a:rPr>
              <a:t>Review components and revise TOR, as well as </a:t>
            </a:r>
            <a:r>
              <a:rPr lang="en-GB" sz="2000" dirty="0" err="1">
                <a:effectLst/>
                <a:highlight>
                  <a:srgbClr val="FFFFFF"/>
                </a:highlight>
                <a:latin typeface="Calibri" panose="020F0502020204030204" pitchFamily="34" charset="0"/>
                <a:ea typeface="Arial" panose="020B0604020202020204" pitchFamily="34" charset="0"/>
                <a:cs typeface="Calibri" panose="020F0502020204030204" pitchFamily="34" charset="0"/>
              </a:rPr>
              <a:t>MoUs</a:t>
            </a:r>
            <a:r>
              <a:rPr lang="en-GB" sz="2000" dirty="0">
                <a:effectLst/>
                <a:highlight>
                  <a:srgbClr val="FFFFFF"/>
                </a:highlight>
                <a:latin typeface="Calibri" panose="020F0502020204030204" pitchFamily="34" charset="0"/>
                <a:ea typeface="Arial" panose="020B0604020202020204" pitchFamily="34" charset="0"/>
                <a:cs typeface="Calibri" panose="020F0502020204030204" pitchFamily="34" charset="0"/>
              </a:rPr>
              <a:t> with sponsors and partners</a:t>
            </a:r>
            <a:endParaRPr lang="en-US" sz="2000" dirty="0">
              <a:effectLst/>
              <a:latin typeface="Calibri" panose="020F0502020204030204" pitchFamily="34" charset="0"/>
              <a:ea typeface="Arial" panose="020B0604020202020204" pitchFamily="34" charset="0"/>
              <a:cs typeface="Calibri" panose="020F0502020204030204" pitchFamily="34" charset="0"/>
            </a:endParaRPr>
          </a:p>
          <a:p>
            <a:pPr marL="800100" lvl="1" indent="-342900">
              <a:spcAft>
                <a:spcPts val="600"/>
              </a:spcAft>
              <a:buFont typeface="+mj-lt"/>
              <a:buAutoNum type="arabicPeriod"/>
            </a:pPr>
            <a:r>
              <a:rPr lang="en-GB" sz="2000" dirty="0">
                <a:effectLst/>
                <a:highlight>
                  <a:srgbClr val="FFFFFF"/>
                </a:highlight>
                <a:latin typeface="Calibri" panose="020F0502020204030204" pitchFamily="34" charset="0"/>
                <a:ea typeface="Arial" panose="020B0604020202020204" pitchFamily="34" charset="0"/>
                <a:cs typeface="Calibri" panose="020F0502020204030204" pitchFamily="34" charset="0"/>
              </a:rPr>
              <a:t>Create a functioning Digital Ecosystem to enable end user applications</a:t>
            </a:r>
          </a:p>
          <a:p>
            <a:pPr marL="800100" lvl="1" indent="-342900">
              <a:spcAft>
                <a:spcPts val="600"/>
              </a:spcAft>
              <a:buFont typeface="+mj-lt"/>
              <a:buAutoNum type="arabicPeriod"/>
            </a:pPr>
            <a:r>
              <a:rPr lang="en-GB" sz="20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Evolve a user and uptake strategy</a:t>
            </a:r>
            <a:endParaRPr lang="en-US" sz="2000" dirty="0">
              <a:effectLst/>
              <a:latin typeface="Calibri" panose="020F0502020204030204" pitchFamily="34" charset="0"/>
              <a:ea typeface="Arial" panose="020B0604020202020204" pitchFamily="34" charset="0"/>
              <a:cs typeface="Calibri" panose="020F0502020204030204" pitchFamily="34" charset="0"/>
            </a:endParaRPr>
          </a:p>
          <a:p>
            <a:pPr marL="800100" lvl="1" indent="-342900">
              <a:spcAft>
                <a:spcPts val="600"/>
              </a:spcAft>
              <a:buFont typeface="+mj-lt"/>
              <a:buAutoNum type="arabicPeriod"/>
            </a:pPr>
            <a:r>
              <a:rPr lang="en-GB" sz="2000" dirty="0">
                <a:effectLst/>
                <a:highlight>
                  <a:srgbClr val="FFFFFF"/>
                </a:highlight>
                <a:latin typeface="Calibri" panose="020F0502020204030204" pitchFamily="34" charset="0"/>
                <a:ea typeface="Arial" panose="020B0604020202020204" pitchFamily="34" charset="0"/>
                <a:cs typeface="Calibri" panose="020F0502020204030204" pitchFamily="34" charset="0"/>
              </a:rPr>
              <a:t>Determine</a:t>
            </a:r>
            <a:r>
              <a:rPr lang="en-GB" sz="20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 a process to set a new GOOS strategy synergised with Decade Challenge 7 </a:t>
            </a:r>
            <a:br>
              <a:rPr lang="en-GB" sz="20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br>
            <a:r>
              <a:rPr lang="en-GB" sz="2000" b="1"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and </a:t>
            </a:r>
            <a:r>
              <a:rPr lang="en-GB" sz="20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across IOC </a:t>
            </a:r>
            <a:r>
              <a:rPr lang="en-GB" sz="2000" dirty="0" err="1">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proceses</a:t>
            </a:r>
            <a:endParaRPr lang="en-GB" sz="20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endParaRPr>
          </a:p>
          <a:p>
            <a:pPr lvl="1">
              <a:spcAft>
                <a:spcPts val="600"/>
              </a:spcAft>
            </a:pPr>
            <a:endParaRPr lang="en-GB" sz="20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endParaRPr>
          </a:p>
          <a:p>
            <a:pPr>
              <a:spcAft>
                <a:spcPts val="600"/>
              </a:spcAft>
            </a:pPr>
            <a:r>
              <a:rPr lang="en-GB" sz="2000" b="1" dirty="0">
                <a:solidFill>
                  <a:srgbClr val="000000"/>
                </a:solidFill>
                <a:highlight>
                  <a:srgbClr val="FFFFFF"/>
                </a:highlight>
                <a:latin typeface="Calibri" panose="020F0502020204030204" pitchFamily="34" charset="0"/>
                <a:ea typeface="Arial" panose="020B0604020202020204" pitchFamily="34" charset="0"/>
                <a:cs typeface="Calibri" panose="020F0502020204030204" pitchFamily="34" charset="0"/>
              </a:rPr>
              <a:t>Management Team</a:t>
            </a:r>
          </a:p>
          <a:p>
            <a:pPr lvl="1">
              <a:spcAft>
                <a:spcPts val="600"/>
              </a:spcAft>
            </a:pPr>
            <a:r>
              <a:rPr lang="en-GB" sz="2000" dirty="0">
                <a:solidFill>
                  <a:srgbClr val="000000"/>
                </a:solidFill>
                <a:highlight>
                  <a:srgbClr val="FFFFFF"/>
                </a:highlight>
                <a:latin typeface="Calibri" panose="020F0502020204030204" pitchFamily="34" charset="0"/>
                <a:ea typeface="Arial" panose="020B0604020202020204" pitchFamily="34" charset="0"/>
                <a:cs typeface="Calibri" panose="020F0502020204030204" pitchFamily="34" charset="0"/>
              </a:rPr>
              <a:t>Coordinate and advocate international, regional and national support and engagement, with clear communications and process</a:t>
            </a:r>
          </a:p>
          <a:p>
            <a:pPr lvl="1">
              <a:spcAft>
                <a:spcPts val="600"/>
              </a:spcAft>
            </a:pPr>
            <a:r>
              <a:rPr lang="en-GB" sz="2000" dirty="0">
                <a:solidFill>
                  <a:srgbClr val="000000"/>
                </a:solidFill>
                <a:highlight>
                  <a:srgbClr val="FFFFFF"/>
                </a:highlight>
                <a:latin typeface="Calibri" panose="020F0502020204030204" pitchFamily="34" charset="0"/>
                <a:ea typeface="Arial" panose="020B0604020202020204" pitchFamily="34" charset="0"/>
                <a:cs typeface="Calibri" panose="020F0502020204030204" pitchFamily="34" charset="0"/>
              </a:rPr>
              <a:t>Continue to engage with Member States and other stakeholders for transparency and support </a:t>
            </a:r>
          </a:p>
        </p:txBody>
      </p:sp>
    </p:spTree>
    <p:extLst>
      <p:ext uri="{BB962C8B-B14F-4D97-AF65-F5344CB8AC3E}">
        <p14:creationId xmlns:p14="http://schemas.microsoft.com/office/powerpoint/2010/main" val="26908817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49"/>
        <p:cNvGrpSpPr/>
        <p:nvPr/>
      </p:nvGrpSpPr>
      <p:grpSpPr>
        <a:xfrm>
          <a:off x="0" y="0"/>
          <a:ext cx="0" cy="0"/>
          <a:chOff x="0" y="0"/>
          <a:chExt cx="0" cy="0"/>
        </a:xfrm>
      </p:grpSpPr>
      <p:pic>
        <p:nvPicPr>
          <p:cNvPr id="450" name="Google Shape;450;g2da88d5c573_0_2938"/>
          <p:cNvPicPr preferRelativeResize="0"/>
          <p:nvPr/>
        </p:nvPicPr>
        <p:blipFill rotWithShape="1">
          <a:blip r:embed="rId3">
            <a:alphaModFix/>
          </a:blip>
          <a:srcRect/>
          <a:stretch/>
        </p:blipFill>
        <p:spPr>
          <a:xfrm>
            <a:off x="105450" y="0"/>
            <a:ext cx="11981102" cy="6744800"/>
          </a:xfrm>
          <a:prstGeom prst="rect">
            <a:avLst/>
          </a:prstGeom>
          <a:noFill/>
          <a:ln>
            <a:noFill/>
          </a:ln>
        </p:spPr>
      </p:pic>
      <p:grpSp>
        <p:nvGrpSpPr>
          <p:cNvPr id="451" name="Google Shape;451;g2da88d5c573_0_2938"/>
          <p:cNvGrpSpPr/>
          <p:nvPr/>
        </p:nvGrpSpPr>
        <p:grpSpPr>
          <a:xfrm>
            <a:off x="9866163" y="1549252"/>
            <a:ext cx="1013779" cy="1014475"/>
            <a:chOff x="5753448" y="921465"/>
            <a:chExt cx="773700" cy="773700"/>
          </a:xfrm>
        </p:grpSpPr>
        <p:sp>
          <p:nvSpPr>
            <p:cNvPr id="452" name="Google Shape;452;g2da88d5c573_0_2938"/>
            <p:cNvSpPr/>
            <p:nvPr/>
          </p:nvSpPr>
          <p:spPr>
            <a:xfrm>
              <a:off x="5753448" y="921465"/>
              <a:ext cx="773700" cy="773700"/>
            </a:xfrm>
            <a:prstGeom prst="ellipse">
              <a:avLst/>
            </a:prstGeom>
            <a:solidFill>
              <a:srgbClr val="C12320">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53" name="Google Shape;453;g2da88d5c573_0_2938"/>
            <p:cNvPicPr preferRelativeResize="0"/>
            <p:nvPr/>
          </p:nvPicPr>
          <p:blipFill rotWithShape="1">
            <a:blip r:embed="rId4">
              <a:alphaModFix/>
            </a:blip>
            <a:srcRect/>
            <a:stretch/>
          </p:blipFill>
          <p:spPr>
            <a:xfrm>
              <a:off x="5824714" y="977872"/>
              <a:ext cx="624997" cy="650485"/>
            </a:xfrm>
            <a:prstGeom prst="rect">
              <a:avLst/>
            </a:prstGeom>
            <a:noFill/>
            <a:ln>
              <a:noFill/>
            </a:ln>
          </p:spPr>
        </p:pic>
      </p:grpSp>
      <p:grpSp>
        <p:nvGrpSpPr>
          <p:cNvPr id="454" name="Google Shape;454;g2da88d5c573_0_2938"/>
          <p:cNvGrpSpPr/>
          <p:nvPr/>
        </p:nvGrpSpPr>
        <p:grpSpPr>
          <a:xfrm>
            <a:off x="6096084" y="1198878"/>
            <a:ext cx="465115" cy="472858"/>
            <a:chOff x="2722033" y="1583266"/>
            <a:chExt cx="354968" cy="360630"/>
          </a:xfrm>
        </p:grpSpPr>
        <p:sp>
          <p:nvSpPr>
            <p:cNvPr id="455" name="Google Shape;455;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56" name="Google Shape;456;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57" name="Google Shape;457;g2da88d5c573_0_2938"/>
          <p:cNvGrpSpPr/>
          <p:nvPr/>
        </p:nvGrpSpPr>
        <p:grpSpPr>
          <a:xfrm>
            <a:off x="5682874" y="1437253"/>
            <a:ext cx="465115" cy="472858"/>
            <a:chOff x="2722033" y="1583266"/>
            <a:chExt cx="354968" cy="360630"/>
          </a:xfrm>
        </p:grpSpPr>
        <p:sp>
          <p:nvSpPr>
            <p:cNvPr id="458" name="Google Shape;458;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59" name="Google Shape;459;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0" name="Google Shape;460;g2da88d5c573_0_2938"/>
          <p:cNvGrpSpPr/>
          <p:nvPr/>
        </p:nvGrpSpPr>
        <p:grpSpPr>
          <a:xfrm>
            <a:off x="6035593" y="1810464"/>
            <a:ext cx="465115" cy="472858"/>
            <a:chOff x="2722033" y="1583266"/>
            <a:chExt cx="354968" cy="360630"/>
          </a:xfrm>
        </p:grpSpPr>
        <p:sp>
          <p:nvSpPr>
            <p:cNvPr id="461" name="Google Shape;461;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62" name="Google Shape;462;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3" name="Google Shape;463;g2da88d5c573_0_2938"/>
          <p:cNvGrpSpPr/>
          <p:nvPr/>
        </p:nvGrpSpPr>
        <p:grpSpPr>
          <a:xfrm>
            <a:off x="6395612" y="1977013"/>
            <a:ext cx="465115" cy="472858"/>
            <a:chOff x="2722033" y="1583266"/>
            <a:chExt cx="354968" cy="360630"/>
          </a:xfrm>
        </p:grpSpPr>
        <p:sp>
          <p:nvSpPr>
            <p:cNvPr id="464" name="Google Shape;464;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65" name="Google Shape;465;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6" name="Google Shape;466;g2da88d5c573_0_2938"/>
          <p:cNvGrpSpPr/>
          <p:nvPr/>
        </p:nvGrpSpPr>
        <p:grpSpPr>
          <a:xfrm>
            <a:off x="5243248" y="1782670"/>
            <a:ext cx="465115" cy="472858"/>
            <a:chOff x="2722033" y="1583266"/>
            <a:chExt cx="354968" cy="360630"/>
          </a:xfrm>
        </p:grpSpPr>
        <p:sp>
          <p:nvSpPr>
            <p:cNvPr id="467" name="Google Shape;467;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68" name="Google Shape;468;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9" name="Google Shape;469;g2da88d5c573_0_2938"/>
          <p:cNvGrpSpPr/>
          <p:nvPr/>
        </p:nvGrpSpPr>
        <p:grpSpPr>
          <a:xfrm>
            <a:off x="3934202" y="1542614"/>
            <a:ext cx="465115" cy="472858"/>
            <a:chOff x="2722033" y="1583266"/>
            <a:chExt cx="354968" cy="360630"/>
          </a:xfrm>
        </p:grpSpPr>
        <p:sp>
          <p:nvSpPr>
            <p:cNvPr id="470" name="Google Shape;470;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71" name="Google Shape;471;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72" name="Google Shape;472;g2da88d5c573_0_2938"/>
          <p:cNvGrpSpPr/>
          <p:nvPr/>
        </p:nvGrpSpPr>
        <p:grpSpPr>
          <a:xfrm>
            <a:off x="3224210" y="2028343"/>
            <a:ext cx="465115" cy="472858"/>
            <a:chOff x="2722033" y="1583266"/>
            <a:chExt cx="354968" cy="360630"/>
          </a:xfrm>
        </p:grpSpPr>
        <p:sp>
          <p:nvSpPr>
            <p:cNvPr id="473" name="Google Shape;473;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74" name="Google Shape;474;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75" name="Google Shape;475;g2da88d5c573_0_2938"/>
          <p:cNvGrpSpPr/>
          <p:nvPr/>
        </p:nvGrpSpPr>
        <p:grpSpPr>
          <a:xfrm>
            <a:off x="4155616" y="4143606"/>
            <a:ext cx="465115" cy="472858"/>
            <a:chOff x="2722033" y="1583266"/>
            <a:chExt cx="354968" cy="360630"/>
          </a:xfrm>
        </p:grpSpPr>
        <p:sp>
          <p:nvSpPr>
            <p:cNvPr id="476" name="Google Shape;476;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77" name="Google Shape;477;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78" name="Google Shape;478;g2da88d5c573_0_2938"/>
          <p:cNvGrpSpPr/>
          <p:nvPr/>
        </p:nvGrpSpPr>
        <p:grpSpPr>
          <a:xfrm>
            <a:off x="3617577" y="5020707"/>
            <a:ext cx="465115" cy="472858"/>
            <a:chOff x="2722033" y="1583266"/>
            <a:chExt cx="354968" cy="360630"/>
          </a:xfrm>
        </p:grpSpPr>
        <p:sp>
          <p:nvSpPr>
            <p:cNvPr id="479" name="Google Shape;479;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0" name="Google Shape;480;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81" name="Google Shape;481;g2da88d5c573_0_2938"/>
          <p:cNvGrpSpPr/>
          <p:nvPr/>
        </p:nvGrpSpPr>
        <p:grpSpPr>
          <a:xfrm>
            <a:off x="6252309" y="4732041"/>
            <a:ext cx="465115" cy="472858"/>
            <a:chOff x="2722033" y="1583266"/>
            <a:chExt cx="354968" cy="360630"/>
          </a:xfrm>
        </p:grpSpPr>
        <p:sp>
          <p:nvSpPr>
            <p:cNvPr id="482" name="Google Shape;482;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3" name="Google Shape;483;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84" name="Google Shape;484;g2da88d5c573_0_2938"/>
          <p:cNvGrpSpPr/>
          <p:nvPr/>
        </p:nvGrpSpPr>
        <p:grpSpPr>
          <a:xfrm>
            <a:off x="7250734" y="3925727"/>
            <a:ext cx="465115" cy="472858"/>
            <a:chOff x="2722033" y="1583266"/>
            <a:chExt cx="354968" cy="360630"/>
          </a:xfrm>
        </p:grpSpPr>
        <p:sp>
          <p:nvSpPr>
            <p:cNvPr id="485" name="Google Shape;485;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6" name="Google Shape;486;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87" name="Google Shape;487;g2da88d5c573_0_2938"/>
          <p:cNvGrpSpPr/>
          <p:nvPr/>
        </p:nvGrpSpPr>
        <p:grpSpPr>
          <a:xfrm>
            <a:off x="7417138" y="4180663"/>
            <a:ext cx="465115" cy="472858"/>
            <a:chOff x="2722033" y="1583266"/>
            <a:chExt cx="354968" cy="360630"/>
          </a:xfrm>
        </p:grpSpPr>
        <p:sp>
          <p:nvSpPr>
            <p:cNvPr id="488" name="Google Shape;488;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9" name="Google Shape;489;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0" name="Google Shape;490;g2da88d5c573_0_2938"/>
          <p:cNvGrpSpPr/>
          <p:nvPr/>
        </p:nvGrpSpPr>
        <p:grpSpPr>
          <a:xfrm>
            <a:off x="10828176" y="5020705"/>
            <a:ext cx="465115" cy="472858"/>
            <a:chOff x="2722033" y="1583266"/>
            <a:chExt cx="354968" cy="360630"/>
          </a:xfrm>
        </p:grpSpPr>
        <p:sp>
          <p:nvSpPr>
            <p:cNvPr id="491" name="Google Shape;491;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92" name="Google Shape;492;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3" name="Google Shape;493;g2da88d5c573_0_2938"/>
          <p:cNvGrpSpPr/>
          <p:nvPr/>
        </p:nvGrpSpPr>
        <p:grpSpPr>
          <a:xfrm>
            <a:off x="10628699" y="3452910"/>
            <a:ext cx="465115" cy="472858"/>
            <a:chOff x="2722033" y="1583266"/>
            <a:chExt cx="354968" cy="360630"/>
          </a:xfrm>
        </p:grpSpPr>
        <p:sp>
          <p:nvSpPr>
            <p:cNvPr id="494" name="Google Shape;494;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95" name="Google Shape;495;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6" name="Google Shape;496;g2da88d5c573_0_2938"/>
          <p:cNvGrpSpPr/>
          <p:nvPr/>
        </p:nvGrpSpPr>
        <p:grpSpPr>
          <a:xfrm>
            <a:off x="9624687" y="3235031"/>
            <a:ext cx="465115" cy="472858"/>
            <a:chOff x="2722033" y="1583266"/>
            <a:chExt cx="354968" cy="360630"/>
          </a:xfrm>
        </p:grpSpPr>
        <p:sp>
          <p:nvSpPr>
            <p:cNvPr id="497" name="Google Shape;497;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98" name="Google Shape;498;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9" name="Google Shape;499;g2da88d5c573_0_2938"/>
          <p:cNvGrpSpPr/>
          <p:nvPr/>
        </p:nvGrpSpPr>
        <p:grpSpPr>
          <a:xfrm>
            <a:off x="9334506" y="2363519"/>
            <a:ext cx="465115" cy="472858"/>
            <a:chOff x="2722033" y="1583266"/>
            <a:chExt cx="354968" cy="360630"/>
          </a:xfrm>
        </p:grpSpPr>
        <p:sp>
          <p:nvSpPr>
            <p:cNvPr id="500" name="Google Shape;500;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01" name="Google Shape;501;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502" name="Google Shape;502;g2da88d5c573_0_2938"/>
          <p:cNvGrpSpPr/>
          <p:nvPr/>
        </p:nvGrpSpPr>
        <p:grpSpPr>
          <a:xfrm>
            <a:off x="9572562" y="1435285"/>
            <a:ext cx="465115" cy="472858"/>
            <a:chOff x="2722033" y="1583266"/>
            <a:chExt cx="354968" cy="360630"/>
          </a:xfrm>
        </p:grpSpPr>
        <p:sp>
          <p:nvSpPr>
            <p:cNvPr id="503" name="Google Shape;503;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04" name="Google Shape;504;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505" name="Google Shape;505;g2da88d5c573_0_2938"/>
          <p:cNvGrpSpPr/>
          <p:nvPr/>
        </p:nvGrpSpPr>
        <p:grpSpPr>
          <a:xfrm>
            <a:off x="4445641" y="1190209"/>
            <a:ext cx="1013779" cy="1023196"/>
            <a:chOff x="3320653" y="914792"/>
            <a:chExt cx="773700" cy="780351"/>
          </a:xfrm>
        </p:grpSpPr>
        <p:sp>
          <p:nvSpPr>
            <p:cNvPr id="506" name="Google Shape;506;g2da88d5c573_0_2938"/>
            <p:cNvSpPr/>
            <p:nvPr/>
          </p:nvSpPr>
          <p:spPr>
            <a:xfrm>
              <a:off x="3320653" y="914792"/>
              <a:ext cx="773700" cy="773700"/>
            </a:xfrm>
            <a:prstGeom prst="ellipse">
              <a:avLst/>
            </a:prstGeom>
            <a:solidFill>
              <a:srgbClr val="0085C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07" name="Google Shape;507;g2da88d5c573_0_2938"/>
            <p:cNvPicPr preferRelativeResize="0"/>
            <p:nvPr/>
          </p:nvPicPr>
          <p:blipFill rotWithShape="1">
            <a:blip r:embed="rId6">
              <a:alphaModFix/>
            </a:blip>
            <a:srcRect/>
            <a:stretch/>
          </p:blipFill>
          <p:spPr>
            <a:xfrm>
              <a:off x="3343432" y="935843"/>
              <a:ext cx="729549" cy="759300"/>
            </a:xfrm>
            <a:prstGeom prst="rect">
              <a:avLst/>
            </a:prstGeom>
            <a:noFill/>
            <a:ln>
              <a:noFill/>
            </a:ln>
          </p:spPr>
        </p:pic>
      </p:grpSp>
      <p:grpSp>
        <p:nvGrpSpPr>
          <p:cNvPr id="508" name="Google Shape;508;g2da88d5c573_0_2938"/>
          <p:cNvGrpSpPr/>
          <p:nvPr/>
        </p:nvGrpSpPr>
        <p:grpSpPr>
          <a:xfrm>
            <a:off x="4028701" y="1977021"/>
            <a:ext cx="1013779" cy="1014475"/>
            <a:chOff x="2980729" y="1516133"/>
            <a:chExt cx="773700" cy="773700"/>
          </a:xfrm>
        </p:grpSpPr>
        <p:sp>
          <p:nvSpPr>
            <p:cNvPr id="509" name="Google Shape;509;g2da88d5c573_0_2938"/>
            <p:cNvSpPr/>
            <p:nvPr/>
          </p:nvSpPr>
          <p:spPr>
            <a:xfrm>
              <a:off x="2980729" y="1516133"/>
              <a:ext cx="773700" cy="773700"/>
            </a:xfrm>
            <a:prstGeom prst="ellipse">
              <a:avLst/>
            </a:prstGeom>
            <a:solidFill>
              <a:srgbClr val="769B4E">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0" name="Google Shape;510;g2da88d5c573_0_2938"/>
            <p:cNvPicPr preferRelativeResize="0"/>
            <p:nvPr/>
          </p:nvPicPr>
          <p:blipFill rotWithShape="1">
            <a:blip r:embed="rId7">
              <a:alphaModFix/>
            </a:blip>
            <a:srcRect/>
            <a:stretch/>
          </p:blipFill>
          <p:spPr>
            <a:xfrm>
              <a:off x="3037498" y="1572587"/>
              <a:ext cx="655016" cy="681728"/>
            </a:xfrm>
            <a:prstGeom prst="rect">
              <a:avLst/>
            </a:prstGeom>
            <a:noFill/>
            <a:ln>
              <a:noFill/>
            </a:ln>
          </p:spPr>
        </p:pic>
      </p:grpSp>
      <p:grpSp>
        <p:nvGrpSpPr>
          <p:cNvPr id="511" name="Google Shape;511;g2da88d5c573_0_2938"/>
          <p:cNvGrpSpPr/>
          <p:nvPr/>
        </p:nvGrpSpPr>
        <p:grpSpPr>
          <a:xfrm>
            <a:off x="6731870" y="4380214"/>
            <a:ext cx="745305" cy="746002"/>
            <a:chOff x="2980729" y="1516133"/>
            <a:chExt cx="773700" cy="773700"/>
          </a:xfrm>
        </p:grpSpPr>
        <p:sp>
          <p:nvSpPr>
            <p:cNvPr id="512" name="Google Shape;512;g2da88d5c573_0_2938"/>
            <p:cNvSpPr/>
            <p:nvPr/>
          </p:nvSpPr>
          <p:spPr>
            <a:xfrm>
              <a:off x="2980729" y="1516133"/>
              <a:ext cx="773700" cy="773700"/>
            </a:xfrm>
            <a:prstGeom prst="ellipse">
              <a:avLst/>
            </a:prstGeom>
            <a:solidFill>
              <a:srgbClr val="769B4E">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3" name="Google Shape;513;g2da88d5c573_0_2938"/>
            <p:cNvPicPr preferRelativeResize="0"/>
            <p:nvPr/>
          </p:nvPicPr>
          <p:blipFill rotWithShape="1">
            <a:blip r:embed="rId7">
              <a:alphaModFix/>
            </a:blip>
            <a:srcRect/>
            <a:stretch/>
          </p:blipFill>
          <p:spPr>
            <a:xfrm>
              <a:off x="3037498" y="1572587"/>
              <a:ext cx="655016" cy="681728"/>
            </a:xfrm>
            <a:prstGeom prst="rect">
              <a:avLst/>
            </a:prstGeom>
            <a:noFill/>
            <a:ln>
              <a:noFill/>
            </a:ln>
          </p:spPr>
        </p:pic>
      </p:grpSp>
      <p:grpSp>
        <p:nvGrpSpPr>
          <p:cNvPr id="514" name="Google Shape;514;g2da88d5c573_0_2938"/>
          <p:cNvGrpSpPr/>
          <p:nvPr/>
        </p:nvGrpSpPr>
        <p:grpSpPr>
          <a:xfrm>
            <a:off x="9389395" y="1734200"/>
            <a:ext cx="745305" cy="746002"/>
            <a:chOff x="2980729" y="1516133"/>
            <a:chExt cx="773700" cy="773700"/>
          </a:xfrm>
        </p:grpSpPr>
        <p:sp>
          <p:nvSpPr>
            <p:cNvPr id="515" name="Google Shape;515;g2da88d5c573_0_2938"/>
            <p:cNvSpPr/>
            <p:nvPr/>
          </p:nvSpPr>
          <p:spPr>
            <a:xfrm>
              <a:off x="2980729" y="1516133"/>
              <a:ext cx="773700" cy="773700"/>
            </a:xfrm>
            <a:prstGeom prst="ellipse">
              <a:avLst/>
            </a:prstGeom>
            <a:solidFill>
              <a:srgbClr val="769B4E">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6" name="Google Shape;516;g2da88d5c573_0_2938"/>
            <p:cNvPicPr preferRelativeResize="0"/>
            <p:nvPr/>
          </p:nvPicPr>
          <p:blipFill rotWithShape="1">
            <a:blip r:embed="rId7">
              <a:alphaModFix/>
            </a:blip>
            <a:srcRect/>
            <a:stretch/>
          </p:blipFill>
          <p:spPr>
            <a:xfrm>
              <a:off x="3037498" y="1572587"/>
              <a:ext cx="655016" cy="681728"/>
            </a:xfrm>
            <a:prstGeom prst="rect">
              <a:avLst/>
            </a:prstGeom>
            <a:noFill/>
            <a:ln>
              <a:noFill/>
            </a:ln>
          </p:spPr>
        </p:pic>
      </p:grpSp>
      <p:grpSp>
        <p:nvGrpSpPr>
          <p:cNvPr id="517" name="Google Shape;517;g2da88d5c573_0_2938"/>
          <p:cNvGrpSpPr/>
          <p:nvPr/>
        </p:nvGrpSpPr>
        <p:grpSpPr>
          <a:xfrm>
            <a:off x="8260053" y="2642460"/>
            <a:ext cx="810064" cy="810838"/>
            <a:chOff x="5753448" y="921465"/>
            <a:chExt cx="773700" cy="773700"/>
          </a:xfrm>
        </p:grpSpPr>
        <p:sp>
          <p:nvSpPr>
            <p:cNvPr id="518" name="Google Shape;518;g2da88d5c573_0_2938"/>
            <p:cNvSpPr/>
            <p:nvPr/>
          </p:nvSpPr>
          <p:spPr>
            <a:xfrm>
              <a:off x="5753448" y="921465"/>
              <a:ext cx="773700" cy="773700"/>
            </a:xfrm>
            <a:prstGeom prst="ellipse">
              <a:avLst/>
            </a:prstGeom>
            <a:solidFill>
              <a:srgbClr val="C12320">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9" name="Google Shape;519;g2da88d5c573_0_2938"/>
            <p:cNvPicPr preferRelativeResize="0"/>
            <p:nvPr/>
          </p:nvPicPr>
          <p:blipFill rotWithShape="1">
            <a:blip r:embed="rId4">
              <a:alphaModFix/>
            </a:blip>
            <a:srcRect/>
            <a:stretch/>
          </p:blipFill>
          <p:spPr>
            <a:xfrm>
              <a:off x="5824714" y="977872"/>
              <a:ext cx="624997" cy="650485"/>
            </a:xfrm>
            <a:prstGeom prst="rect">
              <a:avLst/>
            </a:prstGeom>
            <a:noFill/>
            <a:ln>
              <a:noFill/>
            </a:ln>
          </p:spPr>
        </p:pic>
      </p:grpSp>
      <p:grpSp>
        <p:nvGrpSpPr>
          <p:cNvPr id="520" name="Google Shape;520;g2da88d5c573_0_2938"/>
          <p:cNvGrpSpPr/>
          <p:nvPr/>
        </p:nvGrpSpPr>
        <p:grpSpPr>
          <a:xfrm>
            <a:off x="2859913" y="2519976"/>
            <a:ext cx="810064" cy="810838"/>
            <a:chOff x="5753448" y="921465"/>
            <a:chExt cx="773700" cy="773700"/>
          </a:xfrm>
        </p:grpSpPr>
        <p:sp>
          <p:nvSpPr>
            <p:cNvPr id="521" name="Google Shape;521;g2da88d5c573_0_2938"/>
            <p:cNvSpPr/>
            <p:nvPr/>
          </p:nvSpPr>
          <p:spPr>
            <a:xfrm>
              <a:off x="5753448" y="921465"/>
              <a:ext cx="773700" cy="773700"/>
            </a:xfrm>
            <a:prstGeom prst="ellipse">
              <a:avLst/>
            </a:prstGeom>
            <a:solidFill>
              <a:srgbClr val="C12320">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22" name="Google Shape;522;g2da88d5c573_0_2938"/>
            <p:cNvPicPr preferRelativeResize="0"/>
            <p:nvPr/>
          </p:nvPicPr>
          <p:blipFill rotWithShape="1">
            <a:blip r:embed="rId4">
              <a:alphaModFix/>
            </a:blip>
            <a:srcRect/>
            <a:stretch/>
          </p:blipFill>
          <p:spPr>
            <a:xfrm>
              <a:off x="5824714" y="977872"/>
              <a:ext cx="624997" cy="650485"/>
            </a:xfrm>
            <a:prstGeom prst="rect">
              <a:avLst/>
            </a:prstGeom>
            <a:noFill/>
            <a:ln>
              <a:noFill/>
            </a:ln>
          </p:spPr>
        </p:pic>
      </p:grpSp>
      <p:grpSp>
        <p:nvGrpSpPr>
          <p:cNvPr id="523" name="Google Shape;523;g2da88d5c573_0_2938"/>
          <p:cNvGrpSpPr/>
          <p:nvPr/>
        </p:nvGrpSpPr>
        <p:grpSpPr>
          <a:xfrm>
            <a:off x="3536133" y="1847868"/>
            <a:ext cx="810945" cy="811502"/>
            <a:chOff x="4227182" y="1985426"/>
            <a:chExt cx="618900" cy="618900"/>
          </a:xfrm>
        </p:grpSpPr>
        <p:sp>
          <p:nvSpPr>
            <p:cNvPr id="524" name="Google Shape;524;g2da88d5c573_0_2938"/>
            <p:cNvSpPr/>
            <p:nvPr/>
          </p:nvSpPr>
          <p:spPr>
            <a:xfrm>
              <a:off x="4227182" y="1985426"/>
              <a:ext cx="618900" cy="618900"/>
            </a:xfrm>
            <a:prstGeom prst="ellipse">
              <a:avLst/>
            </a:prstGeom>
            <a:solidFill>
              <a:srgbClr val="684F9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25" name="Google Shape;525;g2da88d5c573_0_2938"/>
            <p:cNvPicPr preferRelativeResize="0"/>
            <p:nvPr/>
          </p:nvPicPr>
          <p:blipFill rotWithShape="1">
            <a:blip r:embed="rId8">
              <a:alphaModFix/>
            </a:blip>
            <a:srcRect/>
            <a:stretch/>
          </p:blipFill>
          <p:spPr>
            <a:xfrm>
              <a:off x="4264480" y="2000908"/>
              <a:ext cx="564900" cy="587936"/>
            </a:xfrm>
            <a:prstGeom prst="rect">
              <a:avLst/>
            </a:prstGeom>
            <a:noFill/>
            <a:ln>
              <a:noFill/>
            </a:ln>
          </p:spPr>
        </p:pic>
      </p:grpSp>
      <p:grpSp>
        <p:nvGrpSpPr>
          <p:cNvPr id="526" name="Google Shape;526;g2da88d5c573_0_2938"/>
          <p:cNvGrpSpPr/>
          <p:nvPr/>
        </p:nvGrpSpPr>
        <p:grpSpPr>
          <a:xfrm>
            <a:off x="2161683" y="2920054"/>
            <a:ext cx="688031" cy="688588"/>
            <a:chOff x="4227182" y="1985426"/>
            <a:chExt cx="618900" cy="618900"/>
          </a:xfrm>
        </p:grpSpPr>
        <p:sp>
          <p:nvSpPr>
            <p:cNvPr id="527" name="Google Shape;527;g2da88d5c573_0_2938"/>
            <p:cNvSpPr/>
            <p:nvPr/>
          </p:nvSpPr>
          <p:spPr>
            <a:xfrm>
              <a:off x="4227182" y="1985426"/>
              <a:ext cx="618900" cy="618900"/>
            </a:xfrm>
            <a:prstGeom prst="ellipse">
              <a:avLst/>
            </a:prstGeom>
            <a:solidFill>
              <a:srgbClr val="684F9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28" name="Google Shape;528;g2da88d5c573_0_2938"/>
            <p:cNvPicPr preferRelativeResize="0"/>
            <p:nvPr/>
          </p:nvPicPr>
          <p:blipFill rotWithShape="1">
            <a:blip r:embed="rId8">
              <a:alphaModFix/>
            </a:blip>
            <a:srcRect/>
            <a:stretch/>
          </p:blipFill>
          <p:spPr>
            <a:xfrm>
              <a:off x="4264480" y="2000908"/>
              <a:ext cx="564900" cy="587936"/>
            </a:xfrm>
            <a:prstGeom prst="rect">
              <a:avLst/>
            </a:prstGeom>
            <a:noFill/>
            <a:ln>
              <a:noFill/>
            </a:ln>
          </p:spPr>
        </p:pic>
      </p:grpSp>
      <p:grpSp>
        <p:nvGrpSpPr>
          <p:cNvPr id="529" name="Google Shape;529;g2da88d5c573_0_2938"/>
          <p:cNvGrpSpPr/>
          <p:nvPr/>
        </p:nvGrpSpPr>
        <p:grpSpPr>
          <a:xfrm>
            <a:off x="9064524" y="2920054"/>
            <a:ext cx="688031" cy="688588"/>
            <a:chOff x="4227182" y="1985426"/>
            <a:chExt cx="618900" cy="618900"/>
          </a:xfrm>
        </p:grpSpPr>
        <p:sp>
          <p:nvSpPr>
            <p:cNvPr id="530" name="Google Shape;530;g2da88d5c573_0_2938"/>
            <p:cNvSpPr/>
            <p:nvPr/>
          </p:nvSpPr>
          <p:spPr>
            <a:xfrm>
              <a:off x="4227182" y="1985426"/>
              <a:ext cx="618900" cy="618900"/>
            </a:xfrm>
            <a:prstGeom prst="ellipse">
              <a:avLst/>
            </a:prstGeom>
            <a:solidFill>
              <a:srgbClr val="684F9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31" name="Google Shape;531;g2da88d5c573_0_2938"/>
            <p:cNvPicPr preferRelativeResize="0"/>
            <p:nvPr/>
          </p:nvPicPr>
          <p:blipFill rotWithShape="1">
            <a:blip r:embed="rId8">
              <a:alphaModFix/>
            </a:blip>
            <a:srcRect/>
            <a:stretch/>
          </p:blipFill>
          <p:spPr>
            <a:xfrm>
              <a:off x="4264480" y="2000908"/>
              <a:ext cx="564900" cy="587936"/>
            </a:xfrm>
            <a:prstGeom prst="rect">
              <a:avLst/>
            </a:prstGeom>
            <a:noFill/>
            <a:ln>
              <a:noFill/>
            </a:ln>
          </p:spPr>
        </p:pic>
      </p:grpSp>
      <p:grpSp>
        <p:nvGrpSpPr>
          <p:cNvPr id="532" name="Google Shape;532;g2da88d5c573_0_2938"/>
          <p:cNvGrpSpPr/>
          <p:nvPr/>
        </p:nvGrpSpPr>
        <p:grpSpPr>
          <a:xfrm>
            <a:off x="4692019" y="2629268"/>
            <a:ext cx="810945" cy="811502"/>
            <a:chOff x="5451584" y="1750949"/>
            <a:chExt cx="618900" cy="618900"/>
          </a:xfrm>
        </p:grpSpPr>
        <p:sp>
          <p:nvSpPr>
            <p:cNvPr id="533" name="Google Shape;533;g2da88d5c573_0_2938"/>
            <p:cNvSpPr/>
            <p:nvPr/>
          </p:nvSpPr>
          <p:spPr>
            <a:xfrm>
              <a:off x="5451584" y="1750949"/>
              <a:ext cx="618900" cy="618900"/>
            </a:xfrm>
            <a:prstGeom prst="ellipse">
              <a:avLst/>
            </a:prstGeom>
            <a:solidFill>
              <a:srgbClr val="3DB0AD">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34" name="Google Shape;534;g2da88d5c573_0_2938"/>
            <p:cNvPicPr preferRelativeResize="0"/>
            <p:nvPr/>
          </p:nvPicPr>
          <p:blipFill rotWithShape="1">
            <a:blip r:embed="rId9">
              <a:alphaModFix/>
            </a:blip>
            <a:srcRect/>
            <a:stretch/>
          </p:blipFill>
          <p:spPr>
            <a:xfrm>
              <a:off x="5522933" y="1796788"/>
              <a:ext cx="525600" cy="547033"/>
            </a:xfrm>
            <a:prstGeom prst="rect">
              <a:avLst/>
            </a:prstGeom>
            <a:noFill/>
            <a:ln>
              <a:noFill/>
            </a:ln>
          </p:spPr>
        </p:pic>
      </p:grpSp>
      <p:grpSp>
        <p:nvGrpSpPr>
          <p:cNvPr id="535" name="Google Shape;535;g2da88d5c573_0_2938"/>
          <p:cNvGrpSpPr/>
          <p:nvPr/>
        </p:nvGrpSpPr>
        <p:grpSpPr>
          <a:xfrm>
            <a:off x="5603905" y="1846750"/>
            <a:ext cx="525941" cy="526313"/>
            <a:chOff x="5451584" y="1750949"/>
            <a:chExt cx="618900" cy="618900"/>
          </a:xfrm>
        </p:grpSpPr>
        <p:sp>
          <p:nvSpPr>
            <p:cNvPr id="536" name="Google Shape;536;g2da88d5c573_0_2938"/>
            <p:cNvSpPr/>
            <p:nvPr/>
          </p:nvSpPr>
          <p:spPr>
            <a:xfrm>
              <a:off x="5451584" y="1750949"/>
              <a:ext cx="618900" cy="618900"/>
            </a:xfrm>
            <a:prstGeom prst="ellipse">
              <a:avLst/>
            </a:prstGeom>
            <a:solidFill>
              <a:srgbClr val="3DB0AD">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37" name="Google Shape;537;g2da88d5c573_0_2938"/>
            <p:cNvPicPr preferRelativeResize="0"/>
            <p:nvPr/>
          </p:nvPicPr>
          <p:blipFill rotWithShape="1">
            <a:blip r:embed="rId9">
              <a:alphaModFix/>
            </a:blip>
            <a:srcRect/>
            <a:stretch/>
          </p:blipFill>
          <p:spPr>
            <a:xfrm>
              <a:off x="5522933" y="1796788"/>
              <a:ext cx="525600" cy="547033"/>
            </a:xfrm>
            <a:prstGeom prst="rect">
              <a:avLst/>
            </a:prstGeom>
            <a:noFill/>
            <a:ln>
              <a:noFill/>
            </a:ln>
          </p:spPr>
        </p:pic>
      </p:grpSp>
      <p:grpSp>
        <p:nvGrpSpPr>
          <p:cNvPr id="538" name="Google Shape;538;g2da88d5c573_0_2938"/>
          <p:cNvGrpSpPr/>
          <p:nvPr/>
        </p:nvGrpSpPr>
        <p:grpSpPr>
          <a:xfrm>
            <a:off x="2718856" y="2684145"/>
            <a:ext cx="525941" cy="526313"/>
            <a:chOff x="5451584" y="1750949"/>
            <a:chExt cx="618900" cy="618900"/>
          </a:xfrm>
        </p:grpSpPr>
        <p:sp>
          <p:nvSpPr>
            <p:cNvPr id="539" name="Google Shape;539;g2da88d5c573_0_2938"/>
            <p:cNvSpPr/>
            <p:nvPr/>
          </p:nvSpPr>
          <p:spPr>
            <a:xfrm>
              <a:off x="5451584" y="1750949"/>
              <a:ext cx="618900" cy="618900"/>
            </a:xfrm>
            <a:prstGeom prst="ellipse">
              <a:avLst/>
            </a:prstGeom>
            <a:solidFill>
              <a:srgbClr val="3DB0AD">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40" name="Google Shape;540;g2da88d5c573_0_2938"/>
            <p:cNvPicPr preferRelativeResize="0"/>
            <p:nvPr/>
          </p:nvPicPr>
          <p:blipFill rotWithShape="1">
            <a:blip r:embed="rId9">
              <a:alphaModFix/>
            </a:blip>
            <a:srcRect/>
            <a:stretch/>
          </p:blipFill>
          <p:spPr>
            <a:xfrm>
              <a:off x="5522933" y="1796788"/>
              <a:ext cx="525600" cy="547033"/>
            </a:xfrm>
            <a:prstGeom prst="rect">
              <a:avLst/>
            </a:prstGeom>
            <a:noFill/>
            <a:ln>
              <a:noFill/>
            </a:ln>
          </p:spPr>
        </p:pic>
      </p:grpSp>
      <p:pic>
        <p:nvPicPr>
          <p:cNvPr id="541" name="Google Shape;541;g2da88d5c573_0_2938"/>
          <p:cNvPicPr preferRelativeResize="0"/>
          <p:nvPr/>
        </p:nvPicPr>
        <p:blipFill rotWithShape="1">
          <a:blip r:embed="rId10">
            <a:alphaModFix/>
          </a:blip>
          <a:srcRect/>
          <a:stretch/>
        </p:blipFill>
        <p:spPr>
          <a:xfrm>
            <a:off x="105450" y="4424930"/>
            <a:ext cx="3138995" cy="1664740"/>
          </a:xfrm>
          <a:prstGeom prst="rect">
            <a:avLst/>
          </a:prstGeom>
          <a:noFill/>
          <a:ln>
            <a:noFill/>
          </a:ln>
        </p:spPr>
      </p:pic>
      <p:sp>
        <p:nvSpPr>
          <p:cNvPr id="542" name="Google Shape;542;g2da88d5c573_0_2938"/>
          <p:cNvSpPr txBox="1">
            <a:spLocks noGrp="1"/>
          </p:cNvSpPr>
          <p:nvPr>
            <p:ph type="sldNum" idx="12"/>
          </p:nvPr>
        </p:nvSpPr>
        <p:spPr>
          <a:xfrm>
            <a:off x="11250151"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26</a:t>
            </a:fld>
            <a:endParaRPr/>
          </a:p>
        </p:txBody>
      </p:sp>
      <p:sp>
        <p:nvSpPr>
          <p:cNvPr id="543" name="Google Shape;543;g2da88d5c573_0_2938"/>
          <p:cNvSpPr txBox="1">
            <a:spLocks noGrp="1"/>
          </p:cNvSpPr>
          <p:nvPr>
            <p:ph type="title"/>
          </p:nvPr>
        </p:nvSpPr>
        <p:spPr>
          <a:xfrm>
            <a:off x="419715" y="291225"/>
            <a:ext cx="5013900" cy="431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1900"/>
              <a:buNone/>
            </a:pPr>
            <a:r>
              <a:rPr lang="en-GB"/>
              <a:t>Co-design Pilot Areas</a:t>
            </a:r>
            <a:br>
              <a:rPr lang="en-GB"/>
            </a:br>
            <a:endParaRPr/>
          </a:p>
        </p:txBody>
      </p:sp>
    </p:spTree>
    <p:extLst>
      <p:ext uri="{BB962C8B-B14F-4D97-AF65-F5344CB8AC3E}">
        <p14:creationId xmlns:p14="http://schemas.microsoft.com/office/powerpoint/2010/main" val="3739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anim calcmode="lin" valueType="num">
                                      <p:cBhvr additive="base">
                                        <p:cTn id="7" dur="500"/>
                                        <p:tgtEl>
                                          <p:spTgt spid="454"/>
                                        </p:tgtEl>
                                        <p:attrNameLst>
                                          <p:attrName>ppt_w</p:attrName>
                                        </p:attrNameLst>
                                      </p:cBhvr>
                                      <p:tavLst>
                                        <p:tav tm="0">
                                          <p:val>
                                            <p:strVal val="0"/>
                                          </p:val>
                                        </p:tav>
                                        <p:tav tm="100000">
                                          <p:val>
                                            <p:strVal val="#ppt_w"/>
                                          </p:val>
                                        </p:tav>
                                      </p:tavLst>
                                    </p:anim>
                                    <p:anim calcmode="lin" valueType="num">
                                      <p:cBhvr additive="base">
                                        <p:cTn id="8" dur="500"/>
                                        <p:tgtEl>
                                          <p:spTgt spid="45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00"/>
                                  </p:stCondLst>
                                  <p:childTnLst>
                                    <p:set>
                                      <p:cBhvr>
                                        <p:cTn id="10" dur="1" fill="hold">
                                          <p:stCondLst>
                                            <p:cond delay="0"/>
                                          </p:stCondLst>
                                        </p:cTn>
                                        <p:tgtEl>
                                          <p:spTgt spid="457"/>
                                        </p:tgtEl>
                                        <p:attrNameLst>
                                          <p:attrName>style.visibility</p:attrName>
                                        </p:attrNameLst>
                                      </p:cBhvr>
                                      <p:to>
                                        <p:strVal val="visible"/>
                                      </p:to>
                                    </p:set>
                                    <p:anim calcmode="lin" valueType="num">
                                      <p:cBhvr additive="base">
                                        <p:cTn id="11" dur="500"/>
                                        <p:tgtEl>
                                          <p:spTgt spid="457"/>
                                        </p:tgtEl>
                                        <p:attrNameLst>
                                          <p:attrName>ppt_w</p:attrName>
                                        </p:attrNameLst>
                                      </p:cBhvr>
                                      <p:tavLst>
                                        <p:tav tm="0">
                                          <p:val>
                                            <p:strVal val="0"/>
                                          </p:val>
                                        </p:tav>
                                        <p:tav tm="100000">
                                          <p:val>
                                            <p:strVal val="#ppt_w"/>
                                          </p:val>
                                        </p:tav>
                                      </p:tavLst>
                                    </p:anim>
                                    <p:anim calcmode="lin" valueType="num">
                                      <p:cBhvr additive="base">
                                        <p:cTn id="12" dur="500"/>
                                        <p:tgtEl>
                                          <p:spTgt spid="4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460"/>
                                        </p:tgtEl>
                                        <p:attrNameLst>
                                          <p:attrName>style.visibility</p:attrName>
                                        </p:attrNameLst>
                                      </p:cBhvr>
                                      <p:to>
                                        <p:strVal val="visible"/>
                                      </p:to>
                                    </p:set>
                                    <p:anim calcmode="lin" valueType="num">
                                      <p:cBhvr additive="base">
                                        <p:cTn id="15" dur="500"/>
                                        <p:tgtEl>
                                          <p:spTgt spid="460"/>
                                        </p:tgtEl>
                                        <p:attrNameLst>
                                          <p:attrName>ppt_w</p:attrName>
                                        </p:attrNameLst>
                                      </p:cBhvr>
                                      <p:tavLst>
                                        <p:tav tm="0">
                                          <p:val>
                                            <p:strVal val="0"/>
                                          </p:val>
                                        </p:tav>
                                        <p:tav tm="100000">
                                          <p:val>
                                            <p:strVal val="#ppt_w"/>
                                          </p:val>
                                        </p:tav>
                                      </p:tavLst>
                                    </p:anim>
                                    <p:anim calcmode="lin" valueType="num">
                                      <p:cBhvr additive="base">
                                        <p:cTn id="16" dur="500"/>
                                        <p:tgtEl>
                                          <p:spTgt spid="4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300"/>
                                  </p:stCondLst>
                                  <p:childTnLst>
                                    <p:set>
                                      <p:cBhvr>
                                        <p:cTn id="18" dur="1" fill="hold">
                                          <p:stCondLst>
                                            <p:cond delay="0"/>
                                          </p:stCondLst>
                                        </p:cTn>
                                        <p:tgtEl>
                                          <p:spTgt spid="463"/>
                                        </p:tgtEl>
                                        <p:attrNameLst>
                                          <p:attrName>style.visibility</p:attrName>
                                        </p:attrNameLst>
                                      </p:cBhvr>
                                      <p:to>
                                        <p:strVal val="visible"/>
                                      </p:to>
                                    </p:set>
                                    <p:anim calcmode="lin" valueType="num">
                                      <p:cBhvr additive="base">
                                        <p:cTn id="19" dur="500"/>
                                        <p:tgtEl>
                                          <p:spTgt spid="463"/>
                                        </p:tgtEl>
                                        <p:attrNameLst>
                                          <p:attrName>ppt_w</p:attrName>
                                        </p:attrNameLst>
                                      </p:cBhvr>
                                      <p:tavLst>
                                        <p:tav tm="0">
                                          <p:val>
                                            <p:strVal val="0"/>
                                          </p:val>
                                        </p:tav>
                                        <p:tav tm="100000">
                                          <p:val>
                                            <p:strVal val="#ppt_w"/>
                                          </p:val>
                                        </p:tav>
                                      </p:tavLst>
                                    </p:anim>
                                    <p:anim calcmode="lin" valueType="num">
                                      <p:cBhvr additive="base">
                                        <p:cTn id="20" dur="500"/>
                                        <p:tgtEl>
                                          <p:spTgt spid="46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400"/>
                                  </p:stCondLst>
                                  <p:childTnLst>
                                    <p:set>
                                      <p:cBhvr>
                                        <p:cTn id="22" dur="1" fill="hold">
                                          <p:stCondLst>
                                            <p:cond delay="0"/>
                                          </p:stCondLst>
                                        </p:cTn>
                                        <p:tgtEl>
                                          <p:spTgt spid="466"/>
                                        </p:tgtEl>
                                        <p:attrNameLst>
                                          <p:attrName>style.visibility</p:attrName>
                                        </p:attrNameLst>
                                      </p:cBhvr>
                                      <p:to>
                                        <p:strVal val="visible"/>
                                      </p:to>
                                    </p:set>
                                    <p:anim calcmode="lin" valueType="num">
                                      <p:cBhvr additive="base">
                                        <p:cTn id="23" dur="500"/>
                                        <p:tgtEl>
                                          <p:spTgt spid="466"/>
                                        </p:tgtEl>
                                        <p:attrNameLst>
                                          <p:attrName>ppt_w</p:attrName>
                                        </p:attrNameLst>
                                      </p:cBhvr>
                                      <p:tavLst>
                                        <p:tav tm="0">
                                          <p:val>
                                            <p:strVal val="0"/>
                                          </p:val>
                                        </p:tav>
                                        <p:tav tm="100000">
                                          <p:val>
                                            <p:strVal val="#ppt_w"/>
                                          </p:val>
                                        </p:tav>
                                      </p:tavLst>
                                    </p:anim>
                                    <p:anim calcmode="lin" valueType="num">
                                      <p:cBhvr additive="base">
                                        <p:cTn id="24" dur="500"/>
                                        <p:tgtEl>
                                          <p:spTgt spid="46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500"/>
                                  </p:stCondLst>
                                  <p:childTnLst>
                                    <p:set>
                                      <p:cBhvr>
                                        <p:cTn id="26" dur="1" fill="hold">
                                          <p:stCondLst>
                                            <p:cond delay="0"/>
                                          </p:stCondLst>
                                        </p:cTn>
                                        <p:tgtEl>
                                          <p:spTgt spid="469"/>
                                        </p:tgtEl>
                                        <p:attrNameLst>
                                          <p:attrName>style.visibility</p:attrName>
                                        </p:attrNameLst>
                                      </p:cBhvr>
                                      <p:to>
                                        <p:strVal val="visible"/>
                                      </p:to>
                                    </p:set>
                                    <p:anim calcmode="lin" valueType="num">
                                      <p:cBhvr additive="base">
                                        <p:cTn id="27" dur="500"/>
                                        <p:tgtEl>
                                          <p:spTgt spid="469"/>
                                        </p:tgtEl>
                                        <p:attrNameLst>
                                          <p:attrName>ppt_w</p:attrName>
                                        </p:attrNameLst>
                                      </p:cBhvr>
                                      <p:tavLst>
                                        <p:tav tm="0">
                                          <p:val>
                                            <p:strVal val="0"/>
                                          </p:val>
                                        </p:tav>
                                        <p:tav tm="100000">
                                          <p:val>
                                            <p:strVal val="#ppt_w"/>
                                          </p:val>
                                        </p:tav>
                                      </p:tavLst>
                                    </p:anim>
                                    <p:anim calcmode="lin" valueType="num">
                                      <p:cBhvr additive="base">
                                        <p:cTn id="28" dur="500"/>
                                        <p:tgtEl>
                                          <p:spTgt spid="46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600"/>
                                  </p:stCondLst>
                                  <p:childTnLst>
                                    <p:set>
                                      <p:cBhvr>
                                        <p:cTn id="30" dur="1" fill="hold">
                                          <p:stCondLst>
                                            <p:cond delay="0"/>
                                          </p:stCondLst>
                                        </p:cTn>
                                        <p:tgtEl>
                                          <p:spTgt spid="472"/>
                                        </p:tgtEl>
                                        <p:attrNameLst>
                                          <p:attrName>style.visibility</p:attrName>
                                        </p:attrNameLst>
                                      </p:cBhvr>
                                      <p:to>
                                        <p:strVal val="visible"/>
                                      </p:to>
                                    </p:set>
                                    <p:anim calcmode="lin" valueType="num">
                                      <p:cBhvr additive="base">
                                        <p:cTn id="31" dur="500"/>
                                        <p:tgtEl>
                                          <p:spTgt spid="472"/>
                                        </p:tgtEl>
                                        <p:attrNameLst>
                                          <p:attrName>ppt_w</p:attrName>
                                        </p:attrNameLst>
                                      </p:cBhvr>
                                      <p:tavLst>
                                        <p:tav tm="0">
                                          <p:val>
                                            <p:strVal val="0"/>
                                          </p:val>
                                        </p:tav>
                                        <p:tav tm="100000">
                                          <p:val>
                                            <p:strVal val="#ppt_w"/>
                                          </p:val>
                                        </p:tav>
                                      </p:tavLst>
                                    </p:anim>
                                    <p:anim calcmode="lin" valueType="num">
                                      <p:cBhvr additive="base">
                                        <p:cTn id="32" dur="500"/>
                                        <p:tgtEl>
                                          <p:spTgt spid="47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700"/>
                                  </p:stCondLst>
                                  <p:childTnLst>
                                    <p:set>
                                      <p:cBhvr>
                                        <p:cTn id="34" dur="1" fill="hold">
                                          <p:stCondLst>
                                            <p:cond delay="0"/>
                                          </p:stCondLst>
                                        </p:cTn>
                                        <p:tgtEl>
                                          <p:spTgt spid="475"/>
                                        </p:tgtEl>
                                        <p:attrNameLst>
                                          <p:attrName>style.visibility</p:attrName>
                                        </p:attrNameLst>
                                      </p:cBhvr>
                                      <p:to>
                                        <p:strVal val="visible"/>
                                      </p:to>
                                    </p:set>
                                    <p:anim calcmode="lin" valueType="num">
                                      <p:cBhvr additive="base">
                                        <p:cTn id="35" dur="500"/>
                                        <p:tgtEl>
                                          <p:spTgt spid="475"/>
                                        </p:tgtEl>
                                        <p:attrNameLst>
                                          <p:attrName>ppt_w</p:attrName>
                                        </p:attrNameLst>
                                      </p:cBhvr>
                                      <p:tavLst>
                                        <p:tav tm="0">
                                          <p:val>
                                            <p:strVal val="0"/>
                                          </p:val>
                                        </p:tav>
                                        <p:tav tm="100000">
                                          <p:val>
                                            <p:strVal val="#ppt_w"/>
                                          </p:val>
                                        </p:tav>
                                      </p:tavLst>
                                    </p:anim>
                                    <p:anim calcmode="lin" valueType="num">
                                      <p:cBhvr additive="base">
                                        <p:cTn id="36" dur="500"/>
                                        <p:tgtEl>
                                          <p:spTgt spid="475"/>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800"/>
                                  </p:stCondLst>
                                  <p:childTnLst>
                                    <p:set>
                                      <p:cBhvr>
                                        <p:cTn id="38" dur="1" fill="hold">
                                          <p:stCondLst>
                                            <p:cond delay="0"/>
                                          </p:stCondLst>
                                        </p:cTn>
                                        <p:tgtEl>
                                          <p:spTgt spid="478"/>
                                        </p:tgtEl>
                                        <p:attrNameLst>
                                          <p:attrName>style.visibility</p:attrName>
                                        </p:attrNameLst>
                                      </p:cBhvr>
                                      <p:to>
                                        <p:strVal val="visible"/>
                                      </p:to>
                                    </p:set>
                                    <p:anim calcmode="lin" valueType="num">
                                      <p:cBhvr additive="base">
                                        <p:cTn id="39" dur="500"/>
                                        <p:tgtEl>
                                          <p:spTgt spid="478"/>
                                        </p:tgtEl>
                                        <p:attrNameLst>
                                          <p:attrName>ppt_w</p:attrName>
                                        </p:attrNameLst>
                                      </p:cBhvr>
                                      <p:tavLst>
                                        <p:tav tm="0">
                                          <p:val>
                                            <p:strVal val="0"/>
                                          </p:val>
                                        </p:tav>
                                        <p:tav tm="100000">
                                          <p:val>
                                            <p:strVal val="#ppt_w"/>
                                          </p:val>
                                        </p:tav>
                                      </p:tavLst>
                                    </p:anim>
                                    <p:anim calcmode="lin" valueType="num">
                                      <p:cBhvr additive="base">
                                        <p:cTn id="40" dur="500"/>
                                        <p:tgtEl>
                                          <p:spTgt spid="478"/>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900"/>
                                  </p:stCondLst>
                                  <p:childTnLst>
                                    <p:set>
                                      <p:cBhvr>
                                        <p:cTn id="42" dur="1" fill="hold">
                                          <p:stCondLst>
                                            <p:cond delay="0"/>
                                          </p:stCondLst>
                                        </p:cTn>
                                        <p:tgtEl>
                                          <p:spTgt spid="481"/>
                                        </p:tgtEl>
                                        <p:attrNameLst>
                                          <p:attrName>style.visibility</p:attrName>
                                        </p:attrNameLst>
                                      </p:cBhvr>
                                      <p:to>
                                        <p:strVal val="visible"/>
                                      </p:to>
                                    </p:set>
                                    <p:anim calcmode="lin" valueType="num">
                                      <p:cBhvr additive="base">
                                        <p:cTn id="43" dur="500"/>
                                        <p:tgtEl>
                                          <p:spTgt spid="481"/>
                                        </p:tgtEl>
                                        <p:attrNameLst>
                                          <p:attrName>ppt_w</p:attrName>
                                        </p:attrNameLst>
                                      </p:cBhvr>
                                      <p:tavLst>
                                        <p:tav tm="0">
                                          <p:val>
                                            <p:strVal val="0"/>
                                          </p:val>
                                        </p:tav>
                                        <p:tav tm="100000">
                                          <p:val>
                                            <p:strVal val="#ppt_w"/>
                                          </p:val>
                                        </p:tav>
                                      </p:tavLst>
                                    </p:anim>
                                    <p:anim calcmode="lin" valueType="num">
                                      <p:cBhvr additive="base">
                                        <p:cTn id="44" dur="500"/>
                                        <p:tgtEl>
                                          <p:spTgt spid="481"/>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1000"/>
                                  </p:stCondLst>
                                  <p:childTnLst>
                                    <p:set>
                                      <p:cBhvr>
                                        <p:cTn id="46" dur="1" fill="hold">
                                          <p:stCondLst>
                                            <p:cond delay="0"/>
                                          </p:stCondLst>
                                        </p:cTn>
                                        <p:tgtEl>
                                          <p:spTgt spid="484"/>
                                        </p:tgtEl>
                                        <p:attrNameLst>
                                          <p:attrName>style.visibility</p:attrName>
                                        </p:attrNameLst>
                                      </p:cBhvr>
                                      <p:to>
                                        <p:strVal val="visible"/>
                                      </p:to>
                                    </p:set>
                                    <p:anim calcmode="lin" valueType="num">
                                      <p:cBhvr additive="base">
                                        <p:cTn id="47" dur="500"/>
                                        <p:tgtEl>
                                          <p:spTgt spid="484"/>
                                        </p:tgtEl>
                                        <p:attrNameLst>
                                          <p:attrName>ppt_w</p:attrName>
                                        </p:attrNameLst>
                                      </p:cBhvr>
                                      <p:tavLst>
                                        <p:tav tm="0">
                                          <p:val>
                                            <p:strVal val="0"/>
                                          </p:val>
                                        </p:tav>
                                        <p:tav tm="100000">
                                          <p:val>
                                            <p:strVal val="#ppt_w"/>
                                          </p:val>
                                        </p:tav>
                                      </p:tavLst>
                                    </p:anim>
                                    <p:anim calcmode="lin" valueType="num">
                                      <p:cBhvr additive="base">
                                        <p:cTn id="48" dur="500"/>
                                        <p:tgtEl>
                                          <p:spTgt spid="484"/>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1100"/>
                                  </p:stCondLst>
                                  <p:childTnLst>
                                    <p:set>
                                      <p:cBhvr>
                                        <p:cTn id="50" dur="1" fill="hold">
                                          <p:stCondLst>
                                            <p:cond delay="0"/>
                                          </p:stCondLst>
                                        </p:cTn>
                                        <p:tgtEl>
                                          <p:spTgt spid="487"/>
                                        </p:tgtEl>
                                        <p:attrNameLst>
                                          <p:attrName>style.visibility</p:attrName>
                                        </p:attrNameLst>
                                      </p:cBhvr>
                                      <p:to>
                                        <p:strVal val="visible"/>
                                      </p:to>
                                    </p:set>
                                    <p:anim calcmode="lin" valueType="num">
                                      <p:cBhvr additive="base">
                                        <p:cTn id="51" dur="500"/>
                                        <p:tgtEl>
                                          <p:spTgt spid="487"/>
                                        </p:tgtEl>
                                        <p:attrNameLst>
                                          <p:attrName>ppt_w</p:attrName>
                                        </p:attrNameLst>
                                      </p:cBhvr>
                                      <p:tavLst>
                                        <p:tav tm="0">
                                          <p:val>
                                            <p:strVal val="0"/>
                                          </p:val>
                                        </p:tav>
                                        <p:tav tm="100000">
                                          <p:val>
                                            <p:strVal val="#ppt_w"/>
                                          </p:val>
                                        </p:tav>
                                      </p:tavLst>
                                    </p:anim>
                                    <p:anim calcmode="lin" valueType="num">
                                      <p:cBhvr additive="base">
                                        <p:cTn id="52" dur="500"/>
                                        <p:tgtEl>
                                          <p:spTgt spid="487"/>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1200"/>
                                  </p:stCondLst>
                                  <p:childTnLst>
                                    <p:set>
                                      <p:cBhvr>
                                        <p:cTn id="54" dur="1" fill="hold">
                                          <p:stCondLst>
                                            <p:cond delay="0"/>
                                          </p:stCondLst>
                                        </p:cTn>
                                        <p:tgtEl>
                                          <p:spTgt spid="490"/>
                                        </p:tgtEl>
                                        <p:attrNameLst>
                                          <p:attrName>style.visibility</p:attrName>
                                        </p:attrNameLst>
                                      </p:cBhvr>
                                      <p:to>
                                        <p:strVal val="visible"/>
                                      </p:to>
                                    </p:set>
                                    <p:anim calcmode="lin" valueType="num">
                                      <p:cBhvr additive="base">
                                        <p:cTn id="55" dur="500"/>
                                        <p:tgtEl>
                                          <p:spTgt spid="490"/>
                                        </p:tgtEl>
                                        <p:attrNameLst>
                                          <p:attrName>ppt_w</p:attrName>
                                        </p:attrNameLst>
                                      </p:cBhvr>
                                      <p:tavLst>
                                        <p:tav tm="0">
                                          <p:val>
                                            <p:strVal val="0"/>
                                          </p:val>
                                        </p:tav>
                                        <p:tav tm="100000">
                                          <p:val>
                                            <p:strVal val="#ppt_w"/>
                                          </p:val>
                                        </p:tav>
                                      </p:tavLst>
                                    </p:anim>
                                    <p:anim calcmode="lin" valueType="num">
                                      <p:cBhvr additive="base">
                                        <p:cTn id="56" dur="500"/>
                                        <p:tgtEl>
                                          <p:spTgt spid="490"/>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1300"/>
                                  </p:stCondLst>
                                  <p:childTnLst>
                                    <p:set>
                                      <p:cBhvr>
                                        <p:cTn id="58" dur="1" fill="hold">
                                          <p:stCondLst>
                                            <p:cond delay="0"/>
                                          </p:stCondLst>
                                        </p:cTn>
                                        <p:tgtEl>
                                          <p:spTgt spid="493"/>
                                        </p:tgtEl>
                                        <p:attrNameLst>
                                          <p:attrName>style.visibility</p:attrName>
                                        </p:attrNameLst>
                                      </p:cBhvr>
                                      <p:to>
                                        <p:strVal val="visible"/>
                                      </p:to>
                                    </p:set>
                                    <p:anim calcmode="lin" valueType="num">
                                      <p:cBhvr additive="base">
                                        <p:cTn id="59" dur="500"/>
                                        <p:tgtEl>
                                          <p:spTgt spid="493"/>
                                        </p:tgtEl>
                                        <p:attrNameLst>
                                          <p:attrName>ppt_w</p:attrName>
                                        </p:attrNameLst>
                                      </p:cBhvr>
                                      <p:tavLst>
                                        <p:tav tm="0">
                                          <p:val>
                                            <p:strVal val="0"/>
                                          </p:val>
                                        </p:tav>
                                        <p:tav tm="100000">
                                          <p:val>
                                            <p:strVal val="#ppt_w"/>
                                          </p:val>
                                        </p:tav>
                                      </p:tavLst>
                                    </p:anim>
                                    <p:anim calcmode="lin" valueType="num">
                                      <p:cBhvr additive="base">
                                        <p:cTn id="60" dur="500"/>
                                        <p:tgtEl>
                                          <p:spTgt spid="493"/>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1400"/>
                                  </p:stCondLst>
                                  <p:childTnLst>
                                    <p:set>
                                      <p:cBhvr>
                                        <p:cTn id="62" dur="1" fill="hold">
                                          <p:stCondLst>
                                            <p:cond delay="0"/>
                                          </p:stCondLst>
                                        </p:cTn>
                                        <p:tgtEl>
                                          <p:spTgt spid="496"/>
                                        </p:tgtEl>
                                        <p:attrNameLst>
                                          <p:attrName>style.visibility</p:attrName>
                                        </p:attrNameLst>
                                      </p:cBhvr>
                                      <p:to>
                                        <p:strVal val="visible"/>
                                      </p:to>
                                    </p:set>
                                    <p:anim calcmode="lin" valueType="num">
                                      <p:cBhvr additive="base">
                                        <p:cTn id="63" dur="500"/>
                                        <p:tgtEl>
                                          <p:spTgt spid="496"/>
                                        </p:tgtEl>
                                        <p:attrNameLst>
                                          <p:attrName>ppt_w</p:attrName>
                                        </p:attrNameLst>
                                      </p:cBhvr>
                                      <p:tavLst>
                                        <p:tav tm="0">
                                          <p:val>
                                            <p:strVal val="0"/>
                                          </p:val>
                                        </p:tav>
                                        <p:tav tm="100000">
                                          <p:val>
                                            <p:strVal val="#ppt_w"/>
                                          </p:val>
                                        </p:tav>
                                      </p:tavLst>
                                    </p:anim>
                                    <p:anim calcmode="lin" valueType="num">
                                      <p:cBhvr additive="base">
                                        <p:cTn id="64" dur="500"/>
                                        <p:tgtEl>
                                          <p:spTgt spid="496"/>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1500"/>
                                  </p:stCondLst>
                                  <p:childTnLst>
                                    <p:set>
                                      <p:cBhvr>
                                        <p:cTn id="66" dur="1" fill="hold">
                                          <p:stCondLst>
                                            <p:cond delay="0"/>
                                          </p:stCondLst>
                                        </p:cTn>
                                        <p:tgtEl>
                                          <p:spTgt spid="499"/>
                                        </p:tgtEl>
                                        <p:attrNameLst>
                                          <p:attrName>style.visibility</p:attrName>
                                        </p:attrNameLst>
                                      </p:cBhvr>
                                      <p:to>
                                        <p:strVal val="visible"/>
                                      </p:to>
                                    </p:set>
                                    <p:anim calcmode="lin" valueType="num">
                                      <p:cBhvr additive="base">
                                        <p:cTn id="67" dur="500"/>
                                        <p:tgtEl>
                                          <p:spTgt spid="499"/>
                                        </p:tgtEl>
                                        <p:attrNameLst>
                                          <p:attrName>ppt_w</p:attrName>
                                        </p:attrNameLst>
                                      </p:cBhvr>
                                      <p:tavLst>
                                        <p:tav tm="0">
                                          <p:val>
                                            <p:strVal val="0"/>
                                          </p:val>
                                        </p:tav>
                                        <p:tav tm="100000">
                                          <p:val>
                                            <p:strVal val="#ppt_w"/>
                                          </p:val>
                                        </p:tav>
                                      </p:tavLst>
                                    </p:anim>
                                    <p:anim calcmode="lin" valueType="num">
                                      <p:cBhvr additive="base">
                                        <p:cTn id="68" dur="500"/>
                                        <p:tgtEl>
                                          <p:spTgt spid="499"/>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1600"/>
                                  </p:stCondLst>
                                  <p:childTnLst>
                                    <p:set>
                                      <p:cBhvr>
                                        <p:cTn id="70" dur="1" fill="hold">
                                          <p:stCondLst>
                                            <p:cond delay="0"/>
                                          </p:stCondLst>
                                        </p:cTn>
                                        <p:tgtEl>
                                          <p:spTgt spid="502"/>
                                        </p:tgtEl>
                                        <p:attrNameLst>
                                          <p:attrName>style.visibility</p:attrName>
                                        </p:attrNameLst>
                                      </p:cBhvr>
                                      <p:to>
                                        <p:strVal val="visible"/>
                                      </p:to>
                                    </p:set>
                                    <p:anim calcmode="lin" valueType="num">
                                      <p:cBhvr additive="base">
                                        <p:cTn id="71" dur="500"/>
                                        <p:tgtEl>
                                          <p:spTgt spid="502"/>
                                        </p:tgtEl>
                                        <p:attrNameLst>
                                          <p:attrName>ppt_w</p:attrName>
                                        </p:attrNameLst>
                                      </p:cBhvr>
                                      <p:tavLst>
                                        <p:tav tm="0">
                                          <p:val>
                                            <p:strVal val="0"/>
                                          </p:val>
                                        </p:tav>
                                        <p:tav tm="100000">
                                          <p:val>
                                            <p:strVal val="#ppt_w"/>
                                          </p:val>
                                        </p:tav>
                                      </p:tavLst>
                                    </p:anim>
                                    <p:anim calcmode="lin" valueType="num">
                                      <p:cBhvr additive="base">
                                        <p:cTn id="72" dur="500"/>
                                        <p:tgtEl>
                                          <p:spTgt spid="502"/>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1000"/>
                                  </p:stCondLst>
                                  <p:childTnLst>
                                    <p:set>
                                      <p:cBhvr>
                                        <p:cTn id="74" dur="1" fill="hold">
                                          <p:stCondLst>
                                            <p:cond delay="0"/>
                                          </p:stCondLst>
                                        </p:cTn>
                                        <p:tgtEl>
                                          <p:spTgt spid="505"/>
                                        </p:tgtEl>
                                        <p:attrNameLst>
                                          <p:attrName>style.visibility</p:attrName>
                                        </p:attrNameLst>
                                      </p:cBhvr>
                                      <p:to>
                                        <p:strVal val="visible"/>
                                      </p:to>
                                    </p:set>
                                    <p:anim calcmode="lin" valueType="num">
                                      <p:cBhvr additive="base">
                                        <p:cTn id="75" dur="500"/>
                                        <p:tgtEl>
                                          <p:spTgt spid="505"/>
                                        </p:tgtEl>
                                        <p:attrNameLst>
                                          <p:attrName>ppt_w</p:attrName>
                                        </p:attrNameLst>
                                      </p:cBhvr>
                                      <p:tavLst>
                                        <p:tav tm="0">
                                          <p:val>
                                            <p:strVal val="0"/>
                                          </p:val>
                                        </p:tav>
                                        <p:tav tm="100000">
                                          <p:val>
                                            <p:strVal val="#ppt_w"/>
                                          </p:val>
                                        </p:tav>
                                      </p:tavLst>
                                    </p:anim>
                                    <p:anim calcmode="lin" valueType="num">
                                      <p:cBhvr additive="base">
                                        <p:cTn id="76" dur="500"/>
                                        <p:tgtEl>
                                          <p:spTgt spid="505"/>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1150"/>
                                  </p:stCondLst>
                                  <p:childTnLst>
                                    <p:set>
                                      <p:cBhvr>
                                        <p:cTn id="78" dur="1" fill="hold">
                                          <p:stCondLst>
                                            <p:cond delay="0"/>
                                          </p:stCondLst>
                                        </p:cTn>
                                        <p:tgtEl>
                                          <p:spTgt spid="451"/>
                                        </p:tgtEl>
                                        <p:attrNameLst>
                                          <p:attrName>style.visibility</p:attrName>
                                        </p:attrNameLst>
                                      </p:cBhvr>
                                      <p:to>
                                        <p:strVal val="visible"/>
                                      </p:to>
                                    </p:set>
                                    <p:anim calcmode="lin" valueType="num">
                                      <p:cBhvr additive="base">
                                        <p:cTn id="79" dur="500"/>
                                        <p:tgtEl>
                                          <p:spTgt spid="451"/>
                                        </p:tgtEl>
                                        <p:attrNameLst>
                                          <p:attrName>ppt_w</p:attrName>
                                        </p:attrNameLst>
                                      </p:cBhvr>
                                      <p:tavLst>
                                        <p:tav tm="0">
                                          <p:val>
                                            <p:strVal val="0"/>
                                          </p:val>
                                        </p:tav>
                                        <p:tav tm="100000">
                                          <p:val>
                                            <p:strVal val="#ppt_w"/>
                                          </p:val>
                                        </p:tav>
                                      </p:tavLst>
                                    </p:anim>
                                    <p:anim calcmode="lin" valueType="num">
                                      <p:cBhvr additive="base">
                                        <p:cTn id="80" dur="500"/>
                                        <p:tgtEl>
                                          <p:spTgt spid="451"/>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1250"/>
                                  </p:stCondLst>
                                  <p:childTnLst>
                                    <p:set>
                                      <p:cBhvr>
                                        <p:cTn id="82" dur="1" fill="hold">
                                          <p:stCondLst>
                                            <p:cond delay="0"/>
                                          </p:stCondLst>
                                        </p:cTn>
                                        <p:tgtEl>
                                          <p:spTgt spid="517"/>
                                        </p:tgtEl>
                                        <p:attrNameLst>
                                          <p:attrName>style.visibility</p:attrName>
                                        </p:attrNameLst>
                                      </p:cBhvr>
                                      <p:to>
                                        <p:strVal val="visible"/>
                                      </p:to>
                                    </p:set>
                                    <p:anim calcmode="lin" valueType="num">
                                      <p:cBhvr additive="base">
                                        <p:cTn id="83" dur="500"/>
                                        <p:tgtEl>
                                          <p:spTgt spid="517"/>
                                        </p:tgtEl>
                                        <p:attrNameLst>
                                          <p:attrName>ppt_w</p:attrName>
                                        </p:attrNameLst>
                                      </p:cBhvr>
                                      <p:tavLst>
                                        <p:tav tm="0">
                                          <p:val>
                                            <p:strVal val="0"/>
                                          </p:val>
                                        </p:tav>
                                        <p:tav tm="100000">
                                          <p:val>
                                            <p:strVal val="#ppt_w"/>
                                          </p:val>
                                        </p:tav>
                                      </p:tavLst>
                                    </p:anim>
                                    <p:anim calcmode="lin" valueType="num">
                                      <p:cBhvr additive="base">
                                        <p:cTn id="84" dur="500"/>
                                        <p:tgtEl>
                                          <p:spTgt spid="517"/>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1350"/>
                                  </p:stCondLst>
                                  <p:childTnLst>
                                    <p:set>
                                      <p:cBhvr>
                                        <p:cTn id="86" dur="1" fill="hold">
                                          <p:stCondLst>
                                            <p:cond delay="0"/>
                                          </p:stCondLst>
                                        </p:cTn>
                                        <p:tgtEl>
                                          <p:spTgt spid="520"/>
                                        </p:tgtEl>
                                        <p:attrNameLst>
                                          <p:attrName>style.visibility</p:attrName>
                                        </p:attrNameLst>
                                      </p:cBhvr>
                                      <p:to>
                                        <p:strVal val="visible"/>
                                      </p:to>
                                    </p:set>
                                    <p:anim calcmode="lin" valueType="num">
                                      <p:cBhvr additive="base">
                                        <p:cTn id="87" dur="500"/>
                                        <p:tgtEl>
                                          <p:spTgt spid="520"/>
                                        </p:tgtEl>
                                        <p:attrNameLst>
                                          <p:attrName>ppt_w</p:attrName>
                                        </p:attrNameLst>
                                      </p:cBhvr>
                                      <p:tavLst>
                                        <p:tav tm="0">
                                          <p:val>
                                            <p:strVal val="0"/>
                                          </p:val>
                                        </p:tav>
                                        <p:tav tm="100000">
                                          <p:val>
                                            <p:strVal val="#ppt_w"/>
                                          </p:val>
                                        </p:tav>
                                      </p:tavLst>
                                    </p:anim>
                                    <p:anim calcmode="lin" valueType="num">
                                      <p:cBhvr additive="base">
                                        <p:cTn id="88" dur="500"/>
                                        <p:tgtEl>
                                          <p:spTgt spid="520"/>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850"/>
                                  </p:stCondLst>
                                  <p:childTnLst>
                                    <p:set>
                                      <p:cBhvr>
                                        <p:cTn id="90" dur="1" fill="hold">
                                          <p:stCondLst>
                                            <p:cond delay="0"/>
                                          </p:stCondLst>
                                        </p:cTn>
                                        <p:tgtEl>
                                          <p:spTgt spid="508"/>
                                        </p:tgtEl>
                                        <p:attrNameLst>
                                          <p:attrName>style.visibility</p:attrName>
                                        </p:attrNameLst>
                                      </p:cBhvr>
                                      <p:to>
                                        <p:strVal val="visible"/>
                                      </p:to>
                                    </p:set>
                                    <p:anim calcmode="lin" valueType="num">
                                      <p:cBhvr additive="base">
                                        <p:cTn id="91" dur="500"/>
                                        <p:tgtEl>
                                          <p:spTgt spid="508"/>
                                        </p:tgtEl>
                                        <p:attrNameLst>
                                          <p:attrName>ppt_w</p:attrName>
                                        </p:attrNameLst>
                                      </p:cBhvr>
                                      <p:tavLst>
                                        <p:tav tm="0">
                                          <p:val>
                                            <p:strVal val="0"/>
                                          </p:val>
                                        </p:tav>
                                        <p:tav tm="100000">
                                          <p:val>
                                            <p:strVal val="#ppt_w"/>
                                          </p:val>
                                        </p:tav>
                                      </p:tavLst>
                                    </p:anim>
                                    <p:anim calcmode="lin" valueType="num">
                                      <p:cBhvr additive="base">
                                        <p:cTn id="92" dur="500"/>
                                        <p:tgtEl>
                                          <p:spTgt spid="508"/>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1050"/>
                                  </p:stCondLst>
                                  <p:childTnLst>
                                    <p:set>
                                      <p:cBhvr>
                                        <p:cTn id="94" dur="1" fill="hold">
                                          <p:stCondLst>
                                            <p:cond delay="0"/>
                                          </p:stCondLst>
                                        </p:cTn>
                                        <p:tgtEl>
                                          <p:spTgt spid="514"/>
                                        </p:tgtEl>
                                        <p:attrNameLst>
                                          <p:attrName>style.visibility</p:attrName>
                                        </p:attrNameLst>
                                      </p:cBhvr>
                                      <p:to>
                                        <p:strVal val="visible"/>
                                      </p:to>
                                    </p:set>
                                    <p:anim calcmode="lin" valueType="num">
                                      <p:cBhvr additive="base">
                                        <p:cTn id="95" dur="500"/>
                                        <p:tgtEl>
                                          <p:spTgt spid="514"/>
                                        </p:tgtEl>
                                        <p:attrNameLst>
                                          <p:attrName>ppt_w</p:attrName>
                                        </p:attrNameLst>
                                      </p:cBhvr>
                                      <p:tavLst>
                                        <p:tav tm="0">
                                          <p:val>
                                            <p:strVal val="0"/>
                                          </p:val>
                                        </p:tav>
                                        <p:tav tm="100000">
                                          <p:val>
                                            <p:strVal val="#ppt_w"/>
                                          </p:val>
                                        </p:tav>
                                      </p:tavLst>
                                    </p:anim>
                                    <p:anim calcmode="lin" valueType="num">
                                      <p:cBhvr additive="base">
                                        <p:cTn id="96" dur="500"/>
                                        <p:tgtEl>
                                          <p:spTgt spid="514"/>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1300"/>
                                  </p:stCondLst>
                                  <p:childTnLst>
                                    <p:set>
                                      <p:cBhvr>
                                        <p:cTn id="98" dur="1" fill="hold">
                                          <p:stCondLst>
                                            <p:cond delay="0"/>
                                          </p:stCondLst>
                                        </p:cTn>
                                        <p:tgtEl>
                                          <p:spTgt spid="511"/>
                                        </p:tgtEl>
                                        <p:attrNameLst>
                                          <p:attrName>style.visibility</p:attrName>
                                        </p:attrNameLst>
                                      </p:cBhvr>
                                      <p:to>
                                        <p:strVal val="visible"/>
                                      </p:to>
                                    </p:set>
                                    <p:anim calcmode="lin" valueType="num">
                                      <p:cBhvr additive="base">
                                        <p:cTn id="99" dur="500"/>
                                        <p:tgtEl>
                                          <p:spTgt spid="511"/>
                                        </p:tgtEl>
                                        <p:attrNameLst>
                                          <p:attrName>ppt_w</p:attrName>
                                        </p:attrNameLst>
                                      </p:cBhvr>
                                      <p:tavLst>
                                        <p:tav tm="0">
                                          <p:val>
                                            <p:strVal val="0"/>
                                          </p:val>
                                        </p:tav>
                                        <p:tav tm="100000">
                                          <p:val>
                                            <p:strVal val="#ppt_w"/>
                                          </p:val>
                                        </p:tav>
                                      </p:tavLst>
                                    </p:anim>
                                    <p:anim calcmode="lin" valueType="num">
                                      <p:cBhvr additive="base">
                                        <p:cTn id="100" dur="500"/>
                                        <p:tgtEl>
                                          <p:spTgt spid="511"/>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550"/>
                                  </p:stCondLst>
                                  <p:childTnLst>
                                    <p:set>
                                      <p:cBhvr>
                                        <p:cTn id="102" dur="1" fill="hold">
                                          <p:stCondLst>
                                            <p:cond delay="0"/>
                                          </p:stCondLst>
                                        </p:cTn>
                                        <p:tgtEl>
                                          <p:spTgt spid="532"/>
                                        </p:tgtEl>
                                        <p:attrNameLst>
                                          <p:attrName>style.visibility</p:attrName>
                                        </p:attrNameLst>
                                      </p:cBhvr>
                                      <p:to>
                                        <p:strVal val="visible"/>
                                      </p:to>
                                    </p:set>
                                    <p:anim calcmode="lin" valueType="num">
                                      <p:cBhvr additive="base">
                                        <p:cTn id="103" dur="500"/>
                                        <p:tgtEl>
                                          <p:spTgt spid="532"/>
                                        </p:tgtEl>
                                        <p:attrNameLst>
                                          <p:attrName>ppt_w</p:attrName>
                                        </p:attrNameLst>
                                      </p:cBhvr>
                                      <p:tavLst>
                                        <p:tav tm="0">
                                          <p:val>
                                            <p:strVal val="0"/>
                                          </p:val>
                                        </p:tav>
                                        <p:tav tm="100000">
                                          <p:val>
                                            <p:strVal val="#ppt_w"/>
                                          </p:val>
                                        </p:tav>
                                      </p:tavLst>
                                    </p:anim>
                                    <p:anim calcmode="lin" valueType="num">
                                      <p:cBhvr additive="base">
                                        <p:cTn id="104" dur="500"/>
                                        <p:tgtEl>
                                          <p:spTgt spid="532"/>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1050"/>
                                  </p:stCondLst>
                                  <p:childTnLst>
                                    <p:set>
                                      <p:cBhvr>
                                        <p:cTn id="106" dur="1" fill="hold">
                                          <p:stCondLst>
                                            <p:cond delay="0"/>
                                          </p:stCondLst>
                                        </p:cTn>
                                        <p:tgtEl>
                                          <p:spTgt spid="535"/>
                                        </p:tgtEl>
                                        <p:attrNameLst>
                                          <p:attrName>style.visibility</p:attrName>
                                        </p:attrNameLst>
                                      </p:cBhvr>
                                      <p:to>
                                        <p:strVal val="visible"/>
                                      </p:to>
                                    </p:set>
                                    <p:anim calcmode="lin" valueType="num">
                                      <p:cBhvr additive="base">
                                        <p:cTn id="107" dur="500"/>
                                        <p:tgtEl>
                                          <p:spTgt spid="535"/>
                                        </p:tgtEl>
                                        <p:attrNameLst>
                                          <p:attrName>ppt_w</p:attrName>
                                        </p:attrNameLst>
                                      </p:cBhvr>
                                      <p:tavLst>
                                        <p:tav tm="0">
                                          <p:val>
                                            <p:strVal val="0"/>
                                          </p:val>
                                        </p:tav>
                                        <p:tav tm="100000">
                                          <p:val>
                                            <p:strVal val="#ppt_w"/>
                                          </p:val>
                                        </p:tav>
                                      </p:tavLst>
                                    </p:anim>
                                    <p:anim calcmode="lin" valueType="num">
                                      <p:cBhvr additive="base">
                                        <p:cTn id="108" dur="500"/>
                                        <p:tgtEl>
                                          <p:spTgt spid="535"/>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1650"/>
                                  </p:stCondLst>
                                  <p:childTnLst>
                                    <p:set>
                                      <p:cBhvr>
                                        <p:cTn id="110" dur="1" fill="hold">
                                          <p:stCondLst>
                                            <p:cond delay="0"/>
                                          </p:stCondLst>
                                        </p:cTn>
                                        <p:tgtEl>
                                          <p:spTgt spid="538"/>
                                        </p:tgtEl>
                                        <p:attrNameLst>
                                          <p:attrName>style.visibility</p:attrName>
                                        </p:attrNameLst>
                                      </p:cBhvr>
                                      <p:to>
                                        <p:strVal val="visible"/>
                                      </p:to>
                                    </p:set>
                                    <p:anim calcmode="lin" valueType="num">
                                      <p:cBhvr additive="base">
                                        <p:cTn id="111" dur="500"/>
                                        <p:tgtEl>
                                          <p:spTgt spid="538"/>
                                        </p:tgtEl>
                                        <p:attrNameLst>
                                          <p:attrName>ppt_w</p:attrName>
                                        </p:attrNameLst>
                                      </p:cBhvr>
                                      <p:tavLst>
                                        <p:tav tm="0">
                                          <p:val>
                                            <p:strVal val="0"/>
                                          </p:val>
                                        </p:tav>
                                        <p:tav tm="100000">
                                          <p:val>
                                            <p:strVal val="#ppt_w"/>
                                          </p:val>
                                        </p:tav>
                                      </p:tavLst>
                                    </p:anim>
                                    <p:anim calcmode="lin" valueType="num">
                                      <p:cBhvr additive="base">
                                        <p:cTn id="112" dur="500"/>
                                        <p:tgtEl>
                                          <p:spTgt spid="538"/>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250"/>
                                  </p:stCondLst>
                                  <p:childTnLst>
                                    <p:set>
                                      <p:cBhvr>
                                        <p:cTn id="114" dur="1" fill="hold">
                                          <p:stCondLst>
                                            <p:cond delay="0"/>
                                          </p:stCondLst>
                                        </p:cTn>
                                        <p:tgtEl>
                                          <p:spTgt spid="529"/>
                                        </p:tgtEl>
                                        <p:attrNameLst>
                                          <p:attrName>style.visibility</p:attrName>
                                        </p:attrNameLst>
                                      </p:cBhvr>
                                      <p:to>
                                        <p:strVal val="visible"/>
                                      </p:to>
                                    </p:set>
                                    <p:anim calcmode="lin" valueType="num">
                                      <p:cBhvr additive="base">
                                        <p:cTn id="115" dur="500"/>
                                        <p:tgtEl>
                                          <p:spTgt spid="529"/>
                                        </p:tgtEl>
                                        <p:attrNameLst>
                                          <p:attrName>ppt_w</p:attrName>
                                        </p:attrNameLst>
                                      </p:cBhvr>
                                      <p:tavLst>
                                        <p:tav tm="0">
                                          <p:val>
                                            <p:strVal val="0"/>
                                          </p:val>
                                        </p:tav>
                                        <p:tav tm="100000">
                                          <p:val>
                                            <p:strVal val="#ppt_w"/>
                                          </p:val>
                                        </p:tav>
                                      </p:tavLst>
                                    </p:anim>
                                    <p:anim calcmode="lin" valueType="num">
                                      <p:cBhvr additive="base">
                                        <p:cTn id="116" dur="500"/>
                                        <p:tgtEl>
                                          <p:spTgt spid="529"/>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750"/>
                                  </p:stCondLst>
                                  <p:childTnLst>
                                    <p:set>
                                      <p:cBhvr>
                                        <p:cTn id="118" dur="1" fill="hold">
                                          <p:stCondLst>
                                            <p:cond delay="0"/>
                                          </p:stCondLst>
                                        </p:cTn>
                                        <p:tgtEl>
                                          <p:spTgt spid="523"/>
                                        </p:tgtEl>
                                        <p:attrNameLst>
                                          <p:attrName>style.visibility</p:attrName>
                                        </p:attrNameLst>
                                      </p:cBhvr>
                                      <p:to>
                                        <p:strVal val="visible"/>
                                      </p:to>
                                    </p:set>
                                    <p:anim calcmode="lin" valueType="num">
                                      <p:cBhvr additive="base">
                                        <p:cTn id="119" dur="500"/>
                                        <p:tgtEl>
                                          <p:spTgt spid="523"/>
                                        </p:tgtEl>
                                        <p:attrNameLst>
                                          <p:attrName>ppt_w</p:attrName>
                                        </p:attrNameLst>
                                      </p:cBhvr>
                                      <p:tavLst>
                                        <p:tav tm="0">
                                          <p:val>
                                            <p:strVal val="0"/>
                                          </p:val>
                                        </p:tav>
                                        <p:tav tm="100000">
                                          <p:val>
                                            <p:strVal val="#ppt_w"/>
                                          </p:val>
                                        </p:tav>
                                      </p:tavLst>
                                    </p:anim>
                                    <p:anim calcmode="lin" valueType="num">
                                      <p:cBhvr additive="base">
                                        <p:cTn id="120" dur="500"/>
                                        <p:tgtEl>
                                          <p:spTgt spid="523"/>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1250"/>
                                  </p:stCondLst>
                                  <p:childTnLst>
                                    <p:set>
                                      <p:cBhvr>
                                        <p:cTn id="122" dur="1" fill="hold">
                                          <p:stCondLst>
                                            <p:cond delay="0"/>
                                          </p:stCondLst>
                                        </p:cTn>
                                        <p:tgtEl>
                                          <p:spTgt spid="526"/>
                                        </p:tgtEl>
                                        <p:attrNameLst>
                                          <p:attrName>style.visibility</p:attrName>
                                        </p:attrNameLst>
                                      </p:cBhvr>
                                      <p:to>
                                        <p:strVal val="visible"/>
                                      </p:to>
                                    </p:set>
                                    <p:anim calcmode="lin" valueType="num">
                                      <p:cBhvr additive="base">
                                        <p:cTn id="123" dur="500"/>
                                        <p:tgtEl>
                                          <p:spTgt spid="526"/>
                                        </p:tgtEl>
                                        <p:attrNameLst>
                                          <p:attrName>ppt_w</p:attrName>
                                        </p:attrNameLst>
                                      </p:cBhvr>
                                      <p:tavLst>
                                        <p:tav tm="0">
                                          <p:val>
                                            <p:strVal val="0"/>
                                          </p:val>
                                        </p:tav>
                                        <p:tav tm="100000">
                                          <p:val>
                                            <p:strVal val="#ppt_w"/>
                                          </p:val>
                                        </p:tav>
                                      </p:tavLst>
                                    </p:anim>
                                    <p:anim calcmode="lin" valueType="num">
                                      <p:cBhvr additive="base">
                                        <p:cTn id="124" dur="500"/>
                                        <p:tgtEl>
                                          <p:spTgt spid="5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47"/>
        <p:cNvGrpSpPr/>
        <p:nvPr/>
      </p:nvGrpSpPr>
      <p:grpSpPr>
        <a:xfrm>
          <a:off x="0" y="0"/>
          <a:ext cx="0" cy="0"/>
          <a:chOff x="0" y="0"/>
          <a:chExt cx="0" cy="0"/>
        </a:xfrm>
      </p:grpSpPr>
      <p:pic>
        <p:nvPicPr>
          <p:cNvPr id="548" name="Google Shape;548;g2da88d5c573_0_2871">
            <a:hlinkClick r:id="rId3"/>
          </p:cNvPr>
          <p:cNvPicPr preferRelativeResize="0"/>
          <p:nvPr/>
        </p:nvPicPr>
        <p:blipFill rotWithShape="1">
          <a:blip r:embed="rId4">
            <a:alphaModFix/>
          </a:blip>
          <a:srcRect t="2216" b="2226"/>
          <a:stretch/>
        </p:blipFill>
        <p:spPr>
          <a:xfrm>
            <a:off x="3170" y="-157174"/>
            <a:ext cx="12188831" cy="7029456"/>
          </a:xfrm>
          <a:prstGeom prst="rect">
            <a:avLst/>
          </a:prstGeom>
          <a:noFill/>
          <a:ln>
            <a:noFill/>
          </a:ln>
        </p:spPr>
      </p:pic>
      <p:sp>
        <p:nvSpPr>
          <p:cNvPr id="549" name="Google Shape;549;g2da88d5c573_0_2871"/>
          <p:cNvSpPr/>
          <p:nvPr/>
        </p:nvSpPr>
        <p:spPr>
          <a:xfrm>
            <a:off x="-207975" y="-376475"/>
            <a:ext cx="6618300" cy="96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550" name="Google Shape;550;g2da88d5c573_0_2871"/>
          <p:cNvSpPr txBox="1"/>
          <p:nvPr/>
        </p:nvSpPr>
        <p:spPr>
          <a:xfrm>
            <a:off x="80960" y="-87333"/>
            <a:ext cx="6429600" cy="6756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GB" sz="3100" b="1">
                <a:solidFill>
                  <a:srgbClr val="2F5496"/>
                </a:solidFill>
              </a:rPr>
              <a:t>CoastPredict </a:t>
            </a:r>
            <a:r>
              <a:rPr lang="en-GB" sz="3100" b="1" i="0" u="none" strike="noStrike" cap="none">
                <a:solidFill>
                  <a:srgbClr val="2F5496"/>
                </a:solidFill>
              </a:rPr>
              <a:t>Pilot Site locations</a:t>
            </a:r>
            <a:endParaRPr sz="1233" b="1" i="0" u="none" strike="noStrike" cap="none">
              <a:solidFill>
                <a:srgbClr val="2F5496"/>
              </a:solidFill>
            </a:endParaRPr>
          </a:p>
        </p:txBody>
      </p:sp>
      <p:pic>
        <p:nvPicPr>
          <p:cNvPr id="551" name="Google Shape;551;g2da88d5c573_0_2871" descr="Text&#10;&#10;Description automatically generated with medium confidence"/>
          <p:cNvPicPr preferRelativeResize="0"/>
          <p:nvPr/>
        </p:nvPicPr>
        <p:blipFill rotWithShape="1">
          <a:blip r:embed="rId5">
            <a:alphaModFix/>
          </a:blip>
          <a:srcRect/>
          <a:stretch/>
        </p:blipFill>
        <p:spPr>
          <a:xfrm>
            <a:off x="9388636" y="-42014"/>
            <a:ext cx="2865038" cy="543900"/>
          </a:xfrm>
          <a:prstGeom prst="rect">
            <a:avLst/>
          </a:prstGeom>
          <a:noFill/>
          <a:ln>
            <a:noFill/>
          </a:ln>
        </p:spPr>
      </p:pic>
      <p:sp>
        <p:nvSpPr>
          <p:cNvPr id="552" name="Google Shape;552;g2da88d5c573_0_2871"/>
          <p:cNvSpPr/>
          <p:nvPr/>
        </p:nvSpPr>
        <p:spPr>
          <a:xfrm>
            <a:off x="-115825" y="4545825"/>
            <a:ext cx="2808600" cy="231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553" name="Google Shape;553;g2da88d5c573_0_2871"/>
          <p:cNvSpPr txBox="1"/>
          <p:nvPr/>
        </p:nvSpPr>
        <p:spPr>
          <a:xfrm>
            <a:off x="155177" y="4545825"/>
            <a:ext cx="2724900" cy="16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000" b="1" i="0" u="none" strike="noStrike" cap="none">
                <a:solidFill>
                  <a:schemeClr val="accent1"/>
                </a:solidFill>
              </a:rPr>
              <a:t>30 Regions </a:t>
            </a: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br>
              <a:rPr lang="en-GB" sz="2000" b="1" i="0" u="none" strike="noStrike" cap="none">
                <a:solidFill>
                  <a:schemeClr val="accent1"/>
                </a:solidFill>
              </a:rPr>
            </a:br>
            <a:r>
              <a:rPr lang="en-GB" sz="2000" b="1" i="0" u="none" strike="noStrike" cap="none">
                <a:solidFill>
                  <a:schemeClr val="accent1"/>
                </a:solidFill>
              </a:rPr>
              <a:t>&gt; 12</a:t>
            </a:r>
            <a:r>
              <a:rPr lang="en-GB" sz="2000" b="1">
                <a:solidFill>
                  <a:schemeClr val="accent1"/>
                </a:solidFill>
              </a:rPr>
              <a:t>5</a:t>
            </a:r>
            <a:r>
              <a:rPr lang="en-GB" sz="2000" b="1" i="0" u="none" strike="noStrike" cap="none">
                <a:solidFill>
                  <a:schemeClr val="accent1"/>
                </a:solidFill>
              </a:rPr>
              <a:t> Pilot Sites</a:t>
            </a: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r>
              <a:rPr lang="en-GB" sz="2000" b="1" i="0" u="none" strike="noStrike" cap="none">
                <a:solidFill>
                  <a:schemeClr val="accent1"/>
                </a:solidFill>
              </a:rPr>
              <a:t>225 institutions in </a:t>
            </a: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r>
              <a:rPr lang="en-GB" sz="2000" b="1" i="0" u="none" strike="noStrike" cap="none">
                <a:solidFill>
                  <a:schemeClr val="accent1"/>
                </a:solidFill>
              </a:rPr>
              <a:t>65 countries</a:t>
            </a:r>
            <a:endParaRPr sz="2000" b="1" i="0" u="none" strike="noStrike" cap="none">
              <a:solidFill>
                <a:schemeClr val="accent1"/>
              </a:solidFill>
            </a:endParaRPr>
          </a:p>
        </p:txBody>
      </p:sp>
    </p:spTree>
    <p:extLst>
      <p:ext uri="{BB962C8B-B14F-4D97-AF65-F5344CB8AC3E}">
        <p14:creationId xmlns:p14="http://schemas.microsoft.com/office/powerpoint/2010/main" val="2418589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34"/>
        <p:cNvGrpSpPr/>
        <p:nvPr/>
      </p:nvGrpSpPr>
      <p:grpSpPr>
        <a:xfrm>
          <a:off x="0" y="0"/>
          <a:ext cx="0" cy="0"/>
          <a:chOff x="0" y="0"/>
          <a:chExt cx="0" cy="0"/>
        </a:xfrm>
      </p:grpSpPr>
      <p:sp>
        <p:nvSpPr>
          <p:cNvPr id="635" name="Google Shape;635;g2da88d5c573_0_1934"/>
          <p:cNvSpPr txBox="1">
            <a:spLocks noGrp="1"/>
          </p:cNvSpPr>
          <p:nvPr>
            <p:ph type="title"/>
          </p:nvPr>
        </p:nvSpPr>
        <p:spPr>
          <a:xfrm>
            <a:off x="720725" y="722325"/>
            <a:ext cx="72468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Vision 2030 White Paper</a:t>
            </a:r>
            <a:endParaRPr dirty="0"/>
          </a:p>
        </p:txBody>
      </p:sp>
      <p:sp>
        <p:nvSpPr>
          <p:cNvPr id="636" name="Google Shape;636;g2da88d5c573_0_1934"/>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lnSpc>
                <a:spcPct val="90000"/>
              </a:lnSpc>
              <a:spcBef>
                <a:spcPts val="0"/>
              </a:spcBef>
              <a:spcAft>
                <a:spcPts val="0"/>
              </a:spcAft>
              <a:buNone/>
            </a:pPr>
            <a:fld id="{00000000-1234-1234-1234-123412341234}" type="slidenum">
              <a:rPr lang="en-GB" sz="1000">
                <a:solidFill>
                  <a:schemeClr val="accent1"/>
                </a:solidFill>
                <a:latin typeface="Arial"/>
                <a:ea typeface="Arial"/>
                <a:cs typeface="Arial"/>
                <a:sym typeface="Arial"/>
              </a:rPr>
              <a:t>28</a:t>
            </a:fld>
            <a:endParaRPr sz="1000">
              <a:solidFill>
                <a:schemeClr val="accent1"/>
              </a:solidFill>
              <a:latin typeface="Arial"/>
              <a:ea typeface="Arial"/>
              <a:cs typeface="Arial"/>
              <a:sym typeface="Arial"/>
            </a:endParaRPr>
          </a:p>
        </p:txBody>
      </p:sp>
      <p:pic>
        <p:nvPicPr>
          <p:cNvPr id="637" name="Google Shape;637;g2da88d5c573_0_1934"/>
          <p:cNvPicPr preferRelativeResize="0"/>
          <p:nvPr/>
        </p:nvPicPr>
        <p:blipFill>
          <a:blip r:embed="rId3">
            <a:alphaModFix/>
          </a:blip>
          <a:stretch>
            <a:fillRect/>
          </a:stretch>
        </p:blipFill>
        <p:spPr>
          <a:xfrm>
            <a:off x="7555800" y="410650"/>
            <a:ext cx="4636200" cy="6036699"/>
          </a:xfrm>
          <a:prstGeom prst="rect">
            <a:avLst/>
          </a:prstGeom>
          <a:noFill/>
          <a:ln>
            <a:noFill/>
          </a:ln>
        </p:spPr>
      </p:pic>
      <p:sp>
        <p:nvSpPr>
          <p:cNvPr id="638" name="Google Shape;638;g2da88d5c573_0_1934"/>
          <p:cNvSpPr txBox="1"/>
          <p:nvPr/>
        </p:nvSpPr>
        <p:spPr>
          <a:xfrm>
            <a:off x="720725" y="1537850"/>
            <a:ext cx="5518800" cy="4375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600" dirty="0">
              <a:solidFill>
                <a:srgbClr val="333333"/>
              </a:solidFill>
            </a:endParaRPr>
          </a:p>
          <a:p>
            <a:pPr marL="0" lvl="0" indent="0" algn="l" rtl="0">
              <a:spcBef>
                <a:spcPts val="0"/>
              </a:spcBef>
              <a:spcAft>
                <a:spcPts val="0"/>
              </a:spcAft>
              <a:buNone/>
            </a:pPr>
            <a:endParaRPr sz="1600" dirty="0">
              <a:solidFill>
                <a:srgbClr val="333333"/>
              </a:solidFill>
            </a:endParaRPr>
          </a:p>
          <a:p>
            <a:pPr marL="0" lvl="0" indent="0" algn="l" rtl="0">
              <a:lnSpc>
                <a:spcPct val="115000"/>
              </a:lnSpc>
              <a:spcBef>
                <a:spcPts val="0"/>
              </a:spcBef>
              <a:spcAft>
                <a:spcPts val="0"/>
              </a:spcAft>
              <a:buNone/>
            </a:pPr>
            <a:r>
              <a:rPr lang="en-GB" sz="2000" b="1" dirty="0">
                <a:solidFill>
                  <a:srgbClr val="000000"/>
                </a:solidFill>
              </a:rPr>
              <a:t>Ambition:</a:t>
            </a:r>
            <a:r>
              <a:rPr lang="en-GB" sz="2000" dirty="0">
                <a:solidFill>
                  <a:srgbClr val="000000"/>
                </a:solidFill>
              </a:rPr>
              <a:t> a clear roadmap to achieving a sustainable, co-designed, fit-for purpose, multidisciplinary, and geographically expanded global ocean observing system that delivers accessible data to all nations and users. </a:t>
            </a:r>
            <a:endParaRPr sz="2000" dirty="0">
              <a:solidFill>
                <a:srgbClr val="000000"/>
              </a:solidFill>
            </a:endParaRPr>
          </a:p>
          <a:p>
            <a:pPr marL="0" lvl="0" indent="0" algn="l" rtl="0">
              <a:lnSpc>
                <a:spcPct val="115000"/>
              </a:lnSpc>
              <a:spcBef>
                <a:spcPts val="0"/>
              </a:spcBef>
              <a:spcAft>
                <a:spcPts val="0"/>
              </a:spcAft>
              <a:buNone/>
            </a:pPr>
            <a:endParaRPr sz="1600" dirty="0">
              <a:solidFill>
                <a:srgbClr val="000000"/>
              </a:solidFill>
            </a:endParaRPr>
          </a:p>
          <a:p>
            <a:pPr marL="0" lvl="0" indent="0" algn="l" rtl="0">
              <a:spcBef>
                <a:spcPts val="0"/>
              </a:spcBef>
              <a:spcAft>
                <a:spcPts val="0"/>
              </a:spcAft>
              <a:buNone/>
            </a:pPr>
            <a:r>
              <a:rPr lang="en-GB" sz="1800" b="1" dirty="0">
                <a:solidFill>
                  <a:srgbClr val="333333"/>
                </a:solidFill>
              </a:rPr>
              <a:t>Access here:</a:t>
            </a:r>
            <a:endParaRPr sz="1800" b="1" dirty="0">
              <a:solidFill>
                <a:srgbClr val="333333"/>
              </a:solidFill>
            </a:endParaRPr>
          </a:p>
          <a:p>
            <a:pPr marL="0" lvl="0" indent="0" algn="l" rtl="0">
              <a:spcBef>
                <a:spcPts val="0"/>
              </a:spcBef>
              <a:spcAft>
                <a:spcPts val="0"/>
              </a:spcAft>
              <a:buNone/>
            </a:pPr>
            <a:r>
              <a:rPr lang="en-GB" sz="1600" u="sng" dirty="0">
                <a:solidFill>
                  <a:srgbClr val="184596"/>
                </a:solidFill>
                <a:hlinkClick r:id="rId4">
                  <a:extLst>
                    <a:ext uri="{A12FA001-AC4F-418D-AE19-62706E023703}">
                      <ahyp:hlinkClr xmlns:ahyp="http://schemas.microsoft.com/office/drawing/2018/hyperlinkcolor" val="tx"/>
                    </a:ext>
                  </a:extLst>
                </a:hlinkClick>
              </a:rPr>
              <a:t>https://oceanexpert.org/document/33599</a:t>
            </a:r>
            <a:endParaRPr sz="1600" dirty="0">
              <a:solidFill>
                <a:srgbClr val="333333"/>
              </a:solidFill>
            </a:endParaRPr>
          </a:p>
        </p:txBody>
      </p:sp>
      <p:pic>
        <p:nvPicPr>
          <p:cNvPr id="2" name="Google Shape;424;g2c0e57b82b6_0_413">
            <a:extLst>
              <a:ext uri="{FF2B5EF4-FFF2-40B4-BE49-F238E27FC236}">
                <a16:creationId xmlns:a16="http://schemas.microsoft.com/office/drawing/2014/main" id="{1E59CD68-5557-81FA-5554-3EAAA115EF48}"/>
              </a:ext>
            </a:extLst>
          </p:cNvPr>
          <p:cNvPicPr preferRelativeResize="0"/>
          <p:nvPr/>
        </p:nvPicPr>
        <p:blipFill rotWithShape="1">
          <a:blip r:embed="rId5">
            <a:alphaModFix/>
          </a:blip>
          <a:srcRect/>
          <a:stretch/>
        </p:blipFill>
        <p:spPr>
          <a:xfrm>
            <a:off x="7555800" y="5438675"/>
            <a:ext cx="1580681" cy="1243800"/>
          </a:xfrm>
          <a:prstGeom prst="rect">
            <a:avLst/>
          </a:prstGeom>
          <a:noFill/>
          <a:ln>
            <a:noFill/>
          </a:ln>
        </p:spPr>
      </p:pic>
    </p:spTree>
    <p:extLst>
      <p:ext uri="{BB962C8B-B14F-4D97-AF65-F5344CB8AC3E}">
        <p14:creationId xmlns:p14="http://schemas.microsoft.com/office/powerpoint/2010/main" val="4153286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sp>
        <p:nvSpPr>
          <p:cNvPr id="768" name="Google Shape;768;p3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29</a:t>
            </a:fld>
            <a:endParaRPr/>
          </a:p>
        </p:txBody>
      </p:sp>
      <p:pic>
        <p:nvPicPr>
          <p:cNvPr id="771" name="Google Shape;771;p33"/>
          <p:cNvPicPr preferRelativeResize="0"/>
          <p:nvPr/>
        </p:nvPicPr>
        <p:blipFill rotWithShape="1">
          <a:blip r:embed="rId3">
            <a:alphaModFix/>
          </a:blip>
          <a:srcRect/>
          <a:stretch/>
        </p:blipFill>
        <p:spPr>
          <a:xfrm>
            <a:off x="4549337" y="1297125"/>
            <a:ext cx="6958513" cy="3847528"/>
          </a:xfrm>
          <a:prstGeom prst="rect">
            <a:avLst/>
          </a:prstGeom>
          <a:noFill/>
          <a:ln>
            <a:noFill/>
          </a:ln>
        </p:spPr>
      </p:pic>
      <p:pic>
        <p:nvPicPr>
          <p:cNvPr id="4" name="Google Shape;637;g2da88d5c573_0_1934">
            <a:extLst>
              <a:ext uri="{FF2B5EF4-FFF2-40B4-BE49-F238E27FC236}">
                <a16:creationId xmlns:a16="http://schemas.microsoft.com/office/drawing/2014/main" id="{3DD93B25-4EA9-F054-6EAC-23A5A3777941}"/>
              </a:ext>
            </a:extLst>
          </p:cNvPr>
          <p:cNvPicPr preferRelativeResize="0"/>
          <p:nvPr/>
        </p:nvPicPr>
        <p:blipFill>
          <a:blip r:embed="rId4">
            <a:alphaModFix/>
          </a:blip>
          <a:stretch>
            <a:fillRect/>
          </a:stretch>
        </p:blipFill>
        <p:spPr>
          <a:xfrm>
            <a:off x="720725" y="1526054"/>
            <a:ext cx="3241675" cy="4057328"/>
          </a:xfrm>
          <a:prstGeom prst="rect">
            <a:avLst/>
          </a:prstGeom>
          <a:noFill/>
          <a:ln>
            <a:noFill/>
          </a:ln>
        </p:spPr>
      </p:pic>
      <p:sp>
        <p:nvSpPr>
          <p:cNvPr id="7" name="Google Shape;635;g2da88d5c573_0_1934">
            <a:extLst>
              <a:ext uri="{FF2B5EF4-FFF2-40B4-BE49-F238E27FC236}">
                <a16:creationId xmlns:a16="http://schemas.microsoft.com/office/drawing/2014/main" id="{5815F8F7-41CA-3162-838D-5FF6B4EC7112}"/>
              </a:ext>
            </a:extLst>
          </p:cNvPr>
          <p:cNvSpPr txBox="1">
            <a:spLocks noGrp="1"/>
          </p:cNvSpPr>
          <p:nvPr>
            <p:ph type="title"/>
          </p:nvPr>
        </p:nvSpPr>
        <p:spPr>
          <a:xfrm>
            <a:off x="720725" y="722325"/>
            <a:ext cx="72468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Vision 2030 White Paper</a:t>
            </a:r>
            <a:endParaRPr dirty="0"/>
          </a:p>
        </p:txBody>
      </p:sp>
      <p:pic>
        <p:nvPicPr>
          <p:cNvPr id="8" name="Google Shape;424;g2c0e57b82b6_0_413">
            <a:extLst>
              <a:ext uri="{FF2B5EF4-FFF2-40B4-BE49-F238E27FC236}">
                <a16:creationId xmlns:a16="http://schemas.microsoft.com/office/drawing/2014/main" id="{FB80383C-5D09-AA43-06A8-E848BBFA2C28}"/>
              </a:ext>
            </a:extLst>
          </p:cNvPr>
          <p:cNvPicPr preferRelativeResize="0"/>
          <p:nvPr/>
        </p:nvPicPr>
        <p:blipFill rotWithShape="1">
          <a:blip r:embed="rId5">
            <a:alphaModFix/>
          </a:blip>
          <a:srcRect/>
          <a:stretch/>
        </p:blipFill>
        <p:spPr>
          <a:xfrm>
            <a:off x="720725" y="4918511"/>
            <a:ext cx="985653" cy="664871"/>
          </a:xfrm>
          <a:prstGeom prst="rect">
            <a:avLst/>
          </a:prstGeom>
          <a:noFill/>
          <a:ln>
            <a:noFill/>
          </a:ln>
        </p:spPr>
      </p:pic>
      <p:sp>
        <p:nvSpPr>
          <p:cNvPr id="10" name="TextBox 9">
            <a:extLst>
              <a:ext uri="{FF2B5EF4-FFF2-40B4-BE49-F238E27FC236}">
                <a16:creationId xmlns:a16="http://schemas.microsoft.com/office/drawing/2014/main" id="{FF347BF7-81D9-080A-5218-AB9F3BA71B47}"/>
              </a:ext>
            </a:extLst>
          </p:cNvPr>
          <p:cNvSpPr txBox="1"/>
          <p:nvPr/>
        </p:nvSpPr>
        <p:spPr>
          <a:xfrm>
            <a:off x="4549337" y="6374698"/>
            <a:ext cx="3432999" cy="307777"/>
          </a:xfrm>
          <a:prstGeom prst="rect">
            <a:avLst/>
          </a:prstGeom>
          <a:noFill/>
        </p:spPr>
        <p:txBody>
          <a:bodyPr wrap="square">
            <a:spAutoFit/>
          </a:bodyPr>
          <a:lstStyle/>
          <a:p>
            <a:pPr marL="0" lvl="0" indent="0" algn="l" rtl="0">
              <a:spcBef>
                <a:spcPts val="0"/>
              </a:spcBef>
              <a:spcAft>
                <a:spcPts val="0"/>
              </a:spcAft>
              <a:buNone/>
            </a:pPr>
            <a:r>
              <a:rPr lang="en-GB" sz="1400" u="sng" dirty="0">
                <a:solidFill>
                  <a:srgbClr val="184596"/>
                </a:solidFill>
                <a:hlinkClick r:id="rId6">
                  <a:extLst>
                    <a:ext uri="{A12FA001-AC4F-418D-AE19-62706E023703}">
                      <ahyp:hlinkClr xmlns:ahyp="http://schemas.microsoft.com/office/drawing/2018/hyperlinkcolor" val="tx"/>
                    </a:ext>
                  </a:extLst>
                </a:hlinkClick>
              </a:rPr>
              <a:t>https://oceanexpert.org/document/33599</a:t>
            </a:r>
            <a:endParaRPr lang="en-GB" sz="1400" dirty="0">
              <a:solidFill>
                <a:srgbClr val="333333"/>
              </a:solidFill>
            </a:endParaRPr>
          </a:p>
        </p:txBody>
      </p:sp>
      <p:sp>
        <p:nvSpPr>
          <p:cNvPr id="3" name="TextBox 2">
            <a:extLst>
              <a:ext uri="{FF2B5EF4-FFF2-40B4-BE49-F238E27FC236}">
                <a16:creationId xmlns:a16="http://schemas.microsoft.com/office/drawing/2014/main" id="{1FB27C91-C4BB-4935-24EF-EEAF55E45F75}"/>
              </a:ext>
            </a:extLst>
          </p:cNvPr>
          <p:cNvSpPr txBox="1"/>
          <p:nvPr/>
        </p:nvSpPr>
        <p:spPr>
          <a:xfrm>
            <a:off x="4549337" y="5341710"/>
            <a:ext cx="7337863" cy="954107"/>
          </a:xfrm>
          <a:prstGeom prst="rect">
            <a:avLst/>
          </a:prstGeom>
          <a:noFill/>
        </p:spPr>
        <p:txBody>
          <a:bodyPr wrap="square">
            <a:spAutoFit/>
          </a:bodyPr>
          <a:lstStyle/>
          <a:p>
            <a:r>
              <a:rPr lang="en-GB" sz="1400" b="1" dirty="0">
                <a:effectLst/>
                <a:latin typeface="Arial" panose="020B0604020202020204" pitchFamily="34" charset="0"/>
                <a:ea typeface="Arial" panose="020B0604020202020204" pitchFamily="34" charset="0"/>
              </a:rPr>
              <a:t>Recommendations include expanding global ocean observation capabilities, the translation of observations into information, fostering diversified partnerships, building a capable and diversified workforce, and emphasising a new economic thinking for resourcing ocean observing</a:t>
            </a:r>
            <a:r>
              <a:rPr lang="en-FR" dirty="0">
                <a:effectLst/>
              </a:rPr>
              <a:t> </a:t>
            </a:r>
            <a:endParaRPr lang="en-FR" dirty="0"/>
          </a:p>
        </p:txBody>
      </p:sp>
    </p:spTree>
    <p:extLst>
      <p:ext uri="{BB962C8B-B14F-4D97-AF65-F5344CB8AC3E}">
        <p14:creationId xmlns:p14="http://schemas.microsoft.com/office/powerpoint/2010/main" val="31822979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4bcfdec53c_0_355"/>
          <p:cNvSpPr txBox="1">
            <a:spLocks noGrp="1"/>
          </p:cNvSpPr>
          <p:nvPr>
            <p:ph type="title"/>
          </p:nvPr>
        </p:nvSpPr>
        <p:spPr>
          <a:xfrm>
            <a:off x="720725" y="614327"/>
            <a:ext cx="10750500" cy="682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Font typeface="Arial"/>
              <a:buNone/>
            </a:pPr>
            <a:r>
              <a:rPr lang="en-GB">
                <a:solidFill>
                  <a:srgbClr val="184596"/>
                </a:solidFill>
              </a:rPr>
              <a:t>Opportunity for nations &amp; communities</a:t>
            </a:r>
            <a:endParaRPr>
              <a:solidFill>
                <a:srgbClr val="184596"/>
              </a:solidFill>
            </a:endParaRPr>
          </a:p>
        </p:txBody>
      </p:sp>
      <p:sp>
        <p:nvSpPr>
          <p:cNvPr id="160" name="Google Shape;160;g14bcfdec53c_0_355"/>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accent1"/>
              </a:buClr>
              <a:buSzPts val="1000"/>
              <a:buFont typeface="Arial"/>
              <a:buNone/>
            </a:pPr>
            <a:fld id="{00000000-1234-1234-1234-123412341234}" type="slidenum">
              <a:rPr lang="en-GB"/>
              <a:t>3</a:t>
            </a:fld>
            <a:endParaRPr/>
          </a:p>
        </p:txBody>
      </p:sp>
      <p:sp>
        <p:nvSpPr>
          <p:cNvPr id="161" name="Google Shape;161;g14bcfdec53c_0_355"/>
          <p:cNvSpPr txBox="1"/>
          <p:nvPr/>
        </p:nvSpPr>
        <p:spPr>
          <a:xfrm>
            <a:off x="22350" y="4400550"/>
            <a:ext cx="10999200" cy="1512900"/>
          </a:xfrm>
          <a:prstGeom prst="rect">
            <a:avLst/>
          </a:prstGeom>
          <a:noFill/>
          <a:ln>
            <a:noFill/>
          </a:ln>
        </p:spPr>
        <p:txBody>
          <a:bodyPr spcFirstLastPara="1" wrap="square" lIns="0" tIns="0" rIns="0" bIns="0" anchor="t" anchorCtr="0">
            <a:noAutofit/>
          </a:bodyPr>
          <a:lstStyle/>
          <a:p>
            <a:pPr marL="1371600" marR="0" lvl="0" indent="0" algn="ctr" rtl="0">
              <a:lnSpc>
                <a:spcPct val="100000"/>
              </a:lnSpc>
              <a:spcBef>
                <a:spcPts val="850"/>
              </a:spcBef>
              <a:spcAft>
                <a:spcPts val="0"/>
              </a:spcAft>
              <a:buClr>
                <a:srgbClr val="000000"/>
              </a:buClr>
              <a:buSzPts val="2500"/>
              <a:buFont typeface="Arial"/>
              <a:buNone/>
            </a:pPr>
            <a:r>
              <a:rPr lang="en-GB" sz="2100" b="1" i="0" u="none" strike="noStrike" cap="none">
                <a:solidFill>
                  <a:schemeClr val="accent1"/>
                </a:solidFill>
                <a:latin typeface="Arial"/>
                <a:ea typeface="Arial"/>
                <a:cs typeface="Arial"/>
                <a:sym typeface="Arial"/>
              </a:rPr>
              <a:t>Enabling coastal communities to </a:t>
            </a:r>
            <a:r>
              <a:rPr lang="en-GB" sz="2100" b="1" i="0" u="none" strike="noStrike" cap="none">
                <a:solidFill>
                  <a:schemeClr val="accent2"/>
                </a:solidFill>
                <a:latin typeface="Arial"/>
                <a:ea typeface="Arial"/>
                <a:cs typeface="Arial"/>
                <a:sym typeface="Arial"/>
              </a:rPr>
              <a:t>evolve and flourish</a:t>
            </a:r>
            <a:endParaRPr sz="2100" b="1" i="0" u="none" strike="noStrike" cap="none">
              <a:solidFill>
                <a:schemeClr val="accent2"/>
              </a:solidFill>
              <a:latin typeface="Arial"/>
              <a:ea typeface="Arial"/>
              <a:cs typeface="Arial"/>
              <a:sym typeface="Arial"/>
            </a:endParaRPr>
          </a:p>
          <a:p>
            <a:pPr marL="1371600" marR="0" lvl="0" indent="0" algn="ctr" rtl="0">
              <a:lnSpc>
                <a:spcPct val="100000"/>
              </a:lnSpc>
              <a:spcBef>
                <a:spcPts val="850"/>
              </a:spcBef>
              <a:spcAft>
                <a:spcPts val="0"/>
              </a:spcAft>
              <a:buClr>
                <a:srgbClr val="000000"/>
              </a:buClr>
              <a:buSzPts val="2500"/>
              <a:buFont typeface="Arial"/>
              <a:buNone/>
            </a:pPr>
            <a:r>
              <a:rPr lang="en-GB" sz="2100" b="1" i="0" u="none" strike="noStrike" cap="none">
                <a:solidFill>
                  <a:schemeClr val="accent1"/>
                </a:solidFill>
                <a:latin typeface="Arial"/>
                <a:ea typeface="Arial"/>
                <a:cs typeface="Arial"/>
                <a:sym typeface="Arial"/>
              </a:rPr>
              <a:t>Supporting </a:t>
            </a:r>
            <a:r>
              <a:rPr lang="en-GB" sz="2100" b="1" i="0" u="none" strike="noStrike" cap="none">
                <a:solidFill>
                  <a:schemeClr val="accent2"/>
                </a:solidFill>
                <a:latin typeface="Arial"/>
                <a:ea typeface="Arial"/>
                <a:cs typeface="Arial"/>
                <a:sym typeface="Arial"/>
              </a:rPr>
              <a:t>blue economic growth</a:t>
            </a:r>
            <a:endParaRPr sz="2100" b="1" i="0" u="none" strike="noStrike" cap="none">
              <a:solidFill>
                <a:schemeClr val="accent2"/>
              </a:solidFill>
              <a:latin typeface="Arial"/>
              <a:ea typeface="Arial"/>
              <a:cs typeface="Arial"/>
              <a:sym typeface="Arial"/>
            </a:endParaRPr>
          </a:p>
          <a:p>
            <a:pPr marL="1371600" marR="0" lvl="0" indent="0" algn="ctr" rtl="0">
              <a:lnSpc>
                <a:spcPct val="100000"/>
              </a:lnSpc>
              <a:spcBef>
                <a:spcPts val="850"/>
              </a:spcBef>
              <a:spcAft>
                <a:spcPts val="0"/>
              </a:spcAft>
              <a:buClr>
                <a:srgbClr val="000000"/>
              </a:buClr>
              <a:buSzPts val="2500"/>
              <a:buFont typeface="Arial"/>
              <a:buNone/>
            </a:pPr>
            <a:r>
              <a:rPr lang="en-GB" sz="2100" b="1" i="0" u="none" strike="noStrike" cap="none">
                <a:solidFill>
                  <a:schemeClr val="accent1"/>
                </a:solidFill>
                <a:latin typeface="Arial"/>
                <a:ea typeface="Arial"/>
                <a:cs typeface="Arial"/>
                <a:sym typeface="Arial"/>
              </a:rPr>
              <a:t>Underpinning </a:t>
            </a:r>
            <a:r>
              <a:rPr lang="en-GB" sz="2100" b="1" i="0" u="none" strike="noStrike" cap="none">
                <a:solidFill>
                  <a:schemeClr val="accent2"/>
                </a:solidFill>
                <a:latin typeface="Arial"/>
                <a:ea typeface="Arial"/>
                <a:cs typeface="Arial"/>
                <a:sym typeface="Arial"/>
              </a:rPr>
              <a:t>sustainable development</a:t>
            </a:r>
            <a:r>
              <a:rPr lang="en-GB" sz="2100" b="1" i="0" u="none" strike="noStrike" cap="none">
                <a:solidFill>
                  <a:schemeClr val="accent1"/>
                </a:solidFill>
                <a:latin typeface="Arial"/>
                <a:ea typeface="Arial"/>
                <a:cs typeface="Arial"/>
                <a:sym typeface="Arial"/>
              </a:rPr>
              <a:t> </a:t>
            </a:r>
            <a:endParaRPr sz="1100" b="1" i="0" u="none" strike="noStrike" cap="none">
              <a:solidFill>
                <a:schemeClr val="accent1"/>
              </a:solidFill>
              <a:latin typeface="Arial"/>
              <a:ea typeface="Arial"/>
              <a:cs typeface="Arial"/>
              <a:sym typeface="Arial"/>
            </a:endParaRPr>
          </a:p>
        </p:txBody>
      </p:sp>
      <p:pic>
        <p:nvPicPr>
          <p:cNvPr id="162" name="Google Shape;162;g14bcfdec53c_0_355"/>
          <p:cNvPicPr preferRelativeResize="0"/>
          <p:nvPr/>
        </p:nvPicPr>
        <p:blipFill rotWithShape="1">
          <a:blip r:embed="rId3">
            <a:alphaModFix/>
          </a:blip>
          <a:srcRect t="20560" b="37080"/>
          <a:stretch/>
        </p:blipFill>
        <p:spPr>
          <a:xfrm>
            <a:off x="720725" y="1418375"/>
            <a:ext cx="10929701" cy="2604250"/>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g2b8a762219d_0_237"/>
          <p:cNvSpPr txBox="1">
            <a:spLocks noGrp="1"/>
          </p:cNvSpPr>
          <p:nvPr>
            <p:ph type="sldNum" idx="4294967295"/>
          </p:nvPr>
        </p:nvSpPr>
        <p:spPr>
          <a:xfrm>
            <a:off x="11934825" y="6492875"/>
            <a:ext cx="257175" cy="188913"/>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4</a:t>
            </a:fld>
            <a:endParaRPr/>
          </a:p>
        </p:txBody>
      </p:sp>
      <p:sp>
        <p:nvSpPr>
          <p:cNvPr id="170" name="Google Shape;170;g2b8a762219d_0_237"/>
          <p:cNvSpPr/>
          <p:nvPr/>
        </p:nvSpPr>
        <p:spPr>
          <a:xfrm>
            <a:off x="4644125" y="2211513"/>
            <a:ext cx="3055800" cy="2328000"/>
          </a:xfrm>
          <a:prstGeom prst="rect">
            <a:avLst/>
          </a:prstGeom>
          <a:solidFill>
            <a:srgbClr val="F0F0F0"/>
          </a:solidFill>
          <a:ln w="9525" cap="flat" cmpd="sng">
            <a:solidFill>
              <a:srgbClr val="F0F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b8a762219d_0_237"/>
          <p:cNvSpPr/>
          <p:nvPr/>
        </p:nvSpPr>
        <p:spPr>
          <a:xfrm>
            <a:off x="8542875" y="2465475"/>
            <a:ext cx="3055800" cy="2328000"/>
          </a:xfrm>
          <a:prstGeom prst="rect">
            <a:avLst/>
          </a:prstGeom>
          <a:solidFill>
            <a:srgbClr val="F0F0F0"/>
          </a:solidFill>
          <a:ln w="9525" cap="flat" cmpd="sng">
            <a:solidFill>
              <a:srgbClr val="F0F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b8a762219d_0_237"/>
          <p:cNvSpPr/>
          <p:nvPr/>
        </p:nvSpPr>
        <p:spPr>
          <a:xfrm>
            <a:off x="745375" y="2465525"/>
            <a:ext cx="3055800" cy="2328000"/>
          </a:xfrm>
          <a:prstGeom prst="rect">
            <a:avLst/>
          </a:prstGeom>
          <a:solidFill>
            <a:srgbClr val="F0F0F0"/>
          </a:solidFill>
          <a:ln w="9525" cap="flat" cmpd="sng">
            <a:solidFill>
              <a:srgbClr val="F0F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b8a762219d_0_237"/>
          <p:cNvSpPr txBox="1"/>
          <p:nvPr/>
        </p:nvSpPr>
        <p:spPr>
          <a:xfrm>
            <a:off x="720725" y="2349575"/>
            <a:ext cx="3080400" cy="674700"/>
          </a:xfrm>
          <a:prstGeom prst="rect">
            <a:avLst/>
          </a:prstGeom>
          <a:solidFill>
            <a:srgbClr val="184596"/>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Ecosystem of providers</a:t>
            </a:r>
            <a:br>
              <a:rPr lang="en-GB" sz="1800" b="1" i="0" u="none" strike="noStrike" cap="none">
                <a:solidFill>
                  <a:srgbClr val="FFFFFF"/>
                </a:solidFill>
                <a:latin typeface="Arial"/>
                <a:ea typeface="Arial"/>
                <a:cs typeface="Arial"/>
                <a:sym typeface="Arial"/>
              </a:rPr>
            </a:br>
            <a:r>
              <a:rPr lang="en-GB" sz="1600" b="0" i="0" u="none" strike="noStrike" cap="none">
                <a:solidFill>
                  <a:srgbClr val="FFFFFF"/>
                </a:solidFill>
                <a:latin typeface="Arial"/>
                <a:ea typeface="Arial"/>
                <a:cs typeface="Arial"/>
                <a:sym typeface="Arial"/>
              </a:rPr>
              <a:t>Observation infrastructure</a:t>
            </a:r>
            <a:endParaRPr sz="1600" b="0" i="0" u="none" strike="noStrike" cap="none">
              <a:solidFill>
                <a:srgbClr val="FFFFFF"/>
              </a:solidFill>
              <a:latin typeface="Arial"/>
              <a:ea typeface="Arial"/>
              <a:cs typeface="Arial"/>
              <a:sym typeface="Arial"/>
            </a:endParaRPr>
          </a:p>
        </p:txBody>
      </p:sp>
      <p:sp>
        <p:nvSpPr>
          <p:cNvPr id="174" name="Google Shape;174;g2b8a762219d_0_237"/>
          <p:cNvSpPr/>
          <p:nvPr/>
        </p:nvSpPr>
        <p:spPr>
          <a:xfrm rot="5400000">
            <a:off x="4023325" y="3384575"/>
            <a:ext cx="474900" cy="682800"/>
          </a:xfrm>
          <a:prstGeom prst="down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b8a762219d_0_237"/>
          <p:cNvSpPr/>
          <p:nvPr/>
        </p:nvSpPr>
        <p:spPr>
          <a:xfrm rot="-5400000">
            <a:off x="7803863" y="3384563"/>
            <a:ext cx="474900" cy="682800"/>
          </a:xfrm>
          <a:prstGeom prst="down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b8a762219d_0_237"/>
          <p:cNvSpPr txBox="1"/>
          <p:nvPr/>
        </p:nvSpPr>
        <p:spPr>
          <a:xfrm>
            <a:off x="8556725" y="2349575"/>
            <a:ext cx="3080400" cy="674700"/>
          </a:xfrm>
          <a:prstGeom prst="rect">
            <a:avLst/>
          </a:prstGeom>
          <a:solidFill>
            <a:srgbClr val="184596"/>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Arial"/>
                <a:ea typeface="Arial"/>
                <a:cs typeface="Arial"/>
                <a:sym typeface="Arial"/>
              </a:rPr>
              <a:t>Beneficiaries of ocean information</a:t>
            </a:r>
            <a:endParaRPr sz="1800" b="1" i="0" u="none" strike="noStrike" cap="none">
              <a:solidFill>
                <a:srgbClr val="FFFFFF"/>
              </a:solidFill>
              <a:latin typeface="Arial"/>
              <a:ea typeface="Arial"/>
              <a:cs typeface="Arial"/>
              <a:sym typeface="Arial"/>
            </a:endParaRPr>
          </a:p>
        </p:txBody>
      </p:sp>
      <p:pic>
        <p:nvPicPr>
          <p:cNvPr id="177" name="Google Shape;177;g2b8a762219d_0_237"/>
          <p:cNvPicPr preferRelativeResize="0"/>
          <p:nvPr/>
        </p:nvPicPr>
        <p:blipFill rotWithShape="1">
          <a:blip r:embed="rId3">
            <a:alphaModFix/>
          </a:blip>
          <a:srcRect/>
          <a:stretch/>
        </p:blipFill>
        <p:spPr>
          <a:xfrm>
            <a:off x="1012700" y="2718650"/>
            <a:ext cx="2412200" cy="2412200"/>
          </a:xfrm>
          <a:prstGeom prst="rect">
            <a:avLst/>
          </a:prstGeom>
          <a:noFill/>
          <a:ln>
            <a:noFill/>
          </a:ln>
        </p:spPr>
      </p:pic>
      <p:sp>
        <p:nvSpPr>
          <p:cNvPr id="178" name="Google Shape;178;g2b8a762219d_0_237"/>
          <p:cNvSpPr txBox="1"/>
          <p:nvPr/>
        </p:nvSpPr>
        <p:spPr>
          <a:xfrm>
            <a:off x="720713" y="4793525"/>
            <a:ext cx="3080400" cy="574800"/>
          </a:xfrm>
          <a:prstGeom prst="rect">
            <a:avLst/>
          </a:prstGeom>
          <a:solidFill>
            <a:srgbClr val="556D99">
              <a:alpha val="45490"/>
            </a:srgbClr>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500"/>
              <a:buFont typeface="Arial"/>
              <a:buNone/>
            </a:pPr>
            <a:r>
              <a:rPr lang="en-GB" sz="1500" b="1" i="0" u="none" strike="noStrike" cap="none" dirty="0">
                <a:solidFill>
                  <a:srgbClr val="333333"/>
                </a:solidFill>
                <a:latin typeface="Arial"/>
                <a:ea typeface="Arial"/>
                <a:cs typeface="Arial"/>
                <a:sym typeface="Arial"/>
              </a:rPr>
              <a:t>Ocean observing community &amp; partners</a:t>
            </a:r>
            <a:endParaRPr sz="1300" b="1" i="0" u="none" strike="noStrike" cap="none" dirty="0">
              <a:solidFill>
                <a:srgbClr val="333333"/>
              </a:solidFill>
              <a:latin typeface="Arial"/>
              <a:ea typeface="Arial"/>
              <a:cs typeface="Arial"/>
              <a:sym typeface="Arial"/>
            </a:endParaRPr>
          </a:p>
        </p:txBody>
      </p:sp>
      <p:sp>
        <p:nvSpPr>
          <p:cNvPr id="179" name="Google Shape;179;g2b8a762219d_0_237"/>
          <p:cNvSpPr txBox="1"/>
          <p:nvPr/>
        </p:nvSpPr>
        <p:spPr>
          <a:xfrm>
            <a:off x="8556713" y="4793475"/>
            <a:ext cx="3080400" cy="574800"/>
          </a:xfrm>
          <a:prstGeom prst="rect">
            <a:avLst/>
          </a:prstGeom>
          <a:solidFill>
            <a:srgbClr val="556D99">
              <a:alpha val="45490"/>
            </a:srgbClr>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467"/>
              <a:buFont typeface="Arial"/>
              <a:buNone/>
            </a:pPr>
            <a:r>
              <a:rPr lang="en-GB" sz="1467" b="1" i="0" u="none" strike="noStrike" cap="none" dirty="0">
                <a:latin typeface="Arial"/>
                <a:ea typeface="Arial"/>
                <a:cs typeface="Arial"/>
                <a:sym typeface="Arial"/>
              </a:rPr>
              <a:t>Research, Decision makers, Users, Policy, Investors</a:t>
            </a:r>
            <a:endParaRPr sz="1500" b="1" i="0" u="none" strike="noStrike" cap="none" dirty="0">
              <a:latin typeface="Arial"/>
              <a:ea typeface="Arial"/>
              <a:cs typeface="Arial"/>
              <a:sym typeface="Arial"/>
            </a:endParaRPr>
          </a:p>
        </p:txBody>
      </p:sp>
      <p:sp>
        <p:nvSpPr>
          <p:cNvPr id="180" name="Google Shape;180;g2b8a762219d_0_237"/>
          <p:cNvSpPr txBox="1"/>
          <p:nvPr/>
        </p:nvSpPr>
        <p:spPr>
          <a:xfrm>
            <a:off x="4631788" y="4260125"/>
            <a:ext cx="3080400" cy="782780"/>
          </a:xfrm>
          <a:prstGeom prst="rect">
            <a:avLst/>
          </a:prstGeom>
          <a:solidFill>
            <a:srgbClr val="556D99">
              <a:alpha val="45490"/>
            </a:srgbClr>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chemeClr val="lt1"/>
              </a:buClr>
              <a:buSzPts val="1500"/>
              <a:buFont typeface="Arial"/>
              <a:buNone/>
            </a:pPr>
            <a:r>
              <a:rPr lang="en-GB" sz="1467" b="1" i="0" u="none" strike="noStrike" cap="none" dirty="0">
                <a:latin typeface="Arial"/>
                <a:ea typeface="Arial"/>
                <a:cs typeface="Arial"/>
                <a:sym typeface="Arial"/>
              </a:rPr>
              <a:t>GOOS Management Team</a:t>
            </a:r>
          </a:p>
          <a:p>
            <a:pPr marL="0" marR="0" lvl="1" indent="0" algn="ctr" rtl="0">
              <a:lnSpc>
                <a:spcPct val="100000"/>
              </a:lnSpc>
              <a:spcBef>
                <a:spcPts val="0"/>
              </a:spcBef>
              <a:spcAft>
                <a:spcPts val="0"/>
              </a:spcAft>
              <a:buClr>
                <a:schemeClr val="lt1"/>
              </a:buClr>
              <a:buSzPts val="1500"/>
              <a:buFont typeface="Arial"/>
              <a:buNone/>
            </a:pPr>
            <a:r>
              <a:rPr lang="en-GB" sz="1467" b="1" dirty="0">
                <a:latin typeface="Arial"/>
                <a:ea typeface="Arial"/>
                <a:cs typeface="Arial"/>
                <a:sym typeface="Arial"/>
              </a:rPr>
              <a:t>Coordination – Integration - Advocacy</a:t>
            </a:r>
            <a:endParaRPr sz="1300" b="1" i="0" u="none" strike="noStrike" cap="none" dirty="0">
              <a:latin typeface="Arial"/>
              <a:ea typeface="Arial"/>
              <a:cs typeface="Arial"/>
              <a:sym typeface="Arial"/>
            </a:endParaRPr>
          </a:p>
        </p:txBody>
      </p:sp>
      <p:sp>
        <p:nvSpPr>
          <p:cNvPr id="181" name="Google Shape;181;g2b8a762219d_0_237"/>
          <p:cNvSpPr txBox="1"/>
          <p:nvPr/>
        </p:nvSpPr>
        <p:spPr>
          <a:xfrm>
            <a:off x="4631825" y="1816225"/>
            <a:ext cx="3080400" cy="674700"/>
          </a:xfrm>
          <a:prstGeom prst="rect">
            <a:avLst/>
          </a:prstGeom>
          <a:solidFill>
            <a:srgbClr val="184596"/>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Arial"/>
                <a:ea typeface="Arial"/>
                <a:cs typeface="Arial"/>
                <a:sym typeface="Arial"/>
              </a:rPr>
              <a:t>Global Ocean Observing System</a:t>
            </a:r>
            <a:endParaRPr sz="1800" b="1" i="0" u="none" strike="noStrike" cap="none">
              <a:solidFill>
                <a:srgbClr val="FFFFFF"/>
              </a:solidFill>
              <a:latin typeface="Arial"/>
              <a:ea typeface="Arial"/>
              <a:cs typeface="Arial"/>
              <a:sym typeface="Arial"/>
            </a:endParaRPr>
          </a:p>
        </p:txBody>
      </p:sp>
      <p:pic>
        <p:nvPicPr>
          <p:cNvPr id="182" name="Google Shape;182;g2b8a762219d_0_237"/>
          <p:cNvPicPr preferRelativeResize="0"/>
          <p:nvPr/>
        </p:nvPicPr>
        <p:blipFill rotWithShape="1">
          <a:blip r:embed="rId4">
            <a:alphaModFix/>
          </a:blip>
          <a:srcRect t="20438" b="21775"/>
          <a:stretch/>
        </p:blipFill>
        <p:spPr>
          <a:xfrm>
            <a:off x="4631825" y="2491748"/>
            <a:ext cx="3080400" cy="1779926"/>
          </a:xfrm>
          <a:prstGeom prst="rect">
            <a:avLst/>
          </a:prstGeom>
          <a:noFill/>
          <a:ln>
            <a:noFill/>
          </a:ln>
        </p:spPr>
      </p:pic>
      <p:pic>
        <p:nvPicPr>
          <p:cNvPr id="188" name="Google Shape;188;g2b8a762219d_0_237"/>
          <p:cNvPicPr preferRelativeResize="0">
            <a:picLocks noChangeAspect="1"/>
          </p:cNvPicPr>
          <p:nvPr/>
        </p:nvPicPr>
        <p:blipFill rotWithShape="1">
          <a:blip r:embed="rId5">
            <a:alphaModFix/>
          </a:blip>
          <a:srcRect/>
          <a:stretch/>
        </p:blipFill>
        <p:spPr>
          <a:xfrm>
            <a:off x="9064369" y="2882905"/>
            <a:ext cx="2160036" cy="2160000"/>
          </a:xfrm>
          <a:prstGeom prst="rect">
            <a:avLst/>
          </a:prstGeom>
          <a:noFill/>
          <a:ln>
            <a:noFill/>
          </a:ln>
        </p:spPr>
      </p:pic>
      <p:sp>
        <p:nvSpPr>
          <p:cNvPr id="3" name="Google Shape;151;g2b8a762219d_0_270">
            <a:extLst>
              <a:ext uri="{FF2B5EF4-FFF2-40B4-BE49-F238E27FC236}">
                <a16:creationId xmlns:a16="http://schemas.microsoft.com/office/drawing/2014/main" id="{88A5453F-C229-28DA-2CFB-799442ECFA93}"/>
              </a:ext>
            </a:extLst>
          </p:cNvPr>
          <p:cNvSpPr txBox="1">
            <a:spLocks/>
          </p:cNvSpPr>
          <p:nvPr/>
        </p:nvSpPr>
        <p:spPr>
          <a:xfrm>
            <a:off x="720725" y="509154"/>
            <a:ext cx="10750500" cy="78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5000"/>
              </a:lnSpc>
              <a:buSzPts val="1800"/>
            </a:pPr>
            <a:r>
              <a:rPr lang="en-GB" sz="3600" b="1" dirty="0">
                <a:solidFill>
                  <a:schemeClr val="accent1"/>
                </a:solidFill>
              </a:rPr>
              <a:t>Critical infrastructure for ocean observing</a:t>
            </a:r>
          </a:p>
        </p:txBody>
      </p:sp>
      <p:pic>
        <p:nvPicPr>
          <p:cNvPr id="2" name="Google Shape;143;g2da88d5c573_0_0">
            <a:extLst>
              <a:ext uri="{FF2B5EF4-FFF2-40B4-BE49-F238E27FC236}">
                <a16:creationId xmlns:a16="http://schemas.microsoft.com/office/drawing/2014/main" id="{BF70C95C-5ABE-91F4-F18C-4D9F779EC651}"/>
              </a:ext>
            </a:extLst>
          </p:cNvPr>
          <p:cNvPicPr preferRelativeResize="0"/>
          <p:nvPr/>
        </p:nvPicPr>
        <p:blipFill rotWithShape="1">
          <a:blip r:embed="rId6">
            <a:alphaModFix/>
          </a:blip>
          <a:srcRect/>
          <a:stretch/>
        </p:blipFill>
        <p:spPr>
          <a:xfrm>
            <a:off x="3424900" y="5591834"/>
            <a:ext cx="5639470" cy="1390742"/>
          </a:xfrm>
          <a:prstGeom prst="rect">
            <a:avLst/>
          </a:prstGeom>
          <a:noFill/>
          <a:ln>
            <a:noFill/>
          </a:ln>
        </p:spPr>
      </p:pic>
    </p:spTree>
    <p:extLst>
      <p:ext uri="{BB962C8B-B14F-4D97-AF65-F5344CB8AC3E}">
        <p14:creationId xmlns:p14="http://schemas.microsoft.com/office/powerpoint/2010/main" val="327538943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da88d5c573_0_140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5</a:t>
            </a:fld>
            <a:endParaRPr sz="1000"/>
          </a:p>
        </p:txBody>
      </p:sp>
      <p:sp>
        <p:nvSpPr>
          <p:cNvPr id="194" name="Google Shape;194;g2da88d5c573_0_1402"/>
          <p:cNvSpPr txBox="1">
            <a:spLocks noGrp="1"/>
          </p:cNvSpPr>
          <p:nvPr>
            <p:ph type="body" idx="1"/>
          </p:nvPr>
        </p:nvSpPr>
        <p:spPr>
          <a:xfrm>
            <a:off x="7595500" y="1011613"/>
            <a:ext cx="4355868" cy="3048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567"/>
              </a:spcBef>
              <a:spcAft>
                <a:spcPts val="0"/>
              </a:spcAft>
              <a:buSzPts val="1800"/>
              <a:buNone/>
            </a:pPr>
            <a:endParaRPr sz="1400" b="1" dirty="0"/>
          </a:p>
          <a:p>
            <a:pPr marL="323989" lvl="3" indent="-317639" algn="l" rtl="0">
              <a:lnSpc>
                <a:spcPct val="100000"/>
              </a:lnSpc>
              <a:spcBef>
                <a:spcPts val="567"/>
              </a:spcBef>
              <a:spcAft>
                <a:spcPts val="0"/>
              </a:spcAft>
              <a:buSzPts val="2200"/>
              <a:buChar char="•"/>
            </a:pPr>
            <a:r>
              <a:rPr lang="en-GB" sz="2100" dirty="0"/>
              <a:t>84 countries, 8,400+ observing platforms</a:t>
            </a:r>
            <a:endParaRPr sz="2100" dirty="0"/>
          </a:p>
          <a:p>
            <a:pPr marL="323989" lvl="3" indent="-317639" algn="l" rtl="0">
              <a:lnSpc>
                <a:spcPct val="100000"/>
              </a:lnSpc>
              <a:spcBef>
                <a:spcPts val="567"/>
              </a:spcBef>
              <a:spcAft>
                <a:spcPts val="0"/>
              </a:spcAft>
              <a:buSzPts val="2200"/>
              <a:buChar char="•"/>
            </a:pPr>
            <a:r>
              <a:rPr lang="en-GB" sz="2100" dirty="0"/>
              <a:t>More than 120,000 observations per day - operational systems</a:t>
            </a:r>
            <a:endParaRPr sz="2100" dirty="0"/>
          </a:p>
          <a:p>
            <a:pPr marL="323989" lvl="3" indent="-317639" algn="l" rtl="0">
              <a:lnSpc>
                <a:spcPct val="100000"/>
              </a:lnSpc>
              <a:spcBef>
                <a:spcPts val="567"/>
              </a:spcBef>
              <a:spcAft>
                <a:spcPts val="0"/>
              </a:spcAft>
              <a:buSzPts val="2000"/>
              <a:buChar char="•"/>
            </a:pPr>
            <a:r>
              <a:rPr lang="en-GB" sz="2100" dirty="0"/>
              <a:t>13 mature global networks + 3 new ‘emerging’ networks 2024</a:t>
            </a:r>
          </a:p>
          <a:p>
            <a:pPr marL="323989" lvl="3" indent="-317639" algn="l" rtl="0">
              <a:lnSpc>
                <a:spcPct val="100000"/>
              </a:lnSpc>
              <a:spcBef>
                <a:spcPts val="567"/>
              </a:spcBef>
              <a:spcAft>
                <a:spcPts val="0"/>
              </a:spcAft>
              <a:buSzPts val="2000"/>
              <a:buChar char="•"/>
            </a:pPr>
            <a:r>
              <a:rPr lang="en-GB" sz="2100" dirty="0"/>
              <a:t>12 </a:t>
            </a:r>
            <a:r>
              <a:rPr lang="en-GB" sz="2100" dirty="0" err="1"/>
              <a:t>BioEco</a:t>
            </a:r>
            <a:r>
              <a:rPr lang="en-GB" sz="2100" dirty="0"/>
              <a:t> EOV networks</a:t>
            </a:r>
            <a:endParaRPr sz="2100" dirty="0"/>
          </a:p>
        </p:txBody>
      </p:sp>
      <p:pic>
        <p:nvPicPr>
          <p:cNvPr id="195" name="Google Shape;195;g2da88d5c573_0_1402"/>
          <p:cNvPicPr preferRelativeResize="0">
            <a:picLocks noGrp="1"/>
          </p:cNvPicPr>
          <p:nvPr>
            <p:ph type="pic" idx="2"/>
          </p:nvPr>
        </p:nvPicPr>
        <p:blipFill rotWithShape="1">
          <a:blip r:embed="rId3">
            <a:alphaModFix/>
          </a:blip>
          <a:srcRect r="-1276"/>
          <a:stretch/>
        </p:blipFill>
        <p:spPr>
          <a:xfrm>
            <a:off x="-816424" y="-478025"/>
            <a:ext cx="8060375" cy="7336024"/>
          </a:xfrm>
          <a:prstGeom prst="rect">
            <a:avLst/>
          </a:prstGeom>
          <a:noFill/>
          <a:ln>
            <a:noFill/>
          </a:ln>
        </p:spPr>
      </p:pic>
      <p:sp>
        <p:nvSpPr>
          <p:cNvPr id="196" name="Google Shape;196;g2da88d5c573_0_1402"/>
          <p:cNvSpPr txBox="1">
            <a:spLocks noGrp="1"/>
          </p:cNvSpPr>
          <p:nvPr>
            <p:ph type="title"/>
          </p:nvPr>
        </p:nvSpPr>
        <p:spPr>
          <a:xfrm>
            <a:off x="7511151" y="596640"/>
            <a:ext cx="4809600" cy="1896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200"/>
              <a:buNone/>
            </a:pPr>
            <a:r>
              <a:rPr lang="en-GB"/>
              <a:t>GOOS Today</a:t>
            </a:r>
            <a:endParaRPr/>
          </a:p>
        </p:txBody>
      </p:sp>
      <p:sp>
        <p:nvSpPr>
          <p:cNvPr id="197" name="Google Shape;197;g2da88d5c573_0_1402"/>
          <p:cNvSpPr txBox="1"/>
          <p:nvPr/>
        </p:nvSpPr>
        <p:spPr>
          <a:xfrm>
            <a:off x="7647400" y="5913449"/>
            <a:ext cx="3508500" cy="338700"/>
          </a:xfrm>
          <a:prstGeom prst="rect">
            <a:avLst/>
          </a:prstGeom>
          <a:noFill/>
          <a:ln>
            <a:noFill/>
          </a:ln>
        </p:spPr>
        <p:txBody>
          <a:bodyPr spcFirstLastPara="1" wrap="square" lIns="91400" tIns="45700" rIns="91400"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600" b="0" i="0" u="sng" strike="noStrike" cap="none" dirty="0">
                <a:solidFill>
                  <a:srgbClr val="184596"/>
                </a:solidFill>
                <a:latin typeface="Arial"/>
                <a:ea typeface="Arial"/>
                <a:cs typeface="Arial"/>
                <a:sym typeface="Arial"/>
                <a:hlinkClick r:id="rId4">
                  <a:extLst>
                    <a:ext uri="{A12FA001-AC4F-418D-AE19-62706E023703}">
                      <ahyp:hlinkClr xmlns:ahyp="http://schemas.microsoft.com/office/drawing/2018/hyperlinkcolor" val="tx"/>
                    </a:ext>
                  </a:extLst>
                </a:hlinkClick>
              </a:rPr>
              <a:t>www.ocean-ops.org/</a:t>
            </a:r>
            <a:r>
              <a:rPr lang="en-GB" sz="1600" b="0" i="0" u="sng" strike="noStrike" cap="none" dirty="0">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reportcard</a:t>
            </a:r>
            <a:r>
              <a:rPr lang="en-GB" sz="1600" b="0" i="0" u="sng" strike="noStrike" cap="none" dirty="0">
                <a:solidFill>
                  <a:schemeClr val="accent1"/>
                </a:solidFill>
                <a:latin typeface="Arial"/>
                <a:ea typeface="Arial"/>
                <a:cs typeface="Arial"/>
                <a:sym typeface="Arial"/>
              </a:rPr>
              <a:t>2023</a:t>
            </a:r>
            <a:endParaRPr sz="1600" b="0" i="0" u="none" strike="noStrike" cap="none" dirty="0">
              <a:solidFill>
                <a:schemeClr val="accent1"/>
              </a:solidFill>
              <a:latin typeface="Arial"/>
              <a:ea typeface="Arial"/>
              <a:cs typeface="Arial"/>
              <a:sym typeface="Arial"/>
            </a:endParaRPr>
          </a:p>
        </p:txBody>
      </p:sp>
      <p:sp>
        <p:nvSpPr>
          <p:cNvPr id="198" name="Google Shape;198;g2da88d5c573_0_1402"/>
          <p:cNvSpPr txBox="1"/>
          <p:nvPr/>
        </p:nvSpPr>
        <p:spPr>
          <a:xfrm>
            <a:off x="7647409" y="4251403"/>
            <a:ext cx="3881700" cy="1600800"/>
          </a:xfrm>
          <a:prstGeom prst="rect">
            <a:avLst/>
          </a:prstGeom>
          <a:solidFill>
            <a:srgbClr val="D6D6D6">
              <a:alpha val="48630"/>
            </a:srgbClr>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1" u="none" strike="noStrike" cap="none">
                <a:solidFill>
                  <a:schemeClr val="accent1"/>
                </a:solidFill>
                <a:latin typeface="Arial"/>
                <a:ea typeface="Arial"/>
                <a:cs typeface="Arial"/>
                <a:sym typeface="Arial"/>
              </a:rPr>
              <a:t>“The weather forecasting systems will run off the rails if they don’t have the surface pressure information over the ocean to constrain them” - </a:t>
            </a:r>
            <a:r>
              <a:rPr lang="en-GB" sz="1600" b="0" i="0" u="none" strike="noStrike" cap="none">
                <a:solidFill>
                  <a:schemeClr val="accent1"/>
                </a:solidFill>
                <a:latin typeface="Arial"/>
                <a:ea typeface="Arial"/>
                <a:cs typeface="Arial"/>
                <a:sym typeface="Arial"/>
              </a:rPr>
              <a:t>Lars Peter Riishojgaard, Director of the Earth System Branch WMO</a:t>
            </a:r>
            <a:endParaRPr sz="1400" b="0" i="0" u="none" strike="noStrike" cap="none">
              <a:solidFill>
                <a:srgbClr val="000000"/>
              </a:solidFill>
              <a:latin typeface="Arial"/>
              <a:ea typeface="Arial"/>
              <a:cs typeface="Arial"/>
              <a:sym typeface="Arial"/>
            </a:endParaRPr>
          </a:p>
        </p:txBody>
      </p:sp>
      <p:pic>
        <p:nvPicPr>
          <p:cNvPr id="199" name="Google Shape;199;g2da88d5c573_0_1402"/>
          <p:cNvPicPr preferRelativeResize="0"/>
          <p:nvPr/>
        </p:nvPicPr>
        <p:blipFill rotWithShape="1">
          <a:blip r:embed="rId5">
            <a:alphaModFix/>
          </a:blip>
          <a:srcRect/>
          <a:stretch/>
        </p:blipFill>
        <p:spPr>
          <a:xfrm>
            <a:off x="4595375" y="5801088"/>
            <a:ext cx="784950" cy="761650"/>
          </a:xfrm>
          <a:prstGeom prst="rect">
            <a:avLst/>
          </a:prstGeom>
          <a:noFill/>
          <a:ln>
            <a:noFill/>
          </a:ln>
        </p:spPr>
      </p:pic>
      <p:pic>
        <p:nvPicPr>
          <p:cNvPr id="201" name="Google Shape;201;g2da88d5c573_0_1402"/>
          <p:cNvPicPr preferRelativeResize="0"/>
          <p:nvPr/>
        </p:nvPicPr>
        <p:blipFill rotWithShape="1">
          <a:blip r:embed="rId6">
            <a:alphaModFix/>
          </a:blip>
          <a:srcRect/>
          <a:stretch/>
        </p:blipFill>
        <p:spPr>
          <a:xfrm>
            <a:off x="5533447" y="5801097"/>
            <a:ext cx="1583528" cy="76165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1000"/>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rmAutofit/>
          </a:bodyPr>
          <a:lstStyle/>
          <a:p>
            <a:pPr marL="0" lvl="0" indent="0" algn="r" rtl="0">
              <a:lnSpc>
                <a:spcPct val="90000"/>
              </a:lnSpc>
              <a:spcBef>
                <a:spcPts val="0"/>
              </a:spcBef>
              <a:spcAft>
                <a:spcPts val="0"/>
              </a:spcAft>
              <a:buSzPts val="1000"/>
              <a:buNone/>
            </a:pPr>
            <a:fld id="{00000000-1234-1234-1234-123412341234}" type="slidenum">
              <a:rPr lang="en-GB"/>
              <a:t>6</a:t>
            </a:fld>
            <a:endParaRPr/>
          </a:p>
        </p:txBody>
      </p:sp>
      <p:pic>
        <p:nvPicPr>
          <p:cNvPr id="134" name="Google Shape;134;p3" descr="DBCP Logo"/>
          <p:cNvPicPr preferRelativeResize="0"/>
          <p:nvPr/>
        </p:nvPicPr>
        <p:blipFill rotWithShape="1">
          <a:blip r:embed="rId3">
            <a:alphaModFix/>
          </a:blip>
          <a:srcRect/>
          <a:stretch/>
        </p:blipFill>
        <p:spPr>
          <a:xfrm>
            <a:off x="10291374" y="559358"/>
            <a:ext cx="574675" cy="574675"/>
          </a:xfrm>
          <a:prstGeom prst="rect">
            <a:avLst/>
          </a:prstGeom>
          <a:noFill/>
          <a:ln>
            <a:noFill/>
          </a:ln>
        </p:spPr>
      </p:pic>
      <p:pic>
        <p:nvPicPr>
          <p:cNvPr id="135" name="Google Shape;135;p3" descr="GLOSS"/>
          <p:cNvPicPr preferRelativeResize="0"/>
          <p:nvPr/>
        </p:nvPicPr>
        <p:blipFill rotWithShape="1">
          <a:blip r:embed="rId4">
            <a:alphaModFix/>
          </a:blip>
          <a:srcRect/>
          <a:stretch/>
        </p:blipFill>
        <p:spPr>
          <a:xfrm>
            <a:off x="10291374" y="1314570"/>
            <a:ext cx="574675" cy="598792"/>
          </a:xfrm>
          <a:prstGeom prst="rect">
            <a:avLst/>
          </a:prstGeom>
          <a:noFill/>
          <a:ln>
            <a:noFill/>
          </a:ln>
        </p:spPr>
      </p:pic>
      <p:pic>
        <p:nvPicPr>
          <p:cNvPr id="136" name="Google Shape;136;p3" descr=" "/>
          <p:cNvPicPr preferRelativeResize="0"/>
          <p:nvPr/>
        </p:nvPicPr>
        <p:blipFill rotWithShape="1">
          <a:blip r:embed="rId5">
            <a:alphaModFix/>
          </a:blip>
          <a:srcRect/>
          <a:stretch/>
        </p:blipFill>
        <p:spPr>
          <a:xfrm>
            <a:off x="10291383" y="2079264"/>
            <a:ext cx="615583" cy="598794"/>
          </a:xfrm>
          <a:prstGeom prst="rect">
            <a:avLst/>
          </a:prstGeom>
          <a:noFill/>
          <a:ln>
            <a:noFill/>
          </a:ln>
        </p:spPr>
      </p:pic>
      <p:pic>
        <p:nvPicPr>
          <p:cNvPr id="137" name="Google Shape;137;p3"/>
          <p:cNvPicPr preferRelativeResize="0"/>
          <p:nvPr/>
        </p:nvPicPr>
        <p:blipFill rotWithShape="1">
          <a:blip r:embed="rId6">
            <a:alphaModFix/>
          </a:blip>
          <a:srcRect/>
          <a:stretch/>
        </p:blipFill>
        <p:spPr>
          <a:xfrm>
            <a:off x="10095923" y="2895920"/>
            <a:ext cx="965575" cy="722203"/>
          </a:xfrm>
          <a:prstGeom prst="rect">
            <a:avLst/>
          </a:prstGeom>
          <a:noFill/>
          <a:ln>
            <a:noFill/>
          </a:ln>
        </p:spPr>
      </p:pic>
      <p:pic>
        <p:nvPicPr>
          <p:cNvPr id="138" name="Google Shape;138;p3" descr="Argo Information Centre"/>
          <p:cNvPicPr preferRelativeResize="0"/>
          <p:nvPr/>
        </p:nvPicPr>
        <p:blipFill rotWithShape="1">
          <a:blip r:embed="rId7">
            <a:alphaModFix/>
          </a:blip>
          <a:srcRect/>
          <a:stretch/>
        </p:blipFill>
        <p:spPr>
          <a:xfrm>
            <a:off x="11000661" y="1320286"/>
            <a:ext cx="604286" cy="598793"/>
          </a:xfrm>
          <a:prstGeom prst="rect">
            <a:avLst/>
          </a:prstGeom>
          <a:noFill/>
          <a:ln>
            <a:noFill/>
          </a:ln>
        </p:spPr>
      </p:pic>
      <p:pic>
        <p:nvPicPr>
          <p:cNvPr id="139" name="Google Shape;139;p3" descr="OceanSITES "/>
          <p:cNvPicPr preferRelativeResize="0"/>
          <p:nvPr/>
        </p:nvPicPr>
        <p:blipFill rotWithShape="1">
          <a:blip r:embed="rId8">
            <a:alphaModFix/>
          </a:blip>
          <a:srcRect/>
          <a:stretch/>
        </p:blipFill>
        <p:spPr>
          <a:xfrm>
            <a:off x="10965799" y="2119504"/>
            <a:ext cx="697307" cy="511785"/>
          </a:xfrm>
          <a:prstGeom prst="rect">
            <a:avLst/>
          </a:prstGeom>
          <a:noFill/>
          <a:ln>
            <a:noFill/>
          </a:ln>
        </p:spPr>
      </p:pic>
      <p:pic>
        <p:nvPicPr>
          <p:cNvPr id="140" name="Google Shape;140;p3"/>
          <p:cNvPicPr preferRelativeResize="0"/>
          <p:nvPr/>
        </p:nvPicPr>
        <p:blipFill rotWithShape="1">
          <a:blip r:embed="rId9">
            <a:alphaModFix/>
          </a:blip>
          <a:srcRect/>
          <a:stretch/>
        </p:blipFill>
        <p:spPr>
          <a:xfrm>
            <a:off x="10504328" y="3711490"/>
            <a:ext cx="965575" cy="358124"/>
          </a:xfrm>
          <a:prstGeom prst="rect">
            <a:avLst/>
          </a:prstGeom>
          <a:noFill/>
          <a:ln>
            <a:noFill/>
          </a:ln>
        </p:spPr>
      </p:pic>
      <p:pic>
        <p:nvPicPr>
          <p:cNvPr id="141" name="Google Shape;141;p3"/>
          <p:cNvPicPr preferRelativeResize="0"/>
          <p:nvPr/>
        </p:nvPicPr>
        <p:blipFill rotWithShape="1">
          <a:blip r:embed="rId10">
            <a:alphaModFix/>
          </a:blip>
          <a:srcRect/>
          <a:stretch/>
        </p:blipFill>
        <p:spPr>
          <a:xfrm>
            <a:off x="11080885" y="2892104"/>
            <a:ext cx="582212" cy="558552"/>
          </a:xfrm>
          <a:prstGeom prst="rect">
            <a:avLst/>
          </a:prstGeom>
          <a:noFill/>
          <a:ln>
            <a:noFill/>
          </a:ln>
        </p:spPr>
      </p:pic>
      <p:sp>
        <p:nvSpPr>
          <p:cNvPr id="142" name="Google Shape;142;p3"/>
          <p:cNvSpPr txBox="1"/>
          <p:nvPr/>
        </p:nvSpPr>
        <p:spPr>
          <a:xfrm>
            <a:off x="5523892" y="6421007"/>
            <a:ext cx="65346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Arial"/>
                <a:ea typeface="Arial"/>
                <a:cs typeface="Arial"/>
                <a:sym typeface="Arial"/>
                <a:hlinkClick r:id="rId11">
                  <a:extLst>
                    <a:ext uri="{A12FA001-AC4F-418D-AE19-62706E023703}">
                      <ahyp:hlinkClr xmlns:ahyp="http://schemas.microsoft.com/office/drawing/2018/hyperlinkcolor" val="tx"/>
                    </a:ext>
                  </a:extLst>
                </a:hlinkClick>
              </a:rPr>
              <a:t>www.ocean-ops.org/reportcard</a:t>
            </a:r>
            <a:r>
              <a:rPr lang="en-GB" sz="1100" b="0" i="0" u="sng" strike="noStrike" cap="none">
                <a:solidFill>
                  <a:schemeClr val="lt1"/>
                </a:solidFill>
                <a:latin typeface="Arial"/>
                <a:ea typeface="Arial"/>
                <a:cs typeface="Arial"/>
                <a:sym typeface="Arial"/>
              </a:rPr>
              <a:t>2020</a:t>
            </a:r>
            <a:endParaRPr sz="1100" b="0" i="0" u="none" strike="noStrike" cap="none">
              <a:solidFill>
                <a:schemeClr val="lt1"/>
              </a:solidFill>
              <a:latin typeface="Arial"/>
              <a:ea typeface="Arial"/>
              <a:cs typeface="Arial"/>
              <a:sym typeface="Arial"/>
            </a:endParaRPr>
          </a:p>
        </p:txBody>
      </p:sp>
      <p:pic>
        <p:nvPicPr>
          <p:cNvPr id="143" name="Google Shape;143;p3"/>
          <p:cNvPicPr preferRelativeResize="0"/>
          <p:nvPr/>
        </p:nvPicPr>
        <p:blipFill rotWithShape="1">
          <a:blip r:embed="rId12">
            <a:alphaModFix/>
          </a:blip>
          <a:srcRect/>
          <a:stretch/>
        </p:blipFill>
        <p:spPr>
          <a:xfrm>
            <a:off x="10979125" y="462812"/>
            <a:ext cx="697300" cy="697300"/>
          </a:xfrm>
          <a:prstGeom prst="rect">
            <a:avLst/>
          </a:prstGeom>
          <a:noFill/>
          <a:ln>
            <a:noFill/>
          </a:ln>
        </p:spPr>
      </p:pic>
      <p:pic>
        <p:nvPicPr>
          <p:cNvPr id="144" name="Google Shape;144;p3"/>
          <p:cNvPicPr preferRelativeResize="0"/>
          <p:nvPr/>
        </p:nvPicPr>
        <p:blipFill rotWithShape="1">
          <a:blip r:embed="rId13">
            <a:alphaModFix/>
          </a:blip>
          <a:srcRect/>
          <a:stretch/>
        </p:blipFill>
        <p:spPr>
          <a:xfrm>
            <a:off x="1875200" y="6188625"/>
            <a:ext cx="965575" cy="464422"/>
          </a:xfrm>
          <a:prstGeom prst="rect">
            <a:avLst/>
          </a:prstGeom>
          <a:noFill/>
          <a:ln>
            <a:noFill/>
          </a:ln>
        </p:spPr>
      </p:pic>
      <p:pic>
        <p:nvPicPr>
          <p:cNvPr id="5" name="Picture 4" descr="A screen shot of a blue background with white stars&#10;&#10;Description automatically generated">
            <a:extLst>
              <a:ext uri="{FF2B5EF4-FFF2-40B4-BE49-F238E27FC236}">
                <a16:creationId xmlns:a16="http://schemas.microsoft.com/office/drawing/2014/main" id="{058254E3-E6C1-9F8A-E75F-91BF247A66A5}"/>
              </a:ext>
            </a:extLst>
          </p:cNvPr>
          <p:cNvPicPr>
            <a:picLocks noChangeAspect="1"/>
          </p:cNvPicPr>
          <p:nvPr/>
        </p:nvPicPr>
        <p:blipFill>
          <a:blip r:embed="rId14"/>
          <a:stretch>
            <a:fillRect/>
          </a:stretch>
        </p:blipFill>
        <p:spPr>
          <a:xfrm>
            <a:off x="298728" y="3136041"/>
            <a:ext cx="9623671" cy="2800679"/>
          </a:xfrm>
          <a:prstGeom prst="rect">
            <a:avLst/>
          </a:prstGeom>
        </p:spPr>
      </p:pic>
      <p:pic>
        <p:nvPicPr>
          <p:cNvPr id="3" name="Picture 2" descr="A screen shot of a chart&#10;&#10;Description automatically generated">
            <a:extLst>
              <a:ext uri="{FF2B5EF4-FFF2-40B4-BE49-F238E27FC236}">
                <a16:creationId xmlns:a16="http://schemas.microsoft.com/office/drawing/2014/main" id="{43092ACA-10B6-CEBA-D9AC-697AAC97AE14}"/>
              </a:ext>
            </a:extLst>
          </p:cNvPr>
          <p:cNvPicPr>
            <a:picLocks noChangeAspect="1"/>
          </p:cNvPicPr>
          <p:nvPr/>
        </p:nvPicPr>
        <p:blipFill>
          <a:blip r:embed="rId15"/>
          <a:stretch>
            <a:fillRect/>
          </a:stretch>
        </p:blipFill>
        <p:spPr>
          <a:xfrm>
            <a:off x="298729" y="595303"/>
            <a:ext cx="9623671" cy="3130989"/>
          </a:xfrm>
          <a:prstGeom prst="rect">
            <a:avLst/>
          </a:prstGeom>
        </p:spPr>
      </p:pic>
      <p:sp>
        <p:nvSpPr>
          <p:cNvPr id="8" name="Google Shape;197;g2da88d5c573_0_1402">
            <a:extLst>
              <a:ext uri="{FF2B5EF4-FFF2-40B4-BE49-F238E27FC236}">
                <a16:creationId xmlns:a16="http://schemas.microsoft.com/office/drawing/2014/main" id="{1FB7D091-87ED-35B9-0121-C9C4F9C7396A}"/>
              </a:ext>
            </a:extLst>
          </p:cNvPr>
          <p:cNvSpPr txBox="1"/>
          <p:nvPr/>
        </p:nvSpPr>
        <p:spPr>
          <a:xfrm>
            <a:off x="8513668" y="5913449"/>
            <a:ext cx="3508500" cy="338700"/>
          </a:xfrm>
          <a:prstGeom prst="rect">
            <a:avLst/>
          </a:prstGeom>
          <a:noFill/>
          <a:ln>
            <a:noFill/>
          </a:ln>
        </p:spPr>
        <p:txBody>
          <a:bodyPr spcFirstLastPara="1" wrap="square" lIns="91400" tIns="45700" rIns="91400"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600" b="0" i="0" u="sng" strike="noStrike" cap="none" dirty="0">
                <a:solidFill>
                  <a:srgbClr val="184596"/>
                </a:solidFill>
                <a:latin typeface="Arial"/>
                <a:ea typeface="Arial"/>
                <a:cs typeface="Arial"/>
                <a:sym typeface="Arial"/>
                <a:hlinkClick r:id="rId11">
                  <a:extLst>
                    <a:ext uri="{A12FA001-AC4F-418D-AE19-62706E023703}">
                      <ahyp:hlinkClr xmlns:ahyp="http://schemas.microsoft.com/office/drawing/2018/hyperlinkcolor" val="tx"/>
                    </a:ext>
                  </a:extLst>
                </a:hlinkClick>
              </a:rPr>
              <a:t>www.ocean-ops.org/</a:t>
            </a:r>
            <a:r>
              <a:rPr lang="en-GB" sz="1600" b="0" i="0" u="sng" strike="noStrike" cap="none" dirty="0">
                <a:solidFill>
                  <a:schemeClr val="accent1"/>
                </a:solidFill>
                <a:latin typeface="Arial"/>
                <a:ea typeface="Arial"/>
                <a:cs typeface="Arial"/>
                <a:sym typeface="Arial"/>
                <a:hlinkClick r:id="rId11">
                  <a:extLst>
                    <a:ext uri="{A12FA001-AC4F-418D-AE19-62706E023703}">
                      <ahyp:hlinkClr xmlns:ahyp="http://schemas.microsoft.com/office/drawing/2018/hyperlinkcolor" val="tx"/>
                    </a:ext>
                  </a:extLst>
                </a:hlinkClick>
              </a:rPr>
              <a:t>reportcard</a:t>
            </a:r>
            <a:r>
              <a:rPr lang="en-GB" sz="1600" b="0" i="0" u="sng" strike="noStrike" cap="none" dirty="0">
                <a:solidFill>
                  <a:schemeClr val="accent1"/>
                </a:solidFill>
                <a:latin typeface="Arial"/>
                <a:ea typeface="Arial"/>
                <a:cs typeface="Arial"/>
                <a:sym typeface="Arial"/>
              </a:rPr>
              <a:t>2023</a:t>
            </a:r>
            <a:endParaRPr sz="1600" b="0" i="0" u="none" strike="noStrike" cap="none" dirty="0">
              <a:solidFill>
                <a:schemeClr val="accent1"/>
              </a:solidFill>
              <a:latin typeface="Arial"/>
              <a:ea typeface="Arial"/>
              <a:cs typeface="Arial"/>
              <a:sym typeface="Arial"/>
            </a:endParaRPr>
          </a:p>
        </p:txBody>
      </p:sp>
      <p:sp>
        <p:nvSpPr>
          <p:cNvPr id="9" name="TextBox 8">
            <a:extLst>
              <a:ext uri="{FF2B5EF4-FFF2-40B4-BE49-F238E27FC236}">
                <a16:creationId xmlns:a16="http://schemas.microsoft.com/office/drawing/2014/main" id="{79C80744-1DFA-B3DC-6089-58F549EF4123}"/>
              </a:ext>
            </a:extLst>
          </p:cNvPr>
          <p:cNvSpPr txBox="1"/>
          <p:nvPr/>
        </p:nvSpPr>
        <p:spPr>
          <a:xfrm>
            <a:off x="10095922" y="4376155"/>
            <a:ext cx="2096077" cy="1384995"/>
          </a:xfrm>
          <a:prstGeom prst="rect">
            <a:avLst/>
          </a:prstGeom>
          <a:noFill/>
        </p:spPr>
        <p:txBody>
          <a:bodyPr wrap="square" rtlCol="0">
            <a:spAutoFit/>
          </a:bodyPr>
          <a:lstStyle/>
          <a:p>
            <a:r>
              <a:rPr lang="en-FR" dirty="0"/>
              <a:t>New emerging networks</a:t>
            </a:r>
          </a:p>
          <a:p>
            <a:pPr marL="285750" indent="-285750">
              <a:buFont typeface="Arial" panose="020B0604020202020204" pitchFamily="34" charset="0"/>
              <a:buChar char="•"/>
            </a:pPr>
            <a:r>
              <a:rPr lang="en-FR" dirty="0"/>
              <a:t>FVON</a:t>
            </a:r>
          </a:p>
          <a:p>
            <a:pPr marL="285750" indent="-285750">
              <a:buFont typeface="Arial" panose="020B0604020202020204" pitchFamily="34" charset="0"/>
              <a:buChar char="•"/>
            </a:pPr>
            <a:r>
              <a:rPr lang="en-FR" dirty="0"/>
              <a:t>SmartCables</a:t>
            </a:r>
          </a:p>
          <a:p>
            <a:pPr marL="285750" indent="-285750">
              <a:buFont typeface="Arial" panose="020B0604020202020204" pitchFamily="34" charset="0"/>
              <a:buChar char="•"/>
            </a:pPr>
            <a:r>
              <a:rPr lang="en-FR" dirty="0"/>
              <a:t>SOCONET</a:t>
            </a:r>
          </a:p>
          <a:p>
            <a:endParaRPr lang="en-FR" dirty="0"/>
          </a:p>
          <a:p>
            <a:endParaRPr lang="en-FR" dirty="0"/>
          </a:p>
        </p:txBody>
      </p:sp>
      <p:pic>
        <p:nvPicPr>
          <p:cNvPr id="10" name="Google Shape;199;g2da88d5c573_0_1402">
            <a:extLst>
              <a:ext uri="{FF2B5EF4-FFF2-40B4-BE49-F238E27FC236}">
                <a16:creationId xmlns:a16="http://schemas.microsoft.com/office/drawing/2014/main" id="{DBA68B36-BED4-1424-E0BE-F2339AD16C9C}"/>
              </a:ext>
            </a:extLst>
          </p:cNvPr>
          <p:cNvPicPr preferRelativeResize="0"/>
          <p:nvPr/>
        </p:nvPicPr>
        <p:blipFill rotWithShape="1">
          <a:blip r:embed="rId16">
            <a:alphaModFix/>
          </a:blip>
          <a:srcRect/>
          <a:stretch/>
        </p:blipFill>
        <p:spPr>
          <a:xfrm>
            <a:off x="2957551" y="6024907"/>
            <a:ext cx="784950" cy="761650"/>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2dae538fd79_0_20"/>
          <p:cNvPicPr preferRelativeResize="0"/>
          <p:nvPr/>
        </p:nvPicPr>
        <p:blipFill rotWithShape="1">
          <a:blip r:embed="rId3">
            <a:alphaModFix/>
          </a:blip>
          <a:srcRect b="4906"/>
          <a:stretch/>
        </p:blipFill>
        <p:spPr>
          <a:xfrm>
            <a:off x="3024898" y="1159025"/>
            <a:ext cx="6032927" cy="4647299"/>
          </a:xfrm>
          <a:prstGeom prst="rect">
            <a:avLst/>
          </a:prstGeom>
          <a:noFill/>
          <a:ln>
            <a:noFill/>
          </a:ln>
        </p:spPr>
      </p:pic>
      <p:sp>
        <p:nvSpPr>
          <p:cNvPr id="214" name="Google Shape;214;g2dae538fd79_0_20"/>
          <p:cNvSpPr txBox="1">
            <a:spLocks noGrp="1"/>
          </p:cNvSpPr>
          <p:nvPr>
            <p:ph type="title"/>
          </p:nvPr>
        </p:nvSpPr>
        <p:spPr>
          <a:xfrm>
            <a:off x="540544" y="541735"/>
            <a:ext cx="8062800" cy="431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solidFill>
                  <a:schemeClr val="accent2"/>
                </a:solidFill>
              </a:rPr>
              <a:t>36</a:t>
            </a:r>
            <a:r>
              <a:rPr lang="en-GB"/>
              <a:t> Essential Ocean Variables (EOVs)</a:t>
            </a:r>
            <a:endParaRPr/>
          </a:p>
        </p:txBody>
      </p:sp>
      <p:pic>
        <p:nvPicPr>
          <p:cNvPr id="215" name="Google Shape;215;g2dae538fd79_0_20"/>
          <p:cNvPicPr preferRelativeResize="0"/>
          <p:nvPr/>
        </p:nvPicPr>
        <p:blipFill rotWithShape="1">
          <a:blip r:embed="rId4">
            <a:alphaModFix/>
          </a:blip>
          <a:srcRect/>
          <a:stretch/>
        </p:blipFill>
        <p:spPr>
          <a:xfrm>
            <a:off x="447550" y="3156525"/>
            <a:ext cx="2442628" cy="922425"/>
          </a:xfrm>
          <a:prstGeom prst="rect">
            <a:avLst/>
          </a:prstGeom>
          <a:noFill/>
          <a:ln>
            <a:noFill/>
          </a:ln>
        </p:spPr>
      </p:pic>
      <p:pic>
        <p:nvPicPr>
          <p:cNvPr id="216" name="Google Shape;216;g2dae538fd79_0_20"/>
          <p:cNvPicPr preferRelativeResize="0"/>
          <p:nvPr/>
        </p:nvPicPr>
        <p:blipFill rotWithShape="1">
          <a:blip r:embed="rId5">
            <a:alphaModFix/>
          </a:blip>
          <a:srcRect/>
          <a:stretch/>
        </p:blipFill>
        <p:spPr>
          <a:xfrm>
            <a:off x="9377692" y="1741726"/>
            <a:ext cx="1755933" cy="673067"/>
          </a:xfrm>
          <a:prstGeom prst="rect">
            <a:avLst/>
          </a:prstGeom>
          <a:noFill/>
          <a:ln>
            <a:noFill/>
          </a:ln>
        </p:spPr>
      </p:pic>
      <p:grpSp>
        <p:nvGrpSpPr>
          <p:cNvPr id="217" name="Google Shape;217;g2dae538fd79_0_20"/>
          <p:cNvGrpSpPr/>
          <p:nvPr/>
        </p:nvGrpSpPr>
        <p:grpSpPr>
          <a:xfrm>
            <a:off x="9405819" y="4574498"/>
            <a:ext cx="2063879" cy="1231836"/>
            <a:chOff x="6801125" y="1252398"/>
            <a:chExt cx="1547948" cy="923900"/>
          </a:xfrm>
        </p:grpSpPr>
        <p:pic>
          <p:nvPicPr>
            <p:cNvPr id="218" name="Google Shape;218;g2dae538fd79_0_20"/>
            <p:cNvPicPr preferRelativeResize="0"/>
            <p:nvPr/>
          </p:nvPicPr>
          <p:blipFill rotWithShape="1">
            <a:blip r:embed="rId6">
              <a:alphaModFix/>
            </a:blip>
            <a:srcRect/>
            <a:stretch/>
          </p:blipFill>
          <p:spPr>
            <a:xfrm>
              <a:off x="6801125" y="1252398"/>
              <a:ext cx="646975" cy="923900"/>
            </a:xfrm>
            <a:prstGeom prst="rect">
              <a:avLst/>
            </a:prstGeom>
            <a:noFill/>
            <a:ln>
              <a:noFill/>
            </a:ln>
          </p:spPr>
        </p:pic>
        <p:sp>
          <p:nvSpPr>
            <p:cNvPr id="219" name="Google Shape;219;g2dae538fd79_0_20"/>
            <p:cNvSpPr txBox="1"/>
            <p:nvPr/>
          </p:nvSpPr>
          <p:spPr>
            <a:xfrm>
              <a:off x="7551973" y="1445154"/>
              <a:ext cx="797100" cy="3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800"/>
                </a:spcBef>
                <a:spcAft>
                  <a:spcPts val="0"/>
                </a:spcAft>
                <a:buClr>
                  <a:srgbClr val="000000"/>
                </a:buClr>
                <a:buSzPts val="1300"/>
                <a:buFont typeface="Arial"/>
                <a:buNone/>
              </a:pPr>
              <a:r>
                <a:rPr lang="en-GB" sz="1200" b="1" i="0" u="none" strike="noStrike" cap="none">
                  <a:solidFill>
                    <a:schemeClr val="accent3"/>
                  </a:solidFill>
                  <a:latin typeface="Arial"/>
                  <a:ea typeface="Arial"/>
                  <a:cs typeface="Arial"/>
                  <a:sym typeface="Arial"/>
                </a:rPr>
                <a:t>+ Biodiversity Beyond National Jurisdiction</a:t>
              </a:r>
              <a:endParaRPr sz="300" b="1" i="0" u="none" strike="noStrike" cap="none">
                <a:solidFill>
                  <a:schemeClr val="accent3"/>
                </a:solidFill>
                <a:latin typeface="Arial"/>
                <a:ea typeface="Arial"/>
                <a:cs typeface="Arial"/>
                <a:sym typeface="Arial"/>
              </a:endParaRPr>
            </a:p>
          </p:txBody>
        </p:sp>
      </p:grpSp>
      <p:grpSp>
        <p:nvGrpSpPr>
          <p:cNvPr id="220" name="Google Shape;220;g2dae538fd79_0_20"/>
          <p:cNvGrpSpPr/>
          <p:nvPr/>
        </p:nvGrpSpPr>
        <p:grpSpPr>
          <a:xfrm>
            <a:off x="611831" y="4539501"/>
            <a:ext cx="2329135" cy="922433"/>
            <a:chOff x="6755690" y="2473292"/>
            <a:chExt cx="1805111" cy="770364"/>
          </a:xfrm>
        </p:grpSpPr>
        <p:pic>
          <p:nvPicPr>
            <p:cNvPr id="221" name="Google Shape;221;g2dae538fd79_0_20"/>
            <p:cNvPicPr preferRelativeResize="0"/>
            <p:nvPr/>
          </p:nvPicPr>
          <p:blipFill rotWithShape="1">
            <a:blip r:embed="rId7">
              <a:alphaModFix/>
            </a:blip>
            <a:srcRect/>
            <a:stretch/>
          </p:blipFill>
          <p:spPr>
            <a:xfrm>
              <a:off x="6755690" y="2483441"/>
              <a:ext cx="646974" cy="760215"/>
            </a:xfrm>
            <a:prstGeom prst="rect">
              <a:avLst/>
            </a:prstGeom>
            <a:noFill/>
            <a:ln>
              <a:noFill/>
            </a:ln>
          </p:spPr>
        </p:pic>
        <p:sp>
          <p:nvSpPr>
            <p:cNvPr id="222" name="Google Shape;222;g2dae538fd79_0_20"/>
            <p:cNvSpPr txBox="1"/>
            <p:nvPr/>
          </p:nvSpPr>
          <p:spPr>
            <a:xfrm>
              <a:off x="7448101" y="2473292"/>
              <a:ext cx="111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800"/>
                </a:spcBef>
                <a:spcAft>
                  <a:spcPts val="0"/>
                </a:spcAft>
                <a:buClr>
                  <a:srgbClr val="000000"/>
                </a:buClr>
                <a:buSzPts val="1300"/>
                <a:buFont typeface="Arial"/>
                <a:buNone/>
              </a:pPr>
              <a:r>
                <a:rPr lang="en-GB" sz="1200" b="1" i="0" u="none" strike="noStrike" cap="none">
                  <a:solidFill>
                    <a:schemeClr val="accent3"/>
                  </a:solidFill>
                  <a:latin typeface="Arial"/>
                  <a:ea typeface="Arial"/>
                  <a:cs typeface="Arial"/>
                  <a:sym typeface="Arial"/>
                </a:rPr>
                <a:t>International Legally Binding Instrument on Plastic Pollution  2024</a:t>
              </a:r>
              <a:endParaRPr sz="1200" b="1" i="0" u="none" strike="noStrike" cap="none">
                <a:solidFill>
                  <a:schemeClr val="accent3"/>
                </a:solidFill>
                <a:latin typeface="Arial"/>
                <a:ea typeface="Arial"/>
                <a:cs typeface="Arial"/>
                <a:sym typeface="Arial"/>
              </a:endParaRPr>
            </a:p>
            <a:p>
              <a:pPr marL="0" marR="0" lvl="0" indent="0" algn="ctr" rtl="0">
                <a:lnSpc>
                  <a:spcPct val="100000"/>
                </a:lnSpc>
                <a:spcBef>
                  <a:spcPts val="800"/>
                </a:spcBef>
                <a:spcAft>
                  <a:spcPts val="0"/>
                </a:spcAft>
                <a:buClr>
                  <a:srgbClr val="000000"/>
                </a:buClr>
                <a:buSzPts val="2000"/>
                <a:buFont typeface="Arial"/>
                <a:buNone/>
              </a:pPr>
              <a:endParaRPr sz="2100" b="1" i="0" u="none" strike="noStrike" cap="none">
                <a:solidFill>
                  <a:schemeClr val="accent3"/>
                </a:solidFill>
                <a:latin typeface="Arial"/>
                <a:ea typeface="Arial"/>
                <a:cs typeface="Arial"/>
                <a:sym typeface="Arial"/>
              </a:endParaRPr>
            </a:p>
          </p:txBody>
        </p:sp>
      </p:grpSp>
      <p:sp>
        <p:nvSpPr>
          <p:cNvPr id="223" name="Google Shape;223;g2dae538fd79_0_20"/>
          <p:cNvSpPr txBox="1">
            <a:spLocks noGrp="1"/>
          </p:cNvSpPr>
          <p:nvPr>
            <p:ph type="sldNum" idx="12"/>
          </p:nvPr>
        </p:nvSpPr>
        <p:spPr>
          <a:xfrm>
            <a:off x="15000200" y="8657167"/>
            <a:ext cx="343500" cy="2529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sz="1000"/>
              <a:t>7</a:t>
            </a:fld>
            <a:endParaRPr sz="1000"/>
          </a:p>
        </p:txBody>
      </p:sp>
      <p:pic>
        <p:nvPicPr>
          <p:cNvPr id="224" name="Google Shape;224;g2dae538fd79_0_20"/>
          <p:cNvPicPr preferRelativeResize="0"/>
          <p:nvPr/>
        </p:nvPicPr>
        <p:blipFill rotWithShape="1">
          <a:blip r:embed="rId8">
            <a:alphaModFix/>
          </a:blip>
          <a:srcRect/>
          <a:stretch/>
        </p:blipFill>
        <p:spPr>
          <a:xfrm>
            <a:off x="801233" y="2052645"/>
            <a:ext cx="1825890" cy="431200"/>
          </a:xfrm>
          <a:prstGeom prst="rect">
            <a:avLst/>
          </a:prstGeom>
          <a:noFill/>
          <a:ln>
            <a:noFill/>
          </a:ln>
        </p:spPr>
      </p:pic>
      <p:pic>
        <p:nvPicPr>
          <p:cNvPr id="225" name="Google Shape;225;g2dae538fd79_0_20"/>
          <p:cNvPicPr preferRelativeResize="0"/>
          <p:nvPr/>
        </p:nvPicPr>
        <p:blipFill rotWithShape="1">
          <a:blip r:embed="rId9">
            <a:alphaModFix/>
          </a:blip>
          <a:srcRect/>
          <a:stretch/>
        </p:blipFill>
        <p:spPr>
          <a:xfrm>
            <a:off x="9626783" y="3087451"/>
            <a:ext cx="1130868" cy="1130868"/>
          </a:xfrm>
          <a:prstGeom prst="rect">
            <a:avLst/>
          </a:prstGeom>
          <a:noFill/>
          <a:ln>
            <a:noFill/>
          </a:ln>
        </p:spPr>
      </p:pic>
      <p:sp>
        <p:nvSpPr>
          <p:cNvPr id="226" name="Google Shape;226;g2dae538fd79_0_20"/>
          <p:cNvSpPr txBox="1"/>
          <p:nvPr/>
        </p:nvSpPr>
        <p:spPr>
          <a:xfrm>
            <a:off x="9309192" y="2369342"/>
            <a:ext cx="21603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500"/>
              </a:spcAft>
              <a:buClr>
                <a:srgbClr val="000000"/>
              </a:buClr>
              <a:buSzPts val="1300"/>
              <a:buFont typeface="Arial"/>
              <a:buNone/>
            </a:pPr>
            <a:r>
              <a:rPr lang="en-GB" sz="1200" b="1" i="0" u="none" strike="noStrike" cap="none">
                <a:solidFill>
                  <a:schemeClr val="accent3"/>
                </a:solidFill>
                <a:highlight>
                  <a:srgbClr val="FFFFFF"/>
                </a:highlight>
                <a:latin typeface="Arial"/>
                <a:ea typeface="Arial"/>
                <a:cs typeface="Arial"/>
                <a:sym typeface="Arial"/>
              </a:rPr>
              <a:t>Post-2020 Biodiversity Framework</a:t>
            </a:r>
            <a:endParaRPr sz="1200" b="1" i="0" u="none" strike="noStrike" cap="none">
              <a:solidFill>
                <a:schemeClr val="accent3"/>
              </a:solidFill>
              <a:highlight>
                <a:srgbClr val="FFFFFF"/>
              </a:highlight>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da88d5c573_0_1574"/>
          <p:cNvSpPr txBox="1">
            <a:spLocks noGrp="1"/>
          </p:cNvSpPr>
          <p:nvPr>
            <p:ph type="title"/>
          </p:nvPr>
        </p:nvSpPr>
        <p:spPr>
          <a:xfrm>
            <a:off x="552024" y="169103"/>
            <a:ext cx="11081700" cy="3027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Clr>
                <a:schemeClr val="accent1"/>
              </a:buClr>
              <a:buSzPts val="1900"/>
              <a:buNone/>
            </a:pPr>
            <a:r>
              <a:rPr lang="en-GB" sz="2700"/>
              <a:t>Regional &amp; National Alliances</a:t>
            </a:r>
            <a:endParaRPr sz="2700"/>
          </a:p>
        </p:txBody>
      </p:sp>
      <p:cxnSp>
        <p:nvCxnSpPr>
          <p:cNvPr id="232" name="Google Shape;232;g2da88d5c573_0_1574"/>
          <p:cNvCxnSpPr/>
          <p:nvPr/>
        </p:nvCxnSpPr>
        <p:spPr>
          <a:xfrm>
            <a:off x="2794000" y="3458817"/>
            <a:ext cx="1345500" cy="0"/>
          </a:xfrm>
          <a:prstGeom prst="straightConnector1">
            <a:avLst/>
          </a:prstGeom>
          <a:noFill/>
          <a:ln w="25400" cap="flat" cmpd="sng">
            <a:solidFill>
              <a:srgbClr val="0184C9"/>
            </a:solidFill>
            <a:prstDash val="solid"/>
            <a:round/>
            <a:headEnd type="none" w="sm" len="sm"/>
            <a:tailEnd type="none" w="sm" len="sm"/>
          </a:ln>
        </p:spPr>
      </p:cxnSp>
      <p:cxnSp>
        <p:nvCxnSpPr>
          <p:cNvPr id="233" name="Google Shape;233;g2da88d5c573_0_1574"/>
          <p:cNvCxnSpPr/>
          <p:nvPr/>
        </p:nvCxnSpPr>
        <p:spPr>
          <a:xfrm>
            <a:off x="4139739" y="2533651"/>
            <a:ext cx="0" cy="942000"/>
          </a:xfrm>
          <a:prstGeom prst="straightConnector1">
            <a:avLst/>
          </a:prstGeom>
          <a:noFill/>
          <a:ln w="25400" cap="flat" cmpd="sng">
            <a:solidFill>
              <a:srgbClr val="0184C9"/>
            </a:solidFill>
            <a:prstDash val="solid"/>
            <a:round/>
            <a:headEnd type="none" w="sm" len="sm"/>
            <a:tailEnd type="none" w="sm" len="sm"/>
          </a:ln>
        </p:spPr>
      </p:cxnSp>
      <p:cxnSp>
        <p:nvCxnSpPr>
          <p:cNvPr id="234" name="Google Shape;234;g2da88d5c573_0_1574"/>
          <p:cNvCxnSpPr/>
          <p:nvPr/>
        </p:nvCxnSpPr>
        <p:spPr>
          <a:xfrm>
            <a:off x="3856383" y="2550952"/>
            <a:ext cx="283200" cy="0"/>
          </a:xfrm>
          <a:prstGeom prst="straightConnector1">
            <a:avLst/>
          </a:prstGeom>
          <a:noFill/>
          <a:ln w="25400" cap="flat" cmpd="sng">
            <a:solidFill>
              <a:srgbClr val="0184C9"/>
            </a:solidFill>
            <a:prstDash val="solid"/>
            <a:round/>
            <a:headEnd type="none" w="sm" len="sm"/>
            <a:tailEnd type="none" w="sm" len="sm"/>
          </a:ln>
        </p:spPr>
      </p:cxnSp>
      <p:cxnSp>
        <p:nvCxnSpPr>
          <p:cNvPr id="235" name="Google Shape;235;g2da88d5c573_0_1574"/>
          <p:cNvCxnSpPr/>
          <p:nvPr/>
        </p:nvCxnSpPr>
        <p:spPr>
          <a:xfrm>
            <a:off x="2266951" y="2550952"/>
            <a:ext cx="1589700" cy="0"/>
          </a:xfrm>
          <a:prstGeom prst="straightConnector1">
            <a:avLst/>
          </a:prstGeom>
          <a:noFill/>
          <a:ln w="25400" cap="flat" cmpd="sng">
            <a:solidFill>
              <a:srgbClr val="0184C9"/>
            </a:solidFill>
            <a:prstDash val="dash"/>
            <a:round/>
            <a:headEnd type="none" w="sm" len="sm"/>
            <a:tailEnd type="none" w="sm" len="sm"/>
          </a:ln>
        </p:spPr>
      </p:cxnSp>
      <p:cxnSp>
        <p:nvCxnSpPr>
          <p:cNvPr id="236" name="Google Shape;236;g2da88d5c573_0_1574"/>
          <p:cNvCxnSpPr/>
          <p:nvPr/>
        </p:nvCxnSpPr>
        <p:spPr>
          <a:xfrm>
            <a:off x="2281767" y="2559572"/>
            <a:ext cx="134700" cy="233700"/>
          </a:xfrm>
          <a:prstGeom prst="straightConnector1">
            <a:avLst/>
          </a:prstGeom>
          <a:noFill/>
          <a:ln w="25400" cap="flat" cmpd="sng">
            <a:solidFill>
              <a:srgbClr val="0184C9"/>
            </a:solidFill>
            <a:prstDash val="dash"/>
            <a:round/>
            <a:headEnd type="none" w="sm" len="sm"/>
            <a:tailEnd type="none" w="sm" len="sm"/>
          </a:ln>
        </p:spPr>
      </p:cxnSp>
      <p:cxnSp>
        <p:nvCxnSpPr>
          <p:cNvPr id="237" name="Google Shape;237;g2da88d5c573_0_1574"/>
          <p:cNvCxnSpPr/>
          <p:nvPr/>
        </p:nvCxnSpPr>
        <p:spPr>
          <a:xfrm>
            <a:off x="2405140" y="2770717"/>
            <a:ext cx="401100" cy="694800"/>
          </a:xfrm>
          <a:prstGeom prst="straightConnector1">
            <a:avLst/>
          </a:prstGeom>
          <a:noFill/>
          <a:ln w="25400" cap="flat" cmpd="sng">
            <a:solidFill>
              <a:srgbClr val="0184C9"/>
            </a:solidFill>
            <a:prstDash val="solid"/>
            <a:round/>
            <a:headEnd type="none" w="sm" len="sm"/>
            <a:tailEnd type="none" w="sm" len="sm"/>
          </a:ln>
        </p:spPr>
      </p:cxnSp>
      <p:cxnSp>
        <p:nvCxnSpPr>
          <p:cNvPr id="238" name="Google Shape;238;g2da88d5c573_0_1574"/>
          <p:cNvCxnSpPr/>
          <p:nvPr/>
        </p:nvCxnSpPr>
        <p:spPr>
          <a:xfrm>
            <a:off x="1656523" y="2017591"/>
            <a:ext cx="2261100" cy="0"/>
          </a:xfrm>
          <a:prstGeom prst="straightConnector1">
            <a:avLst/>
          </a:prstGeom>
          <a:noFill/>
          <a:ln w="25400" cap="flat" cmpd="sng">
            <a:solidFill>
              <a:srgbClr val="0184C9"/>
            </a:solidFill>
            <a:prstDash val="solid"/>
            <a:round/>
            <a:headEnd type="none" w="sm" len="sm"/>
            <a:tailEnd type="none" w="sm" len="sm"/>
          </a:ln>
        </p:spPr>
      </p:cxnSp>
      <p:cxnSp>
        <p:nvCxnSpPr>
          <p:cNvPr id="239" name="Google Shape;239;g2da88d5c573_0_1574"/>
          <p:cNvCxnSpPr/>
          <p:nvPr/>
        </p:nvCxnSpPr>
        <p:spPr>
          <a:xfrm>
            <a:off x="3898439" y="2002368"/>
            <a:ext cx="0" cy="548400"/>
          </a:xfrm>
          <a:prstGeom prst="straightConnector1">
            <a:avLst/>
          </a:prstGeom>
          <a:noFill/>
          <a:ln w="25400" cap="flat" cmpd="sng">
            <a:solidFill>
              <a:srgbClr val="0184C9"/>
            </a:solidFill>
            <a:prstDash val="solid"/>
            <a:round/>
            <a:headEnd type="none" w="sm" len="sm"/>
            <a:tailEnd type="none" w="sm" len="sm"/>
          </a:ln>
        </p:spPr>
      </p:cxnSp>
      <p:cxnSp>
        <p:nvCxnSpPr>
          <p:cNvPr id="240" name="Google Shape;240;g2da88d5c573_0_1574"/>
          <p:cNvCxnSpPr/>
          <p:nvPr/>
        </p:nvCxnSpPr>
        <p:spPr>
          <a:xfrm>
            <a:off x="2352673" y="2818892"/>
            <a:ext cx="1589700" cy="0"/>
          </a:xfrm>
          <a:prstGeom prst="straightConnector1">
            <a:avLst/>
          </a:prstGeom>
          <a:noFill/>
          <a:ln w="25400" cap="flat" cmpd="sng">
            <a:solidFill>
              <a:srgbClr val="0184C9"/>
            </a:solidFill>
            <a:prstDash val="dash"/>
            <a:round/>
            <a:headEnd type="none" w="sm" len="sm"/>
            <a:tailEnd type="none" w="sm" len="sm"/>
          </a:ln>
        </p:spPr>
      </p:cxnSp>
      <p:cxnSp>
        <p:nvCxnSpPr>
          <p:cNvPr id="241" name="Google Shape;241;g2da88d5c573_0_1574"/>
          <p:cNvCxnSpPr/>
          <p:nvPr/>
        </p:nvCxnSpPr>
        <p:spPr>
          <a:xfrm>
            <a:off x="3898344" y="2535768"/>
            <a:ext cx="0" cy="296400"/>
          </a:xfrm>
          <a:prstGeom prst="straightConnector1">
            <a:avLst/>
          </a:prstGeom>
          <a:noFill/>
          <a:ln w="25400" cap="flat" cmpd="sng">
            <a:solidFill>
              <a:srgbClr val="0184C9"/>
            </a:solidFill>
            <a:prstDash val="dash"/>
            <a:round/>
            <a:headEnd type="none" w="sm" len="sm"/>
            <a:tailEnd type="none" w="sm" len="sm"/>
          </a:ln>
        </p:spPr>
      </p:cxnSp>
      <p:cxnSp>
        <p:nvCxnSpPr>
          <p:cNvPr id="242" name="Google Shape;242;g2da88d5c573_0_1574"/>
          <p:cNvCxnSpPr/>
          <p:nvPr/>
        </p:nvCxnSpPr>
        <p:spPr>
          <a:xfrm>
            <a:off x="1697104" y="2017591"/>
            <a:ext cx="0" cy="814500"/>
          </a:xfrm>
          <a:prstGeom prst="straightConnector1">
            <a:avLst/>
          </a:prstGeom>
          <a:noFill/>
          <a:ln w="25400" cap="flat" cmpd="sng">
            <a:solidFill>
              <a:srgbClr val="0184C9"/>
            </a:solidFill>
            <a:prstDash val="solid"/>
            <a:round/>
            <a:headEnd type="none" w="sm" len="sm"/>
            <a:tailEnd type="none" w="sm" len="sm"/>
          </a:ln>
        </p:spPr>
      </p:cxnSp>
      <p:cxnSp>
        <p:nvCxnSpPr>
          <p:cNvPr id="243" name="Google Shape;243;g2da88d5c573_0_1574"/>
          <p:cNvCxnSpPr/>
          <p:nvPr/>
        </p:nvCxnSpPr>
        <p:spPr>
          <a:xfrm>
            <a:off x="1680633" y="2818892"/>
            <a:ext cx="735900" cy="0"/>
          </a:xfrm>
          <a:prstGeom prst="straightConnector1">
            <a:avLst/>
          </a:prstGeom>
          <a:noFill/>
          <a:ln w="25400" cap="flat" cmpd="sng">
            <a:solidFill>
              <a:srgbClr val="0184C9"/>
            </a:solidFill>
            <a:prstDash val="solid"/>
            <a:round/>
            <a:headEnd type="none" w="sm" len="sm"/>
            <a:tailEnd type="none" w="sm" len="sm"/>
          </a:ln>
        </p:spPr>
      </p:cxnSp>
      <p:cxnSp>
        <p:nvCxnSpPr>
          <p:cNvPr id="244" name="Google Shape;244;g2da88d5c573_0_1574"/>
          <p:cNvCxnSpPr/>
          <p:nvPr/>
        </p:nvCxnSpPr>
        <p:spPr>
          <a:xfrm>
            <a:off x="1640417" y="961833"/>
            <a:ext cx="2540100" cy="0"/>
          </a:xfrm>
          <a:prstGeom prst="straightConnector1">
            <a:avLst/>
          </a:prstGeom>
          <a:noFill/>
          <a:ln w="25400" cap="flat" cmpd="sng">
            <a:solidFill>
              <a:srgbClr val="0184C9"/>
            </a:solidFill>
            <a:prstDash val="dash"/>
            <a:round/>
            <a:headEnd type="none" w="sm" len="sm"/>
            <a:tailEnd type="none" w="sm" len="sm"/>
          </a:ln>
        </p:spPr>
      </p:cxnSp>
      <p:cxnSp>
        <p:nvCxnSpPr>
          <p:cNvPr id="245" name="Google Shape;245;g2da88d5c573_0_1574"/>
          <p:cNvCxnSpPr/>
          <p:nvPr/>
        </p:nvCxnSpPr>
        <p:spPr>
          <a:xfrm>
            <a:off x="4180327" y="944313"/>
            <a:ext cx="0" cy="1081500"/>
          </a:xfrm>
          <a:prstGeom prst="straightConnector1">
            <a:avLst/>
          </a:prstGeom>
          <a:noFill/>
          <a:ln w="25400" cap="flat" cmpd="sng">
            <a:solidFill>
              <a:srgbClr val="0184C9"/>
            </a:solidFill>
            <a:prstDash val="dash"/>
            <a:round/>
            <a:headEnd type="none" w="sm" len="sm"/>
            <a:tailEnd type="none" w="sm" len="sm"/>
          </a:ln>
        </p:spPr>
      </p:cxnSp>
      <p:cxnSp>
        <p:nvCxnSpPr>
          <p:cNvPr id="246" name="Google Shape;246;g2da88d5c573_0_1574"/>
          <p:cNvCxnSpPr/>
          <p:nvPr/>
        </p:nvCxnSpPr>
        <p:spPr>
          <a:xfrm>
            <a:off x="1657260" y="959716"/>
            <a:ext cx="0" cy="1074300"/>
          </a:xfrm>
          <a:prstGeom prst="straightConnector1">
            <a:avLst/>
          </a:prstGeom>
          <a:noFill/>
          <a:ln w="25400" cap="flat" cmpd="sng">
            <a:solidFill>
              <a:srgbClr val="0184C9"/>
            </a:solidFill>
            <a:prstDash val="dash"/>
            <a:round/>
            <a:headEnd type="none" w="sm" len="sm"/>
            <a:tailEnd type="none" w="sm" len="sm"/>
          </a:ln>
        </p:spPr>
      </p:cxnSp>
      <p:cxnSp>
        <p:nvCxnSpPr>
          <p:cNvPr id="247" name="Google Shape;247;g2da88d5c573_0_1574"/>
          <p:cNvCxnSpPr/>
          <p:nvPr/>
        </p:nvCxnSpPr>
        <p:spPr>
          <a:xfrm>
            <a:off x="3837337" y="2016344"/>
            <a:ext cx="359700" cy="0"/>
          </a:xfrm>
          <a:prstGeom prst="straightConnector1">
            <a:avLst/>
          </a:prstGeom>
          <a:noFill/>
          <a:ln w="25400" cap="flat" cmpd="sng">
            <a:solidFill>
              <a:srgbClr val="0184C9"/>
            </a:solidFill>
            <a:prstDash val="dash"/>
            <a:round/>
            <a:headEnd type="none" w="sm" len="sm"/>
            <a:tailEnd type="none" w="sm" len="sm"/>
          </a:ln>
        </p:spPr>
      </p:cxnSp>
      <p:cxnSp>
        <p:nvCxnSpPr>
          <p:cNvPr id="248" name="Google Shape;248;g2da88d5c573_0_1574"/>
          <p:cNvCxnSpPr/>
          <p:nvPr/>
        </p:nvCxnSpPr>
        <p:spPr>
          <a:xfrm>
            <a:off x="0" y="2857907"/>
            <a:ext cx="1200000" cy="0"/>
          </a:xfrm>
          <a:prstGeom prst="straightConnector1">
            <a:avLst/>
          </a:prstGeom>
          <a:noFill/>
          <a:ln w="25400" cap="flat" cmpd="sng">
            <a:solidFill>
              <a:srgbClr val="0184C9"/>
            </a:solidFill>
            <a:prstDash val="solid"/>
            <a:round/>
            <a:headEnd type="none" w="sm" len="sm"/>
            <a:tailEnd type="none" w="sm" len="sm"/>
          </a:ln>
        </p:spPr>
      </p:cxnSp>
      <p:cxnSp>
        <p:nvCxnSpPr>
          <p:cNvPr id="249" name="Google Shape;249;g2da88d5c573_0_1574"/>
          <p:cNvCxnSpPr/>
          <p:nvPr/>
        </p:nvCxnSpPr>
        <p:spPr>
          <a:xfrm>
            <a:off x="-3176" y="5527023"/>
            <a:ext cx="1200000" cy="0"/>
          </a:xfrm>
          <a:prstGeom prst="straightConnector1">
            <a:avLst/>
          </a:prstGeom>
          <a:noFill/>
          <a:ln w="25400" cap="flat" cmpd="sng">
            <a:solidFill>
              <a:srgbClr val="0184C9"/>
            </a:solidFill>
            <a:prstDash val="solid"/>
            <a:round/>
            <a:headEnd type="none" w="sm" len="sm"/>
            <a:tailEnd type="none" w="sm" len="sm"/>
          </a:ln>
        </p:spPr>
      </p:cxnSp>
      <p:cxnSp>
        <p:nvCxnSpPr>
          <p:cNvPr id="250" name="Google Shape;250;g2da88d5c573_0_1574"/>
          <p:cNvCxnSpPr/>
          <p:nvPr/>
        </p:nvCxnSpPr>
        <p:spPr>
          <a:xfrm>
            <a:off x="1196975" y="2840968"/>
            <a:ext cx="0" cy="2702400"/>
          </a:xfrm>
          <a:prstGeom prst="straightConnector1">
            <a:avLst/>
          </a:prstGeom>
          <a:noFill/>
          <a:ln w="25400" cap="flat" cmpd="sng">
            <a:solidFill>
              <a:srgbClr val="0184C9"/>
            </a:solidFill>
            <a:prstDash val="solid"/>
            <a:round/>
            <a:headEnd type="none" w="sm" len="sm"/>
            <a:tailEnd type="none" w="sm" len="sm"/>
          </a:ln>
        </p:spPr>
      </p:cxnSp>
      <p:cxnSp>
        <p:nvCxnSpPr>
          <p:cNvPr id="251" name="Google Shape;251;g2da88d5c573_0_1574"/>
          <p:cNvCxnSpPr/>
          <p:nvPr/>
        </p:nvCxnSpPr>
        <p:spPr>
          <a:xfrm>
            <a:off x="2809523" y="3473635"/>
            <a:ext cx="0" cy="2476500"/>
          </a:xfrm>
          <a:prstGeom prst="straightConnector1">
            <a:avLst/>
          </a:prstGeom>
          <a:noFill/>
          <a:ln w="25400" cap="flat" cmpd="sng">
            <a:solidFill>
              <a:srgbClr val="0184C9"/>
            </a:solidFill>
            <a:prstDash val="solid"/>
            <a:round/>
            <a:headEnd type="none" w="sm" len="sm"/>
            <a:tailEnd type="none" w="sm" len="sm"/>
          </a:ln>
        </p:spPr>
      </p:cxnSp>
      <p:cxnSp>
        <p:nvCxnSpPr>
          <p:cNvPr id="252" name="Google Shape;252;g2da88d5c573_0_1574"/>
          <p:cNvCxnSpPr/>
          <p:nvPr/>
        </p:nvCxnSpPr>
        <p:spPr>
          <a:xfrm>
            <a:off x="2797909" y="5933423"/>
            <a:ext cx="830100" cy="0"/>
          </a:xfrm>
          <a:prstGeom prst="straightConnector1">
            <a:avLst/>
          </a:prstGeom>
          <a:noFill/>
          <a:ln w="25400" cap="flat" cmpd="sng">
            <a:solidFill>
              <a:srgbClr val="0184C9"/>
            </a:solidFill>
            <a:prstDash val="solid"/>
            <a:round/>
            <a:headEnd type="none" w="sm" len="sm"/>
            <a:tailEnd type="none" w="sm" len="sm"/>
          </a:ln>
        </p:spPr>
      </p:cxnSp>
      <p:cxnSp>
        <p:nvCxnSpPr>
          <p:cNvPr id="253" name="Google Shape;253;g2da88d5c573_0_1574"/>
          <p:cNvCxnSpPr/>
          <p:nvPr/>
        </p:nvCxnSpPr>
        <p:spPr>
          <a:xfrm>
            <a:off x="3611741" y="3458817"/>
            <a:ext cx="0" cy="2476500"/>
          </a:xfrm>
          <a:prstGeom prst="straightConnector1">
            <a:avLst/>
          </a:prstGeom>
          <a:noFill/>
          <a:ln w="25400" cap="flat" cmpd="sng">
            <a:solidFill>
              <a:srgbClr val="0184C9"/>
            </a:solidFill>
            <a:prstDash val="solid"/>
            <a:round/>
            <a:headEnd type="none" w="sm" len="sm"/>
            <a:tailEnd type="none" w="sm" len="sm"/>
          </a:ln>
        </p:spPr>
      </p:cxnSp>
      <p:cxnSp>
        <p:nvCxnSpPr>
          <p:cNvPr id="254" name="Google Shape;254;g2da88d5c573_0_1574"/>
          <p:cNvCxnSpPr/>
          <p:nvPr/>
        </p:nvCxnSpPr>
        <p:spPr>
          <a:xfrm>
            <a:off x="3611741" y="5340756"/>
            <a:ext cx="663900" cy="0"/>
          </a:xfrm>
          <a:prstGeom prst="straightConnector1">
            <a:avLst/>
          </a:prstGeom>
          <a:noFill/>
          <a:ln w="25400" cap="flat" cmpd="sng">
            <a:solidFill>
              <a:srgbClr val="0184C9"/>
            </a:solidFill>
            <a:prstDash val="solid"/>
            <a:round/>
            <a:headEnd type="none" w="sm" len="sm"/>
            <a:tailEnd type="none" w="sm" len="sm"/>
          </a:ln>
        </p:spPr>
      </p:cxnSp>
      <p:cxnSp>
        <p:nvCxnSpPr>
          <p:cNvPr id="255" name="Google Shape;255;g2da88d5c573_0_1574"/>
          <p:cNvCxnSpPr/>
          <p:nvPr/>
        </p:nvCxnSpPr>
        <p:spPr>
          <a:xfrm>
            <a:off x="3998060" y="3746905"/>
            <a:ext cx="774300" cy="0"/>
          </a:xfrm>
          <a:prstGeom prst="straightConnector1">
            <a:avLst/>
          </a:prstGeom>
          <a:noFill/>
          <a:ln w="25400" cap="flat" cmpd="sng">
            <a:solidFill>
              <a:srgbClr val="0184C9"/>
            </a:solidFill>
            <a:prstDash val="solid"/>
            <a:round/>
            <a:headEnd type="none" w="sm" len="sm"/>
            <a:tailEnd type="none" w="sm" len="sm"/>
          </a:ln>
        </p:spPr>
      </p:cxnSp>
      <p:cxnSp>
        <p:nvCxnSpPr>
          <p:cNvPr id="256" name="Google Shape;256;g2da88d5c573_0_1574"/>
          <p:cNvCxnSpPr/>
          <p:nvPr/>
        </p:nvCxnSpPr>
        <p:spPr>
          <a:xfrm>
            <a:off x="4772405" y="3730325"/>
            <a:ext cx="0" cy="744300"/>
          </a:xfrm>
          <a:prstGeom prst="straightConnector1">
            <a:avLst/>
          </a:prstGeom>
          <a:noFill/>
          <a:ln w="25400" cap="flat" cmpd="sng">
            <a:solidFill>
              <a:srgbClr val="0184C9"/>
            </a:solidFill>
            <a:prstDash val="solid"/>
            <a:round/>
            <a:headEnd type="none" w="sm" len="sm"/>
            <a:tailEnd type="none" w="sm" len="sm"/>
          </a:ln>
        </p:spPr>
      </p:cxnSp>
      <p:cxnSp>
        <p:nvCxnSpPr>
          <p:cNvPr id="257" name="Google Shape;257;g2da88d5c573_0_1574"/>
          <p:cNvCxnSpPr/>
          <p:nvPr/>
        </p:nvCxnSpPr>
        <p:spPr>
          <a:xfrm flipH="1">
            <a:off x="4259196" y="4464800"/>
            <a:ext cx="516000" cy="884400"/>
          </a:xfrm>
          <a:prstGeom prst="straightConnector1">
            <a:avLst/>
          </a:prstGeom>
          <a:noFill/>
          <a:ln w="25400" cap="flat" cmpd="sng">
            <a:solidFill>
              <a:srgbClr val="0184C9"/>
            </a:solidFill>
            <a:prstDash val="solid"/>
            <a:round/>
            <a:headEnd type="none" w="sm" len="sm"/>
            <a:tailEnd type="none" w="sm" len="sm"/>
          </a:ln>
        </p:spPr>
      </p:cxnSp>
      <p:cxnSp>
        <p:nvCxnSpPr>
          <p:cNvPr id="258" name="Google Shape;258;g2da88d5c573_0_1574"/>
          <p:cNvCxnSpPr/>
          <p:nvPr/>
        </p:nvCxnSpPr>
        <p:spPr>
          <a:xfrm flipH="1">
            <a:off x="3627035" y="3738436"/>
            <a:ext cx="386400" cy="1602300"/>
          </a:xfrm>
          <a:prstGeom prst="straightConnector1">
            <a:avLst/>
          </a:prstGeom>
          <a:noFill/>
          <a:ln w="25400" cap="flat" cmpd="sng">
            <a:solidFill>
              <a:srgbClr val="0184C9"/>
            </a:solidFill>
            <a:prstDash val="solid"/>
            <a:round/>
            <a:headEnd type="none" w="sm" len="sm"/>
            <a:tailEnd type="none" w="sm" len="sm"/>
          </a:ln>
        </p:spPr>
      </p:cxnSp>
      <p:cxnSp>
        <p:nvCxnSpPr>
          <p:cNvPr id="259" name="Google Shape;259;g2da88d5c573_0_1574"/>
          <p:cNvCxnSpPr/>
          <p:nvPr/>
        </p:nvCxnSpPr>
        <p:spPr>
          <a:xfrm>
            <a:off x="0" y="1329267"/>
            <a:ext cx="12192000" cy="0"/>
          </a:xfrm>
          <a:prstGeom prst="straightConnector1">
            <a:avLst/>
          </a:prstGeom>
          <a:noFill/>
          <a:ln w="25400" cap="flat" cmpd="sng">
            <a:solidFill>
              <a:srgbClr val="0184C9"/>
            </a:solidFill>
            <a:prstDash val="dash"/>
            <a:round/>
            <a:headEnd type="none" w="sm" len="sm"/>
            <a:tailEnd type="none" w="sm" len="sm"/>
          </a:ln>
        </p:spPr>
      </p:cxnSp>
      <p:cxnSp>
        <p:nvCxnSpPr>
          <p:cNvPr id="260" name="Google Shape;260;g2da88d5c573_0_1574"/>
          <p:cNvCxnSpPr/>
          <p:nvPr/>
        </p:nvCxnSpPr>
        <p:spPr>
          <a:xfrm>
            <a:off x="-3176" y="6015567"/>
            <a:ext cx="12192000" cy="0"/>
          </a:xfrm>
          <a:prstGeom prst="straightConnector1">
            <a:avLst/>
          </a:prstGeom>
          <a:noFill/>
          <a:ln w="25400" cap="flat" cmpd="sng">
            <a:solidFill>
              <a:srgbClr val="0184C9"/>
            </a:solidFill>
            <a:prstDash val="dash"/>
            <a:round/>
            <a:headEnd type="none" w="sm" len="sm"/>
            <a:tailEnd type="none" w="sm" len="sm"/>
          </a:ln>
        </p:spPr>
      </p:cxnSp>
      <p:cxnSp>
        <p:nvCxnSpPr>
          <p:cNvPr id="261" name="Google Shape;261;g2da88d5c573_0_1574"/>
          <p:cNvCxnSpPr/>
          <p:nvPr/>
        </p:nvCxnSpPr>
        <p:spPr>
          <a:xfrm>
            <a:off x="4864807" y="2897900"/>
            <a:ext cx="0" cy="2404500"/>
          </a:xfrm>
          <a:prstGeom prst="straightConnector1">
            <a:avLst/>
          </a:prstGeom>
          <a:noFill/>
          <a:ln w="25400" cap="flat" cmpd="sng">
            <a:solidFill>
              <a:srgbClr val="0184C9"/>
            </a:solidFill>
            <a:prstDash val="solid"/>
            <a:round/>
            <a:headEnd type="none" w="sm" len="sm"/>
            <a:tailEnd type="none" w="sm" len="sm"/>
          </a:ln>
        </p:spPr>
      </p:cxnSp>
      <p:cxnSp>
        <p:nvCxnSpPr>
          <p:cNvPr id="262" name="Google Shape;262;g2da88d5c573_0_1574"/>
          <p:cNvCxnSpPr/>
          <p:nvPr/>
        </p:nvCxnSpPr>
        <p:spPr>
          <a:xfrm>
            <a:off x="4864807" y="5285723"/>
            <a:ext cx="1749600" cy="0"/>
          </a:xfrm>
          <a:prstGeom prst="straightConnector1">
            <a:avLst/>
          </a:prstGeom>
          <a:noFill/>
          <a:ln w="25400" cap="flat" cmpd="sng">
            <a:solidFill>
              <a:srgbClr val="0184C9"/>
            </a:solidFill>
            <a:prstDash val="solid"/>
            <a:round/>
            <a:headEnd type="none" w="sm" len="sm"/>
            <a:tailEnd type="none" w="sm" len="sm"/>
          </a:ln>
        </p:spPr>
      </p:cxnSp>
      <p:cxnSp>
        <p:nvCxnSpPr>
          <p:cNvPr id="263" name="Google Shape;263;g2da88d5c573_0_1574"/>
          <p:cNvCxnSpPr/>
          <p:nvPr/>
        </p:nvCxnSpPr>
        <p:spPr>
          <a:xfrm flipH="1">
            <a:off x="6606407" y="4784073"/>
            <a:ext cx="865500" cy="503700"/>
          </a:xfrm>
          <a:prstGeom prst="straightConnector1">
            <a:avLst/>
          </a:prstGeom>
          <a:noFill/>
          <a:ln w="25400" cap="flat" cmpd="sng">
            <a:solidFill>
              <a:srgbClr val="0184C9"/>
            </a:solidFill>
            <a:prstDash val="solid"/>
            <a:round/>
            <a:headEnd type="none" w="sm" len="sm"/>
            <a:tailEnd type="none" w="sm" len="sm"/>
          </a:ln>
        </p:spPr>
      </p:cxnSp>
      <p:cxnSp>
        <p:nvCxnSpPr>
          <p:cNvPr id="264" name="Google Shape;264;g2da88d5c573_0_1574"/>
          <p:cNvCxnSpPr/>
          <p:nvPr/>
        </p:nvCxnSpPr>
        <p:spPr>
          <a:xfrm>
            <a:off x="7465555" y="3274488"/>
            <a:ext cx="0" cy="1522500"/>
          </a:xfrm>
          <a:prstGeom prst="straightConnector1">
            <a:avLst/>
          </a:prstGeom>
          <a:noFill/>
          <a:ln w="25400" cap="flat" cmpd="sng">
            <a:solidFill>
              <a:srgbClr val="0184C9"/>
            </a:solidFill>
            <a:prstDash val="dash"/>
            <a:round/>
            <a:headEnd type="none" w="sm" len="sm"/>
            <a:tailEnd type="none" w="sm" len="sm"/>
          </a:ln>
        </p:spPr>
      </p:cxnSp>
      <p:cxnSp>
        <p:nvCxnSpPr>
          <p:cNvPr id="265" name="Google Shape;265;g2da88d5c573_0_1574"/>
          <p:cNvCxnSpPr/>
          <p:nvPr/>
        </p:nvCxnSpPr>
        <p:spPr>
          <a:xfrm rot="10800000">
            <a:off x="6891672" y="2374805"/>
            <a:ext cx="576000" cy="909300"/>
          </a:xfrm>
          <a:prstGeom prst="straightConnector1">
            <a:avLst/>
          </a:prstGeom>
          <a:noFill/>
          <a:ln w="25400" cap="flat" cmpd="sng">
            <a:solidFill>
              <a:srgbClr val="0184C9"/>
            </a:solidFill>
            <a:prstDash val="solid"/>
            <a:round/>
            <a:headEnd type="none" w="sm" len="sm"/>
            <a:tailEnd type="none" w="sm" len="sm"/>
          </a:ln>
        </p:spPr>
      </p:cxnSp>
      <p:cxnSp>
        <p:nvCxnSpPr>
          <p:cNvPr id="266" name="Google Shape;266;g2da88d5c573_0_1574"/>
          <p:cNvCxnSpPr/>
          <p:nvPr/>
        </p:nvCxnSpPr>
        <p:spPr>
          <a:xfrm>
            <a:off x="5403841" y="2383368"/>
            <a:ext cx="1503300" cy="0"/>
          </a:xfrm>
          <a:prstGeom prst="straightConnector1">
            <a:avLst/>
          </a:prstGeom>
          <a:noFill/>
          <a:ln w="25400" cap="flat" cmpd="sng">
            <a:solidFill>
              <a:srgbClr val="0184C9"/>
            </a:solidFill>
            <a:prstDash val="dash"/>
            <a:round/>
            <a:headEnd type="none" w="sm" len="sm"/>
            <a:tailEnd type="none" w="sm" len="sm"/>
          </a:ln>
        </p:spPr>
      </p:cxnSp>
      <p:cxnSp>
        <p:nvCxnSpPr>
          <p:cNvPr id="267" name="Google Shape;267;g2da88d5c573_0_1574"/>
          <p:cNvCxnSpPr/>
          <p:nvPr/>
        </p:nvCxnSpPr>
        <p:spPr>
          <a:xfrm rot="10800000" flipH="1">
            <a:off x="5027749" y="2379520"/>
            <a:ext cx="389700" cy="371700"/>
          </a:xfrm>
          <a:prstGeom prst="straightConnector1">
            <a:avLst/>
          </a:prstGeom>
          <a:noFill/>
          <a:ln w="25400" cap="flat" cmpd="sng">
            <a:solidFill>
              <a:srgbClr val="0184C9"/>
            </a:solidFill>
            <a:prstDash val="dash"/>
            <a:round/>
            <a:headEnd type="none" w="sm" len="sm"/>
            <a:tailEnd type="none" w="sm" len="sm"/>
          </a:ln>
        </p:spPr>
      </p:cxnSp>
      <p:cxnSp>
        <p:nvCxnSpPr>
          <p:cNvPr id="268" name="Google Shape;268;g2da88d5c573_0_1574"/>
          <p:cNvCxnSpPr/>
          <p:nvPr/>
        </p:nvCxnSpPr>
        <p:spPr>
          <a:xfrm rot="10800000" flipH="1">
            <a:off x="4860215" y="2650208"/>
            <a:ext cx="273300" cy="260400"/>
          </a:xfrm>
          <a:prstGeom prst="straightConnector1">
            <a:avLst/>
          </a:prstGeom>
          <a:noFill/>
          <a:ln w="25400" cap="flat" cmpd="sng">
            <a:solidFill>
              <a:srgbClr val="0184C9"/>
            </a:solidFill>
            <a:prstDash val="solid"/>
            <a:round/>
            <a:headEnd type="none" w="sm" len="sm"/>
            <a:tailEnd type="none" w="sm" len="sm"/>
          </a:ln>
        </p:spPr>
      </p:cxnSp>
      <p:cxnSp>
        <p:nvCxnSpPr>
          <p:cNvPr id="269" name="Google Shape;269;g2da88d5c573_0_1574"/>
          <p:cNvCxnSpPr/>
          <p:nvPr/>
        </p:nvCxnSpPr>
        <p:spPr>
          <a:xfrm>
            <a:off x="5121905" y="2654301"/>
            <a:ext cx="1753200" cy="0"/>
          </a:xfrm>
          <a:prstGeom prst="straightConnector1">
            <a:avLst/>
          </a:prstGeom>
          <a:noFill/>
          <a:ln w="25400" cap="flat" cmpd="sng">
            <a:solidFill>
              <a:srgbClr val="0184C9"/>
            </a:solidFill>
            <a:prstDash val="dash"/>
            <a:round/>
            <a:headEnd type="none" w="sm" len="sm"/>
            <a:tailEnd type="none" w="sm" len="sm"/>
          </a:ln>
        </p:spPr>
      </p:cxnSp>
      <p:cxnSp>
        <p:nvCxnSpPr>
          <p:cNvPr id="270" name="Google Shape;270;g2da88d5c573_0_1574"/>
          <p:cNvCxnSpPr/>
          <p:nvPr/>
        </p:nvCxnSpPr>
        <p:spPr>
          <a:xfrm>
            <a:off x="6891937" y="2383368"/>
            <a:ext cx="0" cy="288000"/>
          </a:xfrm>
          <a:prstGeom prst="straightConnector1">
            <a:avLst/>
          </a:prstGeom>
          <a:noFill/>
          <a:ln w="25400" cap="flat" cmpd="sng">
            <a:solidFill>
              <a:srgbClr val="0184C9"/>
            </a:solidFill>
            <a:prstDash val="dash"/>
            <a:round/>
            <a:headEnd type="none" w="sm" len="sm"/>
            <a:tailEnd type="none" w="sm" len="sm"/>
          </a:ln>
        </p:spPr>
      </p:cxnSp>
      <p:cxnSp>
        <p:nvCxnSpPr>
          <p:cNvPr id="271" name="Google Shape;271;g2da88d5c573_0_1574"/>
          <p:cNvCxnSpPr/>
          <p:nvPr/>
        </p:nvCxnSpPr>
        <p:spPr>
          <a:xfrm>
            <a:off x="6891867" y="2224617"/>
            <a:ext cx="0" cy="249600"/>
          </a:xfrm>
          <a:prstGeom prst="straightConnector1">
            <a:avLst/>
          </a:prstGeom>
          <a:noFill/>
          <a:ln w="25400" cap="flat" cmpd="sng">
            <a:solidFill>
              <a:srgbClr val="0184C9"/>
            </a:solidFill>
            <a:prstDash val="solid"/>
            <a:round/>
            <a:headEnd type="none" w="sm" len="sm"/>
            <a:tailEnd type="none" w="sm" len="sm"/>
          </a:ln>
        </p:spPr>
      </p:cxnSp>
      <p:cxnSp>
        <p:nvCxnSpPr>
          <p:cNvPr id="272" name="Google Shape;272;g2da88d5c573_0_1574"/>
          <p:cNvCxnSpPr/>
          <p:nvPr/>
        </p:nvCxnSpPr>
        <p:spPr>
          <a:xfrm>
            <a:off x="6606115" y="2226735"/>
            <a:ext cx="501600" cy="0"/>
          </a:xfrm>
          <a:prstGeom prst="straightConnector1">
            <a:avLst/>
          </a:prstGeom>
          <a:noFill/>
          <a:ln w="25400" cap="flat" cmpd="sng">
            <a:solidFill>
              <a:srgbClr val="0184C9"/>
            </a:solidFill>
            <a:prstDash val="solid"/>
            <a:round/>
            <a:headEnd type="none" w="sm" len="sm"/>
            <a:tailEnd type="none" w="sm" len="sm"/>
          </a:ln>
        </p:spPr>
      </p:cxnSp>
      <p:cxnSp>
        <p:nvCxnSpPr>
          <p:cNvPr id="273" name="Google Shape;273;g2da88d5c573_0_1574"/>
          <p:cNvCxnSpPr/>
          <p:nvPr/>
        </p:nvCxnSpPr>
        <p:spPr>
          <a:xfrm>
            <a:off x="5121905" y="1945216"/>
            <a:ext cx="1986000" cy="0"/>
          </a:xfrm>
          <a:prstGeom prst="straightConnector1">
            <a:avLst/>
          </a:prstGeom>
          <a:noFill/>
          <a:ln w="25400" cap="flat" cmpd="sng">
            <a:solidFill>
              <a:srgbClr val="0184C9"/>
            </a:solidFill>
            <a:prstDash val="solid"/>
            <a:round/>
            <a:headEnd type="none" w="sm" len="sm"/>
            <a:tailEnd type="none" w="sm" len="sm"/>
          </a:ln>
        </p:spPr>
      </p:cxnSp>
      <p:cxnSp>
        <p:nvCxnSpPr>
          <p:cNvPr id="274" name="Google Shape;274;g2da88d5c573_0_1574"/>
          <p:cNvCxnSpPr/>
          <p:nvPr/>
        </p:nvCxnSpPr>
        <p:spPr>
          <a:xfrm>
            <a:off x="7091892" y="1928284"/>
            <a:ext cx="0" cy="315300"/>
          </a:xfrm>
          <a:prstGeom prst="straightConnector1">
            <a:avLst/>
          </a:prstGeom>
          <a:noFill/>
          <a:ln w="25400" cap="flat" cmpd="sng">
            <a:solidFill>
              <a:srgbClr val="0184C9"/>
            </a:solidFill>
            <a:prstDash val="solid"/>
            <a:round/>
            <a:headEnd type="none" w="sm" len="sm"/>
            <a:tailEnd type="none" w="sm" len="sm"/>
          </a:ln>
        </p:spPr>
      </p:cxnSp>
      <p:cxnSp>
        <p:nvCxnSpPr>
          <p:cNvPr id="275" name="Google Shape;275;g2da88d5c573_0_1574"/>
          <p:cNvCxnSpPr/>
          <p:nvPr/>
        </p:nvCxnSpPr>
        <p:spPr>
          <a:xfrm>
            <a:off x="6603997" y="1928284"/>
            <a:ext cx="0" cy="315300"/>
          </a:xfrm>
          <a:prstGeom prst="straightConnector1">
            <a:avLst/>
          </a:prstGeom>
          <a:noFill/>
          <a:ln w="25400" cap="flat" cmpd="sng">
            <a:solidFill>
              <a:srgbClr val="0184C9"/>
            </a:solidFill>
            <a:prstDash val="solid"/>
            <a:round/>
            <a:headEnd type="none" w="sm" len="sm"/>
            <a:tailEnd type="none" w="sm" len="sm"/>
          </a:ln>
        </p:spPr>
      </p:cxnSp>
      <p:cxnSp>
        <p:nvCxnSpPr>
          <p:cNvPr id="276" name="Google Shape;276;g2da88d5c573_0_1574"/>
          <p:cNvCxnSpPr/>
          <p:nvPr/>
        </p:nvCxnSpPr>
        <p:spPr>
          <a:xfrm>
            <a:off x="5129095" y="1312333"/>
            <a:ext cx="0" cy="1337700"/>
          </a:xfrm>
          <a:prstGeom prst="straightConnector1">
            <a:avLst/>
          </a:prstGeom>
          <a:noFill/>
          <a:ln w="25400" cap="flat" cmpd="sng">
            <a:solidFill>
              <a:srgbClr val="0184C9"/>
            </a:solidFill>
            <a:prstDash val="solid"/>
            <a:round/>
            <a:headEnd type="none" w="sm" len="sm"/>
            <a:tailEnd type="none" w="sm" len="sm"/>
          </a:ln>
        </p:spPr>
      </p:cxnSp>
      <p:cxnSp>
        <p:nvCxnSpPr>
          <p:cNvPr id="277" name="Google Shape;277;g2da88d5c573_0_1574"/>
          <p:cNvCxnSpPr/>
          <p:nvPr/>
        </p:nvCxnSpPr>
        <p:spPr>
          <a:xfrm>
            <a:off x="7027744" y="1312333"/>
            <a:ext cx="0" cy="632700"/>
          </a:xfrm>
          <a:prstGeom prst="straightConnector1">
            <a:avLst/>
          </a:prstGeom>
          <a:noFill/>
          <a:ln w="25400" cap="flat" cmpd="sng">
            <a:solidFill>
              <a:srgbClr val="0184C9"/>
            </a:solidFill>
            <a:prstDash val="solid"/>
            <a:round/>
            <a:headEnd type="none" w="sm" len="sm"/>
            <a:tailEnd type="none" w="sm" len="sm"/>
          </a:ln>
        </p:spPr>
      </p:cxnSp>
      <p:cxnSp>
        <p:nvCxnSpPr>
          <p:cNvPr id="278" name="Google Shape;278;g2da88d5c573_0_1574"/>
          <p:cNvCxnSpPr/>
          <p:nvPr/>
        </p:nvCxnSpPr>
        <p:spPr>
          <a:xfrm>
            <a:off x="6904699" y="2910608"/>
            <a:ext cx="0" cy="2207700"/>
          </a:xfrm>
          <a:prstGeom prst="straightConnector1">
            <a:avLst/>
          </a:prstGeom>
          <a:noFill/>
          <a:ln w="25400" cap="flat" cmpd="sng">
            <a:solidFill>
              <a:srgbClr val="0184C9"/>
            </a:solidFill>
            <a:prstDash val="dash"/>
            <a:round/>
            <a:headEnd type="none" w="sm" len="sm"/>
            <a:tailEnd type="none" w="sm" len="sm"/>
          </a:ln>
        </p:spPr>
      </p:cxnSp>
      <p:cxnSp>
        <p:nvCxnSpPr>
          <p:cNvPr id="279" name="Google Shape;279;g2da88d5c573_0_1574"/>
          <p:cNvCxnSpPr/>
          <p:nvPr/>
        </p:nvCxnSpPr>
        <p:spPr>
          <a:xfrm>
            <a:off x="6904699" y="5056719"/>
            <a:ext cx="0" cy="249600"/>
          </a:xfrm>
          <a:prstGeom prst="straightConnector1">
            <a:avLst/>
          </a:prstGeom>
          <a:noFill/>
          <a:ln w="25400" cap="flat" cmpd="sng">
            <a:solidFill>
              <a:srgbClr val="0184C9"/>
            </a:solidFill>
            <a:prstDash val="solid"/>
            <a:round/>
            <a:headEnd type="none" w="sm" len="sm"/>
            <a:tailEnd type="none" w="sm" len="sm"/>
          </a:ln>
        </p:spPr>
      </p:cxnSp>
      <p:cxnSp>
        <p:nvCxnSpPr>
          <p:cNvPr id="280" name="Google Shape;280;g2da88d5c573_0_1574"/>
          <p:cNvCxnSpPr/>
          <p:nvPr/>
        </p:nvCxnSpPr>
        <p:spPr>
          <a:xfrm>
            <a:off x="6904699" y="5290000"/>
            <a:ext cx="2764500" cy="0"/>
          </a:xfrm>
          <a:prstGeom prst="straightConnector1">
            <a:avLst/>
          </a:prstGeom>
          <a:noFill/>
          <a:ln w="25400" cap="flat" cmpd="sng">
            <a:solidFill>
              <a:srgbClr val="0184C9"/>
            </a:solidFill>
            <a:prstDash val="solid"/>
            <a:round/>
            <a:headEnd type="none" w="sm" len="sm"/>
            <a:tailEnd type="none" w="sm" len="sm"/>
          </a:ln>
        </p:spPr>
      </p:cxnSp>
      <p:cxnSp>
        <p:nvCxnSpPr>
          <p:cNvPr id="281" name="Google Shape;281;g2da88d5c573_0_1574"/>
          <p:cNvCxnSpPr/>
          <p:nvPr/>
        </p:nvCxnSpPr>
        <p:spPr>
          <a:xfrm>
            <a:off x="6887632" y="2910608"/>
            <a:ext cx="338700" cy="0"/>
          </a:xfrm>
          <a:prstGeom prst="straightConnector1">
            <a:avLst/>
          </a:prstGeom>
          <a:noFill/>
          <a:ln w="25400" cap="flat" cmpd="sng">
            <a:solidFill>
              <a:srgbClr val="0184C9"/>
            </a:solidFill>
            <a:prstDash val="dash"/>
            <a:round/>
            <a:headEnd type="none" w="sm" len="sm"/>
            <a:tailEnd type="none" w="sm" len="sm"/>
          </a:ln>
        </p:spPr>
      </p:cxnSp>
      <p:cxnSp>
        <p:nvCxnSpPr>
          <p:cNvPr id="282" name="Google Shape;282;g2da88d5c573_0_1574"/>
          <p:cNvCxnSpPr/>
          <p:nvPr/>
        </p:nvCxnSpPr>
        <p:spPr>
          <a:xfrm>
            <a:off x="7230533" y="2910608"/>
            <a:ext cx="4961700" cy="0"/>
          </a:xfrm>
          <a:prstGeom prst="straightConnector1">
            <a:avLst/>
          </a:prstGeom>
          <a:noFill/>
          <a:ln w="25400" cap="flat" cmpd="sng">
            <a:solidFill>
              <a:srgbClr val="0184C9"/>
            </a:solidFill>
            <a:prstDash val="solid"/>
            <a:round/>
            <a:headEnd type="none" w="sm" len="sm"/>
            <a:tailEnd type="none" w="sm" len="sm"/>
          </a:ln>
        </p:spPr>
      </p:cxnSp>
      <p:cxnSp>
        <p:nvCxnSpPr>
          <p:cNvPr id="283" name="Google Shape;283;g2da88d5c573_0_1574"/>
          <p:cNvCxnSpPr/>
          <p:nvPr/>
        </p:nvCxnSpPr>
        <p:spPr>
          <a:xfrm>
            <a:off x="8792705" y="2897900"/>
            <a:ext cx="0" cy="1308000"/>
          </a:xfrm>
          <a:prstGeom prst="straightConnector1">
            <a:avLst/>
          </a:prstGeom>
          <a:noFill/>
          <a:ln w="25400" cap="flat" cmpd="sng">
            <a:solidFill>
              <a:srgbClr val="0184C9"/>
            </a:solidFill>
            <a:prstDash val="dash"/>
            <a:round/>
            <a:headEnd type="none" w="sm" len="sm"/>
            <a:tailEnd type="none" w="sm" len="sm"/>
          </a:ln>
        </p:spPr>
      </p:cxnSp>
      <p:cxnSp>
        <p:nvCxnSpPr>
          <p:cNvPr id="284" name="Google Shape;284;g2da88d5c573_0_1574"/>
          <p:cNvCxnSpPr/>
          <p:nvPr/>
        </p:nvCxnSpPr>
        <p:spPr>
          <a:xfrm>
            <a:off x="9647839" y="2897900"/>
            <a:ext cx="0" cy="1308000"/>
          </a:xfrm>
          <a:prstGeom prst="straightConnector1">
            <a:avLst/>
          </a:prstGeom>
          <a:noFill/>
          <a:ln w="25400" cap="flat" cmpd="sng">
            <a:solidFill>
              <a:srgbClr val="0184C9"/>
            </a:solidFill>
            <a:prstDash val="dash"/>
            <a:round/>
            <a:headEnd type="none" w="sm" len="sm"/>
            <a:tailEnd type="none" w="sm" len="sm"/>
          </a:ln>
        </p:spPr>
      </p:cxnSp>
      <p:cxnSp>
        <p:nvCxnSpPr>
          <p:cNvPr id="285" name="Google Shape;285;g2da88d5c573_0_1574"/>
          <p:cNvCxnSpPr/>
          <p:nvPr/>
        </p:nvCxnSpPr>
        <p:spPr>
          <a:xfrm>
            <a:off x="8792705" y="4189289"/>
            <a:ext cx="855300" cy="0"/>
          </a:xfrm>
          <a:prstGeom prst="straightConnector1">
            <a:avLst/>
          </a:prstGeom>
          <a:noFill/>
          <a:ln w="25400" cap="flat" cmpd="sng">
            <a:solidFill>
              <a:srgbClr val="0184C9"/>
            </a:solidFill>
            <a:prstDash val="dash"/>
            <a:round/>
            <a:headEnd type="none" w="sm" len="sm"/>
            <a:tailEnd type="none" w="sm" len="sm"/>
          </a:ln>
        </p:spPr>
      </p:cxnSp>
      <p:cxnSp>
        <p:nvCxnSpPr>
          <p:cNvPr id="286" name="Google Shape;286;g2da88d5c573_0_1574"/>
          <p:cNvCxnSpPr/>
          <p:nvPr/>
        </p:nvCxnSpPr>
        <p:spPr>
          <a:xfrm>
            <a:off x="9647839" y="4189289"/>
            <a:ext cx="937500" cy="0"/>
          </a:xfrm>
          <a:prstGeom prst="straightConnector1">
            <a:avLst/>
          </a:prstGeom>
          <a:noFill/>
          <a:ln w="25400" cap="flat" cmpd="sng">
            <a:solidFill>
              <a:srgbClr val="0184C9"/>
            </a:solidFill>
            <a:prstDash val="solid"/>
            <a:round/>
            <a:headEnd type="none" w="sm" len="sm"/>
            <a:tailEnd type="none" w="sm" len="sm"/>
          </a:ln>
        </p:spPr>
      </p:cxnSp>
      <p:cxnSp>
        <p:nvCxnSpPr>
          <p:cNvPr id="287" name="Google Shape;287;g2da88d5c573_0_1574"/>
          <p:cNvCxnSpPr/>
          <p:nvPr/>
        </p:nvCxnSpPr>
        <p:spPr>
          <a:xfrm>
            <a:off x="10567459" y="2910608"/>
            <a:ext cx="0" cy="2787600"/>
          </a:xfrm>
          <a:prstGeom prst="straightConnector1">
            <a:avLst/>
          </a:prstGeom>
          <a:noFill/>
          <a:ln w="25400" cap="flat" cmpd="sng">
            <a:solidFill>
              <a:srgbClr val="0184C9"/>
            </a:solidFill>
            <a:prstDash val="solid"/>
            <a:round/>
            <a:headEnd type="none" w="sm" len="sm"/>
            <a:tailEnd type="none" w="sm" len="sm"/>
          </a:ln>
        </p:spPr>
      </p:cxnSp>
      <p:cxnSp>
        <p:nvCxnSpPr>
          <p:cNvPr id="288" name="Google Shape;288;g2da88d5c573_0_1574"/>
          <p:cNvCxnSpPr/>
          <p:nvPr/>
        </p:nvCxnSpPr>
        <p:spPr>
          <a:xfrm>
            <a:off x="10585451" y="5681540"/>
            <a:ext cx="1606500" cy="0"/>
          </a:xfrm>
          <a:prstGeom prst="straightConnector1">
            <a:avLst/>
          </a:prstGeom>
          <a:noFill/>
          <a:ln w="25400" cap="flat" cmpd="sng">
            <a:solidFill>
              <a:srgbClr val="0184C9"/>
            </a:solidFill>
            <a:prstDash val="solid"/>
            <a:round/>
            <a:headEnd type="none" w="sm" len="sm"/>
            <a:tailEnd type="none" w="sm" len="sm"/>
          </a:ln>
        </p:spPr>
      </p:cxnSp>
      <p:cxnSp>
        <p:nvCxnSpPr>
          <p:cNvPr id="289" name="Google Shape;289;g2da88d5c573_0_1574"/>
          <p:cNvCxnSpPr/>
          <p:nvPr/>
        </p:nvCxnSpPr>
        <p:spPr>
          <a:xfrm>
            <a:off x="9647839" y="4189289"/>
            <a:ext cx="0" cy="1112700"/>
          </a:xfrm>
          <a:prstGeom prst="straightConnector1">
            <a:avLst/>
          </a:prstGeom>
          <a:noFill/>
          <a:ln w="25400" cap="flat" cmpd="sng">
            <a:solidFill>
              <a:srgbClr val="0184C9"/>
            </a:solidFill>
            <a:prstDash val="solid"/>
            <a:round/>
            <a:headEnd type="none" w="sm" len="sm"/>
            <a:tailEnd type="none" w="sm" len="sm"/>
          </a:ln>
        </p:spPr>
      </p:cxnSp>
      <p:cxnSp>
        <p:nvCxnSpPr>
          <p:cNvPr id="290" name="Google Shape;290;g2da88d5c573_0_1574"/>
          <p:cNvCxnSpPr/>
          <p:nvPr/>
        </p:nvCxnSpPr>
        <p:spPr>
          <a:xfrm>
            <a:off x="8911239" y="4189289"/>
            <a:ext cx="0" cy="1826400"/>
          </a:xfrm>
          <a:prstGeom prst="straightConnector1">
            <a:avLst/>
          </a:prstGeom>
          <a:noFill/>
          <a:ln w="25400" cap="flat" cmpd="sng">
            <a:solidFill>
              <a:srgbClr val="0184C9"/>
            </a:solidFill>
            <a:prstDash val="dash"/>
            <a:round/>
            <a:headEnd type="none" w="sm" len="sm"/>
            <a:tailEnd type="none" w="sm" len="sm"/>
          </a:ln>
        </p:spPr>
      </p:cxnSp>
      <p:cxnSp>
        <p:nvCxnSpPr>
          <p:cNvPr id="291" name="Google Shape;291;g2da88d5c573_0_1574"/>
          <p:cNvCxnSpPr/>
          <p:nvPr/>
        </p:nvCxnSpPr>
        <p:spPr>
          <a:xfrm>
            <a:off x="10858572" y="4189289"/>
            <a:ext cx="0" cy="1879200"/>
          </a:xfrm>
          <a:prstGeom prst="straightConnector1">
            <a:avLst/>
          </a:prstGeom>
          <a:noFill/>
          <a:ln w="25400" cap="flat" cmpd="sng">
            <a:solidFill>
              <a:srgbClr val="0184C9"/>
            </a:solidFill>
            <a:prstDash val="dash"/>
            <a:round/>
            <a:headEnd type="none" w="sm" len="sm"/>
            <a:tailEnd type="none" w="sm" len="sm"/>
          </a:ln>
        </p:spPr>
      </p:cxnSp>
      <p:cxnSp>
        <p:nvCxnSpPr>
          <p:cNvPr id="292" name="Google Shape;292;g2da88d5c573_0_1574"/>
          <p:cNvCxnSpPr/>
          <p:nvPr/>
        </p:nvCxnSpPr>
        <p:spPr>
          <a:xfrm>
            <a:off x="10502973" y="4189289"/>
            <a:ext cx="383100" cy="0"/>
          </a:xfrm>
          <a:prstGeom prst="straightConnector1">
            <a:avLst/>
          </a:prstGeom>
          <a:noFill/>
          <a:ln w="25400" cap="flat" cmpd="sng">
            <a:solidFill>
              <a:srgbClr val="0184C9"/>
            </a:solidFill>
            <a:prstDash val="dash"/>
            <a:round/>
            <a:headEnd type="none" w="sm" len="sm"/>
            <a:tailEnd type="none" w="sm" len="sm"/>
          </a:ln>
        </p:spPr>
      </p:cxnSp>
      <p:cxnSp>
        <p:nvCxnSpPr>
          <p:cNvPr id="293" name="Google Shape;293;g2da88d5c573_0_1574"/>
          <p:cNvCxnSpPr/>
          <p:nvPr/>
        </p:nvCxnSpPr>
        <p:spPr>
          <a:xfrm>
            <a:off x="9683823" y="1372751"/>
            <a:ext cx="1056000" cy="0"/>
          </a:xfrm>
          <a:prstGeom prst="straightConnector1">
            <a:avLst/>
          </a:prstGeom>
          <a:noFill/>
          <a:ln w="25400" cap="flat" cmpd="sng">
            <a:solidFill>
              <a:srgbClr val="0184C9"/>
            </a:solidFill>
            <a:prstDash val="solid"/>
            <a:round/>
            <a:headEnd type="none" w="sm" len="sm"/>
            <a:tailEnd type="none" w="sm" len="sm"/>
          </a:ln>
        </p:spPr>
      </p:cxnSp>
      <p:cxnSp>
        <p:nvCxnSpPr>
          <p:cNvPr id="294" name="Google Shape;294;g2da88d5c573_0_1574"/>
          <p:cNvCxnSpPr/>
          <p:nvPr/>
        </p:nvCxnSpPr>
        <p:spPr>
          <a:xfrm rot="10800000" flipH="1">
            <a:off x="9110133" y="1363100"/>
            <a:ext cx="589200" cy="1534800"/>
          </a:xfrm>
          <a:prstGeom prst="straightConnector1">
            <a:avLst/>
          </a:prstGeom>
          <a:noFill/>
          <a:ln w="25400" cap="flat" cmpd="sng">
            <a:solidFill>
              <a:srgbClr val="0184C9"/>
            </a:solidFill>
            <a:prstDash val="solid"/>
            <a:round/>
            <a:headEnd type="none" w="sm" len="sm"/>
            <a:tailEnd type="none" w="sm" len="sm"/>
          </a:ln>
        </p:spPr>
      </p:cxnSp>
      <p:cxnSp>
        <p:nvCxnSpPr>
          <p:cNvPr id="295" name="Google Shape;295;g2da88d5c573_0_1574"/>
          <p:cNvCxnSpPr/>
          <p:nvPr/>
        </p:nvCxnSpPr>
        <p:spPr>
          <a:xfrm rot="10800000" flipH="1">
            <a:off x="10140951" y="1378188"/>
            <a:ext cx="585300" cy="1524300"/>
          </a:xfrm>
          <a:prstGeom prst="straightConnector1">
            <a:avLst/>
          </a:prstGeom>
          <a:noFill/>
          <a:ln w="25400" cap="flat" cmpd="sng">
            <a:solidFill>
              <a:srgbClr val="0184C9"/>
            </a:solidFill>
            <a:prstDash val="solid"/>
            <a:round/>
            <a:headEnd type="none" w="sm" len="sm"/>
            <a:tailEnd type="none" w="sm" len="sm"/>
          </a:ln>
        </p:spPr>
      </p:cxnSp>
      <p:cxnSp>
        <p:nvCxnSpPr>
          <p:cNvPr id="296" name="Google Shape;296;g2da88d5c573_0_1574"/>
          <p:cNvCxnSpPr/>
          <p:nvPr/>
        </p:nvCxnSpPr>
        <p:spPr>
          <a:xfrm>
            <a:off x="5180545" y="563033"/>
            <a:ext cx="1848000" cy="0"/>
          </a:xfrm>
          <a:prstGeom prst="straightConnector1">
            <a:avLst/>
          </a:prstGeom>
          <a:noFill/>
          <a:ln w="25400" cap="flat" cmpd="sng">
            <a:solidFill>
              <a:srgbClr val="0184C9"/>
            </a:solidFill>
            <a:prstDash val="dash"/>
            <a:round/>
            <a:headEnd type="none" w="sm" len="sm"/>
            <a:tailEnd type="none" w="sm" len="sm"/>
          </a:ln>
        </p:spPr>
      </p:cxnSp>
      <p:cxnSp>
        <p:nvCxnSpPr>
          <p:cNvPr id="297" name="Google Shape;297;g2da88d5c573_0_1574"/>
          <p:cNvCxnSpPr/>
          <p:nvPr/>
        </p:nvCxnSpPr>
        <p:spPr>
          <a:xfrm>
            <a:off x="7027744" y="546100"/>
            <a:ext cx="0" cy="766500"/>
          </a:xfrm>
          <a:prstGeom prst="straightConnector1">
            <a:avLst/>
          </a:prstGeom>
          <a:noFill/>
          <a:ln w="25400" cap="flat" cmpd="sng">
            <a:solidFill>
              <a:srgbClr val="0184C9"/>
            </a:solidFill>
            <a:prstDash val="dash"/>
            <a:round/>
            <a:headEnd type="none" w="sm" len="sm"/>
            <a:tailEnd type="none" w="sm" len="sm"/>
          </a:ln>
        </p:spPr>
      </p:cxnSp>
      <p:cxnSp>
        <p:nvCxnSpPr>
          <p:cNvPr id="298" name="Google Shape;298;g2da88d5c573_0_1574"/>
          <p:cNvCxnSpPr/>
          <p:nvPr/>
        </p:nvCxnSpPr>
        <p:spPr>
          <a:xfrm>
            <a:off x="5129095" y="546100"/>
            <a:ext cx="0" cy="783300"/>
          </a:xfrm>
          <a:prstGeom prst="straightConnector1">
            <a:avLst/>
          </a:prstGeom>
          <a:noFill/>
          <a:ln w="25400" cap="flat" cmpd="sng">
            <a:solidFill>
              <a:srgbClr val="0184C9"/>
            </a:solidFill>
            <a:prstDash val="dash"/>
            <a:round/>
            <a:headEnd type="none" w="sm" len="sm"/>
            <a:tailEnd type="none" w="sm" len="sm"/>
          </a:ln>
        </p:spPr>
      </p:cxnSp>
      <p:cxnSp>
        <p:nvCxnSpPr>
          <p:cNvPr id="299" name="Google Shape;299;g2da88d5c573_0_1574"/>
          <p:cNvCxnSpPr/>
          <p:nvPr/>
        </p:nvCxnSpPr>
        <p:spPr>
          <a:xfrm>
            <a:off x="5121905" y="563033"/>
            <a:ext cx="89100" cy="0"/>
          </a:xfrm>
          <a:prstGeom prst="straightConnector1">
            <a:avLst/>
          </a:prstGeom>
          <a:noFill/>
          <a:ln w="25400" cap="flat" cmpd="sng">
            <a:solidFill>
              <a:srgbClr val="0184C9"/>
            </a:solidFill>
            <a:prstDash val="solid"/>
            <a:round/>
            <a:headEnd type="none" w="sm" len="sm"/>
            <a:tailEnd type="none" w="sm" len="sm"/>
          </a:ln>
        </p:spPr>
      </p:cxnSp>
      <p:cxnSp>
        <p:nvCxnSpPr>
          <p:cNvPr id="300" name="Google Shape;300;g2da88d5c573_0_1574"/>
          <p:cNvCxnSpPr/>
          <p:nvPr/>
        </p:nvCxnSpPr>
        <p:spPr>
          <a:xfrm>
            <a:off x="6938416" y="563033"/>
            <a:ext cx="89100" cy="0"/>
          </a:xfrm>
          <a:prstGeom prst="straightConnector1">
            <a:avLst/>
          </a:prstGeom>
          <a:noFill/>
          <a:ln w="25400" cap="flat" cmpd="sng">
            <a:solidFill>
              <a:srgbClr val="0184C9"/>
            </a:solidFill>
            <a:prstDash val="solid"/>
            <a:round/>
            <a:headEnd type="none" w="sm" len="sm"/>
            <a:tailEnd type="none" w="sm" len="sm"/>
          </a:ln>
        </p:spPr>
      </p:cxnSp>
      <p:cxnSp>
        <p:nvCxnSpPr>
          <p:cNvPr id="301" name="Google Shape;301;g2da88d5c573_0_1574"/>
          <p:cNvCxnSpPr/>
          <p:nvPr/>
        </p:nvCxnSpPr>
        <p:spPr>
          <a:xfrm>
            <a:off x="4077928" y="961833"/>
            <a:ext cx="89100" cy="0"/>
          </a:xfrm>
          <a:prstGeom prst="straightConnector1">
            <a:avLst/>
          </a:prstGeom>
          <a:noFill/>
          <a:ln w="25400" cap="flat" cmpd="sng">
            <a:solidFill>
              <a:srgbClr val="0184C9"/>
            </a:solidFill>
            <a:prstDash val="solid"/>
            <a:round/>
            <a:headEnd type="none" w="sm" len="sm"/>
            <a:tailEnd type="none" w="sm" len="sm"/>
          </a:ln>
        </p:spPr>
      </p:cxnSp>
      <p:sp>
        <p:nvSpPr>
          <p:cNvPr id="302" name="Google Shape;302;g2da88d5c573_0_1574"/>
          <p:cNvSpPr/>
          <p:nvPr/>
        </p:nvSpPr>
        <p:spPr>
          <a:xfrm>
            <a:off x="2429979" y="1285285"/>
            <a:ext cx="9609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CIOOS</a:t>
            </a:r>
            <a:endParaRPr sz="1600" b="1" i="0" u="none" strike="noStrike" cap="none">
              <a:solidFill>
                <a:schemeClr val="lt1"/>
              </a:solidFill>
              <a:latin typeface="Arial"/>
              <a:ea typeface="Arial"/>
              <a:cs typeface="Arial"/>
              <a:sym typeface="Arial"/>
            </a:endParaRPr>
          </a:p>
        </p:txBody>
      </p:sp>
      <p:sp>
        <p:nvSpPr>
          <p:cNvPr id="303" name="Google Shape;303;g2da88d5c573_0_1574"/>
          <p:cNvSpPr/>
          <p:nvPr/>
        </p:nvSpPr>
        <p:spPr>
          <a:xfrm>
            <a:off x="2104275" y="2149199"/>
            <a:ext cx="11301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US IOOS</a:t>
            </a:r>
            <a:endParaRPr sz="1600" b="1" i="0" u="none" strike="noStrike" cap="none">
              <a:solidFill>
                <a:schemeClr val="lt1"/>
              </a:solidFill>
              <a:latin typeface="Arial"/>
              <a:ea typeface="Arial"/>
              <a:cs typeface="Arial"/>
              <a:sym typeface="Arial"/>
            </a:endParaRPr>
          </a:p>
        </p:txBody>
      </p:sp>
      <p:sp>
        <p:nvSpPr>
          <p:cNvPr id="304" name="Google Shape;304;g2da88d5c573_0_1574"/>
          <p:cNvSpPr/>
          <p:nvPr/>
        </p:nvSpPr>
        <p:spPr>
          <a:xfrm>
            <a:off x="2768561" y="2873192"/>
            <a:ext cx="1316700" cy="5208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IOCARIBE-GOOS</a:t>
            </a:r>
            <a:endParaRPr sz="1600" b="1" i="0" u="none" strike="noStrike" cap="none">
              <a:solidFill>
                <a:schemeClr val="lt1"/>
              </a:solidFill>
              <a:latin typeface="Arial"/>
              <a:ea typeface="Arial"/>
              <a:cs typeface="Arial"/>
              <a:sym typeface="Arial"/>
            </a:endParaRPr>
          </a:p>
        </p:txBody>
      </p:sp>
      <p:sp>
        <p:nvSpPr>
          <p:cNvPr id="305" name="Google Shape;305;g2da88d5c573_0_1574"/>
          <p:cNvSpPr/>
          <p:nvPr/>
        </p:nvSpPr>
        <p:spPr>
          <a:xfrm>
            <a:off x="2685813" y="4555520"/>
            <a:ext cx="10140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GRASP</a:t>
            </a:r>
            <a:endParaRPr sz="1600" b="1" i="0" u="none" strike="noStrike" cap="none">
              <a:solidFill>
                <a:schemeClr val="lt1"/>
              </a:solidFill>
              <a:latin typeface="Arial"/>
              <a:ea typeface="Arial"/>
              <a:cs typeface="Arial"/>
              <a:sym typeface="Arial"/>
            </a:endParaRPr>
          </a:p>
        </p:txBody>
      </p:sp>
      <p:sp>
        <p:nvSpPr>
          <p:cNvPr id="306" name="Google Shape;306;g2da88d5c573_0_1574"/>
          <p:cNvSpPr/>
          <p:nvPr/>
        </p:nvSpPr>
        <p:spPr>
          <a:xfrm>
            <a:off x="3527357" y="4158244"/>
            <a:ext cx="15552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OCEANTLAN</a:t>
            </a:r>
            <a:endParaRPr sz="1600" b="1" i="0" u="none" strike="noStrike" cap="none">
              <a:solidFill>
                <a:schemeClr val="lt1"/>
              </a:solidFill>
              <a:latin typeface="Arial"/>
              <a:ea typeface="Arial"/>
              <a:cs typeface="Arial"/>
              <a:sym typeface="Arial"/>
            </a:endParaRPr>
          </a:p>
        </p:txBody>
      </p:sp>
      <p:sp>
        <p:nvSpPr>
          <p:cNvPr id="307" name="Google Shape;307;g2da88d5c573_0_1574"/>
          <p:cNvSpPr/>
          <p:nvPr/>
        </p:nvSpPr>
        <p:spPr>
          <a:xfrm>
            <a:off x="5105996" y="3473635"/>
            <a:ext cx="15672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GOOS-Africa</a:t>
            </a:r>
            <a:endParaRPr sz="1600" b="1" i="0" u="none" strike="noStrike" cap="none">
              <a:solidFill>
                <a:schemeClr val="lt1"/>
              </a:solidFill>
              <a:latin typeface="Arial"/>
              <a:ea typeface="Arial"/>
              <a:cs typeface="Arial"/>
              <a:sym typeface="Arial"/>
            </a:endParaRPr>
          </a:p>
        </p:txBody>
      </p:sp>
      <p:sp>
        <p:nvSpPr>
          <p:cNvPr id="308" name="Google Shape;308;g2da88d5c573_0_1574"/>
          <p:cNvSpPr/>
          <p:nvPr/>
        </p:nvSpPr>
        <p:spPr>
          <a:xfrm>
            <a:off x="5211233" y="2149663"/>
            <a:ext cx="13632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MONGOOS</a:t>
            </a:r>
            <a:endParaRPr sz="1600" b="1" i="0" u="none" strike="noStrike" cap="none">
              <a:solidFill>
                <a:schemeClr val="lt1"/>
              </a:solidFill>
              <a:latin typeface="Arial"/>
              <a:ea typeface="Arial"/>
              <a:cs typeface="Arial"/>
              <a:sym typeface="Arial"/>
            </a:endParaRPr>
          </a:p>
        </p:txBody>
      </p:sp>
      <p:sp>
        <p:nvSpPr>
          <p:cNvPr id="309" name="Google Shape;309;g2da88d5c573_0_1574"/>
          <p:cNvSpPr/>
          <p:nvPr/>
        </p:nvSpPr>
        <p:spPr>
          <a:xfrm>
            <a:off x="5419424" y="1142749"/>
            <a:ext cx="13572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EuroGOOS</a:t>
            </a:r>
            <a:endParaRPr sz="1600" b="1" i="0" u="none" strike="noStrike" cap="none">
              <a:solidFill>
                <a:schemeClr val="lt1"/>
              </a:solidFill>
              <a:latin typeface="Arial"/>
              <a:ea typeface="Arial"/>
              <a:cs typeface="Arial"/>
              <a:sym typeface="Arial"/>
            </a:endParaRPr>
          </a:p>
        </p:txBody>
      </p:sp>
      <p:sp>
        <p:nvSpPr>
          <p:cNvPr id="310" name="Google Shape;310;g2da88d5c573_0_1574"/>
          <p:cNvSpPr/>
          <p:nvPr/>
        </p:nvSpPr>
        <p:spPr>
          <a:xfrm>
            <a:off x="7493705" y="4016411"/>
            <a:ext cx="13572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IOGOOS</a:t>
            </a:r>
            <a:endParaRPr sz="1600" b="1" i="0" u="none" strike="noStrike" cap="none">
              <a:solidFill>
                <a:schemeClr val="lt1"/>
              </a:solidFill>
              <a:latin typeface="Arial"/>
              <a:ea typeface="Arial"/>
              <a:cs typeface="Arial"/>
              <a:sym typeface="Arial"/>
            </a:endParaRPr>
          </a:p>
        </p:txBody>
      </p:sp>
      <p:sp>
        <p:nvSpPr>
          <p:cNvPr id="311" name="Google Shape;311;g2da88d5c573_0_1574"/>
          <p:cNvSpPr/>
          <p:nvPr/>
        </p:nvSpPr>
        <p:spPr>
          <a:xfrm>
            <a:off x="8983005" y="3407432"/>
            <a:ext cx="13296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SEAGOOS</a:t>
            </a:r>
            <a:endParaRPr sz="1600" b="1" i="0" u="none" strike="noStrike" cap="none">
              <a:solidFill>
                <a:schemeClr val="lt1"/>
              </a:solidFill>
              <a:latin typeface="Arial"/>
              <a:ea typeface="Arial"/>
              <a:cs typeface="Arial"/>
              <a:sym typeface="Arial"/>
            </a:endParaRPr>
          </a:p>
        </p:txBody>
      </p:sp>
      <p:sp>
        <p:nvSpPr>
          <p:cNvPr id="312" name="Google Shape;312;g2da88d5c573_0_1574"/>
          <p:cNvSpPr/>
          <p:nvPr/>
        </p:nvSpPr>
        <p:spPr>
          <a:xfrm>
            <a:off x="9462480" y="4870679"/>
            <a:ext cx="8100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IMOS</a:t>
            </a:r>
            <a:endParaRPr sz="1600" b="1" i="0" u="none" strike="noStrike" cap="none">
              <a:solidFill>
                <a:schemeClr val="lt1"/>
              </a:solidFill>
              <a:latin typeface="Arial"/>
              <a:ea typeface="Arial"/>
              <a:cs typeface="Arial"/>
              <a:sym typeface="Arial"/>
            </a:endParaRPr>
          </a:p>
        </p:txBody>
      </p:sp>
      <p:sp>
        <p:nvSpPr>
          <p:cNvPr id="313" name="Google Shape;313;g2da88d5c573_0_1574"/>
          <p:cNvSpPr/>
          <p:nvPr/>
        </p:nvSpPr>
        <p:spPr>
          <a:xfrm>
            <a:off x="10822248" y="4014353"/>
            <a:ext cx="11691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PI-GOOS</a:t>
            </a:r>
            <a:endParaRPr sz="1600" b="1" i="0" u="none" strike="noStrike" cap="none">
              <a:solidFill>
                <a:schemeClr val="lt1"/>
              </a:solidFill>
              <a:latin typeface="Arial"/>
              <a:ea typeface="Arial"/>
              <a:cs typeface="Arial"/>
              <a:sym typeface="Arial"/>
            </a:endParaRPr>
          </a:p>
        </p:txBody>
      </p:sp>
      <p:sp>
        <p:nvSpPr>
          <p:cNvPr id="314" name="Google Shape;314;g2da88d5c573_0_1574"/>
          <p:cNvSpPr/>
          <p:nvPr/>
        </p:nvSpPr>
        <p:spPr>
          <a:xfrm>
            <a:off x="7793641" y="571475"/>
            <a:ext cx="1986000" cy="330300"/>
          </a:xfrm>
          <a:prstGeom prst="roundRect">
            <a:avLst>
              <a:gd name="adj" fmla="val 16667"/>
            </a:avLst>
          </a:prstGeom>
          <a:solidFill>
            <a:srgbClr val="769B4E"/>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SAON </a:t>
            </a:r>
            <a:r>
              <a:rPr lang="en-GB" sz="1600" b="1">
                <a:solidFill>
                  <a:schemeClr val="lt1"/>
                </a:solidFill>
              </a:rPr>
              <a:t>(Arctic TT)</a:t>
            </a:r>
            <a:endParaRPr sz="1600" b="1" i="0" u="none" strike="noStrike" cap="none">
              <a:solidFill>
                <a:schemeClr val="lt1"/>
              </a:solidFill>
              <a:latin typeface="Arial"/>
              <a:ea typeface="Arial"/>
              <a:cs typeface="Arial"/>
              <a:sym typeface="Arial"/>
            </a:endParaRPr>
          </a:p>
        </p:txBody>
      </p:sp>
      <p:sp>
        <p:nvSpPr>
          <p:cNvPr id="315" name="Google Shape;315;g2da88d5c573_0_1574"/>
          <p:cNvSpPr/>
          <p:nvPr/>
        </p:nvSpPr>
        <p:spPr>
          <a:xfrm>
            <a:off x="5333017" y="5375751"/>
            <a:ext cx="1019700" cy="330300"/>
          </a:xfrm>
          <a:prstGeom prst="roundRect">
            <a:avLst>
              <a:gd name="adj" fmla="val 16667"/>
            </a:avLst>
          </a:prstGeom>
          <a:solidFill>
            <a:srgbClr val="769B4E"/>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SAEON</a:t>
            </a:r>
            <a:endParaRPr sz="1600" b="1" i="0" u="none" strike="noStrike" cap="none">
              <a:solidFill>
                <a:schemeClr val="lt1"/>
              </a:solidFill>
              <a:latin typeface="Arial"/>
              <a:ea typeface="Arial"/>
              <a:cs typeface="Arial"/>
              <a:sym typeface="Arial"/>
            </a:endParaRPr>
          </a:p>
        </p:txBody>
      </p:sp>
      <p:sp>
        <p:nvSpPr>
          <p:cNvPr id="316" name="Google Shape;316;g2da88d5c573_0_1574"/>
          <p:cNvSpPr/>
          <p:nvPr/>
        </p:nvSpPr>
        <p:spPr>
          <a:xfrm>
            <a:off x="5403841" y="6272068"/>
            <a:ext cx="876300" cy="330300"/>
          </a:xfrm>
          <a:prstGeom prst="roundRect">
            <a:avLst>
              <a:gd name="adj" fmla="val 16667"/>
            </a:avLst>
          </a:prstGeom>
          <a:solidFill>
            <a:srgbClr val="769B4E"/>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SOOS</a:t>
            </a:r>
            <a:endParaRPr sz="1600" b="1" i="0" u="none" strike="noStrike" cap="none">
              <a:solidFill>
                <a:schemeClr val="lt1"/>
              </a:solidFill>
              <a:latin typeface="Arial"/>
              <a:ea typeface="Arial"/>
              <a:cs typeface="Arial"/>
              <a:sym typeface="Arial"/>
            </a:endParaRPr>
          </a:p>
        </p:txBody>
      </p:sp>
      <p:sp>
        <p:nvSpPr>
          <p:cNvPr id="317" name="Google Shape;317;g2da88d5c573_0_1574"/>
          <p:cNvSpPr/>
          <p:nvPr/>
        </p:nvSpPr>
        <p:spPr>
          <a:xfrm>
            <a:off x="7064009" y="1778303"/>
            <a:ext cx="1363200" cy="5781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Black Sea GOOS</a:t>
            </a:r>
            <a:endParaRPr sz="1600" b="1" i="0" u="none" strike="noStrike" cap="none">
              <a:solidFill>
                <a:schemeClr val="lt1"/>
              </a:solidFill>
              <a:latin typeface="Arial"/>
              <a:ea typeface="Arial"/>
              <a:cs typeface="Arial"/>
              <a:sym typeface="Arial"/>
            </a:endParaRPr>
          </a:p>
        </p:txBody>
      </p:sp>
      <p:sp>
        <p:nvSpPr>
          <p:cNvPr id="318" name="Google Shape;318;g2da88d5c573_0_1574"/>
          <p:cNvSpPr/>
          <p:nvPr/>
        </p:nvSpPr>
        <p:spPr>
          <a:xfrm>
            <a:off x="10381563" y="1710515"/>
            <a:ext cx="14991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NEARGOOS</a:t>
            </a:r>
            <a:endParaRPr sz="1600" b="1" i="0" u="none" strike="noStrike" cap="none">
              <a:solidFill>
                <a:schemeClr val="lt1"/>
              </a:solidFill>
              <a:latin typeface="Arial"/>
              <a:ea typeface="Arial"/>
              <a:cs typeface="Arial"/>
              <a:sym typeface="Arial"/>
            </a:endParaRPr>
          </a:p>
        </p:txBody>
      </p:sp>
      <p:sp>
        <p:nvSpPr>
          <p:cNvPr id="319" name="Google Shape;319;g2da88d5c573_0_1574"/>
          <p:cNvSpPr txBox="1"/>
          <p:nvPr/>
        </p:nvSpPr>
        <p:spPr>
          <a:xfrm>
            <a:off x="490036" y="3309067"/>
            <a:ext cx="1503300" cy="153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1" i="0" u="none" strike="noStrike" cap="none">
                <a:solidFill>
                  <a:srgbClr val="184596"/>
                </a:solidFill>
                <a:highlight>
                  <a:schemeClr val="lt1"/>
                </a:highlight>
                <a:latin typeface="Arial"/>
                <a:ea typeface="Arial"/>
                <a:cs typeface="Arial"/>
                <a:sym typeface="Arial"/>
              </a:rPr>
              <a:t>76 GOOS National Focal Points</a:t>
            </a:r>
            <a:endParaRPr sz="2400" b="0" i="0" u="none" strike="noStrike" cap="none">
              <a:solidFill>
                <a:srgbClr val="184596"/>
              </a:solidFill>
              <a:highlight>
                <a:schemeClr val="lt1"/>
              </a:highlight>
              <a:latin typeface="Arial"/>
              <a:ea typeface="Arial"/>
              <a:cs typeface="Arial"/>
              <a:sym typeface="Arial"/>
            </a:endParaRPr>
          </a:p>
        </p:txBody>
      </p:sp>
    </p:spTree>
    <p:extLst>
      <p:ext uri="{BB962C8B-B14F-4D97-AF65-F5344CB8AC3E}">
        <p14:creationId xmlns:p14="http://schemas.microsoft.com/office/powerpoint/2010/main" val="2849571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fade">
                                      <p:cBhvr>
                                        <p:cTn id="10" dur="1000"/>
                                        <p:tgtEl>
                                          <p:spTgt spid="233"/>
                                        </p:tgtEl>
                                      </p:cBhvr>
                                    </p:animEffect>
                                  </p:childTnLst>
                                </p:cTn>
                              </p:par>
                              <p:par>
                                <p:cTn id="11" presetID="10" presetClass="entr" presetSubtype="0" fill="hold" nodeType="withEffect">
                                  <p:stCondLst>
                                    <p:cond delay="0"/>
                                  </p:stCondLst>
                                  <p:childTnLst>
                                    <p:set>
                                      <p:cBhvr>
                                        <p:cTn id="12" dur="1" fill="hold">
                                          <p:stCondLst>
                                            <p:cond delay="0"/>
                                          </p:stCondLst>
                                        </p:cTn>
                                        <p:tgtEl>
                                          <p:spTgt spid="234"/>
                                        </p:tgtEl>
                                        <p:attrNameLst>
                                          <p:attrName>style.visibility</p:attrName>
                                        </p:attrNameLst>
                                      </p:cBhvr>
                                      <p:to>
                                        <p:strVal val="visible"/>
                                      </p:to>
                                    </p:set>
                                    <p:animEffect transition="in" filter="fade">
                                      <p:cBhvr>
                                        <p:cTn id="13" dur="1000"/>
                                        <p:tgtEl>
                                          <p:spTgt spid="234"/>
                                        </p:tgtEl>
                                      </p:cBhvr>
                                    </p:animEffect>
                                  </p:childTnLst>
                                </p:cTn>
                              </p:par>
                              <p:par>
                                <p:cTn id="14" presetID="10" presetClass="entr" presetSubtype="0" fill="hold" nodeType="withEffect">
                                  <p:stCondLst>
                                    <p:cond delay="0"/>
                                  </p:stCondLst>
                                  <p:childTnLst>
                                    <p:set>
                                      <p:cBhvr>
                                        <p:cTn id="15" dur="1" fill="hold">
                                          <p:stCondLst>
                                            <p:cond delay="0"/>
                                          </p:stCondLst>
                                        </p:cTn>
                                        <p:tgtEl>
                                          <p:spTgt spid="235"/>
                                        </p:tgtEl>
                                        <p:attrNameLst>
                                          <p:attrName>style.visibility</p:attrName>
                                        </p:attrNameLst>
                                      </p:cBhvr>
                                      <p:to>
                                        <p:strVal val="visible"/>
                                      </p:to>
                                    </p:set>
                                    <p:animEffect transition="in" filter="fade">
                                      <p:cBhvr>
                                        <p:cTn id="16" dur="1000"/>
                                        <p:tgtEl>
                                          <p:spTgt spid="235"/>
                                        </p:tgtEl>
                                      </p:cBhvr>
                                    </p:animEffect>
                                  </p:childTnLst>
                                </p:cTn>
                              </p:par>
                              <p:par>
                                <p:cTn id="17" presetID="10" presetClass="entr" presetSubtype="0" fill="hold" nodeType="withEffect">
                                  <p:stCondLst>
                                    <p:cond delay="0"/>
                                  </p:stCondLst>
                                  <p:childTnLst>
                                    <p:set>
                                      <p:cBhvr>
                                        <p:cTn id="18" dur="1" fill="hold">
                                          <p:stCondLst>
                                            <p:cond delay="0"/>
                                          </p:stCondLst>
                                        </p:cTn>
                                        <p:tgtEl>
                                          <p:spTgt spid="236"/>
                                        </p:tgtEl>
                                        <p:attrNameLst>
                                          <p:attrName>style.visibility</p:attrName>
                                        </p:attrNameLst>
                                      </p:cBhvr>
                                      <p:to>
                                        <p:strVal val="visible"/>
                                      </p:to>
                                    </p:set>
                                    <p:animEffect transition="in" filter="fade">
                                      <p:cBhvr>
                                        <p:cTn id="19" dur="1000"/>
                                        <p:tgtEl>
                                          <p:spTgt spid="236"/>
                                        </p:tgtEl>
                                      </p:cBhvr>
                                    </p:animEffect>
                                  </p:childTnLst>
                                </p:cTn>
                              </p:par>
                              <p:par>
                                <p:cTn id="20" presetID="10" presetClass="entr" presetSubtype="0" fill="hold" nodeType="with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1000"/>
                                        <p:tgtEl>
                                          <p:spTgt spid="237"/>
                                        </p:tgtEl>
                                      </p:cBhvr>
                                    </p:animEffect>
                                  </p:childTnLst>
                                </p:cTn>
                              </p:par>
                              <p:par>
                                <p:cTn id="23" presetID="10" presetClass="entr" presetSubtype="0" fill="hold" nodeType="withEffect">
                                  <p:stCondLst>
                                    <p:cond delay="0"/>
                                  </p:stCondLst>
                                  <p:childTnLst>
                                    <p:set>
                                      <p:cBhvr>
                                        <p:cTn id="24" dur="1" fill="hold">
                                          <p:stCondLst>
                                            <p:cond delay="0"/>
                                          </p:stCondLst>
                                        </p:cTn>
                                        <p:tgtEl>
                                          <p:spTgt spid="238"/>
                                        </p:tgtEl>
                                        <p:attrNameLst>
                                          <p:attrName>style.visibility</p:attrName>
                                        </p:attrNameLst>
                                      </p:cBhvr>
                                      <p:to>
                                        <p:strVal val="visible"/>
                                      </p:to>
                                    </p:set>
                                    <p:animEffect transition="in" filter="fade">
                                      <p:cBhvr>
                                        <p:cTn id="25" dur="1000"/>
                                        <p:tgtEl>
                                          <p:spTgt spid="238"/>
                                        </p:tgtEl>
                                      </p:cBhvr>
                                    </p:animEffect>
                                  </p:childTnLst>
                                </p:cTn>
                              </p:par>
                              <p:par>
                                <p:cTn id="26" presetID="10" presetClass="entr" presetSubtype="0" fill="hold" nodeType="withEffect">
                                  <p:stCondLst>
                                    <p:cond delay="0"/>
                                  </p:stCondLst>
                                  <p:childTnLst>
                                    <p:set>
                                      <p:cBhvr>
                                        <p:cTn id="27" dur="1" fill="hold">
                                          <p:stCondLst>
                                            <p:cond delay="0"/>
                                          </p:stCondLst>
                                        </p:cTn>
                                        <p:tgtEl>
                                          <p:spTgt spid="239"/>
                                        </p:tgtEl>
                                        <p:attrNameLst>
                                          <p:attrName>style.visibility</p:attrName>
                                        </p:attrNameLst>
                                      </p:cBhvr>
                                      <p:to>
                                        <p:strVal val="visible"/>
                                      </p:to>
                                    </p:set>
                                    <p:animEffect transition="in" filter="fade">
                                      <p:cBhvr>
                                        <p:cTn id="28" dur="1000"/>
                                        <p:tgtEl>
                                          <p:spTgt spid="239"/>
                                        </p:tgtEl>
                                      </p:cBhvr>
                                    </p:animEffect>
                                  </p:childTnLst>
                                </p:cTn>
                              </p:par>
                              <p:par>
                                <p:cTn id="29" presetID="10" presetClass="entr" presetSubtype="0" fill="hold" nodeType="withEffect">
                                  <p:stCondLst>
                                    <p:cond delay="0"/>
                                  </p:stCondLst>
                                  <p:childTnLst>
                                    <p:set>
                                      <p:cBhvr>
                                        <p:cTn id="30" dur="1" fill="hold">
                                          <p:stCondLst>
                                            <p:cond delay="0"/>
                                          </p:stCondLst>
                                        </p:cTn>
                                        <p:tgtEl>
                                          <p:spTgt spid="240"/>
                                        </p:tgtEl>
                                        <p:attrNameLst>
                                          <p:attrName>style.visibility</p:attrName>
                                        </p:attrNameLst>
                                      </p:cBhvr>
                                      <p:to>
                                        <p:strVal val="visible"/>
                                      </p:to>
                                    </p:set>
                                    <p:animEffect transition="in" filter="fade">
                                      <p:cBhvr>
                                        <p:cTn id="31" dur="1000"/>
                                        <p:tgtEl>
                                          <p:spTgt spid="240"/>
                                        </p:tgtEl>
                                      </p:cBhvr>
                                    </p:animEffect>
                                  </p:childTnLst>
                                </p:cTn>
                              </p:par>
                              <p:par>
                                <p:cTn id="32" presetID="10" presetClass="entr" presetSubtype="0" fill="hold" nodeType="withEffect">
                                  <p:stCondLst>
                                    <p:cond delay="0"/>
                                  </p:stCondLst>
                                  <p:childTnLst>
                                    <p:set>
                                      <p:cBhvr>
                                        <p:cTn id="33" dur="1" fill="hold">
                                          <p:stCondLst>
                                            <p:cond delay="0"/>
                                          </p:stCondLst>
                                        </p:cTn>
                                        <p:tgtEl>
                                          <p:spTgt spid="241"/>
                                        </p:tgtEl>
                                        <p:attrNameLst>
                                          <p:attrName>style.visibility</p:attrName>
                                        </p:attrNameLst>
                                      </p:cBhvr>
                                      <p:to>
                                        <p:strVal val="visible"/>
                                      </p:to>
                                    </p:set>
                                    <p:animEffect transition="in" filter="fade">
                                      <p:cBhvr>
                                        <p:cTn id="34" dur="1000"/>
                                        <p:tgtEl>
                                          <p:spTgt spid="241"/>
                                        </p:tgtEl>
                                      </p:cBhvr>
                                    </p:animEffect>
                                  </p:childTnLst>
                                </p:cTn>
                              </p:par>
                              <p:par>
                                <p:cTn id="35" presetID="10" presetClass="entr" presetSubtype="0" fill="hold" nodeType="withEffect">
                                  <p:stCondLst>
                                    <p:cond delay="0"/>
                                  </p:stCondLst>
                                  <p:childTnLst>
                                    <p:set>
                                      <p:cBhvr>
                                        <p:cTn id="36" dur="1" fill="hold">
                                          <p:stCondLst>
                                            <p:cond delay="0"/>
                                          </p:stCondLst>
                                        </p:cTn>
                                        <p:tgtEl>
                                          <p:spTgt spid="242"/>
                                        </p:tgtEl>
                                        <p:attrNameLst>
                                          <p:attrName>style.visibility</p:attrName>
                                        </p:attrNameLst>
                                      </p:cBhvr>
                                      <p:to>
                                        <p:strVal val="visible"/>
                                      </p:to>
                                    </p:set>
                                    <p:animEffect transition="in" filter="fade">
                                      <p:cBhvr>
                                        <p:cTn id="37" dur="1000"/>
                                        <p:tgtEl>
                                          <p:spTgt spid="242"/>
                                        </p:tgtEl>
                                      </p:cBhvr>
                                    </p:animEffect>
                                  </p:childTnLst>
                                </p:cTn>
                              </p:par>
                              <p:par>
                                <p:cTn id="38" presetID="10" presetClass="entr" presetSubtype="0" fill="hold" nodeType="withEffect">
                                  <p:stCondLst>
                                    <p:cond delay="0"/>
                                  </p:stCondLst>
                                  <p:childTnLst>
                                    <p:set>
                                      <p:cBhvr>
                                        <p:cTn id="39" dur="1" fill="hold">
                                          <p:stCondLst>
                                            <p:cond delay="0"/>
                                          </p:stCondLst>
                                        </p:cTn>
                                        <p:tgtEl>
                                          <p:spTgt spid="243"/>
                                        </p:tgtEl>
                                        <p:attrNameLst>
                                          <p:attrName>style.visibility</p:attrName>
                                        </p:attrNameLst>
                                      </p:cBhvr>
                                      <p:to>
                                        <p:strVal val="visible"/>
                                      </p:to>
                                    </p:set>
                                    <p:animEffect transition="in" filter="fade">
                                      <p:cBhvr>
                                        <p:cTn id="40" dur="1000"/>
                                        <p:tgtEl>
                                          <p:spTgt spid="243"/>
                                        </p:tgtEl>
                                      </p:cBhvr>
                                    </p:animEffect>
                                  </p:childTnLst>
                                </p:cTn>
                              </p:par>
                              <p:par>
                                <p:cTn id="41" presetID="10" presetClass="entr" presetSubtype="0" fill="hold" nodeType="withEffect">
                                  <p:stCondLst>
                                    <p:cond delay="0"/>
                                  </p:stCondLst>
                                  <p:childTnLst>
                                    <p:set>
                                      <p:cBhvr>
                                        <p:cTn id="42" dur="1" fill="hold">
                                          <p:stCondLst>
                                            <p:cond delay="0"/>
                                          </p:stCondLst>
                                        </p:cTn>
                                        <p:tgtEl>
                                          <p:spTgt spid="244"/>
                                        </p:tgtEl>
                                        <p:attrNameLst>
                                          <p:attrName>style.visibility</p:attrName>
                                        </p:attrNameLst>
                                      </p:cBhvr>
                                      <p:to>
                                        <p:strVal val="visible"/>
                                      </p:to>
                                    </p:set>
                                    <p:animEffect transition="in" filter="fade">
                                      <p:cBhvr>
                                        <p:cTn id="43" dur="1000"/>
                                        <p:tgtEl>
                                          <p:spTgt spid="244"/>
                                        </p:tgtEl>
                                      </p:cBhvr>
                                    </p:animEffect>
                                  </p:childTnLst>
                                </p:cTn>
                              </p:par>
                              <p:par>
                                <p:cTn id="44" presetID="10" presetClass="entr" presetSubtype="0" fill="hold" nodeType="withEffect">
                                  <p:stCondLst>
                                    <p:cond delay="0"/>
                                  </p:stCondLst>
                                  <p:childTnLst>
                                    <p:set>
                                      <p:cBhvr>
                                        <p:cTn id="45" dur="1" fill="hold">
                                          <p:stCondLst>
                                            <p:cond delay="0"/>
                                          </p:stCondLst>
                                        </p:cTn>
                                        <p:tgtEl>
                                          <p:spTgt spid="245"/>
                                        </p:tgtEl>
                                        <p:attrNameLst>
                                          <p:attrName>style.visibility</p:attrName>
                                        </p:attrNameLst>
                                      </p:cBhvr>
                                      <p:to>
                                        <p:strVal val="visible"/>
                                      </p:to>
                                    </p:set>
                                    <p:animEffect transition="in" filter="fade">
                                      <p:cBhvr>
                                        <p:cTn id="46" dur="1000"/>
                                        <p:tgtEl>
                                          <p:spTgt spid="245"/>
                                        </p:tgtEl>
                                      </p:cBhvr>
                                    </p:animEffect>
                                  </p:childTnLst>
                                </p:cTn>
                              </p:par>
                              <p:par>
                                <p:cTn id="47" presetID="10" presetClass="entr" presetSubtype="0" fill="hold" nodeType="withEffect">
                                  <p:stCondLst>
                                    <p:cond delay="0"/>
                                  </p:stCondLst>
                                  <p:childTnLst>
                                    <p:set>
                                      <p:cBhvr>
                                        <p:cTn id="48" dur="1" fill="hold">
                                          <p:stCondLst>
                                            <p:cond delay="0"/>
                                          </p:stCondLst>
                                        </p:cTn>
                                        <p:tgtEl>
                                          <p:spTgt spid="246"/>
                                        </p:tgtEl>
                                        <p:attrNameLst>
                                          <p:attrName>style.visibility</p:attrName>
                                        </p:attrNameLst>
                                      </p:cBhvr>
                                      <p:to>
                                        <p:strVal val="visible"/>
                                      </p:to>
                                    </p:set>
                                    <p:animEffect transition="in" filter="fade">
                                      <p:cBhvr>
                                        <p:cTn id="49" dur="1000"/>
                                        <p:tgtEl>
                                          <p:spTgt spid="246"/>
                                        </p:tgtEl>
                                      </p:cBhvr>
                                    </p:animEffect>
                                  </p:childTnLst>
                                </p:cTn>
                              </p:par>
                              <p:par>
                                <p:cTn id="50" presetID="10" presetClass="entr" presetSubtype="0" fill="hold" nodeType="withEffect">
                                  <p:stCondLst>
                                    <p:cond delay="0"/>
                                  </p:stCondLst>
                                  <p:childTnLst>
                                    <p:set>
                                      <p:cBhvr>
                                        <p:cTn id="51" dur="1" fill="hold">
                                          <p:stCondLst>
                                            <p:cond delay="0"/>
                                          </p:stCondLst>
                                        </p:cTn>
                                        <p:tgtEl>
                                          <p:spTgt spid="247"/>
                                        </p:tgtEl>
                                        <p:attrNameLst>
                                          <p:attrName>style.visibility</p:attrName>
                                        </p:attrNameLst>
                                      </p:cBhvr>
                                      <p:to>
                                        <p:strVal val="visible"/>
                                      </p:to>
                                    </p:set>
                                    <p:animEffect transition="in" filter="fade">
                                      <p:cBhvr>
                                        <p:cTn id="52" dur="1000"/>
                                        <p:tgtEl>
                                          <p:spTgt spid="247"/>
                                        </p:tgtEl>
                                      </p:cBhvr>
                                    </p:animEffect>
                                  </p:childTnLst>
                                </p:cTn>
                              </p:par>
                              <p:par>
                                <p:cTn id="53" presetID="10" presetClass="entr" presetSubtype="0" fill="hold" nodeType="withEffect">
                                  <p:stCondLst>
                                    <p:cond delay="0"/>
                                  </p:stCondLst>
                                  <p:childTnLst>
                                    <p:set>
                                      <p:cBhvr>
                                        <p:cTn id="54" dur="1" fill="hold">
                                          <p:stCondLst>
                                            <p:cond delay="0"/>
                                          </p:stCondLst>
                                        </p:cTn>
                                        <p:tgtEl>
                                          <p:spTgt spid="248"/>
                                        </p:tgtEl>
                                        <p:attrNameLst>
                                          <p:attrName>style.visibility</p:attrName>
                                        </p:attrNameLst>
                                      </p:cBhvr>
                                      <p:to>
                                        <p:strVal val="visible"/>
                                      </p:to>
                                    </p:set>
                                    <p:animEffect transition="in" filter="fade">
                                      <p:cBhvr>
                                        <p:cTn id="55" dur="1000"/>
                                        <p:tgtEl>
                                          <p:spTgt spid="248"/>
                                        </p:tgtEl>
                                      </p:cBhvr>
                                    </p:animEffect>
                                  </p:childTnLst>
                                </p:cTn>
                              </p:par>
                              <p:par>
                                <p:cTn id="56" presetID="10" presetClass="entr" presetSubtype="0" fill="hold" nodeType="withEffect">
                                  <p:stCondLst>
                                    <p:cond delay="0"/>
                                  </p:stCondLst>
                                  <p:childTnLst>
                                    <p:set>
                                      <p:cBhvr>
                                        <p:cTn id="57" dur="1" fill="hold">
                                          <p:stCondLst>
                                            <p:cond delay="0"/>
                                          </p:stCondLst>
                                        </p:cTn>
                                        <p:tgtEl>
                                          <p:spTgt spid="249"/>
                                        </p:tgtEl>
                                        <p:attrNameLst>
                                          <p:attrName>style.visibility</p:attrName>
                                        </p:attrNameLst>
                                      </p:cBhvr>
                                      <p:to>
                                        <p:strVal val="visible"/>
                                      </p:to>
                                    </p:set>
                                    <p:animEffect transition="in" filter="fade">
                                      <p:cBhvr>
                                        <p:cTn id="58" dur="1000"/>
                                        <p:tgtEl>
                                          <p:spTgt spid="249"/>
                                        </p:tgtEl>
                                      </p:cBhvr>
                                    </p:animEffect>
                                  </p:childTnLst>
                                </p:cTn>
                              </p:par>
                              <p:par>
                                <p:cTn id="59" presetID="10" presetClass="entr" presetSubtype="0" fill="hold" nodeType="withEffect">
                                  <p:stCondLst>
                                    <p:cond delay="0"/>
                                  </p:stCondLst>
                                  <p:childTnLst>
                                    <p:set>
                                      <p:cBhvr>
                                        <p:cTn id="60" dur="1" fill="hold">
                                          <p:stCondLst>
                                            <p:cond delay="0"/>
                                          </p:stCondLst>
                                        </p:cTn>
                                        <p:tgtEl>
                                          <p:spTgt spid="250"/>
                                        </p:tgtEl>
                                        <p:attrNameLst>
                                          <p:attrName>style.visibility</p:attrName>
                                        </p:attrNameLst>
                                      </p:cBhvr>
                                      <p:to>
                                        <p:strVal val="visible"/>
                                      </p:to>
                                    </p:set>
                                    <p:animEffect transition="in" filter="fade">
                                      <p:cBhvr>
                                        <p:cTn id="61" dur="1000"/>
                                        <p:tgtEl>
                                          <p:spTgt spid="250"/>
                                        </p:tgtEl>
                                      </p:cBhvr>
                                    </p:animEffect>
                                  </p:childTnLst>
                                </p:cTn>
                              </p:par>
                              <p:par>
                                <p:cTn id="62" presetID="10" presetClass="entr" presetSubtype="0" fill="hold" nodeType="withEffect">
                                  <p:stCondLst>
                                    <p:cond delay="0"/>
                                  </p:stCondLst>
                                  <p:childTnLst>
                                    <p:set>
                                      <p:cBhvr>
                                        <p:cTn id="63" dur="1" fill="hold">
                                          <p:stCondLst>
                                            <p:cond delay="0"/>
                                          </p:stCondLst>
                                        </p:cTn>
                                        <p:tgtEl>
                                          <p:spTgt spid="251"/>
                                        </p:tgtEl>
                                        <p:attrNameLst>
                                          <p:attrName>style.visibility</p:attrName>
                                        </p:attrNameLst>
                                      </p:cBhvr>
                                      <p:to>
                                        <p:strVal val="visible"/>
                                      </p:to>
                                    </p:set>
                                    <p:animEffect transition="in" filter="fade">
                                      <p:cBhvr>
                                        <p:cTn id="64" dur="1000"/>
                                        <p:tgtEl>
                                          <p:spTgt spid="251"/>
                                        </p:tgtEl>
                                      </p:cBhvr>
                                    </p:animEffect>
                                  </p:childTnLst>
                                </p:cTn>
                              </p:par>
                              <p:par>
                                <p:cTn id="65" presetID="10" presetClass="entr" presetSubtype="0" fill="hold" nodeType="withEffect">
                                  <p:stCondLst>
                                    <p:cond delay="0"/>
                                  </p:stCondLst>
                                  <p:childTnLst>
                                    <p:set>
                                      <p:cBhvr>
                                        <p:cTn id="66" dur="1" fill="hold">
                                          <p:stCondLst>
                                            <p:cond delay="0"/>
                                          </p:stCondLst>
                                        </p:cTn>
                                        <p:tgtEl>
                                          <p:spTgt spid="252"/>
                                        </p:tgtEl>
                                        <p:attrNameLst>
                                          <p:attrName>style.visibility</p:attrName>
                                        </p:attrNameLst>
                                      </p:cBhvr>
                                      <p:to>
                                        <p:strVal val="visible"/>
                                      </p:to>
                                    </p:set>
                                    <p:animEffect transition="in" filter="fade">
                                      <p:cBhvr>
                                        <p:cTn id="67" dur="1000"/>
                                        <p:tgtEl>
                                          <p:spTgt spid="252"/>
                                        </p:tgtEl>
                                      </p:cBhvr>
                                    </p:animEffect>
                                  </p:childTnLst>
                                </p:cTn>
                              </p:par>
                              <p:par>
                                <p:cTn id="68" presetID="10" presetClass="entr" presetSubtype="0" fill="hold" nodeType="withEffect">
                                  <p:stCondLst>
                                    <p:cond delay="0"/>
                                  </p:stCondLst>
                                  <p:childTnLst>
                                    <p:set>
                                      <p:cBhvr>
                                        <p:cTn id="69" dur="1" fill="hold">
                                          <p:stCondLst>
                                            <p:cond delay="0"/>
                                          </p:stCondLst>
                                        </p:cTn>
                                        <p:tgtEl>
                                          <p:spTgt spid="253"/>
                                        </p:tgtEl>
                                        <p:attrNameLst>
                                          <p:attrName>style.visibility</p:attrName>
                                        </p:attrNameLst>
                                      </p:cBhvr>
                                      <p:to>
                                        <p:strVal val="visible"/>
                                      </p:to>
                                    </p:set>
                                    <p:animEffect transition="in" filter="fade">
                                      <p:cBhvr>
                                        <p:cTn id="70" dur="1000"/>
                                        <p:tgtEl>
                                          <p:spTgt spid="253"/>
                                        </p:tgtEl>
                                      </p:cBhvr>
                                    </p:animEffect>
                                  </p:childTnLst>
                                </p:cTn>
                              </p:par>
                              <p:par>
                                <p:cTn id="71" presetID="10" presetClass="entr" presetSubtype="0" fill="hold" nodeType="withEffect">
                                  <p:stCondLst>
                                    <p:cond delay="0"/>
                                  </p:stCondLst>
                                  <p:childTnLst>
                                    <p:set>
                                      <p:cBhvr>
                                        <p:cTn id="72" dur="1" fill="hold">
                                          <p:stCondLst>
                                            <p:cond delay="0"/>
                                          </p:stCondLst>
                                        </p:cTn>
                                        <p:tgtEl>
                                          <p:spTgt spid="254"/>
                                        </p:tgtEl>
                                        <p:attrNameLst>
                                          <p:attrName>style.visibility</p:attrName>
                                        </p:attrNameLst>
                                      </p:cBhvr>
                                      <p:to>
                                        <p:strVal val="visible"/>
                                      </p:to>
                                    </p:set>
                                    <p:animEffect transition="in" filter="fade">
                                      <p:cBhvr>
                                        <p:cTn id="73" dur="1000"/>
                                        <p:tgtEl>
                                          <p:spTgt spid="254"/>
                                        </p:tgtEl>
                                      </p:cBhvr>
                                    </p:animEffect>
                                  </p:childTnLst>
                                </p:cTn>
                              </p:par>
                              <p:par>
                                <p:cTn id="74" presetID="10" presetClass="entr" presetSubtype="0" fill="hold" nodeType="withEffect">
                                  <p:stCondLst>
                                    <p:cond delay="0"/>
                                  </p:stCondLst>
                                  <p:childTnLst>
                                    <p:set>
                                      <p:cBhvr>
                                        <p:cTn id="75" dur="1" fill="hold">
                                          <p:stCondLst>
                                            <p:cond delay="0"/>
                                          </p:stCondLst>
                                        </p:cTn>
                                        <p:tgtEl>
                                          <p:spTgt spid="255"/>
                                        </p:tgtEl>
                                        <p:attrNameLst>
                                          <p:attrName>style.visibility</p:attrName>
                                        </p:attrNameLst>
                                      </p:cBhvr>
                                      <p:to>
                                        <p:strVal val="visible"/>
                                      </p:to>
                                    </p:set>
                                    <p:animEffect transition="in" filter="fade">
                                      <p:cBhvr>
                                        <p:cTn id="76" dur="1000"/>
                                        <p:tgtEl>
                                          <p:spTgt spid="255"/>
                                        </p:tgtEl>
                                      </p:cBhvr>
                                    </p:animEffect>
                                  </p:childTnLst>
                                </p:cTn>
                              </p:par>
                              <p:par>
                                <p:cTn id="77" presetID="10" presetClass="entr" presetSubtype="0" fill="hold" nodeType="withEffect">
                                  <p:stCondLst>
                                    <p:cond delay="0"/>
                                  </p:stCondLst>
                                  <p:childTnLst>
                                    <p:set>
                                      <p:cBhvr>
                                        <p:cTn id="78" dur="1" fill="hold">
                                          <p:stCondLst>
                                            <p:cond delay="0"/>
                                          </p:stCondLst>
                                        </p:cTn>
                                        <p:tgtEl>
                                          <p:spTgt spid="256"/>
                                        </p:tgtEl>
                                        <p:attrNameLst>
                                          <p:attrName>style.visibility</p:attrName>
                                        </p:attrNameLst>
                                      </p:cBhvr>
                                      <p:to>
                                        <p:strVal val="visible"/>
                                      </p:to>
                                    </p:set>
                                    <p:animEffect transition="in" filter="fade">
                                      <p:cBhvr>
                                        <p:cTn id="79" dur="1000"/>
                                        <p:tgtEl>
                                          <p:spTgt spid="256"/>
                                        </p:tgtEl>
                                      </p:cBhvr>
                                    </p:animEffect>
                                  </p:childTnLst>
                                </p:cTn>
                              </p:par>
                              <p:par>
                                <p:cTn id="80" presetID="10" presetClass="entr" presetSubtype="0" fill="hold" nodeType="withEffect">
                                  <p:stCondLst>
                                    <p:cond delay="0"/>
                                  </p:stCondLst>
                                  <p:childTnLst>
                                    <p:set>
                                      <p:cBhvr>
                                        <p:cTn id="81" dur="1" fill="hold">
                                          <p:stCondLst>
                                            <p:cond delay="0"/>
                                          </p:stCondLst>
                                        </p:cTn>
                                        <p:tgtEl>
                                          <p:spTgt spid="257"/>
                                        </p:tgtEl>
                                        <p:attrNameLst>
                                          <p:attrName>style.visibility</p:attrName>
                                        </p:attrNameLst>
                                      </p:cBhvr>
                                      <p:to>
                                        <p:strVal val="visible"/>
                                      </p:to>
                                    </p:set>
                                    <p:animEffect transition="in" filter="fade">
                                      <p:cBhvr>
                                        <p:cTn id="82" dur="1000"/>
                                        <p:tgtEl>
                                          <p:spTgt spid="257"/>
                                        </p:tgtEl>
                                      </p:cBhvr>
                                    </p:animEffect>
                                  </p:childTnLst>
                                </p:cTn>
                              </p:par>
                              <p:par>
                                <p:cTn id="83" presetID="10" presetClass="entr" presetSubtype="0" fill="hold" nodeType="withEffect">
                                  <p:stCondLst>
                                    <p:cond delay="0"/>
                                  </p:stCondLst>
                                  <p:childTnLst>
                                    <p:set>
                                      <p:cBhvr>
                                        <p:cTn id="84" dur="1" fill="hold">
                                          <p:stCondLst>
                                            <p:cond delay="0"/>
                                          </p:stCondLst>
                                        </p:cTn>
                                        <p:tgtEl>
                                          <p:spTgt spid="258"/>
                                        </p:tgtEl>
                                        <p:attrNameLst>
                                          <p:attrName>style.visibility</p:attrName>
                                        </p:attrNameLst>
                                      </p:cBhvr>
                                      <p:to>
                                        <p:strVal val="visible"/>
                                      </p:to>
                                    </p:set>
                                    <p:animEffect transition="in" filter="fade">
                                      <p:cBhvr>
                                        <p:cTn id="85" dur="1000"/>
                                        <p:tgtEl>
                                          <p:spTgt spid="258"/>
                                        </p:tgtEl>
                                      </p:cBhvr>
                                    </p:animEffect>
                                  </p:childTnLst>
                                </p:cTn>
                              </p:par>
                              <p:par>
                                <p:cTn id="86" presetID="10" presetClass="entr" presetSubtype="0" fill="hold" nodeType="withEffect">
                                  <p:stCondLst>
                                    <p:cond delay="0"/>
                                  </p:stCondLst>
                                  <p:childTnLst>
                                    <p:set>
                                      <p:cBhvr>
                                        <p:cTn id="87" dur="1" fill="hold">
                                          <p:stCondLst>
                                            <p:cond delay="0"/>
                                          </p:stCondLst>
                                        </p:cTn>
                                        <p:tgtEl>
                                          <p:spTgt spid="259"/>
                                        </p:tgtEl>
                                        <p:attrNameLst>
                                          <p:attrName>style.visibility</p:attrName>
                                        </p:attrNameLst>
                                      </p:cBhvr>
                                      <p:to>
                                        <p:strVal val="visible"/>
                                      </p:to>
                                    </p:set>
                                    <p:animEffect transition="in" filter="fade">
                                      <p:cBhvr>
                                        <p:cTn id="88" dur="1000"/>
                                        <p:tgtEl>
                                          <p:spTgt spid="259"/>
                                        </p:tgtEl>
                                      </p:cBhvr>
                                    </p:animEffect>
                                  </p:childTnLst>
                                </p:cTn>
                              </p:par>
                              <p:par>
                                <p:cTn id="89" presetID="10" presetClass="entr" presetSubtype="0" fill="hold" nodeType="withEffect">
                                  <p:stCondLst>
                                    <p:cond delay="0"/>
                                  </p:stCondLst>
                                  <p:childTnLst>
                                    <p:set>
                                      <p:cBhvr>
                                        <p:cTn id="90" dur="1" fill="hold">
                                          <p:stCondLst>
                                            <p:cond delay="0"/>
                                          </p:stCondLst>
                                        </p:cTn>
                                        <p:tgtEl>
                                          <p:spTgt spid="260"/>
                                        </p:tgtEl>
                                        <p:attrNameLst>
                                          <p:attrName>style.visibility</p:attrName>
                                        </p:attrNameLst>
                                      </p:cBhvr>
                                      <p:to>
                                        <p:strVal val="visible"/>
                                      </p:to>
                                    </p:set>
                                    <p:animEffect transition="in" filter="fade">
                                      <p:cBhvr>
                                        <p:cTn id="91" dur="1000"/>
                                        <p:tgtEl>
                                          <p:spTgt spid="260"/>
                                        </p:tgtEl>
                                      </p:cBhvr>
                                    </p:animEffect>
                                  </p:childTnLst>
                                </p:cTn>
                              </p:par>
                              <p:par>
                                <p:cTn id="92" presetID="10" presetClass="entr" presetSubtype="0" fill="hold" nodeType="withEffect">
                                  <p:stCondLst>
                                    <p:cond delay="0"/>
                                  </p:stCondLst>
                                  <p:childTnLst>
                                    <p:set>
                                      <p:cBhvr>
                                        <p:cTn id="93" dur="1" fill="hold">
                                          <p:stCondLst>
                                            <p:cond delay="0"/>
                                          </p:stCondLst>
                                        </p:cTn>
                                        <p:tgtEl>
                                          <p:spTgt spid="261"/>
                                        </p:tgtEl>
                                        <p:attrNameLst>
                                          <p:attrName>style.visibility</p:attrName>
                                        </p:attrNameLst>
                                      </p:cBhvr>
                                      <p:to>
                                        <p:strVal val="visible"/>
                                      </p:to>
                                    </p:set>
                                    <p:animEffect transition="in" filter="fade">
                                      <p:cBhvr>
                                        <p:cTn id="94" dur="1000"/>
                                        <p:tgtEl>
                                          <p:spTgt spid="261"/>
                                        </p:tgtEl>
                                      </p:cBhvr>
                                    </p:animEffect>
                                  </p:childTnLst>
                                </p:cTn>
                              </p:par>
                              <p:par>
                                <p:cTn id="95" presetID="10" presetClass="entr" presetSubtype="0" fill="hold" nodeType="withEffect">
                                  <p:stCondLst>
                                    <p:cond delay="0"/>
                                  </p:stCondLst>
                                  <p:childTnLst>
                                    <p:set>
                                      <p:cBhvr>
                                        <p:cTn id="96" dur="1" fill="hold">
                                          <p:stCondLst>
                                            <p:cond delay="0"/>
                                          </p:stCondLst>
                                        </p:cTn>
                                        <p:tgtEl>
                                          <p:spTgt spid="262"/>
                                        </p:tgtEl>
                                        <p:attrNameLst>
                                          <p:attrName>style.visibility</p:attrName>
                                        </p:attrNameLst>
                                      </p:cBhvr>
                                      <p:to>
                                        <p:strVal val="visible"/>
                                      </p:to>
                                    </p:set>
                                    <p:animEffect transition="in" filter="fade">
                                      <p:cBhvr>
                                        <p:cTn id="97" dur="1000"/>
                                        <p:tgtEl>
                                          <p:spTgt spid="262"/>
                                        </p:tgtEl>
                                      </p:cBhvr>
                                    </p:animEffect>
                                  </p:childTnLst>
                                </p:cTn>
                              </p:par>
                              <p:par>
                                <p:cTn id="98" presetID="10" presetClass="entr" presetSubtype="0" fill="hold" nodeType="withEffect">
                                  <p:stCondLst>
                                    <p:cond delay="0"/>
                                  </p:stCondLst>
                                  <p:childTnLst>
                                    <p:set>
                                      <p:cBhvr>
                                        <p:cTn id="99" dur="1" fill="hold">
                                          <p:stCondLst>
                                            <p:cond delay="0"/>
                                          </p:stCondLst>
                                        </p:cTn>
                                        <p:tgtEl>
                                          <p:spTgt spid="263"/>
                                        </p:tgtEl>
                                        <p:attrNameLst>
                                          <p:attrName>style.visibility</p:attrName>
                                        </p:attrNameLst>
                                      </p:cBhvr>
                                      <p:to>
                                        <p:strVal val="visible"/>
                                      </p:to>
                                    </p:set>
                                    <p:animEffect transition="in" filter="fade">
                                      <p:cBhvr>
                                        <p:cTn id="100" dur="1000"/>
                                        <p:tgtEl>
                                          <p:spTgt spid="263"/>
                                        </p:tgtEl>
                                      </p:cBhvr>
                                    </p:animEffect>
                                  </p:childTnLst>
                                </p:cTn>
                              </p:par>
                              <p:par>
                                <p:cTn id="101" presetID="10" presetClass="entr" presetSubtype="0" fill="hold" nodeType="withEffect">
                                  <p:stCondLst>
                                    <p:cond delay="0"/>
                                  </p:stCondLst>
                                  <p:childTnLst>
                                    <p:set>
                                      <p:cBhvr>
                                        <p:cTn id="102" dur="1" fill="hold">
                                          <p:stCondLst>
                                            <p:cond delay="0"/>
                                          </p:stCondLst>
                                        </p:cTn>
                                        <p:tgtEl>
                                          <p:spTgt spid="264"/>
                                        </p:tgtEl>
                                        <p:attrNameLst>
                                          <p:attrName>style.visibility</p:attrName>
                                        </p:attrNameLst>
                                      </p:cBhvr>
                                      <p:to>
                                        <p:strVal val="visible"/>
                                      </p:to>
                                    </p:set>
                                    <p:animEffect transition="in" filter="fade">
                                      <p:cBhvr>
                                        <p:cTn id="103" dur="1000"/>
                                        <p:tgtEl>
                                          <p:spTgt spid="264"/>
                                        </p:tgtEl>
                                      </p:cBhvr>
                                    </p:animEffect>
                                  </p:childTnLst>
                                </p:cTn>
                              </p:par>
                              <p:par>
                                <p:cTn id="104" presetID="10" presetClass="entr" presetSubtype="0" fill="hold" nodeType="withEffect">
                                  <p:stCondLst>
                                    <p:cond delay="0"/>
                                  </p:stCondLst>
                                  <p:childTnLst>
                                    <p:set>
                                      <p:cBhvr>
                                        <p:cTn id="105" dur="1" fill="hold">
                                          <p:stCondLst>
                                            <p:cond delay="0"/>
                                          </p:stCondLst>
                                        </p:cTn>
                                        <p:tgtEl>
                                          <p:spTgt spid="265"/>
                                        </p:tgtEl>
                                        <p:attrNameLst>
                                          <p:attrName>style.visibility</p:attrName>
                                        </p:attrNameLst>
                                      </p:cBhvr>
                                      <p:to>
                                        <p:strVal val="visible"/>
                                      </p:to>
                                    </p:set>
                                    <p:animEffect transition="in" filter="fade">
                                      <p:cBhvr>
                                        <p:cTn id="106" dur="1000"/>
                                        <p:tgtEl>
                                          <p:spTgt spid="265"/>
                                        </p:tgtEl>
                                      </p:cBhvr>
                                    </p:animEffect>
                                  </p:childTnLst>
                                </p:cTn>
                              </p:par>
                              <p:par>
                                <p:cTn id="107" presetID="10" presetClass="entr" presetSubtype="0" fill="hold" nodeType="withEffect">
                                  <p:stCondLst>
                                    <p:cond delay="0"/>
                                  </p:stCondLst>
                                  <p:childTnLst>
                                    <p:set>
                                      <p:cBhvr>
                                        <p:cTn id="108" dur="1" fill="hold">
                                          <p:stCondLst>
                                            <p:cond delay="0"/>
                                          </p:stCondLst>
                                        </p:cTn>
                                        <p:tgtEl>
                                          <p:spTgt spid="266"/>
                                        </p:tgtEl>
                                        <p:attrNameLst>
                                          <p:attrName>style.visibility</p:attrName>
                                        </p:attrNameLst>
                                      </p:cBhvr>
                                      <p:to>
                                        <p:strVal val="visible"/>
                                      </p:to>
                                    </p:set>
                                    <p:animEffect transition="in" filter="fade">
                                      <p:cBhvr>
                                        <p:cTn id="109" dur="1000"/>
                                        <p:tgtEl>
                                          <p:spTgt spid="266"/>
                                        </p:tgtEl>
                                      </p:cBhvr>
                                    </p:animEffect>
                                  </p:childTnLst>
                                </p:cTn>
                              </p:par>
                              <p:par>
                                <p:cTn id="110" presetID="10" presetClass="entr" presetSubtype="0" fill="hold" nodeType="withEffect">
                                  <p:stCondLst>
                                    <p:cond delay="0"/>
                                  </p:stCondLst>
                                  <p:childTnLst>
                                    <p:set>
                                      <p:cBhvr>
                                        <p:cTn id="111" dur="1" fill="hold">
                                          <p:stCondLst>
                                            <p:cond delay="0"/>
                                          </p:stCondLst>
                                        </p:cTn>
                                        <p:tgtEl>
                                          <p:spTgt spid="267"/>
                                        </p:tgtEl>
                                        <p:attrNameLst>
                                          <p:attrName>style.visibility</p:attrName>
                                        </p:attrNameLst>
                                      </p:cBhvr>
                                      <p:to>
                                        <p:strVal val="visible"/>
                                      </p:to>
                                    </p:set>
                                    <p:animEffect transition="in" filter="fade">
                                      <p:cBhvr>
                                        <p:cTn id="112" dur="1000"/>
                                        <p:tgtEl>
                                          <p:spTgt spid="267"/>
                                        </p:tgtEl>
                                      </p:cBhvr>
                                    </p:animEffect>
                                  </p:childTnLst>
                                </p:cTn>
                              </p:par>
                              <p:par>
                                <p:cTn id="113" presetID="10" presetClass="entr" presetSubtype="0" fill="hold" nodeType="withEffect">
                                  <p:stCondLst>
                                    <p:cond delay="0"/>
                                  </p:stCondLst>
                                  <p:childTnLst>
                                    <p:set>
                                      <p:cBhvr>
                                        <p:cTn id="114" dur="1" fill="hold">
                                          <p:stCondLst>
                                            <p:cond delay="0"/>
                                          </p:stCondLst>
                                        </p:cTn>
                                        <p:tgtEl>
                                          <p:spTgt spid="268"/>
                                        </p:tgtEl>
                                        <p:attrNameLst>
                                          <p:attrName>style.visibility</p:attrName>
                                        </p:attrNameLst>
                                      </p:cBhvr>
                                      <p:to>
                                        <p:strVal val="visible"/>
                                      </p:to>
                                    </p:set>
                                    <p:animEffect transition="in" filter="fade">
                                      <p:cBhvr>
                                        <p:cTn id="115" dur="1000"/>
                                        <p:tgtEl>
                                          <p:spTgt spid="268"/>
                                        </p:tgtEl>
                                      </p:cBhvr>
                                    </p:animEffect>
                                  </p:childTnLst>
                                </p:cTn>
                              </p:par>
                              <p:par>
                                <p:cTn id="116" presetID="10" presetClass="entr" presetSubtype="0" fill="hold" nodeType="withEffect">
                                  <p:stCondLst>
                                    <p:cond delay="0"/>
                                  </p:stCondLst>
                                  <p:childTnLst>
                                    <p:set>
                                      <p:cBhvr>
                                        <p:cTn id="117" dur="1" fill="hold">
                                          <p:stCondLst>
                                            <p:cond delay="0"/>
                                          </p:stCondLst>
                                        </p:cTn>
                                        <p:tgtEl>
                                          <p:spTgt spid="269"/>
                                        </p:tgtEl>
                                        <p:attrNameLst>
                                          <p:attrName>style.visibility</p:attrName>
                                        </p:attrNameLst>
                                      </p:cBhvr>
                                      <p:to>
                                        <p:strVal val="visible"/>
                                      </p:to>
                                    </p:set>
                                    <p:animEffect transition="in" filter="fade">
                                      <p:cBhvr>
                                        <p:cTn id="118" dur="1000"/>
                                        <p:tgtEl>
                                          <p:spTgt spid="269"/>
                                        </p:tgtEl>
                                      </p:cBhvr>
                                    </p:animEffect>
                                  </p:childTnLst>
                                </p:cTn>
                              </p:par>
                              <p:par>
                                <p:cTn id="119" presetID="10" presetClass="entr" presetSubtype="0" fill="hold" nodeType="withEffect">
                                  <p:stCondLst>
                                    <p:cond delay="0"/>
                                  </p:stCondLst>
                                  <p:childTnLst>
                                    <p:set>
                                      <p:cBhvr>
                                        <p:cTn id="120" dur="1" fill="hold">
                                          <p:stCondLst>
                                            <p:cond delay="0"/>
                                          </p:stCondLst>
                                        </p:cTn>
                                        <p:tgtEl>
                                          <p:spTgt spid="270"/>
                                        </p:tgtEl>
                                        <p:attrNameLst>
                                          <p:attrName>style.visibility</p:attrName>
                                        </p:attrNameLst>
                                      </p:cBhvr>
                                      <p:to>
                                        <p:strVal val="visible"/>
                                      </p:to>
                                    </p:set>
                                    <p:animEffect transition="in" filter="fade">
                                      <p:cBhvr>
                                        <p:cTn id="121" dur="1000"/>
                                        <p:tgtEl>
                                          <p:spTgt spid="270"/>
                                        </p:tgtEl>
                                      </p:cBhvr>
                                    </p:animEffect>
                                  </p:childTnLst>
                                </p:cTn>
                              </p:par>
                              <p:par>
                                <p:cTn id="122" presetID="10" presetClass="entr" presetSubtype="0" fill="hold" nodeType="withEffect">
                                  <p:stCondLst>
                                    <p:cond delay="0"/>
                                  </p:stCondLst>
                                  <p:childTnLst>
                                    <p:set>
                                      <p:cBhvr>
                                        <p:cTn id="123" dur="1" fill="hold">
                                          <p:stCondLst>
                                            <p:cond delay="0"/>
                                          </p:stCondLst>
                                        </p:cTn>
                                        <p:tgtEl>
                                          <p:spTgt spid="271"/>
                                        </p:tgtEl>
                                        <p:attrNameLst>
                                          <p:attrName>style.visibility</p:attrName>
                                        </p:attrNameLst>
                                      </p:cBhvr>
                                      <p:to>
                                        <p:strVal val="visible"/>
                                      </p:to>
                                    </p:set>
                                    <p:animEffect transition="in" filter="fade">
                                      <p:cBhvr>
                                        <p:cTn id="124" dur="1000"/>
                                        <p:tgtEl>
                                          <p:spTgt spid="271"/>
                                        </p:tgtEl>
                                      </p:cBhvr>
                                    </p:animEffect>
                                  </p:childTnLst>
                                </p:cTn>
                              </p:par>
                              <p:par>
                                <p:cTn id="125" presetID="10" presetClass="entr" presetSubtype="0" fill="hold" nodeType="withEffect">
                                  <p:stCondLst>
                                    <p:cond delay="0"/>
                                  </p:stCondLst>
                                  <p:childTnLst>
                                    <p:set>
                                      <p:cBhvr>
                                        <p:cTn id="126" dur="1" fill="hold">
                                          <p:stCondLst>
                                            <p:cond delay="0"/>
                                          </p:stCondLst>
                                        </p:cTn>
                                        <p:tgtEl>
                                          <p:spTgt spid="272"/>
                                        </p:tgtEl>
                                        <p:attrNameLst>
                                          <p:attrName>style.visibility</p:attrName>
                                        </p:attrNameLst>
                                      </p:cBhvr>
                                      <p:to>
                                        <p:strVal val="visible"/>
                                      </p:to>
                                    </p:set>
                                    <p:animEffect transition="in" filter="fade">
                                      <p:cBhvr>
                                        <p:cTn id="127" dur="1000"/>
                                        <p:tgtEl>
                                          <p:spTgt spid="272"/>
                                        </p:tgtEl>
                                      </p:cBhvr>
                                    </p:animEffect>
                                  </p:childTnLst>
                                </p:cTn>
                              </p:par>
                              <p:par>
                                <p:cTn id="128" presetID="10" presetClass="entr" presetSubtype="0" fill="hold" nodeType="withEffect">
                                  <p:stCondLst>
                                    <p:cond delay="0"/>
                                  </p:stCondLst>
                                  <p:childTnLst>
                                    <p:set>
                                      <p:cBhvr>
                                        <p:cTn id="129" dur="1" fill="hold">
                                          <p:stCondLst>
                                            <p:cond delay="0"/>
                                          </p:stCondLst>
                                        </p:cTn>
                                        <p:tgtEl>
                                          <p:spTgt spid="273"/>
                                        </p:tgtEl>
                                        <p:attrNameLst>
                                          <p:attrName>style.visibility</p:attrName>
                                        </p:attrNameLst>
                                      </p:cBhvr>
                                      <p:to>
                                        <p:strVal val="visible"/>
                                      </p:to>
                                    </p:set>
                                    <p:animEffect transition="in" filter="fade">
                                      <p:cBhvr>
                                        <p:cTn id="130" dur="1000"/>
                                        <p:tgtEl>
                                          <p:spTgt spid="273"/>
                                        </p:tgtEl>
                                      </p:cBhvr>
                                    </p:animEffect>
                                  </p:childTnLst>
                                </p:cTn>
                              </p:par>
                              <p:par>
                                <p:cTn id="131" presetID="10" presetClass="entr" presetSubtype="0" fill="hold" nodeType="withEffect">
                                  <p:stCondLst>
                                    <p:cond delay="0"/>
                                  </p:stCondLst>
                                  <p:childTnLst>
                                    <p:set>
                                      <p:cBhvr>
                                        <p:cTn id="132" dur="1" fill="hold">
                                          <p:stCondLst>
                                            <p:cond delay="0"/>
                                          </p:stCondLst>
                                        </p:cTn>
                                        <p:tgtEl>
                                          <p:spTgt spid="274"/>
                                        </p:tgtEl>
                                        <p:attrNameLst>
                                          <p:attrName>style.visibility</p:attrName>
                                        </p:attrNameLst>
                                      </p:cBhvr>
                                      <p:to>
                                        <p:strVal val="visible"/>
                                      </p:to>
                                    </p:set>
                                    <p:animEffect transition="in" filter="fade">
                                      <p:cBhvr>
                                        <p:cTn id="133" dur="1000"/>
                                        <p:tgtEl>
                                          <p:spTgt spid="274"/>
                                        </p:tgtEl>
                                      </p:cBhvr>
                                    </p:animEffect>
                                  </p:childTnLst>
                                </p:cTn>
                              </p:par>
                              <p:par>
                                <p:cTn id="134" presetID="10" presetClass="entr" presetSubtype="0" fill="hold" nodeType="withEffect">
                                  <p:stCondLst>
                                    <p:cond delay="0"/>
                                  </p:stCondLst>
                                  <p:childTnLst>
                                    <p:set>
                                      <p:cBhvr>
                                        <p:cTn id="135" dur="1" fill="hold">
                                          <p:stCondLst>
                                            <p:cond delay="0"/>
                                          </p:stCondLst>
                                        </p:cTn>
                                        <p:tgtEl>
                                          <p:spTgt spid="275"/>
                                        </p:tgtEl>
                                        <p:attrNameLst>
                                          <p:attrName>style.visibility</p:attrName>
                                        </p:attrNameLst>
                                      </p:cBhvr>
                                      <p:to>
                                        <p:strVal val="visible"/>
                                      </p:to>
                                    </p:set>
                                    <p:animEffect transition="in" filter="fade">
                                      <p:cBhvr>
                                        <p:cTn id="136" dur="1000"/>
                                        <p:tgtEl>
                                          <p:spTgt spid="275"/>
                                        </p:tgtEl>
                                      </p:cBhvr>
                                    </p:animEffect>
                                  </p:childTnLst>
                                </p:cTn>
                              </p:par>
                              <p:par>
                                <p:cTn id="137" presetID="10" presetClass="entr" presetSubtype="0" fill="hold" nodeType="withEffect">
                                  <p:stCondLst>
                                    <p:cond delay="0"/>
                                  </p:stCondLst>
                                  <p:childTnLst>
                                    <p:set>
                                      <p:cBhvr>
                                        <p:cTn id="138" dur="1" fill="hold">
                                          <p:stCondLst>
                                            <p:cond delay="0"/>
                                          </p:stCondLst>
                                        </p:cTn>
                                        <p:tgtEl>
                                          <p:spTgt spid="276"/>
                                        </p:tgtEl>
                                        <p:attrNameLst>
                                          <p:attrName>style.visibility</p:attrName>
                                        </p:attrNameLst>
                                      </p:cBhvr>
                                      <p:to>
                                        <p:strVal val="visible"/>
                                      </p:to>
                                    </p:set>
                                    <p:animEffect transition="in" filter="fade">
                                      <p:cBhvr>
                                        <p:cTn id="139" dur="1000"/>
                                        <p:tgtEl>
                                          <p:spTgt spid="276"/>
                                        </p:tgtEl>
                                      </p:cBhvr>
                                    </p:animEffect>
                                  </p:childTnLst>
                                </p:cTn>
                              </p:par>
                              <p:par>
                                <p:cTn id="140" presetID="10" presetClass="entr" presetSubtype="0" fill="hold" nodeType="withEffect">
                                  <p:stCondLst>
                                    <p:cond delay="0"/>
                                  </p:stCondLst>
                                  <p:childTnLst>
                                    <p:set>
                                      <p:cBhvr>
                                        <p:cTn id="141" dur="1" fill="hold">
                                          <p:stCondLst>
                                            <p:cond delay="0"/>
                                          </p:stCondLst>
                                        </p:cTn>
                                        <p:tgtEl>
                                          <p:spTgt spid="277"/>
                                        </p:tgtEl>
                                        <p:attrNameLst>
                                          <p:attrName>style.visibility</p:attrName>
                                        </p:attrNameLst>
                                      </p:cBhvr>
                                      <p:to>
                                        <p:strVal val="visible"/>
                                      </p:to>
                                    </p:set>
                                    <p:animEffect transition="in" filter="fade">
                                      <p:cBhvr>
                                        <p:cTn id="142" dur="1000"/>
                                        <p:tgtEl>
                                          <p:spTgt spid="277"/>
                                        </p:tgtEl>
                                      </p:cBhvr>
                                    </p:animEffect>
                                  </p:childTnLst>
                                </p:cTn>
                              </p:par>
                              <p:par>
                                <p:cTn id="143" presetID="10" presetClass="entr" presetSubtype="0" fill="hold" nodeType="withEffect">
                                  <p:stCondLst>
                                    <p:cond delay="0"/>
                                  </p:stCondLst>
                                  <p:childTnLst>
                                    <p:set>
                                      <p:cBhvr>
                                        <p:cTn id="144" dur="1" fill="hold">
                                          <p:stCondLst>
                                            <p:cond delay="0"/>
                                          </p:stCondLst>
                                        </p:cTn>
                                        <p:tgtEl>
                                          <p:spTgt spid="278"/>
                                        </p:tgtEl>
                                        <p:attrNameLst>
                                          <p:attrName>style.visibility</p:attrName>
                                        </p:attrNameLst>
                                      </p:cBhvr>
                                      <p:to>
                                        <p:strVal val="visible"/>
                                      </p:to>
                                    </p:set>
                                    <p:animEffect transition="in" filter="fade">
                                      <p:cBhvr>
                                        <p:cTn id="145" dur="1000"/>
                                        <p:tgtEl>
                                          <p:spTgt spid="278"/>
                                        </p:tgtEl>
                                      </p:cBhvr>
                                    </p:animEffect>
                                  </p:childTnLst>
                                </p:cTn>
                              </p:par>
                              <p:par>
                                <p:cTn id="146" presetID="10" presetClass="entr" presetSubtype="0" fill="hold" nodeType="withEffect">
                                  <p:stCondLst>
                                    <p:cond delay="0"/>
                                  </p:stCondLst>
                                  <p:childTnLst>
                                    <p:set>
                                      <p:cBhvr>
                                        <p:cTn id="147" dur="1" fill="hold">
                                          <p:stCondLst>
                                            <p:cond delay="0"/>
                                          </p:stCondLst>
                                        </p:cTn>
                                        <p:tgtEl>
                                          <p:spTgt spid="279"/>
                                        </p:tgtEl>
                                        <p:attrNameLst>
                                          <p:attrName>style.visibility</p:attrName>
                                        </p:attrNameLst>
                                      </p:cBhvr>
                                      <p:to>
                                        <p:strVal val="visible"/>
                                      </p:to>
                                    </p:set>
                                    <p:animEffect transition="in" filter="fade">
                                      <p:cBhvr>
                                        <p:cTn id="148" dur="1000"/>
                                        <p:tgtEl>
                                          <p:spTgt spid="279"/>
                                        </p:tgtEl>
                                      </p:cBhvr>
                                    </p:animEffect>
                                  </p:childTnLst>
                                </p:cTn>
                              </p:par>
                              <p:par>
                                <p:cTn id="149" presetID="10" presetClass="entr" presetSubtype="0" fill="hold" nodeType="withEffect">
                                  <p:stCondLst>
                                    <p:cond delay="0"/>
                                  </p:stCondLst>
                                  <p:childTnLst>
                                    <p:set>
                                      <p:cBhvr>
                                        <p:cTn id="150" dur="1" fill="hold">
                                          <p:stCondLst>
                                            <p:cond delay="0"/>
                                          </p:stCondLst>
                                        </p:cTn>
                                        <p:tgtEl>
                                          <p:spTgt spid="280"/>
                                        </p:tgtEl>
                                        <p:attrNameLst>
                                          <p:attrName>style.visibility</p:attrName>
                                        </p:attrNameLst>
                                      </p:cBhvr>
                                      <p:to>
                                        <p:strVal val="visible"/>
                                      </p:to>
                                    </p:set>
                                    <p:animEffect transition="in" filter="fade">
                                      <p:cBhvr>
                                        <p:cTn id="151" dur="1000"/>
                                        <p:tgtEl>
                                          <p:spTgt spid="280"/>
                                        </p:tgtEl>
                                      </p:cBhvr>
                                    </p:animEffect>
                                  </p:childTnLst>
                                </p:cTn>
                              </p:par>
                              <p:par>
                                <p:cTn id="152" presetID="10" presetClass="entr" presetSubtype="0" fill="hold" nodeType="withEffect">
                                  <p:stCondLst>
                                    <p:cond delay="0"/>
                                  </p:stCondLst>
                                  <p:childTnLst>
                                    <p:set>
                                      <p:cBhvr>
                                        <p:cTn id="153" dur="1" fill="hold">
                                          <p:stCondLst>
                                            <p:cond delay="0"/>
                                          </p:stCondLst>
                                        </p:cTn>
                                        <p:tgtEl>
                                          <p:spTgt spid="281"/>
                                        </p:tgtEl>
                                        <p:attrNameLst>
                                          <p:attrName>style.visibility</p:attrName>
                                        </p:attrNameLst>
                                      </p:cBhvr>
                                      <p:to>
                                        <p:strVal val="visible"/>
                                      </p:to>
                                    </p:set>
                                    <p:animEffect transition="in" filter="fade">
                                      <p:cBhvr>
                                        <p:cTn id="154" dur="1000"/>
                                        <p:tgtEl>
                                          <p:spTgt spid="281"/>
                                        </p:tgtEl>
                                      </p:cBhvr>
                                    </p:animEffect>
                                  </p:childTnLst>
                                </p:cTn>
                              </p:par>
                              <p:par>
                                <p:cTn id="155" presetID="10" presetClass="entr" presetSubtype="0" fill="hold" nodeType="withEffect">
                                  <p:stCondLst>
                                    <p:cond delay="0"/>
                                  </p:stCondLst>
                                  <p:childTnLst>
                                    <p:set>
                                      <p:cBhvr>
                                        <p:cTn id="156" dur="1" fill="hold">
                                          <p:stCondLst>
                                            <p:cond delay="0"/>
                                          </p:stCondLst>
                                        </p:cTn>
                                        <p:tgtEl>
                                          <p:spTgt spid="282"/>
                                        </p:tgtEl>
                                        <p:attrNameLst>
                                          <p:attrName>style.visibility</p:attrName>
                                        </p:attrNameLst>
                                      </p:cBhvr>
                                      <p:to>
                                        <p:strVal val="visible"/>
                                      </p:to>
                                    </p:set>
                                    <p:animEffect transition="in" filter="fade">
                                      <p:cBhvr>
                                        <p:cTn id="157" dur="1000"/>
                                        <p:tgtEl>
                                          <p:spTgt spid="282"/>
                                        </p:tgtEl>
                                      </p:cBhvr>
                                    </p:animEffect>
                                  </p:childTnLst>
                                </p:cTn>
                              </p:par>
                              <p:par>
                                <p:cTn id="158" presetID="10" presetClass="entr" presetSubtype="0" fill="hold" nodeType="withEffect">
                                  <p:stCondLst>
                                    <p:cond delay="0"/>
                                  </p:stCondLst>
                                  <p:childTnLst>
                                    <p:set>
                                      <p:cBhvr>
                                        <p:cTn id="159" dur="1" fill="hold">
                                          <p:stCondLst>
                                            <p:cond delay="0"/>
                                          </p:stCondLst>
                                        </p:cTn>
                                        <p:tgtEl>
                                          <p:spTgt spid="283"/>
                                        </p:tgtEl>
                                        <p:attrNameLst>
                                          <p:attrName>style.visibility</p:attrName>
                                        </p:attrNameLst>
                                      </p:cBhvr>
                                      <p:to>
                                        <p:strVal val="visible"/>
                                      </p:to>
                                    </p:set>
                                    <p:animEffect transition="in" filter="fade">
                                      <p:cBhvr>
                                        <p:cTn id="160" dur="1000"/>
                                        <p:tgtEl>
                                          <p:spTgt spid="283"/>
                                        </p:tgtEl>
                                      </p:cBhvr>
                                    </p:animEffect>
                                  </p:childTnLst>
                                </p:cTn>
                              </p:par>
                              <p:par>
                                <p:cTn id="161" presetID="10" presetClass="entr" presetSubtype="0" fill="hold" nodeType="withEffect">
                                  <p:stCondLst>
                                    <p:cond delay="0"/>
                                  </p:stCondLst>
                                  <p:childTnLst>
                                    <p:set>
                                      <p:cBhvr>
                                        <p:cTn id="162" dur="1" fill="hold">
                                          <p:stCondLst>
                                            <p:cond delay="0"/>
                                          </p:stCondLst>
                                        </p:cTn>
                                        <p:tgtEl>
                                          <p:spTgt spid="284"/>
                                        </p:tgtEl>
                                        <p:attrNameLst>
                                          <p:attrName>style.visibility</p:attrName>
                                        </p:attrNameLst>
                                      </p:cBhvr>
                                      <p:to>
                                        <p:strVal val="visible"/>
                                      </p:to>
                                    </p:set>
                                    <p:animEffect transition="in" filter="fade">
                                      <p:cBhvr>
                                        <p:cTn id="163" dur="1000"/>
                                        <p:tgtEl>
                                          <p:spTgt spid="284"/>
                                        </p:tgtEl>
                                      </p:cBhvr>
                                    </p:animEffect>
                                  </p:childTnLst>
                                </p:cTn>
                              </p:par>
                              <p:par>
                                <p:cTn id="164" presetID="10" presetClass="entr" presetSubtype="0" fill="hold" nodeType="withEffect">
                                  <p:stCondLst>
                                    <p:cond delay="0"/>
                                  </p:stCondLst>
                                  <p:childTnLst>
                                    <p:set>
                                      <p:cBhvr>
                                        <p:cTn id="165" dur="1" fill="hold">
                                          <p:stCondLst>
                                            <p:cond delay="0"/>
                                          </p:stCondLst>
                                        </p:cTn>
                                        <p:tgtEl>
                                          <p:spTgt spid="285"/>
                                        </p:tgtEl>
                                        <p:attrNameLst>
                                          <p:attrName>style.visibility</p:attrName>
                                        </p:attrNameLst>
                                      </p:cBhvr>
                                      <p:to>
                                        <p:strVal val="visible"/>
                                      </p:to>
                                    </p:set>
                                    <p:animEffect transition="in" filter="fade">
                                      <p:cBhvr>
                                        <p:cTn id="166" dur="1000"/>
                                        <p:tgtEl>
                                          <p:spTgt spid="285"/>
                                        </p:tgtEl>
                                      </p:cBhvr>
                                    </p:animEffect>
                                  </p:childTnLst>
                                </p:cTn>
                              </p:par>
                              <p:par>
                                <p:cTn id="167" presetID="10" presetClass="entr" presetSubtype="0" fill="hold" nodeType="withEffect">
                                  <p:stCondLst>
                                    <p:cond delay="0"/>
                                  </p:stCondLst>
                                  <p:childTnLst>
                                    <p:set>
                                      <p:cBhvr>
                                        <p:cTn id="168" dur="1" fill="hold">
                                          <p:stCondLst>
                                            <p:cond delay="0"/>
                                          </p:stCondLst>
                                        </p:cTn>
                                        <p:tgtEl>
                                          <p:spTgt spid="286"/>
                                        </p:tgtEl>
                                        <p:attrNameLst>
                                          <p:attrName>style.visibility</p:attrName>
                                        </p:attrNameLst>
                                      </p:cBhvr>
                                      <p:to>
                                        <p:strVal val="visible"/>
                                      </p:to>
                                    </p:set>
                                    <p:animEffect transition="in" filter="fade">
                                      <p:cBhvr>
                                        <p:cTn id="169" dur="1000"/>
                                        <p:tgtEl>
                                          <p:spTgt spid="286"/>
                                        </p:tgtEl>
                                      </p:cBhvr>
                                    </p:animEffect>
                                  </p:childTnLst>
                                </p:cTn>
                              </p:par>
                              <p:par>
                                <p:cTn id="170" presetID="10" presetClass="entr" presetSubtype="0" fill="hold" nodeType="withEffect">
                                  <p:stCondLst>
                                    <p:cond delay="0"/>
                                  </p:stCondLst>
                                  <p:childTnLst>
                                    <p:set>
                                      <p:cBhvr>
                                        <p:cTn id="171" dur="1" fill="hold">
                                          <p:stCondLst>
                                            <p:cond delay="0"/>
                                          </p:stCondLst>
                                        </p:cTn>
                                        <p:tgtEl>
                                          <p:spTgt spid="287"/>
                                        </p:tgtEl>
                                        <p:attrNameLst>
                                          <p:attrName>style.visibility</p:attrName>
                                        </p:attrNameLst>
                                      </p:cBhvr>
                                      <p:to>
                                        <p:strVal val="visible"/>
                                      </p:to>
                                    </p:set>
                                    <p:animEffect transition="in" filter="fade">
                                      <p:cBhvr>
                                        <p:cTn id="172" dur="1000"/>
                                        <p:tgtEl>
                                          <p:spTgt spid="287"/>
                                        </p:tgtEl>
                                      </p:cBhvr>
                                    </p:animEffect>
                                  </p:childTnLst>
                                </p:cTn>
                              </p:par>
                              <p:par>
                                <p:cTn id="173" presetID="10" presetClass="entr" presetSubtype="0" fill="hold" nodeType="withEffect">
                                  <p:stCondLst>
                                    <p:cond delay="0"/>
                                  </p:stCondLst>
                                  <p:childTnLst>
                                    <p:set>
                                      <p:cBhvr>
                                        <p:cTn id="174" dur="1" fill="hold">
                                          <p:stCondLst>
                                            <p:cond delay="0"/>
                                          </p:stCondLst>
                                        </p:cTn>
                                        <p:tgtEl>
                                          <p:spTgt spid="288"/>
                                        </p:tgtEl>
                                        <p:attrNameLst>
                                          <p:attrName>style.visibility</p:attrName>
                                        </p:attrNameLst>
                                      </p:cBhvr>
                                      <p:to>
                                        <p:strVal val="visible"/>
                                      </p:to>
                                    </p:set>
                                    <p:animEffect transition="in" filter="fade">
                                      <p:cBhvr>
                                        <p:cTn id="175" dur="1000"/>
                                        <p:tgtEl>
                                          <p:spTgt spid="288"/>
                                        </p:tgtEl>
                                      </p:cBhvr>
                                    </p:animEffect>
                                  </p:childTnLst>
                                </p:cTn>
                              </p:par>
                              <p:par>
                                <p:cTn id="176" presetID="10" presetClass="entr" presetSubtype="0" fill="hold" nodeType="withEffect">
                                  <p:stCondLst>
                                    <p:cond delay="0"/>
                                  </p:stCondLst>
                                  <p:childTnLst>
                                    <p:set>
                                      <p:cBhvr>
                                        <p:cTn id="177" dur="1" fill="hold">
                                          <p:stCondLst>
                                            <p:cond delay="0"/>
                                          </p:stCondLst>
                                        </p:cTn>
                                        <p:tgtEl>
                                          <p:spTgt spid="289"/>
                                        </p:tgtEl>
                                        <p:attrNameLst>
                                          <p:attrName>style.visibility</p:attrName>
                                        </p:attrNameLst>
                                      </p:cBhvr>
                                      <p:to>
                                        <p:strVal val="visible"/>
                                      </p:to>
                                    </p:set>
                                    <p:animEffect transition="in" filter="fade">
                                      <p:cBhvr>
                                        <p:cTn id="178" dur="1000"/>
                                        <p:tgtEl>
                                          <p:spTgt spid="289"/>
                                        </p:tgtEl>
                                      </p:cBhvr>
                                    </p:animEffect>
                                  </p:childTnLst>
                                </p:cTn>
                              </p:par>
                              <p:par>
                                <p:cTn id="179" presetID="10" presetClass="entr" presetSubtype="0" fill="hold" nodeType="withEffect">
                                  <p:stCondLst>
                                    <p:cond delay="0"/>
                                  </p:stCondLst>
                                  <p:childTnLst>
                                    <p:set>
                                      <p:cBhvr>
                                        <p:cTn id="180" dur="1" fill="hold">
                                          <p:stCondLst>
                                            <p:cond delay="0"/>
                                          </p:stCondLst>
                                        </p:cTn>
                                        <p:tgtEl>
                                          <p:spTgt spid="290"/>
                                        </p:tgtEl>
                                        <p:attrNameLst>
                                          <p:attrName>style.visibility</p:attrName>
                                        </p:attrNameLst>
                                      </p:cBhvr>
                                      <p:to>
                                        <p:strVal val="visible"/>
                                      </p:to>
                                    </p:set>
                                    <p:animEffect transition="in" filter="fade">
                                      <p:cBhvr>
                                        <p:cTn id="181" dur="1000"/>
                                        <p:tgtEl>
                                          <p:spTgt spid="290"/>
                                        </p:tgtEl>
                                      </p:cBhvr>
                                    </p:animEffect>
                                  </p:childTnLst>
                                </p:cTn>
                              </p:par>
                              <p:par>
                                <p:cTn id="182" presetID="10" presetClass="entr" presetSubtype="0" fill="hold" nodeType="withEffect">
                                  <p:stCondLst>
                                    <p:cond delay="0"/>
                                  </p:stCondLst>
                                  <p:childTnLst>
                                    <p:set>
                                      <p:cBhvr>
                                        <p:cTn id="183" dur="1" fill="hold">
                                          <p:stCondLst>
                                            <p:cond delay="0"/>
                                          </p:stCondLst>
                                        </p:cTn>
                                        <p:tgtEl>
                                          <p:spTgt spid="291"/>
                                        </p:tgtEl>
                                        <p:attrNameLst>
                                          <p:attrName>style.visibility</p:attrName>
                                        </p:attrNameLst>
                                      </p:cBhvr>
                                      <p:to>
                                        <p:strVal val="visible"/>
                                      </p:to>
                                    </p:set>
                                    <p:animEffect transition="in" filter="fade">
                                      <p:cBhvr>
                                        <p:cTn id="184" dur="1000"/>
                                        <p:tgtEl>
                                          <p:spTgt spid="291"/>
                                        </p:tgtEl>
                                      </p:cBhvr>
                                    </p:animEffect>
                                  </p:childTnLst>
                                </p:cTn>
                              </p:par>
                              <p:par>
                                <p:cTn id="185" presetID="10" presetClass="entr" presetSubtype="0" fill="hold" nodeType="withEffect">
                                  <p:stCondLst>
                                    <p:cond delay="0"/>
                                  </p:stCondLst>
                                  <p:childTnLst>
                                    <p:set>
                                      <p:cBhvr>
                                        <p:cTn id="186" dur="1" fill="hold">
                                          <p:stCondLst>
                                            <p:cond delay="0"/>
                                          </p:stCondLst>
                                        </p:cTn>
                                        <p:tgtEl>
                                          <p:spTgt spid="292"/>
                                        </p:tgtEl>
                                        <p:attrNameLst>
                                          <p:attrName>style.visibility</p:attrName>
                                        </p:attrNameLst>
                                      </p:cBhvr>
                                      <p:to>
                                        <p:strVal val="visible"/>
                                      </p:to>
                                    </p:set>
                                    <p:animEffect transition="in" filter="fade">
                                      <p:cBhvr>
                                        <p:cTn id="187" dur="1000"/>
                                        <p:tgtEl>
                                          <p:spTgt spid="292"/>
                                        </p:tgtEl>
                                      </p:cBhvr>
                                    </p:animEffect>
                                  </p:childTnLst>
                                </p:cTn>
                              </p:par>
                              <p:par>
                                <p:cTn id="188" presetID="10" presetClass="entr" presetSubtype="0" fill="hold" nodeType="withEffect">
                                  <p:stCondLst>
                                    <p:cond delay="0"/>
                                  </p:stCondLst>
                                  <p:childTnLst>
                                    <p:set>
                                      <p:cBhvr>
                                        <p:cTn id="189" dur="1" fill="hold">
                                          <p:stCondLst>
                                            <p:cond delay="0"/>
                                          </p:stCondLst>
                                        </p:cTn>
                                        <p:tgtEl>
                                          <p:spTgt spid="293"/>
                                        </p:tgtEl>
                                        <p:attrNameLst>
                                          <p:attrName>style.visibility</p:attrName>
                                        </p:attrNameLst>
                                      </p:cBhvr>
                                      <p:to>
                                        <p:strVal val="visible"/>
                                      </p:to>
                                    </p:set>
                                    <p:animEffect transition="in" filter="fade">
                                      <p:cBhvr>
                                        <p:cTn id="190" dur="1000"/>
                                        <p:tgtEl>
                                          <p:spTgt spid="293"/>
                                        </p:tgtEl>
                                      </p:cBhvr>
                                    </p:animEffect>
                                  </p:childTnLst>
                                </p:cTn>
                              </p:par>
                              <p:par>
                                <p:cTn id="191" presetID="10" presetClass="entr" presetSubtype="0" fill="hold" nodeType="withEffect">
                                  <p:stCondLst>
                                    <p:cond delay="0"/>
                                  </p:stCondLst>
                                  <p:childTnLst>
                                    <p:set>
                                      <p:cBhvr>
                                        <p:cTn id="192" dur="1" fill="hold">
                                          <p:stCondLst>
                                            <p:cond delay="0"/>
                                          </p:stCondLst>
                                        </p:cTn>
                                        <p:tgtEl>
                                          <p:spTgt spid="294"/>
                                        </p:tgtEl>
                                        <p:attrNameLst>
                                          <p:attrName>style.visibility</p:attrName>
                                        </p:attrNameLst>
                                      </p:cBhvr>
                                      <p:to>
                                        <p:strVal val="visible"/>
                                      </p:to>
                                    </p:set>
                                    <p:animEffect transition="in" filter="fade">
                                      <p:cBhvr>
                                        <p:cTn id="193" dur="1000"/>
                                        <p:tgtEl>
                                          <p:spTgt spid="294"/>
                                        </p:tgtEl>
                                      </p:cBhvr>
                                    </p:animEffect>
                                  </p:childTnLst>
                                </p:cTn>
                              </p:par>
                              <p:par>
                                <p:cTn id="194" presetID="10" presetClass="entr" presetSubtype="0"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Effect transition="in" filter="fade">
                                      <p:cBhvr>
                                        <p:cTn id="196" dur="1000"/>
                                        <p:tgtEl>
                                          <p:spTgt spid="295"/>
                                        </p:tgtEl>
                                      </p:cBhvr>
                                    </p:animEffect>
                                  </p:childTnLst>
                                </p:cTn>
                              </p:par>
                              <p:par>
                                <p:cTn id="197" presetID="10" presetClass="entr" presetSubtype="0" fill="hold" nodeType="withEffect">
                                  <p:stCondLst>
                                    <p:cond delay="0"/>
                                  </p:stCondLst>
                                  <p:childTnLst>
                                    <p:set>
                                      <p:cBhvr>
                                        <p:cTn id="198" dur="1" fill="hold">
                                          <p:stCondLst>
                                            <p:cond delay="0"/>
                                          </p:stCondLst>
                                        </p:cTn>
                                        <p:tgtEl>
                                          <p:spTgt spid="296"/>
                                        </p:tgtEl>
                                        <p:attrNameLst>
                                          <p:attrName>style.visibility</p:attrName>
                                        </p:attrNameLst>
                                      </p:cBhvr>
                                      <p:to>
                                        <p:strVal val="visible"/>
                                      </p:to>
                                    </p:set>
                                    <p:animEffect transition="in" filter="fade">
                                      <p:cBhvr>
                                        <p:cTn id="199" dur="1000"/>
                                        <p:tgtEl>
                                          <p:spTgt spid="296"/>
                                        </p:tgtEl>
                                      </p:cBhvr>
                                    </p:animEffect>
                                  </p:childTnLst>
                                </p:cTn>
                              </p:par>
                              <p:par>
                                <p:cTn id="200" presetID="10" presetClass="entr" presetSubtype="0" fill="hold" nodeType="withEffect">
                                  <p:stCondLst>
                                    <p:cond delay="0"/>
                                  </p:stCondLst>
                                  <p:childTnLst>
                                    <p:set>
                                      <p:cBhvr>
                                        <p:cTn id="201" dur="1" fill="hold">
                                          <p:stCondLst>
                                            <p:cond delay="0"/>
                                          </p:stCondLst>
                                        </p:cTn>
                                        <p:tgtEl>
                                          <p:spTgt spid="297"/>
                                        </p:tgtEl>
                                        <p:attrNameLst>
                                          <p:attrName>style.visibility</p:attrName>
                                        </p:attrNameLst>
                                      </p:cBhvr>
                                      <p:to>
                                        <p:strVal val="visible"/>
                                      </p:to>
                                    </p:set>
                                    <p:animEffect transition="in" filter="fade">
                                      <p:cBhvr>
                                        <p:cTn id="202" dur="1000"/>
                                        <p:tgtEl>
                                          <p:spTgt spid="297"/>
                                        </p:tgtEl>
                                      </p:cBhvr>
                                    </p:animEffect>
                                  </p:childTnLst>
                                </p:cTn>
                              </p:par>
                              <p:par>
                                <p:cTn id="203" presetID="10" presetClass="entr" presetSubtype="0" fill="hold" nodeType="withEffect">
                                  <p:stCondLst>
                                    <p:cond delay="0"/>
                                  </p:stCondLst>
                                  <p:childTnLst>
                                    <p:set>
                                      <p:cBhvr>
                                        <p:cTn id="204" dur="1" fill="hold">
                                          <p:stCondLst>
                                            <p:cond delay="0"/>
                                          </p:stCondLst>
                                        </p:cTn>
                                        <p:tgtEl>
                                          <p:spTgt spid="298"/>
                                        </p:tgtEl>
                                        <p:attrNameLst>
                                          <p:attrName>style.visibility</p:attrName>
                                        </p:attrNameLst>
                                      </p:cBhvr>
                                      <p:to>
                                        <p:strVal val="visible"/>
                                      </p:to>
                                    </p:set>
                                    <p:animEffect transition="in" filter="fade">
                                      <p:cBhvr>
                                        <p:cTn id="205" dur="1000"/>
                                        <p:tgtEl>
                                          <p:spTgt spid="298"/>
                                        </p:tgtEl>
                                      </p:cBhvr>
                                    </p:animEffect>
                                  </p:childTnLst>
                                </p:cTn>
                              </p:par>
                              <p:par>
                                <p:cTn id="206" presetID="10" presetClass="entr" presetSubtype="0" fill="hold" nodeType="withEffect">
                                  <p:stCondLst>
                                    <p:cond delay="0"/>
                                  </p:stCondLst>
                                  <p:childTnLst>
                                    <p:set>
                                      <p:cBhvr>
                                        <p:cTn id="207" dur="1" fill="hold">
                                          <p:stCondLst>
                                            <p:cond delay="0"/>
                                          </p:stCondLst>
                                        </p:cTn>
                                        <p:tgtEl>
                                          <p:spTgt spid="299"/>
                                        </p:tgtEl>
                                        <p:attrNameLst>
                                          <p:attrName>style.visibility</p:attrName>
                                        </p:attrNameLst>
                                      </p:cBhvr>
                                      <p:to>
                                        <p:strVal val="visible"/>
                                      </p:to>
                                    </p:set>
                                    <p:animEffect transition="in" filter="fade">
                                      <p:cBhvr>
                                        <p:cTn id="208" dur="1000"/>
                                        <p:tgtEl>
                                          <p:spTgt spid="299"/>
                                        </p:tgtEl>
                                      </p:cBhvr>
                                    </p:animEffect>
                                  </p:childTnLst>
                                </p:cTn>
                              </p:par>
                              <p:par>
                                <p:cTn id="209" presetID="10" presetClass="entr" presetSubtype="0" fill="hold" nodeType="withEffect">
                                  <p:stCondLst>
                                    <p:cond delay="0"/>
                                  </p:stCondLst>
                                  <p:childTnLst>
                                    <p:set>
                                      <p:cBhvr>
                                        <p:cTn id="210" dur="1" fill="hold">
                                          <p:stCondLst>
                                            <p:cond delay="0"/>
                                          </p:stCondLst>
                                        </p:cTn>
                                        <p:tgtEl>
                                          <p:spTgt spid="300"/>
                                        </p:tgtEl>
                                        <p:attrNameLst>
                                          <p:attrName>style.visibility</p:attrName>
                                        </p:attrNameLst>
                                      </p:cBhvr>
                                      <p:to>
                                        <p:strVal val="visible"/>
                                      </p:to>
                                    </p:set>
                                    <p:animEffect transition="in" filter="fade">
                                      <p:cBhvr>
                                        <p:cTn id="211" dur="1000"/>
                                        <p:tgtEl>
                                          <p:spTgt spid="300"/>
                                        </p:tgtEl>
                                      </p:cBhvr>
                                    </p:animEffect>
                                  </p:childTnLst>
                                </p:cTn>
                              </p:par>
                              <p:par>
                                <p:cTn id="212" presetID="10" presetClass="entr" presetSubtype="0" fill="hold" nodeType="withEffect">
                                  <p:stCondLst>
                                    <p:cond delay="0"/>
                                  </p:stCondLst>
                                  <p:childTnLst>
                                    <p:set>
                                      <p:cBhvr>
                                        <p:cTn id="213" dur="1" fill="hold">
                                          <p:stCondLst>
                                            <p:cond delay="0"/>
                                          </p:stCondLst>
                                        </p:cTn>
                                        <p:tgtEl>
                                          <p:spTgt spid="301"/>
                                        </p:tgtEl>
                                        <p:attrNameLst>
                                          <p:attrName>style.visibility</p:attrName>
                                        </p:attrNameLst>
                                      </p:cBhvr>
                                      <p:to>
                                        <p:strVal val="visible"/>
                                      </p:to>
                                    </p:set>
                                    <p:animEffect transition="in" filter="fade">
                                      <p:cBhvr>
                                        <p:cTn id="214" dur="1000"/>
                                        <p:tgtEl>
                                          <p:spTgt spid="301"/>
                                        </p:tgtEl>
                                      </p:cBhvr>
                                    </p:animEffect>
                                  </p:childTnLst>
                                </p:cTn>
                              </p:par>
                              <p:par>
                                <p:cTn id="215" presetID="10" presetClass="entr" presetSubtype="0" fill="hold" nodeType="withEffect">
                                  <p:stCondLst>
                                    <p:cond delay="500"/>
                                  </p:stCondLst>
                                  <p:childTnLst>
                                    <p:set>
                                      <p:cBhvr>
                                        <p:cTn id="216" dur="1" fill="hold">
                                          <p:stCondLst>
                                            <p:cond delay="0"/>
                                          </p:stCondLst>
                                        </p:cTn>
                                        <p:tgtEl>
                                          <p:spTgt spid="302"/>
                                        </p:tgtEl>
                                        <p:attrNameLst>
                                          <p:attrName>style.visibility</p:attrName>
                                        </p:attrNameLst>
                                      </p:cBhvr>
                                      <p:to>
                                        <p:strVal val="visible"/>
                                      </p:to>
                                    </p:set>
                                    <p:animEffect transition="in" filter="fade">
                                      <p:cBhvr>
                                        <p:cTn id="217" dur="750"/>
                                        <p:tgtEl>
                                          <p:spTgt spid="302"/>
                                        </p:tgtEl>
                                      </p:cBhvr>
                                    </p:animEffect>
                                  </p:childTnLst>
                                </p:cTn>
                              </p:par>
                              <p:par>
                                <p:cTn id="218" presetID="10" presetClass="entr" presetSubtype="0" fill="hold" nodeType="withEffect">
                                  <p:stCondLst>
                                    <p:cond delay="550"/>
                                  </p:stCondLst>
                                  <p:childTnLst>
                                    <p:set>
                                      <p:cBhvr>
                                        <p:cTn id="219" dur="1" fill="hold">
                                          <p:stCondLst>
                                            <p:cond delay="0"/>
                                          </p:stCondLst>
                                        </p:cTn>
                                        <p:tgtEl>
                                          <p:spTgt spid="303"/>
                                        </p:tgtEl>
                                        <p:attrNameLst>
                                          <p:attrName>style.visibility</p:attrName>
                                        </p:attrNameLst>
                                      </p:cBhvr>
                                      <p:to>
                                        <p:strVal val="visible"/>
                                      </p:to>
                                    </p:set>
                                    <p:animEffect transition="in" filter="fade">
                                      <p:cBhvr>
                                        <p:cTn id="220" dur="750"/>
                                        <p:tgtEl>
                                          <p:spTgt spid="303"/>
                                        </p:tgtEl>
                                      </p:cBhvr>
                                    </p:animEffect>
                                  </p:childTnLst>
                                </p:cTn>
                              </p:par>
                              <p:par>
                                <p:cTn id="221" presetID="10" presetClass="entr" presetSubtype="0" fill="hold" nodeType="withEffect">
                                  <p:stCondLst>
                                    <p:cond delay="600"/>
                                  </p:stCondLst>
                                  <p:childTnLst>
                                    <p:set>
                                      <p:cBhvr>
                                        <p:cTn id="222" dur="1" fill="hold">
                                          <p:stCondLst>
                                            <p:cond delay="0"/>
                                          </p:stCondLst>
                                        </p:cTn>
                                        <p:tgtEl>
                                          <p:spTgt spid="304"/>
                                        </p:tgtEl>
                                        <p:attrNameLst>
                                          <p:attrName>style.visibility</p:attrName>
                                        </p:attrNameLst>
                                      </p:cBhvr>
                                      <p:to>
                                        <p:strVal val="visible"/>
                                      </p:to>
                                    </p:set>
                                    <p:animEffect transition="in" filter="fade">
                                      <p:cBhvr>
                                        <p:cTn id="223" dur="750"/>
                                        <p:tgtEl>
                                          <p:spTgt spid="304"/>
                                        </p:tgtEl>
                                      </p:cBhvr>
                                    </p:animEffect>
                                  </p:childTnLst>
                                </p:cTn>
                              </p:par>
                              <p:par>
                                <p:cTn id="224" presetID="10" presetClass="entr" presetSubtype="0" fill="hold" nodeType="withEffect">
                                  <p:stCondLst>
                                    <p:cond delay="650"/>
                                  </p:stCondLst>
                                  <p:childTnLst>
                                    <p:set>
                                      <p:cBhvr>
                                        <p:cTn id="225" dur="1" fill="hold">
                                          <p:stCondLst>
                                            <p:cond delay="0"/>
                                          </p:stCondLst>
                                        </p:cTn>
                                        <p:tgtEl>
                                          <p:spTgt spid="305"/>
                                        </p:tgtEl>
                                        <p:attrNameLst>
                                          <p:attrName>style.visibility</p:attrName>
                                        </p:attrNameLst>
                                      </p:cBhvr>
                                      <p:to>
                                        <p:strVal val="visible"/>
                                      </p:to>
                                    </p:set>
                                    <p:animEffect transition="in" filter="fade">
                                      <p:cBhvr>
                                        <p:cTn id="226" dur="750"/>
                                        <p:tgtEl>
                                          <p:spTgt spid="305"/>
                                        </p:tgtEl>
                                      </p:cBhvr>
                                    </p:animEffect>
                                  </p:childTnLst>
                                </p:cTn>
                              </p:par>
                              <p:par>
                                <p:cTn id="227" presetID="10" presetClass="entr" presetSubtype="0" fill="hold" nodeType="withEffect">
                                  <p:stCondLst>
                                    <p:cond delay="700"/>
                                  </p:stCondLst>
                                  <p:childTnLst>
                                    <p:set>
                                      <p:cBhvr>
                                        <p:cTn id="228" dur="1" fill="hold">
                                          <p:stCondLst>
                                            <p:cond delay="0"/>
                                          </p:stCondLst>
                                        </p:cTn>
                                        <p:tgtEl>
                                          <p:spTgt spid="306"/>
                                        </p:tgtEl>
                                        <p:attrNameLst>
                                          <p:attrName>style.visibility</p:attrName>
                                        </p:attrNameLst>
                                      </p:cBhvr>
                                      <p:to>
                                        <p:strVal val="visible"/>
                                      </p:to>
                                    </p:set>
                                    <p:animEffect transition="in" filter="fade">
                                      <p:cBhvr>
                                        <p:cTn id="229" dur="750"/>
                                        <p:tgtEl>
                                          <p:spTgt spid="306"/>
                                        </p:tgtEl>
                                      </p:cBhvr>
                                    </p:animEffect>
                                  </p:childTnLst>
                                </p:cTn>
                              </p:par>
                              <p:par>
                                <p:cTn id="230" presetID="10" presetClass="entr" presetSubtype="0" fill="hold" nodeType="withEffect">
                                  <p:stCondLst>
                                    <p:cond delay="900"/>
                                  </p:stCondLst>
                                  <p:childTnLst>
                                    <p:set>
                                      <p:cBhvr>
                                        <p:cTn id="231" dur="1" fill="hold">
                                          <p:stCondLst>
                                            <p:cond delay="0"/>
                                          </p:stCondLst>
                                        </p:cTn>
                                        <p:tgtEl>
                                          <p:spTgt spid="315"/>
                                        </p:tgtEl>
                                        <p:attrNameLst>
                                          <p:attrName>style.visibility</p:attrName>
                                        </p:attrNameLst>
                                      </p:cBhvr>
                                      <p:to>
                                        <p:strVal val="visible"/>
                                      </p:to>
                                    </p:set>
                                    <p:animEffect transition="in" filter="fade">
                                      <p:cBhvr>
                                        <p:cTn id="232" dur="750"/>
                                        <p:tgtEl>
                                          <p:spTgt spid="315"/>
                                        </p:tgtEl>
                                      </p:cBhvr>
                                    </p:animEffect>
                                  </p:childTnLst>
                                </p:cTn>
                              </p:par>
                              <p:par>
                                <p:cTn id="233" presetID="10" presetClass="entr" presetSubtype="0" fill="hold" nodeType="withEffect">
                                  <p:stCondLst>
                                    <p:cond delay="950"/>
                                  </p:stCondLst>
                                  <p:childTnLst>
                                    <p:set>
                                      <p:cBhvr>
                                        <p:cTn id="234" dur="1" fill="hold">
                                          <p:stCondLst>
                                            <p:cond delay="0"/>
                                          </p:stCondLst>
                                        </p:cTn>
                                        <p:tgtEl>
                                          <p:spTgt spid="316"/>
                                        </p:tgtEl>
                                        <p:attrNameLst>
                                          <p:attrName>style.visibility</p:attrName>
                                        </p:attrNameLst>
                                      </p:cBhvr>
                                      <p:to>
                                        <p:strVal val="visible"/>
                                      </p:to>
                                    </p:set>
                                    <p:animEffect transition="in" filter="fade">
                                      <p:cBhvr>
                                        <p:cTn id="235" dur="750"/>
                                        <p:tgtEl>
                                          <p:spTgt spid="316"/>
                                        </p:tgtEl>
                                      </p:cBhvr>
                                    </p:animEffect>
                                  </p:childTnLst>
                                </p:cTn>
                              </p:par>
                              <p:par>
                                <p:cTn id="236" presetID="10" presetClass="entr" presetSubtype="0" fill="hold" nodeType="withEffect">
                                  <p:stCondLst>
                                    <p:cond delay="850"/>
                                  </p:stCondLst>
                                  <p:childTnLst>
                                    <p:set>
                                      <p:cBhvr>
                                        <p:cTn id="237" dur="1" fill="hold">
                                          <p:stCondLst>
                                            <p:cond delay="0"/>
                                          </p:stCondLst>
                                        </p:cTn>
                                        <p:tgtEl>
                                          <p:spTgt spid="307"/>
                                        </p:tgtEl>
                                        <p:attrNameLst>
                                          <p:attrName>style.visibility</p:attrName>
                                        </p:attrNameLst>
                                      </p:cBhvr>
                                      <p:to>
                                        <p:strVal val="visible"/>
                                      </p:to>
                                    </p:set>
                                    <p:animEffect transition="in" filter="fade">
                                      <p:cBhvr>
                                        <p:cTn id="238" dur="750"/>
                                        <p:tgtEl>
                                          <p:spTgt spid="307"/>
                                        </p:tgtEl>
                                      </p:cBhvr>
                                    </p:animEffect>
                                  </p:childTnLst>
                                </p:cTn>
                              </p:par>
                              <p:par>
                                <p:cTn id="239" presetID="10" presetClass="entr" presetSubtype="0" fill="hold" nodeType="withEffect">
                                  <p:stCondLst>
                                    <p:cond delay="800"/>
                                  </p:stCondLst>
                                  <p:childTnLst>
                                    <p:set>
                                      <p:cBhvr>
                                        <p:cTn id="240" dur="1" fill="hold">
                                          <p:stCondLst>
                                            <p:cond delay="0"/>
                                          </p:stCondLst>
                                        </p:cTn>
                                        <p:tgtEl>
                                          <p:spTgt spid="308"/>
                                        </p:tgtEl>
                                        <p:attrNameLst>
                                          <p:attrName>style.visibility</p:attrName>
                                        </p:attrNameLst>
                                      </p:cBhvr>
                                      <p:to>
                                        <p:strVal val="visible"/>
                                      </p:to>
                                    </p:set>
                                    <p:animEffect transition="in" filter="fade">
                                      <p:cBhvr>
                                        <p:cTn id="241" dur="750"/>
                                        <p:tgtEl>
                                          <p:spTgt spid="308"/>
                                        </p:tgtEl>
                                      </p:cBhvr>
                                    </p:animEffect>
                                  </p:childTnLst>
                                </p:cTn>
                              </p:par>
                              <p:par>
                                <p:cTn id="242" presetID="10" presetClass="entr" presetSubtype="0" fill="hold" nodeType="withEffect">
                                  <p:stCondLst>
                                    <p:cond delay="750"/>
                                  </p:stCondLst>
                                  <p:childTnLst>
                                    <p:set>
                                      <p:cBhvr>
                                        <p:cTn id="243" dur="1" fill="hold">
                                          <p:stCondLst>
                                            <p:cond delay="0"/>
                                          </p:stCondLst>
                                        </p:cTn>
                                        <p:tgtEl>
                                          <p:spTgt spid="309"/>
                                        </p:tgtEl>
                                        <p:attrNameLst>
                                          <p:attrName>style.visibility</p:attrName>
                                        </p:attrNameLst>
                                      </p:cBhvr>
                                      <p:to>
                                        <p:strVal val="visible"/>
                                      </p:to>
                                    </p:set>
                                    <p:animEffect transition="in" filter="fade">
                                      <p:cBhvr>
                                        <p:cTn id="244" dur="750"/>
                                        <p:tgtEl>
                                          <p:spTgt spid="309"/>
                                        </p:tgtEl>
                                      </p:cBhvr>
                                    </p:animEffect>
                                  </p:childTnLst>
                                </p:cTn>
                              </p:par>
                              <p:par>
                                <p:cTn id="245" presetID="10" presetClass="entr" presetSubtype="0" fill="hold" nodeType="withEffect">
                                  <p:stCondLst>
                                    <p:cond delay="1000"/>
                                  </p:stCondLst>
                                  <p:childTnLst>
                                    <p:set>
                                      <p:cBhvr>
                                        <p:cTn id="246" dur="1" fill="hold">
                                          <p:stCondLst>
                                            <p:cond delay="0"/>
                                          </p:stCondLst>
                                        </p:cTn>
                                        <p:tgtEl>
                                          <p:spTgt spid="314"/>
                                        </p:tgtEl>
                                        <p:attrNameLst>
                                          <p:attrName>style.visibility</p:attrName>
                                        </p:attrNameLst>
                                      </p:cBhvr>
                                      <p:to>
                                        <p:strVal val="visible"/>
                                      </p:to>
                                    </p:set>
                                    <p:animEffect transition="in" filter="fade">
                                      <p:cBhvr>
                                        <p:cTn id="247" dur="750"/>
                                        <p:tgtEl>
                                          <p:spTgt spid="314"/>
                                        </p:tgtEl>
                                      </p:cBhvr>
                                    </p:animEffect>
                                  </p:childTnLst>
                                </p:cTn>
                              </p:par>
                              <p:par>
                                <p:cTn id="248" presetID="10" presetClass="entr" presetSubtype="0" fill="hold" nodeType="withEffect">
                                  <p:stCondLst>
                                    <p:cond delay="1050"/>
                                  </p:stCondLst>
                                  <p:childTnLst>
                                    <p:set>
                                      <p:cBhvr>
                                        <p:cTn id="249" dur="1" fill="hold">
                                          <p:stCondLst>
                                            <p:cond delay="0"/>
                                          </p:stCondLst>
                                        </p:cTn>
                                        <p:tgtEl>
                                          <p:spTgt spid="310"/>
                                        </p:tgtEl>
                                        <p:attrNameLst>
                                          <p:attrName>style.visibility</p:attrName>
                                        </p:attrNameLst>
                                      </p:cBhvr>
                                      <p:to>
                                        <p:strVal val="visible"/>
                                      </p:to>
                                    </p:set>
                                    <p:animEffect transition="in" filter="fade">
                                      <p:cBhvr>
                                        <p:cTn id="250" dur="750"/>
                                        <p:tgtEl>
                                          <p:spTgt spid="310"/>
                                        </p:tgtEl>
                                      </p:cBhvr>
                                    </p:animEffect>
                                  </p:childTnLst>
                                </p:cTn>
                              </p:par>
                              <p:par>
                                <p:cTn id="251" presetID="10" presetClass="entr" presetSubtype="0" fill="hold" nodeType="withEffect">
                                  <p:stCondLst>
                                    <p:cond delay="1100"/>
                                  </p:stCondLst>
                                  <p:childTnLst>
                                    <p:set>
                                      <p:cBhvr>
                                        <p:cTn id="252" dur="1" fill="hold">
                                          <p:stCondLst>
                                            <p:cond delay="0"/>
                                          </p:stCondLst>
                                        </p:cTn>
                                        <p:tgtEl>
                                          <p:spTgt spid="311"/>
                                        </p:tgtEl>
                                        <p:attrNameLst>
                                          <p:attrName>style.visibility</p:attrName>
                                        </p:attrNameLst>
                                      </p:cBhvr>
                                      <p:to>
                                        <p:strVal val="visible"/>
                                      </p:to>
                                    </p:set>
                                    <p:animEffect transition="in" filter="fade">
                                      <p:cBhvr>
                                        <p:cTn id="253" dur="750"/>
                                        <p:tgtEl>
                                          <p:spTgt spid="311"/>
                                        </p:tgtEl>
                                      </p:cBhvr>
                                    </p:animEffect>
                                  </p:childTnLst>
                                </p:cTn>
                              </p:par>
                              <p:par>
                                <p:cTn id="254" presetID="10" presetClass="entr" presetSubtype="0" fill="hold" nodeType="withEffect">
                                  <p:stCondLst>
                                    <p:cond delay="1200"/>
                                  </p:stCondLst>
                                  <p:childTnLst>
                                    <p:set>
                                      <p:cBhvr>
                                        <p:cTn id="255" dur="1" fill="hold">
                                          <p:stCondLst>
                                            <p:cond delay="0"/>
                                          </p:stCondLst>
                                        </p:cTn>
                                        <p:tgtEl>
                                          <p:spTgt spid="313"/>
                                        </p:tgtEl>
                                        <p:attrNameLst>
                                          <p:attrName>style.visibility</p:attrName>
                                        </p:attrNameLst>
                                      </p:cBhvr>
                                      <p:to>
                                        <p:strVal val="visible"/>
                                      </p:to>
                                    </p:set>
                                    <p:animEffect transition="in" filter="fade">
                                      <p:cBhvr>
                                        <p:cTn id="256" dur="750"/>
                                        <p:tgtEl>
                                          <p:spTgt spid="313"/>
                                        </p:tgtEl>
                                      </p:cBhvr>
                                    </p:animEffect>
                                  </p:childTnLst>
                                </p:cTn>
                              </p:par>
                              <p:par>
                                <p:cTn id="257" presetID="10" presetClass="entr" presetSubtype="0" fill="hold" nodeType="withEffect">
                                  <p:stCondLst>
                                    <p:cond delay="1150"/>
                                  </p:stCondLst>
                                  <p:childTnLst>
                                    <p:set>
                                      <p:cBhvr>
                                        <p:cTn id="258" dur="1" fill="hold">
                                          <p:stCondLst>
                                            <p:cond delay="0"/>
                                          </p:stCondLst>
                                        </p:cTn>
                                        <p:tgtEl>
                                          <p:spTgt spid="312"/>
                                        </p:tgtEl>
                                        <p:attrNameLst>
                                          <p:attrName>style.visibility</p:attrName>
                                        </p:attrNameLst>
                                      </p:cBhvr>
                                      <p:to>
                                        <p:strVal val="visible"/>
                                      </p:to>
                                    </p:set>
                                    <p:animEffect transition="in" filter="fade">
                                      <p:cBhvr>
                                        <p:cTn id="259" dur="750"/>
                                        <p:tgtEl>
                                          <p:spTgt spid="312"/>
                                        </p:tgtEl>
                                      </p:cBhvr>
                                    </p:animEffect>
                                  </p:childTnLst>
                                </p:cTn>
                              </p:par>
                              <p:par>
                                <p:cTn id="260" presetID="10" presetClass="entr" presetSubtype="0" fill="hold" nodeType="withEffect">
                                  <p:stCondLst>
                                    <p:cond delay="0"/>
                                  </p:stCondLst>
                                  <p:childTnLst>
                                    <p:set>
                                      <p:cBhvr>
                                        <p:cTn id="261" dur="1" fill="hold">
                                          <p:stCondLst>
                                            <p:cond delay="0"/>
                                          </p:stCondLst>
                                        </p:cTn>
                                        <p:tgtEl>
                                          <p:spTgt spid="231"/>
                                        </p:tgtEl>
                                        <p:attrNameLst>
                                          <p:attrName>style.visibility</p:attrName>
                                        </p:attrNameLst>
                                      </p:cBhvr>
                                      <p:to>
                                        <p:strVal val="visible"/>
                                      </p:to>
                                    </p:set>
                                    <p:animEffect transition="in" filter="fade">
                                      <p:cBhvr>
                                        <p:cTn id="262" dur="500"/>
                                        <p:tgtEl>
                                          <p:spTgt spid="231"/>
                                        </p:tgtEl>
                                      </p:cBhvr>
                                    </p:animEffect>
                                  </p:childTnLst>
                                </p:cTn>
                              </p:par>
                              <p:par>
                                <p:cTn id="263" presetID="10" presetClass="entr" presetSubtype="0" fill="hold" nodeType="withEffect">
                                  <p:stCondLst>
                                    <p:cond delay="800"/>
                                  </p:stCondLst>
                                  <p:childTnLst>
                                    <p:set>
                                      <p:cBhvr>
                                        <p:cTn id="264" dur="1" fill="hold">
                                          <p:stCondLst>
                                            <p:cond delay="0"/>
                                          </p:stCondLst>
                                        </p:cTn>
                                        <p:tgtEl>
                                          <p:spTgt spid="317"/>
                                        </p:tgtEl>
                                        <p:attrNameLst>
                                          <p:attrName>style.visibility</p:attrName>
                                        </p:attrNameLst>
                                      </p:cBhvr>
                                      <p:to>
                                        <p:strVal val="visible"/>
                                      </p:to>
                                    </p:set>
                                    <p:animEffect transition="in" filter="fade">
                                      <p:cBhvr>
                                        <p:cTn id="265" dur="750"/>
                                        <p:tgtEl>
                                          <p:spTgt spid="317"/>
                                        </p:tgtEl>
                                      </p:cBhvr>
                                    </p:animEffect>
                                  </p:childTnLst>
                                </p:cTn>
                              </p:par>
                              <p:par>
                                <p:cTn id="266" presetID="10" presetClass="entr" presetSubtype="0" fill="hold" nodeType="withEffect">
                                  <p:stCondLst>
                                    <p:cond delay="1100"/>
                                  </p:stCondLst>
                                  <p:childTnLst>
                                    <p:set>
                                      <p:cBhvr>
                                        <p:cTn id="267" dur="1" fill="hold">
                                          <p:stCondLst>
                                            <p:cond delay="0"/>
                                          </p:stCondLst>
                                        </p:cTn>
                                        <p:tgtEl>
                                          <p:spTgt spid="318"/>
                                        </p:tgtEl>
                                        <p:attrNameLst>
                                          <p:attrName>style.visibility</p:attrName>
                                        </p:attrNameLst>
                                      </p:cBhvr>
                                      <p:to>
                                        <p:strVal val="visible"/>
                                      </p:to>
                                    </p:set>
                                    <p:animEffect transition="in" filter="fade">
                                      <p:cBhvr>
                                        <p:cTn id="268" dur="75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83"/>
        <p:cNvGrpSpPr/>
        <p:nvPr/>
      </p:nvGrpSpPr>
      <p:grpSpPr>
        <a:xfrm>
          <a:off x="0" y="0"/>
          <a:ext cx="0" cy="0"/>
          <a:chOff x="0" y="0"/>
          <a:chExt cx="0" cy="0"/>
        </a:xfrm>
      </p:grpSpPr>
      <p:sp>
        <p:nvSpPr>
          <p:cNvPr id="5" name="Google Shape;76;p3">
            <a:extLst>
              <a:ext uri="{FF2B5EF4-FFF2-40B4-BE49-F238E27FC236}">
                <a16:creationId xmlns:a16="http://schemas.microsoft.com/office/drawing/2014/main" id="{0C404A0A-7401-FBDB-063B-DBDB3CB491BC}"/>
              </a:ext>
            </a:extLst>
          </p:cNvPr>
          <p:cNvSpPr/>
          <p:nvPr/>
        </p:nvSpPr>
        <p:spPr>
          <a:xfrm>
            <a:off x="6369420" y="1048657"/>
            <a:ext cx="5288025" cy="1730829"/>
          </a:xfrm>
          <a:prstGeom prst="rect">
            <a:avLst/>
          </a:prstGeom>
          <a:blipFill rotWithShape="1">
            <a:blip r:embed="rId3">
              <a:alphaModFix/>
            </a:blip>
            <a:stretch>
              <a:fillRect t="-96644" b="-199580"/>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2" name="Google Shape;67;p2">
            <a:extLst>
              <a:ext uri="{FF2B5EF4-FFF2-40B4-BE49-F238E27FC236}">
                <a16:creationId xmlns:a16="http://schemas.microsoft.com/office/drawing/2014/main" id="{085916C2-D9DA-1B3D-A813-0545D364A693}"/>
              </a:ext>
            </a:extLst>
          </p:cNvPr>
          <p:cNvSpPr/>
          <p:nvPr/>
        </p:nvSpPr>
        <p:spPr>
          <a:xfrm>
            <a:off x="728106" y="1048657"/>
            <a:ext cx="5370695" cy="2298650"/>
          </a:xfrm>
          <a:prstGeom prst="rect">
            <a:avLst/>
          </a:prstGeom>
          <a:blipFill rotWithShape="1">
            <a:blip r:embed="rId4">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4" name="Google Shape;384;p12"/>
          <p:cNvSpPr txBox="1">
            <a:spLocks noGrp="1"/>
          </p:cNvSpPr>
          <p:nvPr>
            <p:ph type="sldNum" idx="12"/>
          </p:nvPr>
        </p:nvSpPr>
        <p:spPr>
          <a:xfrm>
            <a:off x="8437612" y="4869656"/>
            <a:ext cx="193200" cy="142400"/>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000000"/>
              </a:buClr>
              <a:buSzPts val="800"/>
              <a:buFont typeface="Arial"/>
              <a:buNone/>
            </a:pPr>
            <a:fld id="{00000000-1234-1234-1234-123412341234}" type="slidenum">
              <a:rPr lang="en"/>
              <a:t>9</a:t>
            </a:fld>
            <a:endParaRPr/>
          </a:p>
        </p:txBody>
      </p:sp>
      <p:sp>
        <p:nvSpPr>
          <p:cNvPr id="386" name="Google Shape;386;p12"/>
          <p:cNvSpPr txBox="1">
            <a:spLocks noGrp="1"/>
          </p:cNvSpPr>
          <p:nvPr>
            <p:ph type="body" idx="4"/>
          </p:nvPr>
        </p:nvSpPr>
        <p:spPr>
          <a:xfrm>
            <a:off x="6369419" y="2722733"/>
            <a:ext cx="5288025" cy="3519571"/>
          </a:xfrm>
          <a:prstGeom prst="rect">
            <a:avLst/>
          </a:prstGeom>
          <a:solidFill>
            <a:schemeClr val="accent1"/>
          </a:solidFill>
          <a:ln>
            <a:noFill/>
          </a:ln>
        </p:spPr>
        <p:txBody>
          <a:bodyPr spcFirstLastPara="1" wrap="square" lIns="216000" tIns="216000" rIns="216000" bIns="216000" anchor="t" anchorCtr="0">
            <a:noAutofit/>
          </a:bodyPr>
          <a:lstStyle/>
          <a:p>
            <a:pPr marL="0" lvl="0" indent="0" algn="l" rtl="0">
              <a:lnSpc>
                <a:spcPct val="115000"/>
              </a:lnSpc>
              <a:spcBef>
                <a:spcPts val="1600"/>
              </a:spcBef>
              <a:spcAft>
                <a:spcPts val="0"/>
              </a:spcAft>
              <a:buClr>
                <a:schemeClr val="dk1"/>
              </a:buClr>
              <a:buSzPts val="1100"/>
              <a:buNone/>
            </a:pPr>
            <a:r>
              <a:rPr lang="en" sz="1600" dirty="0"/>
              <a:t>National advocates ocean observations</a:t>
            </a:r>
            <a:endParaRPr sz="1600" dirty="0"/>
          </a:p>
          <a:p>
            <a:pPr marL="0" lvl="0" indent="0" algn="l" rtl="0">
              <a:lnSpc>
                <a:spcPct val="115000"/>
              </a:lnSpc>
              <a:spcBef>
                <a:spcPts val="1600"/>
              </a:spcBef>
              <a:spcAft>
                <a:spcPts val="0"/>
              </a:spcAft>
              <a:buClr>
                <a:schemeClr val="dk1"/>
              </a:buClr>
              <a:buSzPts val="1100"/>
              <a:buNone/>
            </a:pPr>
            <a:r>
              <a:rPr lang="en" sz="1600" dirty="0"/>
              <a:t>Strengthen national and global ocean observing systems </a:t>
            </a:r>
            <a:endParaRPr sz="1600" dirty="0"/>
          </a:p>
          <a:p>
            <a:pPr marL="0" lvl="0" indent="0" algn="l" rtl="0">
              <a:lnSpc>
                <a:spcPct val="115000"/>
              </a:lnSpc>
              <a:spcBef>
                <a:spcPts val="1600"/>
              </a:spcBef>
              <a:spcAft>
                <a:spcPts val="0"/>
              </a:spcAft>
              <a:buClr>
                <a:schemeClr val="dk1"/>
              </a:buClr>
              <a:buSzPts val="1100"/>
              <a:buNone/>
            </a:pPr>
            <a:r>
              <a:rPr lang="en" sz="1600" dirty="0"/>
              <a:t>Increase efficiency and scope through cooperation and capacity sharing</a:t>
            </a:r>
            <a:endParaRPr sz="1600" dirty="0"/>
          </a:p>
          <a:p>
            <a:pPr marL="0" lvl="0" indent="0" algn="l" rtl="0">
              <a:lnSpc>
                <a:spcPct val="115000"/>
              </a:lnSpc>
              <a:spcBef>
                <a:spcPts val="1600"/>
              </a:spcBef>
              <a:spcAft>
                <a:spcPts val="0"/>
              </a:spcAft>
              <a:buClr>
                <a:schemeClr val="dk1"/>
              </a:buClr>
              <a:buSzPts val="1100"/>
              <a:buNone/>
            </a:pPr>
            <a:r>
              <a:rPr lang="en" sz="1600" dirty="0"/>
              <a:t>Align priorities, understanding national needs, towards fit for purpose system</a:t>
            </a:r>
            <a:endParaRPr sz="1600" dirty="0"/>
          </a:p>
          <a:p>
            <a:pPr marL="0" lvl="0" indent="0" algn="l" rtl="0">
              <a:lnSpc>
                <a:spcPct val="100000"/>
              </a:lnSpc>
              <a:spcBef>
                <a:spcPts val="1600"/>
              </a:spcBef>
              <a:spcAft>
                <a:spcPts val="0"/>
              </a:spcAft>
              <a:buSzPts val="800"/>
              <a:buNone/>
            </a:pPr>
            <a:r>
              <a:rPr lang="en-US" sz="1600" dirty="0"/>
              <a:t>Next steps – building ETOOFS support </a:t>
            </a:r>
            <a:endParaRPr sz="1600" dirty="0"/>
          </a:p>
          <a:p>
            <a:pPr marL="0" lvl="0" indent="0" algn="l" rtl="0">
              <a:lnSpc>
                <a:spcPct val="100000"/>
              </a:lnSpc>
              <a:spcBef>
                <a:spcPts val="533"/>
              </a:spcBef>
              <a:spcAft>
                <a:spcPts val="0"/>
              </a:spcAft>
              <a:buSzPts val="800"/>
              <a:buNone/>
            </a:pPr>
            <a:endParaRPr sz="1900" b="1" dirty="0"/>
          </a:p>
        </p:txBody>
      </p:sp>
      <p:sp>
        <p:nvSpPr>
          <p:cNvPr id="387" name="Google Shape;387;p12"/>
          <p:cNvSpPr txBox="1">
            <a:spLocks noGrp="1"/>
          </p:cNvSpPr>
          <p:nvPr>
            <p:ph type="body" idx="1"/>
          </p:nvPr>
        </p:nvSpPr>
        <p:spPr>
          <a:xfrm>
            <a:off x="720733" y="2722733"/>
            <a:ext cx="5375200" cy="3519571"/>
          </a:xfrm>
          <a:prstGeom prst="rect">
            <a:avLst/>
          </a:prstGeom>
          <a:solidFill>
            <a:schemeClr val="accent1"/>
          </a:solidFill>
          <a:ln>
            <a:noFill/>
          </a:ln>
        </p:spPr>
        <p:txBody>
          <a:bodyPr spcFirstLastPara="1" wrap="square" lIns="216000" tIns="216000" rIns="216000" bIns="216000" anchor="t" anchorCtr="0">
            <a:noAutofit/>
          </a:bodyPr>
          <a:lstStyle/>
          <a:p>
            <a:pPr marL="0" lvl="0" indent="0" algn="l" rtl="0">
              <a:lnSpc>
                <a:spcPct val="115000"/>
              </a:lnSpc>
              <a:spcBef>
                <a:spcPts val="1600"/>
              </a:spcBef>
              <a:spcAft>
                <a:spcPts val="0"/>
              </a:spcAft>
              <a:buClr>
                <a:schemeClr val="dk1"/>
              </a:buClr>
              <a:buSzPts val="1100"/>
              <a:buNone/>
            </a:pPr>
            <a:r>
              <a:rPr lang="en" sz="1600" dirty="0"/>
              <a:t>National ocean observing system that is fit-for-purpose, integrated and sustained</a:t>
            </a:r>
            <a:endParaRPr sz="1600" dirty="0"/>
          </a:p>
          <a:p>
            <a:pPr marL="0" lvl="0" indent="0" algn="l" rtl="0">
              <a:lnSpc>
                <a:spcPct val="115000"/>
              </a:lnSpc>
              <a:spcBef>
                <a:spcPts val="1600"/>
              </a:spcBef>
              <a:spcAft>
                <a:spcPts val="0"/>
              </a:spcAft>
              <a:buClr>
                <a:schemeClr val="dk1"/>
              </a:buClr>
              <a:buSzPts val="1100"/>
              <a:buNone/>
            </a:pPr>
            <a:r>
              <a:rPr lang="en" sz="1600" dirty="0"/>
              <a:t>National activities align nationally, regionally, and globally, lowering cost, increasing efficiency</a:t>
            </a:r>
            <a:endParaRPr sz="1600" dirty="0"/>
          </a:p>
          <a:p>
            <a:pPr marL="0" lvl="0" indent="0" algn="l" rtl="0">
              <a:lnSpc>
                <a:spcPct val="115000"/>
              </a:lnSpc>
              <a:spcBef>
                <a:spcPts val="1600"/>
              </a:spcBef>
              <a:spcAft>
                <a:spcPts val="0"/>
              </a:spcAft>
              <a:buClr>
                <a:schemeClr val="dk1"/>
              </a:buClr>
              <a:buSzPts val="1100"/>
              <a:buNone/>
            </a:pPr>
            <a:r>
              <a:rPr lang="en" sz="1600" dirty="0"/>
              <a:t>Visibility of national ocean observing contribution to global system</a:t>
            </a:r>
            <a:endParaRPr sz="1600" dirty="0"/>
          </a:p>
          <a:p>
            <a:pPr marL="0" lvl="0" indent="0" algn="l" rtl="0">
              <a:lnSpc>
                <a:spcPct val="115000"/>
              </a:lnSpc>
              <a:spcBef>
                <a:spcPts val="1600"/>
              </a:spcBef>
              <a:spcAft>
                <a:spcPts val="0"/>
              </a:spcAft>
              <a:buClr>
                <a:schemeClr val="dk1"/>
              </a:buClr>
              <a:buSzPts val="1100"/>
              <a:buNone/>
            </a:pPr>
            <a:r>
              <a:rPr lang="en" sz="1600" dirty="0"/>
              <a:t>Communicate with GOOS Member States and system around national needs</a:t>
            </a:r>
            <a:endParaRPr sz="1600" dirty="0"/>
          </a:p>
          <a:p>
            <a:pPr marL="0" lvl="0" indent="0" algn="l" rtl="0">
              <a:lnSpc>
                <a:spcPct val="100000"/>
              </a:lnSpc>
              <a:spcBef>
                <a:spcPts val="1600"/>
              </a:spcBef>
              <a:spcAft>
                <a:spcPts val="0"/>
              </a:spcAft>
              <a:buClr>
                <a:schemeClr val="dk1"/>
              </a:buClr>
              <a:buSzPts val="800"/>
              <a:buNone/>
            </a:pPr>
            <a:endParaRPr sz="1900" dirty="0"/>
          </a:p>
          <a:p>
            <a:pPr marL="0" lvl="1" indent="0" algn="l" rtl="0">
              <a:lnSpc>
                <a:spcPct val="100000"/>
              </a:lnSpc>
              <a:spcBef>
                <a:spcPts val="0"/>
              </a:spcBef>
              <a:spcAft>
                <a:spcPts val="0"/>
              </a:spcAft>
              <a:buSzPts val="1100"/>
              <a:buNone/>
            </a:pPr>
            <a:endParaRPr sz="1900" b="0" dirty="0"/>
          </a:p>
          <a:p>
            <a:pPr marL="0" lvl="1" indent="0" algn="l" rtl="0">
              <a:lnSpc>
                <a:spcPct val="100000"/>
              </a:lnSpc>
              <a:spcBef>
                <a:spcPts val="0"/>
              </a:spcBef>
              <a:spcAft>
                <a:spcPts val="0"/>
              </a:spcAft>
              <a:buSzPts val="1100"/>
              <a:buNone/>
            </a:pPr>
            <a:endParaRPr sz="1900" dirty="0"/>
          </a:p>
        </p:txBody>
      </p:sp>
      <p:sp>
        <p:nvSpPr>
          <p:cNvPr id="388" name="Google Shape;388;p12"/>
          <p:cNvSpPr txBox="1"/>
          <p:nvPr/>
        </p:nvSpPr>
        <p:spPr>
          <a:xfrm>
            <a:off x="608600" y="353325"/>
            <a:ext cx="11082000" cy="763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dirty="0">
                <a:solidFill>
                  <a:schemeClr val="accent1"/>
                </a:solidFill>
                <a:latin typeface="Proxima Nova"/>
                <a:ea typeface="Proxima Nova"/>
                <a:cs typeface="Proxima Nova"/>
                <a:sym typeface="Proxima Nova"/>
              </a:rPr>
              <a:t>GOOS National Focal Point Role</a:t>
            </a:r>
            <a:endParaRPr sz="3600" b="1" i="0" u="none" strike="noStrike" cap="none" dirty="0">
              <a:solidFill>
                <a:srgbClr val="184596"/>
              </a:solidFill>
              <a:latin typeface="Proxima Nova"/>
              <a:ea typeface="Proxima Nova"/>
              <a:cs typeface="Proxima Nova"/>
              <a:sym typeface="Proxima Nova"/>
            </a:endParaRPr>
          </a:p>
        </p:txBody>
      </p:sp>
      <p:pic>
        <p:nvPicPr>
          <p:cNvPr id="4" name="Google Shape;68;p2" descr="GOOS--icon_NFP.png">
            <a:extLst>
              <a:ext uri="{FF2B5EF4-FFF2-40B4-BE49-F238E27FC236}">
                <a16:creationId xmlns:a16="http://schemas.microsoft.com/office/drawing/2014/main" id="{A216CF74-AADB-4F85-886A-C4071BDBB3C0}"/>
              </a:ext>
            </a:extLst>
          </p:cNvPr>
          <p:cNvPicPr preferRelativeResize="0">
            <a:picLocks noChangeAspect="1"/>
          </p:cNvPicPr>
          <p:nvPr/>
        </p:nvPicPr>
        <p:blipFill rotWithShape="1">
          <a:blip r:embed="rId5">
            <a:alphaModFix/>
          </a:blip>
          <a:srcRect/>
          <a:stretch/>
        </p:blipFill>
        <p:spPr>
          <a:xfrm>
            <a:off x="2703667" y="1199829"/>
            <a:ext cx="1434086" cy="1440000"/>
          </a:xfrm>
          <a:prstGeom prst="rect">
            <a:avLst/>
          </a:prstGeom>
          <a:noFill/>
          <a:ln>
            <a:noFill/>
          </a:ln>
        </p:spPr>
      </p:pic>
      <p:pic>
        <p:nvPicPr>
          <p:cNvPr id="6" name="Google Shape;80;p3" descr="GOOS_icon.png">
            <a:extLst>
              <a:ext uri="{FF2B5EF4-FFF2-40B4-BE49-F238E27FC236}">
                <a16:creationId xmlns:a16="http://schemas.microsoft.com/office/drawing/2014/main" id="{718F791C-E6EA-C6E0-6CB9-8865C1DF33FA}"/>
              </a:ext>
            </a:extLst>
          </p:cNvPr>
          <p:cNvPicPr preferRelativeResize="0">
            <a:picLocks noChangeAspect="1"/>
          </p:cNvPicPr>
          <p:nvPr/>
        </p:nvPicPr>
        <p:blipFill rotWithShape="1">
          <a:blip r:embed="rId6">
            <a:alphaModFix/>
          </a:blip>
          <a:srcRect/>
          <a:stretch/>
        </p:blipFill>
        <p:spPr>
          <a:xfrm>
            <a:off x="8293432" y="1199829"/>
            <a:ext cx="1440001" cy="144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9228"/>
    </mc:Choice>
    <mc:Fallback xmlns="">
      <p:transition spd="slow" advTm="39228"/>
    </mc:Fallback>
  </mc:AlternateContent>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199</TotalTime>
  <Words>2645</Words>
  <Application>Microsoft Macintosh PowerPoint</Application>
  <PresentationFormat>Widescreen</PresentationFormat>
  <Paragraphs>302</Paragraphs>
  <Slides>29</Slides>
  <Notes>29</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Roboto</vt:lpstr>
      <vt:lpstr>Quattrocento Sans</vt:lpstr>
      <vt:lpstr>Arial</vt:lpstr>
      <vt:lpstr>Montserrat</vt:lpstr>
      <vt:lpstr>Libre Franklin</vt:lpstr>
      <vt:lpstr>Proxima Nova</vt:lpstr>
      <vt:lpstr>Calibri</vt:lpstr>
      <vt:lpstr>Helvetica Neue</vt:lpstr>
      <vt:lpstr>GOOS PPT Theme</vt:lpstr>
      <vt:lpstr>Session 1: GOOS Update  Requirements for Data</vt:lpstr>
      <vt:lpstr>Ocean observations: fundamental to society</vt:lpstr>
      <vt:lpstr>Opportunity for nations &amp; communities</vt:lpstr>
      <vt:lpstr>PowerPoint Presentation</vt:lpstr>
      <vt:lpstr>GOOS Today</vt:lpstr>
      <vt:lpstr>PowerPoint Presentation</vt:lpstr>
      <vt:lpstr>36 Essential Ocean Variables (EOVs)</vt:lpstr>
      <vt:lpstr>Regional &amp; National Alliances</vt:lpstr>
      <vt:lpstr>PowerPoint Presentation</vt:lpstr>
      <vt:lpstr>PowerPoint Presentation</vt:lpstr>
      <vt:lpstr>Sustained observations for a wide range of applications </vt:lpstr>
      <vt:lpstr>An integrated system supporting a wide range of applications</vt:lpstr>
      <vt:lpstr>PowerPoint Presentation</vt:lpstr>
      <vt:lpstr>PowerPoint Presentation</vt:lpstr>
      <vt:lpstr>PowerPoint Presentation</vt:lpstr>
      <vt:lpstr>PowerPoint Presentation</vt:lpstr>
      <vt:lpstr>PowerPoint Presentation</vt:lpstr>
      <vt:lpstr>PowerPoint Presentation</vt:lpstr>
      <vt:lpstr> GOOS Data Strategy</vt:lpstr>
      <vt:lpstr>PowerPoint Presentation</vt:lpstr>
      <vt:lpstr>PowerPoint Presentation</vt:lpstr>
      <vt:lpstr>PowerPoint Presentation</vt:lpstr>
      <vt:lpstr>Thank you</vt:lpstr>
      <vt:lpstr>PowerPoint Presentation</vt:lpstr>
      <vt:lpstr>PowerPoint Presentation</vt:lpstr>
      <vt:lpstr>Co-design Pilot Areas </vt:lpstr>
      <vt:lpstr>PowerPoint Presentation</vt:lpstr>
      <vt:lpstr>Vision 2030 White Paper</vt:lpstr>
      <vt:lpstr>Vision 2030 White Paper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3: GOOS Update</dc:title>
  <dc:creator>Laura Stukonyte</dc:creator>
  <cp:lastModifiedBy>Heslop, Emma</cp:lastModifiedBy>
  <cp:revision>21</cp:revision>
  <dcterms:created xsi:type="dcterms:W3CDTF">2022-03-29T09:34:04Z</dcterms:created>
  <dcterms:modified xsi:type="dcterms:W3CDTF">2024-08-05T09:42:39Z</dcterms:modified>
</cp:coreProperties>
</file>