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4"/>
  </p:notesMasterIdLst>
  <p:sldIdLst>
    <p:sldId id="312" r:id="rId2"/>
    <p:sldId id="1095" r:id="rId3"/>
    <p:sldId id="395" r:id="rId4"/>
    <p:sldId id="801" r:id="rId5"/>
    <p:sldId id="1099" r:id="rId6"/>
    <p:sldId id="536" r:id="rId7"/>
    <p:sldId id="1106" r:id="rId8"/>
    <p:sldId id="732" r:id="rId9"/>
    <p:sldId id="1103" r:id="rId10"/>
    <p:sldId id="1107" r:id="rId11"/>
    <p:sldId id="1105" r:id="rId12"/>
    <p:sldId id="712" r:id="rId13"/>
    <p:sldId id="1112" r:id="rId14"/>
    <p:sldId id="736" r:id="rId15"/>
    <p:sldId id="1111" r:id="rId16"/>
    <p:sldId id="1110" r:id="rId17"/>
    <p:sldId id="1109" r:id="rId18"/>
    <p:sldId id="1108" r:id="rId19"/>
    <p:sldId id="286" r:id="rId20"/>
    <p:sldId id="1084" r:id="rId21"/>
    <p:sldId id="1102" r:id="rId22"/>
    <p:sldId id="41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5" autoAdjust="0"/>
    <p:restoredTop sz="91507" autoAdjust="0"/>
  </p:normalViewPr>
  <p:slideViewPr>
    <p:cSldViewPr snapToGrid="0">
      <p:cViewPr varScale="1">
        <p:scale>
          <a:sx n="110" d="100"/>
          <a:sy n="110" d="100"/>
        </p:scale>
        <p:origin x="68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6CA2E-0604-4EDB-8053-3782A52019C5}" type="datetimeFigureOut">
              <a:rPr kumimoji="1" lang="ja-JP" altLang="en-US" smtClean="0"/>
              <a:pPr/>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5075C-F171-4B1E-8D23-6324AF49EEEC}" type="slidenum">
              <a:rPr kumimoji="1" lang="ja-JP" altLang="en-US" smtClean="0"/>
              <a:pPr/>
              <a:t>‹#›</a:t>
            </a:fld>
            <a:endParaRPr kumimoji="1" lang="ja-JP" altLang="en-US"/>
          </a:p>
        </p:txBody>
      </p:sp>
    </p:spTree>
    <p:extLst>
      <p:ext uri="{BB962C8B-B14F-4D97-AF65-F5344CB8AC3E}">
        <p14:creationId xmlns:p14="http://schemas.microsoft.com/office/powerpoint/2010/main" val="2973142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B009C53-D624-418B-A680-B1ECBE9B84DC}" type="slidenum">
              <a:rPr lang="en-US" altLang="ja-JP" smtClean="0"/>
              <a:pPr/>
              <a:t>12</a:t>
            </a:fld>
            <a:endParaRPr lang="en-US" altLang="ja-JP"/>
          </a:p>
        </p:txBody>
      </p:sp>
      <p:sp>
        <p:nvSpPr>
          <p:cNvPr id="79875"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24" tIns="45712" rIns="91424" bIns="45712" anchor="b"/>
          <a:lstStyle/>
          <a:p>
            <a:pPr algn="r"/>
            <a:fld id="{7A265B87-7E4E-4689-8E64-9427845D46C0}" type="slidenum">
              <a:rPr lang="en-US" altLang="ja-JP" sz="1200">
                <a:latin typeface="Arial" pitchFamily="34" charset="0"/>
              </a:rPr>
              <a:pPr algn="r"/>
              <a:t>12</a:t>
            </a:fld>
            <a:endParaRPr lang="en-US" altLang="ja-JP" sz="1200">
              <a:latin typeface="Arial" pitchFamily="34" charset="0"/>
            </a:endParaRPr>
          </a:p>
        </p:txBody>
      </p:sp>
      <p:sp>
        <p:nvSpPr>
          <p:cNvPr id="79876" name="Rectangle 2"/>
          <p:cNvSpPr>
            <a:spLocks noGrp="1" noRot="1" noChangeAspect="1" noChangeArrowheads="1" noTextEdit="1"/>
          </p:cNvSpPr>
          <p:nvPr>
            <p:ph type="sldImg"/>
          </p:nvPr>
        </p:nvSpPr>
        <p:spPr>
          <a:xfrm>
            <a:off x="962025" y="776288"/>
            <a:ext cx="4856163" cy="3641725"/>
          </a:xfrm>
          <a:ln/>
        </p:spPr>
      </p:sp>
      <p:sp>
        <p:nvSpPr>
          <p:cNvPr id="79877" name="Rectangle 3"/>
          <p:cNvSpPr>
            <a:spLocks noGrp="1" noChangeArrowheads="1"/>
          </p:cNvSpPr>
          <p:nvPr>
            <p:ph type="body" idx="1"/>
          </p:nvPr>
        </p:nvSpPr>
        <p:spPr>
          <a:xfrm>
            <a:off x="912813" y="4648200"/>
            <a:ext cx="4946650" cy="4495800"/>
          </a:xfrm>
          <a:noFill/>
          <a:ln/>
        </p:spPr>
        <p:txBody>
          <a:bodyPr/>
          <a:lstStyle/>
          <a:p>
            <a:pPr marL="228600" indent="-228600" eaLnBrk="1" hangingPunct="1"/>
            <a:endParaRPr lang="ja-JP" altLang="ja-JP">
              <a:latin typeface="ＭＳ 明朝" pitchFamily="17" charset="-128"/>
              <a:ea typeface="ＭＳ 明朝" pitchFamily="17" charset="-128"/>
            </a:endParaRPr>
          </a:p>
        </p:txBody>
      </p:sp>
    </p:spTree>
    <p:extLst>
      <p:ext uri="{BB962C8B-B14F-4D97-AF65-F5344CB8AC3E}">
        <p14:creationId xmlns:p14="http://schemas.microsoft.com/office/powerpoint/2010/main" val="251684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B009C53-D624-418B-A680-B1ECBE9B84DC}" type="slidenum">
              <a:rPr lang="en-US" altLang="ja-JP" smtClean="0"/>
              <a:pPr/>
              <a:t>13</a:t>
            </a:fld>
            <a:endParaRPr lang="en-US" altLang="ja-JP"/>
          </a:p>
        </p:txBody>
      </p:sp>
      <p:sp>
        <p:nvSpPr>
          <p:cNvPr id="79875"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24" tIns="45712" rIns="91424" bIns="45712" anchor="b"/>
          <a:lstStyle/>
          <a:p>
            <a:pPr algn="r"/>
            <a:fld id="{7A265B87-7E4E-4689-8E64-9427845D46C0}" type="slidenum">
              <a:rPr lang="en-US" altLang="ja-JP" sz="1200">
                <a:latin typeface="Arial" pitchFamily="34" charset="0"/>
              </a:rPr>
              <a:pPr algn="r"/>
              <a:t>13</a:t>
            </a:fld>
            <a:endParaRPr lang="en-US" altLang="ja-JP" sz="1200">
              <a:latin typeface="Arial" pitchFamily="34" charset="0"/>
            </a:endParaRPr>
          </a:p>
        </p:txBody>
      </p:sp>
      <p:sp>
        <p:nvSpPr>
          <p:cNvPr id="79876" name="Rectangle 2"/>
          <p:cNvSpPr>
            <a:spLocks noGrp="1" noRot="1" noChangeAspect="1" noChangeArrowheads="1" noTextEdit="1"/>
          </p:cNvSpPr>
          <p:nvPr>
            <p:ph type="sldImg"/>
          </p:nvPr>
        </p:nvSpPr>
        <p:spPr>
          <a:xfrm>
            <a:off x="962025" y="776288"/>
            <a:ext cx="4856163" cy="3641725"/>
          </a:xfrm>
          <a:ln/>
        </p:spPr>
      </p:sp>
      <p:sp>
        <p:nvSpPr>
          <p:cNvPr id="79877" name="Rectangle 3"/>
          <p:cNvSpPr>
            <a:spLocks noGrp="1" noChangeArrowheads="1"/>
          </p:cNvSpPr>
          <p:nvPr>
            <p:ph type="body" idx="1"/>
          </p:nvPr>
        </p:nvSpPr>
        <p:spPr>
          <a:xfrm>
            <a:off x="912813" y="4648200"/>
            <a:ext cx="4946650" cy="4495800"/>
          </a:xfrm>
          <a:noFill/>
          <a:ln/>
        </p:spPr>
        <p:txBody>
          <a:bodyPr/>
          <a:lstStyle/>
          <a:p>
            <a:pPr marL="228600" indent="-228600" eaLnBrk="1" hangingPunct="1"/>
            <a:endParaRPr lang="ja-JP" altLang="ja-JP">
              <a:latin typeface="ＭＳ 明朝" pitchFamily="17" charset="-128"/>
              <a:ea typeface="ＭＳ 明朝" pitchFamily="17" charset="-128"/>
            </a:endParaRPr>
          </a:p>
        </p:txBody>
      </p:sp>
    </p:spTree>
    <p:extLst>
      <p:ext uri="{BB962C8B-B14F-4D97-AF65-F5344CB8AC3E}">
        <p14:creationId xmlns:p14="http://schemas.microsoft.com/office/powerpoint/2010/main" val="177988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B009C53-D624-418B-A680-B1ECBE9B84DC}" type="slidenum">
              <a:rPr lang="en-US" altLang="ja-JP" smtClean="0"/>
              <a:pPr/>
              <a:t>18</a:t>
            </a:fld>
            <a:endParaRPr lang="en-US" altLang="ja-JP"/>
          </a:p>
        </p:txBody>
      </p:sp>
      <p:sp>
        <p:nvSpPr>
          <p:cNvPr id="79875" name="Rectangle 7"/>
          <p:cNvSpPr txBox="1">
            <a:spLocks noGrp="1" noChangeArrowheads="1"/>
          </p:cNvSpPr>
          <p:nvPr/>
        </p:nvSpPr>
        <p:spPr bwMode="auto">
          <a:xfrm>
            <a:off x="3814763" y="9371013"/>
            <a:ext cx="2919412" cy="493712"/>
          </a:xfrm>
          <a:prstGeom prst="rect">
            <a:avLst/>
          </a:prstGeom>
          <a:noFill/>
          <a:ln w="9525">
            <a:noFill/>
            <a:miter lim="800000"/>
            <a:headEnd/>
            <a:tailEnd/>
          </a:ln>
        </p:spPr>
        <p:txBody>
          <a:bodyPr lIns="91424" tIns="45712" rIns="91424" bIns="45712" anchor="b"/>
          <a:lstStyle/>
          <a:p>
            <a:pPr algn="r"/>
            <a:fld id="{7A265B87-7E4E-4689-8E64-9427845D46C0}" type="slidenum">
              <a:rPr lang="en-US" altLang="ja-JP" sz="1200">
                <a:latin typeface="Arial" pitchFamily="34" charset="0"/>
              </a:rPr>
              <a:pPr algn="r"/>
              <a:t>18</a:t>
            </a:fld>
            <a:endParaRPr lang="en-US" altLang="ja-JP" sz="1200">
              <a:latin typeface="Arial" pitchFamily="34" charset="0"/>
            </a:endParaRPr>
          </a:p>
        </p:txBody>
      </p:sp>
      <p:sp>
        <p:nvSpPr>
          <p:cNvPr id="79876" name="Rectangle 2"/>
          <p:cNvSpPr>
            <a:spLocks noGrp="1" noRot="1" noChangeAspect="1" noChangeArrowheads="1" noTextEdit="1"/>
          </p:cNvSpPr>
          <p:nvPr>
            <p:ph type="sldImg"/>
          </p:nvPr>
        </p:nvSpPr>
        <p:spPr>
          <a:xfrm>
            <a:off x="962025" y="776288"/>
            <a:ext cx="4856163" cy="3641725"/>
          </a:xfrm>
          <a:ln/>
        </p:spPr>
      </p:sp>
      <p:sp>
        <p:nvSpPr>
          <p:cNvPr id="79877" name="Rectangle 3"/>
          <p:cNvSpPr>
            <a:spLocks noGrp="1" noChangeArrowheads="1"/>
          </p:cNvSpPr>
          <p:nvPr>
            <p:ph type="body" idx="1"/>
          </p:nvPr>
        </p:nvSpPr>
        <p:spPr>
          <a:xfrm>
            <a:off x="912813" y="4648200"/>
            <a:ext cx="4946650" cy="4495800"/>
          </a:xfrm>
          <a:noFill/>
          <a:ln/>
        </p:spPr>
        <p:txBody>
          <a:bodyPr/>
          <a:lstStyle/>
          <a:p>
            <a:pPr marL="228600" indent="-228600" eaLnBrk="1" hangingPunct="1"/>
            <a:endParaRPr lang="ja-JP" altLang="ja-JP">
              <a:latin typeface="ＭＳ 明朝" pitchFamily="17" charset="-128"/>
              <a:ea typeface="ＭＳ 明朝" pitchFamily="17" charset="-128"/>
            </a:endParaRPr>
          </a:p>
        </p:txBody>
      </p:sp>
    </p:spTree>
    <p:extLst>
      <p:ext uri="{BB962C8B-B14F-4D97-AF65-F5344CB8AC3E}">
        <p14:creationId xmlns:p14="http://schemas.microsoft.com/office/powerpoint/2010/main" val="159153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60438" y="774700"/>
            <a:ext cx="4852987" cy="3641725"/>
          </a:xfrm>
          <a:ln/>
        </p:spPr>
      </p:sp>
      <p:sp>
        <p:nvSpPr>
          <p:cNvPr id="31747" name="Rectangle 3"/>
          <p:cNvSpPr>
            <a:spLocks noGrp="1" noChangeArrowheads="1"/>
          </p:cNvSpPr>
          <p:nvPr>
            <p:ph type="body" idx="1"/>
          </p:nvPr>
        </p:nvSpPr>
        <p:spPr>
          <a:xfrm>
            <a:off x="912659" y="4650294"/>
            <a:ext cx="4948147" cy="4492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a typeface="ＭＳ 明朝" pitchFamily="17" charset="-128"/>
              <a:cs typeface="Arial" panose="020B0604020202020204" pitchFamily="34" charset="0"/>
            </a:endParaRPr>
          </a:p>
        </p:txBody>
      </p:sp>
    </p:spTree>
    <p:extLst>
      <p:ext uri="{BB962C8B-B14F-4D97-AF65-F5344CB8AC3E}">
        <p14:creationId xmlns:p14="http://schemas.microsoft.com/office/powerpoint/2010/main" val="262241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20</a:t>
            </a:fld>
            <a:endParaRPr lang="en-AU"/>
          </a:p>
        </p:txBody>
      </p:sp>
    </p:spTree>
    <p:extLst>
      <p:ext uri="{BB962C8B-B14F-4D97-AF65-F5344CB8AC3E}">
        <p14:creationId xmlns:p14="http://schemas.microsoft.com/office/powerpoint/2010/main" val="280560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Ensure images are legible </a:t>
            </a:r>
          </a:p>
        </p:txBody>
      </p:sp>
      <p:sp>
        <p:nvSpPr>
          <p:cNvPr id="4" name="Slide Number Placeholder 3"/>
          <p:cNvSpPr>
            <a:spLocks noGrp="1"/>
          </p:cNvSpPr>
          <p:nvPr>
            <p:ph type="sldNum" sz="quarter" idx="5"/>
          </p:nvPr>
        </p:nvSpPr>
        <p:spPr/>
        <p:txBody>
          <a:bodyPr/>
          <a:lstStyle/>
          <a:p>
            <a:fld id="{9B20163D-3ACE-493F-B5BA-16167983EA1E}" type="slidenum">
              <a:rPr lang="en-AU" smtClean="0"/>
              <a:t>21</a:t>
            </a:fld>
            <a:endParaRPr lang="en-AU"/>
          </a:p>
        </p:txBody>
      </p:sp>
    </p:spTree>
    <p:extLst>
      <p:ext uri="{BB962C8B-B14F-4D97-AF65-F5344CB8AC3E}">
        <p14:creationId xmlns:p14="http://schemas.microsoft.com/office/powerpoint/2010/main" val="406972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A45FF28-5A64-483E-84B4-9953848862D2}" type="slidenum">
              <a:rPr lang="en-US" altLang="ja-JP" smtClean="0">
                <a:ea typeface="ＭＳ Ｐゴシック" charset="-128"/>
              </a:rPr>
              <a:pPr/>
              <a:t>22</a:t>
            </a:fld>
            <a:endParaRPr lang="en-US" altLang="ja-JP">
              <a:ea typeface="ＭＳ Ｐゴシック" charset="-128"/>
            </a:endParaRPr>
          </a:p>
        </p:txBody>
      </p:sp>
      <p:sp>
        <p:nvSpPr>
          <p:cNvPr id="59395" name="Rectangle 2"/>
          <p:cNvSpPr>
            <a:spLocks noGrp="1" noRot="1" noChangeAspect="1" noChangeArrowheads="1" noTextEdit="1"/>
          </p:cNvSpPr>
          <p:nvPr>
            <p:ph type="sldImg"/>
          </p:nvPr>
        </p:nvSpPr>
        <p:spPr>
          <a:xfrm>
            <a:off x="903288" y="739775"/>
            <a:ext cx="4924425" cy="3694113"/>
          </a:xfrm>
          <a:ln/>
        </p:spPr>
      </p:sp>
      <p:sp>
        <p:nvSpPr>
          <p:cNvPr id="59396" name="Rectangle 3"/>
          <p:cNvSpPr>
            <a:spLocks noGrp="1" noChangeArrowheads="1"/>
          </p:cNvSpPr>
          <p:nvPr>
            <p:ph type="body" idx="1"/>
          </p:nvPr>
        </p:nvSpPr>
        <p:spPr>
          <a:xfrm>
            <a:off x="672625" y="4680268"/>
            <a:ext cx="5385752" cy="4434522"/>
          </a:xfrm>
          <a:noFill/>
          <a:ln/>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112242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716AC4-4B4E-4BCD-BF07-1FA006A705DC}" type="datetime1">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dirty="0"/>
          </a:p>
        </p:txBody>
      </p:sp>
    </p:spTree>
    <p:extLst>
      <p:ext uri="{BB962C8B-B14F-4D97-AF65-F5344CB8AC3E}">
        <p14:creationId xmlns:p14="http://schemas.microsoft.com/office/powerpoint/2010/main" val="81991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63C68-36ED-4336-BCF9-322F8B7E430B}" type="datetime1">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402026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29D5D7-9300-4D3F-9D80-802231B0C76B}" type="datetime1">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388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04D9DE-B55E-442E-8DD5-C99ACEA02053}" type="datetime1">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166718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592A90-BB9B-4227-BEEC-A728CDB61D47}" type="datetime1">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102767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E64FC1F-089D-4CCB-B478-9EF3C00484AA}" type="datetime1">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94100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8CC051-364F-467D-91CA-68D40BC8BEC1}" type="datetime1">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265558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A7CBD9F-65C2-4651-BD9F-CC1606C36334}" type="datetime1">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404868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CFCCF-3089-4AA9-819C-B04BFD78F168}" type="datetime1">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294941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DB84E2-5E9B-4DC9-B1D5-5A2138347582}" type="datetime1">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157556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721E84-DFA7-4780-A5A4-3DEC858141BD}" type="datetime1">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38E015-FB28-4A23-80CC-627450F60BA8}" type="slidenum">
              <a:rPr kumimoji="1" lang="ja-JP" altLang="en-US" smtClean="0"/>
              <a:pPr/>
              <a:t>‹#›</a:t>
            </a:fld>
            <a:endParaRPr kumimoji="1" lang="ja-JP" altLang="en-US"/>
          </a:p>
        </p:txBody>
      </p:sp>
    </p:spTree>
    <p:extLst>
      <p:ext uri="{BB962C8B-B14F-4D97-AF65-F5344CB8AC3E}">
        <p14:creationId xmlns:p14="http://schemas.microsoft.com/office/powerpoint/2010/main" val="94086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5701E-1D11-4D00-86B3-BD31772D4664}" type="datetime1">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26301" y="6389961"/>
            <a:ext cx="2057400" cy="365125"/>
          </a:xfrm>
          <a:prstGeom prst="rect">
            <a:avLst/>
          </a:prstGeom>
        </p:spPr>
        <p:txBody>
          <a:bodyPr vert="horz" lIns="91440" tIns="45720" rIns="91440" bIns="45720" rtlCol="0" anchor="ctr"/>
          <a:lstStyle>
            <a:lvl1pPr algn="r">
              <a:defRPr sz="2800">
                <a:solidFill>
                  <a:schemeClr val="tx1"/>
                </a:solidFill>
              </a:defRPr>
            </a:lvl1pPr>
          </a:lstStyle>
          <a:p>
            <a:fld id="{5738E015-FB28-4A23-80CC-627450F60BA8}" type="slidenum">
              <a:rPr kumimoji="1" lang="ja-JP" altLang="en-US" smtClean="0"/>
              <a:pPr/>
              <a:t>‹#›</a:t>
            </a:fld>
            <a:endParaRPr kumimoji="1" lang="ja-JP" altLang="en-US" dirty="0"/>
          </a:p>
        </p:txBody>
      </p:sp>
    </p:spTree>
    <p:extLst>
      <p:ext uri="{BB962C8B-B14F-4D97-AF65-F5344CB8AC3E}">
        <p14:creationId xmlns:p14="http://schemas.microsoft.com/office/powerpoint/2010/main" val="13917090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pandora.mri-jma.go.jp/images/logo_L1.jpg" TargetMode="External"/><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https://pandora.mri-jma.go.jp/images/logo_L1.jpg" TargetMode="External"/><Relationship Id="rId5" Type="http://schemas.openxmlformats.org/officeDocument/2006/relationships/image" Target="../media/image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hyperlink" Target="https://public.emdat.b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3575" y="1552965"/>
            <a:ext cx="8936849" cy="1470025"/>
          </a:xfrm>
        </p:spPr>
        <p:txBody>
          <a:bodyPr>
            <a:normAutofit/>
          </a:bodyPr>
          <a:lstStyle/>
          <a:p>
            <a:r>
              <a:rPr lang="en-GB" altLang="ja-JP" sz="4000" b="1" dirty="0">
                <a:solidFill>
                  <a:srgbClr val="0000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Times New Roman" panose="02020603050405020304" pitchFamily="18" charset="0"/>
              </a:rPr>
              <a:t>Tropical Cyclone and Storm </a:t>
            </a:r>
            <a:r>
              <a:rPr lang="en-US" altLang="ja-JP" sz="4000" b="1" dirty="0">
                <a:solidFill>
                  <a:srgbClr val="0000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Times New Roman" panose="02020603050405020304" pitchFamily="18" charset="0"/>
              </a:rPr>
              <a:t>S</a:t>
            </a:r>
            <a:r>
              <a:rPr lang="en-GB" altLang="ja-JP" sz="4000" b="1" dirty="0">
                <a:solidFill>
                  <a:srgbClr val="0000FF"/>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Times New Roman" panose="02020603050405020304" pitchFamily="18" charset="0"/>
              </a:rPr>
              <a:t>urge Forecasting method</a:t>
            </a:r>
            <a:endParaRPr kumimoji="1" lang="ja-JP" altLang="en-US" sz="3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EF45D5CD-A146-A027-37F9-9546AF59E7C7}"/>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7129" y="4570022"/>
            <a:ext cx="1123277" cy="112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29" descr="jmalogo-cm">
            <a:extLst>
              <a:ext uri="{FF2B5EF4-FFF2-40B4-BE49-F238E27FC236}">
                <a16:creationId xmlns:a16="http://schemas.microsoft.com/office/drawing/2014/main" id="{8B6F52AB-5318-952E-3EB9-AA599FFE6F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3645" y="4413756"/>
            <a:ext cx="1123277" cy="112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26C9D9FB-7D36-B21C-1AC8-29E6BBEC5BF8}"/>
              </a:ext>
            </a:extLst>
          </p:cNvPr>
          <p:cNvSpPr txBox="1">
            <a:spLocks noChangeArrowheads="1"/>
          </p:cNvSpPr>
          <p:nvPr/>
        </p:nvSpPr>
        <p:spPr bwMode="auto">
          <a:xfrm>
            <a:off x="3510387" y="122461"/>
            <a:ext cx="561086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r">
              <a:buNone/>
            </a:pPr>
            <a:r>
              <a:rPr lang="en-GB" sz="1200" b="1" i="1" u="none" strike="noStrike" baseline="0" dirty="0">
                <a:solidFill>
                  <a:srgbClr val="002060"/>
                </a:solidFill>
                <a:effectLst>
                  <a:outerShdw blurRad="38100" dist="38100" dir="2700000" algn="tl">
                    <a:srgbClr val="000000">
                      <a:alpha val="43137"/>
                    </a:srgbClr>
                  </a:outerShdw>
                </a:effectLst>
                <a:latin typeface="+mn-ea"/>
                <a:ea typeface="+mn-ea"/>
              </a:rPr>
              <a:t>Data Buoy Cooperation Panel Workshop </a:t>
            </a:r>
          </a:p>
          <a:p>
            <a:pPr algn="r"/>
            <a:r>
              <a:rPr lang="en-GB" sz="1200" b="1" i="1" u="none" strike="noStrike" baseline="0" dirty="0">
                <a:solidFill>
                  <a:srgbClr val="002060"/>
                </a:solidFill>
                <a:effectLst>
                  <a:outerShdw blurRad="38100" dist="38100" dir="2700000" algn="tl">
                    <a:srgbClr val="000000">
                      <a:alpha val="43137"/>
                    </a:srgbClr>
                  </a:outerShdw>
                </a:effectLst>
                <a:latin typeface="+mn-ea"/>
                <a:ea typeface="+mn-ea"/>
              </a:rPr>
              <a:t>on Ocean Observations for Weather Forecast and Climate Prediction</a:t>
            </a:r>
            <a:r>
              <a:rPr lang="en-US" altLang="ja-JP" sz="1200" b="1" i="1" strike="noStrike" baseline="0" dirty="0">
                <a:solidFill>
                  <a:srgbClr val="002060"/>
                </a:solidFill>
                <a:effectLst>
                  <a:outerShdw blurRad="38100" dist="38100" dir="2700000" algn="tl">
                    <a:srgbClr val="000000">
                      <a:alpha val="43137"/>
                    </a:srgbClr>
                  </a:outerShdw>
                </a:effectLst>
                <a:latin typeface="+mn-ea"/>
                <a:ea typeface="+mn-ea"/>
                <a:cs typeface="Times New Roman" panose="02020603050405020304" pitchFamily="18" charset="0"/>
              </a:rPr>
              <a:t>,</a:t>
            </a:r>
          </a:p>
          <a:p>
            <a:pPr algn="r"/>
            <a:r>
              <a:rPr lang="en-US" altLang="ja-JP" sz="1200" b="1" i="1" dirty="0">
                <a:solidFill>
                  <a:srgbClr val="002060"/>
                </a:solidFill>
                <a:effectLst>
                  <a:outerShdw blurRad="38100" dist="38100" dir="2700000" algn="tl">
                    <a:srgbClr val="000000">
                      <a:alpha val="43137"/>
                    </a:srgbClr>
                  </a:outerShdw>
                </a:effectLst>
                <a:latin typeface="+mn-ea"/>
                <a:ea typeface="+mn-ea"/>
                <a:cs typeface="Times New Roman" panose="02020603050405020304" pitchFamily="18" charset="0"/>
              </a:rPr>
              <a:t>6-8 / Aug / 2024</a:t>
            </a:r>
          </a:p>
          <a:p>
            <a:pPr algn="r"/>
            <a:r>
              <a:rPr lang="en-US" altLang="ja-JP" sz="1200" b="1" i="1" strike="noStrike" baseline="0" dirty="0">
                <a:solidFill>
                  <a:srgbClr val="002060"/>
                </a:solidFill>
                <a:effectLst>
                  <a:outerShdw blurRad="38100" dist="38100" dir="2700000" algn="tl">
                    <a:srgbClr val="000000">
                      <a:alpha val="43137"/>
                    </a:srgbClr>
                  </a:outerShdw>
                </a:effectLst>
                <a:latin typeface="+mn-ea"/>
                <a:ea typeface="+mn-ea"/>
                <a:cs typeface="Times New Roman" panose="02020603050405020304" pitchFamily="18" charset="0"/>
              </a:rPr>
              <a:t> Bogor, Indonesia</a:t>
            </a:r>
            <a:endParaRPr lang="en-US" altLang="ja-JP" sz="1200" b="1" i="1" dirty="0">
              <a:solidFill>
                <a:srgbClr val="002060"/>
              </a:solidFill>
              <a:effectLst>
                <a:outerShdw blurRad="38100" dist="38100" dir="2700000" algn="tl">
                  <a:srgbClr val="000000">
                    <a:alpha val="43137"/>
                  </a:srgbClr>
                </a:outerShdw>
              </a:effectLst>
              <a:latin typeface="+mn-ea"/>
              <a:ea typeface="+mn-ea"/>
              <a:cs typeface="Times New Roman" panose="02020603050405020304" pitchFamily="18" charset="0"/>
            </a:endParaRPr>
          </a:p>
        </p:txBody>
      </p:sp>
      <p:sp>
        <p:nvSpPr>
          <p:cNvPr id="23" name="字幕 22">
            <a:extLst>
              <a:ext uri="{FF2B5EF4-FFF2-40B4-BE49-F238E27FC236}">
                <a16:creationId xmlns:a16="http://schemas.microsoft.com/office/drawing/2014/main" id="{1F2794CF-7991-BEAA-1256-6429425463A3}"/>
              </a:ext>
            </a:extLst>
          </p:cNvPr>
          <p:cNvSpPr>
            <a:spLocks noGrp="1"/>
          </p:cNvSpPr>
          <p:nvPr>
            <p:ph type="subTitle" idx="1"/>
          </p:nvPr>
        </p:nvSpPr>
        <p:spPr>
          <a:xfrm>
            <a:off x="1143000" y="4247643"/>
            <a:ext cx="6858000" cy="1878498"/>
          </a:xfrm>
        </p:spPr>
        <p:txBody>
          <a:bodyPr>
            <a:normAutofit fontScale="70000" lnSpcReduction="20000"/>
          </a:bodyPr>
          <a:lstStyle/>
          <a:p>
            <a:pPr>
              <a:lnSpc>
                <a:spcPct val="80000"/>
              </a:lnSpc>
            </a:pPr>
            <a:r>
              <a:rPr lang="en-US" altLang="ja-JP" sz="2300" dirty="0" err="1">
                <a:solidFill>
                  <a:schemeClr val="tx1"/>
                </a:solidFill>
                <a:latin typeface="Arial" panose="020B0604020202020204" pitchFamily="34" charset="0"/>
                <a:cs typeface="Arial" panose="020B0604020202020204" pitchFamily="34" charset="0"/>
              </a:rPr>
              <a:t>Nadao</a:t>
            </a:r>
            <a:r>
              <a:rPr lang="en-US" altLang="ja-JP" sz="2300" dirty="0">
                <a:solidFill>
                  <a:schemeClr val="tx1"/>
                </a:solidFill>
                <a:latin typeface="Arial" panose="020B0604020202020204" pitchFamily="34" charset="0"/>
                <a:cs typeface="Arial" panose="020B0604020202020204" pitchFamily="34" charset="0"/>
              </a:rPr>
              <a:t> Kohno</a:t>
            </a:r>
            <a:br>
              <a:rPr lang="en-US" altLang="ja-JP" sz="2300" dirty="0">
                <a:solidFill>
                  <a:schemeClr val="tx1"/>
                </a:solidFill>
                <a:latin typeface="Arial" panose="020B0604020202020204" pitchFamily="34" charset="0"/>
                <a:cs typeface="Arial" panose="020B0604020202020204" pitchFamily="34" charset="0"/>
              </a:rPr>
            </a:br>
            <a:endParaRPr lang="en-US" altLang="ja-JP" sz="2300" dirty="0">
              <a:solidFill>
                <a:schemeClr val="tx1"/>
              </a:solidFill>
              <a:latin typeface="Arial" panose="020B0604020202020204" pitchFamily="34" charset="0"/>
              <a:cs typeface="Arial" panose="020B0604020202020204" pitchFamily="34" charset="0"/>
            </a:endParaRPr>
          </a:p>
          <a:p>
            <a:pPr>
              <a:lnSpc>
                <a:spcPct val="80000"/>
              </a:lnSpc>
            </a:pPr>
            <a:r>
              <a:rPr lang="en-US" altLang="ja-JP" sz="2300" dirty="0">
                <a:solidFill>
                  <a:schemeClr val="tx1"/>
                </a:solidFill>
                <a:latin typeface="Arial" panose="020B0604020202020204" pitchFamily="34" charset="0"/>
                <a:cs typeface="Arial" panose="020B0604020202020204" pitchFamily="34" charset="0"/>
              </a:rPr>
              <a:t>The Third Laboratory, </a:t>
            </a:r>
          </a:p>
          <a:p>
            <a:pPr>
              <a:lnSpc>
                <a:spcPct val="80000"/>
              </a:lnSpc>
            </a:pPr>
            <a:r>
              <a:rPr lang="en-US" altLang="ja-JP" sz="2300" dirty="0">
                <a:solidFill>
                  <a:schemeClr val="tx1"/>
                </a:solidFill>
                <a:latin typeface="Arial" panose="020B0604020202020204" pitchFamily="34" charset="0"/>
                <a:cs typeface="Arial" panose="020B0604020202020204" pitchFamily="34" charset="0"/>
              </a:rPr>
              <a:t>Department of Applied Meteorology Research,</a:t>
            </a:r>
          </a:p>
          <a:p>
            <a:pPr>
              <a:lnSpc>
                <a:spcPct val="80000"/>
              </a:lnSpc>
            </a:pPr>
            <a:r>
              <a:rPr lang="en-US" altLang="ja-JP" sz="2300" dirty="0">
                <a:solidFill>
                  <a:schemeClr val="tx1"/>
                </a:solidFill>
                <a:latin typeface="Arial" panose="020B0604020202020204" pitchFamily="34" charset="0"/>
                <a:cs typeface="Arial" panose="020B0604020202020204" pitchFamily="34" charset="0"/>
              </a:rPr>
              <a:t>Meteorological Research Institute, JMA</a:t>
            </a:r>
          </a:p>
          <a:p>
            <a:pPr>
              <a:lnSpc>
                <a:spcPct val="80000"/>
              </a:lnSpc>
            </a:pPr>
            <a:endParaRPr lang="en-US" altLang="ja-JP" sz="2300" dirty="0">
              <a:solidFill>
                <a:schemeClr val="tx1"/>
              </a:solidFill>
              <a:latin typeface="Arial" panose="020B0604020202020204" pitchFamily="34" charset="0"/>
              <a:cs typeface="Arial" panose="020B0604020202020204" pitchFamily="34" charset="0"/>
            </a:endParaRPr>
          </a:p>
          <a:p>
            <a:pPr>
              <a:lnSpc>
                <a:spcPct val="80000"/>
              </a:lnSpc>
            </a:pPr>
            <a:r>
              <a:rPr lang="en-US" altLang="ja-JP" sz="2300" dirty="0">
                <a:solidFill>
                  <a:schemeClr val="tx1"/>
                </a:solidFill>
                <a:latin typeface="Arial" panose="020B0604020202020204" pitchFamily="34" charset="0"/>
                <a:cs typeface="Arial" panose="020B0604020202020204" pitchFamily="34" charset="0"/>
              </a:rPr>
              <a:t>nkohno@mri-jma.go.jp; nkono@met.kishou.go.jp </a:t>
            </a:r>
            <a:endParaRPr lang="ja-JP" altLang="en-US" sz="2300" dirty="0">
              <a:solidFill>
                <a:schemeClr val="tx1"/>
              </a:solidFill>
              <a:latin typeface="Arial" panose="020B0604020202020204" pitchFamily="34" charset="0"/>
              <a:cs typeface="Arial" panose="020B0604020202020204" pitchFamily="34" charset="0"/>
            </a:endParaRPr>
          </a:p>
          <a:p>
            <a:endParaRPr lang="en-GB" dirty="0"/>
          </a:p>
        </p:txBody>
      </p:sp>
      <p:pic>
        <p:nvPicPr>
          <p:cNvPr id="7" name="図 6">
            <a:extLst>
              <a:ext uri="{FF2B5EF4-FFF2-40B4-BE49-F238E27FC236}">
                <a16:creationId xmlns:a16="http://schemas.microsoft.com/office/drawing/2014/main" id="{92ACC1DD-6A52-0AE8-4165-70CEDD5B3269}"/>
              </a:ext>
            </a:extLst>
          </p:cNvPr>
          <p:cNvPicPr>
            <a:picLocks noChangeAspect="1"/>
          </p:cNvPicPr>
          <p:nvPr/>
        </p:nvPicPr>
        <p:blipFill>
          <a:blip r:embed="rId5"/>
          <a:stretch>
            <a:fillRect/>
          </a:stretch>
        </p:blipFill>
        <p:spPr>
          <a:xfrm>
            <a:off x="247761" y="66634"/>
            <a:ext cx="1009679" cy="1000500"/>
          </a:xfrm>
          <a:prstGeom prst="rect">
            <a:avLst/>
          </a:prstGeom>
          <a:noFill/>
        </p:spPr>
      </p:pic>
      <p:sp>
        <p:nvSpPr>
          <p:cNvPr id="13" name="AutoShape 2" descr="IOC Logo">
            <a:extLst>
              <a:ext uri="{FF2B5EF4-FFF2-40B4-BE49-F238E27FC236}">
                <a16:creationId xmlns:a16="http://schemas.microsoft.com/office/drawing/2014/main" id="{201C9640-A50E-1AD2-A41D-7EE0BD1ED1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OC Logo">
            <a:extLst>
              <a:ext uri="{FF2B5EF4-FFF2-40B4-BE49-F238E27FC236}">
                <a16:creationId xmlns:a16="http://schemas.microsoft.com/office/drawing/2014/main" id="{76A34837-1BCF-EB9D-4EFB-1215E99E37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8135" y="162199"/>
            <a:ext cx="932252" cy="8771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BCP logo">
            <a:extLst>
              <a:ext uri="{FF2B5EF4-FFF2-40B4-BE49-F238E27FC236}">
                <a16:creationId xmlns:a16="http://schemas.microsoft.com/office/drawing/2014/main" id="{864AFCA6-FEC0-2B77-8AFB-15AF286C70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2861" y="139872"/>
            <a:ext cx="889853" cy="89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BAF5E-CE45-D062-CC38-F794E55E124A}"/>
              </a:ext>
            </a:extLst>
          </p:cNvPr>
          <p:cNvSpPr>
            <a:spLocks noGrp="1"/>
          </p:cNvSpPr>
          <p:nvPr>
            <p:ph type="title"/>
          </p:nvPr>
        </p:nvSpPr>
        <p:spPr>
          <a:xfrm>
            <a:off x="89674" y="-130174"/>
            <a:ext cx="8749526" cy="1325563"/>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Intensity Forecast of Tropical Cyclones</a:t>
            </a:r>
            <a:endParaRPr kumimoji="1" lang="ja-JP" altLang="en-US" sz="4000" b="1" dirty="0">
              <a:solidFill>
                <a:srgbClr val="002060"/>
              </a:solidFill>
              <a:effectLst>
                <a:outerShdw blurRad="38100" dist="38100" dir="2700000" algn="tl">
                  <a:srgbClr val="000000">
                    <a:alpha val="43137"/>
                  </a:srgbClr>
                </a:outerShdw>
              </a:effectLst>
            </a:endParaRPr>
          </a:p>
        </p:txBody>
      </p:sp>
      <p:sp>
        <p:nvSpPr>
          <p:cNvPr id="3" name="コンテンツ プレースホルダー 2">
            <a:extLst>
              <a:ext uri="{FF2B5EF4-FFF2-40B4-BE49-F238E27FC236}">
                <a16:creationId xmlns:a16="http://schemas.microsoft.com/office/drawing/2014/main" id="{5C08EF06-3AB0-5173-4BB6-A0827DC615D3}"/>
              </a:ext>
            </a:extLst>
          </p:cNvPr>
          <p:cNvSpPr>
            <a:spLocks noGrp="1"/>
          </p:cNvSpPr>
          <p:nvPr>
            <p:ph idx="1"/>
          </p:nvPr>
        </p:nvSpPr>
        <p:spPr>
          <a:xfrm>
            <a:off x="394474" y="1195389"/>
            <a:ext cx="7886700" cy="2523171"/>
          </a:xfrm>
        </p:spPr>
        <p:txBody>
          <a:bodyPr>
            <a:normAutofit/>
          </a:bodyPr>
          <a:lstStyle/>
          <a:p>
            <a:r>
              <a:rPr kumimoji="1" lang="en-US" altLang="ja-JP" dirty="0"/>
              <a:t>Based on satellite analysis (Dvorak method)</a:t>
            </a:r>
          </a:p>
          <a:p>
            <a:r>
              <a:rPr lang="en-US" altLang="ja-JP" dirty="0"/>
              <a:t>Statistical method (e.g. SHIPS)</a:t>
            </a:r>
          </a:p>
          <a:p>
            <a:r>
              <a:rPr lang="en-US" altLang="ja-JP" dirty="0"/>
              <a:t>Environmental observed conditions </a:t>
            </a:r>
          </a:p>
          <a:p>
            <a:pPr marL="0" indent="0">
              <a:buNone/>
            </a:pPr>
            <a:r>
              <a:rPr lang="en-US" altLang="ja-JP" dirty="0">
                <a:solidFill>
                  <a:srgbClr val="00B050"/>
                </a:solidFill>
              </a:rPr>
              <a:t>(Model forecasts are used too.)</a:t>
            </a:r>
          </a:p>
          <a:p>
            <a:pPr lvl="1"/>
            <a:endParaRPr kumimoji="1" lang="en-US" altLang="ja-JP" dirty="0"/>
          </a:p>
        </p:txBody>
      </p:sp>
      <p:sp>
        <p:nvSpPr>
          <p:cNvPr id="4" name="スライド番号プレースホルダー 3">
            <a:extLst>
              <a:ext uri="{FF2B5EF4-FFF2-40B4-BE49-F238E27FC236}">
                <a16:creationId xmlns:a16="http://schemas.microsoft.com/office/drawing/2014/main" id="{8840ECB5-7210-FD8D-C5F4-E688C61A8199}"/>
              </a:ext>
            </a:extLst>
          </p:cNvPr>
          <p:cNvSpPr>
            <a:spLocks noGrp="1"/>
          </p:cNvSpPr>
          <p:nvPr>
            <p:ph type="sldNum" sz="quarter" idx="12"/>
          </p:nvPr>
        </p:nvSpPr>
        <p:spPr/>
        <p:txBody>
          <a:bodyPr/>
          <a:lstStyle/>
          <a:p>
            <a:fld id="{5738E015-FB28-4A23-80CC-627450F60BA8}" type="slidenum">
              <a:rPr kumimoji="1" lang="ja-JP" altLang="en-US" smtClean="0"/>
              <a:pPr/>
              <a:t>10</a:t>
            </a:fld>
            <a:endParaRPr kumimoji="1" lang="ja-JP" altLang="en-US" dirty="0"/>
          </a:p>
        </p:txBody>
      </p:sp>
      <p:pic>
        <p:nvPicPr>
          <p:cNvPr id="6" name="図 5">
            <a:extLst>
              <a:ext uri="{FF2B5EF4-FFF2-40B4-BE49-F238E27FC236}">
                <a16:creationId xmlns:a16="http://schemas.microsoft.com/office/drawing/2014/main" id="{15BEC8F2-FA24-301F-9722-5172347D6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4" y="3325714"/>
            <a:ext cx="3009003" cy="2921655"/>
          </a:xfrm>
          <a:prstGeom prst="rect">
            <a:avLst/>
          </a:prstGeom>
        </p:spPr>
      </p:pic>
      <p:pic>
        <p:nvPicPr>
          <p:cNvPr id="8" name="図 7">
            <a:extLst>
              <a:ext uri="{FF2B5EF4-FFF2-40B4-BE49-F238E27FC236}">
                <a16:creationId xmlns:a16="http://schemas.microsoft.com/office/drawing/2014/main" id="{5159C928-05E1-67E7-A25D-A027DAEA2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790" y="3325713"/>
            <a:ext cx="3009003" cy="2921655"/>
          </a:xfrm>
          <a:prstGeom prst="rect">
            <a:avLst/>
          </a:prstGeom>
        </p:spPr>
      </p:pic>
      <p:sp>
        <p:nvSpPr>
          <p:cNvPr id="9" name="テキスト ボックス 8">
            <a:extLst>
              <a:ext uri="{FF2B5EF4-FFF2-40B4-BE49-F238E27FC236}">
                <a16:creationId xmlns:a16="http://schemas.microsoft.com/office/drawing/2014/main" id="{12BDF12A-89AB-B7B9-7F96-7137B39751D7}"/>
              </a:ext>
            </a:extLst>
          </p:cNvPr>
          <p:cNvSpPr txBox="1"/>
          <p:nvPr/>
        </p:nvSpPr>
        <p:spPr>
          <a:xfrm>
            <a:off x="1625642" y="6385754"/>
            <a:ext cx="4711337" cy="369332"/>
          </a:xfrm>
          <a:prstGeom prst="rect">
            <a:avLst/>
          </a:prstGeom>
          <a:noFill/>
        </p:spPr>
        <p:txBody>
          <a:bodyPr wrap="square" rtlCol="0">
            <a:spAutoFit/>
          </a:bodyPr>
          <a:lstStyle/>
          <a:p>
            <a:r>
              <a:rPr lang="en-GB" dirty="0"/>
              <a:t>Ex. TCHP and its 1-day difference </a:t>
            </a:r>
          </a:p>
        </p:txBody>
      </p:sp>
      <p:sp>
        <p:nvSpPr>
          <p:cNvPr id="11" name="テキスト ボックス 10">
            <a:extLst>
              <a:ext uri="{FF2B5EF4-FFF2-40B4-BE49-F238E27FC236}">
                <a16:creationId xmlns:a16="http://schemas.microsoft.com/office/drawing/2014/main" id="{5FFB5D72-408F-CCA6-429B-0339F6FAD250}"/>
              </a:ext>
            </a:extLst>
          </p:cNvPr>
          <p:cNvSpPr txBox="1"/>
          <p:nvPr/>
        </p:nvSpPr>
        <p:spPr>
          <a:xfrm>
            <a:off x="6229906" y="3349228"/>
            <a:ext cx="2824420" cy="1384995"/>
          </a:xfrm>
          <a:prstGeom prst="rect">
            <a:avLst/>
          </a:prstGeom>
          <a:noFill/>
        </p:spPr>
        <p:txBody>
          <a:bodyPr wrap="square">
            <a:spAutoFit/>
          </a:bodyPr>
          <a:lstStyle/>
          <a:p>
            <a:pPr algn="l"/>
            <a:r>
              <a:rPr lang="en-GB" sz="1200" b="0" i="0" u="none" strike="noStrike" baseline="0" dirty="0">
                <a:latin typeface="Times New Roman" panose="02020603050405020304" pitchFamily="18" charset="0"/>
              </a:rPr>
              <a:t>Tropical cyclone heat potential (TCHP) </a:t>
            </a:r>
            <a:r>
              <a:rPr lang="en-GB" sz="1200" b="0" i="1" u="none" strike="noStrike" baseline="0" dirty="0">
                <a:latin typeface="Times New Roman" panose="02020603050405020304" pitchFamily="18" charset="0"/>
              </a:rPr>
              <a:t>Q</a:t>
            </a:r>
          </a:p>
          <a:p>
            <a:pPr algn="l"/>
            <a:endParaRPr lang="en-GB" sz="1200" b="0" i="0" u="none" strike="noStrike" baseline="0" dirty="0">
              <a:latin typeface="Times New Roman" panose="02020603050405020304" pitchFamily="18" charset="0"/>
            </a:endParaRPr>
          </a:p>
          <a:p>
            <a:pPr algn="l"/>
            <a:r>
              <a:rPr lang="en-GB" sz="1200" dirty="0">
                <a:latin typeface="Times New Roman" panose="02020603050405020304" pitchFamily="18" charset="0"/>
              </a:rPr>
              <a:t>O</a:t>
            </a:r>
            <a:r>
              <a:rPr lang="en-GB" sz="1200" b="0" i="0" u="none" strike="noStrike" baseline="0" dirty="0">
                <a:latin typeface="Times New Roman" panose="02020603050405020304" pitchFamily="18" charset="0"/>
              </a:rPr>
              <a:t>cean heat content from the surface to the depth of the 26°C isotherm.</a:t>
            </a:r>
          </a:p>
          <a:p>
            <a:pPr algn="l"/>
            <a:endParaRPr lang="en-GB" sz="1200" dirty="0">
              <a:latin typeface="Times New Roman" panose="02020603050405020304" pitchFamily="18" charset="0"/>
            </a:endParaRPr>
          </a:p>
          <a:p>
            <a:pPr algn="l"/>
            <a:endParaRPr lang="en-GB" sz="1200" dirty="0">
              <a:latin typeface="Times New Roman" panose="02020603050405020304" pitchFamily="18" charset="0"/>
            </a:endParaRPr>
          </a:p>
          <a:p>
            <a:pPr algn="l"/>
            <a:endParaRPr lang="en-GB" sz="1200" dirty="0"/>
          </a:p>
        </p:txBody>
      </p:sp>
      <p:sp>
        <p:nvSpPr>
          <p:cNvPr id="13" name="テキスト ボックス 12">
            <a:extLst>
              <a:ext uri="{FF2B5EF4-FFF2-40B4-BE49-F238E27FC236}">
                <a16:creationId xmlns:a16="http://schemas.microsoft.com/office/drawing/2014/main" id="{0E84C1DE-C180-64B2-726D-07F538712619}"/>
              </a:ext>
            </a:extLst>
          </p:cNvPr>
          <p:cNvSpPr txBox="1"/>
          <p:nvPr/>
        </p:nvSpPr>
        <p:spPr>
          <a:xfrm>
            <a:off x="6229906" y="4972987"/>
            <a:ext cx="2914094" cy="1015663"/>
          </a:xfrm>
          <a:prstGeom prst="rect">
            <a:avLst/>
          </a:prstGeom>
          <a:noFill/>
        </p:spPr>
        <p:txBody>
          <a:bodyPr wrap="square">
            <a:spAutoFit/>
          </a:bodyPr>
          <a:lstStyle/>
          <a:p>
            <a:pPr algn="l"/>
            <a:r>
              <a:rPr lang="en-GB" sz="1200" b="0" i="1" u="none" strike="noStrike" baseline="0" dirty="0">
                <a:latin typeface="Times New Roman" panose="02020603050405020304" pitchFamily="18" charset="0"/>
              </a:rPr>
              <a:t>C</a:t>
            </a:r>
            <a:r>
              <a:rPr lang="en-GB" sz="1200" b="0" i="1" u="none" strike="noStrike" baseline="-25000" dirty="0">
                <a:latin typeface="Times New Roman" panose="02020603050405020304" pitchFamily="18" charset="0"/>
              </a:rPr>
              <a:t>p</a:t>
            </a:r>
            <a:r>
              <a:rPr lang="en-GB" sz="1200" b="0" i="1" u="none" strike="noStrike" baseline="0" dirty="0">
                <a:latin typeface="Times New Roman" panose="02020603050405020304" pitchFamily="18" charset="0"/>
              </a:rPr>
              <a:t> :</a:t>
            </a:r>
            <a:r>
              <a:rPr lang="en-GB" sz="1200" b="0" i="0" u="none" strike="noStrike" baseline="0" dirty="0">
                <a:latin typeface="Times New Roman" panose="02020603050405020304" pitchFamily="18" charset="0"/>
              </a:rPr>
              <a:t> specific heat at a constant pressure, </a:t>
            </a:r>
          </a:p>
          <a:p>
            <a:pPr algn="l"/>
            <a:r>
              <a:rPr lang="en-GB" sz="1200" b="0" i="1" u="none" strike="noStrike" baseline="0" dirty="0">
                <a:latin typeface="Times New Roman" panose="02020603050405020304" pitchFamily="18" charset="0"/>
              </a:rPr>
              <a:t>T</a:t>
            </a:r>
            <a:r>
              <a:rPr lang="en-GB" sz="1200" b="0" i="1" u="none" strike="noStrike" baseline="-25000" dirty="0">
                <a:latin typeface="Times New Roman" panose="02020603050405020304" pitchFamily="18" charset="0"/>
              </a:rPr>
              <a:t>i</a:t>
            </a:r>
            <a:r>
              <a:rPr lang="en-GB" sz="1200" b="0" i="1" u="none" strike="noStrike" baseline="0" dirty="0">
                <a:latin typeface="Times New Roman" panose="02020603050405020304" pitchFamily="18" charset="0"/>
              </a:rPr>
              <a:t> :</a:t>
            </a:r>
            <a:r>
              <a:rPr lang="en-GB" sz="1200" b="0" i="0" u="none" strike="noStrike" baseline="0" dirty="0">
                <a:latin typeface="Times New Roman" panose="02020603050405020304" pitchFamily="18" charset="0"/>
              </a:rPr>
              <a:t> water temperature in °C at the </a:t>
            </a:r>
            <a:r>
              <a:rPr lang="en-GB" sz="1200" b="0" i="1" u="none" strike="noStrike" baseline="0" dirty="0" err="1">
                <a:latin typeface="Times New Roman" panose="02020603050405020304" pitchFamily="18" charset="0"/>
              </a:rPr>
              <a:t>i</a:t>
            </a:r>
            <a:r>
              <a:rPr lang="en-GB" sz="1200" b="0" i="0" u="none" strike="noStrike" baseline="0" dirty="0" err="1">
                <a:latin typeface="Times New Roman" panose="02020603050405020304" pitchFamily="18" charset="0"/>
              </a:rPr>
              <a:t>-th</a:t>
            </a:r>
            <a:r>
              <a:rPr lang="en-GB" sz="1200" b="0" i="0" u="none" strike="noStrike" baseline="0" dirty="0">
                <a:latin typeface="Times New Roman" panose="02020603050405020304" pitchFamily="18" charset="0"/>
              </a:rPr>
              <a:t> level, </a:t>
            </a:r>
          </a:p>
          <a:p>
            <a:pPr algn="l"/>
            <a:r>
              <a:rPr lang="en-GB" sz="1200" b="0" i="0" u="none" strike="noStrike" baseline="0" dirty="0" err="1">
                <a:latin typeface="TimesNewRomanPSMT"/>
              </a:rPr>
              <a:t>Δ</a:t>
            </a:r>
            <a:r>
              <a:rPr lang="en-GB" sz="1200" b="0" i="1" u="none" strike="noStrike" baseline="0" dirty="0" err="1">
                <a:latin typeface="Times New Roman" panose="02020603050405020304" pitchFamily="18" charset="0"/>
              </a:rPr>
              <a:t>z</a:t>
            </a:r>
            <a:r>
              <a:rPr lang="en-GB" sz="1200" b="0" i="1" u="none" strike="noStrike" baseline="-25000" dirty="0" err="1">
                <a:latin typeface="Times New Roman" panose="02020603050405020304" pitchFamily="18" charset="0"/>
              </a:rPr>
              <a:t>i</a:t>
            </a:r>
            <a:r>
              <a:rPr lang="en-GB" sz="1200" b="0" i="1" u="none" strike="noStrike" baseline="0" dirty="0">
                <a:latin typeface="Times New Roman" panose="02020603050405020304" pitchFamily="18" charset="0"/>
              </a:rPr>
              <a:t> :</a:t>
            </a:r>
            <a:r>
              <a:rPr lang="en-GB" sz="1200" b="0" i="0" u="none" strike="noStrike" baseline="0" dirty="0">
                <a:latin typeface="Times New Roman" panose="02020603050405020304" pitchFamily="18" charset="0"/>
              </a:rPr>
              <a:t> </a:t>
            </a:r>
            <a:r>
              <a:rPr lang="en-GB" sz="1200" b="0" i="1" u="none" strike="noStrike" baseline="0" dirty="0" err="1">
                <a:latin typeface="Times New Roman" panose="02020603050405020304" pitchFamily="18" charset="0"/>
              </a:rPr>
              <a:t>i</a:t>
            </a:r>
            <a:r>
              <a:rPr lang="en-GB" sz="1200" b="0" i="0" u="none" strike="noStrike" baseline="0" dirty="0" err="1">
                <a:latin typeface="Times New Roman" panose="02020603050405020304" pitchFamily="18" charset="0"/>
              </a:rPr>
              <a:t>-th</a:t>
            </a:r>
            <a:r>
              <a:rPr lang="en-GB" sz="1200" b="0" i="0" u="none" strike="noStrike" baseline="0" dirty="0">
                <a:latin typeface="Times New Roman" panose="02020603050405020304" pitchFamily="18" charset="0"/>
              </a:rPr>
              <a:t> layer water thickness, </a:t>
            </a:r>
          </a:p>
          <a:p>
            <a:pPr algn="l"/>
            <a:r>
              <a:rPr lang="en-GB" sz="1200" b="0" i="1" u="none" strike="noStrike" baseline="0" dirty="0" err="1">
                <a:latin typeface="TimesNewRomanPS-ItalicMT"/>
              </a:rPr>
              <a:t>ρ</a:t>
            </a:r>
            <a:r>
              <a:rPr lang="en-GB" sz="1200" b="0" i="1" u="none" strike="noStrike" baseline="-25000" dirty="0" err="1">
                <a:latin typeface="Times New Roman" panose="02020603050405020304" pitchFamily="18" charset="0"/>
              </a:rPr>
              <a:t>i</a:t>
            </a:r>
            <a:r>
              <a:rPr lang="en-GB" sz="1200" b="0" i="1" u="none" strike="noStrike" baseline="0" dirty="0">
                <a:latin typeface="Times New Roman" panose="02020603050405020304" pitchFamily="18" charset="0"/>
              </a:rPr>
              <a:t> :</a:t>
            </a:r>
            <a:r>
              <a:rPr lang="en-GB" sz="1200" b="0" i="0" u="none" strike="noStrike" baseline="0" dirty="0">
                <a:latin typeface="Times New Roman" panose="02020603050405020304" pitchFamily="18" charset="0"/>
              </a:rPr>
              <a:t> the water density at the </a:t>
            </a:r>
            <a:r>
              <a:rPr lang="en-GB" sz="1200" b="0" i="1" u="none" strike="noStrike" baseline="0" dirty="0" err="1">
                <a:latin typeface="Times New Roman" panose="02020603050405020304" pitchFamily="18" charset="0"/>
              </a:rPr>
              <a:t>i</a:t>
            </a:r>
            <a:r>
              <a:rPr lang="en-GB" sz="1200" b="0" i="0" u="none" strike="noStrike" baseline="0" dirty="0" err="1">
                <a:latin typeface="Times New Roman" panose="02020603050405020304" pitchFamily="18" charset="0"/>
              </a:rPr>
              <a:t>-th</a:t>
            </a:r>
            <a:r>
              <a:rPr lang="en-GB" sz="1200" b="0" i="0" u="none" strike="noStrike" baseline="0" dirty="0">
                <a:latin typeface="Times New Roman" panose="02020603050405020304" pitchFamily="18" charset="0"/>
              </a:rPr>
              <a:t> level.</a:t>
            </a:r>
          </a:p>
          <a:p>
            <a:pPr algn="l"/>
            <a:r>
              <a:rPr lang="en-GB" sz="1200" b="0" i="1" u="none" strike="noStrike" baseline="0" dirty="0">
                <a:latin typeface="Times New Roman" panose="02020603050405020304" pitchFamily="18" charset="0"/>
              </a:rPr>
              <a:t>Z26 :</a:t>
            </a:r>
            <a:r>
              <a:rPr lang="en-GB" sz="1200" b="0" i="0" u="none" strike="noStrike" baseline="0" dirty="0">
                <a:latin typeface="Times New Roman" panose="02020603050405020304" pitchFamily="18" charset="0"/>
              </a:rPr>
              <a:t> the depth (m) of the 26°C isotherm.</a:t>
            </a:r>
          </a:p>
        </p:txBody>
      </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C5A33AF1-E528-3576-4ED8-8DAA2156F11B}"/>
                  </a:ext>
                </a:extLst>
              </p:cNvPr>
              <p:cNvSpPr txBox="1"/>
              <p:nvPr/>
            </p:nvSpPr>
            <p:spPr>
              <a:xfrm>
                <a:off x="6336979" y="4221086"/>
                <a:ext cx="2254612" cy="60587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𝑄</m:t>
                      </m:r>
                      <m:r>
                        <a:rPr lang="en-GB" sz="1400" i="1" smtClean="0">
                          <a:latin typeface="Cambria Math" panose="02040503050406030204" pitchFamily="18" charset="0"/>
                        </a:rPr>
                        <m:t>=</m:t>
                      </m:r>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𝑐</m:t>
                          </m:r>
                        </m:e>
                        <m:sub>
                          <m:r>
                            <a:rPr lang="en-GB" sz="1400" b="0" i="1" smtClean="0">
                              <a:latin typeface="Cambria Math" panose="02040503050406030204" pitchFamily="18" charset="0"/>
                            </a:rPr>
                            <m:t>𝑝</m:t>
                          </m:r>
                        </m:sub>
                      </m:sSub>
                      <m:nary>
                        <m:naryPr>
                          <m:chr m:val="∑"/>
                          <m:ctrlPr>
                            <a:rPr lang="en-GB" sz="1400" i="1" smtClean="0">
                              <a:latin typeface="Cambria Math" panose="02040503050406030204" pitchFamily="18" charset="0"/>
                            </a:rPr>
                          </m:ctrlPr>
                        </m:naryPr>
                        <m:sub>
                          <m:r>
                            <m:rPr>
                              <m:brk m:alnAt="23"/>
                            </m:rPr>
                            <a:rPr lang="en-GB" sz="1400" b="0" i="1" smtClean="0">
                              <a:latin typeface="Cambria Math" panose="02040503050406030204" pitchFamily="18" charset="0"/>
                            </a:rPr>
                            <m:t>𝑍</m:t>
                          </m:r>
                          <m:r>
                            <a:rPr lang="en-GB" sz="1400" b="0" i="1" smtClean="0">
                              <a:latin typeface="Cambria Math" panose="02040503050406030204" pitchFamily="18" charset="0"/>
                            </a:rPr>
                            <m:t>=0</m:t>
                          </m:r>
                        </m:sub>
                        <m:sup>
                          <m:r>
                            <a:rPr lang="en-GB" sz="1400" b="0" i="1" smtClean="0">
                              <a:latin typeface="Cambria Math" panose="02040503050406030204" pitchFamily="18" charset="0"/>
                            </a:rPr>
                            <m:t>𝑧</m:t>
                          </m:r>
                          <m:r>
                            <a:rPr lang="en-GB" sz="1400" b="0" i="1" smtClean="0">
                              <a:latin typeface="Cambria Math" panose="02040503050406030204" pitchFamily="18" charset="0"/>
                            </a:rPr>
                            <m:t>26</m:t>
                          </m:r>
                        </m:sup>
                        <m:e>
                          <m:sSub>
                            <m:sSubPr>
                              <m:ctrlPr>
                                <a:rPr lang="en-GB" sz="1400" i="1" smtClean="0">
                                  <a:latin typeface="Cambria Math" panose="02040503050406030204" pitchFamily="18" charset="0"/>
                                </a:rPr>
                              </m:ctrlPr>
                            </m:sSubPr>
                            <m:e>
                              <m:r>
                                <a:rPr lang="en-GB" sz="1400" i="1" smtClean="0">
                                  <a:latin typeface="Cambria Math" panose="02040503050406030204" pitchFamily="18" charset="0"/>
                                  <a:ea typeface="Cambria Math" panose="02040503050406030204" pitchFamily="18" charset="0"/>
                                </a:rPr>
                                <m:t>𝜌</m:t>
                              </m:r>
                            </m:e>
                            <m:sub>
                              <m:r>
                                <a:rPr lang="en-GB" sz="1400" b="0" i="1" smtClean="0">
                                  <a:latin typeface="Cambria Math" panose="02040503050406030204" pitchFamily="18" charset="0"/>
                                </a:rPr>
                                <m:t>𝑖</m:t>
                              </m:r>
                            </m:sub>
                          </m:sSub>
                        </m:e>
                      </m:nary>
                      <m:d>
                        <m:dPr>
                          <m:ctrlPr>
                            <a:rPr lang="en-GB" sz="1400" i="1" smtClean="0">
                              <a:latin typeface="Cambria Math" panose="02040503050406030204" pitchFamily="18" charset="0"/>
                            </a:rPr>
                          </m:ctrlPr>
                        </m:dPr>
                        <m:e>
                          <m:sSub>
                            <m:sSubPr>
                              <m:ctrlPr>
                                <a:rPr lang="en-GB" sz="1400" i="1">
                                  <a:latin typeface="Cambria Math" panose="02040503050406030204" pitchFamily="18" charset="0"/>
                                </a:rPr>
                              </m:ctrlPr>
                            </m:sSubPr>
                            <m:e>
                              <m:r>
                                <a:rPr lang="en-GB" sz="1400" b="0" i="1" smtClean="0">
                                  <a:latin typeface="Cambria Math" panose="02040503050406030204" pitchFamily="18" charset="0"/>
                                </a:rPr>
                                <m:t>𝑇</m:t>
                              </m:r>
                            </m:e>
                            <m:sub>
                              <m:r>
                                <a:rPr lang="en-GB" sz="1400" i="1">
                                  <a:latin typeface="Cambria Math" panose="02040503050406030204" pitchFamily="18" charset="0"/>
                                </a:rPr>
                                <m:t>𝑖</m:t>
                              </m:r>
                            </m:sub>
                          </m:sSub>
                          <m:r>
                            <a:rPr lang="en-GB" sz="1400" b="0" i="1" smtClean="0">
                              <a:latin typeface="Cambria Math" panose="02040503050406030204" pitchFamily="18" charset="0"/>
                            </a:rPr>
                            <m:t>−26</m:t>
                          </m:r>
                        </m:e>
                      </m:d>
                      <m:r>
                        <a:rPr lang="en-GB" sz="1400" i="1" smtClean="0">
                          <a:latin typeface="Cambria Math" panose="02040503050406030204" pitchFamily="18" charset="0"/>
                          <a:ea typeface="Cambria Math" panose="02040503050406030204" pitchFamily="18" charset="0"/>
                        </a:rPr>
                        <m:t>∆</m:t>
                      </m:r>
                      <m:sSub>
                        <m:sSubPr>
                          <m:ctrlPr>
                            <a:rPr lang="en-GB" sz="1400" i="1">
                              <a:latin typeface="Cambria Math" panose="02040503050406030204" pitchFamily="18" charset="0"/>
                            </a:rPr>
                          </m:ctrlPr>
                        </m:sSubPr>
                        <m:e>
                          <m:r>
                            <a:rPr lang="en-GB" sz="1400" b="0" i="1" smtClean="0">
                              <a:latin typeface="Cambria Math" panose="02040503050406030204" pitchFamily="18" charset="0"/>
                            </a:rPr>
                            <m:t>𝑧</m:t>
                          </m:r>
                        </m:e>
                        <m:sub>
                          <m:r>
                            <a:rPr lang="en-GB" sz="1400" i="1">
                              <a:latin typeface="Cambria Math" panose="02040503050406030204" pitchFamily="18" charset="0"/>
                            </a:rPr>
                            <m:t>𝑖</m:t>
                          </m:r>
                        </m:sub>
                      </m:sSub>
                    </m:oMath>
                  </m:oMathPara>
                </a14:m>
                <a:endParaRPr lang="en-GB" sz="1400" dirty="0"/>
              </a:p>
            </p:txBody>
          </p:sp>
        </mc:Choice>
        <mc:Fallback>
          <p:sp>
            <p:nvSpPr>
              <p:cNvPr id="14" name="テキスト ボックス 13">
                <a:extLst>
                  <a:ext uri="{FF2B5EF4-FFF2-40B4-BE49-F238E27FC236}">
                    <a16:creationId xmlns:a16="http://schemas.microsoft.com/office/drawing/2014/main" id="{C5A33AF1-E528-3576-4ED8-8DAA2156F11B}"/>
                  </a:ext>
                </a:extLst>
              </p:cNvPr>
              <p:cNvSpPr txBox="1">
                <a:spLocks noRot="1" noChangeAspect="1" noMove="1" noResize="1" noEditPoints="1" noAdjustHandles="1" noChangeArrowheads="1" noChangeShapeType="1" noTextEdit="1"/>
              </p:cNvSpPr>
              <p:nvPr/>
            </p:nvSpPr>
            <p:spPr>
              <a:xfrm>
                <a:off x="6336979" y="4221086"/>
                <a:ext cx="2254612" cy="60587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9332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F1EDB6-94BB-E401-C278-8EF83EE9AF92}"/>
              </a:ext>
            </a:extLst>
          </p:cNvPr>
          <p:cNvSpPr>
            <a:spLocks noGrp="1"/>
          </p:cNvSpPr>
          <p:nvPr>
            <p:ph type="title"/>
          </p:nvPr>
        </p:nvSpPr>
        <p:spPr>
          <a:xfrm>
            <a:off x="367076" y="1"/>
            <a:ext cx="7886700" cy="1079500"/>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Dvorak Method</a:t>
            </a:r>
            <a:endParaRPr kumimoji="1" lang="ja-JP" altLang="en-US" sz="4000" b="1" dirty="0">
              <a:solidFill>
                <a:srgbClr val="002060"/>
              </a:solidFill>
              <a:effectLst>
                <a:outerShdw blurRad="38100" dist="38100" dir="2700000" algn="tl">
                  <a:srgbClr val="000000">
                    <a:alpha val="43137"/>
                  </a:srgbClr>
                </a:outerShdw>
              </a:effectLst>
            </a:endParaRPr>
          </a:p>
        </p:txBody>
      </p:sp>
      <p:pic>
        <p:nvPicPr>
          <p:cNvPr id="6" name="コンテンツ プレースホルダー 5">
            <a:extLst>
              <a:ext uri="{FF2B5EF4-FFF2-40B4-BE49-F238E27FC236}">
                <a16:creationId xmlns:a16="http://schemas.microsoft.com/office/drawing/2014/main" id="{029C40DF-A062-29D5-2B54-F7770CE20112}"/>
              </a:ext>
            </a:extLst>
          </p:cNvPr>
          <p:cNvPicPr>
            <a:picLocks noGrp="1" noChangeAspect="1"/>
          </p:cNvPicPr>
          <p:nvPr>
            <p:ph idx="1"/>
          </p:nvPr>
        </p:nvPicPr>
        <p:blipFill>
          <a:blip r:embed="rId2"/>
          <a:stretch>
            <a:fillRect/>
          </a:stretch>
        </p:blipFill>
        <p:spPr>
          <a:xfrm>
            <a:off x="746824" y="946150"/>
            <a:ext cx="5335281" cy="4218594"/>
          </a:xfrm>
        </p:spPr>
      </p:pic>
      <p:sp>
        <p:nvSpPr>
          <p:cNvPr id="4" name="スライド番号プレースホルダー 3">
            <a:extLst>
              <a:ext uri="{FF2B5EF4-FFF2-40B4-BE49-F238E27FC236}">
                <a16:creationId xmlns:a16="http://schemas.microsoft.com/office/drawing/2014/main" id="{1152B91C-BB67-E61A-3637-AEDC2AFC8721}"/>
              </a:ext>
            </a:extLst>
          </p:cNvPr>
          <p:cNvSpPr>
            <a:spLocks noGrp="1"/>
          </p:cNvSpPr>
          <p:nvPr>
            <p:ph type="sldNum" sz="quarter" idx="12"/>
          </p:nvPr>
        </p:nvSpPr>
        <p:spPr/>
        <p:txBody>
          <a:bodyPr/>
          <a:lstStyle/>
          <a:p>
            <a:fld id="{5738E015-FB28-4A23-80CC-627450F60BA8}" type="slidenum">
              <a:rPr kumimoji="1" lang="ja-JP" altLang="en-US" smtClean="0"/>
              <a:pPr/>
              <a:t>11</a:t>
            </a:fld>
            <a:endParaRPr kumimoji="1" lang="ja-JP" altLang="en-US"/>
          </a:p>
        </p:txBody>
      </p:sp>
      <p:pic>
        <p:nvPicPr>
          <p:cNvPr id="8" name="図 7">
            <a:extLst>
              <a:ext uri="{FF2B5EF4-FFF2-40B4-BE49-F238E27FC236}">
                <a16:creationId xmlns:a16="http://schemas.microsoft.com/office/drawing/2014/main" id="{71B785DC-1801-AF7A-903A-40C901EA98F8}"/>
              </a:ext>
            </a:extLst>
          </p:cNvPr>
          <p:cNvPicPr>
            <a:picLocks noChangeAspect="1"/>
          </p:cNvPicPr>
          <p:nvPr/>
        </p:nvPicPr>
        <p:blipFill>
          <a:blip r:embed="rId3"/>
          <a:stretch>
            <a:fillRect/>
          </a:stretch>
        </p:blipFill>
        <p:spPr>
          <a:xfrm>
            <a:off x="6461852" y="754844"/>
            <a:ext cx="2315072" cy="2300603"/>
          </a:xfrm>
          <a:prstGeom prst="rect">
            <a:avLst/>
          </a:prstGeom>
        </p:spPr>
      </p:pic>
      <p:sp>
        <p:nvSpPr>
          <p:cNvPr id="9" name="テキスト ボックス 8">
            <a:extLst>
              <a:ext uri="{FF2B5EF4-FFF2-40B4-BE49-F238E27FC236}">
                <a16:creationId xmlns:a16="http://schemas.microsoft.com/office/drawing/2014/main" id="{0409265B-17A8-72BD-D77B-0A7EDA387DA5}"/>
              </a:ext>
            </a:extLst>
          </p:cNvPr>
          <p:cNvSpPr txBox="1"/>
          <p:nvPr/>
        </p:nvSpPr>
        <p:spPr>
          <a:xfrm>
            <a:off x="0" y="5266203"/>
            <a:ext cx="8721266" cy="1015663"/>
          </a:xfrm>
          <a:prstGeom prst="rect">
            <a:avLst/>
          </a:prstGeom>
          <a:noFill/>
        </p:spPr>
        <p:txBody>
          <a:bodyPr wrap="square" rtlCol="0">
            <a:spAutoFit/>
          </a:bodyPr>
          <a:lstStyle/>
          <a:p>
            <a:r>
              <a:rPr kumimoji="1" lang="en-US" altLang="ja-JP" sz="2000" dirty="0"/>
              <a:t>Most common method to analyze Tropical Cyclone conditions, used in operational centers. Geostationary Satellite images are the base of the analyses.</a:t>
            </a:r>
          </a:p>
          <a:p>
            <a:r>
              <a:rPr kumimoji="1" lang="en-US" altLang="ja-JP" sz="2000" dirty="0"/>
              <a:t>Recently other kind images such as microwave sensors of satellites are used too</a:t>
            </a:r>
            <a:endParaRPr kumimoji="1" lang="ja-JP" altLang="en-US" sz="2000" dirty="0"/>
          </a:p>
        </p:txBody>
      </p:sp>
    </p:spTree>
    <p:extLst>
      <p:ext uri="{BB962C8B-B14F-4D97-AF65-F5344CB8AC3E}">
        <p14:creationId xmlns:p14="http://schemas.microsoft.com/office/powerpoint/2010/main" val="93068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25588" y="0"/>
            <a:ext cx="7848600" cy="746125"/>
          </a:xfrm>
          <a:noFill/>
        </p:spPr>
        <p:txBody>
          <a:bodyPr>
            <a:normAutofit/>
          </a:bodyPr>
          <a:lstStyle/>
          <a:p>
            <a:pPr algn="ctr" eaLnBrk="1" hangingPunct="1">
              <a:defRPr/>
            </a:pPr>
            <a:r>
              <a:rPr lang="en-US" altLang="ja-JP" sz="4000" b="1" dirty="0">
                <a:solidFill>
                  <a:srgbClr val="002060"/>
                </a:solidFill>
                <a:effectLst>
                  <a:outerShdw blurRad="38100" dist="38100" dir="2700000" algn="tl">
                    <a:srgbClr val="000000">
                      <a:alpha val="43137"/>
                    </a:srgbClr>
                  </a:outerShdw>
                </a:effectLst>
                <a:ea typeface="ＭＳ ゴシック" pitchFamily="49" charset="-128"/>
                <a:cs typeface="Arial" panose="020B0604020202020204" pitchFamily="34" charset="0"/>
              </a:rPr>
              <a:t>Statistical method</a:t>
            </a:r>
          </a:p>
        </p:txBody>
      </p:sp>
      <p:sp>
        <p:nvSpPr>
          <p:cNvPr id="6" name="テキスト ボックス 5">
            <a:extLst>
              <a:ext uri="{FF2B5EF4-FFF2-40B4-BE49-F238E27FC236}">
                <a16:creationId xmlns:a16="http://schemas.microsoft.com/office/drawing/2014/main" id="{E775457A-B95B-46AE-B148-CBCE0953F7AB}"/>
              </a:ext>
            </a:extLst>
          </p:cNvPr>
          <p:cNvSpPr txBox="1"/>
          <p:nvPr/>
        </p:nvSpPr>
        <p:spPr>
          <a:xfrm>
            <a:off x="89756" y="616200"/>
            <a:ext cx="8964488" cy="3046988"/>
          </a:xfrm>
          <a:prstGeom prst="rect">
            <a:avLst/>
          </a:prstGeom>
          <a:noFill/>
        </p:spPr>
        <p:txBody>
          <a:bodyPr wrap="square">
            <a:spAutoFit/>
          </a:bodyPr>
          <a:lstStyle/>
          <a:p>
            <a:r>
              <a:rPr lang="en-US" altLang="ja-JP" sz="2800" b="1" dirty="0">
                <a:solidFill>
                  <a:srgbClr val="C00000"/>
                </a:solidFill>
              </a:rPr>
              <a:t>Statistical Hurricane Intensity Prediction Scheme (SHIP)</a:t>
            </a:r>
          </a:p>
          <a:p>
            <a:r>
              <a:rPr lang="en-US" altLang="ja-JP" sz="2000" dirty="0"/>
              <a:t>      [</a:t>
            </a:r>
            <a:r>
              <a:rPr lang="en-US" altLang="ja-JP" sz="2000" dirty="0" err="1"/>
              <a:t>DeMaria</a:t>
            </a:r>
            <a:r>
              <a:rPr lang="en-US" altLang="ja-JP" sz="2000" dirty="0"/>
              <a:t> and Kaplan (1994), Demaria et al. (2014)]</a:t>
            </a:r>
          </a:p>
          <a:p>
            <a:endParaRPr lang="en-US" altLang="ja-JP" dirty="0">
              <a:solidFill>
                <a:schemeClr val="tx2"/>
              </a:solidFill>
            </a:endParaRPr>
          </a:p>
          <a:p>
            <a:r>
              <a:rPr lang="en-US" altLang="ja-JP" dirty="0"/>
              <a:t>SHIPS is a statistical and dynamical system to predict TC intensities, based on various parameters which influence TC intensity change. The parameters, such as pressure, winds, vertical sheer, ocean heat contents (OHC), and so on, are basically derived from NWP products.</a:t>
            </a:r>
          </a:p>
          <a:p>
            <a:endParaRPr lang="en-US" altLang="ja-JP" dirty="0"/>
          </a:p>
          <a:p>
            <a:r>
              <a:rPr lang="en-US" altLang="ja-JP" dirty="0"/>
              <a:t>The method was applied to typhoon predictions, as TIFS (Typhoon Intensity Forecasting scheme based on SHIPS), and now operationally used at JMA (</a:t>
            </a:r>
            <a:r>
              <a:rPr lang="en-US" altLang="ja-JP" sz="1800" dirty="0"/>
              <a:t>Yamaguchi et al., 2018)</a:t>
            </a:r>
            <a:r>
              <a:rPr lang="en-US" altLang="ja-JP" dirty="0"/>
              <a:t>.</a:t>
            </a:r>
          </a:p>
          <a:p>
            <a:endParaRPr lang="en-US" altLang="ja-JP" dirty="0"/>
          </a:p>
        </p:txBody>
      </p:sp>
      <p:pic>
        <p:nvPicPr>
          <p:cNvPr id="3" name="図 2">
            <a:extLst>
              <a:ext uri="{FF2B5EF4-FFF2-40B4-BE49-F238E27FC236}">
                <a16:creationId xmlns:a16="http://schemas.microsoft.com/office/drawing/2014/main" id="{57DC8E17-7486-F02B-F7D3-32A557066E03}"/>
              </a:ext>
            </a:extLst>
          </p:cNvPr>
          <p:cNvPicPr>
            <a:picLocks noChangeAspect="1"/>
          </p:cNvPicPr>
          <p:nvPr/>
        </p:nvPicPr>
        <p:blipFill>
          <a:blip r:embed="rId3"/>
          <a:stretch>
            <a:fillRect/>
          </a:stretch>
        </p:blipFill>
        <p:spPr>
          <a:xfrm>
            <a:off x="425588" y="3498251"/>
            <a:ext cx="3852153" cy="3083668"/>
          </a:xfrm>
          <a:prstGeom prst="rect">
            <a:avLst/>
          </a:prstGeom>
        </p:spPr>
      </p:pic>
      <p:sp>
        <p:nvSpPr>
          <p:cNvPr id="4" name="正方形/長方形 3">
            <a:extLst>
              <a:ext uri="{FF2B5EF4-FFF2-40B4-BE49-F238E27FC236}">
                <a16:creationId xmlns:a16="http://schemas.microsoft.com/office/drawing/2014/main" id="{2567F57B-D061-F594-7D98-9C226B76F6FE}"/>
              </a:ext>
            </a:extLst>
          </p:cNvPr>
          <p:cNvSpPr/>
          <p:nvPr/>
        </p:nvSpPr>
        <p:spPr>
          <a:xfrm>
            <a:off x="1419497" y="3663188"/>
            <a:ext cx="235132" cy="24850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図 9">
            <a:extLst>
              <a:ext uri="{FF2B5EF4-FFF2-40B4-BE49-F238E27FC236}">
                <a16:creationId xmlns:a16="http://schemas.microsoft.com/office/drawing/2014/main" id="{805C713D-ED47-FE65-7AB3-6C8DFC6B139D}"/>
              </a:ext>
            </a:extLst>
          </p:cNvPr>
          <p:cNvPicPr>
            <a:picLocks noChangeAspect="1"/>
          </p:cNvPicPr>
          <p:nvPr/>
        </p:nvPicPr>
        <p:blipFill>
          <a:blip r:embed="rId4"/>
          <a:stretch>
            <a:fillRect/>
          </a:stretch>
        </p:blipFill>
        <p:spPr>
          <a:xfrm>
            <a:off x="4349888" y="3663188"/>
            <a:ext cx="4495106" cy="1008320"/>
          </a:xfrm>
          <a:prstGeom prst="rect">
            <a:avLst/>
          </a:prstGeom>
        </p:spPr>
      </p:pic>
      <p:sp>
        <p:nvSpPr>
          <p:cNvPr id="11" name="テキスト ボックス 10">
            <a:extLst>
              <a:ext uri="{FF2B5EF4-FFF2-40B4-BE49-F238E27FC236}">
                <a16:creationId xmlns:a16="http://schemas.microsoft.com/office/drawing/2014/main" id="{FDFEFC33-37C6-090D-3D1C-3C6E75A41C93}"/>
              </a:ext>
            </a:extLst>
          </p:cNvPr>
          <p:cNvSpPr txBox="1"/>
          <p:nvPr/>
        </p:nvSpPr>
        <p:spPr>
          <a:xfrm>
            <a:off x="4476205" y="4807747"/>
            <a:ext cx="4055235" cy="1938992"/>
          </a:xfrm>
          <a:prstGeom prst="rect">
            <a:avLst/>
          </a:prstGeom>
          <a:noFill/>
        </p:spPr>
        <p:txBody>
          <a:bodyPr wrap="square" rtlCol="0">
            <a:spAutoFit/>
          </a:bodyPr>
          <a:lstStyle/>
          <a:p>
            <a:r>
              <a:rPr lang="en-US" altLang="ja-JP" sz="1400" dirty="0"/>
              <a:t>MSLP: Minimum sea level pressure at initial</a:t>
            </a:r>
          </a:p>
          <a:p>
            <a:r>
              <a:rPr lang="en-US" altLang="ja-JP" sz="1400" dirty="0"/>
              <a:t>VMA2: square of VMAX at initial    </a:t>
            </a:r>
          </a:p>
          <a:p>
            <a:r>
              <a:rPr lang="en-US" altLang="ja-JP" sz="1400" dirty="0"/>
              <a:t>COHC: Ocean heat content (OHC)</a:t>
            </a:r>
          </a:p>
          <a:p>
            <a:r>
              <a:rPr lang="en-US" sz="1400" dirty="0"/>
              <a:t>OHC2: square of OHC</a:t>
            </a:r>
          </a:p>
          <a:p>
            <a:r>
              <a:rPr lang="en-US" sz="1400" dirty="0"/>
              <a:t>SHDC: Vertical wind sheer magnitude</a:t>
            </a:r>
          </a:p>
          <a:p>
            <a:r>
              <a:rPr lang="en-US" sz="1400" dirty="0"/>
              <a:t>…                                                                                                                                                                                                                                                                                                                                       </a:t>
            </a:r>
          </a:p>
          <a:p>
            <a:endParaRPr lang="en-US" dirty="0"/>
          </a:p>
          <a:p>
            <a:endParaRPr lang="en-GB" dirty="0"/>
          </a:p>
        </p:txBody>
      </p:sp>
      <p:sp>
        <p:nvSpPr>
          <p:cNvPr id="12" name="スライド番号プレースホルダー 4">
            <a:extLst>
              <a:ext uri="{FF2B5EF4-FFF2-40B4-BE49-F238E27FC236}">
                <a16:creationId xmlns:a16="http://schemas.microsoft.com/office/drawing/2014/main" id="{9F613245-F4AC-8D19-9DFF-2B18A923E208}"/>
              </a:ext>
            </a:extLst>
          </p:cNvPr>
          <p:cNvSpPr>
            <a:spLocks noGrp="1"/>
          </p:cNvSpPr>
          <p:nvPr>
            <p:ph type="sldNum" sz="quarter" idx="12"/>
          </p:nvPr>
        </p:nvSpPr>
        <p:spPr>
          <a:xfrm>
            <a:off x="6926301" y="6389961"/>
            <a:ext cx="2057400" cy="365125"/>
          </a:xfrm>
        </p:spPr>
        <p:txBody>
          <a:bodyPr/>
          <a:lstStyle/>
          <a:p>
            <a:fld id="{5738E015-FB28-4A23-80CC-627450F60BA8}" type="slidenum">
              <a:rPr kumimoji="1" lang="ja-JP" altLang="en-US" smtClean="0"/>
              <a:pPr/>
              <a:t>12</a:t>
            </a:fld>
            <a:endParaRPr kumimoji="1" lang="ja-JP" altLang="en-US" dirty="0"/>
          </a:p>
        </p:txBody>
      </p:sp>
    </p:spTree>
    <p:extLst>
      <p:ext uri="{BB962C8B-B14F-4D97-AF65-F5344CB8AC3E}">
        <p14:creationId xmlns:p14="http://schemas.microsoft.com/office/powerpoint/2010/main" val="340670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25588" y="0"/>
            <a:ext cx="7848600" cy="746125"/>
          </a:xfrm>
          <a:noFill/>
        </p:spPr>
        <p:txBody>
          <a:bodyPr>
            <a:normAutofit/>
          </a:bodyPr>
          <a:lstStyle/>
          <a:p>
            <a:pPr algn="ctr" eaLnBrk="1" hangingPunct="1">
              <a:defRPr/>
            </a:pPr>
            <a:r>
              <a:rPr lang="en-US" altLang="ja-JP" sz="3600" b="1" dirty="0">
                <a:solidFill>
                  <a:srgbClr val="002060"/>
                </a:solidFill>
                <a:effectLst>
                  <a:outerShdw blurRad="38100" dist="38100" dir="2700000" algn="tl">
                    <a:srgbClr val="000000">
                      <a:alpha val="43137"/>
                    </a:srgbClr>
                  </a:outerShdw>
                </a:effectLst>
                <a:ea typeface="ＭＳ ゴシック" pitchFamily="49" charset="-128"/>
                <a:cs typeface="Arial" panose="020B0604020202020204" pitchFamily="34" charset="0"/>
              </a:rPr>
              <a:t>Impact of OHP to Typhoon Intensity</a:t>
            </a:r>
          </a:p>
        </p:txBody>
      </p:sp>
      <p:sp>
        <p:nvSpPr>
          <p:cNvPr id="6" name="テキスト ボックス 5">
            <a:extLst>
              <a:ext uri="{FF2B5EF4-FFF2-40B4-BE49-F238E27FC236}">
                <a16:creationId xmlns:a16="http://schemas.microsoft.com/office/drawing/2014/main" id="{E775457A-B95B-46AE-B148-CBCE0953F7AB}"/>
              </a:ext>
            </a:extLst>
          </p:cNvPr>
          <p:cNvSpPr txBox="1"/>
          <p:nvPr/>
        </p:nvSpPr>
        <p:spPr>
          <a:xfrm>
            <a:off x="89756" y="616200"/>
            <a:ext cx="8964488" cy="1754326"/>
          </a:xfrm>
          <a:prstGeom prst="rect">
            <a:avLst/>
          </a:prstGeom>
          <a:noFill/>
        </p:spPr>
        <p:txBody>
          <a:bodyPr wrap="square">
            <a:spAutoFit/>
          </a:bodyPr>
          <a:lstStyle/>
          <a:p>
            <a:r>
              <a:rPr lang="en-US" altLang="ja-JP" dirty="0"/>
              <a:t>Case of Typhoon </a:t>
            </a:r>
            <a:r>
              <a:rPr lang="en-US" altLang="ja-JP" dirty="0" err="1"/>
              <a:t>Haishen</a:t>
            </a:r>
            <a:r>
              <a:rPr lang="en-US" altLang="ja-JP" dirty="0"/>
              <a:t> (2010) in 2020.</a:t>
            </a:r>
          </a:p>
          <a:p>
            <a:endParaRPr lang="en-US" altLang="ja-JP" dirty="0"/>
          </a:p>
          <a:p>
            <a:r>
              <a:rPr lang="en-US" altLang="ja-JP" dirty="0"/>
              <a:t>TIFS overestimated the intensity of TY </a:t>
            </a:r>
            <a:r>
              <a:rPr lang="en-US" altLang="ja-JP" dirty="0" err="1"/>
              <a:t>Haishen</a:t>
            </a:r>
            <a:r>
              <a:rPr lang="en-US" altLang="ja-JP" dirty="0"/>
              <a:t> in 2020, whose main cause was supposed to be the constant SST (and OHC) derived from MGDSST and MRI.COM-NP01. The test case used SST and OHC, which was predicted by MRI.COM-NP01 and change of values are included.</a:t>
            </a:r>
          </a:p>
          <a:p>
            <a:endParaRPr lang="en-US" altLang="ja-JP" dirty="0"/>
          </a:p>
        </p:txBody>
      </p:sp>
      <p:sp>
        <p:nvSpPr>
          <p:cNvPr id="11" name="テキスト ボックス 10">
            <a:extLst>
              <a:ext uri="{FF2B5EF4-FFF2-40B4-BE49-F238E27FC236}">
                <a16:creationId xmlns:a16="http://schemas.microsoft.com/office/drawing/2014/main" id="{FDFEFC33-37C6-090D-3D1C-3C6E75A41C93}"/>
              </a:ext>
            </a:extLst>
          </p:cNvPr>
          <p:cNvSpPr txBox="1"/>
          <p:nvPr/>
        </p:nvSpPr>
        <p:spPr>
          <a:xfrm>
            <a:off x="750947" y="2255239"/>
            <a:ext cx="2250314" cy="400110"/>
          </a:xfrm>
          <a:prstGeom prst="rect">
            <a:avLst/>
          </a:prstGeom>
          <a:noFill/>
        </p:spPr>
        <p:txBody>
          <a:bodyPr wrap="square" rtlCol="0">
            <a:spAutoFit/>
          </a:bodyPr>
          <a:lstStyle/>
          <a:p>
            <a:r>
              <a:rPr lang="en-US" altLang="ja-JP" sz="2000" dirty="0">
                <a:solidFill>
                  <a:schemeClr val="accent6">
                    <a:lumMod val="50000"/>
                  </a:schemeClr>
                </a:solidFill>
              </a:rPr>
              <a:t>Difference of OHC</a:t>
            </a:r>
            <a:endParaRPr lang="en-GB" dirty="0"/>
          </a:p>
        </p:txBody>
      </p:sp>
      <p:sp>
        <p:nvSpPr>
          <p:cNvPr id="7" name="テキスト ボックス 6">
            <a:extLst>
              <a:ext uri="{FF2B5EF4-FFF2-40B4-BE49-F238E27FC236}">
                <a16:creationId xmlns:a16="http://schemas.microsoft.com/office/drawing/2014/main" id="{0EF990F4-31C6-3474-4D89-87F9B6398554}"/>
              </a:ext>
            </a:extLst>
          </p:cNvPr>
          <p:cNvSpPr txBox="1"/>
          <p:nvPr/>
        </p:nvSpPr>
        <p:spPr>
          <a:xfrm>
            <a:off x="5302432" y="6518583"/>
            <a:ext cx="4863736" cy="369332"/>
          </a:xfrm>
          <a:prstGeom prst="rect">
            <a:avLst/>
          </a:prstGeom>
          <a:noFill/>
        </p:spPr>
        <p:txBody>
          <a:bodyPr wrap="square">
            <a:spAutoFit/>
          </a:bodyPr>
          <a:lstStyle/>
          <a:p>
            <a:r>
              <a:rPr lang="en-US" altLang="ja-JP" sz="1800" dirty="0"/>
              <a:t> (courtesy Yamaguchi, 2024)</a:t>
            </a:r>
            <a:endParaRPr lang="en-GB" dirty="0"/>
          </a:p>
        </p:txBody>
      </p:sp>
      <p:pic>
        <p:nvPicPr>
          <p:cNvPr id="8" name="図 7">
            <a:extLst>
              <a:ext uri="{FF2B5EF4-FFF2-40B4-BE49-F238E27FC236}">
                <a16:creationId xmlns:a16="http://schemas.microsoft.com/office/drawing/2014/main" id="{963BE918-60B6-E1FC-2E79-F35CF9F24CAD}"/>
              </a:ext>
            </a:extLst>
          </p:cNvPr>
          <p:cNvPicPr>
            <a:picLocks noChangeAspect="1"/>
          </p:cNvPicPr>
          <p:nvPr/>
        </p:nvPicPr>
        <p:blipFill rotWithShape="1">
          <a:blip r:embed="rId3">
            <a:extLst>
              <a:ext uri="{28A0092B-C50C-407E-A947-70E740481C1C}">
                <a14:useLocalDpi xmlns:a14="http://schemas.microsoft.com/office/drawing/2010/main" val="0"/>
              </a:ext>
            </a:extLst>
          </a:blip>
          <a:srcRect l="19748" r="23718"/>
          <a:stretch/>
        </p:blipFill>
        <p:spPr>
          <a:xfrm>
            <a:off x="2400761" y="2674868"/>
            <a:ext cx="2227431" cy="3043646"/>
          </a:xfrm>
          <a:prstGeom prst="rect">
            <a:avLst/>
          </a:prstGeom>
        </p:spPr>
      </p:pic>
      <p:pic>
        <p:nvPicPr>
          <p:cNvPr id="9" name="図 8">
            <a:extLst>
              <a:ext uri="{FF2B5EF4-FFF2-40B4-BE49-F238E27FC236}">
                <a16:creationId xmlns:a16="http://schemas.microsoft.com/office/drawing/2014/main" id="{64FF8353-074E-EBFD-1B99-465A2A9266DE}"/>
              </a:ext>
            </a:extLst>
          </p:cNvPr>
          <p:cNvPicPr>
            <a:picLocks noChangeAspect="1"/>
          </p:cNvPicPr>
          <p:nvPr/>
        </p:nvPicPr>
        <p:blipFill rotWithShape="1">
          <a:blip r:embed="rId4">
            <a:extLst>
              <a:ext uri="{28A0092B-C50C-407E-A947-70E740481C1C}">
                <a14:useLocalDpi xmlns:a14="http://schemas.microsoft.com/office/drawing/2010/main" val="0"/>
              </a:ext>
            </a:extLst>
          </a:blip>
          <a:srcRect l="19306" r="23744"/>
          <a:stretch/>
        </p:blipFill>
        <p:spPr>
          <a:xfrm>
            <a:off x="89756" y="2670463"/>
            <a:ext cx="2250314" cy="3052456"/>
          </a:xfrm>
          <a:prstGeom prst="rect">
            <a:avLst/>
          </a:prstGeom>
        </p:spPr>
      </p:pic>
      <p:sp>
        <p:nvSpPr>
          <p:cNvPr id="12" name="正方形/長方形 11">
            <a:extLst>
              <a:ext uri="{FF2B5EF4-FFF2-40B4-BE49-F238E27FC236}">
                <a16:creationId xmlns:a16="http://schemas.microsoft.com/office/drawing/2014/main" id="{74B9D38D-C9F1-0857-734C-A1B9094FFCC9}"/>
              </a:ext>
            </a:extLst>
          </p:cNvPr>
          <p:cNvSpPr/>
          <p:nvPr/>
        </p:nvSpPr>
        <p:spPr>
          <a:xfrm>
            <a:off x="321493" y="2667176"/>
            <a:ext cx="1643250" cy="584775"/>
          </a:xfrm>
          <a:prstGeom prst="rect">
            <a:avLst/>
          </a:prstGeom>
          <a:solidFill>
            <a:schemeClr val="bg1"/>
          </a:solidFill>
          <a:ln w="28575">
            <a:solidFill>
              <a:schemeClr val="tx1"/>
            </a:solidFill>
          </a:ln>
        </p:spPr>
        <p:txBody>
          <a:bodyPr wrap="square">
            <a:spAutoFit/>
          </a:bodyPr>
          <a:lstStyle/>
          <a:p>
            <a:pPr algn="ctr"/>
            <a:r>
              <a:rPr lang="en-US" altLang="ja-JP" sz="1600" dirty="0"/>
              <a:t>TIFS(RTN)</a:t>
            </a:r>
          </a:p>
          <a:p>
            <a:pPr algn="ctr"/>
            <a:r>
              <a:rPr lang="en-GB" altLang="ja-JP" sz="1600" dirty="0"/>
              <a:t>constant</a:t>
            </a:r>
            <a:endParaRPr lang="ja-JP" altLang="en-US" sz="1600" dirty="0"/>
          </a:p>
        </p:txBody>
      </p:sp>
      <p:sp>
        <p:nvSpPr>
          <p:cNvPr id="13" name="正方形/長方形 12">
            <a:extLst>
              <a:ext uri="{FF2B5EF4-FFF2-40B4-BE49-F238E27FC236}">
                <a16:creationId xmlns:a16="http://schemas.microsoft.com/office/drawing/2014/main" id="{6B39FCF3-49DE-8D9C-7419-E605201873C5}"/>
              </a:ext>
            </a:extLst>
          </p:cNvPr>
          <p:cNvSpPr/>
          <p:nvPr/>
        </p:nvSpPr>
        <p:spPr>
          <a:xfrm>
            <a:off x="2704283" y="2673491"/>
            <a:ext cx="1302853" cy="584775"/>
          </a:xfrm>
          <a:prstGeom prst="rect">
            <a:avLst/>
          </a:prstGeom>
          <a:solidFill>
            <a:schemeClr val="bg1"/>
          </a:solidFill>
          <a:ln w="28575">
            <a:solidFill>
              <a:schemeClr val="tx1"/>
            </a:solidFill>
          </a:ln>
        </p:spPr>
        <p:txBody>
          <a:bodyPr wrap="square">
            <a:spAutoFit/>
          </a:bodyPr>
          <a:lstStyle/>
          <a:p>
            <a:pPr algn="ctr"/>
            <a:r>
              <a:rPr lang="en-US" altLang="ja-JP" sz="1600" dirty="0"/>
              <a:t>TIFS-POC</a:t>
            </a:r>
          </a:p>
          <a:p>
            <a:pPr algn="ctr"/>
            <a:r>
              <a:rPr lang="ja-JP" altLang="en-US" sz="1600" dirty="0"/>
              <a:t>（</a:t>
            </a:r>
            <a:r>
              <a:rPr lang="en-GB" altLang="ja-JP" sz="1600" dirty="0"/>
              <a:t>at </a:t>
            </a:r>
            <a:r>
              <a:rPr lang="en-US" altLang="ja-JP" sz="1600" dirty="0"/>
              <a:t>T+60</a:t>
            </a:r>
            <a:r>
              <a:rPr lang="ja-JP" altLang="en-US" sz="1600" dirty="0"/>
              <a:t>）</a:t>
            </a:r>
          </a:p>
        </p:txBody>
      </p:sp>
      <p:sp>
        <p:nvSpPr>
          <p:cNvPr id="14" name="星 5 8">
            <a:extLst>
              <a:ext uri="{FF2B5EF4-FFF2-40B4-BE49-F238E27FC236}">
                <a16:creationId xmlns:a16="http://schemas.microsoft.com/office/drawing/2014/main" id="{56BD55C5-7FDB-D7E1-C8FB-BD23D3C8AE76}"/>
              </a:ext>
            </a:extLst>
          </p:cNvPr>
          <p:cNvSpPr/>
          <p:nvPr/>
        </p:nvSpPr>
        <p:spPr>
          <a:xfrm>
            <a:off x="1104243" y="4261562"/>
            <a:ext cx="221340" cy="202605"/>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5 8">
            <a:extLst>
              <a:ext uri="{FF2B5EF4-FFF2-40B4-BE49-F238E27FC236}">
                <a16:creationId xmlns:a16="http://schemas.microsoft.com/office/drawing/2014/main" id="{70557D77-434D-5FFA-FE04-C20C122E3055}"/>
              </a:ext>
            </a:extLst>
          </p:cNvPr>
          <p:cNvSpPr/>
          <p:nvPr/>
        </p:nvSpPr>
        <p:spPr>
          <a:xfrm>
            <a:off x="3348593" y="4284101"/>
            <a:ext cx="224072" cy="191588"/>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E914133-D9AC-AB7F-70C4-1E28136F6EF9}"/>
              </a:ext>
            </a:extLst>
          </p:cNvPr>
          <p:cNvSpPr txBox="1"/>
          <p:nvPr/>
        </p:nvSpPr>
        <p:spPr>
          <a:xfrm>
            <a:off x="220982" y="5908806"/>
            <a:ext cx="5081450" cy="369332"/>
          </a:xfrm>
          <a:prstGeom prst="rect">
            <a:avLst/>
          </a:prstGeom>
          <a:noFill/>
        </p:spPr>
        <p:txBody>
          <a:bodyPr wrap="square">
            <a:spAutoFit/>
          </a:bodyPr>
          <a:lstStyle/>
          <a:p>
            <a:r>
              <a:rPr kumimoji="1" lang="en-GB" altLang="ja-JP" sz="1800" dirty="0"/>
              <a:t>OHC of T</a:t>
            </a:r>
            <a:r>
              <a:rPr lang="en-US" altLang="ja-JP" sz="1800" dirty="0"/>
              <a:t>IFS-POC is 40% smaller than RTN</a:t>
            </a:r>
            <a:endParaRPr lang="en-GB" dirty="0"/>
          </a:p>
        </p:txBody>
      </p:sp>
      <p:pic>
        <p:nvPicPr>
          <p:cNvPr id="18" name="図 17">
            <a:extLst>
              <a:ext uri="{FF2B5EF4-FFF2-40B4-BE49-F238E27FC236}">
                <a16:creationId xmlns:a16="http://schemas.microsoft.com/office/drawing/2014/main" id="{82939EFD-4C49-50B2-C012-8221AC5DE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518" y="2138083"/>
            <a:ext cx="2904563" cy="2033194"/>
          </a:xfrm>
          <a:prstGeom prst="rect">
            <a:avLst/>
          </a:prstGeom>
          <a:solidFill>
            <a:schemeClr val="bg1"/>
          </a:solidFill>
        </p:spPr>
      </p:pic>
      <p:pic>
        <p:nvPicPr>
          <p:cNvPr id="19" name="図 18">
            <a:extLst>
              <a:ext uri="{FF2B5EF4-FFF2-40B4-BE49-F238E27FC236}">
                <a16:creationId xmlns:a16="http://schemas.microsoft.com/office/drawing/2014/main" id="{C8E8DD4D-7798-C134-7DBB-E25E0A3AA5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9518" y="4267071"/>
            <a:ext cx="3012794" cy="2108956"/>
          </a:xfrm>
          <a:prstGeom prst="rect">
            <a:avLst/>
          </a:prstGeom>
          <a:solidFill>
            <a:schemeClr val="bg1"/>
          </a:solidFill>
        </p:spPr>
      </p:pic>
      <p:sp>
        <p:nvSpPr>
          <p:cNvPr id="20" name="矢印: 右 19">
            <a:extLst>
              <a:ext uri="{FF2B5EF4-FFF2-40B4-BE49-F238E27FC236}">
                <a16:creationId xmlns:a16="http://schemas.microsoft.com/office/drawing/2014/main" id="{09C61798-7EA3-AE8D-A13D-9F22928BD5A0}"/>
              </a:ext>
            </a:extLst>
          </p:cNvPr>
          <p:cNvSpPr/>
          <p:nvPr/>
        </p:nvSpPr>
        <p:spPr>
          <a:xfrm>
            <a:off x="4802034" y="3785622"/>
            <a:ext cx="310896" cy="8644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スライド番号プレースホルダー 4">
            <a:extLst>
              <a:ext uri="{FF2B5EF4-FFF2-40B4-BE49-F238E27FC236}">
                <a16:creationId xmlns:a16="http://schemas.microsoft.com/office/drawing/2014/main" id="{BAB8B790-F148-04D4-FB74-5E81C7A45A19}"/>
              </a:ext>
            </a:extLst>
          </p:cNvPr>
          <p:cNvSpPr>
            <a:spLocks noGrp="1"/>
          </p:cNvSpPr>
          <p:nvPr>
            <p:ph type="sldNum" sz="quarter" idx="12"/>
          </p:nvPr>
        </p:nvSpPr>
        <p:spPr>
          <a:xfrm>
            <a:off x="6926301" y="6389961"/>
            <a:ext cx="2057400" cy="365125"/>
          </a:xfrm>
        </p:spPr>
        <p:txBody>
          <a:bodyPr/>
          <a:lstStyle/>
          <a:p>
            <a:fld id="{5738E015-FB28-4A23-80CC-627450F60BA8}" type="slidenum">
              <a:rPr kumimoji="1" lang="ja-JP" altLang="en-US" smtClean="0"/>
              <a:pPr/>
              <a:t>13</a:t>
            </a:fld>
            <a:endParaRPr kumimoji="1" lang="ja-JP" altLang="en-US" dirty="0"/>
          </a:p>
        </p:txBody>
      </p:sp>
    </p:spTree>
    <p:extLst>
      <p:ext uri="{BB962C8B-B14F-4D97-AF65-F5344CB8AC3E}">
        <p14:creationId xmlns:p14="http://schemas.microsoft.com/office/powerpoint/2010/main" val="304494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815057"/>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Storm Surge Forecasts</a:t>
            </a:r>
            <a:endParaRPr kumimoji="1" lang="ja-JP" altLang="en-US" sz="4000" b="1"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60299" y="1052736"/>
            <a:ext cx="8386801" cy="5886277"/>
          </a:xfrm>
        </p:spPr>
        <p:txBody>
          <a:bodyPr>
            <a:normAutofit fontScale="92500" lnSpcReduction="20000"/>
          </a:bodyPr>
          <a:lstStyle/>
          <a:p>
            <a:pPr algn="just"/>
            <a:r>
              <a:rPr lang="en-US" altLang="ja-JP" sz="2600" dirty="0"/>
              <a:t>Recently storm surge forecasts are mainly conducted by </a:t>
            </a:r>
            <a:r>
              <a:rPr lang="en-US" altLang="ja-JP" sz="2600" dirty="0">
                <a:solidFill>
                  <a:srgbClr val="FF0000"/>
                </a:solidFill>
              </a:rPr>
              <a:t>numerical models (storm surge models)</a:t>
            </a:r>
            <a:r>
              <a:rPr lang="en-US" altLang="ja-JP" sz="2600" dirty="0"/>
              <a:t>.</a:t>
            </a:r>
            <a:r>
              <a:rPr lang="en-US" altLang="ja-JP" sz="2600" dirty="0">
                <a:solidFill>
                  <a:srgbClr val="FF0000"/>
                </a:solidFill>
              </a:rPr>
              <a:t> </a:t>
            </a:r>
            <a:r>
              <a:rPr lang="en-US" altLang="ja-JP" sz="2600" dirty="0"/>
              <a:t>Recently, storm surge forecasts mean to predict storm tide or more generally total water levels, not merely storm surges (anomaly), for evaluating their hazard risk. </a:t>
            </a:r>
          </a:p>
          <a:p>
            <a:pPr algn="just"/>
            <a:endParaRPr lang="en-US" altLang="ja-JP" sz="2600" dirty="0"/>
          </a:p>
          <a:p>
            <a:pPr algn="just"/>
            <a:r>
              <a:rPr lang="en-US" altLang="ja-JP" sz="2600" dirty="0"/>
              <a:t>Therefore, various factors must be considered in storm surge forecasts, and their accuracy of storm surge forecasts depend on those various factors, such as:   </a:t>
            </a:r>
          </a:p>
          <a:p>
            <a:pPr lvl="1" algn="just">
              <a:buFont typeface="Wingdings" panose="05000000000000000000" pitchFamily="2" charset="2"/>
              <a:buChar char="ü"/>
            </a:pPr>
            <a:r>
              <a:rPr lang="en-US" altLang="ja-JP" sz="2200" dirty="0"/>
              <a:t>TC conditions</a:t>
            </a:r>
          </a:p>
          <a:p>
            <a:pPr lvl="1" algn="just">
              <a:buFont typeface="Wingdings" panose="05000000000000000000" pitchFamily="2" charset="2"/>
              <a:buChar char="ü"/>
            </a:pPr>
            <a:r>
              <a:rPr lang="en-US" altLang="ja-JP" sz="2200" dirty="0"/>
              <a:t>Related factors (astronomical tides, wave effects, river interaction, oceanographic effects, and so on)</a:t>
            </a:r>
          </a:p>
          <a:p>
            <a:pPr lvl="1" algn="just">
              <a:buFont typeface="Wingdings" panose="05000000000000000000" pitchFamily="2" charset="2"/>
              <a:buChar char="ü"/>
            </a:pPr>
            <a:r>
              <a:rPr lang="en-US" altLang="ja-JP" sz="2200" dirty="0"/>
              <a:t>Bathymetry</a:t>
            </a:r>
          </a:p>
          <a:p>
            <a:pPr algn="just"/>
            <a:endParaRPr lang="en-US" altLang="ja-JP" sz="2600" dirty="0"/>
          </a:p>
          <a:p>
            <a:pPr algn="just"/>
            <a:r>
              <a:rPr lang="en-US" altLang="ja-JP" sz="2600" dirty="0"/>
              <a:t>However, time scale of storm surges is short and their values  can be basically determined by atmospheric forcing, and thus assimilation of observed tides are not so effective.</a:t>
            </a:r>
          </a:p>
          <a:p>
            <a:pPr algn="just"/>
            <a:r>
              <a:rPr lang="en-US" altLang="ja-JP" sz="2600" dirty="0"/>
              <a:t>In this regards, observed data are used to rectify the water level (astronomical tides), rather than modifying surge heights.</a:t>
            </a:r>
          </a:p>
          <a:p>
            <a:pPr algn="just"/>
            <a:endParaRPr lang="en-US" altLang="ja-JP" sz="2600" dirty="0"/>
          </a:p>
          <a:p>
            <a:endParaRPr lang="en-US" altLang="ja-JP" sz="1900" dirty="0"/>
          </a:p>
          <a:p>
            <a:endParaRPr lang="en-US" altLang="ja-JP" sz="2000" dirty="0"/>
          </a:p>
        </p:txBody>
      </p:sp>
      <p:sp>
        <p:nvSpPr>
          <p:cNvPr id="5" name="スライド番号プレースホルダー 4">
            <a:extLst>
              <a:ext uri="{FF2B5EF4-FFF2-40B4-BE49-F238E27FC236}">
                <a16:creationId xmlns:a16="http://schemas.microsoft.com/office/drawing/2014/main" id="{15E64561-2AEC-57D5-F36B-DA07D7BA89F0}"/>
              </a:ext>
            </a:extLst>
          </p:cNvPr>
          <p:cNvSpPr>
            <a:spLocks noGrp="1"/>
          </p:cNvSpPr>
          <p:nvPr>
            <p:ph type="sldNum" sz="quarter" idx="12"/>
          </p:nvPr>
        </p:nvSpPr>
        <p:spPr/>
        <p:txBody>
          <a:bodyPr/>
          <a:lstStyle/>
          <a:p>
            <a:fld id="{5738E015-FB28-4A23-80CC-627450F60BA8}" type="slidenum">
              <a:rPr kumimoji="1" lang="ja-JP" altLang="en-US" smtClean="0"/>
              <a:pPr/>
              <a:t>14</a:t>
            </a:fld>
            <a:endParaRPr kumimoji="1" lang="ja-JP" altLang="en-US" dirty="0"/>
          </a:p>
        </p:txBody>
      </p:sp>
    </p:spTree>
    <p:extLst>
      <p:ext uri="{BB962C8B-B14F-4D97-AF65-F5344CB8AC3E}">
        <p14:creationId xmlns:p14="http://schemas.microsoft.com/office/powerpoint/2010/main" val="32470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36524"/>
            <a:ext cx="7886700" cy="831116"/>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Assimilation of tides</a:t>
            </a:r>
            <a:endParaRPr kumimoji="1" lang="ja-JP" altLang="en-US" sz="4000" dirty="0">
              <a:solidFill>
                <a:srgbClr val="002060"/>
              </a:solidFill>
            </a:endParaRPr>
          </a:p>
        </p:txBody>
      </p:sp>
      <p:sp>
        <p:nvSpPr>
          <p:cNvPr id="3" name="コンテンツ プレースホルダー 2"/>
          <p:cNvSpPr>
            <a:spLocks noGrp="1"/>
          </p:cNvSpPr>
          <p:nvPr>
            <p:ph idx="1"/>
          </p:nvPr>
        </p:nvSpPr>
        <p:spPr>
          <a:xfrm>
            <a:off x="-19145" y="1221091"/>
            <a:ext cx="6331130" cy="2463972"/>
          </a:xfrm>
        </p:spPr>
        <p:txBody>
          <a:bodyPr>
            <a:normAutofit/>
          </a:bodyPr>
          <a:lstStyle/>
          <a:p>
            <a:pPr marL="0" indent="0">
              <a:buNone/>
            </a:pPr>
            <a:r>
              <a:rPr lang="en-US" altLang="ja-JP" dirty="0"/>
              <a:t> </a:t>
            </a:r>
            <a:r>
              <a:rPr lang="en-US" altLang="ja-JP" sz="2400" dirty="0"/>
              <a:t>An Example of assimilation of tides</a:t>
            </a:r>
          </a:p>
          <a:p>
            <a:pPr marL="0" indent="0">
              <a:buNone/>
            </a:pPr>
            <a:endParaRPr lang="en-US" altLang="ja-JP" dirty="0"/>
          </a:p>
          <a:p>
            <a:pPr lvl="1" eaLnBrk="1" hangingPunct="1">
              <a:lnSpc>
                <a:spcPct val="90000"/>
              </a:lnSpc>
            </a:pPr>
            <a:r>
              <a:rPr lang="en-GB" altLang="ja-JP" sz="2000" dirty="0"/>
              <a:t>Tide observed data at tide gauges and </a:t>
            </a:r>
            <a:r>
              <a:rPr lang="en-US" altLang="ja-JP" sz="2000" dirty="0"/>
              <a:t>satellite are blended for assimilation data.</a:t>
            </a:r>
          </a:p>
          <a:p>
            <a:pPr lvl="1" eaLnBrk="1" hangingPunct="1">
              <a:lnSpc>
                <a:spcPct val="90000"/>
              </a:lnSpc>
            </a:pPr>
            <a:r>
              <a:rPr lang="en-GB" altLang="ja-JP" sz="2000" dirty="0"/>
              <a:t>Ensemble Optimum Interpolation (</a:t>
            </a:r>
            <a:r>
              <a:rPr lang="en-GB" altLang="ja-JP" sz="2000" dirty="0" err="1"/>
              <a:t>EnOI</a:t>
            </a:r>
            <a:r>
              <a:rPr lang="en-GB" altLang="ja-JP" sz="2000" dirty="0"/>
              <a:t>) scheme was used.</a:t>
            </a:r>
          </a:p>
        </p:txBody>
      </p:sp>
      <p:sp>
        <p:nvSpPr>
          <p:cNvPr id="5" name="スライド番号プレースホルダー 4">
            <a:extLst>
              <a:ext uri="{FF2B5EF4-FFF2-40B4-BE49-F238E27FC236}">
                <a16:creationId xmlns:a16="http://schemas.microsoft.com/office/drawing/2014/main" id="{D241184C-718F-08BA-4E60-287C5A6D6847}"/>
              </a:ext>
            </a:extLst>
          </p:cNvPr>
          <p:cNvSpPr>
            <a:spLocks noGrp="1"/>
          </p:cNvSpPr>
          <p:nvPr>
            <p:ph type="sldNum" sz="quarter" idx="12"/>
          </p:nvPr>
        </p:nvSpPr>
        <p:spPr>
          <a:xfrm>
            <a:off x="6926301" y="6389961"/>
            <a:ext cx="2057400" cy="365125"/>
          </a:xfrm>
        </p:spPr>
        <p:txBody>
          <a:bodyPr/>
          <a:lstStyle/>
          <a:p>
            <a:fld id="{5738E015-FB28-4A23-80CC-627450F60BA8}" type="slidenum">
              <a:rPr kumimoji="1" lang="ja-JP" altLang="en-US" smtClean="0"/>
              <a:pPr/>
              <a:t>15</a:t>
            </a:fld>
            <a:endParaRPr kumimoji="1" lang="ja-JP" altLang="en-US" dirty="0"/>
          </a:p>
        </p:txBody>
      </p:sp>
      <p:sp>
        <p:nvSpPr>
          <p:cNvPr id="6" name="テキスト ボックス 5">
            <a:extLst>
              <a:ext uri="{FF2B5EF4-FFF2-40B4-BE49-F238E27FC236}">
                <a16:creationId xmlns:a16="http://schemas.microsoft.com/office/drawing/2014/main" id="{C83F25D5-023C-1FFE-48CD-214CD97B4A7C}"/>
              </a:ext>
            </a:extLst>
          </p:cNvPr>
          <p:cNvSpPr txBox="1"/>
          <p:nvPr/>
        </p:nvSpPr>
        <p:spPr>
          <a:xfrm>
            <a:off x="47347" y="1682081"/>
            <a:ext cx="5728512" cy="584775"/>
          </a:xfrm>
          <a:prstGeom prst="rect">
            <a:avLst/>
          </a:prstGeom>
          <a:noFill/>
        </p:spPr>
        <p:txBody>
          <a:bodyPr wrap="square">
            <a:spAutoFit/>
          </a:bodyPr>
          <a:lstStyle/>
          <a:p>
            <a:pPr algn="ctr">
              <a:spcBef>
                <a:spcPct val="50000"/>
              </a:spcBef>
            </a:pPr>
            <a:r>
              <a:rPr lang="en-US" altLang="ja-JP" sz="1400" dirty="0"/>
              <a:t>[From Madsen(2014), presentation in </a:t>
            </a:r>
            <a:r>
              <a:rPr lang="en-US" altLang="ja-JP" sz="1400" dirty="0" err="1"/>
              <a:t>eSurge</a:t>
            </a:r>
            <a:r>
              <a:rPr lang="en-US" altLang="ja-JP" sz="1400" dirty="0"/>
              <a:t> Training]</a:t>
            </a:r>
          </a:p>
          <a:p>
            <a:pPr algn="ctr">
              <a:spcBef>
                <a:spcPct val="50000"/>
              </a:spcBef>
            </a:pPr>
            <a:r>
              <a:rPr lang="en-US" altLang="ja-JP" sz="1200" dirty="0"/>
              <a:t> </a:t>
            </a:r>
          </a:p>
        </p:txBody>
      </p:sp>
      <p:pic>
        <p:nvPicPr>
          <p:cNvPr id="10" name="図 9">
            <a:extLst>
              <a:ext uri="{FF2B5EF4-FFF2-40B4-BE49-F238E27FC236}">
                <a16:creationId xmlns:a16="http://schemas.microsoft.com/office/drawing/2014/main" id="{5A634075-1088-F687-0628-60F474F21F8D}"/>
              </a:ext>
            </a:extLst>
          </p:cNvPr>
          <p:cNvPicPr>
            <a:picLocks noChangeAspect="1"/>
          </p:cNvPicPr>
          <p:nvPr/>
        </p:nvPicPr>
        <p:blipFill>
          <a:blip r:embed="rId2"/>
          <a:stretch>
            <a:fillRect/>
          </a:stretch>
        </p:blipFill>
        <p:spPr>
          <a:xfrm>
            <a:off x="56634" y="4676503"/>
            <a:ext cx="3854040" cy="2078583"/>
          </a:xfrm>
          <a:prstGeom prst="rect">
            <a:avLst/>
          </a:prstGeom>
        </p:spPr>
      </p:pic>
      <p:pic>
        <p:nvPicPr>
          <p:cNvPr id="13" name="図 12">
            <a:extLst>
              <a:ext uri="{FF2B5EF4-FFF2-40B4-BE49-F238E27FC236}">
                <a16:creationId xmlns:a16="http://schemas.microsoft.com/office/drawing/2014/main" id="{00664957-9337-EE7F-980D-C28AF73E2B87}"/>
              </a:ext>
            </a:extLst>
          </p:cNvPr>
          <p:cNvPicPr>
            <a:picLocks noChangeAspect="1"/>
          </p:cNvPicPr>
          <p:nvPr/>
        </p:nvPicPr>
        <p:blipFill>
          <a:blip r:embed="rId3"/>
          <a:stretch>
            <a:fillRect/>
          </a:stretch>
        </p:blipFill>
        <p:spPr>
          <a:xfrm>
            <a:off x="3967306" y="3866606"/>
            <a:ext cx="5171163" cy="1893234"/>
          </a:xfrm>
          <a:prstGeom prst="rect">
            <a:avLst/>
          </a:prstGeom>
        </p:spPr>
      </p:pic>
      <p:pic>
        <p:nvPicPr>
          <p:cNvPr id="18" name="図 17">
            <a:extLst>
              <a:ext uri="{FF2B5EF4-FFF2-40B4-BE49-F238E27FC236}">
                <a16:creationId xmlns:a16="http://schemas.microsoft.com/office/drawing/2014/main" id="{0E688F03-A187-1D62-2AD1-D70215970F28}"/>
              </a:ext>
            </a:extLst>
          </p:cNvPr>
          <p:cNvPicPr>
            <a:picLocks noChangeAspect="1"/>
          </p:cNvPicPr>
          <p:nvPr/>
        </p:nvPicPr>
        <p:blipFill>
          <a:blip r:embed="rId4"/>
          <a:stretch>
            <a:fillRect/>
          </a:stretch>
        </p:blipFill>
        <p:spPr>
          <a:xfrm>
            <a:off x="6555430" y="1221091"/>
            <a:ext cx="2541223" cy="1700566"/>
          </a:xfrm>
          <a:prstGeom prst="rect">
            <a:avLst/>
          </a:prstGeom>
        </p:spPr>
      </p:pic>
      <p:cxnSp>
        <p:nvCxnSpPr>
          <p:cNvPr id="23" name="直線矢印コネクタ 22">
            <a:extLst>
              <a:ext uri="{FF2B5EF4-FFF2-40B4-BE49-F238E27FC236}">
                <a16:creationId xmlns:a16="http://schemas.microsoft.com/office/drawing/2014/main" id="{35AF66A7-0C48-25D4-71D2-A6252655ACC4}"/>
              </a:ext>
            </a:extLst>
          </p:cNvPr>
          <p:cNvCxnSpPr>
            <a:cxnSpLocks/>
          </p:cNvCxnSpPr>
          <p:nvPr/>
        </p:nvCxnSpPr>
        <p:spPr>
          <a:xfrm flipH="1">
            <a:off x="2353216" y="4813223"/>
            <a:ext cx="1624700" cy="6707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69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36524"/>
            <a:ext cx="7886700" cy="831116"/>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Oceanographic effect</a:t>
            </a:r>
            <a:endParaRPr kumimoji="1" lang="ja-JP" altLang="en-US" sz="4000" dirty="0">
              <a:solidFill>
                <a:srgbClr val="002060"/>
              </a:solidFill>
            </a:endParaRPr>
          </a:p>
        </p:txBody>
      </p:sp>
      <p:sp>
        <p:nvSpPr>
          <p:cNvPr id="3" name="コンテンツ プレースホルダー 2"/>
          <p:cNvSpPr>
            <a:spLocks noGrp="1"/>
          </p:cNvSpPr>
          <p:nvPr>
            <p:ph idx="1"/>
          </p:nvPr>
        </p:nvSpPr>
        <p:spPr>
          <a:xfrm>
            <a:off x="56947" y="843907"/>
            <a:ext cx="9035991" cy="4351338"/>
          </a:xfrm>
        </p:spPr>
        <p:txBody>
          <a:bodyPr/>
          <a:lstStyle/>
          <a:p>
            <a:r>
              <a:rPr lang="en-US" altLang="ja-JP" dirty="0"/>
              <a:t>One of the oceanographic effect for water level is an </a:t>
            </a:r>
            <a:r>
              <a:rPr lang="en-US" altLang="ja-JP" u="sng" dirty="0"/>
              <a:t>abnormal tide level</a:t>
            </a:r>
            <a:r>
              <a:rPr lang="en-US" altLang="ja-JP" dirty="0"/>
              <a:t>. </a:t>
            </a:r>
          </a:p>
          <a:p>
            <a:pPr lvl="1">
              <a:buFont typeface="Wingdings" panose="05000000000000000000" pitchFamily="2" charset="2"/>
              <a:buChar char="Ø"/>
            </a:pPr>
            <a:r>
              <a:rPr kumimoji="1" lang="en-US" altLang="ja-JP" sz="2000" dirty="0">
                <a:sym typeface="Wingdings" panose="05000000000000000000" pitchFamily="2" charset="2"/>
              </a:rPr>
              <a:t>High sea temperature (low density)  high sea level (large volume)</a:t>
            </a:r>
          </a:p>
          <a:p>
            <a:pPr lvl="1">
              <a:buFont typeface="Wingdings" panose="05000000000000000000" pitchFamily="2" charset="2"/>
              <a:buChar char="Ø"/>
            </a:pPr>
            <a:r>
              <a:rPr lang="en-US" altLang="ja-JP" sz="2000" dirty="0">
                <a:sym typeface="Wingdings" panose="05000000000000000000" pitchFamily="2" charset="2"/>
              </a:rPr>
              <a:t>Ocean conditions (ocean current, water vortex etc.) have long time scale, and they looks like a certain constant bias.</a:t>
            </a:r>
            <a:endParaRPr kumimoji="1" lang="ja-JP" altLang="en-US" sz="2000" dirty="0"/>
          </a:p>
        </p:txBody>
      </p:sp>
      <p:pic>
        <p:nvPicPr>
          <p:cNvPr id="8"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248980"/>
            <a:ext cx="4052887"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364088" y="5337212"/>
            <a:ext cx="972108" cy="276999"/>
          </a:xfrm>
          <a:prstGeom prst="rect">
            <a:avLst/>
          </a:prstGeom>
          <a:solidFill>
            <a:schemeClr val="bg1"/>
          </a:solidFill>
        </p:spPr>
        <p:txBody>
          <a:bodyPr wrap="square" rtlCol="0">
            <a:spAutoFit/>
          </a:bodyPr>
          <a:lstStyle/>
          <a:p>
            <a:pPr algn="ctr"/>
            <a:r>
              <a:rPr kumimoji="1" lang="en-US" altLang="ja-JP" sz="1200" dirty="0"/>
              <a:t>Sep.2001</a:t>
            </a:r>
            <a:endParaRPr kumimoji="1" lang="ja-JP" altLang="en-US" sz="1200" dirty="0"/>
          </a:p>
        </p:txBody>
      </p:sp>
      <p:sp>
        <p:nvSpPr>
          <p:cNvPr id="10" name="テキスト ボックス 9"/>
          <p:cNvSpPr txBox="1"/>
          <p:nvPr/>
        </p:nvSpPr>
        <p:spPr>
          <a:xfrm>
            <a:off x="7272300" y="5337212"/>
            <a:ext cx="648072" cy="276999"/>
          </a:xfrm>
          <a:prstGeom prst="rect">
            <a:avLst/>
          </a:prstGeom>
          <a:solidFill>
            <a:schemeClr val="bg1"/>
          </a:solidFill>
        </p:spPr>
        <p:txBody>
          <a:bodyPr wrap="square" rtlCol="0">
            <a:spAutoFit/>
          </a:bodyPr>
          <a:lstStyle/>
          <a:p>
            <a:pPr algn="ctr"/>
            <a:r>
              <a:rPr lang="en-US" altLang="ja-JP" sz="1200" dirty="0"/>
              <a:t>Oct</a:t>
            </a:r>
            <a:r>
              <a:rPr kumimoji="1" lang="en-US" altLang="ja-JP" sz="1200" dirty="0"/>
              <a:t>.</a:t>
            </a:r>
            <a:endParaRPr kumimoji="1" lang="ja-JP" altLang="en-US" sz="1200" dirty="0"/>
          </a:p>
        </p:txBody>
      </p:sp>
      <p:sp>
        <p:nvSpPr>
          <p:cNvPr id="11" name="テキスト ボックス 10"/>
          <p:cNvSpPr txBox="1"/>
          <p:nvPr/>
        </p:nvSpPr>
        <p:spPr>
          <a:xfrm>
            <a:off x="4401344" y="6021440"/>
            <a:ext cx="4608512" cy="646331"/>
          </a:xfrm>
          <a:prstGeom prst="rect">
            <a:avLst/>
          </a:prstGeom>
          <a:noFill/>
        </p:spPr>
        <p:txBody>
          <a:bodyPr wrap="square" rtlCol="0">
            <a:spAutoFit/>
          </a:bodyPr>
          <a:lstStyle/>
          <a:p>
            <a:r>
              <a:rPr kumimoji="1" lang="en-US" altLang="ja-JP" sz="1800" dirty="0"/>
              <a:t>The differences from astronomical tides are  maintained for weeks or more.</a:t>
            </a:r>
            <a:endParaRPr kumimoji="1" lang="ja-JP" altLang="en-US" sz="1800" dirty="0"/>
          </a:p>
        </p:txBody>
      </p:sp>
      <p:sp>
        <p:nvSpPr>
          <p:cNvPr id="12" name="テキスト ボックス 11"/>
          <p:cNvSpPr txBox="1"/>
          <p:nvPr/>
        </p:nvSpPr>
        <p:spPr>
          <a:xfrm>
            <a:off x="7334281" y="5565628"/>
            <a:ext cx="1804690" cy="400110"/>
          </a:xfrm>
          <a:prstGeom prst="rect">
            <a:avLst/>
          </a:prstGeom>
          <a:solidFill>
            <a:schemeClr val="bg1"/>
          </a:solidFill>
        </p:spPr>
        <p:txBody>
          <a:bodyPr wrap="square" rtlCol="0">
            <a:spAutoFit/>
          </a:bodyPr>
          <a:lstStyle/>
          <a:p>
            <a:r>
              <a:rPr lang="en-US" altLang="ja-JP" sz="1000" dirty="0"/>
              <a:t>Predicted tide</a:t>
            </a:r>
            <a:endParaRPr kumimoji="1" lang="en-US" altLang="ja-JP" sz="1000" dirty="0"/>
          </a:p>
          <a:p>
            <a:r>
              <a:rPr kumimoji="1" lang="en-US" altLang="ja-JP" sz="1000" dirty="0"/>
              <a:t>Observed tide</a:t>
            </a:r>
          </a:p>
        </p:txBody>
      </p:sp>
      <p:sp>
        <p:nvSpPr>
          <p:cNvPr id="13" name="テキスト ボックス 12"/>
          <p:cNvSpPr txBox="1"/>
          <p:nvPr/>
        </p:nvSpPr>
        <p:spPr>
          <a:xfrm>
            <a:off x="5508105" y="5556492"/>
            <a:ext cx="576064" cy="400110"/>
          </a:xfrm>
          <a:prstGeom prst="rect">
            <a:avLst/>
          </a:prstGeom>
          <a:solidFill>
            <a:schemeClr val="bg1"/>
          </a:solidFill>
        </p:spPr>
        <p:txBody>
          <a:bodyPr wrap="square" rtlCol="0">
            <a:spAutoFit/>
          </a:bodyPr>
          <a:lstStyle/>
          <a:p>
            <a:r>
              <a:rPr kumimoji="1" lang="en-US" altLang="ja-JP" sz="1000" dirty="0"/>
              <a:t>Full moon</a:t>
            </a:r>
          </a:p>
        </p:txBody>
      </p:sp>
      <p:sp>
        <p:nvSpPr>
          <p:cNvPr id="14" name="テキスト ボックス 13"/>
          <p:cNvSpPr txBox="1"/>
          <p:nvPr/>
        </p:nvSpPr>
        <p:spPr>
          <a:xfrm>
            <a:off x="6228184" y="5556492"/>
            <a:ext cx="576064" cy="400110"/>
          </a:xfrm>
          <a:prstGeom prst="rect">
            <a:avLst/>
          </a:prstGeom>
          <a:solidFill>
            <a:schemeClr val="bg1"/>
          </a:solidFill>
        </p:spPr>
        <p:txBody>
          <a:bodyPr wrap="square" rtlCol="0">
            <a:spAutoFit/>
          </a:bodyPr>
          <a:lstStyle/>
          <a:p>
            <a:r>
              <a:rPr lang="en-US" altLang="ja-JP" sz="1000" dirty="0"/>
              <a:t>New</a:t>
            </a:r>
            <a:r>
              <a:rPr kumimoji="1" lang="en-US" altLang="ja-JP" sz="1000" dirty="0"/>
              <a:t> moon</a:t>
            </a:r>
          </a:p>
        </p:txBody>
      </p:sp>
      <p:sp>
        <p:nvSpPr>
          <p:cNvPr id="15" name="テキスト ボックス 14"/>
          <p:cNvSpPr txBox="1"/>
          <p:nvPr/>
        </p:nvSpPr>
        <p:spPr>
          <a:xfrm>
            <a:off x="4815027" y="3318183"/>
            <a:ext cx="1098122" cy="338554"/>
          </a:xfrm>
          <a:prstGeom prst="rect">
            <a:avLst/>
          </a:prstGeom>
          <a:noFill/>
        </p:spPr>
        <p:txBody>
          <a:bodyPr wrap="square" rtlCol="0">
            <a:spAutoFit/>
          </a:bodyPr>
          <a:lstStyle/>
          <a:p>
            <a:r>
              <a:rPr lang="en-US" altLang="ja-JP" dirty="0" err="1"/>
              <a:t>Aburatsu</a:t>
            </a:r>
            <a:endParaRPr kumimoji="1" lang="ja-JP" altLang="en-US" dirty="0"/>
          </a:p>
        </p:txBody>
      </p:sp>
      <p:sp>
        <p:nvSpPr>
          <p:cNvPr id="17" name="テキスト ボックス 16">
            <a:extLst>
              <a:ext uri="{FF2B5EF4-FFF2-40B4-BE49-F238E27FC236}">
                <a16:creationId xmlns:a16="http://schemas.microsoft.com/office/drawing/2014/main" id="{8FE9666F-8D6D-0B31-6701-98B183E2007F}"/>
              </a:ext>
            </a:extLst>
          </p:cNvPr>
          <p:cNvSpPr txBox="1"/>
          <p:nvPr/>
        </p:nvSpPr>
        <p:spPr>
          <a:xfrm>
            <a:off x="305029" y="5614211"/>
            <a:ext cx="3898777" cy="954107"/>
          </a:xfrm>
          <a:prstGeom prst="rect">
            <a:avLst/>
          </a:prstGeom>
          <a:noFill/>
        </p:spPr>
        <p:txBody>
          <a:bodyPr wrap="square" rtlCol="0">
            <a:spAutoFit/>
          </a:bodyPr>
          <a:lstStyle/>
          <a:p>
            <a:r>
              <a:rPr lang="en-US" altLang="ja-JP" sz="1400" dirty="0"/>
              <a:t>No.1-3</a:t>
            </a:r>
            <a:r>
              <a:rPr kumimoji="1" lang="en-US" altLang="ja-JP" sz="1400" dirty="0"/>
              <a:t> lines show a </a:t>
            </a:r>
            <a:r>
              <a:rPr lang="en-US" altLang="ja-JP" sz="1400" dirty="0"/>
              <a:t>typical</a:t>
            </a:r>
            <a:r>
              <a:rPr kumimoji="1" lang="en-US" altLang="ja-JP" sz="1400" dirty="0"/>
              <a:t> “Kuroshio” position.</a:t>
            </a:r>
          </a:p>
          <a:p>
            <a:r>
              <a:rPr lang="en-US" altLang="ja-JP" sz="1400" dirty="0"/>
              <a:t>1. the nearshore path</a:t>
            </a:r>
          </a:p>
          <a:p>
            <a:r>
              <a:rPr kumimoji="1" lang="en-US" altLang="ja-JP" sz="1400" dirty="0"/>
              <a:t>2. offshore non-large-meander paths</a:t>
            </a:r>
          </a:p>
          <a:p>
            <a:r>
              <a:rPr lang="en-US" altLang="ja-JP" sz="1400" dirty="0"/>
              <a:t>3. the large-meander path</a:t>
            </a:r>
          </a:p>
        </p:txBody>
      </p:sp>
      <p:sp>
        <p:nvSpPr>
          <p:cNvPr id="18" name="テキスト ボックス 17">
            <a:extLst>
              <a:ext uri="{FF2B5EF4-FFF2-40B4-BE49-F238E27FC236}">
                <a16:creationId xmlns:a16="http://schemas.microsoft.com/office/drawing/2014/main" id="{39770CB2-05CC-18EC-457E-4C89B0CC8249}"/>
              </a:ext>
            </a:extLst>
          </p:cNvPr>
          <p:cNvSpPr txBox="1"/>
          <p:nvPr/>
        </p:nvSpPr>
        <p:spPr>
          <a:xfrm>
            <a:off x="2699792" y="4550212"/>
            <a:ext cx="1260140" cy="338554"/>
          </a:xfrm>
          <a:prstGeom prst="rect">
            <a:avLst/>
          </a:prstGeom>
          <a:solidFill>
            <a:srgbClr val="FFFF00"/>
          </a:solidFill>
          <a:ln w="19050">
            <a:solidFill>
              <a:schemeClr val="tx1"/>
            </a:solidFill>
          </a:ln>
        </p:spPr>
        <p:txBody>
          <a:bodyPr wrap="square" rtlCol="0">
            <a:spAutoFit/>
          </a:bodyPr>
          <a:lstStyle/>
          <a:p>
            <a:pPr algn="ctr"/>
            <a:r>
              <a:rPr kumimoji="1" lang="en-US" altLang="ja-JP"/>
              <a:t>Kuroshio</a:t>
            </a:r>
            <a:endParaRPr kumimoji="1" lang="ja-JP" altLang="en-US"/>
          </a:p>
        </p:txBody>
      </p:sp>
      <p:pic>
        <p:nvPicPr>
          <p:cNvPr id="19" name="Picture 2" descr="黒潮&#10;の典型的な流路の図">
            <a:extLst>
              <a:ext uri="{FF2B5EF4-FFF2-40B4-BE49-F238E27FC236}">
                <a16:creationId xmlns:a16="http://schemas.microsoft.com/office/drawing/2014/main" id="{975D0A99-072B-D365-F681-67BC0CAAA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96" y="3129216"/>
            <a:ext cx="4204703" cy="2342842"/>
          </a:xfrm>
          <a:prstGeom prst="rect">
            <a:avLst/>
          </a:prstGeom>
          <a:noFill/>
          <a:extLst>
            <a:ext uri="{909E8E84-426E-40DD-AFC4-6F175D3DCCD1}">
              <a14:hiddenFill xmlns:a14="http://schemas.microsoft.com/office/drawing/2010/main">
                <a:solidFill>
                  <a:srgbClr val="FFFFFF"/>
                </a:solidFill>
              </a14:hiddenFill>
            </a:ext>
          </a:extLst>
        </p:spPr>
      </p:pic>
      <p:sp>
        <p:nvSpPr>
          <p:cNvPr id="20" name="星 5 15">
            <a:extLst>
              <a:ext uri="{FF2B5EF4-FFF2-40B4-BE49-F238E27FC236}">
                <a16:creationId xmlns:a16="http://schemas.microsoft.com/office/drawing/2014/main" id="{C3BC62D5-5393-F22E-4447-382CFF3C1614}"/>
              </a:ext>
            </a:extLst>
          </p:cNvPr>
          <p:cNvSpPr/>
          <p:nvPr/>
        </p:nvSpPr>
        <p:spPr>
          <a:xfrm>
            <a:off x="1209862" y="4460202"/>
            <a:ext cx="180020" cy="1800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241184C-718F-08BA-4E60-287C5A6D6847}"/>
              </a:ext>
            </a:extLst>
          </p:cNvPr>
          <p:cNvSpPr>
            <a:spLocks noGrp="1"/>
          </p:cNvSpPr>
          <p:nvPr>
            <p:ph type="sldNum" sz="quarter" idx="12"/>
          </p:nvPr>
        </p:nvSpPr>
        <p:spPr>
          <a:xfrm>
            <a:off x="6926301" y="6389961"/>
            <a:ext cx="2057400" cy="365125"/>
          </a:xfrm>
        </p:spPr>
        <p:txBody>
          <a:bodyPr/>
          <a:lstStyle/>
          <a:p>
            <a:fld id="{5738E015-FB28-4A23-80CC-627450F60BA8}" type="slidenum">
              <a:rPr kumimoji="1" lang="ja-JP" altLang="en-US" smtClean="0"/>
              <a:pPr/>
              <a:t>16</a:t>
            </a:fld>
            <a:endParaRPr kumimoji="1" lang="ja-JP" altLang="en-US" dirty="0"/>
          </a:p>
        </p:txBody>
      </p:sp>
    </p:spTree>
    <p:extLst>
      <p:ext uri="{BB962C8B-B14F-4D97-AF65-F5344CB8AC3E}">
        <p14:creationId xmlns:p14="http://schemas.microsoft.com/office/powerpoint/2010/main" val="335010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2954" y="60092"/>
            <a:ext cx="7886700" cy="831116"/>
          </a:xfrm>
        </p:spPr>
        <p:txBody>
          <a:bodyPr>
            <a:normAutofit/>
          </a:bodyPr>
          <a:lstStyle/>
          <a:p>
            <a:pPr algn="ctr"/>
            <a:r>
              <a:rPr kumimoji="1" lang="en-US" altLang="ja-JP" sz="3600" b="1" dirty="0">
                <a:solidFill>
                  <a:srgbClr val="002060"/>
                </a:solidFill>
                <a:effectLst>
                  <a:outerShdw blurRad="38100" dist="38100" dir="2700000" algn="tl">
                    <a:srgbClr val="000000">
                      <a:alpha val="43137"/>
                    </a:srgbClr>
                  </a:outerShdw>
                </a:effectLst>
                <a:latin typeface="+mn-lt"/>
              </a:rPr>
              <a:t>Assimilation impact to Storm surges</a:t>
            </a:r>
            <a:endParaRPr kumimoji="1" lang="ja-JP" altLang="en-US" sz="3600" dirty="0">
              <a:solidFill>
                <a:srgbClr val="002060"/>
              </a:solidFill>
              <a:latin typeface="+mn-lt"/>
            </a:endParaRPr>
          </a:p>
        </p:txBody>
      </p:sp>
      <p:sp>
        <p:nvSpPr>
          <p:cNvPr id="3" name="コンテンツ プレースホルダー 2"/>
          <p:cNvSpPr>
            <a:spLocks noGrp="1"/>
          </p:cNvSpPr>
          <p:nvPr>
            <p:ph idx="1"/>
          </p:nvPr>
        </p:nvSpPr>
        <p:spPr>
          <a:xfrm>
            <a:off x="52065" y="868725"/>
            <a:ext cx="8931636" cy="2197664"/>
          </a:xfrm>
        </p:spPr>
        <p:txBody>
          <a:bodyPr>
            <a:normAutofit lnSpcReduction="10000"/>
          </a:bodyPr>
          <a:lstStyle/>
          <a:p>
            <a:pPr marL="0" indent="0">
              <a:buNone/>
            </a:pPr>
            <a:r>
              <a:rPr lang="en-US" altLang="ja-JP" dirty="0"/>
              <a:t> </a:t>
            </a:r>
            <a:r>
              <a:rPr lang="en-US" altLang="ja-JP" sz="2400" dirty="0"/>
              <a:t>A case of assimilation impact to storm surges in the North Sea</a:t>
            </a:r>
          </a:p>
          <a:p>
            <a:pPr marL="0" indent="0">
              <a:buNone/>
            </a:pPr>
            <a:endParaRPr lang="en-US" altLang="ja-JP" dirty="0"/>
          </a:p>
          <a:p>
            <a:pPr lvl="1" eaLnBrk="1" hangingPunct="1">
              <a:lnSpc>
                <a:spcPct val="90000"/>
              </a:lnSpc>
            </a:pPr>
            <a:r>
              <a:rPr lang="en-GB" altLang="ja-JP" sz="1800" dirty="0"/>
              <a:t>Water levels and currents were assimilated with Kalman filter.</a:t>
            </a:r>
          </a:p>
          <a:p>
            <a:pPr lvl="1" eaLnBrk="1" hangingPunct="1">
              <a:lnSpc>
                <a:spcPct val="90000"/>
              </a:lnSpc>
            </a:pPr>
            <a:r>
              <a:rPr lang="en-GB" altLang="ja-JP" sz="1800" dirty="0"/>
              <a:t>Storm surge may propagate as a long wave in the North Sea due to its shallow water condition.</a:t>
            </a:r>
          </a:p>
          <a:p>
            <a:pPr lvl="1" eaLnBrk="1" hangingPunct="1">
              <a:lnSpc>
                <a:spcPct val="90000"/>
              </a:lnSpc>
            </a:pPr>
            <a:r>
              <a:rPr lang="en-US" altLang="ja-JP" sz="1800" dirty="0"/>
              <a:t>The assimilation impact was detected till 12 hours forecast, but there was no difference after that.</a:t>
            </a:r>
          </a:p>
        </p:txBody>
      </p:sp>
      <p:sp>
        <p:nvSpPr>
          <p:cNvPr id="11" name="テキスト ボックス 10"/>
          <p:cNvSpPr txBox="1"/>
          <p:nvPr/>
        </p:nvSpPr>
        <p:spPr>
          <a:xfrm>
            <a:off x="368048" y="3241075"/>
            <a:ext cx="3635173" cy="369332"/>
          </a:xfrm>
          <a:prstGeom prst="rect">
            <a:avLst/>
          </a:prstGeom>
          <a:noFill/>
        </p:spPr>
        <p:txBody>
          <a:bodyPr wrap="square" rtlCol="0">
            <a:spAutoFit/>
          </a:bodyPr>
          <a:lstStyle/>
          <a:p>
            <a:r>
              <a:rPr kumimoji="1" lang="en-US" altLang="ja-JP" sz="1800" dirty="0">
                <a:solidFill>
                  <a:schemeClr val="accent6">
                    <a:lumMod val="50000"/>
                  </a:schemeClr>
                </a:solidFill>
              </a:rPr>
              <a:t>Change of RMSE(m) in forecast time</a:t>
            </a:r>
            <a:endParaRPr kumimoji="1" lang="ja-JP" altLang="en-US" sz="1800" dirty="0">
              <a:solidFill>
                <a:schemeClr val="accent6">
                  <a:lumMod val="50000"/>
                </a:schemeClr>
              </a:solidFill>
            </a:endParaRPr>
          </a:p>
        </p:txBody>
      </p:sp>
      <p:sp>
        <p:nvSpPr>
          <p:cNvPr id="5" name="スライド番号プレースホルダー 4">
            <a:extLst>
              <a:ext uri="{FF2B5EF4-FFF2-40B4-BE49-F238E27FC236}">
                <a16:creationId xmlns:a16="http://schemas.microsoft.com/office/drawing/2014/main" id="{D241184C-718F-08BA-4E60-287C5A6D6847}"/>
              </a:ext>
            </a:extLst>
          </p:cNvPr>
          <p:cNvSpPr>
            <a:spLocks noGrp="1"/>
          </p:cNvSpPr>
          <p:nvPr>
            <p:ph type="sldNum" sz="quarter" idx="12"/>
          </p:nvPr>
        </p:nvSpPr>
        <p:spPr>
          <a:xfrm>
            <a:off x="6926301" y="6389961"/>
            <a:ext cx="2057400" cy="365125"/>
          </a:xfrm>
        </p:spPr>
        <p:txBody>
          <a:bodyPr/>
          <a:lstStyle/>
          <a:p>
            <a:fld id="{5738E015-FB28-4A23-80CC-627450F60BA8}" type="slidenum">
              <a:rPr kumimoji="1" lang="ja-JP" altLang="en-US" smtClean="0"/>
              <a:pPr/>
              <a:t>17</a:t>
            </a:fld>
            <a:endParaRPr kumimoji="1" lang="ja-JP" altLang="en-US" dirty="0"/>
          </a:p>
        </p:txBody>
      </p:sp>
      <p:sp>
        <p:nvSpPr>
          <p:cNvPr id="6" name="テキスト ボックス 5">
            <a:extLst>
              <a:ext uri="{FF2B5EF4-FFF2-40B4-BE49-F238E27FC236}">
                <a16:creationId xmlns:a16="http://schemas.microsoft.com/office/drawing/2014/main" id="{C83F25D5-023C-1FFE-48CD-214CD97B4A7C}"/>
              </a:ext>
            </a:extLst>
          </p:cNvPr>
          <p:cNvSpPr txBox="1"/>
          <p:nvPr/>
        </p:nvSpPr>
        <p:spPr>
          <a:xfrm>
            <a:off x="558981" y="1228077"/>
            <a:ext cx="7114904" cy="461665"/>
          </a:xfrm>
          <a:prstGeom prst="rect">
            <a:avLst/>
          </a:prstGeom>
          <a:noFill/>
        </p:spPr>
        <p:txBody>
          <a:bodyPr wrap="square">
            <a:spAutoFit/>
          </a:bodyPr>
          <a:lstStyle/>
          <a:p>
            <a:pPr algn="ctr">
              <a:spcBef>
                <a:spcPct val="50000"/>
              </a:spcBef>
            </a:pPr>
            <a:r>
              <a:rPr lang="en-US" altLang="ja-JP" sz="1200" dirty="0" err="1"/>
              <a:t>Verlaan</a:t>
            </a:r>
            <a:r>
              <a:rPr lang="en-US" altLang="ja-JP" sz="1200" dirty="0"/>
              <a:t> et al.(2005): Operational storm surge forecasting in the Netherlands: developments in the last decade. Phil. Trans. R. Soc. 363, 1441–1453.</a:t>
            </a:r>
          </a:p>
        </p:txBody>
      </p:sp>
      <p:pic>
        <p:nvPicPr>
          <p:cNvPr id="7" name="Picture 4" descr="142075gr5">
            <a:extLst>
              <a:ext uri="{FF2B5EF4-FFF2-40B4-BE49-F238E27FC236}">
                <a16:creationId xmlns:a16="http://schemas.microsoft.com/office/drawing/2014/main" id="{2F408448-C70A-B23C-4057-74B0AE42F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82" y="3688530"/>
            <a:ext cx="4106995" cy="316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8">
            <a:extLst>
              <a:ext uri="{FF2B5EF4-FFF2-40B4-BE49-F238E27FC236}">
                <a16:creationId xmlns:a16="http://schemas.microsoft.com/office/drawing/2014/main" id="{2F5F55B9-413C-E3B1-EEE5-1552B7573A65}"/>
              </a:ext>
            </a:extLst>
          </p:cNvPr>
          <p:cNvSpPr>
            <a:spLocks noChangeArrowheads="1"/>
          </p:cNvSpPr>
          <p:nvPr/>
        </p:nvSpPr>
        <p:spPr bwMode="auto">
          <a:xfrm>
            <a:off x="2036376" y="3718694"/>
            <a:ext cx="17287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type="none" w="med" len="lg"/>
              </a14:hiddenLine>
            </a:ext>
          </a:extLst>
        </p:spPr>
        <p:txBody>
          <a:bodyPr lIns="0" tIns="0" rIns="0" bIns="0">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r>
              <a:rPr lang="en-GB" altLang="ja-JP" sz="1600" dirty="0"/>
              <a:t> </a:t>
            </a:r>
            <a:r>
              <a:rPr lang="en-GB" altLang="ja-JP" sz="1200" dirty="0"/>
              <a:t>(control)</a:t>
            </a:r>
          </a:p>
          <a:p>
            <a:r>
              <a:rPr lang="en-GB" altLang="ja-JP" sz="1200" dirty="0"/>
              <a:t> (</a:t>
            </a:r>
            <a:r>
              <a:rPr lang="en-GB" altLang="ja-JP" sz="1200" dirty="0">
                <a:solidFill>
                  <a:srgbClr val="FF0000"/>
                </a:solidFill>
              </a:rPr>
              <a:t>assimilated</a:t>
            </a:r>
            <a:r>
              <a:rPr lang="en-GB" altLang="ja-JP" sz="1200" dirty="0"/>
              <a:t>)</a:t>
            </a:r>
            <a:endParaRPr lang="ja-JP" altLang="en-US" sz="1200" dirty="0"/>
          </a:p>
        </p:txBody>
      </p:sp>
      <p:cxnSp>
        <p:nvCxnSpPr>
          <p:cNvPr id="22" name="直線コネクタ 21">
            <a:extLst>
              <a:ext uri="{FF2B5EF4-FFF2-40B4-BE49-F238E27FC236}">
                <a16:creationId xmlns:a16="http://schemas.microsoft.com/office/drawing/2014/main" id="{3CFA1521-3599-DBBD-B52F-D7BA159CAF0A}"/>
              </a:ext>
            </a:extLst>
          </p:cNvPr>
          <p:cNvCxnSpPr/>
          <p:nvPr/>
        </p:nvCxnSpPr>
        <p:spPr>
          <a:xfrm>
            <a:off x="2029166" y="4362268"/>
            <a:ext cx="0" cy="2098766"/>
          </a:xfrm>
          <a:prstGeom prst="line">
            <a:avLst/>
          </a:prstGeom>
        </p:spPr>
        <p:style>
          <a:lnRef idx="3">
            <a:schemeClr val="accent1"/>
          </a:lnRef>
          <a:fillRef idx="0">
            <a:schemeClr val="accent1"/>
          </a:fillRef>
          <a:effectRef idx="2">
            <a:schemeClr val="accent1"/>
          </a:effectRef>
          <a:fontRef idx="minor">
            <a:schemeClr val="tx1"/>
          </a:fontRef>
        </p:style>
      </p:cxnSp>
      <p:sp>
        <p:nvSpPr>
          <p:cNvPr id="24" name="テキスト ボックス 23">
            <a:extLst>
              <a:ext uri="{FF2B5EF4-FFF2-40B4-BE49-F238E27FC236}">
                <a16:creationId xmlns:a16="http://schemas.microsoft.com/office/drawing/2014/main" id="{340632F5-45CB-44FC-E319-843716B1FB93}"/>
              </a:ext>
            </a:extLst>
          </p:cNvPr>
          <p:cNvSpPr txBox="1"/>
          <p:nvPr/>
        </p:nvSpPr>
        <p:spPr>
          <a:xfrm>
            <a:off x="4517883" y="3804638"/>
            <a:ext cx="3831771" cy="2585323"/>
          </a:xfrm>
          <a:prstGeom prst="rect">
            <a:avLst/>
          </a:prstGeom>
          <a:noFill/>
        </p:spPr>
        <p:txBody>
          <a:bodyPr wrap="square" rtlCol="0">
            <a:spAutoFit/>
          </a:bodyPr>
          <a:lstStyle/>
          <a:p>
            <a:r>
              <a:rPr lang="en-GB" sz="1600" dirty="0"/>
              <a:t>The result clearly indicated that storm surges are mainly determined by in-situ forcing.</a:t>
            </a:r>
          </a:p>
          <a:p>
            <a:endParaRPr lang="en-GB" sz="1600" i="1" dirty="0"/>
          </a:p>
          <a:p>
            <a:r>
              <a:rPr lang="en-GB" sz="1600" i="1" dirty="0"/>
              <a:t>It does not mean that tide observations are useless for storm surge forecasts. </a:t>
            </a:r>
          </a:p>
          <a:p>
            <a:r>
              <a:rPr lang="en-GB" sz="1600" i="1" dirty="0"/>
              <a:t>Those observed data are important for both in real-time operation and model developments.</a:t>
            </a:r>
          </a:p>
          <a:p>
            <a:endParaRPr lang="en-GB" i="1" dirty="0"/>
          </a:p>
        </p:txBody>
      </p:sp>
    </p:spTree>
    <p:extLst>
      <p:ext uri="{BB962C8B-B14F-4D97-AF65-F5344CB8AC3E}">
        <p14:creationId xmlns:p14="http://schemas.microsoft.com/office/powerpoint/2010/main" val="2925360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25587" y="0"/>
            <a:ext cx="8518115" cy="746125"/>
          </a:xfrm>
          <a:noFill/>
        </p:spPr>
        <p:txBody>
          <a:bodyPr>
            <a:noAutofit/>
          </a:bodyPr>
          <a:lstStyle/>
          <a:p>
            <a:pPr algn="ctr" eaLnBrk="1" hangingPunct="1">
              <a:defRPr/>
            </a:pPr>
            <a:r>
              <a:rPr lang="en-US" altLang="ja-JP" sz="3600" b="1" dirty="0">
                <a:solidFill>
                  <a:srgbClr val="002060"/>
                </a:solidFill>
                <a:effectLst>
                  <a:outerShdw blurRad="38100" dist="38100" dir="2700000" algn="tl">
                    <a:srgbClr val="000000">
                      <a:alpha val="43137"/>
                    </a:srgbClr>
                  </a:outerShdw>
                </a:effectLst>
                <a:ea typeface="ＭＳ ゴシック" pitchFamily="49" charset="-128"/>
                <a:cs typeface="Arial" panose="020B0604020202020204" pitchFamily="34" charset="0"/>
              </a:rPr>
              <a:t>Observed data for storm surge forecasts</a:t>
            </a:r>
          </a:p>
        </p:txBody>
      </p:sp>
      <p:sp>
        <p:nvSpPr>
          <p:cNvPr id="2" name="テキスト ボックス 1">
            <a:extLst>
              <a:ext uri="{FF2B5EF4-FFF2-40B4-BE49-F238E27FC236}">
                <a16:creationId xmlns:a16="http://schemas.microsoft.com/office/drawing/2014/main" id="{B8177635-E21A-4149-B784-1CFD609392F1}"/>
              </a:ext>
            </a:extLst>
          </p:cNvPr>
          <p:cNvSpPr txBox="1"/>
          <p:nvPr/>
        </p:nvSpPr>
        <p:spPr>
          <a:xfrm>
            <a:off x="425588" y="845256"/>
            <a:ext cx="8261212" cy="3077766"/>
          </a:xfrm>
          <a:prstGeom prst="rect">
            <a:avLst/>
          </a:prstGeom>
          <a:noFill/>
        </p:spPr>
        <p:txBody>
          <a:bodyPr wrap="square" rtlCol="0">
            <a:spAutoFit/>
          </a:bodyPr>
          <a:lstStyle/>
          <a:p>
            <a:r>
              <a:rPr kumimoji="1" lang="en-US" altLang="ja-JP" sz="2000" dirty="0">
                <a:solidFill>
                  <a:schemeClr val="accent6">
                    <a:lumMod val="50000"/>
                  </a:schemeClr>
                </a:solidFill>
              </a:rPr>
              <a:t>Although observations at tide gauges are not so effective for storm surge models, the observed values are crucial for monitoring water levels, modifying forecast/warnings, and verification / improvement of storm surge models.</a:t>
            </a:r>
          </a:p>
          <a:p>
            <a:endParaRPr lang="en-US" altLang="ja-JP" dirty="0"/>
          </a:p>
          <a:p>
            <a:pPr marL="342900" indent="-342900">
              <a:buFont typeface="Wingdings" panose="05000000000000000000" pitchFamily="2" charset="2"/>
              <a:buChar char="Ø"/>
            </a:pPr>
            <a:r>
              <a:rPr kumimoji="1" lang="en-US" altLang="ja-JP" sz="2000" dirty="0"/>
              <a:t>It should be noted that remote sensing such as satellites can not observe detailed condition at nearshore part, storm surges at beaches are not observed. </a:t>
            </a:r>
          </a:p>
          <a:p>
            <a:pPr marL="342900" indent="-342900">
              <a:buFont typeface="Wingdings" panose="05000000000000000000" pitchFamily="2" charset="2"/>
              <a:buChar char="Ø"/>
            </a:pPr>
            <a:r>
              <a:rPr kumimoji="1" lang="en-US" altLang="ja-JP" sz="2000" dirty="0"/>
              <a:t>Therefore, tide gauge at coasts are the main source of tide observations.</a:t>
            </a:r>
          </a:p>
          <a:p>
            <a:endParaRPr kumimoji="1" lang="en-US" altLang="ja-JP" dirty="0"/>
          </a:p>
          <a:p>
            <a:endParaRPr kumimoji="1" lang="ja-JP" altLang="en-US" dirty="0"/>
          </a:p>
        </p:txBody>
      </p:sp>
      <p:sp>
        <p:nvSpPr>
          <p:cNvPr id="3" name="角丸四角形 27">
            <a:extLst>
              <a:ext uri="{FF2B5EF4-FFF2-40B4-BE49-F238E27FC236}">
                <a16:creationId xmlns:a16="http://schemas.microsoft.com/office/drawing/2014/main" id="{F5BD7804-A4F3-0931-AA06-97FADB27C517}"/>
              </a:ext>
            </a:extLst>
          </p:cNvPr>
          <p:cNvSpPr/>
          <p:nvPr/>
        </p:nvSpPr>
        <p:spPr>
          <a:xfrm>
            <a:off x="344453" y="3716734"/>
            <a:ext cx="8155158" cy="3077766"/>
          </a:xfrm>
          <a:prstGeom prst="round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D8B24527-84DA-4AE6-36AB-DC09E5B43C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4495" y="4048242"/>
            <a:ext cx="878733" cy="1171646"/>
          </a:xfrm>
          <a:prstGeom prst="rect">
            <a:avLst/>
          </a:prstGeom>
        </p:spPr>
      </p:pic>
      <p:pic>
        <p:nvPicPr>
          <p:cNvPr id="6" name="図 16" descr="denpa.jpg">
            <a:extLst>
              <a:ext uri="{FF2B5EF4-FFF2-40B4-BE49-F238E27FC236}">
                <a16:creationId xmlns:a16="http://schemas.microsoft.com/office/drawing/2014/main" id="{0079EEC9-ADAA-8BB8-2F25-4B6F6D3C9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0471" y="4048242"/>
            <a:ext cx="870198" cy="114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8" descr="pressure2.jpg">
            <a:extLst>
              <a:ext uri="{FF2B5EF4-FFF2-40B4-BE49-F238E27FC236}">
                <a16:creationId xmlns:a16="http://schemas.microsoft.com/office/drawing/2014/main" id="{0EE083BB-CF99-61D0-3EDF-0412C3F7032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5191" y="5490696"/>
            <a:ext cx="1431456" cy="10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検潮儀(フロート式)">
            <a:extLst>
              <a:ext uri="{FF2B5EF4-FFF2-40B4-BE49-F238E27FC236}">
                <a16:creationId xmlns:a16="http://schemas.microsoft.com/office/drawing/2014/main" id="{6D16C2E6-C59A-8A51-979B-B3FFDC52D4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3423" y="4221770"/>
            <a:ext cx="1372656" cy="183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31EBFF69-C530-BC7F-648E-135E4FE19A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59" t="13645" r="9703" b="39662"/>
          <a:stretch/>
        </p:blipFill>
        <p:spPr>
          <a:xfrm rot="5400000">
            <a:off x="6930233" y="4630706"/>
            <a:ext cx="1929881" cy="964943"/>
          </a:xfrm>
          <a:prstGeom prst="rect">
            <a:avLst/>
          </a:prstGeom>
        </p:spPr>
      </p:pic>
      <p:sp>
        <p:nvSpPr>
          <p:cNvPr id="10" name="四角形: 角を丸くする 9">
            <a:extLst>
              <a:ext uri="{FF2B5EF4-FFF2-40B4-BE49-F238E27FC236}">
                <a16:creationId xmlns:a16="http://schemas.microsoft.com/office/drawing/2014/main" id="{76C011B9-6E54-2993-FC07-8C8C3C1D8E19}"/>
              </a:ext>
            </a:extLst>
          </p:cNvPr>
          <p:cNvSpPr/>
          <p:nvPr/>
        </p:nvSpPr>
        <p:spPr>
          <a:xfrm>
            <a:off x="651321" y="3530053"/>
            <a:ext cx="2562433" cy="403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Tide gauges</a:t>
            </a:r>
            <a:endParaRPr kumimoji="1" lang="ja-JP" altLang="en-US" sz="2400" dirty="0"/>
          </a:p>
        </p:txBody>
      </p:sp>
      <p:sp>
        <p:nvSpPr>
          <p:cNvPr id="12" name="Text Box 5">
            <a:extLst>
              <a:ext uri="{FF2B5EF4-FFF2-40B4-BE49-F238E27FC236}">
                <a16:creationId xmlns:a16="http://schemas.microsoft.com/office/drawing/2014/main" id="{AF8AD37C-4362-6FE9-DD76-FDF7B958278A}"/>
              </a:ext>
            </a:extLst>
          </p:cNvPr>
          <p:cNvSpPr txBox="1">
            <a:spLocks noChangeArrowheads="1"/>
          </p:cNvSpPr>
          <p:nvPr/>
        </p:nvSpPr>
        <p:spPr bwMode="auto">
          <a:xfrm>
            <a:off x="429409" y="4221770"/>
            <a:ext cx="3685707" cy="1477328"/>
          </a:xfrm>
          <a:prstGeom prst="rect">
            <a:avLst/>
          </a:prstGeom>
          <a:noFill/>
          <a:ln w="9525">
            <a:noFill/>
            <a:miter lim="800000"/>
            <a:headEnd/>
            <a:tailEnd/>
          </a:ln>
          <a:effectLst/>
        </p:spPr>
        <p:txBody>
          <a:bodyPr wrap="square">
            <a:spAutoFit/>
          </a:bodyPr>
          <a:lstStyle/>
          <a:p>
            <a:pPr>
              <a:defRPr/>
            </a:pPr>
            <a:r>
              <a:rPr lang="en-US" altLang="ja-JP" dirty="0">
                <a:latin typeface="Tahoma" pitchFamily="34" charset="0"/>
              </a:rPr>
              <a:t>There are various kinds of types for tide gauges, </a:t>
            </a:r>
          </a:p>
          <a:p>
            <a:pPr>
              <a:defRPr/>
            </a:pPr>
            <a:r>
              <a:rPr lang="en-US" altLang="ja-JP" dirty="0">
                <a:latin typeface="Tahoma" pitchFamily="34" charset="0"/>
              </a:rPr>
              <a:t>but they are in-situ observations.</a:t>
            </a:r>
          </a:p>
          <a:p>
            <a:pPr>
              <a:defRPr/>
            </a:pPr>
            <a:endParaRPr lang="en-US" altLang="ja-JP" i="1" dirty="0">
              <a:solidFill>
                <a:srgbClr val="FF0000"/>
              </a:solidFill>
              <a:latin typeface="Tahoma" pitchFamily="34" charset="0"/>
            </a:endParaRPr>
          </a:p>
          <a:p>
            <a:pPr>
              <a:defRPr/>
            </a:pPr>
            <a:r>
              <a:rPr lang="en-US" altLang="ja-JP" i="1" dirty="0">
                <a:solidFill>
                  <a:srgbClr val="FF0000"/>
                </a:solidFill>
                <a:latin typeface="Tahoma" pitchFamily="34" charset="0"/>
              </a:rPr>
              <a:t>Local observation is crucial!</a:t>
            </a:r>
          </a:p>
        </p:txBody>
      </p:sp>
      <p:sp>
        <p:nvSpPr>
          <p:cNvPr id="11" name="スライド番号プレースホルダー 4">
            <a:extLst>
              <a:ext uri="{FF2B5EF4-FFF2-40B4-BE49-F238E27FC236}">
                <a16:creationId xmlns:a16="http://schemas.microsoft.com/office/drawing/2014/main" id="{342063E0-880E-BD9C-889F-C5A3CEEF9884}"/>
              </a:ext>
            </a:extLst>
          </p:cNvPr>
          <p:cNvSpPr>
            <a:spLocks noGrp="1"/>
          </p:cNvSpPr>
          <p:nvPr>
            <p:ph type="sldNum" sz="quarter" idx="12"/>
          </p:nvPr>
        </p:nvSpPr>
        <p:spPr>
          <a:xfrm>
            <a:off x="7060520" y="6449617"/>
            <a:ext cx="2057400" cy="365125"/>
          </a:xfrm>
        </p:spPr>
        <p:txBody>
          <a:bodyPr/>
          <a:lstStyle/>
          <a:p>
            <a:fld id="{5738E015-FB28-4A23-80CC-627450F60BA8}" type="slidenum">
              <a:rPr kumimoji="1" lang="ja-JP" altLang="en-US" smtClean="0"/>
              <a:pPr/>
              <a:t>18</a:t>
            </a:fld>
            <a:endParaRPr kumimoji="1" lang="ja-JP" altLang="en-US" dirty="0"/>
          </a:p>
        </p:txBody>
      </p:sp>
    </p:spTree>
    <p:extLst>
      <p:ext uri="{BB962C8B-B14F-4D97-AF65-F5344CB8AC3E}">
        <p14:creationId xmlns:p14="http://schemas.microsoft.com/office/powerpoint/2010/main" val="415880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8558" y="-72924"/>
            <a:ext cx="9144000" cy="900000"/>
          </a:xfrm>
        </p:spPr>
        <p:txBody>
          <a:bodyPr>
            <a:normAutofit/>
          </a:bodyPr>
          <a:lstStyle/>
          <a:p>
            <a:pPr algn="ctr">
              <a:defRPr/>
            </a:pPr>
            <a:r>
              <a:rPr lang="en-US" altLang="ja-JP" dirty="0">
                <a:solidFill>
                  <a:srgbClr val="002060"/>
                </a:solidFill>
                <a:effectLst>
                  <a:outerShdw blurRad="38100" dist="38100" dir="2700000" algn="tl">
                    <a:srgbClr val="000000">
                      <a:alpha val="43137"/>
                    </a:srgbClr>
                  </a:outerShdw>
                </a:effectLst>
                <a:latin typeface="+mn-lt"/>
                <a:ea typeface="ＭＳ ゴシック" pitchFamily="49" charset="-128"/>
              </a:rPr>
              <a:t>Wave observations</a:t>
            </a:r>
          </a:p>
        </p:txBody>
      </p:sp>
      <p:sp>
        <p:nvSpPr>
          <p:cNvPr id="2" name="角丸四角形 1"/>
          <p:cNvSpPr/>
          <p:nvPr/>
        </p:nvSpPr>
        <p:spPr>
          <a:xfrm>
            <a:off x="1" y="2193473"/>
            <a:ext cx="8790844" cy="4606646"/>
          </a:xfrm>
          <a:prstGeom prst="roundRect">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229" name="Picture 4" descr="KEUFU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8015" y="2782204"/>
            <a:ext cx="1349837" cy="83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0621" y="2773031"/>
            <a:ext cx="1221716" cy="89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2" name="Picture 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5841" y="2374389"/>
            <a:ext cx="1234207" cy="90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p:cNvSpPr txBox="1">
            <a:spLocks noChangeArrowheads="1"/>
          </p:cNvSpPr>
          <p:nvPr/>
        </p:nvSpPr>
        <p:spPr bwMode="auto">
          <a:xfrm>
            <a:off x="3487192" y="3311577"/>
            <a:ext cx="1154308" cy="369332"/>
          </a:xfrm>
          <a:prstGeom prst="rect">
            <a:avLst/>
          </a:prstGeom>
          <a:noFill/>
          <a:ln w="9525">
            <a:noFill/>
            <a:miter lim="800000"/>
            <a:headEnd/>
            <a:tailEnd/>
          </a:ln>
          <a:effectLst/>
        </p:spPr>
        <p:txBody>
          <a:bodyPr wrap="square">
            <a:spAutoFit/>
          </a:bodyPr>
          <a:lstStyle/>
          <a:p>
            <a:pPr>
              <a:defRPr/>
            </a:pPr>
            <a:r>
              <a:rPr lang="en-US" altLang="ja-JP" dirty="0">
                <a:latin typeface="Tahoma" pitchFamily="34" charset="0"/>
              </a:rPr>
              <a:t>Drifting</a:t>
            </a:r>
          </a:p>
        </p:txBody>
      </p:sp>
      <p:sp>
        <p:nvSpPr>
          <p:cNvPr id="22" name="Text Box 8"/>
          <p:cNvSpPr txBox="1">
            <a:spLocks noChangeArrowheads="1"/>
          </p:cNvSpPr>
          <p:nvPr/>
        </p:nvSpPr>
        <p:spPr bwMode="auto">
          <a:xfrm>
            <a:off x="1794556" y="3245964"/>
            <a:ext cx="1085554" cy="400110"/>
          </a:xfrm>
          <a:prstGeom prst="rect">
            <a:avLst/>
          </a:prstGeom>
          <a:noFill/>
          <a:ln w="9525">
            <a:noFill/>
            <a:miter lim="800000"/>
            <a:headEnd/>
            <a:tailEnd/>
          </a:ln>
          <a:effectLst/>
        </p:spPr>
        <p:txBody>
          <a:bodyPr wrap="none">
            <a:spAutoFit/>
          </a:bodyPr>
          <a:lstStyle/>
          <a:p>
            <a:pPr>
              <a:defRPr/>
            </a:pPr>
            <a:r>
              <a:rPr lang="en-US" altLang="ja-JP" dirty="0">
                <a:latin typeface="Tahoma" pitchFamily="34" charset="0"/>
              </a:rPr>
              <a:t>Mooring</a:t>
            </a:r>
            <a:r>
              <a:rPr lang="en-US" altLang="ja-JP" sz="2000" dirty="0">
                <a:latin typeface="Tahoma" pitchFamily="34" charset="0"/>
              </a:rPr>
              <a:t> </a:t>
            </a:r>
          </a:p>
        </p:txBody>
      </p:sp>
      <p:pic>
        <p:nvPicPr>
          <p:cNvPr id="9234" name="Picture 18" descr="「GPS波浪計」の画像検索結果"/>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682512" y="2360688"/>
            <a:ext cx="1186570" cy="900000"/>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465676" y="2625581"/>
            <a:ext cx="1008112" cy="471991"/>
          </a:xfrm>
          <a:prstGeom prst="roundRect">
            <a:avLst>
              <a:gd name="adj" fmla="val 23425"/>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Buoys</a:t>
            </a:r>
            <a:endParaRPr kumimoji="1" lang="ja-JP" altLang="en-US" sz="2400" dirty="0">
              <a:solidFill>
                <a:schemeClr val="tx1"/>
              </a:solidFill>
            </a:endParaRPr>
          </a:p>
        </p:txBody>
      </p:sp>
      <p:sp>
        <p:nvSpPr>
          <p:cNvPr id="25" name="Text Box 18"/>
          <p:cNvSpPr txBox="1">
            <a:spLocks noChangeArrowheads="1"/>
          </p:cNvSpPr>
          <p:nvPr/>
        </p:nvSpPr>
        <p:spPr bwMode="auto">
          <a:xfrm>
            <a:off x="4586985" y="4773108"/>
            <a:ext cx="732894" cy="369332"/>
          </a:xfrm>
          <a:prstGeom prst="rect">
            <a:avLst/>
          </a:prstGeom>
          <a:noFill/>
          <a:ln w="9525">
            <a:noFill/>
            <a:miter lim="800000"/>
            <a:headEnd/>
            <a:tailEnd/>
          </a:ln>
          <a:effectLst/>
        </p:spPr>
        <p:txBody>
          <a:bodyPr wrap="none">
            <a:spAutoFit/>
          </a:bodyPr>
          <a:lstStyle/>
          <a:p>
            <a:pPr algn="ctr">
              <a:defRPr/>
            </a:pPr>
            <a:r>
              <a:rPr lang="en-US" altLang="ja-JP" dirty="0">
                <a:latin typeface="+mn-lt"/>
                <a:ea typeface="ＭＳ ゴシック" pitchFamily="49" charset="-128"/>
              </a:rPr>
              <a:t>Radar</a:t>
            </a:r>
          </a:p>
        </p:txBody>
      </p:sp>
      <p:pic>
        <p:nvPicPr>
          <p:cNvPr id="29" name="Picture 3" descr="「Jason-2」の画像検索結果"/>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61326" y="5180533"/>
            <a:ext cx="1741945" cy="9335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92983" y="5194243"/>
            <a:ext cx="1373598" cy="89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Box 5"/>
          <p:cNvSpPr txBox="1">
            <a:spLocks noChangeArrowheads="1"/>
          </p:cNvSpPr>
          <p:nvPr/>
        </p:nvSpPr>
        <p:spPr bwMode="auto">
          <a:xfrm>
            <a:off x="4144647" y="6231265"/>
            <a:ext cx="2155757" cy="523220"/>
          </a:xfrm>
          <a:prstGeom prst="rect">
            <a:avLst/>
          </a:prstGeom>
          <a:noFill/>
          <a:ln w="9525">
            <a:noFill/>
            <a:miter lim="800000"/>
            <a:headEnd/>
            <a:tailEnd/>
          </a:ln>
          <a:effectLst/>
        </p:spPr>
        <p:txBody>
          <a:bodyPr wrap="square">
            <a:spAutoFit/>
          </a:bodyPr>
          <a:lstStyle/>
          <a:p>
            <a:pPr algn="ctr">
              <a:defRPr/>
            </a:pPr>
            <a:r>
              <a:rPr lang="en-US" altLang="ja-JP" sz="1400" dirty="0">
                <a:latin typeface="Tahoma" pitchFamily="34" charset="0"/>
              </a:rPr>
              <a:t>Jason-3</a:t>
            </a:r>
          </a:p>
          <a:p>
            <a:pPr algn="ctr">
              <a:defRPr/>
            </a:pPr>
            <a:r>
              <a:rPr lang="en-US" altLang="ja-JP" sz="1400" dirty="0">
                <a:latin typeface="Tahoma" pitchFamily="34" charset="0"/>
              </a:rPr>
              <a:t>(NOAA / EUMETSAT)</a:t>
            </a:r>
          </a:p>
        </p:txBody>
      </p:sp>
      <p:sp>
        <p:nvSpPr>
          <p:cNvPr id="32" name="Text Box 8"/>
          <p:cNvSpPr txBox="1">
            <a:spLocks noChangeArrowheads="1"/>
          </p:cNvSpPr>
          <p:nvPr/>
        </p:nvSpPr>
        <p:spPr bwMode="auto">
          <a:xfrm>
            <a:off x="5816328" y="6152217"/>
            <a:ext cx="1914626" cy="523220"/>
          </a:xfrm>
          <a:prstGeom prst="rect">
            <a:avLst/>
          </a:prstGeom>
          <a:noFill/>
          <a:ln w="9525">
            <a:noFill/>
            <a:miter lim="800000"/>
            <a:headEnd/>
            <a:tailEnd/>
          </a:ln>
          <a:effectLst/>
        </p:spPr>
        <p:txBody>
          <a:bodyPr wrap="square">
            <a:spAutoFit/>
          </a:bodyPr>
          <a:lstStyle/>
          <a:p>
            <a:pPr algn="ctr">
              <a:defRPr/>
            </a:pPr>
            <a:r>
              <a:rPr lang="en-US" altLang="ja-JP" sz="1400" dirty="0">
                <a:latin typeface="Tahoma" pitchFamily="34" charset="0"/>
              </a:rPr>
              <a:t>SARAL</a:t>
            </a:r>
          </a:p>
          <a:p>
            <a:pPr algn="ctr">
              <a:defRPr/>
            </a:pPr>
            <a:r>
              <a:rPr lang="en-US" altLang="ja-JP" sz="1400" dirty="0">
                <a:latin typeface="Tahoma" pitchFamily="34" charset="0"/>
              </a:rPr>
              <a:t>(</a:t>
            </a:r>
            <a:r>
              <a:rPr lang="en-US" altLang="ja-JP" sz="1400" dirty="0"/>
              <a:t>CNES / ISRO</a:t>
            </a:r>
            <a:r>
              <a:rPr lang="en-US" altLang="ja-JP" sz="1400" dirty="0">
                <a:latin typeface="Tahoma" pitchFamily="34" charset="0"/>
              </a:rPr>
              <a:t>)</a:t>
            </a:r>
          </a:p>
        </p:txBody>
      </p:sp>
      <p:sp>
        <p:nvSpPr>
          <p:cNvPr id="48" name="角丸四角形 44">
            <a:extLst>
              <a:ext uri="{FF2B5EF4-FFF2-40B4-BE49-F238E27FC236}">
                <a16:creationId xmlns:a16="http://schemas.microsoft.com/office/drawing/2014/main" id="{EE9DE68E-8F36-49F6-BE60-F53DE4EC747F}"/>
              </a:ext>
            </a:extLst>
          </p:cNvPr>
          <p:cNvSpPr/>
          <p:nvPr/>
        </p:nvSpPr>
        <p:spPr>
          <a:xfrm>
            <a:off x="304472" y="3900076"/>
            <a:ext cx="1490084" cy="921957"/>
          </a:xfrm>
          <a:prstGeom prst="roundRect">
            <a:avLst>
              <a:gd name="adj" fmla="val 23425"/>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Coastal</a:t>
            </a:r>
          </a:p>
          <a:p>
            <a:pPr algn="ctr"/>
            <a:r>
              <a:rPr lang="en-US" altLang="ja-JP" sz="2400" dirty="0">
                <a:solidFill>
                  <a:schemeClr val="tx1"/>
                </a:solidFill>
              </a:rPr>
              <a:t>recorders</a:t>
            </a:r>
            <a:endParaRPr kumimoji="1" lang="ja-JP" altLang="en-US" sz="2400" dirty="0">
              <a:solidFill>
                <a:schemeClr val="tx1"/>
              </a:solidFill>
            </a:endParaRPr>
          </a:p>
        </p:txBody>
      </p:sp>
      <p:pic>
        <p:nvPicPr>
          <p:cNvPr id="49" name="Picture 7">
            <a:extLst>
              <a:ext uri="{FF2B5EF4-FFF2-40B4-BE49-F238E27FC236}">
                <a16:creationId xmlns:a16="http://schemas.microsoft.com/office/drawing/2014/main" id="{6F6C5155-9DFC-474F-9757-5C6BC4F1C0C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8679" y="3744897"/>
            <a:ext cx="766872" cy="102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a:extLst>
              <a:ext uri="{FF2B5EF4-FFF2-40B4-BE49-F238E27FC236}">
                <a16:creationId xmlns:a16="http://schemas.microsoft.com/office/drawing/2014/main" id="{C129BF41-1A3E-46D6-A449-3E716B5EC16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0518"/>
          <a:stretch/>
        </p:blipFill>
        <p:spPr bwMode="auto">
          <a:xfrm>
            <a:off x="2243712" y="3816162"/>
            <a:ext cx="854341" cy="83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8">
            <a:extLst>
              <a:ext uri="{FF2B5EF4-FFF2-40B4-BE49-F238E27FC236}">
                <a16:creationId xmlns:a16="http://schemas.microsoft.com/office/drawing/2014/main" id="{9892D6C0-338D-4C6C-8C96-6C4D7398E855}"/>
              </a:ext>
            </a:extLst>
          </p:cNvPr>
          <p:cNvSpPr txBox="1">
            <a:spLocks noChangeArrowheads="1"/>
          </p:cNvSpPr>
          <p:nvPr/>
        </p:nvSpPr>
        <p:spPr bwMode="auto">
          <a:xfrm>
            <a:off x="2227624" y="4734871"/>
            <a:ext cx="641458" cy="369332"/>
          </a:xfrm>
          <a:prstGeom prst="rect">
            <a:avLst/>
          </a:prstGeom>
          <a:noFill/>
          <a:ln w="9525">
            <a:noFill/>
            <a:miter lim="800000"/>
            <a:headEnd/>
            <a:tailEnd/>
          </a:ln>
          <a:effectLst/>
        </p:spPr>
        <p:txBody>
          <a:bodyPr wrap="none">
            <a:spAutoFit/>
          </a:bodyPr>
          <a:lstStyle/>
          <a:p>
            <a:pPr algn="ctr">
              <a:defRPr/>
            </a:pPr>
            <a:r>
              <a:rPr lang="en-US" altLang="ja-JP" dirty="0">
                <a:latin typeface="+mn-lt"/>
                <a:ea typeface="ＭＳ ゴシック" pitchFamily="49" charset="-128"/>
              </a:rPr>
              <a:t>USW</a:t>
            </a:r>
          </a:p>
        </p:txBody>
      </p:sp>
      <p:sp>
        <p:nvSpPr>
          <p:cNvPr id="52" name="角丸四角形 44">
            <a:extLst>
              <a:ext uri="{FF2B5EF4-FFF2-40B4-BE49-F238E27FC236}">
                <a16:creationId xmlns:a16="http://schemas.microsoft.com/office/drawing/2014/main" id="{B340EC8E-A741-4070-AD65-9CC6A71DC349}"/>
              </a:ext>
            </a:extLst>
          </p:cNvPr>
          <p:cNvSpPr/>
          <p:nvPr/>
        </p:nvSpPr>
        <p:spPr>
          <a:xfrm>
            <a:off x="5987500" y="2252332"/>
            <a:ext cx="1008112" cy="471991"/>
          </a:xfrm>
          <a:prstGeom prst="roundRect">
            <a:avLst>
              <a:gd name="adj" fmla="val 23425"/>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Ships</a:t>
            </a:r>
            <a:endParaRPr kumimoji="1" lang="ja-JP" altLang="en-US" sz="2400" dirty="0">
              <a:solidFill>
                <a:schemeClr val="tx1"/>
              </a:solidFill>
            </a:endParaRPr>
          </a:p>
        </p:txBody>
      </p:sp>
      <p:sp>
        <p:nvSpPr>
          <p:cNvPr id="53" name="角丸四角形 44">
            <a:extLst>
              <a:ext uri="{FF2B5EF4-FFF2-40B4-BE49-F238E27FC236}">
                <a16:creationId xmlns:a16="http://schemas.microsoft.com/office/drawing/2014/main" id="{B4CABA7C-05BC-4AF9-9CED-015E1E4E9CFC}"/>
              </a:ext>
            </a:extLst>
          </p:cNvPr>
          <p:cNvSpPr/>
          <p:nvPr/>
        </p:nvSpPr>
        <p:spPr>
          <a:xfrm>
            <a:off x="1308139" y="5238645"/>
            <a:ext cx="2254730" cy="717174"/>
          </a:xfrm>
          <a:prstGeom prst="roundRect">
            <a:avLst>
              <a:gd name="adj" fmla="val 23425"/>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Satellites</a:t>
            </a:r>
          </a:p>
          <a:p>
            <a:pPr algn="ctr"/>
            <a:r>
              <a:rPr kumimoji="1" lang="en-US" altLang="ja-JP" sz="2400" dirty="0">
                <a:solidFill>
                  <a:schemeClr val="tx1"/>
                </a:solidFill>
              </a:rPr>
              <a:t>(Offshore)</a:t>
            </a:r>
            <a:endParaRPr kumimoji="1" lang="ja-JP" altLang="en-US" sz="2400" dirty="0">
              <a:solidFill>
                <a:schemeClr val="tx1"/>
              </a:solidFill>
            </a:endParaRPr>
          </a:p>
        </p:txBody>
      </p:sp>
      <p:sp>
        <p:nvSpPr>
          <p:cNvPr id="59" name="Text Box 5">
            <a:extLst>
              <a:ext uri="{FF2B5EF4-FFF2-40B4-BE49-F238E27FC236}">
                <a16:creationId xmlns:a16="http://schemas.microsoft.com/office/drawing/2014/main" id="{17605A8E-F358-4C05-BEA3-77EC89ABA69B}"/>
              </a:ext>
            </a:extLst>
          </p:cNvPr>
          <p:cNvSpPr txBox="1">
            <a:spLocks noChangeArrowheads="1"/>
          </p:cNvSpPr>
          <p:nvPr/>
        </p:nvSpPr>
        <p:spPr bwMode="auto">
          <a:xfrm>
            <a:off x="612759" y="876000"/>
            <a:ext cx="7714578" cy="1200329"/>
          </a:xfrm>
          <a:prstGeom prst="rect">
            <a:avLst/>
          </a:prstGeom>
          <a:noFill/>
          <a:ln w="9525">
            <a:noFill/>
            <a:miter lim="800000"/>
            <a:headEnd/>
            <a:tailEnd/>
          </a:ln>
          <a:effectLst/>
        </p:spPr>
        <p:txBody>
          <a:bodyPr wrap="square">
            <a:spAutoFit/>
          </a:bodyPr>
          <a:lstStyle/>
          <a:p>
            <a:pPr>
              <a:defRPr/>
            </a:pPr>
            <a:r>
              <a:rPr lang="en-US" altLang="ja-JP" dirty="0">
                <a:latin typeface="Tahoma" pitchFamily="34" charset="0"/>
              </a:rPr>
              <a:t>Wave observations are important for marine information services, including storm surge forecasts.</a:t>
            </a:r>
          </a:p>
          <a:p>
            <a:pPr>
              <a:defRPr/>
            </a:pPr>
            <a:r>
              <a:rPr lang="en-US" altLang="ja-JP" dirty="0">
                <a:latin typeface="Tahoma" pitchFamily="34" charset="0"/>
              </a:rPr>
              <a:t>There are various instruments for observing wave conditions, in mechanism / target area etc.</a:t>
            </a:r>
            <a:endParaRPr lang="en-US" altLang="ja-JP" i="1" dirty="0">
              <a:solidFill>
                <a:srgbClr val="FF0000"/>
              </a:solidFill>
              <a:latin typeface="Tahoma" pitchFamily="34" charset="0"/>
            </a:endParaRPr>
          </a:p>
        </p:txBody>
      </p:sp>
      <p:pic>
        <p:nvPicPr>
          <p:cNvPr id="5" name="図 4">
            <a:extLst>
              <a:ext uri="{FF2B5EF4-FFF2-40B4-BE49-F238E27FC236}">
                <a16:creationId xmlns:a16="http://schemas.microsoft.com/office/drawing/2014/main" id="{B646A2C6-AA39-439F-BACB-AF42D27665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5557" y="3754103"/>
            <a:ext cx="790828" cy="921957"/>
          </a:xfrm>
          <a:prstGeom prst="rect">
            <a:avLst/>
          </a:prstGeom>
        </p:spPr>
      </p:pic>
      <p:sp>
        <p:nvSpPr>
          <p:cNvPr id="36" name="Text Box 18">
            <a:extLst>
              <a:ext uri="{FF2B5EF4-FFF2-40B4-BE49-F238E27FC236}">
                <a16:creationId xmlns:a16="http://schemas.microsoft.com/office/drawing/2014/main" id="{260340CE-7FF6-4E9A-A592-08DCE4127DE1}"/>
              </a:ext>
            </a:extLst>
          </p:cNvPr>
          <p:cNvSpPr txBox="1">
            <a:spLocks noChangeArrowheads="1"/>
          </p:cNvSpPr>
          <p:nvPr/>
        </p:nvSpPr>
        <p:spPr bwMode="auto">
          <a:xfrm>
            <a:off x="3211652" y="4734871"/>
            <a:ext cx="702435" cy="369332"/>
          </a:xfrm>
          <a:prstGeom prst="rect">
            <a:avLst/>
          </a:prstGeom>
          <a:noFill/>
          <a:ln w="9525">
            <a:noFill/>
            <a:miter lim="800000"/>
            <a:headEnd/>
            <a:tailEnd/>
          </a:ln>
          <a:effectLst/>
        </p:spPr>
        <p:txBody>
          <a:bodyPr wrap="none">
            <a:spAutoFit/>
          </a:bodyPr>
          <a:lstStyle/>
          <a:p>
            <a:pPr algn="ctr">
              <a:defRPr/>
            </a:pPr>
            <a:r>
              <a:rPr lang="en-US" altLang="ja-JP" dirty="0">
                <a:latin typeface="+mn-lt"/>
                <a:ea typeface="ＭＳ ゴシック" pitchFamily="49" charset="-128"/>
              </a:rPr>
              <a:t>ADCP</a:t>
            </a:r>
          </a:p>
        </p:txBody>
      </p:sp>
      <p:sp>
        <p:nvSpPr>
          <p:cNvPr id="3" name="正方形/長方形 2">
            <a:extLst>
              <a:ext uri="{FF2B5EF4-FFF2-40B4-BE49-F238E27FC236}">
                <a16:creationId xmlns:a16="http://schemas.microsoft.com/office/drawing/2014/main" id="{908D0394-3A94-B3CA-1DF1-23E08128DA7A}"/>
              </a:ext>
            </a:extLst>
          </p:cNvPr>
          <p:cNvSpPr/>
          <p:nvPr/>
        </p:nvSpPr>
        <p:spPr>
          <a:xfrm>
            <a:off x="4271614" y="3694127"/>
            <a:ext cx="3879417" cy="2998560"/>
          </a:xfrm>
          <a:prstGeom prst="rect">
            <a:avLst/>
          </a:prstGeom>
          <a:noFill/>
          <a:ln w="2222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24F9B83-C8C4-0498-FC2A-DC570439F701}"/>
              </a:ext>
            </a:extLst>
          </p:cNvPr>
          <p:cNvSpPr txBox="1"/>
          <p:nvPr/>
        </p:nvSpPr>
        <p:spPr>
          <a:xfrm>
            <a:off x="5987500" y="4215081"/>
            <a:ext cx="1914626" cy="369332"/>
          </a:xfrm>
          <a:prstGeom prst="rect">
            <a:avLst/>
          </a:prstGeom>
          <a:noFill/>
        </p:spPr>
        <p:txBody>
          <a:bodyPr wrap="square" rtlCol="0">
            <a:spAutoFit/>
          </a:bodyPr>
          <a:lstStyle/>
          <a:p>
            <a:r>
              <a:rPr kumimoji="1" lang="en-US" altLang="ja-JP" dirty="0"/>
              <a:t>(Remote sensing)</a:t>
            </a:r>
            <a:endParaRPr kumimoji="1" lang="ja-JP" altLang="en-US" dirty="0"/>
          </a:p>
        </p:txBody>
      </p:sp>
      <p:sp>
        <p:nvSpPr>
          <p:cNvPr id="4" name="スライド番号プレースホルダー 4">
            <a:extLst>
              <a:ext uri="{FF2B5EF4-FFF2-40B4-BE49-F238E27FC236}">
                <a16:creationId xmlns:a16="http://schemas.microsoft.com/office/drawing/2014/main" id="{2D59F83D-D936-C7D9-B1D5-57AF63A2266D}"/>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2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38E015-FB28-4A23-80CC-627450F60BA8}" type="slidenum">
              <a:rPr kumimoji="1" lang="ja-JP" altLang="en-US" smtClean="0"/>
              <a:pPr/>
              <a:t>19</a:t>
            </a:fld>
            <a:endParaRPr kumimoji="1" lang="ja-JP" altLang="en-US" dirty="0"/>
          </a:p>
        </p:txBody>
      </p:sp>
    </p:spTree>
    <p:extLst>
      <p:ext uri="{BB962C8B-B14F-4D97-AF65-F5344CB8AC3E}">
        <p14:creationId xmlns:p14="http://schemas.microsoft.com/office/powerpoint/2010/main" val="397843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2673"/>
            <a:ext cx="7886700" cy="1325563"/>
          </a:xfrm>
        </p:spPr>
        <p:txBody>
          <a:bodyPr/>
          <a:lstStyle/>
          <a:p>
            <a:pPr algn="ctr"/>
            <a:r>
              <a:rPr kumimoji="1" lang="en-US" altLang="ja-JP" b="1" dirty="0">
                <a:solidFill>
                  <a:srgbClr val="002060"/>
                </a:solidFill>
                <a:effectLst>
                  <a:outerShdw blurRad="38100" dist="38100" dir="2700000" algn="tl">
                    <a:srgbClr val="000000">
                      <a:alpha val="43137"/>
                    </a:srgbClr>
                  </a:outerShdw>
                </a:effectLst>
              </a:rPr>
              <a:t>Overview</a:t>
            </a:r>
            <a:endParaRPr kumimoji="1" lang="ja-JP" altLang="en-US" b="1" dirty="0">
              <a:solidFill>
                <a:srgbClr val="002060"/>
              </a:solidFill>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a:xfrm>
            <a:off x="457200" y="1196752"/>
            <a:ext cx="8579296" cy="5258379"/>
          </a:xfrm>
        </p:spPr>
        <p:txBody>
          <a:bodyPr>
            <a:normAutofit/>
          </a:bodyPr>
          <a:lstStyle/>
          <a:p>
            <a:pPr>
              <a:buFont typeface="Wingdings" pitchFamily="2" charset="2"/>
              <a:buChar char="l"/>
            </a:pPr>
            <a:r>
              <a:rPr lang="en-US" altLang="ja-JP" sz="2800" b="1" dirty="0"/>
              <a:t>Introduction</a:t>
            </a:r>
          </a:p>
          <a:p>
            <a:pPr lvl="1">
              <a:buFont typeface="Wingdings" pitchFamily="2" charset="2"/>
              <a:buChar char="Ø"/>
            </a:pPr>
            <a:r>
              <a:rPr lang="en-US" altLang="ja-JP" b="1" dirty="0"/>
              <a:t>Tropical Cyclones (TCs) and storm surges</a:t>
            </a:r>
          </a:p>
          <a:p>
            <a:pPr lvl="1">
              <a:buFont typeface="Wingdings" pitchFamily="2" charset="2"/>
              <a:buChar char="Ø"/>
            </a:pPr>
            <a:r>
              <a:rPr lang="en-US" altLang="ja-JP" b="1" dirty="0"/>
              <a:t>How observations are used</a:t>
            </a:r>
          </a:p>
          <a:p>
            <a:pPr>
              <a:buFont typeface="Wingdings" pitchFamily="2" charset="2"/>
              <a:buChar char="l"/>
            </a:pPr>
            <a:r>
              <a:rPr lang="en-US" altLang="ja-JP" sz="2800" b="1" dirty="0"/>
              <a:t>How to analyze TC and storm surges </a:t>
            </a:r>
          </a:p>
          <a:p>
            <a:pPr lvl="1">
              <a:buFont typeface="Wingdings" pitchFamily="2" charset="2"/>
              <a:buChar char="Ø"/>
            </a:pPr>
            <a:r>
              <a:rPr lang="en-US" altLang="ja-JP" b="1" dirty="0"/>
              <a:t>TC Forecasts</a:t>
            </a:r>
          </a:p>
          <a:p>
            <a:pPr lvl="1">
              <a:buFont typeface="Wingdings" pitchFamily="2" charset="2"/>
              <a:buChar char="Ø"/>
            </a:pPr>
            <a:r>
              <a:rPr lang="en-US" altLang="ja-JP" b="1" dirty="0"/>
              <a:t>Storm surge forecast</a:t>
            </a:r>
          </a:p>
          <a:p>
            <a:pPr>
              <a:buFont typeface="Wingdings" pitchFamily="2" charset="2"/>
              <a:buChar char="l"/>
            </a:pPr>
            <a:r>
              <a:rPr kumimoji="1" lang="en-US" altLang="ja-JP" sz="2800" b="1" dirty="0"/>
              <a:t>Summary</a:t>
            </a:r>
          </a:p>
          <a:p>
            <a:pPr lvl="1">
              <a:buFont typeface="Wingdings" pitchFamily="2" charset="2"/>
              <a:buChar char="Ø"/>
            </a:pPr>
            <a:endParaRPr lang="en-US" altLang="ja-JP" b="1" dirty="0"/>
          </a:p>
        </p:txBody>
      </p:sp>
      <p:pic>
        <p:nvPicPr>
          <p:cNvPr id="4" name="Picture 1031" descr="harerun-cm">
            <a:extLst>
              <a:ext uri="{FF2B5EF4-FFF2-40B4-BE49-F238E27FC236}">
                <a16:creationId xmlns:a16="http://schemas.microsoft.com/office/drawing/2014/main" id="{7C698466-39FE-E554-E710-7A9E9B25CE2F}"/>
              </a:ext>
            </a:extLst>
          </p:cNvPr>
          <p:cNvPicPr>
            <a:picLocks noChangeAspect="1" noChangeArrowheads="1"/>
          </p:cNvPicPr>
          <p:nvPr/>
        </p:nvPicPr>
        <p:blipFill>
          <a:blip r:embed="rId2" cstate="print"/>
          <a:srcRect/>
          <a:stretch>
            <a:fillRect/>
          </a:stretch>
        </p:blipFill>
        <p:spPr bwMode="auto">
          <a:xfrm>
            <a:off x="7270057" y="4417320"/>
            <a:ext cx="1416743" cy="1416743"/>
          </a:xfrm>
          <a:prstGeom prst="rect">
            <a:avLst/>
          </a:prstGeom>
          <a:noFill/>
          <a:ln w="9525">
            <a:noFill/>
            <a:miter lim="800000"/>
            <a:headEnd/>
            <a:tailEnd/>
          </a:ln>
        </p:spPr>
      </p:pic>
      <p:sp>
        <p:nvSpPr>
          <p:cNvPr id="5" name="スライド番号プレースホルダー 4">
            <a:extLst>
              <a:ext uri="{FF2B5EF4-FFF2-40B4-BE49-F238E27FC236}">
                <a16:creationId xmlns:a16="http://schemas.microsoft.com/office/drawing/2014/main" id="{E23FE7E2-B578-AB95-22BA-18227EA056F6}"/>
              </a:ext>
            </a:extLst>
          </p:cNvPr>
          <p:cNvSpPr>
            <a:spLocks noGrp="1"/>
          </p:cNvSpPr>
          <p:nvPr>
            <p:ph type="sldNum" sz="quarter" idx="12"/>
          </p:nvPr>
        </p:nvSpPr>
        <p:spPr/>
        <p:txBody>
          <a:bodyPr/>
          <a:lstStyle/>
          <a:p>
            <a:fld id="{5738E015-FB28-4A23-80CC-627450F60BA8}" type="slidenum">
              <a:rPr kumimoji="1" lang="ja-JP" altLang="en-US" smtClean="0"/>
              <a:pPr/>
              <a:t>2</a:t>
            </a:fld>
            <a:endParaRPr kumimoji="1" lang="ja-JP" altLang="en-US"/>
          </a:p>
        </p:txBody>
      </p:sp>
    </p:spTree>
    <p:extLst>
      <p:ext uri="{BB962C8B-B14F-4D97-AF65-F5344CB8AC3E}">
        <p14:creationId xmlns:p14="http://schemas.microsoft.com/office/powerpoint/2010/main" val="178510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99" y="1"/>
            <a:ext cx="7886700" cy="1054100"/>
          </a:xfrm>
        </p:spPr>
        <p:txBody>
          <a:bodyPr>
            <a:normAutofit/>
          </a:bodyPr>
          <a:lstStyle/>
          <a:p>
            <a:pPr algn="ctr"/>
            <a:r>
              <a:rPr lang="en-US" sz="4000" b="1" dirty="0">
                <a:solidFill>
                  <a:srgbClr val="002060"/>
                </a:solidFill>
                <a:effectLst>
                  <a:outerShdw blurRad="38100" dist="38100" dir="2700000" algn="tl">
                    <a:srgbClr val="000000">
                      <a:alpha val="43137"/>
                    </a:srgbClr>
                  </a:outerShdw>
                </a:effectLst>
              </a:rPr>
              <a:t>Summary</a:t>
            </a:r>
          </a:p>
        </p:txBody>
      </p:sp>
      <p:sp>
        <p:nvSpPr>
          <p:cNvPr id="4" name="Rectangle 3">
            <a:extLst>
              <a:ext uri="{FF2B5EF4-FFF2-40B4-BE49-F238E27FC236}">
                <a16:creationId xmlns:a16="http://schemas.microsoft.com/office/drawing/2014/main" id="{EC61AA9E-5314-4A66-B134-36D3A1BDA18C}"/>
              </a:ext>
            </a:extLst>
          </p:cNvPr>
          <p:cNvSpPr/>
          <p:nvPr/>
        </p:nvSpPr>
        <p:spPr>
          <a:xfrm>
            <a:off x="160299" y="1054101"/>
            <a:ext cx="8572500" cy="4524315"/>
          </a:xfrm>
          <a:prstGeom prst="rect">
            <a:avLst/>
          </a:prstGeom>
        </p:spPr>
        <p:txBody>
          <a:bodyPr wrap="square">
            <a:spAutoFit/>
          </a:bodyPr>
          <a:lstStyle/>
          <a:p>
            <a:pPr marL="342900" indent="-342900">
              <a:buFont typeface="Wingdings" panose="05000000000000000000" pitchFamily="2" charset="2"/>
              <a:buChar char="ü"/>
            </a:pPr>
            <a:r>
              <a:rPr lang="en-US" sz="2400" dirty="0">
                <a:ea typeface="MS Mincho" panose="02020609040205080304" pitchFamily="49" charset="-128"/>
              </a:rPr>
              <a:t>Storm Surges are the most hazardous phenomena associated with Tropical Cyclones (TCs). Although disasters rarely happen, they may bring about huge damages in lives and economies.</a:t>
            </a:r>
          </a:p>
          <a:p>
            <a:pPr marL="342900" indent="-342900">
              <a:buFont typeface="Wingdings" panose="05000000000000000000" pitchFamily="2" charset="2"/>
              <a:buChar char="ü"/>
            </a:pPr>
            <a:r>
              <a:rPr lang="en-US" sz="2400" dirty="0">
                <a:ea typeface="MS Mincho" panose="02020609040205080304" pitchFamily="49" charset="-128"/>
              </a:rPr>
              <a:t>The forecasting method for TCs and Storm surges have enormously developed in these decades, and they are now very reliable. </a:t>
            </a:r>
          </a:p>
          <a:p>
            <a:pPr marL="342900" indent="-342900">
              <a:buFont typeface="Wingdings" panose="05000000000000000000" pitchFamily="2" charset="2"/>
              <a:buChar char="ü"/>
            </a:pPr>
            <a:r>
              <a:rPr lang="en-US" sz="2400" dirty="0">
                <a:ea typeface="MS Mincho" panose="02020609040205080304" pitchFamily="49" charset="-128"/>
              </a:rPr>
              <a:t>It is essential to improve the forecasting methods, but observed data are also very crucial for the forecast accuracy/reliability.</a:t>
            </a:r>
          </a:p>
          <a:p>
            <a:pPr marL="342900" indent="-342900">
              <a:buFont typeface="Wingdings" panose="05000000000000000000" pitchFamily="2" charset="2"/>
              <a:buChar char="ü"/>
            </a:pPr>
            <a:r>
              <a:rPr lang="en-US" altLang="ja-JP" sz="2400" dirty="0">
                <a:ea typeface="MS Mincho" panose="02020609040205080304" pitchFamily="49" charset="-128"/>
              </a:rPr>
              <a:t>Ocean observation might not directly contribute to those forecasting systems much, but those observed data are crucial for accurate forecasts, supporting as background data, and for verification and improvement of forecasting models.</a:t>
            </a:r>
          </a:p>
        </p:txBody>
      </p:sp>
      <p:sp>
        <p:nvSpPr>
          <p:cNvPr id="3" name="スライド番号プレースホルダー 2">
            <a:extLst>
              <a:ext uri="{FF2B5EF4-FFF2-40B4-BE49-F238E27FC236}">
                <a16:creationId xmlns:a16="http://schemas.microsoft.com/office/drawing/2014/main" id="{A70C6AE9-E024-B96A-BE4D-B9025F542B9E}"/>
              </a:ext>
            </a:extLst>
          </p:cNvPr>
          <p:cNvSpPr>
            <a:spLocks noGrp="1"/>
          </p:cNvSpPr>
          <p:nvPr>
            <p:ph type="sldNum" sz="quarter" idx="12"/>
          </p:nvPr>
        </p:nvSpPr>
        <p:spPr/>
        <p:txBody>
          <a:bodyPr/>
          <a:lstStyle/>
          <a:p>
            <a:fld id="{5738E015-FB28-4A23-80CC-627450F60BA8}" type="slidenum">
              <a:rPr kumimoji="1" lang="ja-JP" altLang="en-US" smtClean="0"/>
              <a:pPr/>
              <a:t>20</a:t>
            </a:fld>
            <a:endParaRPr kumimoji="1" lang="ja-JP" altLang="en-US"/>
          </a:p>
        </p:txBody>
      </p:sp>
    </p:spTree>
    <p:extLst>
      <p:ext uri="{BB962C8B-B14F-4D97-AF65-F5344CB8AC3E}">
        <p14:creationId xmlns:p14="http://schemas.microsoft.com/office/powerpoint/2010/main" val="1262765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99" y="1"/>
            <a:ext cx="7886700" cy="1054100"/>
          </a:xfrm>
        </p:spPr>
        <p:txBody>
          <a:bodyPr>
            <a:normAutofit/>
          </a:bodyPr>
          <a:lstStyle/>
          <a:p>
            <a:pPr algn="ctr"/>
            <a:r>
              <a:rPr lang="en-US" sz="4000" b="1" dirty="0">
                <a:solidFill>
                  <a:srgbClr val="002060"/>
                </a:solidFill>
                <a:effectLst>
                  <a:outerShdw blurRad="38100" dist="38100" dir="2700000" algn="tl">
                    <a:srgbClr val="000000">
                      <a:alpha val="43137"/>
                    </a:srgbClr>
                  </a:outerShdw>
                </a:effectLst>
              </a:rPr>
              <a:t>Final words…</a:t>
            </a:r>
          </a:p>
        </p:txBody>
      </p:sp>
      <p:sp>
        <p:nvSpPr>
          <p:cNvPr id="4" name="Rectangle 3">
            <a:extLst>
              <a:ext uri="{FF2B5EF4-FFF2-40B4-BE49-F238E27FC236}">
                <a16:creationId xmlns:a16="http://schemas.microsoft.com/office/drawing/2014/main" id="{EC61AA9E-5314-4A66-B134-36D3A1BDA18C}"/>
              </a:ext>
            </a:extLst>
          </p:cNvPr>
          <p:cNvSpPr/>
          <p:nvPr/>
        </p:nvSpPr>
        <p:spPr>
          <a:xfrm>
            <a:off x="160299" y="1054101"/>
            <a:ext cx="8572500" cy="5262979"/>
          </a:xfrm>
          <a:prstGeom prst="rect">
            <a:avLst/>
          </a:prstGeom>
        </p:spPr>
        <p:txBody>
          <a:bodyPr wrap="square">
            <a:spAutoFit/>
          </a:bodyPr>
          <a:lstStyle/>
          <a:p>
            <a:pPr marL="342900" indent="-342900">
              <a:buFont typeface="Wingdings" panose="05000000000000000000" pitchFamily="2" charset="2"/>
              <a:buChar char="ü"/>
            </a:pPr>
            <a:r>
              <a:rPr lang="en-US" sz="2400" dirty="0">
                <a:ea typeface="MS Mincho" panose="02020609040205080304" pitchFamily="49" charset="-128"/>
              </a:rPr>
              <a:t>It is not easy to keep marine observations, because of their vulnerable conditions and huge costs. Vandalism of offshore observation instruments  is always a big problem.</a:t>
            </a:r>
          </a:p>
          <a:p>
            <a:pPr marL="342900" indent="-342900">
              <a:buFont typeface="Wingdings" panose="05000000000000000000" pitchFamily="2" charset="2"/>
              <a:buChar char="ü"/>
            </a:pPr>
            <a:r>
              <a:rPr lang="en-US" sz="2400" dirty="0">
                <a:ea typeface="MS Mincho" panose="02020609040205080304" pitchFamily="49" charset="-128"/>
              </a:rPr>
              <a:t>Therefore, observation by remote sensing (e.g. satellites) becomes more powerful tools </a:t>
            </a:r>
            <a:r>
              <a:rPr lang="en-US" altLang="ja-JP" sz="2400" dirty="0">
                <a:ea typeface="MS Mincho" panose="02020609040205080304" pitchFamily="49" charset="-128"/>
              </a:rPr>
              <a:t>instead of in situ observations.</a:t>
            </a:r>
          </a:p>
          <a:p>
            <a:pPr marL="342900" indent="-342900">
              <a:buFont typeface="Wingdings" panose="05000000000000000000" pitchFamily="2" charset="2"/>
              <a:buChar char="ü"/>
            </a:pPr>
            <a:r>
              <a:rPr lang="en-US" sz="2400" dirty="0">
                <a:ea typeface="MS Mincho" panose="02020609040205080304" pitchFamily="49" charset="-128"/>
              </a:rPr>
              <a:t>Model products (reanalysis) are also very popular now and widely used instead of observed data.</a:t>
            </a:r>
          </a:p>
          <a:p>
            <a:pPr marL="342900" indent="-342900">
              <a:buFont typeface="Wingdings" panose="05000000000000000000" pitchFamily="2" charset="2"/>
              <a:buChar char="ü"/>
            </a:pPr>
            <a:r>
              <a:rPr lang="en-US" sz="2400" dirty="0">
                <a:ea typeface="MS Mincho" panose="02020609040205080304" pitchFamily="49" charset="-128"/>
              </a:rPr>
              <a:t>However, model </a:t>
            </a:r>
            <a:r>
              <a:rPr lang="en-US" sz="2400" dirty="0" err="1">
                <a:ea typeface="MS Mincho" panose="02020609040205080304" pitchFamily="49" charset="-128"/>
              </a:rPr>
              <a:t>mumerics</a:t>
            </a:r>
            <a:r>
              <a:rPr lang="en-US" sz="2400" dirty="0">
                <a:ea typeface="MS Mincho" panose="02020609040205080304" pitchFamily="49" charset="-128"/>
              </a:rPr>
              <a:t> are not necessarily cover all of the processes and their products do not contain effects based on unknown physics.</a:t>
            </a:r>
          </a:p>
          <a:p>
            <a:pPr marL="342900" indent="-342900">
              <a:buFont typeface="Wingdings" panose="05000000000000000000" pitchFamily="2" charset="2"/>
              <a:buChar char="ü"/>
            </a:pPr>
            <a:r>
              <a:rPr lang="en-US" sz="2400" dirty="0">
                <a:ea typeface="MS Mincho" panose="02020609040205080304" pitchFamily="49" charset="-128"/>
              </a:rPr>
              <a:t>Those unknown physics and possible findings of them are only available from real observed data. </a:t>
            </a:r>
          </a:p>
          <a:p>
            <a:pPr marL="342900" indent="-342900">
              <a:buFont typeface="Wingdings" panose="05000000000000000000" pitchFamily="2" charset="2"/>
              <a:buChar char="ü"/>
            </a:pPr>
            <a:r>
              <a:rPr lang="en-US" sz="2400" dirty="0">
                <a:ea typeface="MS Mincho" panose="02020609040205080304" pitchFamily="49" charset="-128"/>
              </a:rPr>
              <a:t>It is important to record observed conditions, which can not be conducted afterward. </a:t>
            </a:r>
            <a:endParaRPr lang="en-US" altLang="ja-JP" sz="2400" dirty="0">
              <a:ea typeface="MS Mincho" panose="02020609040205080304" pitchFamily="49" charset="-128"/>
            </a:endParaRPr>
          </a:p>
        </p:txBody>
      </p:sp>
      <p:sp>
        <p:nvSpPr>
          <p:cNvPr id="3" name="スライド番号プレースホルダー 2">
            <a:extLst>
              <a:ext uri="{FF2B5EF4-FFF2-40B4-BE49-F238E27FC236}">
                <a16:creationId xmlns:a16="http://schemas.microsoft.com/office/drawing/2014/main" id="{A70C6AE9-E024-B96A-BE4D-B9025F542B9E}"/>
              </a:ext>
            </a:extLst>
          </p:cNvPr>
          <p:cNvSpPr>
            <a:spLocks noGrp="1"/>
          </p:cNvSpPr>
          <p:nvPr>
            <p:ph type="sldNum" sz="quarter" idx="12"/>
          </p:nvPr>
        </p:nvSpPr>
        <p:spPr/>
        <p:txBody>
          <a:bodyPr/>
          <a:lstStyle/>
          <a:p>
            <a:fld id="{5738E015-FB28-4A23-80CC-627450F60BA8}" type="slidenum">
              <a:rPr kumimoji="1" lang="ja-JP" altLang="en-US" smtClean="0"/>
              <a:pPr/>
              <a:t>21</a:t>
            </a:fld>
            <a:endParaRPr kumimoji="1" lang="ja-JP" altLang="en-US"/>
          </a:p>
        </p:txBody>
      </p:sp>
    </p:spTree>
    <p:extLst>
      <p:ext uri="{BB962C8B-B14F-4D97-AF65-F5344CB8AC3E}">
        <p14:creationId xmlns:p14="http://schemas.microsoft.com/office/powerpoint/2010/main" val="355740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8" descr="19s"/>
          <p:cNvPicPr>
            <a:picLocks noChangeAspect="1" noChangeArrowheads="1"/>
          </p:cNvPicPr>
          <p:nvPr/>
        </p:nvPicPr>
        <p:blipFill>
          <a:blip r:embed="rId3" cstate="print"/>
          <a:srcRect/>
          <a:stretch>
            <a:fillRect/>
          </a:stretch>
        </p:blipFill>
        <p:spPr bwMode="auto">
          <a:xfrm>
            <a:off x="3303572" y="2099459"/>
            <a:ext cx="2224104" cy="3057733"/>
          </a:xfrm>
          <a:prstGeom prst="rect">
            <a:avLst/>
          </a:prstGeom>
          <a:noFill/>
          <a:ln w="9525">
            <a:noFill/>
            <a:miter lim="800000"/>
            <a:headEnd/>
            <a:tailEnd/>
          </a:ln>
        </p:spPr>
      </p:pic>
      <p:pic>
        <p:nvPicPr>
          <p:cNvPr id="6" name="Picture 1085" descr="jmalogo-cm"/>
          <p:cNvPicPr>
            <a:picLocks noChangeAspect="1" noChangeArrowheads="1"/>
          </p:cNvPicPr>
          <p:nvPr/>
        </p:nvPicPr>
        <p:blipFill>
          <a:blip r:embed="rId4" cstate="print"/>
          <a:srcRect/>
          <a:stretch>
            <a:fillRect/>
          </a:stretch>
        </p:blipFill>
        <p:spPr bwMode="auto">
          <a:xfrm>
            <a:off x="324396" y="548680"/>
            <a:ext cx="1511300" cy="1511300"/>
          </a:xfrm>
          <a:prstGeom prst="rect">
            <a:avLst/>
          </a:prstGeom>
          <a:noFill/>
          <a:ln w="9525">
            <a:noFill/>
            <a:miter lim="800000"/>
            <a:headEnd/>
            <a:tailEnd/>
          </a:ln>
        </p:spPr>
      </p:pic>
      <p:sp>
        <p:nvSpPr>
          <p:cNvPr id="7" name="テキスト ボックス 6"/>
          <p:cNvSpPr txBox="1"/>
          <p:nvPr/>
        </p:nvSpPr>
        <p:spPr>
          <a:xfrm>
            <a:off x="1778542" y="5157192"/>
            <a:ext cx="5400600" cy="400110"/>
          </a:xfrm>
          <a:prstGeom prst="rect">
            <a:avLst/>
          </a:prstGeom>
          <a:noFill/>
        </p:spPr>
        <p:txBody>
          <a:bodyPr wrap="square" rtlCol="0">
            <a:spAutoFit/>
          </a:bodyPr>
          <a:lstStyle/>
          <a:p>
            <a:pPr algn="ctr"/>
            <a:r>
              <a:rPr kumimoji="1" lang="en-US" altLang="ja-JP" sz="2000" b="1" dirty="0">
                <a:solidFill>
                  <a:schemeClr val="accent5">
                    <a:lumMod val="75000"/>
                  </a:schemeClr>
                </a:solidFill>
                <a:effectLst/>
              </a:rPr>
              <a:t>The JMA Mascot “</a:t>
            </a:r>
            <a:r>
              <a:rPr kumimoji="1" lang="en-US" altLang="ja-JP" sz="2000" b="1" i="1" dirty="0" err="1">
                <a:solidFill>
                  <a:schemeClr val="accent5">
                    <a:lumMod val="75000"/>
                  </a:schemeClr>
                </a:solidFill>
                <a:effectLst/>
              </a:rPr>
              <a:t>Harerun</a:t>
            </a:r>
            <a:r>
              <a:rPr kumimoji="1" lang="en-US" altLang="ja-JP" sz="2000" b="1" dirty="0">
                <a:solidFill>
                  <a:schemeClr val="accent5">
                    <a:lumMod val="75000"/>
                  </a:schemeClr>
                </a:solidFill>
                <a:effectLst/>
              </a:rPr>
              <a:t>” </a:t>
            </a:r>
          </a:p>
        </p:txBody>
      </p:sp>
      <p:sp>
        <p:nvSpPr>
          <p:cNvPr id="8" name="正方形/長方形 7"/>
          <p:cNvSpPr/>
          <p:nvPr/>
        </p:nvSpPr>
        <p:spPr>
          <a:xfrm>
            <a:off x="2411760" y="5661248"/>
            <a:ext cx="4536504" cy="307777"/>
          </a:xfrm>
          <a:prstGeom prst="rect">
            <a:avLst/>
          </a:prstGeom>
        </p:spPr>
        <p:txBody>
          <a:bodyPr wrap="square">
            <a:spAutoFit/>
          </a:bodyPr>
          <a:lstStyle/>
          <a:p>
            <a:r>
              <a:rPr lang="en-US" altLang="ja-JP" sz="1400" dirty="0">
                <a:effectLst/>
              </a:rPr>
              <a:t>(The word “hare” means fine weather in Japanese. ) </a:t>
            </a:r>
            <a:endParaRPr lang="ja-JP" altLang="en-US" sz="1400" dirty="0">
              <a:effectLst/>
            </a:endParaRPr>
          </a:p>
        </p:txBody>
      </p:sp>
      <p:sp>
        <p:nvSpPr>
          <p:cNvPr id="4" name="正方形/長方形 3"/>
          <p:cNvSpPr/>
          <p:nvPr/>
        </p:nvSpPr>
        <p:spPr>
          <a:xfrm>
            <a:off x="2372200" y="888975"/>
            <a:ext cx="46156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ja-JP" sz="5400" b="1" i="1" cap="none" spc="0" dirty="0">
                <a:ln w="11430"/>
                <a:solidFill>
                  <a:srgbClr val="0070C0"/>
                </a:solidFill>
                <a:effectLst>
                  <a:outerShdw blurRad="50800" dist="39000" dir="5460000" algn="tl">
                    <a:srgbClr val="000000">
                      <a:alpha val="38000"/>
                    </a:srgbClr>
                  </a:outerShdw>
                </a:effectLst>
              </a:rPr>
              <a:t>Any Questions?</a:t>
            </a:r>
            <a:endParaRPr lang="ja-JP" altLang="en-US" sz="5400" b="1" i="1" cap="none" spc="0" dirty="0">
              <a:ln w="11430"/>
              <a:solidFill>
                <a:srgbClr val="0070C0"/>
              </a:solidFill>
              <a:effectLst>
                <a:outerShdw blurRad="50800" dist="39000" dir="5460000" algn="tl">
                  <a:srgbClr val="000000">
                    <a:alpha val="38000"/>
                  </a:srgbClr>
                </a:outerShdw>
              </a:effectLst>
            </a:endParaRPr>
          </a:p>
        </p:txBody>
      </p:sp>
      <p:pic>
        <p:nvPicPr>
          <p:cNvPr id="3" name="Picture 2">
            <a:extLst>
              <a:ext uri="{FF2B5EF4-FFF2-40B4-BE49-F238E27FC236}">
                <a16:creationId xmlns:a16="http://schemas.microsoft.com/office/drawing/2014/main" id="{927DB874-6306-02A9-41BE-509FB19BBFD9}"/>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524328" y="652966"/>
            <a:ext cx="1302728" cy="13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3">
            <a:extLst>
              <a:ext uri="{FF2B5EF4-FFF2-40B4-BE49-F238E27FC236}">
                <a16:creationId xmlns:a16="http://schemas.microsoft.com/office/drawing/2014/main" id="{B6C6097F-13A9-06D5-4AAD-63C3E92E5B47}"/>
              </a:ext>
            </a:extLst>
          </p:cNvPr>
          <p:cNvSpPr>
            <a:spLocks noGrp="1"/>
          </p:cNvSpPr>
          <p:nvPr>
            <p:ph type="sldNum" sz="quarter" idx="12"/>
          </p:nvPr>
        </p:nvSpPr>
        <p:spPr>
          <a:xfrm>
            <a:off x="6919756" y="6263236"/>
            <a:ext cx="2057400" cy="365125"/>
          </a:xfrm>
        </p:spPr>
        <p:txBody>
          <a:bodyPr/>
          <a:lstStyle/>
          <a:p>
            <a:fld id="{5738E015-FB28-4A23-80CC-627450F60BA8}" type="slidenum">
              <a:rPr kumimoji="1" lang="ja-JP" altLang="en-US" smtClean="0"/>
              <a:pPr/>
              <a:t>22</a:t>
            </a:fld>
            <a:endParaRPr kumimoji="1" lang="ja-JP" altLang="en-US" dirty="0"/>
          </a:p>
        </p:txBody>
      </p:sp>
    </p:spTree>
    <p:extLst>
      <p:ext uri="{BB962C8B-B14F-4D97-AF65-F5344CB8AC3E}">
        <p14:creationId xmlns:p14="http://schemas.microsoft.com/office/powerpoint/2010/main" val="404836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999" y="21963"/>
            <a:ext cx="8856701" cy="956231"/>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Historical deadliest storm surge cases</a:t>
            </a:r>
            <a:endParaRPr kumimoji="1" lang="ja-JP" altLang="en-US" sz="4000" b="1" dirty="0">
              <a:solidFill>
                <a:srgbClr val="002060"/>
              </a:solidFill>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7F1C5A14-686B-23EA-7685-1B422C8E6BF4}"/>
              </a:ext>
            </a:extLst>
          </p:cNvPr>
          <p:cNvSpPr txBox="1"/>
          <p:nvPr/>
        </p:nvSpPr>
        <p:spPr>
          <a:xfrm>
            <a:off x="4411700" y="6407773"/>
            <a:ext cx="4572000" cy="369332"/>
          </a:xfrm>
          <a:prstGeom prst="rect">
            <a:avLst/>
          </a:prstGeom>
          <a:noFill/>
        </p:spPr>
        <p:txBody>
          <a:bodyPr wrap="square">
            <a:spAutoFit/>
          </a:bodyPr>
          <a:lstStyle/>
          <a:p>
            <a:r>
              <a:rPr lang="en-US" altLang="ja-JP" sz="1800" spc="0" dirty="0">
                <a:effectLst/>
                <a:latin typeface="Calibri" panose="020F0502020204030204" pitchFamily="34" charset="0"/>
                <a:ea typeface="Times New Roman" panose="02020603050405020304" pitchFamily="18" charset="0"/>
                <a:cs typeface="Times New Roman" panose="02020603050405020304" pitchFamily="18" charset="0"/>
              </a:rPr>
              <a:t>Source: EM-DAT (</a:t>
            </a:r>
            <a:r>
              <a:rPr lang="en-US" altLang="ja-JP" sz="1800" u="sng" spc="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https://public.emdat.be/</a:t>
            </a:r>
            <a:r>
              <a:rPr lang="en-US" altLang="ja-JP" sz="1800" u="sng" spc="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ja-JP" altLang="ja-JP" sz="1800" spc="-15" dirty="0">
              <a:effectLst/>
              <a:latin typeface="CG Omega"/>
              <a:ea typeface="Times New Roman" panose="02020603050405020304" pitchFamily="18" charset="0"/>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936A9460-BBDB-48DB-9C3B-B885F736B669}"/>
              </a:ext>
            </a:extLst>
          </p:cNvPr>
          <p:cNvSpPr>
            <a:spLocks noGrp="1"/>
          </p:cNvSpPr>
          <p:nvPr>
            <p:ph type="sldNum" sz="quarter" idx="12"/>
          </p:nvPr>
        </p:nvSpPr>
        <p:spPr/>
        <p:txBody>
          <a:bodyPr/>
          <a:lstStyle/>
          <a:p>
            <a:fld id="{5738E015-FB28-4A23-80CC-627450F60BA8}" type="slidenum">
              <a:rPr kumimoji="1" lang="ja-JP" altLang="en-US" smtClean="0"/>
              <a:pPr/>
              <a:t>3</a:t>
            </a:fld>
            <a:endParaRPr kumimoji="1" lang="ja-JP" altLang="en-US"/>
          </a:p>
        </p:txBody>
      </p:sp>
      <p:graphicFrame>
        <p:nvGraphicFramePr>
          <p:cNvPr id="3" name="表 2">
            <a:extLst>
              <a:ext uri="{FF2B5EF4-FFF2-40B4-BE49-F238E27FC236}">
                <a16:creationId xmlns:a16="http://schemas.microsoft.com/office/drawing/2014/main" id="{C0C06BAE-4C1B-9763-CA8B-97A7059430BB}"/>
              </a:ext>
            </a:extLst>
          </p:cNvPr>
          <p:cNvGraphicFramePr>
            <a:graphicFrameLocks noGrp="1"/>
          </p:cNvGraphicFramePr>
          <p:nvPr>
            <p:extLst>
              <p:ext uri="{D42A27DB-BD31-4B8C-83A1-F6EECF244321}">
                <p14:modId xmlns:p14="http://schemas.microsoft.com/office/powerpoint/2010/main" val="3368808498"/>
              </p:ext>
            </p:extLst>
          </p:nvPr>
        </p:nvGraphicFramePr>
        <p:xfrm>
          <a:off x="285750" y="1058278"/>
          <a:ext cx="8572499" cy="5270443"/>
        </p:xfrm>
        <a:graphic>
          <a:graphicData uri="http://schemas.openxmlformats.org/drawingml/2006/table">
            <a:tbl>
              <a:tblPr firstRow="1" firstCol="1" bandRow="1">
                <a:tableStyleId>{5C22544A-7EE6-4342-B048-85BDC9FD1C3A}</a:tableStyleId>
              </a:tblPr>
              <a:tblGrid>
                <a:gridCol w="915352">
                  <a:extLst>
                    <a:ext uri="{9D8B030D-6E8A-4147-A177-3AD203B41FA5}">
                      <a16:colId xmlns:a16="http://schemas.microsoft.com/office/drawing/2014/main" val="2762763175"/>
                    </a:ext>
                  </a:extLst>
                </a:gridCol>
                <a:gridCol w="1686801">
                  <a:extLst>
                    <a:ext uri="{9D8B030D-6E8A-4147-A177-3AD203B41FA5}">
                      <a16:colId xmlns:a16="http://schemas.microsoft.com/office/drawing/2014/main" val="550869397"/>
                    </a:ext>
                  </a:extLst>
                </a:gridCol>
                <a:gridCol w="1222633">
                  <a:extLst>
                    <a:ext uri="{9D8B030D-6E8A-4147-A177-3AD203B41FA5}">
                      <a16:colId xmlns:a16="http://schemas.microsoft.com/office/drawing/2014/main" val="1289060953"/>
                    </a:ext>
                  </a:extLst>
                </a:gridCol>
                <a:gridCol w="2607564">
                  <a:extLst>
                    <a:ext uri="{9D8B030D-6E8A-4147-A177-3AD203B41FA5}">
                      <a16:colId xmlns:a16="http://schemas.microsoft.com/office/drawing/2014/main" val="926209454"/>
                    </a:ext>
                  </a:extLst>
                </a:gridCol>
                <a:gridCol w="2140149">
                  <a:extLst>
                    <a:ext uri="{9D8B030D-6E8A-4147-A177-3AD203B41FA5}">
                      <a16:colId xmlns:a16="http://schemas.microsoft.com/office/drawing/2014/main" val="3230941231"/>
                    </a:ext>
                  </a:extLst>
                </a:gridCol>
              </a:tblGrid>
              <a:tr h="460363">
                <a:tc>
                  <a:txBody>
                    <a:bodyPr/>
                    <a:lstStyle/>
                    <a:p>
                      <a:pPr algn="ctr"/>
                      <a:r>
                        <a:rPr lang="en-GB" sz="1600" kern="100">
                          <a:effectLst/>
                        </a:rPr>
                        <a:t>year</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cause</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Total death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Total damage</a:t>
                      </a:r>
                      <a:endParaRPr lang="ja-JP" sz="1600" kern="100">
                        <a:effectLst/>
                      </a:endParaRPr>
                    </a:p>
                    <a:p>
                      <a:pPr algn="ctr"/>
                      <a:r>
                        <a:rPr lang="en-GB" sz="1600" kern="100">
                          <a:effectLst/>
                        </a:rPr>
                        <a:t>(Million US$)</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Country</a:t>
                      </a:r>
                      <a:endParaRPr lang="ja-JP" sz="1600" kern="100">
                        <a:effectLst/>
                      </a:endParaRPr>
                    </a:p>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13665227"/>
                  </a:ext>
                </a:extLst>
              </a:tr>
              <a:tr h="460363">
                <a:tc>
                  <a:txBody>
                    <a:bodyPr/>
                    <a:lstStyle/>
                    <a:p>
                      <a:pPr algn="ctr"/>
                      <a:r>
                        <a:rPr lang="en-GB" sz="1600" kern="100">
                          <a:effectLst/>
                        </a:rPr>
                        <a:t>1970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(Bhola)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300,000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86.4 (651.3)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East Pakistan</a:t>
                      </a:r>
                      <a:endParaRPr lang="ja-JP" sz="1600" kern="100">
                        <a:effectLst/>
                      </a:endParaRPr>
                    </a:p>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58853844"/>
                  </a:ext>
                </a:extLst>
              </a:tr>
              <a:tr h="230181">
                <a:tc>
                  <a:txBody>
                    <a:bodyPr/>
                    <a:lstStyle/>
                    <a:p>
                      <a:pPr algn="ctr"/>
                      <a:r>
                        <a:rPr lang="en-GB" sz="1600" kern="100">
                          <a:effectLst/>
                        </a:rPr>
                        <a:t>1991</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138,866</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dirty="0">
                          <a:effectLst/>
                        </a:rPr>
                        <a:t>1,780 (3,824.9)</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275703880"/>
                  </a:ext>
                </a:extLst>
              </a:tr>
              <a:tr h="230181">
                <a:tc>
                  <a:txBody>
                    <a:bodyPr/>
                    <a:lstStyle/>
                    <a:p>
                      <a:pPr algn="ctr"/>
                      <a:r>
                        <a:rPr lang="en-GB" sz="1600" kern="100">
                          <a:effectLst/>
                        </a:rPr>
                        <a:t>2008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Nargis</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138,366</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4,000 (5,437.1)</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Myanmar</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697501136"/>
                  </a:ext>
                </a:extLst>
              </a:tr>
              <a:tr h="460363">
                <a:tc>
                  <a:txBody>
                    <a:bodyPr/>
                    <a:lstStyle/>
                    <a:p>
                      <a:pPr algn="ctr"/>
                      <a:r>
                        <a:rPr lang="en-GB" sz="1600" kern="100">
                          <a:effectLst/>
                        </a:rPr>
                        <a:t>1965</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36,000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57.7 (535.9)</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endParaRPr>
                    </a:p>
                    <a:p>
                      <a:pPr algn="ctr"/>
                      <a:r>
                        <a:rPr lang="en-GB" sz="1600" kern="100">
                          <a:effectLst/>
                        </a:rPr>
                        <a:t>(East Pakistan)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8515404"/>
                  </a:ext>
                </a:extLst>
              </a:tr>
              <a:tr h="460363">
                <a:tc>
                  <a:txBody>
                    <a:bodyPr/>
                    <a:lstStyle/>
                    <a:p>
                      <a:pPr algn="ctr"/>
                      <a:r>
                        <a:rPr lang="en-GB" sz="1600" kern="100">
                          <a:effectLst/>
                        </a:rPr>
                        <a:t>1963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22,000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50 (477.8)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endParaRPr>
                    </a:p>
                    <a:p>
                      <a:pPr algn="ctr"/>
                      <a:r>
                        <a:rPr lang="en-GB" sz="1600" kern="100">
                          <a:effectLst/>
                        </a:rPr>
                        <a:t>(East Pakistan)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87106841"/>
                  </a:ext>
                </a:extLst>
              </a:tr>
              <a:tr h="230181">
                <a:tc>
                  <a:txBody>
                    <a:bodyPr/>
                    <a:lstStyle/>
                    <a:p>
                      <a:pPr algn="ctr"/>
                      <a:r>
                        <a:rPr lang="en-GB" sz="1600" kern="100">
                          <a:effectLst/>
                        </a:rPr>
                        <a:t>1985</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15,000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50 (136.0)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275595879"/>
                  </a:ext>
                </a:extLst>
              </a:tr>
              <a:tr h="230181">
                <a:tc>
                  <a:txBody>
                    <a:bodyPr/>
                    <a:lstStyle/>
                    <a:p>
                      <a:pPr algn="ctr"/>
                      <a:r>
                        <a:rPr lang="en-GB" sz="1600" kern="100">
                          <a:effectLst/>
                        </a:rPr>
                        <a:t>1977</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14,204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498.5 (2,407.2)</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India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585675289"/>
                  </a:ext>
                </a:extLst>
              </a:tr>
              <a:tr h="460363">
                <a:tc>
                  <a:txBody>
                    <a:bodyPr/>
                    <a:lstStyle/>
                    <a:p>
                      <a:pPr algn="ctr"/>
                      <a:r>
                        <a:rPr lang="en-GB" sz="1600" kern="100">
                          <a:effectLst/>
                        </a:rPr>
                        <a:t>1965</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12,047</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endParaRPr>
                    </a:p>
                    <a:p>
                      <a:pPr algn="ctr"/>
                      <a:r>
                        <a:rPr lang="en-GB" sz="1600" kern="100">
                          <a:effectLst/>
                        </a:rPr>
                        <a:t>(East Pakistan)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988894803"/>
                  </a:ext>
                </a:extLst>
              </a:tr>
              <a:tr h="230181">
                <a:tc>
                  <a:txBody>
                    <a:bodyPr/>
                    <a:lstStyle/>
                    <a:p>
                      <a:pPr algn="ctr"/>
                      <a:r>
                        <a:rPr lang="en-GB" sz="1600" kern="100">
                          <a:effectLst/>
                        </a:rPr>
                        <a:t>1999</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05B</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9,843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2,500 (4,392.2)</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India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858155526"/>
                  </a:ext>
                </a:extLst>
              </a:tr>
              <a:tr h="230181">
                <a:tc>
                  <a:txBody>
                    <a:bodyPr/>
                    <a:lstStyle/>
                    <a:p>
                      <a:pPr algn="ctr"/>
                      <a:r>
                        <a:rPr lang="en-GB" sz="1600" kern="100">
                          <a:effectLst/>
                        </a:rPr>
                        <a:t>2013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Haiyan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7,354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10,000 (12,562.6)</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dirty="0">
                          <a:effectLst/>
                        </a:rPr>
                        <a:t>Philippines</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428201763"/>
                  </a:ext>
                </a:extLst>
              </a:tr>
              <a:tr h="230181">
                <a:tc>
                  <a:txBody>
                    <a:bodyPr/>
                    <a:lstStyle/>
                    <a:p>
                      <a:pPr algn="ctr"/>
                      <a:r>
                        <a:rPr lang="en-GB" sz="1600" kern="100">
                          <a:effectLst/>
                        </a:rPr>
                        <a:t>1959</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Vera</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5,098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600 (6,023.8)</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Japan</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9996482"/>
                  </a:ext>
                </a:extLst>
              </a:tr>
              <a:tr h="330449">
                <a:tc>
                  <a:txBody>
                    <a:bodyPr/>
                    <a:lstStyle/>
                    <a:p>
                      <a:pPr algn="ctr"/>
                      <a:r>
                        <a:rPr lang="en-GB" sz="1600" kern="100">
                          <a:effectLst/>
                        </a:rPr>
                        <a:t>2007</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Sidr</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4,234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2,300 (3,246.4)</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Bangladesh</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308303022"/>
                  </a:ext>
                </a:extLst>
              </a:tr>
              <a:tr h="307034">
                <a:tc>
                  <a:txBody>
                    <a:bodyPr/>
                    <a:lstStyle/>
                    <a:p>
                      <a:pPr algn="ctr"/>
                      <a:r>
                        <a:rPr lang="en-GB" sz="1600" kern="100">
                          <a:effectLst/>
                        </a:rPr>
                        <a:t>1953</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2,000</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300 (3,274.2)</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a:effectLst/>
                        </a:rPr>
                        <a:t>Nederland</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61989463"/>
                  </a:ext>
                </a:extLst>
              </a:tr>
              <a:tr h="460363">
                <a:tc>
                  <a:txBody>
                    <a:bodyPr/>
                    <a:lstStyle/>
                    <a:p>
                      <a:pPr algn="ctr"/>
                      <a:r>
                        <a:rPr lang="en-GB" sz="1600" kern="100" dirty="0">
                          <a:effectLst/>
                        </a:rPr>
                        <a:t>2005</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dirty="0">
                          <a:effectLst/>
                        </a:rPr>
                        <a:t>Katrina</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1,833</a:t>
                      </a:r>
                      <a:endParaRPr lang="ja-JP" sz="1600" kern="100">
                        <a:effectLst/>
                      </a:endParaRPr>
                    </a:p>
                    <a:p>
                      <a:pPr algn="r"/>
                      <a:r>
                        <a:rPr lang="en-GB" sz="1600" kern="100">
                          <a:effectLst/>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GB" sz="1600" kern="100">
                          <a:effectLst/>
                        </a:rPr>
                        <a:t>125,000 (187,319.1)</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GB" sz="1600" kern="100" dirty="0">
                          <a:effectLst/>
                        </a:rPr>
                        <a:t>USA</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608992381"/>
                  </a:ext>
                </a:extLst>
              </a:tr>
            </a:tbl>
          </a:graphicData>
        </a:graphic>
      </p:graphicFrame>
    </p:spTree>
    <p:extLst>
      <p:ext uri="{BB962C8B-B14F-4D97-AF65-F5344CB8AC3E}">
        <p14:creationId xmlns:p14="http://schemas.microsoft.com/office/powerpoint/2010/main" val="10033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0500" y="0"/>
            <a:ext cx="8496300" cy="980728"/>
          </a:xfrm>
        </p:spPr>
        <p:txBody>
          <a:bodyPr/>
          <a:lstStyle/>
          <a:p>
            <a:r>
              <a:rPr kumimoji="1" lang="en-US" altLang="ja-JP" b="1" dirty="0">
                <a:solidFill>
                  <a:schemeClr val="accent6">
                    <a:lumMod val="50000"/>
                  </a:schemeClr>
                </a:solidFill>
                <a:effectLst>
                  <a:outerShdw blurRad="38100" dist="38100" dir="2700000" algn="tl">
                    <a:srgbClr val="000000">
                      <a:alpha val="43137"/>
                    </a:srgbClr>
                  </a:outerShdw>
                </a:effectLst>
              </a:rPr>
              <a:t>Storm surges…</a:t>
            </a:r>
            <a:endParaRPr kumimoji="1" lang="ja-JP" altLang="en-US" b="1" dirty="0">
              <a:solidFill>
                <a:schemeClr val="accent6">
                  <a:lumMod val="50000"/>
                </a:schemeClr>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90500" y="865619"/>
            <a:ext cx="8496300" cy="5662181"/>
          </a:xfrm>
        </p:spPr>
        <p:txBody>
          <a:bodyPr>
            <a:noAutofit/>
          </a:bodyPr>
          <a:lstStyle/>
          <a:p>
            <a:pPr marL="0" indent="0">
              <a:buNone/>
            </a:pPr>
            <a:r>
              <a:rPr lang="en-US" altLang="ja-JP" dirty="0">
                <a:solidFill>
                  <a:schemeClr val="tx1"/>
                </a:solidFill>
              </a:rPr>
              <a:t>They are </a:t>
            </a:r>
            <a:r>
              <a:rPr lang="en-US" altLang="ja-JP" u="sng" dirty="0">
                <a:solidFill>
                  <a:schemeClr val="tx1"/>
                </a:solidFill>
              </a:rPr>
              <a:t>capable of causing significant disasters:</a:t>
            </a:r>
          </a:p>
          <a:p>
            <a:pPr marL="533400" indent="-266700">
              <a:buFont typeface="Wingdings" panose="05000000000000000000" pitchFamily="2" charset="2"/>
              <a:buChar char="ü"/>
            </a:pPr>
            <a:r>
              <a:rPr lang="en-US" altLang="ja-JP" sz="2400" dirty="0">
                <a:solidFill>
                  <a:schemeClr val="tx1"/>
                </a:solidFill>
              </a:rPr>
              <a:t>killing more than thousands of people at once</a:t>
            </a:r>
          </a:p>
          <a:p>
            <a:pPr marL="533400" indent="-266700">
              <a:buFont typeface="Wingdings" panose="05000000000000000000" pitchFamily="2" charset="2"/>
              <a:buChar char="ü"/>
            </a:pPr>
            <a:r>
              <a:rPr lang="en-US" altLang="ja-JP" sz="2400" dirty="0">
                <a:solidFill>
                  <a:schemeClr val="tx1"/>
                </a:solidFill>
              </a:rPr>
              <a:t>damaging infrastructure critically.</a:t>
            </a:r>
          </a:p>
          <a:p>
            <a:pPr marL="0" indent="0">
              <a:buNone/>
            </a:pPr>
            <a:r>
              <a:rPr lang="en-US" altLang="ja-JP" sz="1600" i="1" dirty="0"/>
              <a:t>The deadliest case by natural disasters in recent decades was the storm surge case by Bhola Cyclone in 1970.  </a:t>
            </a:r>
          </a:p>
          <a:p>
            <a:pPr marL="0" indent="0">
              <a:buNone/>
            </a:pPr>
            <a:r>
              <a:rPr lang="en-US" altLang="ja-JP" sz="1600" i="1" dirty="0"/>
              <a:t>Studies have shown that </a:t>
            </a:r>
            <a:r>
              <a:rPr lang="en-US" altLang="ja-JP" sz="1600" i="1" u="sng" dirty="0"/>
              <a:t>nearly half of direct fatalities in US are attributed to storm surge </a:t>
            </a:r>
            <a:r>
              <a:rPr lang="en-US" altLang="ja-JP" sz="1600" i="1" dirty="0"/>
              <a:t>(Rappaport 2014).</a:t>
            </a:r>
          </a:p>
          <a:p>
            <a:pPr marL="0" indent="0">
              <a:buNone/>
            </a:pPr>
            <a:r>
              <a:rPr lang="en-US" altLang="ja-JP" sz="2400" dirty="0"/>
              <a:t>While storm surges have devastated many parts of the world, the </a:t>
            </a:r>
            <a:r>
              <a:rPr lang="en-US" altLang="ja-JP" sz="2400" u="sng" dirty="0"/>
              <a:t>death toll is remarkably decreased in recent cases (&lt; 100), although economic losses become sometimes huge</a:t>
            </a:r>
            <a:r>
              <a:rPr lang="en-US" altLang="ja-JP" sz="2400" dirty="0"/>
              <a:t>. </a:t>
            </a:r>
          </a:p>
          <a:p>
            <a:pPr marL="0" indent="0">
              <a:buNone/>
            </a:pPr>
            <a:r>
              <a:rPr lang="en-US" altLang="ja-JP" sz="1600" i="1" dirty="0"/>
              <a:t>This </a:t>
            </a:r>
            <a:r>
              <a:rPr lang="en-US" altLang="ja-JP" sz="1600" i="1"/>
              <a:t>would have </a:t>
            </a:r>
            <a:r>
              <a:rPr lang="en-US" altLang="ja-JP" sz="1600" i="1" dirty="0"/>
              <a:t>partly come from improved warning services on coastal hazards.</a:t>
            </a:r>
          </a:p>
          <a:p>
            <a:pPr marL="0" indent="0">
              <a:buNone/>
            </a:pPr>
            <a:r>
              <a:rPr lang="en-US" altLang="ja-JP" sz="1600" i="1" dirty="0"/>
              <a:t>Economic damages tend to be larger as economic development.</a:t>
            </a:r>
          </a:p>
          <a:p>
            <a:pPr marL="0" indent="0">
              <a:buNone/>
            </a:pPr>
            <a:r>
              <a:rPr lang="en-US" altLang="ja-JP" sz="1600" i="1" dirty="0"/>
              <a:t>Moreover more and more people come to live in beach zone due to urbanization. </a:t>
            </a:r>
            <a:endParaRPr lang="en-US" altLang="ja-JP" sz="2400" i="1" dirty="0"/>
          </a:p>
          <a:p>
            <a:pPr marL="0" indent="0">
              <a:buNone/>
            </a:pPr>
            <a:r>
              <a:rPr lang="en-US" altLang="ja-JP" sz="2400" dirty="0"/>
              <a:t>Storm surge is one of the key hazards associated with tropical cyclones, </a:t>
            </a:r>
            <a:r>
              <a:rPr lang="en-US" altLang="ja-JP" sz="2400" u="sng" dirty="0">
                <a:solidFill>
                  <a:schemeClr val="tx1"/>
                </a:solidFill>
              </a:rPr>
              <a:t>although </a:t>
            </a:r>
            <a:r>
              <a:rPr lang="en-US" altLang="ja-JP" sz="2400" u="sng" dirty="0"/>
              <a:t>severe storm surge disaster does not happen so frequently</a:t>
            </a:r>
            <a:r>
              <a:rPr lang="en-US" altLang="ja-JP" sz="2400" dirty="0">
                <a:solidFill>
                  <a:schemeClr val="tx1"/>
                </a:solidFill>
              </a:rPr>
              <a:t>.</a:t>
            </a:r>
          </a:p>
        </p:txBody>
      </p:sp>
      <p:sp>
        <p:nvSpPr>
          <p:cNvPr id="4" name="スライド番号プレースホルダー 3">
            <a:extLst>
              <a:ext uri="{FF2B5EF4-FFF2-40B4-BE49-F238E27FC236}">
                <a16:creationId xmlns:a16="http://schemas.microsoft.com/office/drawing/2014/main" id="{56325209-C074-A184-863C-A4DF4F26301B}"/>
              </a:ext>
            </a:extLst>
          </p:cNvPr>
          <p:cNvSpPr>
            <a:spLocks noGrp="1"/>
          </p:cNvSpPr>
          <p:nvPr>
            <p:ph type="sldNum" sz="quarter" idx="12"/>
          </p:nvPr>
        </p:nvSpPr>
        <p:spPr/>
        <p:txBody>
          <a:bodyPr/>
          <a:lstStyle/>
          <a:p>
            <a:fld id="{5738E015-FB28-4A23-80CC-627450F60BA8}" type="slidenum">
              <a:rPr kumimoji="1" lang="ja-JP" altLang="en-US" smtClean="0"/>
              <a:pPr/>
              <a:t>4</a:t>
            </a:fld>
            <a:endParaRPr kumimoji="1" lang="ja-JP" altLang="en-US" dirty="0"/>
          </a:p>
        </p:txBody>
      </p:sp>
    </p:spTree>
    <p:extLst>
      <p:ext uri="{BB962C8B-B14F-4D97-AF65-F5344CB8AC3E}">
        <p14:creationId xmlns:p14="http://schemas.microsoft.com/office/powerpoint/2010/main" val="272255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950" y="44202"/>
            <a:ext cx="7886700" cy="1325563"/>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Main mechanism of storm surges</a:t>
            </a:r>
            <a:endParaRPr kumimoji="1" lang="ja-JP" altLang="en-US" sz="4000" b="1" dirty="0">
              <a:solidFill>
                <a:srgbClr val="00206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75787" y="1116649"/>
            <a:ext cx="7886700" cy="3163168"/>
          </a:xfrm>
        </p:spPr>
        <p:txBody>
          <a:bodyPr>
            <a:normAutofit fontScale="77500" lnSpcReduction="20000"/>
          </a:bodyPr>
          <a:lstStyle/>
          <a:p>
            <a:pPr marL="0" indent="0">
              <a:buNone/>
            </a:pPr>
            <a:r>
              <a:rPr kumimoji="1" lang="en-US" altLang="ja-JP" dirty="0"/>
              <a:t>1. Inverse barometer effect</a:t>
            </a:r>
          </a:p>
          <a:p>
            <a:pPr marL="0" indent="0">
              <a:buNone/>
            </a:pPr>
            <a:r>
              <a:rPr lang="en-US" altLang="ja-JP" sz="2000" b="1" i="1" dirty="0">
                <a:solidFill>
                  <a:srgbClr val="CC0000"/>
                </a:solidFill>
                <a:latin typeface="Times New Roman" pitchFamily="18" charset="0"/>
              </a:rPr>
              <a:t>	</a:t>
            </a:r>
          </a:p>
          <a:p>
            <a:pPr marL="0" indent="0">
              <a:buNone/>
            </a:pPr>
            <a:r>
              <a:rPr lang="en-US" altLang="ja-JP" sz="2400" i="1" dirty="0">
                <a:solidFill>
                  <a:srgbClr val="002060"/>
                </a:solidFill>
                <a:latin typeface="Times New Roman" pitchFamily="18" charset="0"/>
              </a:rPr>
              <a:t>	</a:t>
            </a:r>
            <a:r>
              <a:rPr lang="en-US" altLang="ja-JP" sz="2600" b="1" i="1" dirty="0">
                <a:solidFill>
                  <a:srgbClr val="002060"/>
                </a:solidFill>
                <a:latin typeface="Times New Roman" pitchFamily="18" charset="0"/>
              </a:rPr>
              <a:t>1hPa pressure decrease ≒ 1cm surge</a:t>
            </a:r>
            <a:endParaRPr lang="en-US" altLang="ja-JP" sz="2600" b="1" dirty="0">
              <a:solidFill>
                <a:srgbClr val="002060"/>
              </a:solidFill>
            </a:endParaRPr>
          </a:p>
          <a:p>
            <a:pPr marL="514350" indent="-514350">
              <a:buFont typeface="+mj-lt"/>
              <a:buAutoNum type="arabicPeriod"/>
            </a:pPr>
            <a:endParaRPr kumimoji="1" lang="en-US" altLang="ja-JP" b="1" dirty="0"/>
          </a:p>
          <a:p>
            <a:pPr marL="0" indent="0">
              <a:buNone/>
            </a:pPr>
            <a:r>
              <a:rPr lang="en-US" altLang="ja-JP" dirty="0"/>
              <a:t>2. Wind setup</a:t>
            </a:r>
          </a:p>
          <a:p>
            <a:pPr marL="0" indent="0">
              <a:buNone/>
            </a:pPr>
            <a:r>
              <a:rPr lang="en-US" altLang="ja-JP" i="1" dirty="0">
                <a:solidFill>
                  <a:srgbClr val="002060"/>
                </a:solidFill>
                <a:latin typeface="Times New Roman" pitchFamily="18" charset="0"/>
              </a:rPr>
              <a:t>	</a:t>
            </a:r>
            <a:r>
              <a:rPr lang="en-US" altLang="ja-JP" sz="2600" b="1" i="1" dirty="0">
                <a:solidFill>
                  <a:srgbClr val="002060"/>
                </a:solidFill>
                <a:latin typeface="Times New Roman" pitchFamily="18" charset="0"/>
              </a:rPr>
              <a:t>surge </a:t>
            </a:r>
            <a:endParaRPr lang="ja-JP" altLang="en-US" sz="2600" b="1" dirty="0">
              <a:solidFill>
                <a:srgbClr val="002060"/>
              </a:solidFill>
              <a:latin typeface="Times New Roman" pitchFamily="18" charset="0"/>
            </a:endParaRPr>
          </a:p>
          <a:p>
            <a:pPr marL="0" indent="0">
              <a:buNone/>
            </a:pPr>
            <a:r>
              <a:rPr lang="en-US" altLang="ja-JP" sz="2600" b="1" dirty="0">
                <a:solidFill>
                  <a:srgbClr val="002060"/>
                </a:solidFill>
                <a:latin typeface="Times New Roman" pitchFamily="18" charset="0"/>
              </a:rPr>
              <a:t>	</a:t>
            </a:r>
            <a:r>
              <a:rPr lang="ja-JP" altLang="en-US" sz="2600" b="1" dirty="0">
                <a:solidFill>
                  <a:srgbClr val="002060"/>
                </a:solidFill>
                <a:latin typeface="Times New Roman" pitchFamily="18" charset="0"/>
              </a:rPr>
              <a:t>∝</a:t>
            </a:r>
            <a:r>
              <a:rPr lang="en-US" altLang="ja-JP" sz="2800" b="1" i="1" dirty="0" err="1">
                <a:solidFill>
                  <a:srgbClr val="002060"/>
                </a:solidFill>
                <a:latin typeface="Times New Roman" pitchFamily="18" charset="0"/>
              </a:rPr>
              <a:t>τ</a:t>
            </a:r>
            <a:r>
              <a:rPr lang="en-US" altLang="ja-JP" sz="2800" b="1" i="1" baseline="-25000" dirty="0" err="1">
                <a:solidFill>
                  <a:srgbClr val="002060"/>
                </a:solidFill>
                <a:latin typeface="Times New Roman" pitchFamily="18" charset="0"/>
              </a:rPr>
              <a:t>s</a:t>
            </a:r>
            <a:r>
              <a:rPr lang="en-US" altLang="ja-JP" sz="2800" b="1" i="1" baseline="-25000" dirty="0">
                <a:solidFill>
                  <a:srgbClr val="002060"/>
                </a:solidFill>
                <a:latin typeface="Times New Roman" pitchFamily="18" charset="0"/>
              </a:rPr>
              <a:t> </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V</a:t>
            </a:r>
            <a:r>
              <a:rPr lang="en-US" altLang="ja-JP" sz="2600" b="1" baseline="30000" dirty="0">
                <a:solidFill>
                  <a:srgbClr val="002060"/>
                </a:solidFill>
                <a:latin typeface="Times New Roman" pitchFamily="18" charset="0"/>
              </a:rPr>
              <a:t>2</a:t>
            </a:r>
            <a:r>
              <a:rPr lang="en-US" altLang="ja-JP" sz="2600" b="1" dirty="0">
                <a:solidFill>
                  <a:srgbClr val="002060"/>
                </a:solidFill>
                <a:latin typeface="Times New Roman" pitchFamily="18" charset="0"/>
              </a:rPr>
              <a:t>)</a:t>
            </a:r>
            <a:r>
              <a:rPr lang="en-US" altLang="ja-JP" sz="2400" b="1" i="1" baseline="-25000" dirty="0">
                <a:solidFill>
                  <a:srgbClr val="002060"/>
                </a:solidFill>
                <a:latin typeface="Times New Roman" pitchFamily="18" charset="0"/>
              </a:rPr>
              <a:t> </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wind stress</a:t>
            </a:r>
            <a:r>
              <a:rPr lang="en-US" altLang="ja-JP" sz="2600" b="1" dirty="0">
                <a:solidFill>
                  <a:srgbClr val="002060"/>
                </a:solidFill>
                <a:latin typeface="Times New Roman" pitchFamily="18" charset="0"/>
              </a:rPr>
              <a:t>: </a:t>
            </a:r>
            <a:r>
              <a:rPr lang="en-US" altLang="ja-JP" sz="2600" b="1" i="1" dirty="0">
                <a:solidFill>
                  <a:srgbClr val="002060"/>
                </a:solidFill>
                <a:latin typeface="Times New Roman" pitchFamily="18" charset="0"/>
              </a:rPr>
              <a:t>square of wind speed</a:t>
            </a:r>
            <a:r>
              <a:rPr lang="en-US" altLang="ja-JP" sz="2600" b="1" dirty="0">
                <a:solidFill>
                  <a:srgbClr val="002060"/>
                </a:solidFill>
                <a:latin typeface="Times New Roman" pitchFamily="18" charset="0"/>
              </a:rPr>
              <a:t>)</a:t>
            </a:r>
          </a:p>
          <a:p>
            <a:pPr marL="0" indent="0">
              <a:buNone/>
            </a:pPr>
            <a:r>
              <a:rPr lang="en-US" altLang="ja-JP" sz="2600" b="1" dirty="0">
                <a:solidFill>
                  <a:srgbClr val="002060"/>
                </a:solidFill>
                <a:latin typeface="Times New Roman" pitchFamily="18" charset="0"/>
              </a:rPr>
              <a:t>	∝</a:t>
            </a:r>
            <a:r>
              <a:rPr lang="en-US" altLang="ja-JP" sz="2600" b="1" i="1" dirty="0">
                <a:solidFill>
                  <a:srgbClr val="002060"/>
                </a:solidFill>
                <a:latin typeface="Times New Roman" pitchFamily="18" charset="0"/>
              </a:rPr>
              <a:t>L  </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horizontal scale of wind</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 fetch</a:t>
            </a:r>
            <a:r>
              <a:rPr lang="en-US" altLang="ja-JP" sz="2600" b="1" dirty="0">
                <a:solidFill>
                  <a:srgbClr val="002060"/>
                </a:solidFill>
                <a:latin typeface="Times New Roman" pitchFamily="18" charset="0"/>
              </a:rPr>
              <a:t>)</a:t>
            </a:r>
          </a:p>
          <a:p>
            <a:pPr marL="0" indent="0">
              <a:buNone/>
            </a:pPr>
            <a:r>
              <a:rPr lang="en-US" altLang="ja-JP" sz="2600" b="1" dirty="0">
                <a:solidFill>
                  <a:srgbClr val="002060"/>
                </a:solidFill>
                <a:latin typeface="Times New Roman" pitchFamily="18" charset="0"/>
              </a:rPr>
              <a:t>	∝</a:t>
            </a:r>
            <a:r>
              <a:rPr lang="en-US" altLang="ja-JP" sz="2600" b="1" i="1" dirty="0">
                <a:solidFill>
                  <a:srgbClr val="002060"/>
                </a:solidFill>
                <a:latin typeface="Times New Roman" pitchFamily="18" charset="0"/>
              </a:rPr>
              <a:t>1</a:t>
            </a:r>
            <a:r>
              <a:rPr lang="en-US" altLang="ja-JP" sz="2600" b="1" dirty="0">
                <a:solidFill>
                  <a:srgbClr val="002060"/>
                </a:solidFill>
                <a:latin typeface="Times New Roman" pitchFamily="18" charset="0"/>
              </a:rPr>
              <a:t>/</a:t>
            </a:r>
            <a:r>
              <a:rPr lang="en-US" altLang="ja-JP" sz="2600" b="1" i="1" dirty="0">
                <a:solidFill>
                  <a:srgbClr val="002060"/>
                </a:solidFill>
                <a:latin typeface="Times New Roman" pitchFamily="18" charset="0"/>
              </a:rPr>
              <a:t>h</a:t>
            </a:r>
            <a:r>
              <a:rPr lang="en-US" altLang="ja-JP" sz="2600" b="1" dirty="0">
                <a:solidFill>
                  <a:srgbClr val="002060"/>
                </a:solidFill>
                <a:latin typeface="Times New Roman" pitchFamily="18" charset="0"/>
              </a:rPr>
              <a:t> (inverse of water depth)</a:t>
            </a:r>
          </a:p>
          <a:p>
            <a:pPr marL="0" indent="0">
              <a:buNone/>
            </a:pPr>
            <a:endParaRPr kumimoji="1" lang="ja-JP" altLang="en-US" sz="2600" dirty="0">
              <a:solidFill>
                <a:srgbClr val="002060"/>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359943627"/>
              </p:ext>
            </p:extLst>
          </p:nvPr>
        </p:nvGraphicFramePr>
        <p:xfrm>
          <a:off x="6695391" y="1474400"/>
          <a:ext cx="1100099" cy="850858"/>
        </p:xfrm>
        <a:graphic>
          <a:graphicData uri="http://schemas.openxmlformats.org/presentationml/2006/ole">
            <mc:AlternateContent xmlns:mc="http://schemas.openxmlformats.org/markup-compatibility/2006">
              <mc:Choice xmlns:v="urn:schemas-microsoft-com:vml" Requires="v">
                <p:oleObj name="数式" r:id="rId2" imgW="571320" imgH="419040" progId="Equation.3">
                  <p:embed/>
                </p:oleObj>
              </mc:Choice>
              <mc:Fallback>
                <p:oleObj name="数式" r:id="rId2" imgW="571320" imgH="419040" progId="Equation.3">
                  <p:embed/>
                  <p:pic>
                    <p:nvPicPr>
                      <p:cNvPr id="4" name="オブジェクト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391" y="1474400"/>
                        <a:ext cx="1100099" cy="850858"/>
                      </a:xfrm>
                      <a:prstGeom prst="rect">
                        <a:avLst/>
                      </a:prstGeom>
                      <a:noFill/>
                      <a:ln>
                        <a:no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615474762"/>
              </p:ext>
            </p:extLst>
          </p:nvPr>
        </p:nvGraphicFramePr>
        <p:xfrm>
          <a:off x="6617014" y="3553944"/>
          <a:ext cx="1445473" cy="850858"/>
        </p:xfrm>
        <a:graphic>
          <a:graphicData uri="http://schemas.openxmlformats.org/presentationml/2006/ole">
            <mc:AlternateContent xmlns:mc="http://schemas.openxmlformats.org/markup-compatibility/2006">
              <mc:Choice xmlns:v="urn:schemas-microsoft-com:vml" Requires="v">
                <p:oleObj name="数式" r:id="rId4" imgW="749160" imgH="419040" progId="Equation.3">
                  <p:embed/>
                </p:oleObj>
              </mc:Choice>
              <mc:Fallback>
                <p:oleObj name="数式" r:id="rId4" imgW="749160" imgH="419040" progId="Equation.3">
                  <p:embed/>
                  <p:pic>
                    <p:nvPicPr>
                      <p:cNvPr id="5" name="オブジェクト 4"/>
                      <p:cNvPicPr>
                        <a:picLocks noChangeAspect="1" noChangeArrowheads="1"/>
                      </p:cNvPicPr>
                      <p:nvPr/>
                    </p:nvPicPr>
                    <p:blipFill>
                      <a:blip r:embed="rId5"/>
                      <a:srcRect/>
                      <a:stretch>
                        <a:fillRect/>
                      </a:stretch>
                    </p:blipFill>
                    <p:spPr bwMode="auto">
                      <a:xfrm>
                        <a:off x="6617014" y="3553944"/>
                        <a:ext cx="1445473" cy="850858"/>
                      </a:xfrm>
                      <a:prstGeom prst="rect">
                        <a:avLst/>
                      </a:prstGeom>
                      <a:noFill/>
                      <a:ln>
                        <a:noFill/>
                      </a:ln>
                    </p:spPr>
                  </p:pic>
                </p:oleObj>
              </mc:Fallback>
            </mc:AlternateContent>
          </a:graphicData>
        </a:graphic>
      </p:graphicFrame>
      <p:sp>
        <p:nvSpPr>
          <p:cNvPr id="6" name="スライド番号プレースホルダー 5">
            <a:extLst>
              <a:ext uri="{FF2B5EF4-FFF2-40B4-BE49-F238E27FC236}">
                <a16:creationId xmlns:a16="http://schemas.microsoft.com/office/drawing/2014/main" id="{57897BDB-42D8-F664-DE10-8E8BE2B70F06}"/>
              </a:ext>
            </a:extLst>
          </p:cNvPr>
          <p:cNvSpPr>
            <a:spLocks noGrp="1"/>
          </p:cNvSpPr>
          <p:nvPr>
            <p:ph type="sldNum" sz="quarter" idx="12"/>
          </p:nvPr>
        </p:nvSpPr>
        <p:spPr/>
        <p:txBody>
          <a:bodyPr/>
          <a:lstStyle/>
          <a:p>
            <a:fld id="{5738E015-FB28-4A23-80CC-627450F60BA8}" type="slidenum">
              <a:rPr kumimoji="1" lang="ja-JP" altLang="en-US" smtClean="0"/>
              <a:pPr/>
              <a:t>5</a:t>
            </a:fld>
            <a:endParaRPr kumimoji="1" lang="ja-JP" altLang="en-US"/>
          </a:p>
        </p:txBody>
      </p:sp>
      <p:graphicFrame>
        <p:nvGraphicFramePr>
          <p:cNvPr id="9" name="表 8">
            <a:extLst>
              <a:ext uri="{FF2B5EF4-FFF2-40B4-BE49-F238E27FC236}">
                <a16:creationId xmlns:a16="http://schemas.microsoft.com/office/drawing/2014/main" id="{93142D59-FCA6-593C-32AC-844B08C0C4E7}"/>
              </a:ext>
            </a:extLst>
          </p:cNvPr>
          <p:cNvGraphicFramePr>
            <a:graphicFrameLocks noGrp="1"/>
          </p:cNvGraphicFramePr>
          <p:nvPr>
            <p:extLst>
              <p:ext uri="{D42A27DB-BD31-4B8C-83A1-F6EECF244321}">
                <p14:modId xmlns:p14="http://schemas.microsoft.com/office/powerpoint/2010/main" val="4292868401"/>
              </p:ext>
            </p:extLst>
          </p:nvPr>
        </p:nvGraphicFramePr>
        <p:xfrm>
          <a:off x="160299" y="4801972"/>
          <a:ext cx="8457389" cy="1587989"/>
        </p:xfrm>
        <a:graphic>
          <a:graphicData uri="http://schemas.openxmlformats.org/drawingml/2006/table">
            <a:tbl>
              <a:tblPr firstRow="1" bandRow="1">
                <a:tableStyleId>{5C22544A-7EE6-4342-B048-85BDC9FD1C3A}</a:tableStyleId>
              </a:tblPr>
              <a:tblGrid>
                <a:gridCol w="2114347">
                  <a:extLst>
                    <a:ext uri="{9D8B030D-6E8A-4147-A177-3AD203B41FA5}">
                      <a16:colId xmlns:a16="http://schemas.microsoft.com/office/drawing/2014/main" val="2680725230"/>
                    </a:ext>
                  </a:extLst>
                </a:gridCol>
                <a:gridCol w="2355609">
                  <a:extLst>
                    <a:ext uri="{9D8B030D-6E8A-4147-A177-3AD203B41FA5}">
                      <a16:colId xmlns:a16="http://schemas.microsoft.com/office/drawing/2014/main" val="2515509471"/>
                    </a:ext>
                  </a:extLst>
                </a:gridCol>
                <a:gridCol w="1981297">
                  <a:extLst>
                    <a:ext uri="{9D8B030D-6E8A-4147-A177-3AD203B41FA5}">
                      <a16:colId xmlns:a16="http://schemas.microsoft.com/office/drawing/2014/main" val="3981003473"/>
                    </a:ext>
                  </a:extLst>
                </a:gridCol>
                <a:gridCol w="2006136">
                  <a:extLst>
                    <a:ext uri="{9D8B030D-6E8A-4147-A177-3AD203B41FA5}">
                      <a16:colId xmlns:a16="http://schemas.microsoft.com/office/drawing/2014/main" val="4187289210"/>
                    </a:ext>
                  </a:extLst>
                </a:gridCol>
              </a:tblGrid>
              <a:tr h="338309">
                <a:tc>
                  <a:txBody>
                    <a:bodyPr/>
                    <a:lstStyle/>
                    <a:p>
                      <a:pPr algn="ctr"/>
                      <a:endParaRPr lang="en-GB" sz="1600" dirty="0"/>
                    </a:p>
                  </a:txBody>
                  <a:tcPr anchor="ctr"/>
                </a:tc>
                <a:tc>
                  <a:txBody>
                    <a:bodyPr/>
                    <a:lstStyle/>
                    <a:p>
                      <a:pPr algn="ctr"/>
                      <a:r>
                        <a:rPr lang="en-GB" sz="1600" dirty="0"/>
                        <a:t>Inverse barometer effect</a:t>
                      </a:r>
                    </a:p>
                  </a:txBody>
                  <a:tcPr anchor="ctr"/>
                </a:tc>
                <a:tc>
                  <a:txBody>
                    <a:bodyPr/>
                    <a:lstStyle/>
                    <a:p>
                      <a:pPr algn="ctr"/>
                      <a:r>
                        <a:rPr lang="en-GB" sz="1600" dirty="0"/>
                        <a:t>Wind setup</a:t>
                      </a:r>
                    </a:p>
                  </a:txBody>
                  <a:tcPr anchor="ctr"/>
                </a:tc>
                <a:tc>
                  <a:txBody>
                    <a:bodyPr/>
                    <a:lstStyle/>
                    <a:p>
                      <a:pPr algn="ctr"/>
                      <a:r>
                        <a:rPr lang="en-GB" sz="1600" dirty="0"/>
                        <a:t>Wave setup</a:t>
                      </a:r>
                    </a:p>
                  </a:txBody>
                  <a:tcPr anchor="ctr"/>
                </a:tc>
                <a:extLst>
                  <a:ext uri="{0D108BD9-81ED-4DB2-BD59-A6C34878D82A}">
                    <a16:rowId xmlns:a16="http://schemas.microsoft.com/office/drawing/2014/main" val="3890999750"/>
                  </a:ext>
                </a:extLst>
              </a:tr>
              <a:tr h="327078">
                <a:tc>
                  <a:txBody>
                    <a:bodyPr/>
                    <a:lstStyle/>
                    <a:p>
                      <a:pPr algn="ctr"/>
                      <a:r>
                        <a:rPr lang="en-GB" sz="1600" dirty="0"/>
                        <a:t>Large shallow basin</a:t>
                      </a:r>
                    </a:p>
                  </a:txBody>
                  <a:tcPr anchor="ctr"/>
                </a:tc>
                <a:tc>
                  <a:txBody>
                    <a:bodyPr/>
                    <a:lstStyle/>
                    <a:p>
                      <a:pPr algn="ctr"/>
                      <a:r>
                        <a:rPr lang="ja-JP" alt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ja-JP" alt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US" altLang="ja-JP"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19643607"/>
                  </a:ext>
                </a:extLst>
              </a:tr>
              <a:tr h="510779">
                <a:tc>
                  <a:txBody>
                    <a:bodyPr/>
                    <a:lstStyle/>
                    <a:p>
                      <a:pPr algn="ctr"/>
                      <a:r>
                        <a:rPr lang="en-GB" sz="1600" dirty="0"/>
                        <a:t>Steep bottom sea,</a:t>
                      </a:r>
                    </a:p>
                    <a:p>
                      <a:pPr algn="ctr"/>
                      <a:r>
                        <a:rPr lang="en-GB" sz="1600" dirty="0"/>
                        <a:t>Solitary island</a:t>
                      </a:r>
                    </a:p>
                  </a:txBody>
                  <a:tcPr anchor="ctr"/>
                </a:tc>
                <a:tc>
                  <a:txBody>
                    <a:bodyPr/>
                    <a:lstStyle/>
                    <a:p>
                      <a:pPr algn="ctr"/>
                      <a:r>
                        <a:rPr lang="ja-JP" alt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US" altLang="ja-JP"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ja-JP" alt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81349847"/>
                  </a:ext>
                </a:extLst>
              </a:tr>
              <a:tr h="327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offshore</a:t>
                      </a:r>
                    </a:p>
                  </a:txBody>
                  <a:tcPr anchor="ctr"/>
                </a:tc>
                <a:tc>
                  <a:txBody>
                    <a:bodyPr/>
                    <a:lstStyle/>
                    <a:p>
                      <a:pPr algn="ctr"/>
                      <a:r>
                        <a:rPr lang="ja-JP" alt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US" altLang="ja-JP"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US" altLang="ja-JP"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85520722"/>
                  </a:ext>
                </a:extLst>
              </a:tr>
            </a:tbl>
          </a:graphicData>
        </a:graphic>
      </p:graphicFrame>
    </p:spTree>
    <p:extLst>
      <p:ext uri="{BB962C8B-B14F-4D97-AF65-F5344CB8AC3E}">
        <p14:creationId xmlns:p14="http://schemas.microsoft.com/office/powerpoint/2010/main" val="24223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284" y="1293899"/>
            <a:ext cx="8158149" cy="53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Grp="1" noChangeArrowheads="1"/>
          </p:cNvSpPr>
          <p:nvPr>
            <p:ph type="title"/>
          </p:nvPr>
        </p:nvSpPr>
        <p:spPr>
          <a:xfrm>
            <a:off x="231730" y="148477"/>
            <a:ext cx="8229600" cy="864096"/>
          </a:xfrm>
        </p:spPr>
        <p:txBody>
          <a:bodyPr>
            <a:normAutofit fontScale="90000"/>
          </a:bodyPr>
          <a:lstStyle/>
          <a:p>
            <a:pPr algn="ctr"/>
            <a:r>
              <a:rPr lang="en-US" altLang="ja-JP" sz="3600" b="1" dirty="0">
                <a:solidFill>
                  <a:srgbClr val="002060"/>
                </a:solidFill>
              </a:rPr>
              <a:t>Geographic condition</a:t>
            </a:r>
            <a:br>
              <a:rPr lang="en-GB" altLang="ja-JP" sz="3600" b="1" dirty="0">
                <a:solidFill>
                  <a:srgbClr val="002060"/>
                </a:solidFill>
              </a:rPr>
            </a:br>
            <a:r>
              <a:rPr lang="en-US" altLang="ja-JP" sz="2700" dirty="0">
                <a:latin typeface="Times New Roman" panose="02020603050405020304" pitchFamily="18" charset="0"/>
                <a:cs typeface="Times New Roman" panose="02020603050405020304" pitchFamily="18" charset="0"/>
              </a:rPr>
              <a:t>Sea Bathymetry</a:t>
            </a:r>
            <a:r>
              <a:rPr lang="en-US" altLang="ja-JP" sz="2700" dirty="0">
                <a:latin typeface="Times New Roman" panose="02020603050405020304" pitchFamily="18" charset="0"/>
                <a:ea typeface="ＭＳ 明朝" pitchFamily="17" charset="-128"/>
                <a:cs typeface="Times New Roman" panose="02020603050405020304" pitchFamily="18" charset="0"/>
              </a:rPr>
              <a:t>(GEBCO 30seconds)</a:t>
            </a:r>
          </a:p>
        </p:txBody>
      </p:sp>
      <p:sp>
        <p:nvSpPr>
          <p:cNvPr id="18436" name="Text Box 4"/>
          <p:cNvSpPr txBox="1">
            <a:spLocks noChangeArrowheads="1"/>
          </p:cNvSpPr>
          <p:nvPr/>
        </p:nvSpPr>
        <p:spPr bwMode="auto">
          <a:xfrm>
            <a:off x="900113" y="6488113"/>
            <a:ext cx="6480175" cy="369887"/>
          </a:xfrm>
          <a:prstGeom prst="rect">
            <a:avLst/>
          </a:prstGeom>
          <a:noFill/>
          <a:ln w="9525">
            <a:noFill/>
            <a:miter lim="800000"/>
            <a:headEnd/>
            <a:tailEnd/>
          </a:ln>
        </p:spPr>
        <p:txBody>
          <a:bodyPr>
            <a:spAutoFit/>
          </a:bodyPr>
          <a:lstStyle/>
          <a:p>
            <a:pPr algn="ctr">
              <a:spcBef>
                <a:spcPct val="50000"/>
              </a:spcBef>
            </a:pPr>
            <a:r>
              <a:rPr lang="en-US" altLang="ja-JP">
                <a:effectLst/>
              </a:rPr>
              <a:t>Contours are drawn in every 50m.</a:t>
            </a:r>
          </a:p>
        </p:txBody>
      </p:sp>
      <p:grpSp>
        <p:nvGrpSpPr>
          <p:cNvPr id="7" name="グループ化 6"/>
          <p:cNvGrpSpPr/>
          <p:nvPr/>
        </p:nvGrpSpPr>
        <p:grpSpPr>
          <a:xfrm>
            <a:off x="277758" y="1418014"/>
            <a:ext cx="7658135" cy="4705121"/>
            <a:chOff x="23191" y="1423595"/>
            <a:chExt cx="7658135" cy="4705121"/>
          </a:xfrm>
        </p:grpSpPr>
        <p:sp>
          <p:nvSpPr>
            <p:cNvPr id="39" name="角丸四角形 38"/>
            <p:cNvSpPr/>
            <p:nvPr/>
          </p:nvSpPr>
          <p:spPr>
            <a:xfrm>
              <a:off x="596972" y="2131981"/>
              <a:ext cx="1870062" cy="4684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0000FF"/>
                  </a:solidFill>
                </a:rPr>
                <a:t>Tropical Cyclones</a:t>
              </a:r>
              <a:endParaRPr kumimoji="1" lang="ja-JP" altLang="en-US" sz="1600" dirty="0">
                <a:solidFill>
                  <a:srgbClr val="0000FF"/>
                </a:solidFill>
              </a:endParaRPr>
            </a:p>
          </p:txBody>
        </p:sp>
        <p:cxnSp>
          <p:nvCxnSpPr>
            <p:cNvPr id="40" name="直線コネクタ 12"/>
            <p:cNvCxnSpPr>
              <a:cxnSpLocks noChangeShapeType="1"/>
            </p:cNvCxnSpPr>
            <p:nvPr/>
          </p:nvCxnSpPr>
          <p:spPr bwMode="auto">
            <a:xfrm>
              <a:off x="23191" y="1988840"/>
              <a:ext cx="7658135" cy="0"/>
            </a:xfrm>
            <a:prstGeom prst="line">
              <a:avLst/>
            </a:prstGeom>
            <a:noFill/>
            <a:ln w="38100" algn="ctr">
              <a:solidFill>
                <a:schemeClr val="accent3"/>
              </a:solidFill>
              <a:prstDash val="sysDot"/>
              <a:round/>
              <a:headEnd/>
              <a:tailEnd/>
            </a:ln>
          </p:spPr>
        </p:cxnSp>
        <p:sp>
          <p:nvSpPr>
            <p:cNvPr id="41" name="角丸四角形 40"/>
            <p:cNvSpPr/>
            <p:nvPr/>
          </p:nvSpPr>
          <p:spPr>
            <a:xfrm>
              <a:off x="686326" y="1423595"/>
              <a:ext cx="2047600" cy="4684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0000FF"/>
                  </a:solidFill>
                </a:rPr>
                <a:t>Mid-latitude</a:t>
              </a:r>
              <a:r>
                <a:rPr kumimoji="1" lang="ja-JP" altLang="en-US" sz="1600" dirty="0">
                  <a:solidFill>
                    <a:srgbClr val="0000FF"/>
                  </a:solidFill>
                </a:rPr>
                <a:t> </a:t>
              </a:r>
              <a:r>
                <a:rPr kumimoji="1" lang="en-US" altLang="ja-JP" sz="1600" dirty="0">
                  <a:solidFill>
                    <a:srgbClr val="0000FF"/>
                  </a:solidFill>
                </a:rPr>
                <a:t>lows</a:t>
              </a:r>
              <a:endParaRPr kumimoji="1" lang="ja-JP" altLang="en-US" sz="1600" dirty="0">
                <a:solidFill>
                  <a:srgbClr val="0000FF"/>
                </a:solidFill>
              </a:endParaRPr>
            </a:p>
          </p:txBody>
        </p:sp>
        <p:cxnSp>
          <p:nvCxnSpPr>
            <p:cNvPr id="42" name="直線コネクタ 12"/>
            <p:cNvCxnSpPr>
              <a:cxnSpLocks noChangeShapeType="1"/>
            </p:cNvCxnSpPr>
            <p:nvPr/>
          </p:nvCxnSpPr>
          <p:spPr bwMode="auto">
            <a:xfrm flipV="1">
              <a:off x="23191" y="5445224"/>
              <a:ext cx="7508955" cy="27892"/>
            </a:xfrm>
            <a:prstGeom prst="line">
              <a:avLst/>
            </a:prstGeom>
            <a:noFill/>
            <a:ln w="38100" algn="ctr">
              <a:solidFill>
                <a:schemeClr val="accent3"/>
              </a:solidFill>
              <a:prstDash val="sysDot"/>
              <a:round/>
              <a:headEnd/>
              <a:tailEnd/>
            </a:ln>
          </p:spPr>
        </p:cxnSp>
        <p:sp>
          <p:nvSpPr>
            <p:cNvPr id="43" name="角丸四角形 42"/>
            <p:cNvSpPr/>
            <p:nvPr/>
          </p:nvSpPr>
          <p:spPr>
            <a:xfrm>
              <a:off x="686326" y="4904372"/>
              <a:ext cx="1870062" cy="4684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0000FF"/>
                  </a:solidFill>
                </a:rPr>
                <a:t>Tropical Cyclones</a:t>
              </a:r>
              <a:endParaRPr kumimoji="1" lang="ja-JP" altLang="en-US" sz="1600" dirty="0">
                <a:solidFill>
                  <a:srgbClr val="0000FF"/>
                </a:solidFill>
              </a:endParaRPr>
            </a:p>
          </p:txBody>
        </p:sp>
        <p:sp>
          <p:nvSpPr>
            <p:cNvPr id="44" name="角丸四角形 43"/>
            <p:cNvSpPr/>
            <p:nvPr/>
          </p:nvSpPr>
          <p:spPr>
            <a:xfrm>
              <a:off x="365148" y="5660288"/>
              <a:ext cx="2047600" cy="46842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0000FF"/>
                  </a:solidFill>
                </a:rPr>
                <a:t>Mid-latitude</a:t>
              </a:r>
              <a:r>
                <a:rPr kumimoji="1" lang="ja-JP" altLang="en-US" sz="1600" dirty="0">
                  <a:solidFill>
                    <a:srgbClr val="0000FF"/>
                  </a:solidFill>
                </a:rPr>
                <a:t> </a:t>
              </a:r>
              <a:r>
                <a:rPr kumimoji="1" lang="en-US" altLang="ja-JP" sz="1600" dirty="0">
                  <a:solidFill>
                    <a:srgbClr val="0000FF"/>
                  </a:solidFill>
                </a:rPr>
                <a:t>lows</a:t>
              </a:r>
              <a:endParaRPr kumimoji="1" lang="ja-JP" altLang="en-US" sz="1600" dirty="0">
                <a:solidFill>
                  <a:srgbClr val="0000FF"/>
                </a:solidFill>
              </a:endParaRPr>
            </a:p>
          </p:txBody>
        </p:sp>
      </p:grpSp>
      <p:grpSp>
        <p:nvGrpSpPr>
          <p:cNvPr id="2" name="グループ化 1"/>
          <p:cNvGrpSpPr/>
          <p:nvPr/>
        </p:nvGrpSpPr>
        <p:grpSpPr>
          <a:xfrm>
            <a:off x="277758" y="1636217"/>
            <a:ext cx="8889475" cy="2647805"/>
            <a:chOff x="251520" y="1501273"/>
            <a:chExt cx="8889475" cy="2647805"/>
          </a:xfrm>
        </p:grpSpPr>
        <p:cxnSp>
          <p:nvCxnSpPr>
            <p:cNvPr id="18439" name="直線コネクタ 12"/>
            <p:cNvCxnSpPr>
              <a:cxnSpLocks noChangeShapeType="1"/>
            </p:cNvCxnSpPr>
            <p:nvPr/>
          </p:nvCxnSpPr>
          <p:spPr bwMode="auto">
            <a:xfrm>
              <a:off x="251520" y="3406732"/>
              <a:ext cx="7429806" cy="0"/>
            </a:xfrm>
            <a:prstGeom prst="line">
              <a:avLst/>
            </a:prstGeom>
            <a:noFill/>
            <a:ln w="38100" algn="ctr">
              <a:solidFill>
                <a:schemeClr val="accent3"/>
              </a:solidFill>
              <a:prstDash val="dash"/>
              <a:round/>
              <a:headEnd/>
              <a:tailEnd/>
            </a:ln>
          </p:spPr>
        </p:cxnSp>
        <p:cxnSp>
          <p:nvCxnSpPr>
            <p:cNvPr id="18440" name="直線コネクタ 13"/>
            <p:cNvCxnSpPr>
              <a:cxnSpLocks noChangeShapeType="1"/>
            </p:cNvCxnSpPr>
            <p:nvPr/>
          </p:nvCxnSpPr>
          <p:spPr bwMode="auto">
            <a:xfrm>
              <a:off x="296344" y="4149078"/>
              <a:ext cx="7488832" cy="0"/>
            </a:xfrm>
            <a:prstGeom prst="line">
              <a:avLst/>
            </a:prstGeom>
            <a:noFill/>
            <a:ln w="38100" algn="ctr">
              <a:solidFill>
                <a:schemeClr val="accent3"/>
              </a:solidFill>
              <a:prstDash val="dash"/>
              <a:round/>
              <a:headEnd/>
              <a:tailEnd/>
            </a:ln>
          </p:spPr>
        </p:cxnSp>
        <p:sp>
          <p:nvSpPr>
            <p:cNvPr id="18441" name="線吹き出し 1 (枠付き) 18"/>
            <p:cNvSpPr>
              <a:spLocks/>
            </p:cNvSpPr>
            <p:nvPr/>
          </p:nvSpPr>
          <p:spPr bwMode="auto">
            <a:xfrm>
              <a:off x="7835650" y="2487224"/>
              <a:ext cx="1080067" cy="432253"/>
            </a:xfrm>
            <a:prstGeom prst="borderCallout1">
              <a:avLst>
                <a:gd name="adj1" fmla="val 107912"/>
                <a:gd name="adj2" fmla="val 14528"/>
                <a:gd name="adj3" fmla="val 309052"/>
                <a:gd name="adj4" fmla="val -94949"/>
              </a:avLst>
            </a:prstGeom>
            <a:noFill/>
            <a:ln w="19050" algn="ctr">
              <a:solidFill>
                <a:schemeClr val="accent2">
                  <a:lumMod val="60000"/>
                  <a:lumOff val="40000"/>
                </a:schemeClr>
              </a:solidFill>
              <a:round/>
              <a:headEnd/>
              <a:tailEnd/>
            </a:ln>
          </p:spPr>
          <p:txBody>
            <a:bodyPr anchor="ctr"/>
            <a:lstStyle/>
            <a:p>
              <a:pPr algn="ctr"/>
              <a:r>
                <a:rPr lang="en-US" altLang="ja-JP" dirty="0">
                  <a:effectLst/>
                </a:rPr>
                <a:t>Rare Tc</a:t>
              </a:r>
              <a:endParaRPr lang="ja-JP" altLang="en-US" dirty="0">
                <a:effectLst/>
              </a:endParaRPr>
            </a:p>
          </p:txBody>
        </p:sp>
        <p:pic>
          <p:nvPicPr>
            <p:cNvPr id="36" name="Picture 2" descr="http://yohou.met.kishou.go.jp:8090/wwwroot/taifu/taifu_gen.gif"/>
            <p:cNvPicPr>
              <a:picLocks noChangeAspect="1" noChangeArrowheads="1"/>
            </p:cNvPicPr>
            <p:nvPr/>
          </p:nvPicPr>
          <p:blipFill>
            <a:blip r:embed="rId3" cstate="print"/>
            <a:srcRect/>
            <a:stretch>
              <a:fillRect/>
            </a:stretch>
          </p:blipFill>
          <p:spPr bwMode="auto">
            <a:xfrm>
              <a:off x="7170538" y="1501273"/>
              <a:ext cx="1970457" cy="1059689"/>
            </a:xfrm>
            <a:prstGeom prst="rect">
              <a:avLst/>
            </a:prstGeom>
            <a:noFill/>
          </p:spPr>
        </p:pic>
      </p:grpSp>
      <p:grpSp>
        <p:nvGrpSpPr>
          <p:cNvPr id="4" name="グループ化 3"/>
          <p:cNvGrpSpPr/>
          <p:nvPr/>
        </p:nvGrpSpPr>
        <p:grpSpPr>
          <a:xfrm>
            <a:off x="451786" y="112034"/>
            <a:ext cx="8872741" cy="5063348"/>
            <a:chOff x="458049" y="212619"/>
            <a:chExt cx="8558169" cy="4783418"/>
          </a:xfrm>
        </p:grpSpPr>
        <p:sp>
          <p:nvSpPr>
            <p:cNvPr id="46" name="円/楕円 45"/>
            <p:cNvSpPr/>
            <p:nvPr/>
          </p:nvSpPr>
          <p:spPr bwMode="auto">
            <a:xfrm>
              <a:off x="3632970" y="1883979"/>
              <a:ext cx="628266" cy="640937"/>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47" name="円/楕円 46"/>
            <p:cNvSpPr/>
            <p:nvPr/>
          </p:nvSpPr>
          <p:spPr bwMode="auto">
            <a:xfrm>
              <a:off x="2929663" y="3158019"/>
              <a:ext cx="390649" cy="266514"/>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48" name="円/楕円 47"/>
            <p:cNvSpPr/>
            <p:nvPr/>
          </p:nvSpPr>
          <p:spPr bwMode="auto">
            <a:xfrm>
              <a:off x="3124988" y="2788156"/>
              <a:ext cx="570137" cy="294587"/>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49" name="円/楕円 48"/>
            <p:cNvSpPr/>
            <p:nvPr/>
          </p:nvSpPr>
          <p:spPr bwMode="auto">
            <a:xfrm>
              <a:off x="4947174" y="4515965"/>
              <a:ext cx="379481" cy="480072"/>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50" name="円/楕円 49"/>
            <p:cNvSpPr/>
            <p:nvPr/>
          </p:nvSpPr>
          <p:spPr bwMode="auto">
            <a:xfrm>
              <a:off x="4261236" y="2131568"/>
              <a:ext cx="608670" cy="216746"/>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sp>
          <p:nvSpPr>
            <p:cNvPr id="51" name="円/楕円 50"/>
            <p:cNvSpPr/>
            <p:nvPr/>
          </p:nvSpPr>
          <p:spPr bwMode="auto">
            <a:xfrm>
              <a:off x="1477323" y="2682472"/>
              <a:ext cx="336474" cy="285713"/>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sp>
          <p:nvSpPr>
            <p:cNvPr id="52" name="円/楕円 51"/>
            <p:cNvSpPr/>
            <p:nvPr/>
          </p:nvSpPr>
          <p:spPr bwMode="auto">
            <a:xfrm>
              <a:off x="3775202" y="2992335"/>
              <a:ext cx="354919" cy="454982"/>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sp>
          <p:nvSpPr>
            <p:cNvPr id="53" name="円/楕円 52"/>
            <p:cNvSpPr/>
            <p:nvPr/>
          </p:nvSpPr>
          <p:spPr bwMode="auto">
            <a:xfrm>
              <a:off x="4780936" y="2689111"/>
              <a:ext cx="258506" cy="512705"/>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sp>
          <p:nvSpPr>
            <p:cNvPr id="54" name="円/楕円 53"/>
            <p:cNvSpPr/>
            <p:nvPr/>
          </p:nvSpPr>
          <p:spPr bwMode="auto">
            <a:xfrm>
              <a:off x="6252458" y="4465060"/>
              <a:ext cx="360040" cy="290941"/>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sp>
          <p:nvSpPr>
            <p:cNvPr id="55" name="円/楕円 54"/>
            <p:cNvSpPr/>
            <p:nvPr/>
          </p:nvSpPr>
          <p:spPr bwMode="auto">
            <a:xfrm>
              <a:off x="4482394" y="3182208"/>
              <a:ext cx="358197" cy="239278"/>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grpSp>
          <p:nvGrpSpPr>
            <p:cNvPr id="56" name="グループ化 55"/>
            <p:cNvGrpSpPr/>
            <p:nvPr/>
          </p:nvGrpSpPr>
          <p:grpSpPr>
            <a:xfrm>
              <a:off x="6946725" y="212619"/>
              <a:ext cx="2069493" cy="1149752"/>
              <a:chOff x="6822826" y="1956514"/>
              <a:chExt cx="2205685" cy="1314917"/>
            </a:xfrm>
          </p:grpSpPr>
          <p:sp>
            <p:nvSpPr>
              <p:cNvPr id="59" name="円/楕円 58"/>
              <p:cNvSpPr/>
              <p:nvPr/>
            </p:nvSpPr>
            <p:spPr bwMode="auto">
              <a:xfrm>
                <a:off x="6989030" y="2619350"/>
                <a:ext cx="213623" cy="284942"/>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60" name="テキスト ボックス 17"/>
              <p:cNvSpPr txBox="1">
                <a:spLocks noChangeArrowheads="1"/>
              </p:cNvSpPr>
              <p:nvPr/>
            </p:nvSpPr>
            <p:spPr bwMode="auto">
              <a:xfrm>
                <a:off x="6822826" y="1956514"/>
                <a:ext cx="2205685" cy="565300"/>
              </a:xfrm>
              <a:prstGeom prst="rect">
                <a:avLst/>
              </a:prstGeom>
              <a:noFill/>
              <a:ln w="9525">
                <a:noFill/>
                <a:miter lim="800000"/>
                <a:headEnd/>
                <a:tailEnd/>
              </a:ln>
            </p:spPr>
            <p:txBody>
              <a:bodyPr wrap="square">
                <a:spAutoFit/>
              </a:bodyPr>
              <a:lstStyle/>
              <a:p>
                <a:r>
                  <a:rPr lang="en-US" altLang="ja-JP" sz="1400" dirty="0">
                    <a:effectLst/>
                  </a:rPr>
                  <a:t>The area storm surge</a:t>
                </a:r>
                <a:r>
                  <a:rPr lang="ja-JP" altLang="en-US" sz="1400" dirty="0">
                    <a:effectLst/>
                  </a:rPr>
                  <a:t>　</a:t>
                </a:r>
                <a:r>
                  <a:rPr lang="en-US" altLang="ja-JP" sz="1400" dirty="0">
                    <a:effectLst/>
                  </a:rPr>
                  <a:t>may predominant</a:t>
                </a:r>
                <a:endParaRPr lang="ja-JP" altLang="en-US" sz="1400" dirty="0">
                  <a:effectLst/>
                </a:endParaRPr>
              </a:p>
            </p:txBody>
          </p:sp>
          <p:sp>
            <p:nvSpPr>
              <p:cNvPr id="61" name="円/楕円 60"/>
              <p:cNvSpPr/>
              <p:nvPr/>
            </p:nvSpPr>
            <p:spPr bwMode="auto">
              <a:xfrm>
                <a:off x="6972582" y="2991150"/>
                <a:ext cx="230071" cy="280281"/>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sp>
            <p:nvSpPr>
              <p:cNvPr id="62" name="テキスト ボックス 17"/>
              <p:cNvSpPr txBox="1">
                <a:spLocks noChangeArrowheads="1"/>
              </p:cNvSpPr>
              <p:nvPr/>
            </p:nvSpPr>
            <p:spPr bwMode="auto">
              <a:xfrm>
                <a:off x="7202653" y="2554277"/>
                <a:ext cx="1825858" cy="307777"/>
              </a:xfrm>
              <a:prstGeom prst="rect">
                <a:avLst/>
              </a:prstGeom>
              <a:noFill/>
              <a:ln w="9525">
                <a:noFill/>
                <a:miter lim="800000"/>
                <a:headEnd/>
                <a:tailEnd/>
              </a:ln>
            </p:spPr>
            <p:txBody>
              <a:bodyPr wrap="square">
                <a:spAutoFit/>
              </a:bodyPr>
              <a:lstStyle/>
              <a:p>
                <a:r>
                  <a:rPr lang="en-US" altLang="ja-JP" sz="1400" dirty="0">
                    <a:effectLst/>
                  </a:rPr>
                  <a:t>large storm surge</a:t>
                </a:r>
                <a:r>
                  <a:rPr lang="ja-JP" altLang="en-US" sz="1400" dirty="0">
                    <a:effectLst/>
                  </a:rPr>
                  <a:t>　</a:t>
                </a:r>
              </a:p>
            </p:txBody>
          </p:sp>
        </p:grpSp>
        <p:sp>
          <p:nvSpPr>
            <p:cNvPr id="57" name="円/楕円 56"/>
            <p:cNvSpPr/>
            <p:nvPr/>
          </p:nvSpPr>
          <p:spPr bwMode="auto">
            <a:xfrm>
              <a:off x="2298817" y="2666118"/>
              <a:ext cx="434760" cy="279346"/>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58" name="円/楕円 57"/>
            <p:cNvSpPr/>
            <p:nvPr/>
          </p:nvSpPr>
          <p:spPr bwMode="auto">
            <a:xfrm>
              <a:off x="2585230" y="3054460"/>
              <a:ext cx="344433" cy="165367"/>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63" name="円/楕円 62"/>
            <p:cNvSpPr/>
            <p:nvPr/>
          </p:nvSpPr>
          <p:spPr bwMode="auto">
            <a:xfrm>
              <a:off x="3546245" y="4405305"/>
              <a:ext cx="549078" cy="329432"/>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64" name="円/楕円 63"/>
            <p:cNvSpPr/>
            <p:nvPr/>
          </p:nvSpPr>
          <p:spPr bwMode="auto">
            <a:xfrm>
              <a:off x="4011352" y="4305947"/>
              <a:ext cx="1028090" cy="329432"/>
            </a:xfrm>
            <a:prstGeom prst="ellipse">
              <a:avLst/>
            </a:prstGeom>
            <a:noFill/>
            <a:ln w="38100" cap="flat" cmpd="sng" algn="ctr">
              <a:solidFill>
                <a:schemeClr val="accent5">
                  <a:lumMod val="50000"/>
                </a:schemeClr>
              </a:solidFill>
              <a:prstDash val="solid"/>
              <a:round/>
              <a:headEnd type="none" w="med" len="med"/>
              <a:tailEnd type="none" w="med" len="med"/>
            </a:ln>
            <a:effectLst/>
          </p:spPr>
          <p:txBody>
            <a:bodyPr/>
            <a:lstStyle/>
            <a:p>
              <a:pPr>
                <a:defRPr/>
              </a:pPr>
              <a:endParaRPr lang="ja-JP" altLang="en-US"/>
            </a:p>
          </p:txBody>
        </p:sp>
        <p:sp>
          <p:nvSpPr>
            <p:cNvPr id="45" name="円/楕円 44"/>
            <p:cNvSpPr/>
            <p:nvPr/>
          </p:nvSpPr>
          <p:spPr bwMode="auto">
            <a:xfrm>
              <a:off x="1010901" y="4389959"/>
              <a:ext cx="336474" cy="220571"/>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sp>
          <p:nvSpPr>
            <p:cNvPr id="65" name="円/楕円 64"/>
            <p:cNvSpPr/>
            <p:nvPr/>
          </p:nvSpPr>
          <p:spPr bwMode="auto">
            <a:xfrm>
              <a:off x="458049" y="4389959"/>
              <a:ext cx="400099" cy="479202"/>
            </a:xfrm>
            <a:prstGeom prst="ellipse">
              <a:avLst/>
            </a:prstGeom>
            <a:noFill/>
            <a:ln w="38100" cap="flat" cmpd="sng" algn="ctr">
              <a:solidFill>
                <a:srgbClr val="FFFF99"/>
              </a:solidFill>
              <a:prstDash val="solid"/>
              <a:round/>
              <a:headEnd type="none" w="med" len="med"/>
              <a:tailEnd type="none" w="med" len="med"/>
            </a:ln>
            <a:effectLst/>
          </p:spPr>
          <p:txBody>
            <a:bodyPr/>
            <a:lstStyle/>
            <a:p>
              <a:pPr>
                <a:defRPr/>
              </a:pPr>
              <a:endParaRPr lang="ja-JP" altLang="en-US">
                <a:solidFill>
                  <a:srgbClr val="FFC000"/>
                </a:solidFill>
              </a:endParaRPr>
            </a:p>
          </p:txBody>
        </p:sp>
      </p:grpSp>
      <p:pic>
        <p:nvPicPr>
          <p:cNvPr id="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5991" y="3520831"/>
            <a:ext cx="424664" cy="208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a:extLst>
              <a:ext uri="{FF2B5EF4-FFF2-40B4-BE49-F238E27FC236}">
                <a16:creationId xmlns:a16="http://schemas.microsoft.com/office/drawing/2014/main" id="{2C2E41A1-B744-423E-ACC2-29D69A81E0F0}"/>
              </a:ext>
            </a:extLst>
          </p:cNvPr>
          <p:cNvSpPr>
            <a:spLocks noGrp="1"/>
          </p:cNvSpPr>
          <p:nvPr>
            <p:ph type="sldNum" sz="quarter" idx="11"/>
          </p:nvPr>
        </p:nvSpPr>
        <p:spPr/>
        <p:txBody>
          <a:bodyPr/>
          <a:lstStyle/>
          <a:p>
            <a:pPr>
              <a:defRPr/>
            </a:pPr>
            <a:fld id="{CEC4D213-E16A-4794-8A2D-C9608638A67B}" type="slidenum">
              <a:rPr lang="en-US" altLang="ja-JP" smtClean="0"/>
              <a:pPr>
                <a:defRPr/>
              </a:pPr>
              <a:t>6</a:t>
            </a:fld>
            <a:endParaRPr lang="en-US" altLang="ja-JP"/>
          </a:p>
        </p:txBody>
      </p:sp>
      <p:sp>
        <p:nvSpPr>
          <p:cNvPr id="67" name="テキスト ボックス 66">
            <a:extLst>
              <a:ext uri="{FF2B5EF4-FFF2-40B4-BE49-F238E27FC236}">
                <a16:creationId xmlns:a16="http://schemas.microsoft.com/office/drawing/2014/main" id="{BDE97A76-13D7-419C-9A4B-F99D9C89C1AB}"/>
              </a:ext>
            </a:extLst>
          </p:cNvPr>
          <p:cNvSpPr txBox="1"/>
          <p:nvPr/>
        </p:nvSpPr>
        <p:spPr>
          <a:xfrm>
            <a:off x="8204146" y="5407170"/>
            <a:ext cx="351548" cy="215444"/>
          </a:xfrm>
          <a:prstGeom prst="rect">
            <a:avLst/>
          </a:prstGeom>
          <a:solidFill>
            <a:srgbClr val="FFFFFF"/>
          </a:solidFill>
        </p:spPr>
        <p:txBody>
          <a:bodyPr wrap="square" rtlCol="0">
            <a:spAutoFit/>
          </a:bodyPr>
          <a:lstStyle/>
          <a:p>
            <a:r>
              <a:rPr kumimoji="1" lang="en-US" altLang="ja-JP" sz="800" dirty="0">
                <a:solidFill>
                  <a:srgbClr val="FF0000"/>
                </a:solidFill>
              </a:rPr>
              <a:t>-50</a:t>
            </a:r>
            <a:endParaRPr kumimoji="1" lang="ja-JP" altLang="en-US" sz="800" dirty="0">
              <a:solidFill>
                <a:srgbClr val="FF0000"/>
              </a:solidFill>
            </a:endParaRPr>
          </a:p>
        </p:txBody>
      </p:sp>
      <p:pic>
        <p:nvPicPr>
          <p:cNvPr id="512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946" y="3207704"/>
            <a:ext cx="579079" cy="278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3">
            <a:extLst>
              <a:ext uri="{FF2B5EF4-FFF2-40B4-BE49-F238E27FC236}">
                <a16:creationId xmlns:a16="http://schemas.microsoft.com/office/drawing/2014/main" id="{B906FDE1-BF58-1308-D634-B830EA19D60A}"/>
              </a:ext>
            </a:extLst>
          </p:cNvPr>
          <p:cNvSpPr>
            <a:spLocks noGrp="1"/>
          </p:cNvSpPr>
          <p:nvPr>
            <p:ph type="sldNum" sz="quarter" idx="12"/>
          </p:nvPr>
        </p:nvSpPr>
        <p:spPr>
          <a:xfrm>
            <a:off x="6926301" y="6389961"/>
            <a:ext cx="2057400" cy="365125"/>
          </a:xfrm>
        </p:spPr>
        <p:txBody>
          <a:bodyPr/>
          <a:lstStyle/>
          <a:p>
            <a:fld id="{5738E015-FB28-4A23-80CC-627450F60BA8}" type="slidenum">
              <a:rPr kumimoji="1" lang="ja-JP" altLang="en-US" smtClean="0"/>
              <a:pPr/>
              <a:t>6</a:t>
            </a:fld>
            <a:endParaRPr kumimoji="1" lang="ja-JP" altLang="en-US" dirty="0"/>
          </a:p>
        </p:txBody>
      </p:sp>
    </p:spTree>
    <p:extLst>
      <p:ext uri="{BB962C8B-B14F-4D97-AF65-F5344CB8AC3E}">
        <p14:creationId xmlns:p14="http://schemas.microsoft.com/office/powerpoint/2010/main" val="12899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BAF5E-CE45-D062-CC38-F794E55E124A}"/>
              </a:ext>
            </a:extLst>
          </p:cNvPr>
          <p:cNvSpPr>
            <a:spLocks noGrp="1"/>
          </p:cNvSpPr>
          <p:nvPr>
            <p:ph type="title"/>
          </p:nvPr>
        </p:nvSpPr>
        <p:spPr>
          <a:xfrm>
            <a:off x="104503" y="66128"/>
            <a:ext cx="8879198" cy="1325563"/>
          </a:xfrm>
        </p:spPr>
        <p:txBody>
          <a:bodyPr>
            <a:normAutofit/>
          </a:bodyPr>
          <a:lstStyle/>
          <a:p>
            <a:pPr algn="ctr"/>
            <a:r>
              <a:rPr kumimoji="1" lang="en-US" altLang="ja-JP" sz="4000" b="1" dirty="0">
                <a:solidFill>
                  <a:srgbClr val="002060"/>
                </a:solidFill>
                <a:effectLst>
                  <a:outerShdw blurRad="38100" dist="38100" dir="2700000" algn="tl">
                    <a:srgbClr val="000000">
                      <a:alpha val="43137"/>
                    </a:srgbClr>
                  </a:outerShdw>
                </a:effectLst>
              </a:rPr>
              <a:t>How marine observations are used </a:t>
            </a:r>
            <a:endParaRPr kumimoji="1" lang="ja-JP" altLang="en-US" sz="4000" b="1" dirty="0">
              <a:solidFill>
                <a:srgbClr val="002060"/>
              </a:solidFill>
              <a:effectLst>
                <a:outerShdw blurRad="38100" dist="38100" dir="2700000" algn="tl">
                  <a:srgbClr val="000000">
                    <a:alpha val="43137"/>
                  </a:srgbClr>
                </a:outerShdw>
              </a:effectLst>
            </a:endParaRPr>
          </a:p>
        </p:txBody>
      </p:sp>
      <p:sp>
        <p:nvSpPr>
          <p:cNvPr id="3" name="コンテンツ プレースホルダー 2">
            <a:extLst>
              <a:ext uri="{FF2B5EF4-FFF2-40B4-BE49-F238E27FC236}">
                <a16:creationId xmlns:a16="http://schemas.microsoft.com/office/drawing/2014/main" id="{5C08EF06-3AB0-5173-4BB6-A0827DC615D3}"/>
              </a:ext>
            </a:extLst>
          </p:cNvPr>
          <p:cNvSpPr>
            <a:spLocks noGrp="1"/>
          </p:cNvSpPr>
          <p:nvPr>
            <p:ph idx="1"/>
          </p:nvPr>
        </p:nvSpPr>
        <p:spPr>
          <a:xfrm>
            <a:off x="277851" y="1354905"/>
            <a:ext cx="8410498" cy="5400181"/>
          </a:xfrm>
        </p:spPr>
        <p:txBody>
          <a:bodyPr>
            <a:normAutofit fontScale="92500" lnSpcReduction="10000"/>
          </a:bodyPr>
          <a:lstStyle/>
          <a:p>
            <a:r>
              <a:rPr kumimoji="1" lang="en-US" altLang="ja-JP" dirty="0">
                <a:solidFill>
                  <a:schemeClr val="accent6">
                    <a:lumMod val="50000"/>
                  </a:schemeClr>
                </a:solidFill>
              </a:rPr>
              <a:t>Direct use</a:t>
            </a:r>
          </a:p>
          <a:p>
            <a:pPr lvl="1"/>
            <a:r>
              <a:rPr kumimoji="1" lang="en-US" altLang="ja-JP" dirty="0"/>
              <a:t>Those data are directly referred for monitoring the situations.</a:t>
            </a:r>
          </a:p>
          <a:p>
            <a:pPr lvl="1"/>
            <a:r>
              <a:rPr lang="en-US" altLang="ja-JP" dirty="0"/>
              <a:t>There are </a:t>
            </a:r>
            <a:r>
              <a:rPr kumimoji="1" lang="en-US" altLang="ja-JP" dirty="0"/>
              <a:t>some parameters directly used:</a:t>
            </a:r>
          </a:p>
          <a:p>
            <a:pPr marL="457200" lvl="1" indent="0">
              <a:buNone/>
            </a:pPr>
            <a:r>
              <a:rPr lang="en-US" altLang="ja-JP" dirty="0"/>
              <a:t>   </a:t>
            </a:r>
            <a:r>
              <a:rPr lang="en-US" altLang="ja-JP" i="1" dirty="0"/>
              <a:t>Pressure, </a:t>
            </a:r>
            <a:r>
              <a:rPr kumimoji="1" lang="en-US" altLang="ja-JP" i="1" dirty="0"/>
              <a:t>wind, SST, wave, water levels, </a:t>
            </a:r>
            <a:r>
              <a:rPr kumimoji="1" lang="en-US" altLang="ja-JP" i="1" dirty="0" err="1"/>
              <a:t>etc</a:t>
            </a:r>
            <a:endParaRPr kumimoji="1" lang="en-US" altLang="ja-JP" i="1" dirty="0"/>
          </a:p>
          <a:p>
            <a:pPr lvl="1"/>
            <a:endParaRPr kumimoji="1" lang="en-US" altLang="ja-JP" dirty="0"/>
          </a:p>
          <a:p>
            <a:pPr marL="457200" lvl="1" indent="0">
              <a:buNone/>
            </a:pPr>
            <a:r>
              <a:rPr lang="en-US" altLang="ja-JP" i="1" dirty="0"/>
              <a:t>It should be noted that some parameters directly show the physical conditions (e.g. winds, waves, tides), and others are indicate the environmental conditions like SST.</a:t>
            </a:r>
          </a:p>
          <a:p>
            <a:pPr marL="457200" lvl="1" indent="0">
              <a:buNone/>
            </a:pPr>
            <a:endParaRPr kumimoji="1" lang="en-US" altLang="ja-JP" dirty="0"/>
          </a:p>
          <a:p>
            <a:r>
              <a:rPr lang="en-US" altLang="ja-JP" dirty="0">
                <a:solidFill>
                  <a:schemeClr val="accent6">
                    <a:lumMod val="50000"/>
                  </a:schemeClr>
                </a:solidFill>
              </a:rPr>
              <a:t>Indirect use</a:t>
            </a:r>
          </a:p>
          <a:p>
            <a:pPr lvl="1"/>
            <a:r>
              <a:rPr kumimoji="1" lang="en-US" altLang="ja-JP" dirty="0"/>
              <a:t>Supplemental data in real-time operational work</a:t>
            </a:r>
          </a:p>
          <a:p>
            <a:pPr lvl="1"/>
            <a:r>
              <a:rPr kumimoji="1" lang="en-US" altLang="ja-JP" dirty="0"/>
              <a:t>Assimilation / </a:t>
            </a:r>
            <a:r>
              <a:rPr lang="en-US" altLang="ja-JP" dirty="0"/>
              <a:t>verification d</a:t>
            </a:r>
            <a:r>
              <a:rPr kumimoji="1" lang="en-US" altLang="ja-JP" dirty="0"/>
              <a:t>ata for NWP models.</a:t>
            </a:r>
          </a:p>
          <a:p>
            <a:pPr lvl="1"/>
            <a:endParaRPr lang="en-US" altLang="ja-JP" dirty="0"/>
          </a:p>
          <a:p>
            <a:pPr marL="457200" lvl="1" indent="0">
              <a:buNone/>
            </a:pPr>
            <a:r>
              <a:rPr kumimoji="1" lang="en-US" altLang="ja-JP" i="1" dirty="0"/>
              <a:t>Those data may not be directly used in operations, those data are crucial for improvin</a:t>
            </a:r>
            <a:r>
              <a:rPr lang="en-US" altLang="ja-JP" i="1" dirty="0"/>
              <a:t>g analysis / forecast accuracy.</a:t>
            </a:r>
            <a:endParaRPr kumimoji="1" lang="en-US" altLang="ja-JP" i="1" dirty="0"/>
          </a:p>
        </p:txBody>
      </p:sp>
      <p:sp>
        <p:nvSpPr>
          <p:cNvPr id="4" name="スライド番号プレースホルダー 3">
            <a:extLst>
              <a:ext uri="{FF2B5EF4-FFF2-40B4-BE49-F238E27FC236}">
                <a16:creationId xmlns:a16="http://schemas.microsoft.com/office/drawing/2014/main" id="{8840ECB5-7210-FD8D-C5F4-E688C61A8199}"/>
              </a:ext>
            </a:extLst>
          </p:cNvPr>
          <p:cNvSpPr>
            <a:spLocks noGrp="1"/>
          </p:cNvSpPr>
          <p:nvPr>
            <p:ph type="sldNum" sz="quarter" idx="12"/>
          </p:nvPr>
        </p:nvSpPr>
        <p:spPr/>
        <p:txBody>
          <a:bodyPr/>
          <a:lstStyle/>
          <a:p>
            <a:fld id="{5738E015-FB28-4A23-80CC-627450F60BA8}" type="slidenum">
              <a:rPr kumimoji="1" lang="ja-JP" altLang="en-US" smtClean="0"/>
              <a:pPr/>
              <a:t>7</a:t>
            </a:fld>
            <a:endParaRPr kumimoji="1" lang="ja-JP" altLang="en-US"/>
          </a:p>
        </p:txBody>
      </p:sp>
    </p:spTree>
    <p:extLst>
      <p:ext uri="{BB962C8B-B14F-4D97-AF65-F5344CB8AC3E}">
        <p14:creationId xmlns:p14="http://schemas.microsoft.com/office/powerpoint/2010/main" val="107679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070" y="-1"/>
            <a:ext cx="8642730" cy="1176541"/>
          </a:xfrm>
        </p:spPr>
        <p:txBody>
          <a:bodyPr>
            <a:normAutofit fontScale="90000"/>
          </a:bodyPr>
          <a:lstStyle/>
          <a:p>
            <a:pPr algn="ctr"/>
            <a:r>
              <a:rPr kumimoji="1" lang="en-US" altLang="ja-JP" b="1" dirty="0">
                <a:solidFill>
                  <a:srgbClr val="002060"/>
                </a:solidFill>
                <a:effectLst>
                  <a:outerShdw blurRad="38100" dist="38100" dir="2700000" algn="tl">
                    <a:srgbClr val="000000">
                      <a:alpha val="43137"/>
                    </a:srgbClr>
                  </a:outerShdw>
                </a:effectLst>
              </a:rPr>
              <a:t>Schematic of marine observed data usage</a:t>
            </a:r>
            <a:endParaRPr kumimoji="1" lang="ja-JP" altLang="en-US" dirty="0">
              <a:effectLst>
                <a:outerShdw blurRad="38100" dist="38100" dir="2700000" algn="tl">
                  <a:srgbClr val="000000">
                    <a:alpha val="43137"/>
                  </a:srgbClr>
                </a:outerShdw>
              </a:effectLst>
            </a:endParaRPr>
          </a:p>
        </p:txBody>
      </p:sp>
      <p:sp>
        <p:nvSpPr>
          <p:cNvPr id="4" name="テキスト ボックス 3"/>
          <p:cNvSpPr txBox="1"/>
          <p:nvPr/>
        </p:nvSpPr>
        <p:spPr>
          <a:xfrm>
            <a:off x="44070" y="5304756"/>
            <a:ext cx="2627784" cy="1600438"/>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altLang="ja-JP" sz="2000" i="1" dirty="0"/>
              <a:t>Satellite images </a:t>
            </a:r>
          </a:p>
          <a:p>
            <a:pPr marL="342900" indent="-342900">
              <a:buFont typeface="Arial" panose="020B0604020202020204" pitchFamily="34" charset="0"/>
              <a:buChar char="•"/>
            </a:pPr>
            <a:r>
              <a:rPr lang="en-US" altLang="ja-JP" sz="2000" i="1" dirty="0"/>
              <a:t>Weather conditions</a:t>
            </a:r>
          </a:p>
          <a:p>
            <a:pPr marL="342900" indent="-342900">
              <a:buFont typeface="Arial" panose="020B0604020202020204" pitchFamily="34" charset="0"/>
              <a:buChar char="•"/>
            </a:pPr>
            <a:r>
              <a:rPr lang="en-US" altLang="ja-JP" sz="2000" i="1" dirty="0"/>
              <a:t>Marine conditions</a:t>
            </a:r>
          </a:p>
          <a:p>
            <a:r>
              <a:rPr lang="en-US" altLang="ja-JP" sz="2000" i="1" dirty="0"/>
              <a:t>	(SST, TCHP)</a:t>
            </a:r>
          </a:p>
          <a:p>
            <a:endParaRPr kumimoji="1" lang="ja-JP" altLang="en-US" dirty="0"/>
          </a:p>
        </p:txBody>
      </p:sp>
      <p:sp>
        <p:nvSpPr>
          <p:cNvPr id="7" name="テキスト ボックス 6"/>
          <p:cNvSpPr txBox="1"/>
          <p:nvPr/>
        </p:nvSpPr>
        <p:spPr>
          <a:xfrm>
            <a:off x="6746593" y="2104633"/>
            <a:ext cx="2325368" cy="400110"/>
          </a:xfrm>
          <a:prstGeom prst="rect">
            <a:avLst/>
          </a:prstGeom>
          <a:noFill/>
          <a:ln>
            <a:solidFill>
              <a:schemeClr val="tx1"/>
            </a:solidFill>
          </a:ln>
        </p:spPr>
        <p:txBody>
          <a:bodyPr wrap="square" rtlCol="0">
            <a:spAutoFit/>
          </a:bodyPr>
          <a:lstStyle/>
          <a:p>
            <a:pPr algn="ctr"/>
            <a:r>
              <a:rPr lang="en-US" altLang="ja-JP" sz="2000" i="1" dirty="0">
                <a:solidFill>
                  <a:schemeClr val="accent4">
                    <a:lumMod val="50000"/>
                  </a:schemeClr>
                </a:solidFill>
              </a:rPr>
              <a:t>Observed conditions</a:t>
            </a:r>
          </a:p>
        </p:txBody>
      </p:sp>
      <p:sp>
        <p:nvSpPr>
          <p:cNvPr id="8" name="テキスト ボックス 7"/>
          <p:cNvSpPr txBox="1"/>
          <p:nvPr/>
        </p:nvSpPr>
        <p:spPr>
          <a:xfrm>
            <a:off x="231416" y="1307142"/>
            <a:ext cx="2440438" cy="707886"/>
          </a:xfrm>
          <a:prstGeom prst="rect">
            <a:avLst/>
          </a:prstGeom>
          <a:noFill/>
          <a:ln>
            <a:solidFill>
              <a:schemeClr val="tx1"/>
            </a:solidFill>
          </a:ln>
        </p:spPr>
        <p:txBody>
          <a:bodyPr wrap="square" rtlCol="0">
            <a:spAutoFit/>
          </a:bodyPr>
          <a:lstStyle/>
          <a:p>
            <a:pPr algn="ctr"/>
            <a:r>
              <a:rPr kumimoji="1" lang="en-US" altLang="ja-JP" sz="2000" b="1" dirty="0">
                <a:solidFill>
                  <a:srgbClr val="0000FF"/>
                </a:solidFill>
              </a:rPr>
              <a:t>Tropical cyclone </a:t>
            </a:r>
            <a:r>
              <a:rPr lang="en-US" altLang="ja-JP" sz="2000" b="1" dirty="0">
                <a:solidFill>
                  <a:srgbClr val="0000FF"/>
                </a:solidFill>
              </a:rPr>
              <a:t>Analysis/ forecast</a:t>
            </a:r>
          </a:p>
        </p:txBody>
      </p:sp>
      <p:sp>
        <p:nvSpPr>
          <p:cNvPr id="9" name="テキスト ボックス 8"/>
          <p:cNvSpPr txBox="1"/>
          <p:nvPr/>
        </p:nvSpPr>
        <p:spPr>
          <a:xfrm>
            <a:off x="3314532" y="1295709"/>
            <a:ext cx="2587116" cy="707886"/>
          </a:xfrm>
          <a:prstGeom prst="rect">
            <a:avLst/>
          </a:prstGeom>
          <a:noFill/>
          <a:ln>
            <a:solidFill>
              <a:schemeClr val="tx1"/>
            </a:solidFill>
          </a:ln>
        </p:spPr>
        <p:txBody>
          <a:bodyPr wrap="square" rtlCol="0">
            <a:spAutoFit/>
          </a:bodyPr>
          <a:lstStyle/>
          <a:p>
            <a:r>
              <a:rPr lang="en-US" altLang="ja-JP" sz="2000" b="1" dirty="0">
                <a:solidFill>
                  <a:srgbClr val="0000FF"/>
                </a:solidFill>
              </a:rPr>
              <a:t>Storm surge forecast</a:t>
            </a:r>
          </a:p>
          <a:p>
            <a:r>
              <a:rPr lang="en-US" altLang="ja-JP" sz="2000" b="1" dirty="0">
                <a:solidFill>
                  <a:srgbClr val="0000FF"/>
                </a:solidFill>
              </a:rPr>
              <a:t>Risk assessment</a:t>
            </a:r>
          </a:p>
        </p:txBody>
      </p:sp>
      <p:sp>
        <p:nvSpPr>
          <p:cNvPr id="10" name="テキスト ボックス 9"/>
          <p:cNvSpPr txBox="1"/>
          <p:nvPr/>
        </p:nvSpPr>
        <p:spPr>
          <a:xfrm>
            <a:off x="6746593" y="1307142"/>
            <a:ext cx="2217699" cy="707886"/>
          </a:xfrm>
          <a:prstGeom prst="rect">
            <a:avLst/>
          </a:prstGeom>
          <a:noFill/>
          <a:ln>
            <a:solidFill>
              <a:schemeClr val="tx1"/>
            </a:solidFill>
          </a:ln>
        </p:spPr>
        <p:txBody>
          <a:bodyPr wrap="square" rtlCol="0">
            <a:spAutoFit/>
          </a:bodyPr>
          <a:lstStyle/>
          <a:p>
            <a:r>
              <a:rPr kumimoji="1" lang="en-US" altLang="ja-JP" sz="2000" b="1" dirty="0">
                <a:solidFill>
                  <a:srgbClr val="0000FF"/>
                </a:solidFill>
              </a:rPr>
              <a:t>Information</a:t>
            </a:r>
          </a:p>
          <a:p>
            <a:r>
              <a:rPr lang="en-US" altLang="ja-JP" sz="2000" b="1" dirty="0">
                <a:solidFill>
                  <a:srgbClr val="0000FF"/>
                </a:solidFill>
              </a:rPr>
              <a:t>Warning/advisory</a:t>
            </a:r>
          </a:p>
        </p:txBody>
      </p:sp>
      <p:sp>
        <p:nvSpPr>
          <p:cNvPr id="3" name="矢印: 右 2">
            <a:extLst>
              <a:ext uri="{FF2B5EF4-FFF2-40B4-BE49-F238E27FC236}">
                <a16:creationId xmlns:a16="http://schemas.microsoft.com/office/drawing/2014/main" id="{75F99A56-E90A-46DB-9E7B-78FD32D46C3F}"/>
              </a:ext>
            </a:extLst>
          </p:cNvPr>
          <p:cNvSpPr/>
          <p:nvPr/>
        </p:nvSpPr>
        <p:spPr>
          <a:xfrm>
            <a:off x="2770862" y="1505636"/>
            <a:ext cx="360040" cy="28803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5608D066-38B9-444F-8F99-15D75D8C60F8}"/>
              </a:ext>
            </a:extLst>
          </p:cNvPr>
          <p:cNvSpPr/>
          <p:nvPr/>
        </p:nvSpPr>
        <p:spPr>
          <a:xfrm>
            <a:off x="6061702" y="1496269"/>
            <a:ext cx="360040" cy="28803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E4B1A27C-6283-80FF-8FDA-8A2071142C6E}"/>
              </a:ext>
            </a:extLst>
          </p:cNvPr>
          <p:cNvSpPr>
            <a:spLocks noGrp="1"/>
          </p:cNvSpPr>
          <p:nvPr>
            <p:ph type="sldNum" sz="quarter" idx="12"/>
          </p:nvPr>
        </p:nvSpPr>
        <p:spPr/>
        <p:txBody>
          <a:bodyPr/>
          <a:lstStyle/>
          <a:p>
            <a:fld id="{5738E015-FB28-4A23-80CC-627450F60BA8}" type="slidenum">
              <a:rPr kumimoji="1" lang="ja-JP" altLang="en-US" smtClean="0"/>
              <a:pPr/>
              <a:t>8</a:t>
            </a:fld>
            <a:endParaRPr kumimoji="1" lang="ja-JP" altLang="en-US"/>
          </a:p>
        </p:txBody>
      </p:sp>
      <p:cxnSp>
        <p:nvCxnSpPr>
          <p:cNvPr id="17" name="直線矢印コネクタ 16">
            <a:extLst>
              <a:ext uri="{FF2B5EF4-FFF2-40B4-BE49-F238E27FC236}">
                <a16:creationId xmlns:a16="http://schemas.microsoft.com/office/drawing/2014/main" id="{4A276F8F-9D23-A906-E267-5C64D01DCD8D}"/>
              </a:ext>
            </a:extLst>
          </p:cNvPr>
          <p:cNvCxnSpPr>
            <a:cxnSpLocks/>
          </p:cNvCxnSpPr>
          <p:nvPr/>
        </p:nvCxnSpPr>
        <p:spPr>
          <a:xfrm flipV="1">
            <a:off x="457200" y="2120900"/>
            <a:ext cx="0" cy="3183856"/>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90C8D4E9-6869-E218-9C1D-EA7D0BE7E958}"/>
              </a:ext>
            </a:extLst>
          </p:cNvPr>
          <p:cNvCxnSpPr>
            <a:cxnSpLocks/>
          </p:cNvCxnSpPr>
          <p:nvPr/>
        </p:nvCxnSpPr>
        <p:spPr>
          <a:xfrm flipV="1">
            <a:off x="1749636" y="4101038"/>
            <a:ext cx="0" cy="1203718"/>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3600E6AC-EB3A-ADC3-D078-14A07674BF35}"/>
              </a:ext>
            </a:extLst>
          </p:cNvPr>
          <p:cNvSpPr txBox="1"/>
          <p:nvPr/>
        </p:nvSpPr>
        <p:spPr>
          <a:xfrm>
            <a:off x="781431" y="3700928"/>
            <a:ext cx="1785859" cy="400110"/>
          </a:xfrm>
          <a:prstGeom prst="rect">
            <a:avLst/>
          </a:prstGeom>
          <a:noFill/>
          <a:ln>
            <a:solidFill>
              <a:schemeClr val="tx1"/>
            </a:solidFill>
          </a:ln>
        </p:spPr>
        <p:txBody>
          <a:bodyPr wrap="square" rtlCol="0">
            <a:spAutoFit/>
          </a:bodyPr>
          <a:lstStyle/>
          <a:p>
            <a:pPr algn="ctr"/>
            <a:r>
              <a:rPr kumimoji="1" lang="en-US" altLang="ja-JP" sz="2000" b="1" dirty="0">
                <a:solidFill>
                  <a:schemeClr val="accent6">
                    <a:lumMod val="50000"/>
                  </a:schemeClr>
                </a:solidFill>
              </a:rPr>
              <a:t>NWP models</a:t>
            </a:r>
            <a:endParaRPr lang="en-US" altLang="ja-JP" sz="2000" b="1" dirty="0">
              <a:solidFill>
                <a:schemeClr val="accent6">
                  <a:lumMod val="50000"/>
                </a:schemeClr>
              </a:solidFill>
            </a:endParaRPr>
          </a:p>
        </p:txBody>
      </p:sp>
      <p:cxnSp>
        <p:nvCxnSpPr>
          <p:cNvPr id="24" name="直線矢印コネクタ 23">
            <a:extLst>
              <a:ext uri="{FF2B5EF4-FFF2-40B4-BE49-F238E27FC236}">
                <a16:creationId xmlns:a16="http://schemas.microsoft.com/office/drawing/2014/main" id="{3EDB456A-FEBE-0FFD-DC20-A111F40E1667}"/>
              </a:ext>
            </a:extLst>
          </p:cNvPr>
          <p:cNvCxnSpPr>
            <a:cxnSpLocks/>
          </p:cNvCxnSpPr>
          <p:nvPr/>
        </p:nvCxnSpPr>
        <p:spPr>
          <a:xfrm flipV="1">
            <a:off x="1749636" y="2120900"/>
            <a:ext cx="0" cy="1580028"/>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2D22E602-2CD1-F0E0-CA19-65EB8CDF3466}"/>
              </a:ext>
            </a:extLst>
          </p:cNvPr>
          <p:cNvSpPr txBox="1"/>
          <p:nvPr/>
        </p:nvSpPr>
        <p:spPr>
          <a:xfrm>
            <a:off x="3130902" y="5304756"/>
            <a:ext cx="2627784" cy="1600438"/>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altLang="ja-JP" sz="2000" i="1" dirty="0"/>
              <a:t>Marine conditions</a:t>
            </a:r>
          </a:p>
          <a:p>
            <a:r>
              <a:rPr lang="en-US" altLang="ja-JP" sz="2000" i="1" dirty="0"/>
              <a:t>	Tides, waves, etc.</a:t>
            </a:r>
          </a:p>
          <a:p>
            <a:pPr marL="342900" indent="-342900">
              <a:buFont typeface="Arial" panose="020B0604020202020204" pitchFamily="34" charset="0"/>
              <a:buChar char="•"/>
            </a:pPr>
            <a:r>
              <a:rPr lang="en-US" altLang="ja-JP" sz="2000" i="1" dirty="0"/>
              <a:t>Weather conditions</a:t>
            </a:r>
          </a:p>
          <a:p>
            <a:pPr lvl="1"/>
            <a:r>
              <a:rPr lang="en-US" altLang="ja-JP" sz="2000" i="1" dirty="0"/>
              <a:t>Winds, SLPs </a:t>
            </a:r>
          </a:p>
          <a:p>
            <a:endParaRPr kumimoji="1" lang="ja-JP" altLang="en-US" dirty="0"/>
          </a:p>
        </p:txBody>
      </p:sp>
      <p:sp>
        <p:nvSpPr>
          <p:cNvPr id="30" name="テキスト ボックス 29">
            <a:extLst>
              <a:ext uri="{FF2B5EF4-FFF2-40B4-BE49-F238E27FC236}">
                <a16:creationId xmlns:a16="http://schemas.microsoft.com/office/drawing/2014/main" id="{628FBB37-2F1C-35D7-4C79-6006E5E2365E}"/>
              </a:ext>
            </a:extLst>
          </p:cNvPr>
          <p:cNvSpPr txBox="1"/>
          <p:nvPr/>
        </p:nvSpPr>
        <p:spPr>
          <a:xfrm>
            <a:off x="3260854" y="3373181"/>
            <a:ext cx="1829159" cy="707886"/>
          </a:xfrm>
          <a:prstGeom prst="rect">
            <a:avLst/>
          </a:prstGeom>
          <a:noFill/>
          <a:ln>
            <a:solidFill>
              <a:schemeClr val="tx1"/>
            </a:solidFill>
          </a:ln>
        </p:spPr>
        <p:txBody>
          <a:bodyPr wrap="square" rtlCol="0">
            <a:spAutoFit/>
          </a:bodyPr>
          <a:lstStyle/>
          <a:p>
            <a:pPr algn="ctr"/>
            <a:r>
              <a:rPr kumimoji="1" lang="en-US" altLang="ja-JP" sz="2000" b="1" dirty="0">
                <a:solidFill>
                  <a:schemeClr val="accent6">
                    <a:lumMod val="50000"/>
                  </a:schemeClr>
                </a:solidFill>
              </a:rPr>
              <a:t>Storm surge models</a:t>
            </a:r>
            <a:endParaRPr lang="en-US" altLang="ja-JP" sz="2000" b="1" dirty="0">
              <a:solidFill>
                <a:schemeClr val="accent6">
                  <a:lumMod val="50000"/>
                </a:schemeClr>
              </a:solidFill>
            </a:endParaRPr>
          </a:p>
        </p:txBody>
      </p:sp>
      <p:cxnSp>
        <p:nvCxnSpPr>
          <p:cNvPr id="31" name="直線矢印コネクタ 30">
            <a:extLst>
              <a:ext uri="{FF2B5EF4-FFF2-40B4-BE49-F238E27FC236}">
                <a16:creationId xmlns:a16="http://schemas.microsoft.com/office/drawing/2014/main" id="{7BCB4D2C-1FFF-EE63-DF3F-6119F16841CC}"/>
              </a:ext>
            </a:extLst>
          </p:cNvPr>
          <p:cNvCxnSpPr>
            <a:cxnSpLocks/>
          </p:cNvCxnSpPr>
          <p:nvPr/>
        </p:nvCxnSpPr>
        <p:spPr>
          <a:xfrm flipV="1">
            <a:off x="3892972" y="4061598"/>
            <a:ext cx="0" cy="1203718"/>
          </a:xfrm>
          <a:prstGeom prst="straightConnector1">
            <a:avLst/>
          </a:prstGeom>
          <a:ln w="31750">
            <a:prstDash val="dash"/>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E17D6C45-C041-D8BF-A9C9-54343AD2D77F}"/>
              </a:ext>
            </a:extLst>
          </p:cNvPr>
          <p:cNvCxnSpPr>
            <a:cxnSpLocks/>
          </p:cNvCxnSpPr>
          <p:nvPr/>
        </p:nvCxnSpPr>
        <p:spPr>
          <a:xfrm flipV="1">
            <a:off x="3997536" y="2003595"/>
            <a:ext cx="0" cy="1369586"/>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a:extLst>
              <a:ext uri="{FF2B5EF4-FFF2-40B4-BE49-F238E27FC236}">
                <a16:creationId xmlns:a16="http://schemas.microsoft.com/office/drawing/2014/main" id="{1ACE6F3B-0325-4995-3952-F0AB959529AD}"/>
              </a:ext>
            </a:extLst>
          </p:cNvPr>
          <p:cNvCxnSpPr>
            <a:cxnSpLocks/>
          </p:cNvCxnSpPr>
          <p:nvPr/>
        </p:nvCxnSpPr>
        <p:spPr>
          <a:xfrm>
            <a:off x="2671854" y="2060830"/>
            <a:ext cx="536424" cy="1312351"/>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a:extLst>
              <a:ext uri="{FF2B5EF4-FFF2-40B4-BE49-F238E27FC236}">
                <a16:creationId xmlns:a16="http://schemas.microsoft.com/office/drawing/2014/main" id="{2C14218B-E460-4CA5-4C5F-7DEC76E16060}"/>
              </a:ext>
            </a:extLst>
          </p:cNvPr>
          <p:cNvCxnSpPr>
            <a:cxnSpLocks/>
          </p:cNvCxnSpPr>
          <p:nvPr/>
        </p:nvCxnSpPr>
        <p:spPr>
          <a:xfrm flipV="1">
            <a:off x="5493172" y="2003595"/>
            <a:ext cx="0" cy="3301161"/>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94573077-6AE1-FD72-5BB1-26F297DA5E24}"/>
              </a:ext>
            </a:extLst>
          </p:cNvPr>
          <p:cNvCxnSpPr>
            <a:cxnSpLocks/>
          </p:cNvCxnSpPr>
          <p:nvPr/>
        </p:nvCxnSpPr>
        <p:spPr>
          <a:xfrm flipV="1">
            <a:off x="5751479" y="2573444"/>
            <a:ext cx="1237329" cy="2788287"/>
          </a:xfrm>
          <a:prstGeom prst="straightConnector1">
            <a:avLst/>
          </a:prstGeom>
          <a:ln w="31750">
            <a:prstDash val="dashDot"/>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4D5B6DC9-AB39-571E-0B7C-183B4337C246}"/>
              </a:ext>
            </a:extLst>
          </p:cNvPr>
          <p:cNvCxnSpPr>
            <a:cxnSpLocks/>
          </p:cNvCxnSpPr>
          <p:nvPr/>
        </p:nvCxnSpPr>
        <p:spPr>
          <a:xfrm flipV="1">
            <a:off x="2690025" y="2504743"/>
            <a:ext cx="4128830" cy="2856988"/>
          </a:xfrm>
          <a:prstGeom prst="straightConnector1">
            <a:avLst/>
          </a:prstGeom>
          <a:ln w="31750">
            <a:prstDash val="dashDot"/>
            <a:tailEnd type="triangle"/>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A9D8BBAD-487D-222D-9D3D-07748112C8AC}"/>
              </a:ext>
            </a:extLst>
          </p:cNvPr>
          <p:cNvCxnSpPr>
            <a:cxnSpLocks/>
            <a:stCxn id="23" idx="3"/>
          </p:cNvCxnSpPr>
          <p:nvPr/>
        </p:nvCxnSpPr>
        <p:spPr>
          <a:xfrm>
            <a:off x="2567290" y="3900983"/>
            <a:ext cx="690703" cy="6869"/>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425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BAF5E-CE45-D062-CC38-F794E55E124A}"/>
              </a:ext>
            </a:extLst>
          </p:cNvPr>
          <p:cNvSpPr>
            <a:spLocks noGrp="1"/>
          </p:cNvSpPr>
          <p:nvPr>
            <p:ph type="title"/>
          </p:nvPr>
        </p:nvSpPr>
        <p:spPr>
          <a:xfrm>
            <a:off x="628650" y="102914"/>
            <a:ext cx="7886700" cy="1325563"/>
          </a:xfrm>
        </p:spPr>
        <p:txBody>
          <a:bodyPr/>
          <a:lstStyle/>
          <a:p>
            <a:pPr algn="ctr"/>
            <a:r>
              <a:rPr kumimoji="1" lang="en-US" altLang="ja-JP" b="1" dirty="0">
                <a:solidFill>
                  <a:srgbClr val="002060"/>
                </a:solidFill>
                <a:effectLst>
                  <a:outerShdw blurRad="38100" dist="38100" dir="2700000" algn="tl">
                    <a:srgbClr val="000000">
                      <a:alpha val="43137"/>
                    </a:srgbClr>
                  </a:outerShdw>
                </a:effectLst>
              </a:rPr>
              <a:t>Tropical Cyclone forecast</a:t>
            </a:r>
            <a:endParaRPr kumimoji="1" lang="ja-JP" altLang="en-US" b="1" dirty="0">
              <a:solidFill>
                <a:srgbClr val="002060"/>
              </a:solidFill>
              <a:effectLst>
                <a:outerShdw blurRad="38100" dist="38100" dir="2700000" algn="tl">
                  <a:srgbClr val="000000">
                    <a:alpha val="43137"/>
                  </a:srgbClr>
                </a:outerShdw>
              </a:effectLst>
            </a:endParaRPr>
          </a:p>
        </p:txBody>
      </p:sp>
      <p:sp>
        <p:nvSpPr>
          <p:cNvPr id="3" name="コンテンツ プレースホルダー 2">
            <a:extLst>
              <a:ext uri="{FF2B5EF4-FFF2-40B4-BE49-F238E27FC236}">
                <a16:creationId xmlns:a16="http://schemas.microsoft.com/office/drawing/2014/main" id="{5C08EF06-3AB0-5173-4BB6-A0827DC615D3}"/>
              </a:ext>
            </a:extLst>
          </p:cNvPr>
          <p:cNvSpPr>
            <a:spLocks noGrp="1"/>
          </p:cNvSpPr>
          <p:nvPr>
            <p:ph idx="1"/>
          </p:nvPr>
        </p:nvSpPr>
        <p:spPr>
          <a:xfrm>
            <a:off x="160299" y="1124745"/>
            <a:ext cx="8299450" cy="5630341"/>
          </a:xfrm>
        </p:spPr>
        <p:txBody>
          <a:bodyPr>
            <a:noAutofit/>
          </a:bodyPr>
          <a:lstStyle/>
          <a:p>
            <a:r>
              <a:rPr kumimoji="1" lang="en-US" altLang="ja-JP" sz="2400" b="1" dirty="0"/>
              <a:t>Track forecast</a:t>
            </a:r>
          </a:p>
          <a:p>
            <a:pPr lvl="1">
              <a:buFont typeface="Wingdings" panose="05000000000000000000" pitchFamily="2" charset="2"/>
              <a:buChar char="ü"/>
            </a:pPr>
            <a:r>
              <a:rPr kumimoji="1" lang="en-US" altLang="ja-JP" sz="2000" dirty="0"/>
              <a:t>Environmental weather conditions</a:t>
            </a:r>
          </a:p>
          <a:p>
            <a:pPr lvl="1">
              <a:buFont typeface="Wingdings" panose="05000000000000000000" pitchFamily="2" charset="2"/>
              <a:buChar char="ü"/>
            </a:pPr>
            <a:r>
              <a:rPr lang="en-US" altLang="ja-JP" sz="2000" dirty="0"/>
              <a:t>TC structure</a:t>
            </a:r>
          </a:p>
          <a:p>
            <a:pPr lvl="1">
              <a:buFont typeface="Wingdings" panose="05000000000000000000" pitchFamily="2" charset="2"/>
              <a:buChar char="ü"/>
            </a:pPr>
            <a:r>
              <a:rPr kumimoji="1" lang="en-US" altLang="ja-JP" sz="2000" dirty="0"/>
              <a:t>Orographic effects</a:t>
            </a:r>
          </a:p>
          <a:p>
            <a:pPr lvl="1">
              <a:buFont typeface="Wingdings" panose="05000000000000000000" pitchFamily="2" charset="2"/>
              <a:buChar char="ü"/>
            </a:pPr>
            <a:r>
              <a:rPr lang="en-US" altLang="ja-JP" sz="2000" dirty="0"/>
              <a:t>Some other interactions</a:t>
            </a:r>
            <a:endParaRPr kumimoji="1" lang="en-US" altLang="ja-JP" sz="2000" dirty="0"/>
          </a:p>
          <a:p>
            <a:pPr marL="0" lvl="1" indent="0">
              <a:buNone/>
            </a:pPr>
            <a:r>
              <a:rPr lang="en-US" altLang="ja-JP" i="1" dirty="0">
                <a:solidFill>
                  <a:srgbClr val="0000FF"/>
                </a:solidFill>
              </a:rPr>
              <a:t>   The track forecasts are basically conducted by NWP products,</a:t>
            </a:r>
          </a:p>
          <a:p>
            <a:pPr marL="0" lvl="1" indent="0">
              <a:buNone/>
            </a:pPr>
            <a:r>
              <a:rPr lang="en-US" altLang="ja-JP" i="1" dirty="0">
                <a:solidFill>
                  <a:srgbClr val="0000FF"/>
                </a:solidFill>
              </a:rPr>
              <a:t>and accuracy of NWP forecasts are the key issues.</a:t>
            </a:r>
          </a:p>
          <a:p>
            <a:pPr lvl="1"/>
            <a:endParaRPr kumimoji="1" lang="en-US" altLang="ja-JP" dirty="0"/>
          </a:p>
          <a:p>
            <a:r>
              <a:rPr lang="en-US" altLang="ja-JP" sz="2400" b="1" dirty="0"/>
              <a:t>Intensity forecast</a:t>
            </a:r>
          </a:p>
          <a:p>
            <a:pPr lvl="1">
              <a:buFont typeface="Wingdings" panose="05000000000000000000" pitchFamily="2" charset="2"/>
              <a:buChar char="ü"/>
            </a:pPr>
            <a:r>
              <a:rPr kumimoji="1" lang="en-US" altLang="ja-JP" sz="2000" dirty="0"/>
              <a:t>weather / oceanographic conditions</a:t>
            </a:r>
          </a:p>
          <a:p>
            <a:pPr lvl="1">
              <a:buFont typeface="Wingdings" panose="05000000000000000000" pitchFamily="2" charset="2"/>
              <a:buChar char="ü"/>
            </a:pPr>
            <a:r>
              <a:rPr lang="en-US" altLang="ja-JP" sz="2000" dirty="0"/>
              <a:t>TC structure</a:t>
            </a:r>
          </a:p>
          <a:p>
            <a:pPr lvl="1">
              <a:buFont typeface="Wingdings" panose="05000000000000000000" pitchFamily="2" charset="2"/>
              <a:buChar char="ü"/>
            </a:pPr>
            <a:r>
              <a:rPr kumimoji="1" lang="en-US" altLang="ja-JP" sz="2000" dirty="0"/>
              <a:t>Situation (on sea/ landfall)</a:t>
            </a:r>
            <a:endParaRPr lang="en-US" altLang="ja-JP" sz="2000" dirty="0"/>
          </a:p>
          <a:p>
            <a:pPr marL="0" lvl="1" indent="0">
              <a:buNone/>
            </a:pPr>
            <a:r>
              <a:rPr kumimoji="1" lang="en-US" altLang="ja-JP" dirty="0">
                <a:solidFill>
                  <a:srgbClr val="0000FF"/>
                </a:solidFill>
              </a:rPr>
              <a:t>   Since NWP models do not necessarily resolve the adequate </a:t>
            </a:r>
            <a:r>
              <a:rPr lang="en-US" altLang="ja-JP" dirty="0">
                <a:solidFill>
                  <a:srgbClr val="0000FF"/>
                </a:solidFill>
              </a:rPr>
              <a:t>TC intensity, TC intensity is mainly analyzed by operational staff.</a:t>
            </a:r>
          </a:p>
          <a:p>
            <a:pPr marL="0" lvl="1" indent="0">
              <a:buNone/>
            </a:pPr>
            <a:r>
              <a:rPr lang="en-US" altLang="ja-JP" dirty="0">
                <a:solidFill>
                  <a:srgbClr val="0000FF"/>
                </a:solidFill>
              </a:rPr>
              <a:t>Various observed data are referred in the operations. </a:t>
            </a:r>
            <a:r>
              <a:rPr kumimoji="1" lang="en-US" altLang="ja-JP" dirty="0">
                <a:solidFill>
                  <a:srgbClr val="0000FF"/>
                </a:solidFill>
              </a:rPr>
              <a:t> </a:t>
            </a:r>
            <a:endParaRPr kumimoji="1" lang="ja-JP" altLang="en-US" dirty="0">
              <a:solidFill>
                <a:srgbClr val="0000FF"/>
              </a:solidFill>
            </a:endParaRPr>
          </a:p>
        </p:txBody>
      </p:sp>
      <p:sp>
        <p:nvSpPr>
          <p:cNvPr id="4" name="スライド番号プレースホルダー 3">
            <a:extLst>
              <a:ext uri="{FF2B5EF4-FFF2-40B4-BE49-F238E27FC236}">
                <a16:creationId xmlns:a16="http://schemas.microsoft.com/office/drawing/2014/main" id="{8840ECB5-7210-FD8D-C5F4-E688C61A8199}"/>
              </a:ext>
            </a:extLst>
          </p:cNvPr>
          <p:cNvSpPr>
            <a:spLocks noGrp="1"/>
          </p:cNvSpPr>
          <p:nvPr>
            <p:ph type="sldNum" sz="quarter" idx="12"/>
          </p:nvPr>
        </p:nvSpPr>
        <p:spPr/>
        <p:txBody>
          <a:bodyPr/>
          <a:lstStyle/>
          <a:p>
            <a:fld id="{5738E015-FB28-4A23-80CC-627450F60BA8}" type="slidenum">
              <a:rPr kumimoji="1" lang="ja-JP" altLang="en-US" smtClean="0"/>
              <a:pPr/>
              <a:t>9</a:t>
            </a:fld>
            <a:endParaRPr kumimoji="1" lang="ja-JP" altLang="en-US"/>
          </a:p>
        </p:txBody>
      </p:sp>
    </p:spTree>
    <p:extLst>
      <p:ext uri="{BB962C8B-B14F-4D97-AF65-F5344CB8AC3E}">
        <p14:creationId xmlns:p14="http://schemas.microsoft.com/office/powerpoint/2010/main" val="15908249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13803</TotalTime>
  <Words>2111</Words>
  <Application>Microsoft Office PowerPoint</Application>
  <PresentationFormat>画面に合わせる (4:3)</PresentationFormat>
  <Paragraphs>364</Paragraphs>
  <Slides>22</Slides>
  <Notes>7</Notes>
  <HiddenSlides>0</HiddenSlides>
  <MMClips>0</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41" baseType="lpstr">
      <vt:lpstr>CG Omega</vt:lpstr>
      <vt:lpstr>ＭＳ Ｐゴシック</vt:lpstr>
      <vt:lpstr>ＭＳ Ｐ明朝</vt:lpstr>
      <vt:lpstr>ＭＳ ゴシック</vt:lpstr>
      <vt:lpstr>ＭＳ 明朝</vt:lpstr>
      <vt:lpstr>ＭＳ 明朝</vt:lpstr>
      <vt:lpstr>TimesNewRomanPS-ItalicMT</vt:lpstr>
      <vt:lpstr>TimesNewRomanPSMT</vt:lpstr>
      <vt:lpstr>游ゴシック</vt:lpstr>
      <vt:lpstr>游明朝</vt:lpstr>
      <vt:lpstr>Arial</vt:lpstr>
      <vt:lpstr>Calibri</vt:lpstr>
      <vt:lpstr>Calibri Light</vt:lpstr>
      <vt:lpstr>Cambria Math</vt:lpstr>
      <vt:lpstr>Tahoma</vt:lpstr>
      <vt:lpstr>Times New Roman</vt:lpstr>
      <vt:lpstr>Wingdings</vt:lpstr>
      <vt:lpstr>Office テーマ</vt:lpstr>
      <vt:lpstr>数式</vt:lpstr>
      <vt:lpstr>Tropical Cyclone and Storm Surge Forecasting method</vt:lpstr>
      <vt:lpstr>Overview</vt:lpstr>
      <vt:lpstr>Historical deadliest storm surge cases</vt:lpstr>
      <vt:lpstr>Storm surges…</vt:lpstr>
      <vt:lpstr>Main mechanism of storm surges</vt:lpstr>
      <vt:lpstr>Geographic condition Sea Bathymetry(GEBCO 30seconds)</vt:lpstr>
      <vt:lpstr>How marine observations are used </vt:lpstr>
      <vt:lpstr>Schematic of marine observed data usage</vt:lpstr>
      <vt:lpstr>Tropical Cyclone forecast</vt:lpstr>
      <vt:lpstr>Intensity Forecast of Tropical Cyclones</vt:lpstr>
      <vt:lpstr>Dvorak Method</vt:lpstr>
      <vt:lpstr>Statistical method</vt:lpstr>
      <vt:lpstr>Impact of OHP to Typhoon Intensity</vt:lpstr>
      <vt:lpstr>Storm Surge Forecasts</vt:lpstr>
      <vt:lpstr>Assimilation of tides</vt:lpstr>
      <vt:lpstr>Oceanographic effect</vt:lpstr>
      <vt:lpstr>Assimilation impact to Storm surges</vt:lpstr>
      <vt:lpstr>Observed data for storm surge forecasts</vt:lpstr>
      <vt:lpstr>Wave observations</vt:lpstr>
      <vt:lpstr>Summary</vt:lpstr>
      <vt:lpstr>Final words…</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平成30年台風第21号(Jebi)の高潮について</dc:title>
  <dc:creator>高野洋雄</dc:creator>
  <cp:lastModifiedBy>高野 洋雄</cp:lastModifiedBy>
  <cp:revision>277</cp:revision>
  <dcterms:created xsi:type="dcterms:W3CDTF">2018-09-28T00:51:22Z</dcterms:created>
  <dcterms:modified xsi:type="dcterms:W3CDTF">2024-08-06T07:42:59Z</dcterms:modified>
</cp:coreProperties>
</file>