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8" r:id="rId2"/>
    <p:sldId id="298" r:id="rId3"/>
    <p:sldId id="301" r:id="rId4"/>
    <p:sldId id="302" r:id="rId5"/>
    <p:sldId id="299" r:id="rId6"/>
    <p:sldId id="292" r:id="rId7"/>
    <p:sldId id="270" r:id="rId8"/>
    <p:sldId id="271" r:id="rId9"/>
    <p:sldId id="300" r:id="rId10"/>
    <p:sldId id="310" r:id="rId11"/>
    <p:sldId id="311" r:id="rId12"/>
    <p:sldId id="303" r:id="rId13"/>
    <p:sldId id="304" r:id="rId14"/>
    <p:sldId id="264" r:id="rId15"/>
    <p:sldId id="262" r:id="rId16"/>
    <p:sldId id="313" r:id="rId17"/>
    <p:sldId id="283" r:id="rId18"/>
    <p:sldId id="306" r:id="rId19"/>
    <p:sldId id="307" r:id="rId20"/>
    <p:sldId id="308" r:id="rId21"/>
    <p:sldId id="309" r:id="rId22"/>
    <p:sldId id="305" r:id="rId23"/>
    <p:sldId id="312" r:id="rId24"/>
    <p:sldId id="294" r:id="rId25"/>
    <p:sldId id="314" r:id="rId26"/>
    <p:sldId id="316"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19BED-BB65-4F89-B380-2A674E6516C4}" type="datetimeFigureOut">
              <a:rPr lang="en-US" smtClean="0"/>
              <a:pPr/>
              <a:t>8/7/2024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B1C00-714D-46C1-B894-6FFCAFF10E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B3AE3-245B-4C18-80E5-DE0981DC7567}" type="slidenum">
              <a:rPr lang="en-AU" smtClean="0"/>
              <a:pPr/>
              <a:t>8</a:t>
            </a:fld>
            <a:endParaRPr lang="en-AU" dirty="0"/>
          </a:p>
        </p:txBody>
      </p:sp>
    </p:spTree>
    <p:extLst>
      <p:ext uri="{BB962C8B-B14F-4D97-AF65-F5344CB8AC3E}">
        <p14:creationId xmlns:p14="http://schemas.microsoft.com/office/powerpoint/2010/main" val="300721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23</a:t>
            </a:fld>
            <a:endParaRPr lang="en-US"/>
          </a:p>
        </p:txBody>
      </p:sp>
    </p:spTree>
    <p:extLst>
      <p:ext uri="{BB962C8B-B14F-4D97-AF65-F5344CB8AC3E}">
        <p14:creationId xmlns:p14="http://schemas.microsoft.com/office/powerpoint/2010/main" val="234016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2A502-296C-453E-903E-1E4135E7D5D0}" type="slidenum">
              <a:rPr lang="en-IN" smtClean="0"/>
              <a:t>15</a:t>
            </a:fld>
            <a:endParaRPr lang="en-IN"/>
          </a:p>
        </p:txBody>
      </p:sp>
    </p:spTree>
    <p:extLst>
      <p:ext uri="{BB962C8B-B14F-4D97-AF65-F5344CB8AC3E}">
        <p14:creationId xmlns:p14="http://schemas.microsoft.com/office/powerpoint/2010/main" val="34563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16</a:t>
            </a:fld>
            <a:endParaRPr lang="en-US"/>
          </a:p>
        </p:txBody>
      </p:sp>
    </p:spTree>
    <p:extLst>
      <p:ext uri="{BB962C8B-B14F-4D97-AF65-F5344CB8AC3E}">
        <p14:creationId xmlns:p14="http://schemas.microsoft.com/office/powerpoint/2010/main" val="150059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17</a:t>
            </a:fld>
            <a:endParaRPr lang="en-US"/>
          </a:p>
        </p:txBody>
      </p:sp>
    </p:spTree>
    <p:extLst>
      <p:ext uri="{BB962C8B-B14F-4D97-AF65-F5344CB8AC3E}">
        <p14:creationId xmlns:p14="http://schemas.microsoft.com/office/powerpoint/2010/main" val="265809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18</a:t>
            </a:fld>
            <a:endParaRPr lang="en-US"/>
          </a:p>
        </p:txBody>
      </p:sp>
    </p:spTree>
    <p:extLst>
      <p:ext uri="{BB962C8B-B14F-4D97-AF65-F5344CB8AC3E}">
        <p14:creationId xmlns:p14="http://schemas.microsoft.com/office/powerpoint/2010/main" val="58538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19</a:t>
            </a:fld>
            <a:endParaRPr lang="en-US"/>
          </a:p>
        </p:txBody>
      </p:sp>
    </p:spTree>
    <p:extLst>
      <p:ext uri="{BB962C8B-B14F-4D97-AF65-F5344CB8AC3E}">
        <p14:creationId xmlns:p14="http://schemas.microsoft.com/office/powerpoint/2010/main" val="150627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20</a:t>
            </a:fld>
            <a:endParaRPr lang="en-US"/>
          </a:p>
        </p:txBody>
      </p:sp>
    </p:spTree>
    <p:extLst>
      <p:ext uri="{BB962C8B-B14F-4D97-AF65-F5344CB8AC3E}">
        <p14:creationId xmlns:p14="http://schemas.microsoft.com/office/powerpoint/2010/main" val="235274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21</a:t>
            </a:fld>
            <a:endParaRPr lang="en-US"/>
          </a:p>
        </p:txBody>
      </p:sp>
    </p:spTree>
    <p:extLst>
      <p:ext uri="{BB962C8B-B14F-4D97-AF65-F5344CB8AC3E}">
        <p14:creationId xmlns:p14="http://schemas.microsoft.com/office/powerpoint/2010/main" val="360084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8BBB3-F199-4720-8A01-C800108D9908}" type="slidenum">
              <a:rPr lang="en-US" smtClean="0"/>
              <a:t>22</a:t>
            </a:fld>
            <a:endParaRPr lang="en-US"/>
          </a:p>
        </p:txBody>
      </p:sp>
    </p:spTree>
    <p:extLst>
      <p:ext uri="{BB962C8B-B14F-4D97-AF65-F5344CB8AC3E}">
        <p14:creationId xmlns:p14="http://schemas.microsoft.com/office/powerpoint/2010/main" val="410124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8" name="Rectangle 11"/>
          <p:cNvSpPr>
            <a:spLocks noGrp="1"/>
          </p:cNvSpPr>
          <p:nvPr>
            <p:ph sz="quarter" idx="15"/>
          </p:nvPr>
        </p:nvSpPr>
        <p:spPr>
          <a:xfrm>
            <a:off x="599256" y="1052736"/>
            <a:ext cx="8077200" cy="5400600"/>
          </a:xfrm>
        </p:spPr>
        <p:txBody>
          <a:bodyPr/>
          <a:lstStyle>
            <a:lvl2pPr>
              <a:defRPr sz="2200"/>
            </a:lvl2pPr>
            <a:lvl3pPr>
              <a:defRPr sz="2000"/>
            </a:lvl3pPr>
            <a:extLst/>
          </a:lstStyle>
          <a:p>
            <a:pPr lvl="0"/>
            <a:r>
              <a:rPr lang="en-US"/>
              <a:t>Click to edit Master text styles</a:t>
            </a:r>
          </a:p>
          <a:p>
            <a:pPr lvl="1"/>
            <a:r>
              <a:rPr lang="en-US"/>
              <a:t>Second level</a:t>
            </a:r>
          </a:p>
          <a:p>
            <a:pPr lvl="2"/>
            <a:r>
              <a:rPr lang="en-US"/>
              <a:t>Third level</a:t>
            </a:r>
          </a:p>
        </p:txBody>
      </p:sp>
      <p:sp>
        <p:nvSpPr>
          <p:cNvPr id="7" name="Rectangle 2"/>
          <p:cNvSpPr>
            <a:spLocks noGrp="1"/>
          </p:cNvSpPr>
          <p:nvPr>
            <p:ph type="title"/>
          </p:nvPr>
        </p:nvSpPr>
        <p:spPr>
          <a:xfrm>
            <a:off x="424477" y="65976"/>
            <a:ext cx="8107964" cy="432048"/>
          </a:xfrm>
        </p:spPr>
        <p:txBody>
          <a:bodyPr/>
          <a:lstStyle/>
          <a:p>
            <a:r>
              <a:rPr lang="en-US"/>
              <a:t>Click to edit Master title style</a:t>
            </a:r>
            <a:endParaRPr lang="en-US" dirty="0"/>
          </a:p>
        </p:txBody>
      </p:sp>
    </p:spTree>
    <p:extLst>
      <p:ext uri="{BB962C8B-B14F-4D97-AF65-F5344CB8AC3E}">
        <p14:creationId xmlns:p14="http://schemas.microsoft.com/office/powerpoint/2010/main" val="203817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24"/>
        <p:cNvGrpSpPr/>
        <p:nvPr/>
      </p:nvGrpSpPr>
      <p:grpSpPr>
        <a:xfrm>
          <a:off x="0" y="0"/>
          <a:ext cx="0" cy="0"/>
          <a:chOff x="0" y="0"/>
          <a:chExt cx="0" cy="0"/>
        </a:xfrm>
      </p:grpSpPr>
      <p:sp>
        <p:nvSpPr>
          <p:cNvPr id="25" name="Google Shape;25;p47"/>
          <p:cNvSpPr txBox="1">
            <a:spLocks noGrp="1"/>
          </p:cNvSpPr>
          <p:nvPr>
            <p:ph type="body" idx="1"/>
          </p:nvPr>
        </p:nvSpPr>
        <p:spPr>
          <a:xfrm>
            <a:off x="599256" y="1052736"/>
            <a:ext cx="8077200" cy="54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228600" algn="l">
              <a:spcBef>
                <a:spcPts val="360"/>
              </a:spcBef>
              <a:spcAft>
                <a:spcPts val="0"/>
              </a:spcAft>
              <a:buClr>
                <a:schemeClr val="dk1"/>
              </a:buClr>
              <a:buSzPts val="18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7"/>
          <p:cNvSpPr txBox="1">
            <a:spLocks noGrp="1"/>
          </p:cNvSpPr>
          <p:nvPr>
            <p:ph type="title"/>
          </p:nvPr>
        </p:nvSpPr>
        <p:spPr>
          <a:xfrm>
            <a:off x="424477" y="65976"/>
            <a:ext cx="8107964" cy="432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EBEBE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aoml.noaa.gov/phod/gd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gdp.ucsd.edu/ldl/"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2.w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22" y="2819400"/>
            <a:ext cx="8887778" cy="3429000"/>
          </a:xfrm>
        </p:spPr>
        <p:txBody>
          <a:bodyPr>
            <a:normAutofit lnSpcReduction="10000"/>
          </a:bodyPr>
          <a:lstStyle/>
          <a:p>
            <a:r>
              <a:rPr lang="en-US" dirty="0"/>
              <a:t>Dr. TVS </a:t>
            </a:r>
            <a:r>
              <a:rPr lang="en-US" dirty="0" err="1"/>
              <a:t>Udaya</a:t>
            </a:r>
            <a:r>
              <a:rPr lang="en-US" dirty="0"/>
              <a:t> </a:t>
            </a:r>
            <a:r>
              <a:rPr lang="en-US" dirty="0" err="1"/>
              <a:t>Bhaskar</a:t>
            </a:r>
            <a:endParaRPr lang="en-US" dirty="0"/>
          </a:p>
          <a:p>
            <a:r>
              <a:rPr lang="en-US" dirty="0"/>
              <a:t>Head, Ocean Data Management (ODM) Division,</a:t>
            </a:r>
          </a:p>
          <a:p>
            <a:r>
              <a:rPr lang="en-US" dirty="0"/>
              <a:t>INCOIS, </a:t>
            </a:r>
            <a:r>
              <a:rPr lang="en-US" dirty="0" err="1"/>
              <a:t>MoES</a:t>
            </a:r>
            <a:r>
              <a:rPr lang="en-US" dirty="0"/>
              <a:t>, Govt. of India</a:t>
            </a:r>
          </a:p>
          <a:p>
            <a:r>
              <a:rPr lang="en-US" dirty="0"/>
              <a:t>DBCP Training Workshop 2024, </a:t>
            </a:r>
          </a:p>
          <a:p>
            <a:r>
              <a:rPr lang="en-US" dirty="0"/>
              <a:t>6 – 8 Aug 2024</a:t>
            </a:r>
          </a:p>
          <a:p>
            <a:r>
              <a:rPr lang="en-US" dirty="0"/>
              <a:t>Indonesia.</a:t>
            </a:r>
          </a:p>
        </p:txBody>
      </p:sp>
      <p:sp>
        <p:nvSpPr>
          <p:cNvPr id="4" name="Rectangle 3"/>
          <p:cNvSpPr/>
          <p:nvPr/>
        </p:nvSpPr>
        <p:spPr>
          <a:xfrm>
            <a:off x="0" y="0"/>
            <a:ext cx="9144000" cy="21924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1" descr="esso_logo.png"/>
          <p:cNvPicPr>
            <a:picLocks noChangeAspect="1" noChangeArrowheads="1"/>
          </p:cNvPicPr>
          <p:nvPr/>
        </p:nvPicPr>
        <p:blipFill>
          <a:blip r:embed="rId2" cstate="print"/>
          <a:srcRect/>
          <a:stretch>
            <a:fillRect/>
          </a:stretch>
        </p:blipFill>
        <p:spPr bwMode="auto">
          <a:xfrm>
            <a:off x="103822" y="25494"/>
            <a:ext cx="866775" cy="1036731"/>
          </a:xfrm>
          <a:prstGeom prst="rect">
            <a:avLst/>
          </a:prstGeom>
          <a:noFill/>
        </p:spPr>
      </p:pic>
      <p:pic>
        <p:nvPicPr>
          <p:cNvPr id="6" name="Picture 2" descr="hindilog"/>
          <p:cNvPicPr>
            <a:picLocks noChangeAspect="1" noChangeArrowheads="1"/>
          </p:cNvPicPr>
          <p:nvPr/>
        </p:nvPicPr>
        <p:blipFill>
          <a:blip r:embed="rId3" cstate="print"/>
          <a:srcRect l="49619" t="30254"/>
          <a:stretch>
            <a:fillRect/>
          </a:stretch>
        </p:blipFill>
        <p:spPr bwMode="auto">
          <a:xfrm>
            <a:off x="7076398" y="25494"/>
            <a:ext cx="2037122" cy="762000"/>
          </a:xfrm>
          <a:prstGeom prst="rect">
            <a:avLst/>
          </a:prstGeom>
          <a:noFill/>
        </p:spPr>
      </p:pic>
      <p:sp>
        <p:nvSpPr>
          <p:cNvPr id="2" name="Title 1"/>
          <p:cNvSpPr>
            <a:spLocks noGrp="1"/>
          </p:cNvSpPr>
          <p:nvPr>
            <p:ph type="ctrTitle"/>
          </p:nvPr>
        </p:nvSpPr>
        <p:spPr>
          <a:xfrm>
            <a:off x="762000" y="722452"/>
            <a:ext cx="7772400" cy="1470025"/>
          </a:xfrm>
        </p:spPr>
        <p:txBody>
          <a:bodyPr/>
          <a:lstStyle/>
          <a:p>
            <a:r>
              <a:rPr lang="en-US" b="1" dirty="0">
                <a:solidFill>
                  <a:srgbClr val="FF0000"/>
                </a:solidFill>
              </a:rPr>
              <a:t>Data Application in Forecasting</a:t>
            </a:r>
            <a:br>
              <a:rPr lang="en-US" b="1" dirty="0">
                <a:solidFill>
                  <a:srgbClr val="FF0000"/>
                </a:solidFill>
              </a:rPr>
            </a:br>
            <a:r>
              <a:rPr lang="en-US" b="1" dirty="0">
                <a:solidFill>
                  <a:srgbClr val="FF0000"/>
                </a:solidFill>
              </a:rPr>
              <a:t>Drifter Data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6607B7-3BF2-BEE2-E49A-E66EDC213092}"/>
              </a:ext>
            </a:extLst>
          </p:cNvPr>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66AB8C-C817-3B3C-1C16-E82BCE50950A}"/>
              </a:ext>
            </a:extLst>
          </p:cNvPr>
          <p:cNvSpPr txBox="1">
            <a:spLocks/>
          </p:cNvSpPr>
          <p:nvPr/>
        </p:nvSpPr>
        <p:spPr>
          <a:xfrm>
            <a:off x="424477" y="152400"/>
            <a:ext cx="8107964" cy="5334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Years and types of buoy data</a:t>
            </a:r>
          </a:p>
        </p:txBody>
      </p:sp>
      <p:pic>
        <p:nvPicPr>
          <p:cNvPr id="4" name="Picture 1" descr="esso_logo.png">
            <a:extLst>
              <a:ext uri="{FF2B5EF4-FFF2-40B4-BE49-F238E27FC236}">
                <a16:creationId xmlns:a16="http://schemas.microsoft.com/office/drawing/2014/main" id="{1EF60420-6966-D5F4-B1E3-BA0F71ED6CB2}"/>
              </a:ext>
            </a:extLst>
          </p:cNvPr>
          <p:cNvPicPr>
            <a:picLocks noChangeAspect="1" noChangeArrowheads="1"/>
          </p:cNvPicPr>
          <p:nvPr/>
        </p:nvPicPr>
        <p:blipFill>
          <a:blip r:embed="rId2" cstate="print"/>
          <a:srcRect/>
          <a:stretch>
            <a:fillRect/>
          </a:stretch>
        </p:blipFill>
        <p:spPr bwMode="auto">
          <a:xfrm>
            <a:off x="0" y="11430"/>
            <a:ext cx="573374" cy="685800"/>
          </a:xfrm>
          <a:prstGeom prst="rect">
            <a:avLst/>
          </a:prstGeom>
          <a:noFill/>
        </p:spPr>
      </p:pic>
      <p:pic>
        <p:nvPicPr>
          <p:cNvPr id="6" name="Picture 2" descr="hindilog">
            <a:extLst>
              <a:ext uri="{FF2B5EF4-FFF2-40B4-BE49-F238E27FC236}">
                <a16:creationId xmlns:a16="http://schemas.microsoft.com/office/drawing/2014/main" id="{4E6E0CF7-497A-F132-9FAB-7B6F1A80E6ED}"/>
              </a:ext>
            </a:extLst>
          </p:cNvPr>
          <p:cNvPicPr>
            <a:picLocks noChangeAspect="1" noChangeArrowheads="1"/>
          </p:cNvPicPr>
          <p:nvPr/>
        </p:nvPicPr>
        <p:blipFill>
          <a:blip r:embed="rId3" cstate="print"/>
          <a:srcRect l="49619" t="30254"/>
          <a:stretch>
            <a:fillRect/>
          </a:stretch>
        </p:blipFill>
        <p:spPr bwMode="auto">
          <a:xfrm>
            <a:off x="7881668" y="70254"/>
            <a:ext cx="1222273" cy="457200"/>
          </a:xfrm>
          <a:prstGeom prst="rect">
            <a:avLst/>
          </a:prstGeom>
          <a:noFill/>
        </p:spPr>
      </p:pic>
      <p:sp>
        <p:nvSpPr>
          <p:cNvPr id="8" name="AutoShape 2" descr="Global Drifter Program">
            <a:extLst>
              <a:ext uri="{FF2B5EF4-FFF2-40B4-BE49-F238E27FC236}">
                <a16:creationId xmlns:a16="http://schemas.microsoft.com/office/drawing/2014/main" id="{F3987A5E-B94E-A409-DFEA-9983881F315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8" name="Picture 2">
            <a:extLst>
              <a:ext uri="{FF2B5EF4-FFF2-40B4-BE49-F238E27FC236}">
                <a16:creationId xmlns:a16="http://schemas.microsoft.com/office/drawing/2014/main" id="{8E8EFF30-2E82-1F48-D3E8-854E2E655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0676"/>
            <a:ext cx="9144000" cy="57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9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6607B7-3BF2-BEE2-E49A-E66EDC213092}"/>
              </a:ext>
            </a:extLst>
          </p:cNvPr>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66AB8C-C817-3B3C-1C16-E82BCE50950A}"/>
              </a:ext>
            </a:extLst>
          </p:cNvPr>
          <p:cNvSpPr txBox="1">
            <a:spLocks/>
          </p:cNvSpPr>
          <p:nvPr/>
        </p:nvSpPr>
        <p:spPr>
          <a:xfrm>
            <a:off x="424477" y="152400"/>
            <a:ext cx="8107964" cy="5334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 of oceans covered by Drifters</a:t>
            </a:r>
          </a:p>
        </p:txBody>
      </p:sp>
      <p:pic>
        <p:nvPicPr>
          <p:cNvPr id="4" name="Picture 1" descr="esso_logo.png">
            <a:extLst>
              <a:ext uri="{FF2B5EF4-FFF2-40B4-BE49-F238E27FC236}">
                <a16:creationId xmlns:a16="http://schemas.microsoft.com/office/drawing/2014/main" id="{1EF60420-6966-D5F4-B1E3-BA0F71ED6CB2}"/>
              </a:ext>
            </a:extLst>
          </p:cNvPr>
          <p:cNvPicPr>
            <a:picLocks noChangeAspect="1" noChangeArrowheads="1"/>
          </p:cNvPicPr>
          <p:nvPr/>
        </p:nvPicPr>
        <p:blipFill>
          <a:blip r:embed="rId2" cstate="print"/>
          <a:srcRect/>
          <a:stretch>
            <a:fillRect/>
          </a:stretch>
        </p:blipFill>
        <p:spPr bwMode="auto">
          <a:xfrm>
            <a:off x="0" y="11430"/>
            <a:ext cx="573374" cy="685800"/>
          </a:xfrm>
          <a:prstGeom prst="rect">
            <a:avLst/>
          </a:prstGeom>
          <a:noFill/>
        </p:spPr>
      </p:pic>
      <p:pic>
        <p:nvPicPr>
          <p:cNvPr id="6" name="Picture 2" descr="hindilog">
            <a:extLst>
              <a:ext uri="{FF2B5EF4-FFF2-40B4-BE49-F238E27FC236}">
                <a16:creationId xmlns:a16="http://schemas.microsoft.com/office/drawing/2014/main" id="{4E6E0CF7-497A-F132-9FAB-7B6F1A80E6ED}"/>
              </a:ext>
            </a:extLst>
          </p:cNvPr>
          <p:cNvPicPr>
            <a:picLocks noChangeAspect="1" noChangeArrowheads="1"/>
          </p:cNvPicPr>
          <p:nvPr/>
        </p:nvPicPr>
        <p:blipFill>
          <a:blip r:embed="rId3" cstate="print"/>
          <a:srcRect l="49619" t="30254"/>
          <a:stretch>
            <a:fillRect/>
          </a:stretch>
        </p:blipFill>
        <p:spPr bwMode="auto">
          <a:xfrm>
            <a:off x="7881668" y="70254"/>
            <a:ext cx="1222273" cy="457200"/>
          </a:xfrm>
          <a:prstGeom prst="rect">
            <a:avLst/>
          </a:prstGeom>
          <a:noFill/>
        </p:spPr>
      </p:pic>
      <p:sp>
        <p:nvSpPr>
          <p:cNvPr id="8" name="AutoShape 2" descr="Global Drifter Program">
            <a:extLst>
              <a:ext uri="{FF2B5EF4-FFF2-40B4-BE49-F238E27FC236}">
                <a16:creationId xmlns:a16="http://schemas.microsoft.com/office/drawing/2014/main" id="{F3987A5E-B94E-A409-DFEA-9983881F315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2" name="Picture 2">
            <a:extLst>
              <a:ext uri="{FF2B5EF4-FFF2-40B4-BE49-F238E27FC236}">
                <a16:creationId xmlns:a16="http://schemas.microsoft.com/office/drawing/2014/main" id="{EBF5A614-F6FE-CED6-4007-20B40C67AA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585"/>
          <a:stretch/>
        </p:blipFill>
        <p:spPr bwMode="auto">
          <a:xfrm>
            <a:off x="83820" y="782830"/>
            <a:ext cx="6048375" cy="3112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6530532-01D3-6FF1-BC55-3AA4653F11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592"/>
          <a:stretch/>
        </p:blipFill>
        <p:spPr bwMode="auto">
          <a:xfrm>
            <a:off x="3671888" y="3822854"/>
            <a:ext cx="5376862" cy="293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2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obal Drifter Program">
            <a:extLst>
              <a:ext uri="{FF2B5EF4-FFF2-40B4-BE49-F238E27FC236}">
                <a16:creationId xmlns:a16="http://schemas.microsoft.com/office/drawing/2014/main" id="{E4DC6A5F-79E6-1591-1436-37676CF4C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752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3F3D499-47F5-E937-BB96-F51255520440}"/>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0EAD88-8451-5245-E403-3919A30F0B53}"/>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Latest Status of Drifters</a:t>
            </a:r>
          </a:p>
        </p:txBody>
      </p:sp>
      <p:pic>
        <p:nvPicPr>
          <p:cNvPr id="4" name="Picture 1" descr="esso_logo.png">
            <a:extLst>
              <a:ext uri="{FF2B5EF4-FFF2-40B4-BE49-F238E27FC236}">
                <a16:creationId xmlns:a16="http://schemas.microsoft.com/office/drawing/2014/main" id="{B72627BB-708A-DD1C-57D2-6A5294D41E6C}"/>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5" name="Picture 2" descr="hindilog">
            <a:extLst>
              <a:ext uri="{FF2B5EF4-FFF2-40B4-BE49-F238E27FC236}">
                <a16:creationId xmlns:a16="http://schemas.microsoft.com/office/drawing/2014/main" id="{D219F491-A86F-A0AA-AE5D-32E80CFE4FAC}"/>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Tree>
    <p:extLst>
      <p:ext uri="{BB962C8B-B14F-4D97-AF65-F5344CB8AC3E}">
        <p14:creationId xmlns:p14="http://schemas.microsoft.com/office/powerpoint/2010/main" val="213604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4D00F1D-729C-08B7-4D82-A8F0F90BC0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2070"/>
            <a:ext cx="9144000" cy="46977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AE05F7-8012-EFD6-E8EB-3B43AFE7F7B2}"/>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752DEA8-E7B9-C54F-3160-6FFCB40E1D69}"/>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Drifters Density</a:t>
            </a:r>
          </a:p>
        </p:txBody>
      </p:sp>
      <p:pic>
        <p:nvPicPr>
          <p:cNvPr id="4" name="Picture 1" descr="esso_logo.png">
            <a:extLst>
              <a:ext uri="{FF2B5EF4-FFF2-40B4-BE49-F238E27FC236}">
                <a16:creationId xmlns:a16="http://schemas.microsoft.com/office/drawing/2014/main" id="{51821E07-16F1-03D0-E2E2-9CF36CE66B17}"/>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5" name="Picture 2" descr="hindilog">
            <a:extLst>
              <a:ext uri="{FF2B5EF4-FFF2-40B4-BE49-F238E27FC236}">
                <a16:creationId xmlns:a16="http://schemas.microsoft.com/office/drawing/2014/main" id="{47BB9B80-C364-747E-2B94-872CB786EA6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Tree>
    <p:extLst>
      <p:ext uri="{BB962C8B-B14F-4D97-AF65-F5344CB8AC3E}">
        <p14:creationId xmlns:p14="http://schemas.microsoft.com/office/powerpoint/2010/main" val="38387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A8CCF41-3EFB-0681-7742-A4D7E30C33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42" t="24227" r="9109" b="20650"/>
          <a:stretch/>
        </p:blipFill>
        <p:spPr>
          <a:xfrm>
            <a:off x="-4244" y="1545884"/>
            <a:ext cx="3890204" cy="2848334"/>
          </a:xfrm>
          <a:prstGeom prst="rect">
            <a:avLst/>
          </a:prstGeom>
        </p:spPr>
      </p:pic>
      <p:graphicFrame>
        <p:nvGraphicFramePr>
          <p:cNvPr id="6" name="Table 6">
            <a:extLst>
              <a:ext uri="{FF2B5EF4-FFF2-40B4-BE49-F238E27FC236}">
                <a16:creationId xmlns:a16="http://schemas.microsoft.com/office/drawing/2014/main" id="{7DA91834-80C5-4BDD-9D20-73860162C094}"/>
              </a:ext>
            </a:extLst>
          </p:cNvPr>
          <p:cNvGraphicFramePr>
            <a:graphicFrameLocks noGrp="1"/>
          </p:cNvGraphicFramePr>
          <p:nvPr/>
        </p:nvGraphicFramePr>
        <p:xfrm>
          <a:off x="3885960" y="1559021"/>
          <a:ext cx="5257234" cy="2613660"/>
        </p:xfrm>
        <a:graphic>
          <a:graphicData uri="http://schemas.openxmlformats.org/drawingml/2006/table">
            <a:tbl>
              <a:tblPr firstRow="1" bandRow="1">
                <a:tableStyleId>{5C22544A-7EE6-4342-B048-85BDC9FD1C3A}</a:tableStyleId>
              </a:tblPr>
              <a:tblGrid>
                <a:gridCol w="1116578">
                  <a:extLst>
                    <a:ext uri="{9D8B030D-6E8A-4147-A177-3AD203B41FA5}">
                      <a16:colId xmlns:a16="http://schemas.microsoft.com/office/drawing/2014/main" val="4205249127"/>
                    </a:ext>
                  </a:extLst>
                </a:gridCol>
                <a:gridCol w="2006004">
                  <a:extLst>
                    <a:ext uri="{9D8B030D-6E8A-4147-A177-3AD203B41FA5}">
                      <a16:colId xmlns:a16="http://schemas.microsoft.com/office/drawing/2014/main" val="3223594265"/>
                    </a:ext>
                  </a:extLst>
                </a:gridCol>
                <a:gridCol w="677466">
                  <a:extLst>
                    <a:ext uri="{9D8B030D-6E8A-4147-A177-3AD203B41FA5}">
                      <a16:colId xmlns:a16="http://schemas.microsoft.com/office/drawing/2014/main" val="3617713180"/>
                    </a:ext>
                  </a:extLst>
                </a:gridCol>
                <a:gridCol w="1457186">
                  <a:extLst>
                    <a:ext uri="{9D8B030D-6E8A-4147-A177-3AD203B41FA5}">
                      <a16:colId xmlns:a16="http://schemas.microsoft.com/office/drawing/2014/main" val="3355319720"/>
                    </a:ext>
                  </a:extLst>
                </a:gridCol>
              </a:tblGrid>
              <a:tr h="480060">
                <a:tc>
                  <a:txBody>
                    <a:bodyPr/>
                    <a:lstStyle/>
                    <a:p>
                      <a:pPr algn="ctr"/>
                      <a:r>
                        <a:rPr lang="en-IN" sz="1400" dirty="0">
                          <a:latin typeface="Times New Roman" panose="02020603050405020304" pitchFamily="18" charset="0"/>
                          <a:cs typeface="Times New Roman" panose="02020603050405020304" pitchFamily="18" charset="0"/>
                        </a:rPr>
                        <a:t>Vessel</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Period</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Deployed</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Area</a:t>
                      </a:r>
                    </a:p>
                  </a:txBody>
                  <a:tcPr marL="68580" marR="68580" marT="34290" marB="34290"/>
                </a:tc>
                <a:extLst>
                  <a:ext uri="{0D108BD9-81ED-4DB2-BD59-A6C34878D82A}">
                    <a16:rowId xmlns:a16="http://schemas.microsoft.com/office/drawing/2014/main" val="813575322"/>
                  </a:ext>
                </a:extLst>
              </a:tr>
              <a:tr h="480060">
                <a:tc>
                  <a:txBody>
                    <a:bodyPr/>
                    <a:lstStyle/>
                    <a:p>
                      <a:pPr algn="ctr"/>
                      <a:r>
                        <a:rPr lang="en-IN" sz="1400" dirty="0">
                          <a:latin typeface="Times New Roman" panose="02020603050405020304" pitchFamily="18" charset="0"/>
                          <a:cs typeface="Times New Roman" panose="02020603050405020304" pitchFamily="18" charset="0"/>
                        </a:rPr>
                        <a:t>Sagar Kanya</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17 January-17 February, 2022</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3</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Southern </a:t>
                      </a:r>
                      <a:r>
                        <a:rPr lang="en-IN" sz="1400" dirty="0" err="1">
                          <a:latin typeface="Times New Roman" panose="02020603050405020304" pitchFamily="18" charset="0"/>
                          <a:cs typeface="Times New Roman" panose="02020603050405020304" pitchFamily="18" charset="0"/>
                        </a:rPr>
                        <a:t>BoB</a:t>
                      </a:r>
                      <a:endParaRPr lang="en-IN"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42644056"/>
                  </a:ext>
                </a:extLst>
              </a:tr>
              <a:tr h="278130">
                <a:tc>
                  <a:txBody>
                    <a:bodyPr/>
                    <a:lstStyle/>
                    <a:p>
                      <a:pPr algn="ctr"/>
                      <a:r>
                        <a:rPr lang="en-IN" sz="1400" dirty="0">
                          <a:latin typeface="Times New Roman" panose="02020603050405020304" pitchFamily="18" charset="0"/>
                          <a:cs typeface="Times New Roman" panose="02020603050405020304" pitchFamily="18" charset="0"/>
                        </a:rPr>
                        <a:t>Sagar Kanya</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Times New Roman" panose="02020603050405020304" pitchFamily="18" charset="0"/>
                          <a:cs typeface="Times New Roman" panose="02020603050405020304" pitchFamily="18" charset="0"/>
                        </a:rPr>
                        <a:t>5 </a:t>
                      </a:r>
                      <a:r>
                        <a:rPr lang="en-IN" sz="1400">
                          <a:latin typeface="Times New Roman" panose="02020603050405020304" pitchFamily="18" charset="0"/>
                          <a:cs typeface="Times New Roman" panose="02020603050405020304" pitchFamily="18" charset="0"/>
                        </a:rPr>
                        <a:t>March-5 April </a:t>
                      </a:r>
                      <a:r>
                        <a:rPr lang="en-IN" sz="1400" dirty="0">
                          <a:latin typeface="Times New Roman" panose="02020603050405020304" pitchFamily="18" charset="0"/>
                          <a:cs typeface="Times New Roman" panose="02020603050405020304" pitchFamily="18" charset="0"/>
                        </a:rPr>
                        <a:t>2022</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6</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North-eastern AS</a:t>
                      </a:r>
                    </a:p>
                  </a:txBody>
                  <a:tcPr marL="68580" marR="68580" marT="34290" marB="34290"/>
                </a:tc>
                <a:extLst>
                  <a:ext uri="{0D108BD9-81ED-4DB2-BD59-A6C34878D82A}">
                    <a16:rowId xmlns:a16="http://schemas.microsoft.com/office/drawing/2014/main" val="3954316572"/>
                  </a:ext>
                </a:extLst>
              </a:tr>
              <a:tr h="480060">
                <a:tc>
                  <a:txBody>
                    <a:bodyPr/>
                    <a:lstStyle/>
                    <a:p>
                      <a:pPr algn="ctr"/>
                      <a:r>
                        <a:rPr lang="en-IN" sz="1400" dirty="0">
                          <a:latin typeface="Times New Roman" panose="02020603050405020304" pitchFamily="18" charset="0"/>
                          <a:cs typeface="Times New Roman" panose="02020603050405020304" pitchFamily="18" charset="0"/>
                        </a:rPr>
                        <a:t>Sagar Tara</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4-15 February 2022</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3 </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South western </a:t>
                      </a:r>
                      <a:r>
                        <a:rPr lang="en-IN" sz="1400" dirty="0" err="1">
                          <a:latin typeface="Times New Roman" panose="02020603050405020304" pitchFamily="18" charset="0"/>
                          <a:cs typeface="Times New Roman" panose="02020603050405020304" pitchFamily="18" charset="0"/>
                        </a:rPr>
                        <a:t>BoB</a:t>
                      </a:r>
                      <a:endParaRPr lang="en-IN"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618566218"/>
                  </a:ext>
                </a:extLst>
              </a:tr>
              <a:tr h="278130">
                <a:tc>
                  <a:txBody>
                    <a:bodyPr/>
                    <a:lstStyle/>
                    <a:p>
                      <a:pPr algn="ctr"/>
                      <a:r>
                        <a:rPr lang="en-IN" sz="1400" dirty="0">
                          <a:latin typeface="Times New Roman" panose="02020603050405020304" pitchFamily="18" charset="0"/>
                          <a:cs typeface="Times New Roman" panose="02020603050405020304" pitchFamily="18" charset="0"/>
                        </a:rPr>
                        <a:t>MV Blue Fin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Times New Roman" panose="02020603050405020304" pitchFamily="18" charset="0"/>
                          <a:cs typeface="Times New Roman" panose="02020603050405020304" pitchFamily="18" charset="0"/>
                        </a:rPr>
                        <a:t>14-15 February, 2022</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3</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Eastern AS</a:t>
                      </a:r>
                    </a:p>
                  </a:txBody>
                  <a:tcPr marL="68580" marR="68580" marT="34290" marB="34290"/>
                </a:tc>
                <a:extLst>
                  <a:ext uri="{0D108BD9-81ED-4DB2-BD59-A6C34878D82A}">
                    <a16:rowId xmlns:a16="http://schemas.microsoft.com/office/drawing/2014/main" val="1058650117"/>
                  </a:ext>
                </a:extLst>
              </a:tr>
              <a:tr h="274320">
                <a:tc>
                  <a:txBody>
                    <a:bodyPr/>
                    <a:lstStyle/>
                    <a:p>
                      <a:pPr algn="ctr"/>
                      <a:r>
                        <a:rPr lang="en-IN" sz="1400" dirty="0">
                          <a:latin typeface="Times New Roman" panose="02020603050405020304" pitchFamily="18" charset="0"/>
                          <a:cs typeface="Times New Roman" panose="02020603050405020304" pitchFamily="18" charset="0"/>
                        </a:rPr>
                        <a:t>Sagar Nidhi</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Times New Roman" panose="02020603050405020304" pitchFamily="18" charset="0"/>
                          <a:cs typeface="Times New Roman" panose="02020603050405020304" pitchFamily="18" charset="0"/>
                        </a:rPr>
                        <a:t>5-14 September 2022</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11</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Bay of Bengal</a:t>
                      </a:r>
                    </a:p>
                  </a:txBody>
                  <a:tcPr marL="68580" marR="68580" marT="34290" marB="34290"/>
                </a:tc>
                <a:extLst>
                  <a:ext uri="{0D108BD9-81ED-4DB2-BD59-A6C34878D82A}">
                    <a16:rowId xmlns:a16="http://schemas.microsoft.com/office/drawing/2014/main" val="3379300120"/>
                  </a:ext>
                </a:extLst>
              </a:tr>
              <a:tr h="278130">
                <a:tc>
                  <a:txBody>
                    <a:bodyPr/>
                    <a:lstStyle/>
                    <a:p>
                      <a:pPr algn="ctr"/>
                      <a:r>
                        <a:rPr lang="en-IN" sz="1400" dirty="0">
                          <a:latin typeface="Times New Roman" panose="02020603050405020304" pitchFamily="18" charset="0"/>
                          <a:cs typeface="Times New Roman" panose="02020603050405020304" pitchFamily="18" charset="0"/>
                        </a:rPr>
                        <a:t>Sagar Nidhi</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Times New Roman" panose="02020603050405020304" pitchFamily="18" charset="0"/>
                          <a:cs typeface="Times New Roman" panose="02020603050405020304" pitchFamily="18" charset="0"/>
                        </a:rPr>
                        <a:t>28 Jan to 14 Feb, 2023</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4</a:t>
                      </a:r>
                    </a:p>
                  </a:txBody>
                  <a:tcPr marL="68580" marR="68580" marT="34290" marB="34290"/>
                </a:tc>
                <a:tc>
                  <a:txBody>
                    <a:bodyPr/>
                    <a:lstStyle/>
                    <a:p>
                      <a:pPr algn="ctr"/>
                      <a:r>
                        <a:rPr lang="en-IN" sz="1400" dirty="0">
                          <a:latin typeface="Times New Roman" panose="02020603050405020304" pitchFamily="18" charset="0"/>
                          <a:cs typeface="Times New Roman" panose="02020603050405020304" pitchFamily="18" charset="0"/>
                        </a:rPr>
                        <a:t>Bay of Bengal</a:t>
                      </a:r>
                    </a:p>
                  </a:txBody>
                  <a:tcPr marL="68580" marR="68580" marT="34290" marB="34290"/>
                </a:tc>
                <a:extLst>
                  <a:ext uri="{0D108BD9-81ED-4DB2-BD59-A6C34878D82A}">
                    <a16:rowId xmlns:a16="http://schemas.microsoft.com/office/drawing/2014/main" val="396242583"/>
                  </a:ext>
                </a:extLst>
              </a:tr>
            </a:tbl>
          </a:graphicData>
        </a:graphic>
      </p:graphicFrame>
      <p:graphicFrame>
        <p:nvGraphicFramePr>
          <p:cNvPr id="12" name="Table 12">
            <a:extLst>
              <a:ext uri="{FF2B5EF4-FFF2-40B4-BE49-F238E27FC236}">
                <a16:creationId xmlns:a16="http://schemas.microsoft.com/office/drawing/2014/main" id="{29FDA577-987D-4B15-8CD6-4BD53A460E1E}"/>
              </a:ext>
            </a:extLst>
          </p:cNvPr>
          <p:cNvGraphicFramePr>
            <a:graphicFrameLocks noGrp="1"/>
          </p:cNvGraphicFramePr>
          <p:nvPr/>
        </p:nvGraphicFramePr>
        <p:xfrm>
          <a:off x="35604" y="4555989"/>
          <a:ext cx="3033317" cy="1554480"/>
        </p:xfrm>
        <a:graphic>
          <a:graphicData uri="http://schemas.openxmlformats.org/drawingml/2006/table">
            <a:tbl>
              <a:tblPr firstRow="1" bandRow="1">
                <a:tableStyleId>{5C22544A-7EE6-4342-B048-85BDC9FD1C3A}</a:tableStyleId>
              </a:tblPr>
              <a:tblGrid>
                <a:gridCol w="1086989">
                  <a:extLst>
                    <a:ext uri="{9D8B030D-6E8A-4147-A177-3AD203B41FA5}">
                      <a16:colId xmlns:a16="http://schemas.microsoft.com/office/drawing/2014/main" val="2251716559"/>
                    </a:ext>
                  </a:extLst>
                </a:gridCol>
                <a:gridCol w="1946328">
                  <a:extLst>
                    <a:ext uri="{9D8B030D-6E8A-4147-A177-3AD203B41FA5}">
                      <a16:colId xmlns:a16="http://schemas.microsoft.com/office/drawing/2014/main" val="1214857731"/>
                    </a:ext>
                  </a:extLst>
                </a:gridCol>
              </a:tblGrid>
              <a:tr h="274320">
                <a:tc gridSpan="2">
                  <a:txBody>
                    <a:bodyPr/>
                    <a:lstStyle/>
                    <a:p>
                      <a:pPr algn="ctr"/>
                      <a:r>
                        <a:rPr lang="en-US" sz="1400" dirty="0"/>
                        <a:t>Specifications</a:t>
                      </a:r>
                    </a:p>
                  </a:txBody>
                  <a:tcPr marL="68580" marR="68580" marT="34290" marB="34290"/>
                </a:tc>
                <a:tc hMerge="1">
                  <a:txBody>
                    <a:bodyPr/>
                    <a:lstStyle/>
                    <a:p>
                      <a:endParaRPr lang="en-US" dirty="0"/>
                    </a:p>
                  </a:txBody>
                  <a:tcPr/>
                </a:tc>
                <a:extLst>
                  <a:ext uri="{0D108BD9-81ED-4DB2-BD59-A6C34878D82A}">
                    <a16:rowId xmlns:a16="http://schemas.microsoft.com/office/drawing/2014/main" val="3009312056"/>
                  </a:ext>
                </a:extLst>
              </a:tr>
              <a:tr h="480060">
                <a:tc>
                  <a:txBody>
                    <a:bodyPr/>
                    <a:lstStyle/>
                    <a:p>
                      <a:r>
                        <a:rPr lang="en-US" sz="1400" dirty="0">
                          <a:latin typeface="Times New Roman" panose="02020603050405020304" pitchFamily="18" charset="0"/>
                          <a:cs typeface="Times New Roman" panose="02020603050405020304" pitchFamily="18" charset="0"/>
                        </a:rPr>
                        <a:t>Model</a:t>
                      </a:r>
                    </a:p>
                  </a:txBody>
                  <a:tcPr marL="68580" marR="68580" marT="34290" marB="34290"/>
                </a:tc>
                <a:tc>
                  <a:txBody>
                    <a:bodyPr/>
                    <a:lstStyle/>
                    <a:p>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SVP-B/40H; Drogue centered at 15m </a:t>
                      </a:r>
                      <a:endParaRPr lang="en-US" sz="14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151768080"/>
                  </a:ext>
                </a:extLst>
              </a:tr>
              <a:tr h="278130">
                <a:tc>
                  <a:txBody>
                    <a:bodyPr/>
                    <a:lstStyle/>
                    <a:p>
                      <a:r>
                        <a:rPr lang="en-US" sz="1400" dirty="0">
                          <a:latin typeface="Times New Roman" panose="02020603050405020304" pitchFamily="18" charset="0"/>
                          <a:cs typeface="Times New Roman" panose="02020603050405020304" pitchFamily="18" charset="0"/>
                        </a:rPr>
                        <a:t>Make</a:t>
                      </a:r>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Marlin </a:t>
                      </a:r>
                      <a:r>
                        <a:rPr lang="en-US" sz="1400" dirty="0" err="1">
                          <a:latin typeface="Times New Roman" panose="02020603050405020304" pitchFamily="18" charset="0"/>
                          <a:cs typeface="Times New Roman" panose="02020603050405020304" pitchFamily="18" charset="0"/>
                        </a:rPr>
                        <a:t>Yug</a:t>
                      </a:r>
                      <a:endParaRPr lang="en-US"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44094737"/>
                  </a:ext>
                </a:extLst>
              </a:tr>
              <a:tr h="278130">
                <a:tc>
                  <a:txBody>
                    <a:bodyPr/>
                    <a:lstStyle/>
                    <a:p>
                      <a:r>
                        <a:rPr lang="en-US" sz="1400" dirty="0">
                          <a:latin typeface="Times New Roman" panose="02020603050405020304" pitchFamily="18" charset="0"/>
                          <a:cs typeface="Times New Roman" panose="02020603050405020304" pitchFamily="18" charset="0"/>
                        </a:rPr>
                        <a:t>Sensors</a:t>
                      </a:r>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SST, Barometric pressure</a:t>
                      </a:r>
                    </a:p>
                  </a:txBody>
                  <a:tcPr marL="68580" marR="68580" marT="34290" marB="34290"/>
                </a:tc>
                <a:extLst>
                  <a:ext uri="{0D108BD9-81ED-4DB2-BD59-A6C34878D82A}">
                    <a16:rowId xmlns:a16="http://schemas.microsoft.com/office/drawing/2014/main" val="1459850625"/>
                  </a:ext>
                </a:extLst>
              </a:tr>
            </a:tbl>
          </a:graphicData>
        </a:graphic>
      </p:graphicFrame>
      <p:pic>
        <p:nvPicPr>
          <p:cNvPr id="14" name="Picture 13">
            <a:extLst>
              <a:ext uri="{FF2B5EF4-FFF2-40B4-BE49-F238E27FC236}">
                <a16:creationId xmlns:a16="http://schemas.microsoft.com/office/drawing/2014/main" id="{6A95E4BF-E804-47B4-ABE3-70830B0C3A0C}"/>
              </a:ext>
            </a:extLst>
          </p:cNvPr>
          <p:cNvPicPr>
            <a:picLocks noChangeAspect="1"/>
          </p:cNvPicPr>
          <p:nvPr/>
        </p:nvPicPr>
        <p:blipFill>
          <a:blip r:embed="rId3"/>
          <a:stretch>
            <a:fillRect/>
          </a:stretch>
        </p:blipFill>
        <p:spPr>
          <a:xfrm>
            <a:off x="3094458" y="4555990"/>
            <a:ext cx="1005784" cy="1401470"/>
          </a:xfrm>
          <a:prstGeom prst="rect">
            <a:avLst/>
          </a:prstGeom>
        </p:spPr>
      </p:pic>
      <p:pic>
        <p:nvPicPr>
          <p:cNvPr id="9" name="Picture 8" descr="A picture containing boat, sky, water, outdoor&#10;&#10;Description automatically generated">
            <a:extLst>
              <a:ext uri="{FF2B5EF4-FFF2-40B4-BE49-F238E27FC236}">
                <a16:creationId xmlns:a16="http://schemas.microsoft.com/office/drawing/2014/main" id="{C6827862-46A9-413C-A011-9E724FFF77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677"/>
          <a:stretch/>
        </p:blipFill>
        <p:spPr>
          <a:xfrm>
            <a:off x="6646875" y="4559185"/>
            <a:ext cx="2498381" cy="1416083"/>
          </a:xfrm>
          <a:prstGeom prst="rect">
            <a:avLst/>
          </a:prstGeom>
        </p:spPr>
      </p:pic>
      <p:pic>
        <p:nvPicPr>
          <p:cNvPr id="11" name="Picture 10" descr="A picture containing water, sky, outdoor, person&#10;&#10;Description automatically generated">
            <a:extLst>
              <a:ext uri="{FF2B5EF4-FFF2-40B4-BE49-F238E27FC236}">
                <a16:creationId xmlns:a16="http://schemas.microsoft.com/office/drawing/2014/main" id="{19DE574C-E288-4844-AB36-5C08652BFF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8150"/>
          <a:stretch/>
        </p:blipFill>
        <p:spPr>
          <a:xfrm>
            <a:off x="4122958" y="4555990"/>
            <a:ext cx="2498380" cy="1406960"/>
          </a:xfrm>
          <a:prstGeom prst="rect">
            <a:avLst/>
          </a:prstGeom>
        </p:spPr>
      </p:pic>
      <p:sp>
        <p:nvSpPr>
          <p:cNvPr id="5" name="TextBox 4">
            <a:extLst>
              <a:ext uri="{FF2B5EF4-FFF2-40B4-BE49-F238E27FC236}">
                <a16:creationId xmlns:a16="http://schemas.microsoft.com/office/drawing/2014/main" id="{84BC9118-8FD8-9EDB-E8FB-8587C8B57455}"/>
              </a:ext>
            </a:extLst>
          </p:cNvPr>
          <p:cNvSpPr txBox="1"/>
          <p:nvPr/>
        </p:nvSpPr>
        <p:spPr>
          <a:xfrm>
            <a:off x="518533" y="3789130"/>
            <a:ext cx="2325029" cy="300082"/>
          </a:xfrm>
          <a:prstGeom prst="rect">
            <a:avLst/>
          </a:prstGeom>
          <a:noFill/>
        </p:spPr>
        <p:txBody>
          <a:bodyPr wrap="square" rtlCol="0">
            <a:spAutoFit/>
          </a:bodyPr>
          <a:lstStyle/>
          <a:p>
            <a:r>
              <a:rPr lang="en-US" sz="1350" b="1" dirty="0">
                <a:solidFill>
                  <a:srgbClr val="0000CC"/>
                </a:solidFill>
                <a:latin typeface="Times New Roman" panose="02020603050405020304" pitchFamily="18" charset="0"/>
                <a:cs typeface="Times New Roman" panose="02020603050405020304" pitchFamily="18" charset="0"/>
              </a:rPr>
              <a:t>Presently active numbers: 7</a:t>
            </a:r>
          </a:p>
        </p:txBody>
      </p:sp>
      <p:sp>
        <p:nvSpPr>
          <p:cNvPr id="3" name="Rectangle 2">
            <a:extLst>
              <a:ext uri="{FF2B5EF4-FFF2-40B4-BE49-F238E27FC236}">
                <a16:creationId xmlns:a16="http://schemas.microsoft.com/office/drawing/2014/main" id="{97C51083-D6E0-9C18-91B2-8CE1E03103E3}"/>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B6FE839C-07F3-9F32-E189-AA86B016C999}"/>
              </a:ext>
            </a:extLst>
          </p:cNvPr>
          <p:cNvSpPr txBox="1">
            <a:spLocks/>
          </p:cNvSpPr>
          <p:nvPr/>
        </p:nvSpPr>
        <p:spPr>
          <a:xfrm>
            <a:off x="478155" y="290141"/>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a:solidFill>
                  <a:srgbClr val="FF0000"/>
                </a:solidFill>
              </a:rPr>
              <a:t>Satellite Tracked Surface Drifters</a:t>
            </a:r>
          </a:p>
        </p:txBody>
      </p:sp>
      <p:pic>
        <p:nvPicPr>
          <p:cNvPr id="8" name="Picture 1" descr="esso_logo.png">
            <a:extLst>
              <a:ext uri="{FF2B5EF4-FFF2-40B4-BE49-F238E27FC236}">
                <a16:creationId xmlns:a16="http://schemas.microsoft.com/office/drawing/2014/main" id="{63FE13F0-C3DF-C8EF-EAF1-D54C94C105FB}"/>
              </a:ext>
            </a:extLst>
          </p:cNvPr>
          <p:cNvPicPr>
            <a:picLocks noChangeAspect="1" noChangeArrowheads="1"/>
          </p:cNvPicPr>
          <p:nvPr/>
        </p:nvPicPr>
        <p:blipFill>
          <a:blip r:embed="rId6" cstate="print"/>
          <a:srcRect/>
          <a:stretch>
            <a:fillRect/>
          </a:stretch>
        </p:blipFill>
        <p:spPr bwMode="auto">
          <a:xfrm>
            <a:off x="0" y="304800"/>
            <a:ext cx="485775" cy="581025"/>
          </a:xfrm>
          <a:prstGeom prst="rect">
            <a:avLst/>
          </a:prstGeom>
          <a:noFill/>
        </p:spPr>
      </p:pic>
      <p:pic>
        <p:nvPicPr>
          <p:cNvPr id="10" name="Picture 2" descr="hindilog">
            <a:extLst>
              <a:ext uri="{FF2B5EF4-FFF2-40B4-BE49-F238E27FC236}">
                <a16:creationId xmlns:a16="http://schemas.microsoft.com/office/drawing/2014/main" id="{40DDBC03-A6A9-969B-2900-6F52A0DC4126}"/>
              </a:ext>
            </a:extLst>
          </p:cNvPr>
          <p:cNvPicPr>
            <a:picLocks noChangeAspect="1" noChangeArrowheads="1"/>
          </p:cNvPicPr>
          <p:nvPr/>
        </p:nvPicPr>
        <p:blipFill>
          <a:blip r:embed="rId7" cstate="print"/>
          <a:srcRect l="49619" t="30254"/>
          <a:stretch>
            <a:fillRect/>
          </a:stretch>
        </p:blipFill>
        <p:spPr bwMode="auto">
          <a:xfrm>
            <a:off x="7560945" y="0"/>
            <a:ext cx="1553305" cy="581025"/>
          </a:xfrm>
          <a:prstGeom prst="rect">
            <a:avLst/>
          </a:prstGeom>
          <a:noFill/>
        </p:spPr>
      </p:pic>
    </p:spTree>
    <p:extLst>
      <p:ext uri="{BB962C8B-B14F-4D97-AF65-F5344CB8AC3E}">
        <p14:creationId xmlns:p14="http://schemas.microsoft.com/office/powerpoint/2010/main" val="382055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D8E2B52-B738-1882-94C2-85A817270FB1}"/>
              </a:ext>
            </a:extLst>
          </p:cNvPr>
          <p:cNvGraphicFramePr>
            <a:graphicFrameLocks noGrp="1"/>
          </p:cNvGraphicFramePr>
          <p:nvPr>
            <p:extLst>
              <p:ext uri="{D42A27DB-BD31-4B8C-83A1-F6EECF244321}">
                <p14:modId xmlns:p14="http://schemas.microsoft.com/office/powerpoint/2010/main" val="1360128303"/>
              </p:ext>
            </p:extLst>
          </p:nvPr>
        </p:nvGraphicFramePr>
        <p:xfrm>
          <a:off x="4149524" y="3276600"/>
          <a:ext cx="4994477" cy="2571750"/>
        </p:xfrm>
        <a:graphic>
          <a:graphicData uri="http://schemas.openxmlformats.org/drawingml/2006/table">
            <a:tbl>
              <a:tblPr firstRow="1" bandRow="1">
                <a:tableStyleId>{5940675A-B579-460E-94D1-54222C63F5DA}</a:tableStyleId>
              </a:tblPr>
              <a:tblGrid>
                <a:gridCol w="3358729">
                  <a:extLst>
                    <a:ext uri="{9D8B030D-6E8A-4147-A177-3AD203B41FA5}">
                      <a16:colId xmlns:a16="http://schemas.microsoft.com/office/drawing/2014/main" val="1859329696"/>
                    </a:ext>
                  </a:extLst>
                </a:gridCol>
                <a:gridCol w="1635748">
                  <a:extLst>
                    <a:ext uri="{9D8B030D-6E8A-4147-A177-3AD203B41FA5}">
                      <a16:colId xmlns:a16="http://schemas.microsoft.com/office/drawing/2014/main" val="649911908"/>
                    </a:ext>
                  </a:extLst>
                </a:gridCol>
              </a:tblGrid>
              <a:tr h="228600">
                <a:tc>
                  <a:txBody>
                    <a:bodyPr/>
                    <a:lstStyle/>
                    <a:p>
                      <a:r>
                        <a:rPr lang="en-IN" sz="1100" b="0" dirty="0">
                          <a:latin typeface="Times New Roman" panose="02020603050405020304" pitchFamily="18" charset="0"/>
                          <a:cs typeface="Times New Roman" panose="02020603050405020304" pitchFamily="18" charset="0"/>
                        </a:rPr>
                        <a:t>Operational Program</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YES</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220756266"/>
                  </a:ext>
                </a:extLst>
              </a:tr>
              <a:tr h="228600">
                <a:tc>
                  <a:txBody>
                    <a:bodyPr/>
                    <a:lstStyle/>
                    <a:p>
                      <a:r>
                        <a:rPr lang="en-IN" sz="1100" b="0" dirty="0">
                          <a:latin typeface="Times New Roman" panose="02020603050405020304" pitchFamily="18" charset="0"/>
                          <a:cs typeface="Times New Roman" panose="02020603050405020304" pitchFamily="18" charset="0"/>
                        </a:rPr>
                        <a:t>Met / ocean research</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YES</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830241565"/>
                  </a:ext>
                </a:extLst>
              </a:tr>
              <a:tr h="278130">
                <a:tc>
                  <a:txBody>
                    <a:bodyPr/>
                    <a:lstStyle/>
                    <a:p>
                      <a:r>
                        <a:rPr lang="en-IN" sz="1100" b="0" dirty="0">
                          <a:latin typeface="Times New Roman" panose="02020603050405020304" pitchFamily="18" charset="0"/>
                          <a:cs typeface="Times New Roman" panose="02020603050405020304" pitchFamily="18" charset="0"/>
                        </a:rPr>
                        <a:t>Developmental</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YES</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162291645"/>
                  </a:ext>
                </a:extLst>
              </a:tr>
              <a:tr h="228600">
                <a:tc>
                  <a:txBody>
                    <a:bodyPr/>
                    <a:lstStyle/>
                    <a:p>
                      <a:r>
                        <a:rPr lang="en-IN" sz="1100" b="0" dirty="0">
                          <a:latin typeface="Times New Roman" panose="02020603050405020304" pitchFamily="18" charset="0"/>
                          <a:cs typeface="Times New Roman" panose="02020603050405020304" pitchFamily="18" charset="0"/>
                        </a:rPr>
                        <a:t>Main deployment areas</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Indian Ocean</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85915452"/>
                  </a:ext>
                </a:extLst>
              </a:tr>
              <a:tr h="278130">
                <a:tc>
                  <a:txBody>
                    <a:bodyPr/>
                    <a:lstStyle/>
                    <a:p>
                      <a:r>
                        <a:rPr lang="en-IN" sz="1100" b="0" dirty="0">
                          <a:latin typeface="Times New Roman" panose="02020603050405020304" pitchFamily="18" charset="0"/>
                          <a:cs typeface="Times New Roman" panose="02020603050405020304" pitchFamily="18" charset="0"/>
                        </a:rPr>
                        <a:t>Quality of buoy data</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As per WMO standard</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91500543"/>
                  </a:ext>
                </a:extLst>
              </a:tr>
              <a:tr h="228600">
                <a:tc>
                  <a:txBody>
                    <a:bodyPr/>
                    <a:lstStyle/>
                    <a:p>
                      <a:r>
                        <a:rPr lang="en-IN" sz="1100" b="0" dirty="0">
                          <a:latin typeface="Times New Roman" panose="02020603050405020304" pitchFamily="18" charset="0"/>
                          <a:cs typeface="Times New Roman" panose="02020603050405020304" pitchFamily="18" charset="0"/>
                        </a:rPr>
                        <a:t>Communications</a:t>
                      </a:r>
                    </a:p>
                  </a:txBody>
                  <a:tcPr marL="68580" marR="68580" marT="34290" marB="34290"/>
                </a:tc>
                <a:tc>
                  <a:txBody>
                    <a:bodyPr/>
                    <a:lstStyle/>
                    <a:p>
                      <a:r>
                        <a:rPr lang="en-IN" sz="1100" b="0">
                          <a:latin typeface="Times New Roman" panose="02020603050405020304" pitchFamily="18" charset="0"/>
                          <a:cs typeface="Times New Roman" panose="02020603050405020304" pitchFamily="18" charset="0"/>
                        </a:rPr>
                        <a:t>Iridium satellite telemetry</a:t>
                      </a:r>
                      <a:endParaRPr lang="en-IN" sz="11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04345740"/>
                  </a:ext>
                </a:extLst>
              </a:tr>
              <a:tr h="278130">
                <a:tc>
                  <a:txBody>
                    <a:bodyPr/>
                    <a:lstStyle/>
                    <a:p>
                      <a:r>
                        <a:rPr lang="en-IN" sz="1100" b="0" dirty="0">
                          <a:latin typeface="Times New Roman" panose="02020603050405020304" pitchFamily="18" charset="0"/>
                          <a:cs typeface="Times New Roman" panose="02020603050405020304" pitchFamily="18" charset="0"/>
                        </a:rPr>
                        <a:t>Buoy lifetimes</a:t>
                      </a:r>
                    </a:p>
                  </a:txBody>
                  <a:tcPr marL="68580" marR="68580" marT="34290" marB="34290"/>
                </a:tc>
                <a:tc>
                  <a:txBody>
                    <a:bodyPr/>
                    <a:lstStyle/>
                    <a:p>
                      <a:r>
                        <a:rPr lang="en-IN" sz="1100" b="0" dirty="0">
                          <a:latin typeface="Times New Roman" panose="02020603050405020304" pitchFamily="18" charset="0"/>
                          <a:cs typeface="Times New Roman" panose="02020603050405020304" pitchFamily="18" charset="0"/>
                        </a:rPr>
                        <a:t>01 year</a:t>
                      </a:r>
                    </a:p>
                  </a:txBody>
                  <a:tcPr marL="68580" marR="68580" marT="34290" marB="34290"/>
                </a:tc>
                <a:extLst>
                  <a:ext uri="{0D108BD9-81ED-4DB2-BD59-A6C34878D82A}">
                    <a16:rowId xmlns:a16="http://schemas.microsoft.com/office/drawing/2014/main" val="2306104557"/>
                  </a:ext>
                </a:extLst>
              </a:tr>
              <a:tr h="228600">
                <a:tc>
                  <a:txBody>
                    <a:bodyPr/>
                    <a:lstStyle/>
                    <a:p>
                      <a:r>
                        <a:rPr lang="en-GB" sz="1100" b="0" dirty="0">
                          <a:latin typeface="Times New Roman" panose="02020603050405020304" pitchFamily="18" charset="0"/>
                          <a:cs typeface="Times New Roman" panose="02020603050405020304" pitchFamily="18" charset="0"/>
                        </a:rPr>
                        <a:t>Deployed during the year</a:t>
                      </a:r>
                      <a:endParaRPr lang="en-IN" sz="1100" b="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100" b="0" dirty="0">
                          <a:latin typeface="Times New Roman" panose="02020603050405020304" pitchFamily="18" charset="0"/>
                          <a:cs typeface="Times New Roman" panose="02020603050405020304" pitchFamily="18" charset="0"/>
                        </a:rPr>
                        <a:t>30</a:t>
                      </a:r>
                    </a:p>
                  </a:txBody>
                  <a:tcPr marL="68580" marR="68580" marT="34290" marB="34290"/>
                </a:tc>
                <a:extLst>
                  <a:ext uri="{0D108BD9-81ED-4DB2-BD59-A6C34878D82A}">
                    <a16:rowId xmlns:a16="http://schemas.microsoft.com/office/drawing/2014/main" val="1431197723"/>
                  </a:ext>
                </a:extLst>
              </a:tr>
              <a:tr h="278130">
                <a:tc>
                  <a:txBody>
                    <a:bodyPr/>
                    <a:lstStyle/>
                    <a:p>
                      <a:r>
                        <a:rPr lang="en-GB" sz="1100" b="0" dirty="0">
                          <a:latin typeface="Times New Roman" panose="02020603050405020304" pitchFamily="18" charset="0"/>
                          <a:cs typeface="Times New Roman" panose="02020603050405020304" pitchFamily="18" charset="0"/>
                        </a:rPr>
                        <a:t>Reporting on GTS </a:t>
                      </a:r>
                      <a:endParaRPr lang="en-IN" sz="1100" b="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100" b="0" dirty="0">
                          <a:latin typeface="Times New Roman" panose="02020603050405020304" pitchFamily="18" charset="0"/>
                          <a:cs typeface="Times New Roman" panose="02020603050405020304" pitchFamily="18" charset="0"/>
                        </a:rPr>
                        <a:t>yes</a:t>
                      </a:r>
                    </a:p>
                  </a:txBody>
                  <a:tcPr marL="68580" marR="68580" marT="34290" marB="34290"/>
                </a:tc>
                <a:extLst>
                  <a:ext uri="{0D108BD9-81ED-4DB2-BD59-A6C34878D82A}">
                    <a16:rowId xmlns:a16="http://schemas.microsoft.com/office/drawing/2014/main" val="2757536642"/>
                  </a:ext>
                </a:extLst>
              </a:tr>
              <a:tr h="278130">
                <a:tc>
                  <a:txBody>
                    <a:bodyPr/>
                    <a:lstStyle/>
                    <a:p>
                      <a:r>
                        <a:rPr lang="en-GB" sz="1100" b="0" dirty="0">
                          <a:latin typeface="Times New Roman" panose="02020603050405020304" pitchFamily="18" charset="0"/>
                          <a:cs typeface="Times New Roman" panose="02020603050405020304" pitchFamily="18" charset="0"/>
                        </a:rPr>
                        <a:t>Planned for deployment in the next 12 months</a:t>
                      </a:r>
                      <a:endParaRPr lang="en-IN" sz="1100" b="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100" b="0" dirty="0">
                          <a:latin typeface="Times New Roman" panose="02020603050405020304" pitchFamily="18" charset="0"/>
                          <a:cs typeface="Times New Roman" panose="02020603050405020304" pitchFamily="18" charset="0"/>
                        </a:rPr>
                        <a:t>30</a:t>
                      </a:r>
                    </a:p>
                  </a:txBody>
                  <a:tcPr marL="68580" marR="68580" marT="34290" marB="34290"/>
                </a:tc>
                <a:extLst>
                  <a:ext uri="{0D108BD9-81ED-4DB2-BD59-A6C34878D82A}">
                    <a16:rowId xmlns:a16="http://schemas.microsoft.com/office/drawing/2014/main" val="2244168866"/>
                  </a:ext>
                </a:extLst>
              </a:tr>
            </a:tbl>
          </a:graphicData>
        </a:graphic>
      </p:graphicFrame>
      <p:pic>
        <p:nvPicPr>
          <p:cNvPr id="6" name="Picture 5">
            <a:extLst>
              <a:ext uri="{FF2B5EF4-FFF2-40B4-BE49-F238E27FC236}">
                <a16:creationId xmlns:a16="http://schemas.microsoft.com/office/drawing/2014/main" id="{6FDC0079-E789-394A-6073-CD2D077AEB22}"/>
              </a:ext>
            </a:extLst>
          </p:cNvPr>
          <p:cNvPicPr>
            <a:picLocks noChangeAspect="1"/>
          </p:cNvPicPr>
          <p:nvPr/>
        </p:nvPicPr>
        <p:blipFill>
          <a:blip r:embed="rId3"/>
          <a:stretch>
            <a:fillRect/>
          </a:stretch>
        </p:blipFill>
        <p:spPr>
          <a:xfrm>
            <a:off x="2438400" y="3489110"/>
            <a:ext cx="1495600" cy="1159090"/>
          </a:xfrm>
          <a:prstGeom prst="rect">
            <a:avLst/>
          </a:prstGeom>
        </p:spPr>
      </p:pic>
      <p:sp>
        <p:nvSpPr>
          <p:cNvPr id="7" name="TextBox 6">
            <a:extLst>
              <a:ext uri="{FF2B5EF4-FFF2-40B4-BE49-F238E27FC236}">
                <a16:creationId xmlns:a16="http://schemas.microsoft.com/office/drawing/2014/main" id="{53ADBFB7-A90B-C25A-A337-BC51F7E40044}"/>
              </a:ext>
            </a:extLst>
          </p:cNvPr>
          <p:cNvSpPr txBox="1"/>
          <p:nvPr/>
        </p:nvSpPr>
        <p:spPr>
          <a:xfrm>
            <a:off x="2326210" y="990600"/>
            <a:ext cx="6791747" cy="2159566"/>
          </a:xfrm>
          <a:prstGeom prst="rect">
            <a:avLst/>
          </a:prstGeom>
          <a:noFill/>
        </p:spPr>
        <p:txBody>
          <a:bodyPr wrap="square">
            <a:spAutoFit/>
          </a:bodyPr>
          <a:lstStyle/>
          <a:p>
            <a:pPr algn="just" eaLnBrk="1" hangingPunct="1"/>
            <a:r>
              <a:rPr lang="en-GB" altLang="en-US" b="1" dirty="0">
                <a:solidFill>
                  <a:srgbClr val="FF0000"/>
                </a:solidFill>
                <a:latin typeface="Times New Roman" panose="02020603050405020304" pitchFamily="18" charset="0"/>
                <a:cs typeface="Times New Roman" panose="02020603050405020304" pitchFamily="18" charset="0"/>
              </a:rPr>
              <a:t>Deployment of 30 DWSBD per year as a part of DOM</a:t>
            </a:r>
          </a:p>
          <a:p>
            <a:pPr algn="just">
              <a:spcBef>
                <a:spcPts val="450"/>
              </a:spcBef>
            </a:pPr>
            <a:r>
              <a:rPr lang="en-IN" altLang="en-US" b="1" dirty="0">
                <a:solidFill>
                  <a:srgbClr val="0000CC"/>
                </a:solidFill>
                <a:latin typeface="Times New Roman" panose="02020603050405020304" pitchFamily="18" charset="0"/>
                <a:cs typeface="Times New Roman" panose="02020603050405020304" pitchFamily="18" charset="0"/>
              </a:rPr>
              <a:t>Parameter: </a:t>
            </a:r>
            <a:r>
              <a:rPr lang="en-GB" altLang="en-US" dirty="0">
                <a:latin typeface="Times New Roman" panose="02020603050405020304" pitchFamily="18" charset="0"/>
                <a:cs typeface="Times New Roman" panose="02020603050405020304" pitchFamily="18" charset="0"/>
              </a:rPr>
              <a:t>wave parameters, surface currents, SST and Atmospheric pressure</a:t>
            </a:r>
          </a:p>
          <a:p>
            <a:pPr marL="0" lvl="1" algn="just">
              <a:spcBef>
                <a:spcPts val="450"/>
              </a:spcBef>
            </a:pPr>
            <a:r>
              <a:rPr lang="en-US" altLang="en-US" b="1" dirty="0">
                <a:solidFill>
                  <a:srgbClr val="0000CC"/>
                </a:solidFill>
                <a:latin typeface="Times New Roman" panose="02020603050405020304" pitchFamily="18" charset="0"/>
                <a:cs typeface="Times New Roman" panose="02020603050405020304" pitchFamily="18" charset="0"/>
              </a:rPr>
              <a:t>Applications: </a:t>
            </a:r>
            <a:r>
              <a:rPr lang="en-US" altLang="en-US" dirty="0">
                <a:latin typeface="Times New Roman" panose="02020603050405020304" pitchFamily="18" charset="0"/>
                <a:cs typeface="Times New Roman" panose="02020603050405020304" pitchFamily="18" charset="0"/>
              </a:rPr>
              <a:t>Impact of southern ocean swell on Indian coast,</a:t>
            </a:r>
            <a:r>
              <a:rPr lang="en-US" altLang="en-US" b="1" dirty="0">
                <a:solidFill>
                  <a:srgbClr val="0000CC"/>
                </a:solidFill>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rPr>
              <a:t>wave characteristics in different time scales, Real-time evaluation of operational wave forecast, Validation of wave model output and Remote Sensing Data</a:t>
            </a:r>
            <a:endParaRPr lang="en-US" altLang="en-US" b="1"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EC48A180-3B08-9907-1CE3-DE6C1DE71072}"/>
              </a:ext>
            </a:extLst>
          </p:cNvPr>
          <p:cNvGrpSpPr/>
          <p:nvPr/>
        </p:nvGrpSpPr>
        <p:grpSpPr>
          <a:xfrm>
            <a:off x="110152" y="3733800"/>
            <a:ext cx="2328248" cy="2108204"/>
            <a:chOff x="2440547" y="627408"/>
            <a:chExt cx="7124347" cy="6097684"/>
          </a:xfrm>
        </p:grpSpPr>
        <p:pic>
          <p:nvPicPr>
            <p:cNvPr id="9" name="Picture 8" descr="29jul-02aug.gif">
              <a:extLst>
                <a:ext uri="{FF2B5EF4-FFF2-40B4-BE49-F238E27FC236}">
                  <a16:creationId xmlns:a16="http://schemas.microsoft.com/office/drawing/2014/main" id="{4C7EFE00-5547-1C4D-8B16-CF4B86E7905C}"/>
                </a:ext>
              </a:extLst>
            </p:cNvPr>
            <p:cNvPicPr>
              <a:picLocks noChangeAspect="1"/>
            </p:cNvPicPr>
            <p:nvPr/>
          </p:nvPicPr>
          <p:blipFill rotWithShape="1">
            <a:blip r:embed="rId4" cstate="print"/>
            <a:srcRect t="7502"/>
            <a:stretch/>
          </p:blipFill>
          <p:spPr>
            <a:xfrm>
              <a:off x="2440547" y="627408"/>
              <a:ext cx="7124347" cy="6097684"/>
            </a:xfrm>
            <a:prstGeom prst="rect">
              <a:avLst/>
            </a:prstGeom>
          </p:spPr>
        </p:pic>
        <p:pic>
          <p:nvPicPr>
            <p:cNvPr id="10" name="Picture 9" descr="A map of the world&#10;&#10;Description automatically generated">
              <a:extLst>
                <a:ext uri="{FF2B5EF4-FFF2-40B4-BE49-F238E27FC236}">
                  <a16:creationId xmlns:a16="http://schemas.microsoft.com/office/drawing/2014/main" id="{E36069EB-DDAE-155F-CD3C-F32DE3262963}"/>
                </a:ext>
              </a:extLst>
            </p:cNvPr>
            <p:cNvPicPr>
              <a:picLocks noChangeAspect="1"/>
            </p:cNvPicPr>
            <p:nvPr/>
          </p:nvPicPr>
          <p:blipFill rotWithShape="1">
            <a:blip r:embed="rId5" cstate="print">
              <a:clrChange>
                <a:clrFrom>
                  <a:srgbClr val="F0F0F0"/>
                </a:clrFrom>
                <a:clrTo>
                  <a:srgbClr val="F0F0F0">
                    <a:alpha val="0"/>
                  </a:srgbClr>
                </a:clrTo>
              </a:clrChange>
              <a:extLst>
                <a:ext uri="{28A0092B-C50C-407E-A947-70E740481C1C}">
                  <a14:useLocalDpi xmlns:a14="http://schemas.microsoft.com/office/drawing/2010/main" val="0"/>
                </a:ext>
              </a:extLst>
            </a:blip>
            <a:srcRect l="10923" t="19853" r="10492" b="19423"/>
            <a:stretch/>
          </p:blipFill>
          <p:spPr>
            <a:xfrm>
              <a:off x="3262675" y="1116528"/>
              <a:ext cx="5621194" cy="4614238"/>
            </a:xfrm>
            <a:prstGeom prst="rect">
              <a:avLst/>
            </a:prstGeom>
          </p:spPr>
        </p:pic>
      </p:grpSp>
      <p:pic>
        <p:nvPicPr>
          <p:cNvPr id="3" name="Shape3">
            <a:extLst>
              <a:ext uri="{FF2B5EF4-FFF2-40B4-BE49-F238E27FC236}">
                <a16:creationId xmlns:a16="http://schemas.microsoft.com/office/drawing/2014/main" id="{45E81500-7CE3-DF29-C6EE-EBD3C259333B}"/>
              </a:ext>
            </a:extLst>
          </p:cNvPr>
          <p:cNvPicPr>
            <a:picLocks noChangeAspect="1"/>
          </p:cNvPicPr>
          <p:nvPr/>
        </p:nvPicPr>
        <p:blipFill>
          <a:blip r:embed="rId6"/>
          <a:stretch/>
        </p:blipFill>
        <p:spPr>
          <a:xfrm>
            <a:off x="196181" y="1664957"/>
            <a:ext cx="2013619" cy="1992643"/>
          </a:xfrm>
          <a:prstGeom prst="rect">
            <a:avLst/>
          </a:prstGeom>
          <a:ln w="88920" cap="sq">
            <a:solidFill>
              <a:srgbClr val="FFFFFF"/>
            </a:solidFill>
            <a:miter/>
          </a:ln>
          <a:effectLst>
            <a:outerShdw blurRad="55000" dist="1764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FD9DEF2-0548-AA62-43B9-150167AF8FBC}"/>
              </a:ext>
            </a:extLst>
          </p:cNvPr>
          <p:cNvSpPr txBox="1"/>
          <p:nvPr/>
        </p:nvSpPr>
        <p:spPr>
          <a:xfrm>
            <a:off x="106342" y="5913120"/>
            <a:ext cx="9144000" cy="836126"/>
          </a:xfrm>
          <a:prstGeom prst="rect">
            <a:avLst/>
          </a:prstGeom>
          <a:noFill/>
        </p:spPr>
        <p:txBody>
          <a:bodyPr wrap="square" rtlCol="0">
            <a:spAutoFit/>
          </a:bodyPr>
          <a:lstStyle/>
          <a:p>
            <a:pPr marL="270000" indent="-270000">
              <a:spcBef>
                <a:spcPts val="450"/>
              </a:spcBef>
              <a:spcAft>
                <a:spcPts val="450"/>
              </a:spcAft>
              <a:buFont typeface="Wingdings" panose="05000000000000000000" pitchFamily="2" charset="2"/>
              <a:buChar char="q"/>
            </a:pPr>
            <a:r>
              <a:rPr lang="en-IN" sz="2000" dirty="0">
                <a:latin typeface="Times New Roamn"/>
              </a:rPr>
              <a:t>30 Nos of WAVE DRIFTERS was deployed in 2023</a:t>
            </a:r>
          </a:p>
          <a:p>
            <a:pPr marL="270000" indent="-270000">
              <a:spcBef>
                <a:spcPts val="450"/>
              </a:spcBef>
              <a:spcAft>
                <a:spcPts val="450"/>
              </a:spcAft>
              <a:buFont typeface="Wingdings" panose="05000000000000000000" pitchFamily="2" charset="2"/>
              <a:buChar char="q"/>
            </a:pPr>
            <a:r>
              <a:rPr lang="en-IN" sz="2000" dirty="0">
                <a:latin typeface="Times New Roamn"/>
              </a:rPr>
              <a:t>Received 30 Nos  of wave drifters for deployment in 2024 </a:t>
            </a:r>
          </a:p>
        </p:txBody>
      </p:sp>
      <p:sp>
        <p:nvSpPr>
          <p:cNvPr id="4" name="Rectangle 3">
            <a:extLst>
              <a:ext uri="{FF2B5EF4-FFF2-40B4-BE49-F238E27FC236}">
                <a16:creationId xmlns:a16="http://schemas.microsoft.com/office/drawing/2014/main" id="{DB7C6677-5B6F-CA90-7FEC-562C95AB5E8E}"/>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490CDB4-5C0F-FFD2-351A-0D8DF788F576}"/>
              </a:ext>
            </a:extLst>
          </p:cNvPr>
          <p:cNvSpPr txBox="1">
            <a:spLocks/>
          </p:cNvSpPr>
          <p:nvPr/>
        </p:nvSpPr>
        <p:spPr>
          <a:xfrm>
            <a:off x="478155" y="290141"/>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a:solidFill>
                  <a:srgbClr val="FF0000"/>
                </a:solidFill>
              </a:rPr>
              <a:t>Wave Drifters</a:t>
            </a:r>
          </a:p>
        </p:txBody>
      </p:sp>
      <p:pic>
        <p:nvPicPr>
          <p:cNvPr id="13" name="Picture 1" descr="esso_logo.png">
            <a:extLst>
              <a:ext uri="{FF2B5EF4-FFF2-40B4-BE49-F238E27FC236}">
                <a16:creationId xmlns:a16="http://schemas.microsoft.com/office/drawing/2014/main" id="{D3A3523B-6739-AA8F-8E4A-28D23A11B041}"/>
              </a:ext>
            </a:extLst>
          </p:cNvPr>
          <p:cNvPicPr>
            <a:picLocks noChangeAspect="1" noChangeArrowheads="1"/>
          </p:cNvPicPr>
          <p:nvPr/>
        </p:nvPicPr>
        <p:blipFill>
          <a:blip r:embed="rId7" cstate="print"/>
          <a:srcRect/>
          <a:stretch>
            <a:fillRect/>
          </a:stretch>
        </p:blipFill>
        <p:spPr bwMode="auto">
          <a:xfrm>
            <a:off x="0" y="304800"/>
            <a:ext cx="485775" cy="581025"/>
          </a:xfrm>
          <a:prstGeom prst="rect">
            <a:avLst/>
          </a:prstGeom>
          <a:noFill/>
        </p:spPr>
      </p:pic>
      <p:pic>
        <p:nvPicPr>
          <p:cNvPr id="14" name="Picture 2" descr="hindilog">
            <a:extLst>
              <a:ext uri="{FF2B5EF4-FFF2-40B4-BE49-F238E27FC236}">
                <a16:creationId xmlns:a16="http://schemas.microsoft.com/office/drawing/2014/main" id="{DCB5D4B8-7934-293C-4BC3-A28EA6937AD0}"/>
              </a:ext>
            </a:extLst>
          </p:cNvPr>
          <p:cNvPicPr>
            <a:picLocks noChangeAspect="1" noChangeArrowheads="1"/>
          </p:cNvPicPr>
          <p:nvPr/>
        </p:nvPicPr>
        <p:blipFill>
          <a:blip r:embed="rId8" cstate="print"/>
          <a:srcRect l="49619" t="30254"/>
          <a:stretch>
            <a:fillRect/>
          </a:stretch>
        </p:blipFill>
        <p:spPr bwMode="auto">
          <a:xfrm>
            <a:off x="7560945" y="0"/>
            <a:ext cx="1553305" cy="581025"/>
          </a:xfrm>
          <a:prstGeom prst="rect">
            <a:avLst/>
          </a:prstGeom>
          <a:noFill/>
        </p:spPr>
      </p:pic>
    </p:spTree>
    <p:extLst>
      <p:ext uri="{BB962C8B-B14F-4D97-AF65-F5344CB8AC3E}">
        <p14:creationId xmlns:p14="http://schemas.microsoft.com/office/powerpoint/2010/main" val="419824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white background&#10;&#10;Description automatically generated">
            <a:extLst>
              <a:ext uri="{FF2B5EF4-FFF2-40B4-BE49-F238E27FC236}">
                <a16:creationId xmlns:a16="http://schemas.microsoft.com/office/drawing/2014/main" id="{71FFE991-A193-A364-8AB6-BD6365356E34}"/>
              </a:ext>
            </a:extLst>
          </p:cNvPr>
          <p:cNvPicPr>
            <a:picLocks noChangeAspect="1"/>
          </p:cNvPicPr>
          <p:nvPr/>
        </p:nvPicPr>
        <p:blipFill rotWithShape="1">
          <a:blip r:embed="rId3">
            <a:extLst>
              <a:ext uri="{28A0092B-C50C-407E-A947-70E740481C1C}">
                <a14:useLocalDpi xmlns:a14="http://schemas.microsoft.com/office/drawing/2010/main" val="0"/>
              </a:ext>
            </a:extLst>
          </a:blip>
          <a:srcRect l="41932" t="15724" r="44046" b="14619"/>
          <a:stretch/>
        </p:blipFill>
        <p:spPr>
          <a:xfrm>
            <a:off x="6248400" y="1837276"/>
            <a:ext cx="2768044" cy="2362328"/>
          </a:xfrm>
          <a:prstGeom prst="rect">
            <a:avLst/>
          </a:prstGeom>
        </p:spPr>
      </p:pic>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4"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5"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76200" y="1030038"/>
            <a:ext cx="8991600" cy="461665"/>
          </a:xfrm>
          <a:prstGeom prst="rect">
            <a:avLst/>
          </a:prstGeom>
          <a:noFill/>
        </p:spPr>
        <p:txBody>
          <a:bodyPr wrap="square">
            <a:spAutoFit/>
          </a:bodyPr>
          <a:lstStyle/>
          <a:p>
            <a:pPr algn="ctr"/>
            <a:r>
              <a:rPr lang="en-US" sz="2400" b="1" i="0" dirty="0">
                <a:solidFill>
                  <a:srgbClr val="28282A"/>
                </a:solidFill>
                <a:effectLst/>
                <a:latin typeface="Open Sans" panose="020B0606030504020204" pitchFamily="34" charset="0"/>
              </a:rPr>
              <a:t>Drifters Provide Critical Data to Improve Forecasts</a:t>
            </a:r>
          </a:p>
        </p:txBody>
      </p:sp>
      <p:pic>
        <p:nvPicPr>
          <p:cNvPr id="7" name="Picture 6" descr="A close-up of a white background&#10;&#10;Description automatically generated">
            <a:extLst>
              <a:ext uri="{FF2B5EF4-FFF2-40B4-BE49-F238E27FC236}">
                <a16:creationId xmlns:a16="http://schemas.microsoft.com/office/drawing/2014/main" id="{A46934F7-4C46-75F9-536C-6CC8EF9660E7}"/>
              </a:ext>
            </a:extLst>
          </p:cNvPr>
          <p:cNvPicPr>
            <a:picLocks noChangeAspect="1"/>
          </p:cNvPicPr>
          <p:nvPr/>
        </p:nvPicPr>
        <p:blipFill rotWithShape="1">
          <a:blip r:embed="rId3">
            <a:extLst>
              <a:ext uri="{28A0092B-C50C-407E-A947-70E740481C1C}">
                <a14:useLocalDpi xmlns:a14="http://schemas.microsoft.com/office/drawing/2010/main" val="0"/>
              </a:ext>
            </a:extLst>
          </a:blip>
          <a:srcRect l="1423" t="15120" r="79873" b="8703"/>
          <a:stretch/>
        </p:blipFill>
        <p:spPr>
          <a:xfrm>
            <a:off x="74293" y="1972480"/>
            <a:ext cx="3279446" cy="2294720"/>
          </a:xfrm>
          <a:prstGeom prst="rect">
            <a:avLst/>
          </a:prstGeom>
        </p:spPr>
      </p:pic>
      <p:pic>
        <p:nvPicPr>
          <p:cNvPr id="8" name="Picture 7" descr="A close-up of a white background&#10;&#10;Description automatically generated">
            <a:extLst>
              <a:ext uri="{FF2B5EF4-FFF2-40B4-BE49-F238E27FC236}">
                <a16:creationId xmlns:a16="http://schemas.microsoft.com/office/drawing/2014/main" id="{52A14FC9-A4D7-0D8B-D277-9E5AD3DFC58C}"/>
              </a:ext>
            </a:extLst>
          </p:cNvPr>
          <p:cNvPicPr>
            <a:picLocks noChangeAspect="1"/>
          </p:cNvPicPr>
          <p:nvPr/>
        </p:nvPicPr>
        <p:blipFill rotWithShape="1">
          <a:blip r:embed="rId3">
            <a:extLst>
              <a:ext uri="{28A0092B-C50C-407E-A947-70E740481C1C}">
                <a14:useLocalDpi xmlns:a14="http://schemas.microsoft.com/office/drawing/2010/main" val="0"/>
              </a:ext>
            </a:extLst>
          </a:blip>
          <a:srcRect l="79650" t="24466" r="2500" b="18511"/>
          <a:stretch/>
        </p:blipFill>
        <p:spPr>
          <a:xfrm>
            <a:off x="4625240" y="4488975"/>
            <a:ext cx="3648357" cy="2002340"/>
          </a:xfrm>
          <a:prstGeom prst="rect">
            <a:avLst/>
          </a:prstGeom>
        </p:spPr>
      </p:pic>
      <p:pic>
        <p:nvPicPr>
          <p:cNvPr id="10" name="Picture 9" descr="A close-up of a white background&#10;&#10;Description automatically generated">
            <a:extLst>
              <a:ext uri="{FF2B5EF4-FFF2-40B4-BE49-F238E27FC236}">
                <a16:creationId xmlns:a16="http://schemas.microsoft.com/office/drawing/2014/main" id="{497279F4-5529-DEF6-10C7-987B5D06626F}"/>
              </a:ext>
            </a:extLst>
          </p:cNvPr>
          <p:cNvPicPr>
            <a:picLocks noChangeAspect="1"/>
          </p:cNvPicPr>
          <p:nvPr/>
        </p:nvPicPr>
        <p:blipFill rotWithShape="1">
          <a:blip r:embed="rId3">
            <a:extLst>
              <a:ext uri="{28A0092B-C50C-407E-A947-70E740481C1C}">
                <a14:useLocalDpi xmlns:a14="http://schemas.microsoft.com/office/drawing/2010/main" val="0"/>
              </a:ext>
            </a:extLst>
          </a:blip>
          <a:srcRect l="22282" t="25431" r="62188" b="18501"/>
          <a:stretch/>
        </p:blipFill>
        <p:spPr>
          <a:xfrm>
            <a:off x="3160528" y="1904956"/>
            <a:ext cx="3342540" cy="2073385"/>
          </a:xfrm>
          <a:prstGeom prst="rect">
            <a:avLst/>
          </a:prstGeom>
        </p:spPr>
      </p:pic>
      <p:pic>
        <p:nvPicPr>
          <p:cNvPr id="16" name="Picture 15" descr="A close-up of a white background&#10;&#10;Description automatically generated">
            <a:extLst>
              <a:ext uri="{FF2B5EF4-FFF2-40B4-BE49-F238E27FC236}">
                <a16:creationId xmlns:a16="http://schemas.microsoft.com/office/drawing/2014/main" id="{150B403A-B27B-B2DB-AD03-510C410E9590}"/>
              </a:ext>
            </a:extLst>
          </p:cNvPr>
          <p:cNvPicPr>
            <a:picLocks noChangeAspect="1"/>
          </p:cNvPicPr>
          <p:nvPr/>
        </p:nvPicPr>
        <p:blipFill rotWithShape="1">
          <a:blip r:embed="rId3">
            <a:extLst>
              <a:ext uri="{28A0092B-C50C-407E-A947-70E740481C1C}">
                <a14:useLocalDpi xmlns:a14="http://schemas.microsoft.com/office/drawing/2010/main" val="0"/>
              </a:ext>
            </a:extLst>
          </a:blip>
          <a:srcRect l="60918" t="24942" r="22677" b="24199"/>
          <a:stretch/>
        </p:blipFill>
        <p:spPr>
          <a:xfrm>
            <a:off x="566140" y="4255168"/>
            <a:ext cx="3632480" cy="1934604"/>
          </a:xfrm>
          <a:prstGeom prst="rect">
            <a:avLst/>
          </a:prstGeom>
        </p:spPr>
      </p:pic>
    </p:spTree>
    <p:extLst>
      <p:ext uri="{BB962C8B-B14F-4D97-AF65-F5344CB8AC3E}">
        <p14:creationId xmlns:p14="http://schemas.microsoft.com/office/powerpoint/2010/main" val="243995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22650" y="1013996"/>
            <a:ext cx="8991600" cy="954107"/>
          </a:xfrm>
          <a:prstGeom prst="rect">
            <a:avLst/>
          </a:prstGeom>
          <a:noFill/>
        </p:spPr>
        <p:txBody>
          <a:bodyPr wrap="square">
            <a:spAutoFit/>
          </a:bodyPr>
          <a:lstStyle/>
          <a:p>
            <a:pPr algn="ctr"/>
            <a:r>
              <a:rPr lang="en-US" sz="2800" b="1" i="0" dirty="0">
                <a:solidFill>
                  <a:srgbClr val="28282A"/>
                </a:solidFill>
                <a:effectLst/>
                <a:latin typeface="Open Sans" panose="020B0606030504020204" pitchFamily="34" charset="0"/>
              </a:rPr>
              <a:t>Drifters Provide Critical Data to Improve Forecasts</a:t>
            </a:r>
          </a:p>
        </p:txBody>
      </p:sp>
      <p:pic>
        <p:nvPicPr>
          <p:cNvPr id="11" name="Picture 10">
            <a:extLst>
              <a:ext uri="{FF2B5EF4-FFF2-40B4-BE49-F238E27FC236}">
                <a16:creationId xmlns:a16="http://schemas.microsoft.com/office/drawing/2014/main" id="{049A86B0-AE79-80A2-8013-B67E37112ED0}"/>
              </a:ext>
            </a:extLst>
          </p:cNvPr>
          <p:cNvPicPr>
            <a:picLocks noChangeAspect="1"/>
          </p:cNvPicPr>
          <p:nvPr/>
        </p:nvPicPr>
        <p:blipFill rotWithShape="1">
          <a:blip r:embed="rId5"/>
          <a:srcRect l="1524" t="15179" r="80865" b="16385"/>
          <a:stretch/>
        </p:blipFill>
        <p:spPr>
          <a:xfrm>
            <a:off x="68179" y="2819400"/>
            <a:ext cx="3488707" cy="2329289"/>
          </a:xfrm>
          <a:prstGeom prst="rect">
            <a:avLst/>
          </a:prstGeom>
          <a:ln w="28575">
            <a:solidFill>
              <a:schemeClr val="tx1"/>
            </a:solidFill>
          </a:ln>
        </p:spPr>
      </p:pic>
      <p:sp>
        <p:nvSpPr>
          <p:cNvPr id="13" name="TextBox 12">
            <a:extLst>
              <a:ext uri="{FF2B5EF4-FFF2-40B4-BE49-F238E27FC236}">
                <a16:creationId xmlns:a16="http://schemas.microsoft.com/office/drawing/2014/main" id="{1C65C896-E580-82D8-67B2-E51C148F6F7A}"/>
              </a:ext>
            </a:extLst>
          </p:cNvPr>
          <p:cNvSpPr txBox="1"/>
          <p:nvPr/>
        </p:nvSpPr>
        <p:spPr>
          <a:xfrm>
            <a:off x="3627850" y="2328952"/>
            <a:ext cx="5486400" cy="4324261"/>
          </a:xfrm>
          <a:prstGeom prst="rect">
            <a:avLst/>
          </a:prstGeom>
          <a:noFill/>
        </p:spPr>
        <p:txBody>
          <a:bodyPr wrap="square">
            <a:spAutoFit/>
          </a:bodyPr>
          <a:lstStyle/>
          <a:p>
            <a:pPr algn="just"/>
            <a:r>
              <a:rPr lang="en-US" sz="2500" b="0" i="0" dirty="0">
                <a:solidFill>
                  <a:srgbClr val="333333"/>
                </a:solidFill>
                <a:effectLst/>
                <a:highlight>
                  <a:srgbClr val="FFFFFF"/>
                </a:highlight>
                <a:latin typeface="Open Sans" panose="020B0606030504020204" pitchFamily="34" charset="0"/>
              </a:rPr>
              <a:t>Drifters have a thermistor that measures water temperature at the base of the surface float.  These data are used to calibrate and validate temperature measurements made from satellites, which can be thrown off by atmospheric particles or biased by the day-to-night changes in temperature sampled only while the satellite is passing overhead.</a:t>
            </a:r>
            <a:endParaRPr lang="en-IN" sz="2500" dirty="0"/>
          </a:p>
        </p:txBody>
      </p:sp>
    </p:spTree>
    <p:extLst>
      <p:ext uri="{BB962C8B-B14F-4D97-AF65-F5344CB8AC3E}">
        <p14:creationId xmlns:p14="http://schemas.microsoft.com/office/powerpoint/2010/main" val="44406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461665"/>
          </a:xfrm>
          <a:prstGeom prst="rect">
            <a:avLst/>
          </a:prstGeom>
          <a:noFill/>
        </p:spPr>
        <p:txBody>
          <a:bodyPr wrap="square">
            <a:spAutoFit/>
          </a:bodyPr>
          <a:lstStyle/>
          <a:p>
            <a:pPr algn="ctr"/>
            <a:r>
              <a:rPr lang="en-US" sz="2400" b="1" i="0" dirty="0">
                <a:solidFill>
                  <a:srgbClr val="28282A"/>
                </a:solidFill>
                <a:effectLst/>
                <a:latin typeface="Open Sans" panose="020B0606030504020204" pitchFamily="34" charset="0"/>
              </a:rPr>
              <a:t>Drifters Provide Critical Data to Improve Forecasts</a:t>
            </a:r>
          </a:p>
        </p:txBody>
      </p:sp>
      <p:pic>
        <p:nvPicPr>
          <p:cNvPr id="11" name="Picture 10">
            <a:extLst>
              <a:ext uri="{FF2B5EF4-FFF2-40B4-BE49-F238E27FC236}">
                <a16:creationId xmlns:a16="http://schemas.microsoft.com/office/drawing/2014/main" id="{049A86B0-AE79-80A2-8013-B67E37112ED0}"/>
              </a:ext>
            </a:extLst>
          </p:cNvPr>
          <p:cNvPicPr>
            <a:picLocks noChangeAspect="1"/>
          </p:cNvPicPr>
          <p:nvPr/>
        </p:nvPicPr>
        <p:blipFill rotWithShape="1">
          <a:blip r:embed="rId5"/>
          <a:srcRect l="21667" t="20897" r="62500" b="20897"/>
          <a:stretch/>
        </p:blipFill>
        <p:spPr>
          <a:xfrm>
            <a:off x="137160" y="2743200"/>
            <a:ext cx="3016250" cy="1905000"/>
          </a:xfrm>
          <a:prstGeom prst="rect">
            <a:avLst/>
          </a:prstGeom>
          <a:ln w="28575">
            <a:solidFill>
              <a:schemeClr val="tx1"/>
            </a:solidFill>
          </a:ln>
        </p:spPr>
      </p:pic>
      <p:sp>
        <p:nvSpPr>
          <p:cNvPr id="7" name="TextBox 6">
            <a:extLst>
              <a:ext uri="{FF2B5EF4-FFF2-40B4-BE49-F238E27FC236}">
                <a16:creationId xmlns:a16="http://schemas.microsoft.com/office/drawing/2014/main" id="{BE0206EA-F690-8B9F-D2BB-CBB052D1A5CB}"/>
              </a:ext>
            </a:extLst>
          </p:cNvPr>
          <p:cNvSpPr txBox="1"/>
          <p:nvPr/>
        </p:nvSpPr>
        <p:spPr>
          <a:xfrm>
            <a:off x="3276600" y="2057400"/>
            <a:ext cx="5730240" cy="4154984"/>
          </a:xfrm>
          <a:prstGeom prst="rect">
            <a:avLst/>
          </a:prstGeom>
          <a:noFill/>
        </p:spPr>
        <p:txBody>
          <a:bodyPr wrap="square">
            <a:spAutoFit/>
          </a:bodyPr>
          <a:lstStyle/>
          <a:p>
            <a:pPr algn="just"/>
            <a:r>
              <a:rPr lang="en-US" sz="2400" b="0" i="0" dirty="0">
                <a:solidFill>
                  <a:srgbClr val="333333"/>
                </a:solidFill>
                <a:effectLst/>
                <a:highlight>
                  <a:srgbClr val="FFFFFF"/>
                </a:highlight>
                <a:latin typeface="Open Sans" panose="020B0606030504020204" pitchFamily="34" charset="0"/>
              </a:rPr>
              <a:t>Global drifters can survive large and destructive waves in the open ocean, sending data as they pass through storm after storm, even from the heart of passing hurricanes.  The drifter data also greatly increase the accuracy of forecasting one of the most dangerous marine phenomenon: the “bomb cyclone”, a winter storm that quickly explodes into a life-threatening monster.</a:t>
            </a:r>
            <a:endParaRPr lang="en-IN" sz="2400" dirty="0"/>
          </a:p>
        </p:txBody>
      </p:sp>
    </p:spTree>
    <p:extLst>
      <p:ext uri="{BB962C8B-B14F-4D97-AF65-F5344CB8AC3E}">
        <p14:creationId xmlns:p14="http://schemas.microsoft.com/office/powerpoint/2010/main" val="52386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461665"/>
          </a:xfrm>
          <a:prstGeom prst="rect">
            <a:avLst/>
          </a:prstGeom>
          <a:noFill/>
        </p:spPr>
        <p:txBody>
          <a:bodyPr wrap="square">
            <a:spAutoFit/>
          </a:bodyPr>
          <a:lstStyle/>
          <a:p>
            <a:pPr algn="ctr"/>
            <a:r>
              <a:rPr lang="en-US" sz="2400" b="1" i="0" dirty="0">
                <a:solidFill>
                  <a:srgbClr val="28282A"/>
                </a:solidFill>
                <a:effectLst/>
                <a:latin typeface="Open Sans" panose="020B0606030504020204" pitchFamily="34" charset="0"/>
              </a:rPr>
              <a:t>Drifters Provide Critical Data to Improve Forecasts</a:t>
            </a:r>
          </a:p>
        </p:txBody>
      </p:sp>
      <p:pic>
        <p:nvPicPr>
          <p:cNvPr id="11" name="Picture 10">
            <a:extLst>
              <a:ext uri="{FF2B5EF4-FFF2-40B4-BE49-F238E27FC236}">
                <a16:creationId xmlns:a16="http://schemas.microsoft.com/office/drawing/2014/main" id="{049A86B0-AE79-80A2-8013-B67E37112ED0}"/>
              </a:ext>
            </a:extLst>
          </p:cNvPr>
          <p:cNvPicPr>
            <a:picLocks noChangeAspect="1"/>
          </p:cNvPicPr>
          <p:nvPr/>
        </p:nvPicPr>
        <p:blipFill rotWithShape="1">
          <a:blip r:embed="rId5"/>
          <a:srcRect l="41667" t="16047" r="43333" b="16047"/>
          <a:stretch/>
        </p:blipFill>
        <p:spPr>
          <a:xfrm>
            <a:off x="15240" y="2819400"/>
            <a:ext cx="3086100" cy="2400300"/>
          </a:xfrm>
          <a:prstGeom prst="rect">
            <a:avLst/>
          </a:prstGeom>
          <a:ln w="28575">
            <a:solidFill>
              <a:schemeClr val="tx1"/>
            </a:solidFill>
          </a:ln>
        </p:spPr>
      </p:pic>
      <p:sp>
        <p:nvSpPr>
          <p:cNvPr id="7" name="TextBox 6">
            <a:extLst>
              <a:ext uri="{FF2B5EF4-FFF2-40B4-BE49-F238E27FC236}">
                <a16:creationId xmlns:a16="http://schemas.microsoft.com/office/drawing/2014/main" id="{B7219A48-095C-FE1E-346F-02C175968B27}"/>
              </a:ext>
            </a:extLst>
          </p:cNvPr>
          <p:cNvSpPr txBox="1"/>
          <p:nvPr/>
        </p:nvSpPr>
        <p:spPr>
          <a:xfrm>
            <a:off x="3128010" y="1759566"/>
            <a:ext cx="5890260" cy="4893647"/>
          </a:xfrm>
          <a:prstGeom prst="rect">
            <a:avLst/>
          </a:prstGeom>
          <a:noFill/>
        </p:spPr>
        <p:txBody>
          <a:bodyPr wrap="square">
            <a:spAutoFit/>
          </a:bodyPr>
          <a:lstStyle/>
          <a:p>
            <a:pPr algn="just"/>
            <a:r>
              <a:rPr lang="en-US" sz="2400" b="0" i="0" dirty="0">
                <a:solidFill>
                  <a:srgbClr val="333333"/>
                </a:solidFill>
                <a:effectLst/>
                <a:highlight>
                  <a:srgbClr val="FFFFFF"/>
                </a:highlight>
                <a:latin typeface="Open Sans" panose="020B0606030504020204" pitchFamily="34" charset="0"/>
              </a:rPr>
              <a:t>Each year, Air Force “Hurricane Hunter” aircraft deploy drifters ahead of some Atlantic hurricanes with a goal of measuring upper ocean and sea surface conditions.  These drifters measure pressure, wind, and temperature as the storm passes above. These data are used to improve hurricane intensity forecasts, and they are a rigorous way of determining if the forecast models are accurately representing the interaction between the atmosphere and the ocean.</a:t>
            </a:r>
            <a:endParaRPr lang="en-IN" sz="2400" dirty="0"/>
          </a:p>
        </p:txBody>
      </p:sp>
    </p:spTree>
    <p:extLst>
      <p:ext uri="{BB962C8B-B14F-4D97-AF65-F5344CB8AC3E}">
        <p14:creationId xmlns:p14="http://schemas.microsoft.com/office/powerpoint/2010/main" val="224709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08313-24B4-BCEE-F227-89B97EA938CD}"/>
              </a:ext>
            </a:extLst>
          </p:cNvPr>
          <p:cNvSpPr txBox="1"/>
          <p:nvPr/>
        </p:nvSpPr>
        <p:spPr>
          <a:xfrm>
            <a:off x="152400" y="1676400"/>
            <a:ext cx="8918473" cy="4524315"/>
          </a:xfrm>
          <a:prstGeom prst="rect">
            <a:avLst/>
          </a:prstGeom>
          <a:noFill/>
        </p:spPr>
        <p:txBody>
          <a:bodyPr wrap="square" rtlCol="0">
            <a:spAutoFit/>
          </a:bodyPr>
          <a:lstStyle/>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History of Drifter.</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Objective of Global Drifter Program.</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Schematic of Drifters</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Management of Drifters Data.</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Applications </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Sources of data and derived products.</a:t>
            </a:r>
          </a:p>
          <a:p>
            <a:pPr marL="257175" indent="-257175"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Summary &amp; Conclusions</a:t>
            </a:r>
          </a:p>
          <a:p>
            <a:pPr algn="l"/>
            <a:endParaRPr lang="en-US" sz="3600" dirty="0">
              <a:latin typeface="TimesLTStd-Roman"/>
            </a:endParaRPr>
          </a:p>
        </p:txBody>
      </p:sp>
      <p:sp>
        <p:nvSpPr>
          <p:cNvPr id="6" name="Rectangle 5">
            <a:extLst>
              <a:ext uri="{FF2B5EF4-FFF2-40B4-BE49-F238E27FC236}">
                <a16:creationId xmlns:a16="http://schemas.microsoft.com/office/drawing/2014/main" id="{2F0A242F-75C2-953D-C5C5-90F9652FF7AB}"/>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6CAD2B42-8D10-471F-8D7C-D02EBC3DB68C}"/>
              </a:ext>
            </a:extLst>
          </p:cNvPr>
          <p:cNvSpPr txBox="1">
            <a:spLocks/>
          </p:cNvSpPr>
          <p:nvPr/>
        </p:nvSpPr>
        <p:spPr>
          <a:xfrm>
            <a:off x="424477" y="152400"/>
            <a:ext cx="8107964" cy="838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Outline of Talk</a:t>
            </a:r>
          </a:p>
        </p:txBody>
      </p:sp>
      <p:pic>
        <p:nvPicPr>
          <p:cNvPr id="8" name="Picture 1" descr="esso_logo.png">
            <a:extLst>
              <a:ext uri="{FF2B5EF4-FFF2-40B4-BE49-F238E27FC236}">
                <a16:creationId xmlns:a16="http://schemas.microsoft.com/office/drawing/2014/main" id="{A9AB2A19-AB7E-6E70-3F00-46E3EF13D6E1}"/>
              </a:ext>
            </a:extLst>
          </p:cNvPr>
          <p:cNvPicPr>
            <a:picLocks noChangeAspect="1" noChangeArrowheads="1"/>
          </p:cNvPicPr>
          <p:nvPr/>
        </p:nvPicPr>
        <p:blipFill>
          <a:blip r:embed="rId2" cstate="print"/>
          <a:srcRect/>
          <a:stretch>
            <a:fillRect/>
          </a:stretch>
        </p:blipFill>
        <p:spPr bwMode="auto">
          <a:xfrm>
            <a:off x="0" y="79188"/>
            <a:ext cx="762000" cy="911412"/>
          </a:xfrm>
          <a:prstGeom prst="rect">
            <a:avLst/>
          </a:prstGeom>
          <a:noFill/>
        </p:spPr>
      </p:pic>
      <p:pic>
        <p:nvPicPr>
          <p:cNvPr id="9" name="Picture 2" descr="hindilog">
            <a:extLst>
              <a:ext uri="{FF2B5EF4-FFF2-40B4-BE49-F238E27FC236}">
                <a16:creationId xmlns:a16="http://schemas.microsoft.com/office/drawing/2014/main" id="{E5C24C3C-8878-7FF9-65F7-0E98CCD37373}"/>
              </a:ext>
            </a:extLst>
          </p:cNvPr>
          <p:cNvPicPr>
            <a:picLocks noChangeAspect="1" noChangeArrowheads="1"/>
          </p:cNvPicPr>
          <p:nvPr/>
        </p:nvPicPr>
        <p:blipFill>
          <a:blip r:embed="rId3" cstate="print"/>
          <a:srcRect l="49619" t="30254"/>
          <a:stretch>
            <a:fillRect/>
          </a:stretch>
        </p:blipFill>
        <p:spPr bwMode="auto">
          <a:xfrm>
            <a:off x="7848600" y="158889"/>
            <a:ext cx="1222273" cy="457200"/>
          </a:xfrm>
          <a:prstGeom prst="rect">
            <a:avLst/>
          </a:prstGeom>
          <a:noFill/>
        </p:spPr>
      </p:pic>
    </p:spTree>
    <p:extLst>
      <p:ext uri="{BB962C8B-B14F-4D97-AF65-F5344CB8AC3E}">
        <p14:creationId xmlns:p14="http://schemas.microsoft.com/office/powerpoint/2010/main" val="303601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461665"/>
          </a:xfrm>
          <a:prstGeom prst="rect">
            <a:avLst/>
          </a:prstGeom>
          <a:noFill/>
        </p:spPr>
        <p:txBody>
          <a:bodyPr wrap="square">
            <a:spAutoFit/>
          </a:bodyPr>
          <a:lstStyle/>
          <a:p>
            <a:pPr algn="ctr"/>
            <a:r>
              <a:rPr lang="en-US" sz="2400" b="1" i="0" dirty="0">
                <a:solidFill>
                  <a:srgbClr val="28282A"/>
                </a:solidFill>
                <a:effectLst/>
                <a:latin typeface="Open Sans" panose="020B0606030504020204" pitchFamily="34" charset="0"/>
              </a:rPr>
              <a:t>Drifters Provide Critical Data to Improve Forecasts</a:t>
            </a:r>
          </a:p>
        </p:txBody>
      </p:sp>
      <p:pic>
        <p:nvPicPr>
          <p:cNvPr id="11" name="Picture 10">
            <a:extLst>
              <a:ext uri="{FF2B5EF4-FFF2-40B4-BE49-F238E27FC236}">
                <a16:creationId xmlns:a16="http://schemas.microsoft.com/office/drawing/2014/main" id="{049A86B0-AE79-80A2-8013-B67E37112ED0}"/>
              </a:ext>
            </a:extLst>
          </p:cNvPr>
          <p:cNvPicPr>
            <a:picLocks noChangeAspect="1"/>
          </p:cNvPicPr>
          <p:nvPr/>
        </p:nvPicPr>
        <p:blipFill rotWithShape="1">
          <a:blip r:embed="rId5"/>
          <a:srcRect l="60000" t="16047" r="22500" b="16047"/>
          <a:stretch/>
        </p:blipFill>
        <p:spPr>
          <a:xfrm>
            <a:off x="0" y="2749896"/>
            <a:ext cx="3005265" cy="2129135"/>
          </a:xfrm>
          <a:prstGeom prst="rect">
            <a:avLst/>
          </a:prstGeom>
          <a:ln w="28575">
            <a:solidFill>
              <a:schemeClr val="tx1"/>
            </a:solidFill>
          </a:ln>
        </p:spPr>
      </p:pic>
      <p:sp>
        <p:nvSpPr>
          <p:cNvPr id="7" name="TextBox 6">
            <a:extLst>
              <a:ext uri="{FF2B5EF4-FFF2-40B4-BE49-F238E27FC236}">
                <a16:creationId xmlns:a16="http://schemas.microsoft.com/office/drawing/2014/main" id="{4098E002-815D-AA9F-4331-7601B30D15E7}"/>
              </a:ext>
            </a:extLst>
          </p:cNvPr>
          <p:cNvSpPr txBox="1"/>
          <p:nvPr/>
        </p:nvSpPr>
        <p:spPr>
          <a:xfrm>
            <a:off x="3081370" y="1599721"/>
            <a:ext cx="5986335" cy="5262979"/>
          </a:xfrm>
          <a:prstGeom prst="rect">
            <a:avLst/>
          </a:prstGeom>
          <a:noFill/>
        </p:spPr>
        <p:txBody>
          <a:bodyPr wrap="square">
            <a:spAutoFit/>
          </a:bodyPr>
          <a:lstStyle/>
          <a:p>
            <a:pPr algn="just"/>
            <a:r>
              <a:rPr lang="en-US" sz="2700" b="0" i="0" dirty="0">
                <a:solidFill>
                  <a:srgbClr val="333333"/>
                </a:solidFill>
                <a:effectLst/>
                <a:highlight>
                  <a:srgbClr val="FFFFFF"/>
                </a:highlight>
                <a:latin typeface="Open Sans" panose="020B0606030504020204" pitchFamily="34" charset="0"/>
              </a:rPr>
              <a:t>Drifter measurements of barometric pressure have been shown to be the single most important observation in the observing system to improve weather forecasts, on a per-observation basis.  They are particularly valuable to accurately forecast rapidly-strengthening winter storms at high latitudes, which pose significant threats to mariners.</a:t>
            </a:r>
            <a:endParaRPr lang="en-IN" sz="2700" dirty="0"/>
          </a:p>
        </p:txBody>
      </p:sp>
    </p:spTree>
    <p:extLst>
      <p:ext uri="{BB962C8B-B14F-4D97-AF65-F5344CB8AC3E}">
        <p14:creationId xmlns:p14="http://schemas.microsoft.com/office/powerpoint/2010/main" val="335522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461665"/>
          </a:xfrm>
          <a:prstGeom prst="rect">
            <a:avLst/>
          </a:prstGeom>
          <a:noFill/>
        </p:spPr>
        <p:txBody>
          <a:bodyPr wrap="square">
            <a:spAutoFit/>
          </a:bodyPr>
          <a:lstStyle/>
          <a:p>
            <a:pPr algn="ctr"/>
            <a:r>
              <a:rPr lang="en-US" sz="2400" b="1" i="0" dirty="0">
                <a:solidFill>
                  <a:srgbClr val="28282A"/>
                </a:solidFill>
                <a:effectLst/>
                <a:latin typeface="Open Sans" panose="020B0606030504020204" pitchFamily="34" charset="0"/>
              </a:rPr>
              <a:t>Drifters Provide Critical Data to Improve Forecasts</a:t>
            </a:r>
          </a:p>
        </p:txBody>
      </p:sp>
      <p:pic>
        <p:nvPicPr>
          <p:cNvPr id="11" name="Picture 10">
            <a:extLst>
              <a:ext uri="{FF2B5EF4-FFF2-40B4-BE49-F238E27FC236}">
                <a16:creationId xmlns:a16="http://schemas.microsoft.com/office/drawing/2014/main" id="{049A86B0-AE79-80A2-8013-B67E37112ED0}"/>
              </a:ext>
            </a:extLst>
          </p:cNvPr>
          <p:cNvPicPr>
            <a:picLocks noChangeAspect="1"/>
          </p:cNvPicPr>
          <p:nvPr/>
        </p:nvPicPr>
        <p:blipFill rotWithShape="1">
          <a:blip r:embed="rId5"/>
          <a:srcRect l="79167" t="20897" r="1667" b="16046"/>
          <a:stretch/>
        </p:blipFill>
        <p:spPr>
          <a:xfrm>
            <a:off x="26670" y="2743200"/>
            <a:ext cx="3235569" cy="1905000"/>
          </a:xfrm>
          <a:prstGeom prst="rect">
            <a:avLst/>
          </a:prstGeom>
          <a:ln w="28575">
            <a:solidFill>
              <a:schemeClr val="tx1"/>
            </a:solidFill>
          </a:ln>
        </p:spPr>
      </p:pic>
      <p:sp>
        <p:nvSpPr>
          <p:cNvPr id="7" name="TextBox 6">
            <a:extLst>
              <a:ext uri="{FF2B5EF4-FFF2-40B4-BE49-F238E27FC236}">
                <a16:creationId xmlns:a16="http://schemas.microsoft.com/office/drawing/2014/main" id="{CE26D29F-F51F-AF7F-25A5-3880B7F16B5E}"/>
              </a:ext>
            </a:extLst>
          </p:cNvPr>
          <p:cNvSpPr txBox="1"/>
          <p:nvPr/>
        </p:nvSpPr>
        <p:spPr>
          <a:xfrm>
            <a:off x="3429000" y="1599721"/>
            <a:ext cx="5562600" cy="5262979"/>
          </a:xfrm>
          <a:prstGeom prst="rect">
            <a:avLst/>
          </a:prstGeom>
          <a:noFill/>
        </p:spPr>
        <p:txBody>
          <a:bodyPr wrap="square">
            <a:spAutoFit/>
          </a:bodyPr>
          <a:lstStyle/>
          <a:p>
            <a:pPr algn="just"/>
            <a:r>
              <a:rPr lang="en-US" sz="2800" b="0" i="0" dirty="0">
                <a:solidFill>
                  <a:srgbClr val="333333"/>
                </a:solidFill>
                <a:effectLst/>
                <a:highlight>
                  <a:srgbClr val="FFFFFF"/>
                </a:highlight>
                <a:latin typeface="Open Sans" panose="020B0606030504020204" pitchFamily="34" charset="0"/>
              </a:rPr>
              <a:t>Drifters show us where the ocean carries floating objects such as marine debris, fish plankton, and oil.  By examining the trajectories of all the </a:t>
            </a:r>
            <a:r>
              <a:rPr lang="en-US" sz="2800" b="0" i="0" dirty="0" err="1">
                <a:solidFill>
                  <a:srgbClr val="333333"/>
                </a:solidFill>
                <a:effectLst/>
                <a:highlight>
                  <a:srgbClr val="FFFFFF"/>
                </a:highlight>
                <a:latin typeface="Open Sans" panose="020B0606030504020204" pitchFamily="34" charset="0"/>
              </a:rPr>
              <a:t>drogued</a:t>
            </a:r>
            <a:r>
              <a:rPr lang="en-US" sz="2800" b="0" i="0" dirty="0">
                <a:solidFill>
                  <a:srgbClr val="333333"/>
                </a:solidFill>
                <a:effectLst/>
                <a:highlight>
                  <a:srgbClr val="FFFFFF"/>
                </a:highlight>
                <a:latin typeface="Open Sans" panose="020B0606030504020204" pitchFamily="34" charset="0"/>
              </a:rPr>
              <a:t> and </a:t>
            </a:r>
            <a:r>
              <a:rPr lang="en-US" sz="2800" b="0" i="0" dirty="0" err="1">
                <a:solidFill>
                  <a:srgbClr val="333333"/>
                </a:solidFill>
                <a:effectLst/>
                <a:highlight>
                  <a:srgbClr val="FFFFFF"/>
                </a:highlight>
                <a:latin typeface="Open Sans" panose="020B0606030504020204" pitchFamily="34" charset="0"/>
              </a:rPr>
              <a:t>undrogued</a:t>
            </a:r>
            <a:r>
              <a:rPr lang="en-US" sz="2800" b="0" i="0" dirty="0">
                <a:solidFill>
                  <a:srgbClr val="333333"/>
                </a:solidFill>
                <a:effectLst/>
                <a:highlight>
                  <a:srgbClr val="FFFFFF"/>
                </a:highlight>
                <a:latin typeface="Open Sans" panose="020B0606030504020204" pitchFamily="34" charset="0"/>
              </a:rPr>
              <a:t> drifters, studies have determined where debris such as plastic piles up in the great “garbage patches” of the Atlantic, Pacific, and Indian oceans.</a:t>
            </a:r>
            <a:endParaRPr lang="en-IN" sz="2800" dirty="0"/>
          </a:p>
        </p:txBody>
      </p:sp>
    </p:spTree>
    <p:extLst>
      <p:ext uri="{BB962C8B-B14F-4D97-AF65-F5344CB8AC3E}">
        <p14:creationId xmlns:p14="http://schemas.microsoft.com/office/powerpoint/2010/main" val="291975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Applications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830997"/>
          </a:xfrm>
          <a:prstGeom prst="rect">
            <a:avLst/>
          </a:prstGeom>
          <a:noFill/>
        </p:spPr>
        <p:txBody>
          <a:bodyPr wrap="square">
            <a:spAutoFit/>
          </a:bodyPr>
          <a:lstStyle/>
          <a:p>
            <a:pPr algn="just"/>
            <a:r>
              <a:rPr lang="en-IN" sz="2400" b="1" dirty="0">
                <a:latin typeface="Times New Roman" panose="02020603050405020304" pitchFamily="18" charset="0"/>
                <a:cs typeface="Times New Roman" panose="02020603050405020304" pitchFamily="18" charset="0"/>
              </a:rPr>
              <a:t>Satellite Tracked Surface Drifters: </a:t>
            </a:r>
            <a:r>
              <a:rPr lang="en-US" sz="2400" b="1" dirty="0">
                <a:latin typeface="Times New Roman" panose="02020603050405020304" pitchFamily="18" charset="0"/>
                <a:cs typeface="Times New Roman" panose="02020603050405020304" pitchFamily="18" charset="0"/>
              </a:rPr>
              <a:t>Speed of the ocean currents obtained from bin-averaging the 6-hourly drifter observations</a:t>
            </a:r>
            <a:endParaRPr lang="en-IN" sz="2400" b="1"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0C096986-580B-0610-C670-A3D9B5874B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 y="1972559"/>
            <a:ext cx="9062815" cy="468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5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5BEBD-7EEB-E4E6-D183-E023EE43B31F}"/>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A8410E-E0C0-9196-331C-919AB38CBA2D}"/>
              </a:ext>
            </a:extLst>
          </p:cNvPr>
          <p:cNvSpPr txBox="1">
            <a:spLocks/>
          </p:cNvSpPr>
          <p:nvPr/>
        </p:nvSpPr>
        <p:spPr>
          <a:xfrm>
            <a:off x="485775" y="39438"/>
            <a:ext cx="8107964"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Climatology of Currents</a:t>
            </a:r>
          </a:p>
        </p:txBody>
      </p:sp>
      <p:pic>
        <p:nvPicPr>
          <p:cNvPr id="5" name="Picture 1" descr="esso_logo.png">
            <a:extLst>
              <a:ext uri="{FF2B5EF4-FFF2-40B4-BE49-F238E27FC236}">
                <a16:creationId xmlns:a16="http://schemas.microsoft.com/office/drawing/2014/main" id="{26314F56-2F77-92F0-6AF9-F70ADC64944A}"/>
              </a:ext>
            </a:extLst>
          </p:cNvPr>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6" name="Picture 2" descr="hindilog">
            <a:extLst>
              <a:ext uri="{FF2B5EF4-FFF2-40B4-BE49-F238E27FC236}">
                <a16:creationId xmlns:a16="http://schemas.microsoft.com/office/drawing/2014/main" id="{323EFBB2-5143-7DE6-C5D2-7000D15CFBDF}"/>
              </a:ext>
            </a:extLst>
          </p:cNvPr>
          <p:cNvPicPr>
            <a:picLocks noChangeAspect="1" noChangeArrowheads="1"/>
          </p:cNvPicPr>
          <p:nvPr/>
        </p:nvPicPr>
        <p:blipFill>
          <a:blip r:embed="rId4" cstate="print"/>
          <a:srcRect l="49619" t="30254"/>
          <a:stretch>
            <a:fillRect/>
          </a:stretch>
        </p:blipFill>
        <p:spPr bwMode="auto">
          <a:xfrm>
            <a:off x="7560945" y="204787"/>
            <a:ext cx="1553305" cy="581025"/>
          </a:xfrm>
          <a:prstGeom prst="rect">
            <a:avLst/>
          </a:prstGeom>
          <a:noFill/>
        </p:spPr>
      </p:pic>
      <p:sp>
        <p:nvSpPr>
          <p:cNvPr id="9" name="TextBox 8">
            <a:extLst>
              <a:ext uri="{FF2B5EF4-FFF2-40B4-BE49-F238E27FC236}">
                <a16:creationId xmlns:a16="http://schemas.microsoft.com/office/drawing/2014/main" id="{36A7B9A2-AD65-4ED2-344B-CDD807F0EF32}"/>
              </a:ext>
            </a:extLst>
          </p:cNvPr>
          <p:cNvSpPr txBox="1"/>
          <p:nvPr/>
        </p:nvSpPr>
        <p:spPr>
          <a:xfrm>
            <a:off x="152400" y="1064328"/>
            <a:ext cx="8991600" cy="830997"/>
          </a:xfrm>
          <a:prstGeom prst="rect">
            <a:avLst/>
          </a:prstGeom>
          <a:noFill/>
        </p:spPr>
        <p:txBody>
          <a:bodyPr wrap="square">
            <a:spAutoFit/>
          </a:bodyPr>
          <a:lstStyle/>
          <a:p>
            <a:pPr algn="just"/>
            <a:r>
              <a:rPr lang="en-IN" sz="2400" b="1" dirty="0">
                <a:latin typeface="Times New Roman" panose="02020603050405020304" pitchFamily="18" charset="0"/>
                <a:cs typeface="Times New Roman" panose="02020603050405020304" pitchFamily="18" charset="0"/>
              </a:rPr>
              <a:t>Drifters Surface Currents: Majors Currents mapped using Drifter data.</a:t>
            </a:r>
          </a:p>
        </p:txBody>
      </p:sp>
      <p:pic>
        <p:nvPicPr>
          <p:cNvPr id="7170" name="Picture 2">
            <a:extLst>
              <a:ext uri="{FF2B5EF4-FFF2-40B4-BE49-F238E27FC236}">
                <a16:creationId xmlns:a16="http://schemas.microsoft.com/office/drawing/2014/main" id="{2DB93328-BF03-B085-6E96-794F4CAAC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3" y="1933425"/>
            <a:ext cx="8917528" cy="46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1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1875" t="17778" r="13125" b="10000"/>
          <a:stretch>
            <a:fillRect/>
          </a:stretch>
        </p:blipFill>
        <p:spPr bwMode="auto">
          <a:xfrm>
            <a:off x="0" y="990600"/>
            <a:ext cx="9144000" cy="4953000"/>
          </a:xfrm>
          <a:prstGeom prst="rect">
            <a:avLst/>
          </a:prstGeom>
          <a:noFill/>
          <a:ln w="9525">
            <a:noFill/>
            <a:miter lim="800000"/>
            <a:headEnd/>
            <a:tailEnd/>
          </a:ln>
        </p:spPr>
      </p:pic>
      <p:sp>
        <p:nvSpPr>
          <p:cNvPr id="9" name="Rectangle 8"/>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2ED3AC3-312C-A949-9919-A223B88F3879}"/>
              </a:ext>
            </a:extLst>
          </p:cNvPr>
          <p:cNvSpPr txBox="1">
            <a:spLocks/>
          </p:cNvSpPr>
          <p:nvPr/>
        </p:nvSpPr>
        <p:spPr>
          <a:xfrm>
            <a:off x="424477" y="228600"/>
            <a:ext cx="8107964" cy="4320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FF0000"/>
                </a:solidFill>
                <a:effectLst/>
                <a:uLnTx/>
                <a:uFillTx/>
                <a:latin typeface="+mj-lt"/>
                <a:ea typeface="+mj-ea"/>
                <a:cs typeface="+mj-cs"/>
              </a:rPr>
              <a:t>FAIR </a:t>
            </a:r>
            <a:r>
              <a:rPr kumimoji="0" lang="en-AU" sz="4400" b="1" i="0" u="none" strike="noStrike" kern="1200" cap="none" spc="0" normalizeH="0" baseline="0" noProof="0" dirty="0" err="1">
                <a:ln>
                  <a:noFill/>
                </a:ln>
                <a:solidFill>
                  <a:srgbClr val="FF0000"/>
                </a:solidFill>
                <a:effectLst/>
                <a:uLnTx/>
                <a:uFillTx/>
                <a:latin typeface="+mj-lt"/>
                <a:ea typeface="+mj-ea"/>
                <a:cs typeface="+mj-cs"/>
              </a:rPr>
              <a:t>Drifer</a:t>
            </a:r>
            <a:r>
              <a:rPr kumimoji="0" lang="en-AU" sz="4400" b="1" i="0" u="none" strike="noStrike" kern="1200" cap="none" spc="0" normalizeH="0" baseline="0" noProof="0" dirty="0">
                <a:ln>
                  <a:noFill/>
                </a:ln>
                <a:solidFill>
                  <a:srgbClr val="FF0000"/>
                </a:solidFill>
                <a:effectLst/>
                <a:uLnTx/>
                <a:uFillTx/>
                <a:latin typeface="+mj-lt"/>
                <a:ea typeface="+mj-ea"/>
                <a:cs typeface="+mj-cs"/>
              </a:rPr>
              <a:t> data Services</a:t>
            </a:r>
          </a:p>
        </p:txBody>
      </p:sp>
      <p:pic>
        <p:nvPicPr>
          <p:cNvPr id="11" name="Picture 1" descr="esso_logo.png"/>
          <p:cNvPicPr>
            <a:picLocks noChangeAspect="1" noChangeArrowheads="1"/>
          </p:cNvPicPr>
          <p:nvPr/>
        </p:nvPicPr>
        <p:blipFill>
          <a:blip r:embed="rId3" cstate="print"/>
          <a:srcRect/>
          <a:stretch>
            <a:fillRect/>
          </a:stretch>
        </p:blipFill>
        <p:spPr bwMode="auto">
          <a:xfrm>
            <a:off x="0" y="304800"/>
            <a:ext cx="485775" cy="581025"/>
          </a:xfrm>
          <a:prstGeom prst="rect">
            <a:avLst/>
          </a:prstGeom>
          <a:noFill/>
        </p:spPr>
      </p:pic>
      <p:pic>
        <p:nvPicPr>
          <p:cNvPr id="12" name="Picture 2" descr="hindilog"/>
          <p:cNvPicPr>
            <a:picLocks noChangeAspect="1" noChangeArrowheads="1"/>
          </p:cNvPicPr>
          <p:nvPr/>
        </p:nvPicPr>
        <p:blipFill>
          <a:blip r:embed="rId4" cstate="print"/>
          <a:srcRect l="49619" t="30254"/>
          <a:stretch>
            <a:fillRect/>
          </a:stretch>
        </p:blipFill>
        <p:spPr bwMode="auto">
          <a:xfrm>
            <a:off x="8091487" y="228600"/>
            <a:ext cx="1052513" cy="3937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7D5E6-4ACF-0761-71AB-78F593987218}"/>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BA59DB9F-C5D7-50BB-230D-B7CF53D31B92}"/>
              </a:ext>
            </a:extLst>
          </p:cNvPr>
          <p:cNvSpPr txBox="1">
            <a:spLocks/>
          </p:cNvSpPr>
          <p:nvPr/>
        </p:nvSpPr>
        <p:spPr>
          <a:xfrm>
            <a:off x="424477" y="228600"/>
            <a:ext cx="8107964" cy="4320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FF0000"/>
                </a:solidFill>
                <a:effectLst/>
                <a:uLnTx/>
                <a:uFillTx/>
                <a:latin typeface="+mj-lt"/>
                <a:ea typeface="+mj-ea"/>
                <a:cs typeface="+mj-cs"/>
              </a:rPr>
              <a:t>Data availability</a:t>
            </a:r>
          </a:p>
        </p:txBody>
      </p:sp>
      <p:pic>
        <p:nvPicPr>
          <p:cNvPr id="6" name="Picture 1" descr="esso_logo.png">
            <a:extLst>
              <a:ext uri="{FF2B5EF4-FFF2-40B4-BE49-F238E27FC236}">
                <a16:creationId xmlns:a16="http://schemas.microsoft.com/office/drawing/2014/main" id="{42AA90DD-4F9C-E516-48C6-983E07B1CB06}"/>
              </a:ext>
            </a:extLst>
          </p:cNvPr>
          <p:cNvPicPr>
            <a:picLocks noChangeAspect="1" noChangeArrowheads="1"/>
          </p:cNvPicPr>
          <p:nvPr/>
        </p:nvPicPr>
        <p:blipFill>
          <a:blip r:embed="rId2" cstate="print"/>
          <a:srcRect/>
          <a:stretch>
            <a:fillRect/>
          </a:stretch>
        </p:blipFill>
        <p:spPr bwMode="auto">
          <a:xfrm>
            <a:off x="0" y="304800"/>
            <a:ext cx="485775" cy="581025"/>
          </a:xfrm>
          <a:prstGeom prst="rect">
            <a:avLst/>
          </a:prstGeom>
          <a:noFill/>
        </p:spPr>
      </p:pic>
      <p:pic>
        <p:nvPicPr>
          <p:cNvPr id="7" name="Picture 2" descr="hindilog">
            <a:extLst>
              <a:ext uri="{FF2B5EF4-FFF2-40B4-BE49-F238E27FC236}">
                <a16:creationId xmlns:a16="http://schemas.microsoft.com/office/drawing/2014/main" id="{2B64C4C8-1E9D-FDAE-83D3-FECB76BE06BB}"/>
              </a:ext>
            </a:extLst>
          </p:cNvPr>
          <p:cNvPicPr>
            <a:picLocks noChangeAspect="1" noChangeArrowheads="1"/>
          </p:cNvPicPr>
          <p:nvPr/>
        </p:nvPicPr>
        <p:blipFill>
          <a:blip r:embed="rId3" cstate="print"/>
          <a:srcRect l="49619" t="30254"/>
          <a:stretch>
            <a:fillRect/>
          </a:stretch>
        </p:blipFill>
        <p:spPr bwMode="auto">
          <a:xfrm>
            <a:off x="8091487" y="228600"/>
            <a:ext cx="1052513" cy="393700"/>
          </a:xfrm>
          <a:prstGeom prst="rect">
            <a:avLst/>
          </a:prstGeom>
          <a:noFill/>
        </p:spPr>
      </p:pic>
      <p:sp>
        <p:nvSpPr>
          <p:cNvPr id="13" name="TextBox 12">
            <a:extLst>
              <a:ext uri="{FF2B5EF4-FFF2-40B4-BE49-F238E27FC236}">
                <a16:creationId xmlns:a16="http://schemas.microsoft.com/office/drawing/2014/main" id="{648E45AD-D2FA-2624-FC94-D99F95A9865B}"/>
              </a:ext>
            </a:extLst>
          </p:cNvPr>
          <p:cNvSpPr txBox="1"/>
          <p:nvPr/>
        </p:nvSpPr>
        <p:spPr>
          <a:xfrm>
            <a:off x="0" y="6223950"/>
            <a:ext cx="7391400" cy="584775"/>
          </a:xfrm>
          <a:prstGeom prst="rect">
            <a:avLst/>
          </a:prstGeom>
          <a:noFill/>
        </p:spPr>
        <p:txBody>
          <a:bodyPr wrap="square">
            <a:spAutoFit/>
          </a:bodyPr>
          <a:lstStyle/>
          <a:p>
            <a:r>
              <a:rPr lang="en-IN" sz="3200" dirty="0">
                <a:hlinkClick r:id="rId4"/>
              </a:rPr>
              <a:t>https://www.aoml.noaa.gov/phod/gdp/</a:t>
            </a:r>
            <a:r>
              <a:rPr lang="en-IN" sz="3200" dirty="0"/>
              <a:t> </a:t>
            </a:r>
          </a:p>
        </p:txBody>
      </p:sp>
      <p:pic>
        <p:nvPicPr>
          <p:cNvPr id="15" name="Picture 14">
            <a:extLst>
              <a:ext uri="{FF2B5EF4-FFF2-40B4-BE49-F238E27FC236}">
                <a16:creationId xmlns:a16="http://schemas.microsoft.com/office/drawing/2014/main" id="{D5F9B469-6664-2458-CD37-02C2B99D78E3}"/>
              </a:ext>
            </a:extLst>
          </p:cNvPr>
          <p:cNvPicPr>
            <a:picLocks noChangeAspect="1"/>
          </p:cNvPicPr>
          <p:nvPr/>
        </p:nvPicPr>
        <p:blipFill>
          <a:blip r:embed="rId5"/>
          <a:stretch>
            <a:fillRect/>
          </a:stretch>
        </p:blipFill>
        <p:spPr>
          <a:xfrm>
            <a:off x="0" y="990600"/>
            <a:ext cx="9144000" cy="4409695"/>
          </a:xfrm>
          <a:prstGeom prst="rect">
            <a:avLst/>
          </a:prstGeom>
        </p:spPr>
      </p:pic>
      <p:pic>
        <p:nvPicPr>
          <p:cNvPr id="17" name="Picture 16">
            <a:extLst>
              <a:ext uri="{FF2B5EF4-FFF2-40B4-BE49-F238E27FC236}">
                <a16:creationId xmlns:a16="http://schemas.microsoft.com/office/drawing/2014/main" id="{25C1E5CF-3C38-F0AE-C878-60978AFFD37B}"/>
              </a:ext>
            </a:extLst>
          </p:cNvPr>
          <p:cNvPicPr>
            <a:picLocks noChangeAspect="1"/>
          </p:cNvPicPr>
          <p:nvPr/>
        </p:nvPicPr>
        <p:blipFill>
          <a:blip r:embed="rId6"/>
          <a:stretch>
            <a:fillRect/>
          </a:stretch>
        </p:blipFill>
        <p:spPr>
          <a:xfrm>
            <a:off x="4876800" y="3940854"/>
            <a:ext cx="2153046" cy="2283096"/>
          </a:xfrm>
          <a:prstGeom prst="rect">
            <a:avLst/>
          </a:prstGeom>
        </p:spPr>
      </p:pic>
    </p:spTree>
    <p:extLst>
      <p:ext uri="{BB962C8B-B14F-4D97-AF65-F5344CB8AC3E}">
        <p14:creationId xmlns:p14="http://schemas.microsoft.com/office/powerpoint/2010/main" val="329047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7D5E6-4ACF-0761-71AB-78F593987218}"/>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BA59DB9F-C5D7-50BB-230D-B7CF53D31B92}"/>
              </a:ext>
            </a:extLst>
          </p:cNvPr>
          <p:cNvSpPr txBox="1">
            <a:spLocks/>
          </p:cNvSpPr>
          <p:nvPr/>
        </p:nvSpPr>
        <p:spPr>
          <a:xfrm>
            <a:off x="424477" y="228600"/>
            <a:ext cx="8107964" cy="4320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FF0000"/>
                </a:solidFill>
                <a:effectLst/>
                <a:uLnTx/>
                <a:uFillTx/>
                <a:latin typeface="+mj-lt"/>
                <a:ea typeface="+mj-ea"/>
                <a:cs typeface="+mj-cs"/>
              </a:rPr>
              <a:t>Data availability</a:t>
            </a:r>
          </a:p>
        </p:txBody>
      </p:sp>
      <p:pic>
        <p:nvPicPr>
          <p:cNvPr id="6" name="Picture 1" descr="esso_logo.png">
            <a:extLst>
              <a:ext uri="{FF2B5EF4-FFF2-40B4-BE49-F238E27FC236}">
                <a16:creationId xmlns:a16="http://schemas.microsoft.com/office/drawing/2014/main" id="{42AA90DD-4F9C-E516-48C6-983E07B1CB06}"/>
              </a:ext>
            </a:extLst>
          </p:cNvPr>
          <p:cNvPicPr>
            <a:picLocks noChangeAspect="1" noChangeArrowheads="1"/>
          </p:cNvPicPr>
          <p:nvPr/>
        </p:nvPicPr>
        <p:blipFill>
          <a:blip r:embed="rId2" cstate="print"/>
          <a:srcRect/>
          <a:stretch>
            <a:fillRect/>
          </a:stretch>
        </p:blipFill>
        <p:spPr bwMode="auto">
          <a:xfrm>
            <a:off x="0" y="304800"/>
            <a:ext cx="485775" cy="581025"/>
          </a:xfrm>
          <a:prstGeom prst="rect">
            <a:avLst/>
          </a:prstGeom>
          <a:noFill/>
        </p:spPr>
      </p:pic>
      <p:pic>
        <p:nvPicPr>
          <p:cNvPr id="7" name="Picture 2" descr="hindilog">
            <a:extLst>
              <a:ext uri="{FF2B5EF4-FFF2-40B4-BE49-F238E27FC236}">
                <a16:creationId xmlns:a16="http://schemas.microsoft.com/office/drawing/2014/main" id="{2B64C4C8-1E9D-FDAE-83D3-FECB76BE06BB}"/>
              </a:ext>
            </a:extLst>
          </p:cNvPr>
          <p:cNvPicPr>
            <a:picLocks noChangeAspect="1" noChangeArrowheads="1"/>
          </p:cNvPicPr>
          <p:nvPr/>
        </p:nvPicPr>
        <p:blipFill>
          <a:blip r:embed="rId3" cstate="print"/>
          <a:srcRect l="49619" t="30254"/>
          <a:stretch>
            <a:fillRect/>
          </a:stretch>
        </p:blipFill>
        <p:spPr bwMode="auto">
          <a:xfrm>
            <a:off x="8091487" y="228600"/>
            <a:ext cx="1052513" cy="393700"/>
          </a:xfrm>
          <a:prstGeom prst="rect">
            <a:avLst/>
          </a:prstGeom>
          <a:noFill/>
        </p:spPr>
      </p:pic>
      <p:pic>
        <p:nvPicPr>
          <p:cNvPr id="8" name="Picture 7">
            <a:extLst>
              <a:ext uri="{FF2B5EF4-FFF2-40B4-BE49-F238E27FC236}">
                <a16:creationId xmlns:a16="http://schemas.microsoft.com/office/drawing/2014/main" id="{A3A372BE-3FF5-8C90-83AB-AE07211E7EAB}"/>
              </a:ext>
            </a:extLst>
          </p:cNvPr>
          <p:cNvPicPr>
            <a:picLocks noChangeAspect="1"/>
          </p:cNvPicPr>
          <p:nvPr/>
        </p:nvPicPr>
        <p:blipFill>
          <a:blip r:embed="rId4"/>
          <a:stretch>
            <a:fillRect/>
          </a:stretch>
        </p:blipFill>
        <p:spPr>
          <a:xfrm>
            <a:off x="-11430" y="990600"/>
            <a:ext cx="9144000" cy="4671934"/>
          </a:xfrm>
          <a:prstGeom prst="rect">
            <a:avLst/>
          </a:prstGeom>
        </p:spPr>
      </p:pic>
      <p:sp>
        <p:nvSpPr>
          <p:cNvPr id="12" name="TextBox 11">
            <a:extLst>
              <a:ext uri="{FF2B5EF4-FFF2-40B4-BE49-F238E27FC236}">
                <a16:creationId xmlns:a16="http://schemas.microsoft.com/office/drawing/2014/main" id="{2C7228B4-21BE-7D91-1565-1439612E0981}"/>
              </a:ext>
            </a:extLst>
          </p:cNvPr>
          <p:cNvSpPr txBox="1"/>
          <p:nvPr/>
        </p:nvSpPr>
        <p:spPr>
          <a:xfrm>
            <a:off x="762000" y="5767309"/>
            <a:ext cx="5486400" cy="646331"/>
          </a:xfrm>
          <a:prstGeom prst="rect">
            <a:avLst/>
          </a:prstGeom>
          <a:noFill/>
        </p:spPr>
        <p:txBody>
          <a:bodyPr wrap="square">
            <a:spAutoFit/>
          </a:bodyPr>
          <a:lstStyle/>
          <a:p>
            <a:r>
              <a:rPr lang="en-IN" sz="3600" dirty="0">
                <a:hlinkClick r:id="rId5"/>
              </a:rPr>
              <a:t>https://gdp.ucsd.edu/ldl/</a:t>
            </a:r>
            <a:r>
              <a:rPr lang="en-IN" sz="3600" dirty="0"/>
              <a:t> </a:t>
            </a:r>
          </a:p>
        </p:txBody>
      </p:sp>
    </p:spTree>
    <p:extLst>
      <p:ext uri="{BB962C8B-B14F-4D97-AF65-F5344CB8AC3E}">
        <p14:creationId xmlns:p14="http://schemas.microsoft.com/office/powerpoint/2010/main" val="204476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0" y="1052736"/>
            <a:ext cx="9144000" cy="5400600"/>
          </a:xfrm>
        </p:spPr>
        <p:txBody>
          <a:bodyPr>
            <a:normAutofit/>
          </a:bodyPr>
          <a:lstStyle/>
          <a:p>
            <a:pPr algn="just"/>
            <a:r>
              <a:rPr lang="en-US" dirty="0">
                <a:latin typeface="+mj-lt"/>
              </a:rPr>
              <a:t>Drifters are being used since</a:t>
            </a:r>
            <a:r>
              <a:rPr lang="en-US" sz="3200" dirty="0">
                <a:latin typeface="+mj-lt"/>
                <a:cs typeface="Times New Roman" panose="02020603050405020304" pitchFamily="18" charset="0"/>
              </a:rPr>
              <a:t> HMS Challenger expedition (1872-76)</a:t>
            </a:r>
          </a:p>
          <a:p>
            <a:pPr algn="just"/>
            <a:r>
              <a:rPr lang="en-US" i="0" dirty="0">
                <a:solidFill>
                  <a:srgbClr val="28282A"/>
                </a:solidFill>
                <a:effectLst/>
                <a:latin typeface="+mj-lt"/>
              </a:rPr>
              <a:t>Drifters Provide Critical Data to Improve Forecasts.</a:t>
            </a:r>
          </a:p>
          <a:p>
            <a:pPr lvl="1" algn="just"/>
            <a:r>
              <a:rPr lang="en-US" i="0" dirty="0">
                <a:solidFill>
                  <a:srgbClr val="28282A"/>
                </a:solidFill>
                <a:effectLst/>
                <a:latin typeface="+mj-lt"/>
              </a:rPr>
              <a:t>Drifters Validate Satellite Sea Surface Temperature.</a:t>
            </a:r>
          </a:p>
          <a:p>
            <a:pPr lvl="1" algn="just"/>
            <a:r>
              <a:rPr lang="en-US" i="0" dirty="0">
                <a:solidFill>
                  <a:srgbClr val="28282A"/>
                </a:solidFill>
                <a:effectLst/>
                <a:latin typeface="+mj-lt"/>
              </a:rPr>
              <a:t>Drifters can Weather the Storm.</a:t>
            </a:r>
          </a:p>
          <a:p>
            <a:pPr lvl="1" algn="just"/>
            <a:r>
              <a:rPr lang="en-US" i="0" dirty="0">
                <a:solidFill>
                  <a:srgbClr val="28282A"/>
                </a:solidFill>
                <a:effectLst/>
                <a:latin typeface="+mj-lt"/>
              </a:rPr>
              <a:t>Drifters Improve Hurricane Intensity Forecasts.</a:t>
            </a:r>
          </a:p>
          <a:p>
            <a:pPr lvl="1" algn="just"/>
            <a:r>
              <a:rPr lang="en-US" i="0" dirty="0">
                <a:solidFill>
                  <a:srgbClr val="28282A"/>
                </a:solidFill>
                <a:effectLst/>
                <a:latin typeface="+mj-lt"/>
              </a:rPr>
              <a:t>Drifter Data Improves Weather Models.</a:t>
            </a:r>
          </a:p>
          <a:p>
            <a:pPr lvl="1" algn="just"/>
            <a:r>
              <a:rPr lang="en-US" i="0" dirty="0">
                <a:solidFill>
                  <a:srgbClr val="28282A"/>
                </a:solidFill>
                <a:effectLst/>
                <a:latin typeface="+mj-lt"/>
              </a:rPr>
              <a:t>Drifters Quantify Marine Transport.</a:t>
            </a:r>
          </a:p>
          <a:p>
            <a:pPr algn="just"/>
            <a:r>
              <a:rPr lang="en-AU" dirty="0">
                <a:latin typeface="+mj-lt"/>
              </a:rPr>
              <a:t>Drifter Data management needs support </a:t>
            </a:r>
            <a:r>
              <a:rPr lang="en-AU" dirty="0">
                <a:solidFill>
                  <a:srgbClr val="FF0000"/>
                </a:solidFill>
                <a:latin typeface="+mj-lt"/>
              </a:rPr>
              <a:t>long term preservation, access, and use</a:t>
            </a:r>
            <a:r>
              <a:rPr lang="en-AU" dirty="0">
                <a:latin typeface="+mj-lt"/>
              </a:rPr>
              <a:t> of data.</a:t>
            </a:r>
            <a:endParaRPr lang="en-US" dirty="0">
              <a:latin typeface="+mj-lt"/>
            </a:endParaRPr>
          </a:p>
          <a:p>
            <a:pPr algn="just"/>
            <a:r>
              <a:rPr lang="en-US" dirty="0">
                <a:solidFill>
                  <a:srgbClr val="28282A"/>
                </a:solidFill>
                <a:latin typeface="+mj-lt"/>
              </a:rPr>
              <a:t>FAIR data principles enhances the use of data.</a:t>
            </a:r>
            <a:endParaRPr lang="en-US" i="0" dirty="0">
              <a:solidFill>
                <a:srgbClr val="28282A"/>
              </a:solidFill>
              <a:effectLst/>
              <a:latin typeface="+mj-lt"/>
            </a:endParaRPr>
          </a:p>
          <a:p>
            <a:pPr algn="just"/>
            <a:endParaRPr lang="en-US" i="0" dirty="0">
              <a:solidFill>
                <a:srgbClr val="28282A"/>
              </a:solidFill>
              <a:effectLst/>
              <a:latin typeface="+mj-lt"/>
            </a:endParaRPr>
          </a:p>
          <a:p>
            <a:pPr lvl="0" algn="just"/>
            <a:endParaRPr lang="en-US" dirty="0">
              <a:latin typeface="+mj-lt"/>
            </a:endParaRPr>
          </a:p>
          <a:p>
            <a:pPr lvl="0" algn="just"/>
            <a:endParaRPr lang="en-AU" dirty="0">
              <a:latin typeface="+mj-lt"/>
            </a:endParaRPr>
          </a:p>
          <a:p>
            <a:pPr algn="just"/>
            <a:endParaRPr lang="en-US" dirty="0">
              <a:latin typeface="+mj-lt"/>
            </a:endParaRPr>
          </a:p>
        </p:txBody>
      </p:sp>
      <p:sp>
        <p:nvSpPr>
          <p:cNvPr id="3" name="Title 2"/>
          <p:cNvSpPr>
            <a:spLocks noGrp="1"/>
          </p:cNvSpPr>
          <p:nvPr>
            <p:ph type="title"/>
          </p:nvPr>
        </p:nvSpPr>
        <p:spPr>
          <a:xfrm>
            <a:off x="502636" y="177552"/>
            <a:ext cx="8107964" cy="432048"/>
          </a:xfrm>
        </p:spPr>
        <p:txBody>
          <a:bodyPr/>
          <a:lstStyle/>
          <a:p>
            <a:pPr algn="ctr"/>
            <a:r>
              <a:rPr lang="en-US" sz="4800" b="1" dirty="0">
                <a:solidFill>
                  <a:srgbClr val="FF0000"/>
                </a:solidFill>
              </a:rPr>
              <a:t>Summary</a:t>
            </a:r>
          </a:p>
        </p:txBody>
      </p:sp>
      <p:pic>
        <p:nvPicPr>
          <p:cNvPr id="5" name="Picture 1" descr="esso_logo.png"/>
          <p:cNvPicPr>
            <a:picLocks noChangeAspect="1" noChangeArrowheads="1"/>
          </p:cNvPicPr>
          <p:nvPr/>
        </p:nvPicPr>
        <p:blipFill>
          <a:blip r:embed="rId2" cstate="print"/>
          <a:srcRect/>
          <a:stretch>
            <a:fillRect/>
          </a:stretch>
        </p:blipFill>
        <p:spPr bwMode="auto">
          <a:xfrm>
            <a:off x="0" y="304800"/>
            <a:ext cx="485775" cy="581025"/>
          </a:xfrm>
          <a:prstGeom prst="rect">
            <a:avLst/>
          </a:prstGeom>
          <a:noFill/>
        </p:spPr>
      </p:pic>
      <p:pic>
        <p:nvPicPr>
          <p:cNvPr id="6" name="Picture 2" descr="hindilog"/>
          <p:cNvPicPr>
            <a:picLocks noChangeAspect="1" noChangeArrowheads="1"/>
          </p:cNvPicPr>
          <p:nvPr/>
        </p:nvPicPr>
        <p:blipFill>
          <a:blip r:embed="rId3" cstate="print"/>
          <a:srcRect l="49619" t="30254"/>
          <a:stretch>
            <a:fillRect/>
          </a:stretch>
        </p:blipFill>
        <p:spPr bwMode="auto">
          <a:xfrm>
            <a:off x="8091487" y="228600"/>
            <a:ext cx="1052513" cy="393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08313-24B4-BCEE-F227-89B97EA938CD}"/>
              </a:ext>
            </a:extLst>
          </p:cNvPr>
          <p:cNvSpPr txBox="1"/>
          <p:nvPr/>
        </p:nvSpPr>
        <p:spPr>
          <a:xfrm>
            <a:off x="0" y="1066800"/>
            <a:ext cx="9144000" cy="5632311"/>
          </a:xfrm>
          <a:prstGeom prst="rect">
            <a:avLst/>
          </a:prstGeom>
          <a:noFill/>
        </p:spPr>
        <p:txBody>
          <a:bodyPr wrap="square" rtlCol="0">
            <a:spAutoFit/>
          </a:bodyPr>
          <a:lstStyle/>
          <a:p>
            <a:pPr marL="257175" indent="-257175"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1872-76- HMS Challenger expedition</a:t>
            </a:r>
          </a:p>
          <a:p>
            <a:pPr marL="735806" algn="just"/>
            <a:r>
              <a:rPr lang="en-US" sz="2000" dirty="0">
                <a:solidFill>
                  <a:srgbClr val="0000CC"/>
                </a:solidFill>
                <a:latin typeface="Times New Roman" panose="02020603050405020304" pitchFamily="18" charset="0"/>
                <a:cs typeface="Times New Roman" panose="02020603050405020304" pitchFamily="18" charset="0"/>
              </a:rPr>
              <a:t>Early measurements of drifters were visual sightings using telescopes, and sextants to measure bearings and locations.</a:t>
            </a:r>
          </a:p>
          <a:p>
            <a:pPr marL="257175" indent="-257175"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1950: Radio direction finding and radar were used to track drifters over longer ranges and times from shore, ship, and airplane</a:t>
            </a:r>
          </a:p>
          <a:p>
            <a:pPr marL="257175"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1960: Some early drifter trajectories were obtained by Fritz and Charlie in the Gulf Stream and its rings using radar.</a:t>
            </a:r>
          </a:p>
          <a:p>
            <a:pPr marL="257175"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1970-The first satellite tracking of drifters occurred using the Interrogation Recording and Location System (IRLS) system flown on Nimbus 3 and 4 satellites</a:t>
            </a:r>
          </a:p>
          <a:p>
            <a:pPr marL="257175"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1978- The First Global Atmospheric Research Program (GARP) Global Experiment (FGGE) (Argos implemented)</a:t>
            </a:r>
          </a:p>
          <a:p>
            <a:pPr marL="257175"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1988- The Surface Velocity Program (SVP) was established in conjunction with the Tropical Ocean Global Atmosphere (TOGA)</a:t>
            </a:r>
          </a:p>
          <a:p>
            <a:pPr marL="401241" algn="just"/>
            <a:r>
              <a:rPr lang="en-US" sz="2000" dirty="0">
                <a:solidFill>
                  <a:srgbClr val="0000CC"/>
                </a:solidFill>
                <a:latin typeface="Times New Roman" panose="02020603050405020304" pitchFamily="18" charset="0"/>
                <a:cs typeface="Times New Roman" panose="02020603050405020304" pitchFamily="18" charset="0"/>
              </a:rPr>
              <a:t>	The objective was to maintain drifter arrays with enough samples in 2° 	latitude × 8° longitude areas to define the mean 15-m circulation, the seasonal cycle</a:t>
            </a:r>
          </a:p>
          <a:p>
            <a:pPr marL="257175"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1991-India (NIO, Goa) deployed first batch of drifters in the north Indian Ocean.</a:t>
            </a:r>
          </a:p>
          <a:p>
            <a:pPr algn="l"/>
            <a:endParaRPr lang="en-US" sz="2000" dirty="0">
              <a:latin typeface="TimesLTStd-Roman"/>
            </a:endParaRPr>
          </a:p>
        </p:txBody>
      </p:sp>
      <p:sp>
        <p:nvSpPr>
          <p:cNvPr id="6" name="Rectangle 5">
            <a:extLst>
              <a:ext uri="{FF2B5EF4-FFF2-40B4-BE49-F238E27FC236}">
                <a16:creationId xmlns:a16="http://schemas.microsoft.com/office/drawing/2014/main" id="{2F0A242F-75C2-953D-C5C5-90F9652FF7AB}"/>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6CAD2B42-8D10-471F-8D7C-D02EBC3DB68C}"/>
              </a:ext>
            </a:extLst>
          </p:cNvPr>
          <p:cNvSpPr txBox="1">
            <a:spLocks/>
          </p:cNvSpPr>
          <p:nvPr/>
        </p:nvSpPr>
        <p:spPr>
          <a:xfrm>
            <a:off x="424477" y="152400"/>
            <a:ext cx="8107964" cy="838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History of Drifters</a:t>
            </a:r>
          </a:p>
        </p:txBody>
      </p:sp>
      <p:pic>
        <p:nvPicPr>
          <p:cNvPr id="8" name="Picture 1" descr="esso_logo.png">
            <a:extLst>
              <a:ext uri="{FF2B5EF4-FFF2-40B4-BE49-F238E27FC236}">
                <a16:creationId xmlns:a16="http://schemas.microsoft.com/office/drawing/2014/main" id="{A9AB2A19-AB7E-6E70-3F00-46E3EF13D6E1}"/>
              </a:ext>
            </a:extLst>
          </p:cNvPr>
          <p:cNvPicPr>
            <a:picLocks noChangeAspect="1" noChangeArrowheads="1"/>
          </p:cNvPicPr>
          <p:nvPr/>
        </p:nvPicPr>
        <p:blipFill>
          <a:blip r:embed="rId2" cstate="print"/>
          <a:srcRect/>
          <a:stretch>
            <a:fillRect/>
          </a:stretch>
        </p:blipFill>
        <p:spPr bwMode="auto">
          <a:xfrm>
            <a:off x="0" y="79188"/>
            <a:ext cx="762000" cy="911412"/>
          </a:xfrm>
          <a:prstGeom prst="rect">
            <a:avLst/>
          </a:prstGeom>
          <a:noFill/>
        </p:spPr>
      </p:pic>
      <p:pic>
        <p:nvPicPr>
          <p:cNvPr id="9" name="Picture 2" descr="hindilog">
            <a:extLst>
              <a:ext uri="{FF2B5EF4-FFF2-40B4-BE49-F238E27FC236}">
                <a16:creationId xmlns:a16="http://schemas.microsoft.com/office/drawing/2014/main" id="{E5C24C3C-8878-7FF9-65F7-0E98CCD37373}"/>
              </a:ext>
            </a:extLst>
          </p:cNvPr>
          <p:cNvPicPr>
            <a:picLocks noChangeAspect="1" noChangeArrowheads="1"/>
          </p:cNvPicPr>
          <p:nvPr/>
        </p:nvPicPr>
        <p:blipFill>
          <a:blip r:embed="rId3" cstate="print"/>
          <a:srcRect l="49619" t="30254"/>
          <a:stretch>
            <a:fillRect/>
          </a:stretch>
        </p:blipFill>
        <p:spPr bwMode="auto">
          <a:xfrm>
            <a:off x="7848600" y="158889"/>
            <a:ext cx="1222273" cy="457200"/>
          </a:xfrm>
          <a:prstGeom prst="rect">
            <a:avLst/>
          </a:prstGeom>
          <a:noFill/>
        </p:spPr>
      </p:pic>
    </p:spTree>
    <p:extLst>
      <p:ext uri="{BB962C8B-B14F-4D97-AF65-F5344CB8AC3E}">
        <p14:creationId xmlns:p14="http://schemas.microsoft.com/office/powerpoint/2010/main" val="399837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A5E50-131C-7855-54E7-A2D5E82B1919}"/>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A7BDC9-232D-3B02-3E22-E0CD80B0B969}"/>
              </a:ext>
            </a:extLst>
          </p:cNvPr>
          <p:cNvSpPr txBox="1">
            <a:spLocks/>
          </p:cNvSpPr>
          <p:nvPr/>
        </p:nvSpPr>
        <p:spPr>
          <a:xfrm>
            <a:off x="424477" y="152400"/>
            <a:ext cx="8107964" cy="838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Objective of Drifters</a:t>
            </a:r>
          </a:p>
        </p:txBody>
      </p:sp>
      <p:pic>
        <p:nvPicPr>
          <p:cNvPr id="5" name="Picture 1" descr="esso_logo.png">
            <a:extLst>
              <a:ext uri="{FF2B5EF4-FFF2-40B4-BE49-F238E27FC236}">
                <a16:creationId xmlns:a16="http://schemas.microsoft.com/office/drawing/2014/main" id="{37E63F22-0714-6AE2-9B71-21548C50F630}"/>
              </a:ext>
            </a:extLst>
          </p:cNvPr>
          <p:cNvPicPr>
            <a:picLocks noChangeAspect="1" noChangeArrowheads="1"/>
          </p:cNvPicPr>
          <p:nvPr/>
        </p:nvPicPr>
        <p:blipFill>
          <a:blip r:embed="rId2" cstate="print"/>
          <a:srcRect/>
          <a:stretch>
            <a:fillRect/>
          </a:stretch>
        </p:blipFill>
        <p:spPr bwMode="auto">
          <a:xfrm>
            <a:off x="0" y="79188"/>
            <a:ext cx="762000" cy="911412"/>
          </a:xfrm>
          <a:prstGeom prst="rect">
            <a:avLst/>
          </a:prstGeom>
          <a:noFill/>
        </p:spPr>
      </p:pic>
      <p:pic>
        <p:nvPicPr>
          <p:cNvPr id="6" name="Picture 2" descr="hindilog">
            <a:extLst>
              <a:ext uri="{FF2B5EF4-FFF2-40B4-BE49-F238E27FC236}">
                <a16:creationId xmlns:a16="http://schemas.microsoft.com/office/drawing/2014/main" id="{28FE7426-98B2-56CB-D759-9B6B754ED208}"/>
              </a:ext>
            </a:extLst>
          </p:cNvPr>
          <p:cNvPicPr>
            <a:picLocks noChangeAspect="1" noChangeArrowheads="1"/>
          </p:cNvPicPr>
          <p:nvPr/>
        </p:nvPicPr>
        <p:blipFill>
          <a:blip r:embed="rId3" cstate="print"/>
          <a:srcRect l="49619" t="30254"/>
          <a:stretch>
            <a:fillRect/>
          </a:stretch>
        </p:blipFill>
        <p:spPr bwMode="auto">
          <a:xfrm>
            <a:off x="7848600" y="158889"/>
            <a:ext cx="1222273" cy="457200"/>
          </a:xfrm>
          <a:prstGeom prst="rect">
            <a:avLst/>
          </a:prstGeom>
          <a:noFill/>
        </p:spPr>
      </p:pic>
      <p:sp>
        <p:nvSpPr>
          <p:cNvPr id="8" name="TextBox 7">
            <a:extLst>
              <a:ext uri="{FF2B5EF4-FFF2-40B4-BE49-F238E27FC236}">
                <a16:creationId xmlns:a16="http://schemas.microsoft.com/office/drawing/2014/main" id="{C85FCA56-07A2-8B6A-9C14-EED51D906CF6}"/>
              </a:ext>
            </a:extLst>
          </p:cNvPr>
          <p:cNvSpPr txBox="1"/>
          <p:nvPr/>
        </p:nvSpPr>
        <p:spPr>
          <a:xfrm>
            <a:off x="151730" y="1230630"/>
            <a:ext cx="8919143" cy="5570756"/>
          </a:xfrm>
          <a:prstGeom prst="rect">
            <a:avLst/>
          </a:prstGeom>
          <a:noFill/>
        </p:spPr>
        <p:txBody>
          <a:bodyPr wrap="square">
            <a:spAutoFit/>
          </a:bodyPr>
          <a:lstStyle/>
          <a:p>
            <a:pPr algn="just"/>
            <a:r>
              <a:rPr lang="en-US" sz="4000" b="1" dirty="0">
                <a:solidFill>
                  <a:srgbClr val="333333"/>
                </a:solidFill>
                <a:latin typeface="Times New Roman" panose="02020603050405020304" pitchFamily="18" charset="0"/>
                <a:cs typeface="Times New Roman" panose="02020603050405020304" pitchFamily="18" charset="0"/>
              </a:rPr>
              <a:t>The Objective of Global drifting buoy </a:t>
            </a:r>
            <a:r>
              <a:rPr lang="en-US" sz="4000" b="1" dirty="0" err="1">
                <a:solidFill>
                  <a:srgbClr val="333333"/>
                </a:solidFill>
                <a:latin typeface="Times New Roman" panose="02020603050405020304" pitchFamily="18" charset="0"/>
                <a:cs typeface="Times New Roman" panose="02020603050405020304" pitchFamily="18" charset="0"/>
              </a:rPr>
              <a:t>programme</a:t>
            </a:r>
            <a:r>
              <a:rPr lang="en-US" sz="4000" b="1" dirty="0">
                <a:solidFill>
                  <a:srgbClr val="333333"/>
                </a:solidFill>
                <a:latin typeface="Times New Roman" panose="02020603050405020304" pitchFamily="18" charset="0"/>
                <a:cs typeface="Times New Roman" panose="02020603050405020304" pitchFamily="18" charset="0"/>
              </a:rPr>
              <a:t> is:</a:t>
            </a:r>
          </a:p>
          <a:p>
            <a:pPr algn="just"/>
            <a:r>
              <a:rPr lang="en-US" sz="4000" b="1" dirty="0">
                <a:solidFill>
                  <a:srgbClr val="333333"/>
                </a:solidFill>
                <a:latin typeface="Times New Roman" panose="02020603050405020304" pitchFamily="18" charset="0"/>
                <a:cs typeface="Times New Roman" panose="02020603050405020304" pitchFamily="18" charset="0"/>
              </a:rPr>
              <a:t> </a:t>
            </a:r>
          </a:p>
          <a:p>
            <a:pPr algn="just"/>
            <a:r>
              <a:rPr lang="en-US" sz="4000" dirty="0">
                <a:solidFill>
                  <a:srgbClr val="333333"/>
                </a:solidFill>
                <a:latin typeface="Times New Roman" panose="02020603050405020304" pitchFamily="18" charset="0"/>
                <a:cs typeface="Times New Roman" panose="02020603050405020304" pitchFamily="18" charset="0"/>
              </a:rPr>
              <a:t>To meet the need for an accurate and globally dense set of in-situ observations of mixed layer currents, sea surface temperature, atmospheric pressure, and salinity.</a:t>
            </a:r>
            <a:endParaRPr lang="en-US" sz="4000" dirty="0">
              <a:latin typeface="Times New Roman" panose="02020603050405020304" pitchFamily="18" charset="0"/>
              <a:cs typeface="Times New Roman" panose="02020603050405020304" pitchFamily="18" charset="0"/>
            </a:endParaRPr>
          </a:p>
          <a:p>
            <a:pPr algn="just"/>
            <a:endParaRPr lang="en-US" sz="3600" b="1" dirty="0">
              <a:latin typeface="TimesLTStd-Roman"/>
            </a:endParaRPr>
          </a:p>
        </p:txBody>
      </p:sp>
    </p:spTree>
    <p:extLst>
      <p:ext uri="{BB962C8B-B14F-4D97-AF65-F5344CB8AC3E}">
        <p14:creationId xmlns:p14="http://schemas.microsoft.com/office/powerpoint/2010/main" val="146751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a:extLst>
              <a:ext uri="{FF2B5EF4-FFF2-40B4-BE49-F238E27FC236}">
                <a16:creationId xmlns:a16="http://schemas.microsoft.com/office/drawing/2014/main" id="{6153299B-8B8E-7E9A-C7E3-C6B8F85BA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7280"/>
            <a:ext cx="1349637" cy="3793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61FC48-2758-2094-7FE1-36F4E29B3264}"/>
              </a:ext>
            </a:extLst>
          </p:cNvPr>
          <p:cNvSpPr txBox="1"/>
          <p:nvPr/>
        </p:nvSpPr>
        <p:spPr>
          <a:xfrm>
            <a:off x="1654437" y="1103056"/>
            <a:ext cx="6372921" cy="1200329"/>
          </a:xfrm>
          <a:prstGeom prst="rect">
            <a:avLst/>
          </a:prstGeom>
          <a:noFill/>
        </p:spPr>
        <p:txBody>
          <a:bodyPr wrap="square">
            <a:spAutoFit/>
          </a:bodyPr>
          <a:lstStyle/>
          <a:p>
            <a:pPr algn="just"/>
            <a:r>
              <a:rPr lang="en-US" sz="2400" dirty="0">
                <a:solidFill>
                  <a:srgbClr val="0000CC"/>
                </a:solidFill>
                <a:latin typeface="NexusSans"/>
              </a:rPr>
              <a:t>Schematic of an early drifter and drogue from the Challenger expedition (1872–76). </a:t>
            </a:r>
            <a:r>
              <a:rPr lang="en-US" sz="2400" dirty="0" err="1">
                <a:solidFill>
                  <a:srgbClr val="0000CC"/>
                </a:solidFill>
                <a:latin typeface="NexusSans"/>
              </a:rPr>
              <a:t>Niiler</a:t>
            </a:r>
            <a:r>
              <a:rPr lang="en-US" sz="2400" dirty="0">
                <a:solidFill>
                  <a:srgbClr val="0000CC"/>
                </a:solidFill>
                <a:latin typeface="NexusSans"/>
              </a:rPr>
              <a:t>, et al., (1987) Deep Sea research</a:t>
            </a:r>
            <a:endParaRPr lang="en-US" sz="2400" dirty="0">
              <a:solidFill>
                <a:srgbClr val="0000CC"/>
              </a:solidFill>
            </a:endParaRPr>
          </a:p>
        </p:txBody>
      </p:sp>
      <p:sp>
        <p:nvSpPr>
          <p:cNvPr id="2" name="Rectangle 1">
            <a:extLst>
              <a:ext uri="{FF2B5EF4-FFF2-40B4-BE49-F238E27FC236}">
                <a16:creationId xmlns:a16="http://schemas.microsoft.com/office/drawing/2014/main" id="{230A5E50-131C-7855-54E7-A2D5E82B1919}"/>
              </a:ext>
            </a:extLst>
          </p:cNvPr>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A7BDC9-232D-3B02-3E22-E0CD80B0B969}"/>
              </a:ext>
            </a:extLst>
          </p:cNvPr>
          <p:cNvSpPr txBox="1">
            <a:spLocks/>
          </p:cNvSpPr>
          <p:nvPr/>
        </p:nvSpPr>
        <p:spPr>
          <a:xfrm>
            <a:off x="424477" y="152400"/>
            <a:ext cx="8107964" cy="838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Schematic of Drifters</a:t>
            </a:r>
          </a:p>
        </p:txBody>
      </p:sp>
      <p:pic>
        <p:nvPicPr>
          <p:cNvPr id="5" name="Picture 1" descr="esso_logo.png">
            <a:extLst>
              <a:ext uri="{FF2B5EF4-FFF2-40B4-BE49-F238E27FC236}">
                <a16:creationId xmlns:a16="http://schemas.microsoft.com/office/drawing/2014/main" id="{37E63F22-0714-6AE2-9B71-21548C50F630}"/>
              </a:ext>
            </a:extLst>
          </p:cNvPr>
          <p:cNvPicPr>
            <a:picLocks noChangeAspect="1" noChangeArrowheads="1"/>
          </p:cNvPicPr>
          <p:nvPr/>
        </p:nvPicPr>
        <p:blipFill>
          <a:blip r:embed="rId3" cstate="print"/>
          <a:srcRect/>
          <a:stretch>
            <a:fillRect/>
          </a:stretch>
        </p:blipFill>
        <p:spPr bwMode="auto">
          <a:xfrm>
            <a:off x="0" y="79188"/>
            <a:ext cx="762000" cy="911412"/>
          </a:xfrm>
          <a:prstGeom prst="rect">
            <a:avLst/>
          </a:prstGeom>
          <a:noFill/>
        </p:spPr>
      </p:pic>
      <p:pic>
        <p:nvPicPr>
          <p:cNvPr id="6" name="Picture 2" descr="hindilog">
            <a:extLst>
              <a:ext uri="{FF2B5EF4-FFF2-40B4-BE49-F238E27FC236}">
                <a16:creationId xmlns:a16="http://schemas.microsoft.com/office/drawing/2014/main" id="{28FE7426-98B2-56CB-D759-9B6B754ED208}"/>
              </a:ext>
            </a:extLst>
          </p:cNvPr>
          <p:cNvPicPr>
            <a:picLocks noChangeAspect="1" noChangeArrowheads="1"/>
          </p:cNvPicPr>
          <p:nvPr/>
        </p:nvPicPr>
        <p:blipFill>
          <a:blip r:embed="rId4" cstate="print"/>
          <a:srcRect l="49619" t="30254"/>
          <a:stretch>
            <a:fillRect/>
          </a:stretch>
        </p:blipFill>
        <p:spPr bwMode="auto">
          <a:xfrm>
            <a:off x="7848600" y="158889"/>
            <a:ext cx="1222273" cy="457200"/>
          </a:xfrm>
          <a:prstGeom prst="rect">
            <a:avLst/>
          </a:prstGeom>
          <a:noFill/>
        </p:spPr>
      </p:pic>
      <p:pic>
        <p:nvPicPr>
          <p:cNvPr id="9" name="Picture 8">
            <a:extLst>
              <a:ext uri="{FF2B5EF4-FFF2-40B4-BE49-F238E27FC236}">
                <a16:creationId xmlns:a16="http://schemas.microsoft.com/office/drawing/2014/main" id="{B842262A-DC1C-645E-1168-613166946242}"/>
              </a:ext>
            </a:extLst>
          </p:cNvPr>
          <p:cNvPicPr>
            <a:picLocks noChangeAspect="1"/>
          </p:cNvPicPr>
          <p:nvPr/>
        </p:nvPicPr>
        <p:blipFill rotWithShape="1">
          <a:blip r:embed="rId5"/>
          <a:srcRect l="56433" t="33194" r="26829" b="18375"/>
          <a:stretch/>
        </p:blipFill>
        <p:spPr>
          <a:xfrm>
            <a:off x="6910766" y="3239280"/>
            <a:ext cx="2160107" cy="3515877"/>
          </a:xfrm>
          <a:prstGeom prst="rect">
            <a:avLst/>
          </a:prstGeom>
        </p:spPr>
      </p:pic>
      <p:pic>
        <p:nvPicPr>
          <p:cNvPr id="10" name="Picture 9">
            <a:extLst>
              <a:ext uri="{FF2B5EF4-FFF2-40B4-BE49-F238E27FC236}">
                <a16:creationId xmlns:a16="http://schemas.microsoft.com/office/drawing/2014/main" id="{EF7C7D9E-21FE-6B4F-7908-22AA450211BD}"/>
              </a:ext>
            </a:extLst>
          </p:cNvPr>
          <p:cNvPicPr>
            <a:picLocks noChangeAspect="1"/>
          </p:cNvPicPr>
          <p:nvPr/>
        </p:nvPicPr>
        <p:blipFill>
          <a:blip r:embed="rId6"/>
          <a:stretch>
            <a:fillRect/>
          </a:stretch>
        </p:blipFill>
        <p:spPr>
          <a:xfrm>
            <a:off x="3352800" y="3392243"/>
            <a:ext cx="3396141" cy="3209949"/>
          </a:xfrm>
          <a:prstGeom prst="rect">
            <a:avLst/>
          </a:prstGeom>
        </p:spPr>
      </p:pic>
      <p:sp>
        <p:nvSpPr>
          <p:cNvPr id="11" name="TextBox 10">
            <a:extLst>
              <a:ext uri="{FF2B5EF4-FFF2-40B4-BE49-F238E27FC236}">
                <a16:creationId xmlns:a16="http://schemas.microsoft.com/office/drawing/2014/main" id="{EA25754B-B101-981A-B427-844A16876CD4}"/>
              </a:ext>
            </a:extLst>
          </p:cNvPr>
          <p:cNvSpPr txBox="1"/>
          <p:nvPr/>
        </p:nvSpPr>
        <p:spPr>
          <a:xfrm>
            <a:off x="979618" y="2784905"/>
            <a:ext cx="12192000" cy="369332"/>
          </a:xfrm>
          <a:prstGeom prst="rect">
            <a:avLst/>
          </a:prstGeom>
          <a:noFill/>
        </p:spPr>
        <p:txBody>
          <a:bodyPr wrap="square" rtlCol="0">
            <a:spAutoFit/>
          </a:bodyPr>
          <a:lstStyle/>
          <a:p>
            <a:r>
              <a:rPr lang="en-US" dirty="0">
                <a:solidFill>
                  <a:srgbClr val="000000"/>
                </a:solidFill>
                <a:latin typeface="TimesLTStd-Roman"/>
              </a:rPr>
              <a:t>                                                </a:t>
            </a:r>
            <a:r>
              <a:rPr lang="en-US" b="1" dirty="0">
                <a:solidFill>
                  <a:srgbClr val="000000"/>
                </a:solidFill>
                <a:latin typeface="Times New Roman" panose="02020603050405020304" pitchFamily="18" charset="0"/>
                <a:cs typeface="Times New Roman" panose="02020603050405020304" pitchFamily="18" charset="0"/>
              </a:rPr>
              <a:t>H</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oley-sock drogues                         TRISTAR  drogues</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27F0E95-FBE3-A911-9D49-E9AF02B9F923}"/>
              </a:ext>
            </a:extLst>
          </p:cNvPr>
          <p:cNvSpPr txBox="1"/>
          <p:nvPr/>
        </p:nvSpPr>
        <p:spPr>
          <a:xfrm>
            <a:off x="0" y="4872097"/>
            <a:ext cx="3897348" cy="2062103"/>
          </a:xfrm>
          <a:prstGeom prst="rect">
            <a:avLst/>
          </a:prstGeom>
          <a:noFill/>
        </p:spPr>
        <p:txBody>
          <a:bodyPr wrap="square">
            <a:spAutoFit/>
          </a:bodyPr>
          <a:lstStyle/>
          <a:p>
            <a:pPr algn="just"/>
            <a:r>
              <a:rPr lang="en-US" sz="1600" b="1" i="0" u="none" strike="noStrike" baseline="0" dirty="0">
                <a:solidFill>
                  <a:srgbClr val="FF0000"/>
                </a:solidFill>
                <a:latin typeface="Times New Roman" panose="02020603050405020304" pitchFamily="18" charset="0"/>
                <a:cs typeface="Times New Roman" panose="02020603050405020304" pitchFamily="18" charset="0"/>
              </a:rPr>
              <a:t>The holey-sock drogue was chosen because it allows the drifter to be compacted in a smaller volume package than the TRISTAR, thus making, storage, shipping, and deployment of the drifters easier and less expensive, thus opening the way to the implementation of a sustainable global array.</a:t>
            </a:r>
          </a:p>
        </p:txBody>
      </p:sp>
    </p:spTree>
    <p:extLst>
      <p:ext uri="{BB962C8B-B14F-4D97-AF65-F5344CB8AC3E}">
        <p14:creationId xmlns:p14="http://schemas.microsoft.com/office/powerpoint/2010/main" val="2719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ED3AC3-312C-A949-9919-A223B88F3879}"/>
              </a:ext>
            </a:extLst>
          </p:cNvPr>
          <p:cNvSpPr>
            <a:spLocks noGrp="1"/>
          </p:cNvSpPr>
          <p:nvPr>
            <p:ph type="title"/>
          </p:nvPr>
        </p:nvSpPr>
        <p:spPr>
          <a:xfrm>
            <a:off x="424477" y="228600"/>
            <a:ext cx="8107964" cy="432048"/>
          </a:xfrm>
        </p:spPr>
        <p:txBody>
          <a:bodyPr>
            <a:noAutofit/>
          </a:bodyPr>
          <a:lstStyle/>
          <a:p>
            <a:r>
              <a:rPr lang="en-AU" b="1" dirty="0">
                <a:solidFill>
                  <a:srgbClr val="FF0000"/>
                </a:solidFill>
              </a:rPr>
              <a:t>Data Management</a:t>
            </a:r>
          </a:p>
        </p:txBody>
      </p:sp>
      <p:pic>
        <p:nvPicPr>
          <p:cNvPr id="12" name="Picture 1" descr="esso_logo.png"/>
          <p:cNvPicPr>
            <a:picLocks noChangeAspect="1" noChangeArrowheads="1"/>
          </p:cNvPicPr>
          <p:nvPr/>
        </p:nvPicPr>
        <p:blipFill>
          <a:blip r:embed="rId2" cstate="print"/>
          <a:srcRect/>
          <a:stretch>
            <a:fillRect/>
          </a:stretch>
        </p:blipFill>
        <p:spPr bwMode="auto">
          <a:xfrm>
            <a:off x="0" y="304800"/>
            <a:ext cx="485775" cy="581025"/>
          </a:xfrm>
          <a:prstGeom prst="rect">
            <a:avLst/>
          </a:prstGeom>
          <a:noFill/>
        </p:spPr>
      </p:pic>
      <p:pic>
        <p:nvPicPr>
          <p:cNvPr id="13" name="Picture 2" descr="hindilog"/>
          <p:cNvPicPr>
            <a:picLocks noChangeAspect="1" noChangeArrowheads="1"/>
          </p:cNvPicPr>
          <p:nvPr/>
        </p:nvPicPr>
        <p:blipFill>
          <a:blip r:embed="rId3" cstate="print"/>
          <a:srcRect l="49619" t="30254"/>
          <a:stretch>
            <a:fillRect/>
          </a:stretch>
        </p:blipFill>
        <p:spPr bwMode="auto">
          <a:xfrm>
            <a:off x="7560945" y="204787"/>
            <a:ext cx="1553305" cy="581025"/>
          </a:xfrm>
          <a:prstGeom prst="rect">
            <a:avLst/>
          </a:prstGeom>
          <a:noFill/>
        </p:spPr>
      </p:pic>
      <p:pic>
        <p:nvPicPr>
          <p:cNvPr id="2" name="Picture 1">
            <a:extLst>
              <a:ext uri="{FF2B5EF4-FFF2-40B4-BE49-F238E27FC236}">
                <a16:creationId xmlns:a16="http://schemas.microsoft.com/office/drawing/2014/main" id="{34C0BD82-A19E-865F-EB5B-3E2554D733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013469"/>
            <a:ext cx="6705600" cy="5922884"/>
          </a:xfrm>
          <a:prstGeom prst="rect">
            <a:avLst/>
          </a:prstGeom>
          <a:noFill/>
        </p:spPr>
      </p:pic>
    </p:spTree>
    <p:extLst>
      <p:ext uri="{BB962C8B-B14F-4D97-AF65-F5344CB8AC3E}">
        <p14:creationId xmlns:p14="http://schemas.microsoft.com/office/powerpoint/2010/main" val="249272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550BA05-D70F-194E-BA78-03147B3D0ABF}"/>
              </a:ext>
            </a:extLst>
          </p:cNvPr>
          <p:cNvSpPr>
            <a:spLocks noGrp="1"/>
          </p:cNvSpPr>
          <p:nvPr>
            <p:ph sz="quarter" idx="15"/>
          </p:nvPr>
        </p:nvSpPr>
        <p:spPr>
          <a:xfrm>
            <a:off x="0" y="1052736"/>
            <a:ext cx="9144000" cy="5805264"/>
          </a:xfrm>
        </p:spPr>
        <p:txBody>
          <a:bodyPr>
            <a:normAutofit/>
          </a:bodyPr>
          <a:lstStyle/>
          <a:p>
            <a:r>
              <a:rPr lang="en-AU" dirty="0"/>
              <a:t>Data management refers to activities and practices that support </a:t>
            </a:r>
            <a:r>
              <a:rPr lang="en-AU" dirty="0">
                <a:solidFill>
                  <a:srgbClr val="FF0000"/>
                </a:solidFill>
              </a:rPr>
              <a:t>long term preservation, access, and use</a:t>
            </a:r>
            <a:r>
              <a:rPr lang="en-AU" dirty="0"/>
              <a:t> of data.</a:t>
            </a:r>
          </a:p>
          <a:p>
            <a:r>
              <a:rPr lang="en-AU" dirty="0"/>
              <a:t>Data management activities can include : </a:t>
            </a:r>
          </a:p>
        </p:txBody>
      </p:sp>
      <p:sp>
        <p:nvSpPr>
          <p:cNvPr id="3" name="Title 2">
            <a:extLst>
              <a:ext uri="{FF2B5EF4-FFF2-40B4-BE49-F238E27FC236}">
                <a16:creationId xmlns:a16="http://schemas.microsoft.com/office/drawing/2014/main" id="{BA5C6B04-1E73-7C4A-B6F7-46FFCBD30182}"/>
              </a:ext>
            </a:extLst>
          </p:cNvPr>
          <p:cNvSpPr>
            <a:spLocks noGrp="1"/>
          </p:cNvSpPr>
          <p:nvPr>
            <p:ph type="title"/>
          </p:nvPr>
        </p:nvSpPr>
        <p:spPr>
          <a:xfrm>
            <a:off x="457200" y="304800"/>
            <a:ext cx="8107964" cy="432048"/>
          </a:xfrm>
        </p:spPr>
        <p:txBody>
          <a:bodyPr>
            <a:noAutofit/>
          </a:bodyPr>
          <a:lstStyle/>
          <a:p>
            <a:r>
              <a:rPr lang="en-AU" sz="4800" b="1" dirty="0">
                <a:solidFill>
                  <a:srgbClr val="FF0000"/>
                </a:solidFill>
              </a:rPr>
              <a:t>Drifter Data management</a:t>
            </a:r>
          </a:p>
        </p:txBody>
      </p:sp>
      <p:sp>
        <p:nvSpPr>
          <p:cNvPr id="4" name="Rectangle 3">
            <a:extLst>
              <a:ext uri="{FF2B5EF4-FFF2-40B4-BE49-F238E27FC236}">
                <a16:creationId xmlns:a16="http://schemas.microsoft.com/office/drawing/2014/main" id="{346C3984-D537-B74A-8FC7-EA510145061B}"/>
              </a:ext>
            </a:extLst>
          </p:cNvPr>
          <p:cNvSpPr/>
          <p:nvPr/>
        </p:nvSpPr>
        <p:spPr>
          <a:xfrm>
            <a:off x="1515717" y="3781839"/>
            <a:ext cx="2541933" cy="5615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Planning</a:t>
            </a:r>
          </a:p>
        </p:txBody>
      </p:sp>
      <p:sp>
        <p:nvSpPr>
          <p:cNvPr id="5" name="Rectangle 4">
            <a:extLst>
              <a:ext uri="{FF2B5EF4-FFF2-40B4-BE49-F238E27FC236}">
                <a16:creationId xmlns:a16="http://schemas.microsoft.com/office/drawing/2014/main" id="{DFC8F7AC-D472-774F-AA21-771B489B818B}"/>
              </a:ext>
            </a:extLst>
          </p:cNvPr>
          <p:cNvSpPr/>
          <p:nvPr/>
        </p:nvSpPr>
        <p:spPr>
          <a:xfrm>
            <a:off x="1543050" y="4679069"/>
            <a:ext cx="2514600" cy="5615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Documenting</a:t>
            </a:r>
          </a:p>
        </p:txBody>
      </p:sp>
      <p:sp>
        <p:nvSpPr>
          <p:cNvPr id="6" name="Rectangle 5">
            <a:extLst>
              <a:ext uri="{FF2B5EF4-FFF2-40B4-BE49-F238E27FC236}">
                <a16:creationId xmlns:a16="http://schemas.microsoft.com/office/drawing/2014/main" id="{494597DF-6A3E-D147-B7F5-DFF910AEBF3B}"/>
              </a:ext>
            </a:extLst>
          </p:cNvPr>
          <p:cNvSpPr/>
          <p:nvPr/>
        </p:nvSpPr>
        <p:spPr>
          <a:xfrm>
            <a:off x="1543050" y="5565308"/>
            <a:ext cx="2514600" cy="5615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Formatting</a:t>
            </a:r>
          </a:p>
        </p:txBody>
      </p:sp>
      <p:sp>
        <p:nvSpPr>
          <p:cNvPr id="7" name="Rectangle 6">
            <a:extLst>
              <a:ext uri="{FF2B5EF4-FFF2-40B4-BE49-F238E27FC236}">
                <a16:creationId xmlns:a16="http://schemas.microsoft.com/office/drawing/2014/main" id="{80715AF7-584D-5443-B713-022D7B8F94B7}"/>
              </a:ext>
            </a:extLst>
          </p:cNvPr>
          <p:cNvSpPr/>
          <p:nvPr/>
        </p:nvSpPr>
        <p:spPr>
          <a:xfrm>
            <a:off x="5268991" y="3781839"/>
            <a:ext cx="3036809" cy="5615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Storing</a:t>
            </a:r>
          </a:p>
        </p:txBody>
      </p:sp>
      <p:sp>
        <p:nvSpPr>
          <p:cNvPr id="8" name="Rectangle 7">
            <a:extLst>
              <a:ext uri="{FF2B5EF4-FFF2-40B4-BE49-F238E27FC236}">
                <a16:creationId xmlns:a16="http://schemas.microsoft.com/office/drawing/2014/main" id="{1B8FBBD0-9E4B-CA4A-8F33-17C663E2F17F}"/>
              </a:ext>
            </a:extLst>
          </p:cNvPr>
          <p:cNvSpPr/>
          <p:nvPr/>
        </p:nvSpPr>
        <p:spPr>
          <a:xfrm>
            <a:off x="5268991" y="4648200"/>
            <a:ext cx="2960609" cy="5615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Anonymising</a:t>
            </a:r>
          </a:p>
        </p:txBody>
      </p:sp>
      <p:sp>
        <p:nvSpPr>
          <p:cNvPr id="9" name="Rectangle 8">
            <a:extLst>
              <a:ext uri="{FF2B5EF4-FFF2-40B4-BE49-F238E27FC236}">
                <a16:creationId xmlns:a16="http://schemas.microsoft.com/office/drawing/2014/main" id="{9B25FB74-4412-0940-AA8D-601748443787}"/>
              </a:ext>
            </a:extLst>
          </p:cNvPr>
          <p:cNvSpPr/>
          <p:nvPr/>
        </p:nvSpPr>
        <p:spPr>
          <a:xfrm>
            <a:off x="5268991" y="5400417"/>
            <a:ext cx="2960609" cy="8913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1"/>
                </a:solidFill>
              </a:rPr>
              <a:t>Controlling access</a:t>
            </a:r>
          </a:p>
        </p:txBody>
      </p:sp>
      <p:pic>
        <p:nvPicPr>
          <p:cNvPr id="11" name="Picture 1" descr="esso_logo.png"/>
          <p:cNvPicPr>
            <a:picLocks noChangeAspect="1" noChangeArrowheads="1"/>
          </p:cNvPicPr>
          <p:nvPr/>
        </p:nvPicPr>
        <p:blipFill>
          <a:blip r:embed="rId2" cstate="print"/>
          <a:srcRect/>
          <a:stretch>
            <a:fillRect/>
          </a:stretch>
        </p:blipFill>
        <p:spPr bwMode="auto">
          <a:xfrm>
            <a:off x="0" y="304800"/>
            <a:ext cx="485775" cy="581025"/>
          </a:xfrm>
          <a:prstGeom prst="rect">
            <a:avLst/>
          </a:prstGeom>
          <a:noFill/>
        </p:spPr>
      </p:pic>
      <p:pic>
        <p:nvPicPr>
          <p:cNvPr id="12" name="Picture 2" descr="hindilog"/>
          <p:cNvPicPr>
            <a:picLocks noChangeAspect="1" noChangeArrowheads="1"/>
          </p:cNvPicPr>
          <p:nvPr/>
        </p:nvPicPr>
        <p:blipFill>
          <a:blip r:embed="rId3" cstate="print"/>
          <a:srcRect l="49619" t="30254"/>
          <a:stretch>
            <a:fillRect/>
          </a:stretch>
        </p:blipFill>
        <p:spPr bwMode="auto">
          <a:xfrm>
            <a:off x="8091487" y="228600"/>
            <a:ext cx="1052513" cy="393700"/>
          </a:xfrm>
          <a:prstGeom prst="rect">
            <a:avLst/>
          </a:prstGeom>
          <a:noFill/>
        </p:spPr>
      </p:pic>
    </p:spTree>
    <p:extLst>
      <p:ext uri="{BB962C8B-B14F-4D97-AF65-F5344CB8AC3E}">
        <p14:creationId xmlns:p14="http://schemas.microsoft.com/office/powerpoint/2010/main" val="24556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3993DDC-B69A-C643-841E-7061929F339E}"/>
              </a:ext>
            </a:extLst>
          </p:cNvPr>
          <p:cNvSpPr>
            <a:spLocks noGrp="1"/>
          </p:cNvSpPr>
          <p:nvPr>
            <p:ph sz="quarter" idx="15"/>
          </p:nvPr>
        </p:nvSpPr>
        <p:spPr>
          <a:xfrm>
            <a:off x="76200" y="1052736"/>
            <a:ext cx="9067800" cy="5805264"/>
          </a:xfrm>
        </p:spPr>
        <p:txBody>
          <a:bodyPr/>
          <a:lstStyle/>
          <a:p>
            <a:r>
              <a:rPr lang="en-AU" dirty="0"/>
              <a:t>Primary data is factual and original </a:t>
            </a:r>
          </a:p>
          <a:p>
            <a:r>
              <a:rPr lang="en-AU" dirty="0"/>
              <a:t>Secondary data is the analysis and interpretation of the primary data</a:t>
            </a:r>
          </a:p>
          <a:p>
            <a:pPr lvl="1"/>
            <a:r>
              <a:rPr lang="en-AU" dirty="0"/>
              <a:t>Can include reports, conference papers, books, web sites</a:t>
            </a:r>
          </a:p>
          <a:p>
            <a:pPr marL="0" indent="0">
              <a:buNone/>
            </a:pPr>
            <a:endParaRPr lang="en-AU" dirty="0"/>
          </a:p>
        </p:txBody>
      </p:sp>
      <p:sp>
        <p:nvSpPr>
          <p:cNvPr id="3" name="Title 2">
            <a:extLst>
              <a:ext uri="{FF2B5EF4-FFF2-40B4-BE49-F238E27FC236}">
                <a16:creationId xmlns:a16="http://schemas.microsoft.com/office/drawing/2014/main" id="{DCA37A18-617E-6541-90CB-E7121EC6744F}"/>
              </a:ext>
            </a:extLst>
          </p:cNvPr>
          <p:cNvSpPr>
            <a:spLocks noGrp="1"/>
          </p:cNvSpPr>
          <p:nvPr>
            <p:ph type="title"/>
          </p:nvPr>
        </p:nvSpPr>
        <p:spPr>
          <a:xfrm>
            <a:off x="424477" y="228600"/>
            <a:ext cx="8107964" cy="432048"/>
          </a:xfrm>
        </p:spPr>
        <p:txBody>
          <a:bodyPr>
            <a:noAutofit/>
          </a:bodyPr>
          <a:lstStyle/>
          <a:p>
            <a:r>
              <a:rPr lang="en-AU" b="1" dirty="0">
                <a:solidFill>
                  <a:srgbClr val="FF0000"/>
                </a:solidFill>
              </a:rPr>
              <a:t>Primary &amp; Secondary data</a:t>
            </a:r>
          </a:p>
        </p:txBody>
      </p:sp>
      <p:pic>
        <p:nvPicPr>
          <p:cNvPr id="5" name="Picture 4">
            <a:extLst>
              <a:ext uri="{FF2B5EF4-FFF2-40B4-BE49-F238E27FC236}">
                <a16:creationId xmlns:a16="http://schemas.microsoft.com/office/drawing/2014/main" id="{83F3C52B-C1B3-654F-91F0-9D3EE255A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158" y="2994119"/>
            <a:ext cx="4800600" cy="3467100"/>
          </a:xfrm>
          <a:prstGeom prst="rect">
            <a:avLst/>
          </a:prstGeom>
        </p:spPr>
      </p:pic>
      <p:pic>
        <p:nvPicPr>
          <p:cNvPr id="9" name="Picture 1" descr="esso_logo.png"/>
          <p:cNvPicPr>
            <a:picLocks noChangeAspect="1" noChangeArrowheads="1"/>
          </p:cNvPicPr>
          <p:nvPr/>
        </p:nvPicPr>
        <p:blipFill>
          <a:blip r:embed="rId4" cstate="print"/>
          <a:srcRect/>
          <a:stretch>
            <a:fillRect/>
          </a:stretch>
        </p:blipFill>
        <p:spPr bwMode="auto">
          <a:xfrm>
            <a:off x="0" y="304800"/>
            <a:ext cx="485775" cy="581025"/>
          </a:xfrm>
          <a:prstGeom prst="rect">
            <a:avLst/>
          </a:prstGeom>
          <a:noFill/>
        </p:spPr>
      </p:pic>
      <p:pic>
        <p:nvPicPr>
          <p:cNvPr id="10" name="Picture 2" descr="hindilog"/>
          <p:cNvPicPr>
            <a:picLocks noChangeAspect="1" noChangeArrowheads="1"/>
          </p:cNvPicPr>
          <p:nvPr/>
        </p:nvPicPr>
        <p:blipFill>
          <a:blip r:embed="rId5" cstate="print"/>
          <a:srcRect l="49619" t="30254"/>
          <a:stretch>
            <a:fillRect/>
          </a:stretch>
        </p:blipFill>
        <p:spPr bwMode="auto">
          <a:xfrm>
            <a:off x="8091487" y="228600"/>
            <a:ext cx="1052513" cy="393700"/>
          </a:xfrm>
          <a:prstGeom prst="rect">
            <a:avLst/>
          </a:prstGeom>
          <a:noFill/>
        </p:spPr>
      </p:pic>
      <p:pic>
        <p:nvPicPr>
          <p:cNvPr id="4" name="Picture 2" descr="Global Drifter Program">
            <a:extLst>
              <a:ext uri="{FF2B5EF4-FFF2-40B4-BE49-F238E27FC236}">
                <a16:creationId xmlns:a16="http://schemas.microsoft.com/office/drawing/2014/main" id="{54688CE1-DED2-A87D-591F-136CD37A11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222" y="5061599"/>
            <a:ext cx="1550020" cy="13400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6A61D6B-EEFF-1F77-6F4C-0782DF47E51D}"/>
              </a:ext>
            </a:extLst>
          </p:cNvPr>
          <p:cNvPicPr>
            <a:picLocks noChangeAspect="1"/>
          </p:cNvPicPr>
          <p:nvPr/>
        </p:nvPicPr>
        <p:blipFill>
          <a:blip r:embed="rId7"/>
          <a:stretch>
            <a:fillRect/>
          </a:stretch>
        </p:blipFill>
        <p:spPr>
          <a:xfrm>
            <a:off x="6664785" y="5244876"/>
            <a:ext cx="2215931" cy="1120775"/>
          </a:xfrm>
          <a:prstGeom prst="rect">
            <a:avLst/>
          </a:prstGeom>
        </p:spPr>
      </p:pic>
    </p:spTree>
    <p:extLst>
      <p:ext uri="{BB962C8B-B14F-4D97-AF65-F5344CB8AC3E}">
        <p14:creationId xmlns:p14="http://schemas.microsoft.com/office/powerpoint/2010/main" val="69946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0C95D2-376F-3A59-D39D-FD66094FC39E}"/>
              </a:ext>
            </a:extLst>
          </p:cNvPr>
          <p:cNvSpPr txBox="1"/>
          <p:nvPr/>
        </p:nvSpPr>
        <p:spPr>
          <a:xfrm>
            <a:off x="0" y="5029200"/>
            <a:ext cx="9144000" cy="1708160"/>
          </a:xfrm>
          <a:prstGeom prst="rect">
            <a:avLst/>
          </a:prstGeom>
          <a:noFill/>
        </p:spPr>
        <p:txBody>
          <a:bodyPr wrap="square">
            <a:spAutoFit/>
          </a:bodyPr>
          <a:lstStyle/>
          <a:p>
            <a:pPr algn="just"/>
            <a:r>
              <a:rPr lang="en-US" sz="1500" dirty="0">
                <a:latin typeface="TimesLTStd-Roman"/>
              </a:rPr>
              <a:t>AOML-The drifter Operations and Data Assembly Center is located at the Atlantic Oceanographic and Meteorological Laboratory (AOML) oversees most of the global drifter deployments, performs the delayed-mode quality control of the drifter data, creates several gridded products, and archives the data.</a:t>
            </a:r>
          </a:p>
          <a:p>
            <a:pPr algn="just"/>
            <a:endParaRPr lang="en-US" sz="1500" dirty="0">
              <a:latin typeface="TimesLTStd-Roman"/>
            </a:endParaRPr>
          </a:p>
          <a:p>
            <a:pPr algn="just"/>
            <a:r>
              <a:rPr lang="en-US" sz="1500" dirty="0">
                <a:latin typeface="TimesLTStd-Roman"/>
              </a:rPr>
              <a:t>SIO- The Scripps Institution of Oceanography, provides most of the drifters for the global array either through fabrication and purchasing, oversees the drifter technology, manages the real-time incoming data stream from the Iridium satellite system, provides project-specific web-based visualization interfaces</a:t>
            </a:r>
            <a:endParaRPr lang="en-US" sz="1500" dirty="0"/>
          </a:p>
        </p:txBody>
      </p:sp>
      <p:pic>
        <p:nvPicPr>
          <p:cNvPr id="7" name="Picture 6">
            <a:extLst>
              <a:ext uri="{FF2B5EF4-FFF2-40B4-BE49-F238E27FC236}">
                <a16:creationId xmlns:a16="http://schemas.microsoft.com/office/drawing/2014/main" id="{A26C6756-8D9D-FF51-ADC1-B4B5117FE437}"/>
              </a:ext>
            </a:extLst>
          </p:cNvPr>
          <p:cNvPicPr>
            <a:picLocks noChangeAspect="1"/>
          </p:cNvPicPr>
          <p:nvPr/>
        </p:nvPicPr>
        <p:blipFill>
          <a:blip r:embed="rId2"/>
          <a:stretch>
            <a:fillRect/>
          </a:stretch>
        </p:blipFill>
        <p:spPr>
          <a:xfrm>
            <a:off x="1076325" y="826307"/>
            <a:ext cx="6991350" cy="4202893"/>
          </a:xfrm>
          <a:prstGeom prst="rect">
            <a:avLst/>
          </a:prstGeom>
        </p:spPr>
      </p:pic>
      <p:sp>
        <p:nvSpPr>
          <p:cNvPr id="2" name="Rectangle 1">
            <a:extLst>
              <a:ext uri="{FF2B5EF4-FFF2-40B4-BE49-F238E27FC236}">
                <a16:creationId xmlns:a16="http://schemas.microsoft.com/office/drawing/2014/main" id="{606607B7-3BF2-BEE2-E49A-E66EDC213092}"/>
              </a:ext>
            </a:extLst>
          </p:cNvPr>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66AB8C-C817-3B3C-1C16-E82BCE50950A}"/>
              </a:ext>
            </a:extLst>
          </p:cNvPr>
          <p:cNvSpPr txBox="1">
            <a:spLocks/>
          </p:cNvSpPr>
          <p:nvPr/>
        </p:nvSpPr>
        <p:spPr>
          <a:xfrm>
            <a:off x="424477" y="152400"/>
            <a:ext cx="8107964" cy="5334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FF0000"/>
                </a:solidFill>
              </a:rPr>
              <a:t>Flow of Drifters Data</a:t>
            </a:r>
          </a:p>
        </p:txBody>
      </p:sp>
      <p:pic>
        <p:nvPicPr>
          <p:cNvPr id="4" name="Picture 1" descr="esso_logo.png">
            <a:extLst>
              <a:ext uri="{FF2B5EF4-FFF2-40B4-BE49-F238E27FC236}">
                <a16:creationId xmlns:a16="http://schemas.microsoft.com/office/drawing/2014/main" id="{1EF60420-6966-D5F4-B1E3-BA0F71ED6CB2}"/>
              </a:ext>
            </a:extLst>
          </p:cNvPr>
          <p:cNvPicPr>
            <a:picLocks noChangeAspect="1" noChangeArrowheads="1"/>
          </p:cNvPicPr>
          <p:nvPr/>
        </p:nvPicPr>
        <p:blipFill>
          <a:blip r:embed="rId3" cstate="print"/>
          <a:srcRect/>
          <a:stretch>
            <a:fillRect/>
          </a:stretch>
        </p:blipFill>
        <p:spPr bwMode="auto">
          <a:xfrm>
            <a:off x="0" y="11430"/>
            <a:ext cx="573374" cy="685800"/>
          </a:xfrm>
          <a:prstGeom prst="rect">
            <a:avLst/>
          </a:prstGeom>
          <a:noFill/>
        </p:spPr>
      </p:pic>
      <p:pic>
        <p:nvPicPr>
          <p:cNvPr id="6" name="Picture 2" descr="hindilog">
            <a:extLst>
              <a:ext uri="{FF2B5EF4-FFF2-40B4-BE49-F238E27FC236}">
                <a16:creationId xmlns:a16="http://schemas.microsoft.com/office/drawing/2014/main" id="{4E6E0CF7-497A-F132-9FAB-7B6F1A80E6ED}"/>
              </a:ext>
            </a:extLst>
          </p:cNvPr>
          <p:cNvPicPr>
            <a:picLocks noChangeAspect="1" noChangeArrowheads="1"/>
          </p:cNvPicPr>
          <p:nvPr/>
        </p:nvPicPr>
        <p:blipFill>
          <a:blip r:embed="rId4" cstate="print"/>
          <a:srcRect l="49619" t="30254"/>
          <a:stretch>
            <a:fillRect/>
          </a:stretch>
        </p:blipFill>
        <p:spPr bwMode="auto">
          <a:xfrm>
            <a:off x="7881668" y="70254"/>
            <a:ext cx="1222273" cy="457200"/>
          </a:xfrm>
          <a:prstGeom prst="rect">
            <a:avLst/>
          </a:prstGeom>
          <a:noFill/>
        </p:spPr>
      </p:pic>
      <p:sp>
        <p:nvSpPr>
          <p:cNvPr id="8" name="AutoShape 2" descr="Global Drifter Program">
            <a:extLst>
              <a:ext uri="{FF2B5EF4-FFF2-40B4-BE49-F238E27FC236}">
                <a16:creationId xmlns:a16="http://schemas.microsoft.com/office/drawing/2014/main" id="{F3987A5E-B94E-A409-DFEA-9983881F315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42303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1291</Words>
  <Application>Microsoft Office PowerPoint</Application>
  <PresentationFormat>On-screen Show (4:3)</PresentationFormat>
  <Paragraphs>166</Paragraphs>
  <Slides>27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NexusSans</vt:lpstr>
      <vt:lpstr>Open Sans</vt:lpstr>
      <vt:lpstr>Times New Roamn</vt:lpstr>
      <vt:lpstr>Times New Roman</vt:lpstr>
      <vt:lpstr>TimesLTStd-Roman</vt:lpstr>
      <vt:lpstr>Wingdings</vt:lpstr>
      <vt:lpstr>Office Theme</vt:lpstr>
      <vt:lpstr>Data Application in Forecasting Drifter Data </vt:lpstr>
      <vt:lpstr>PowerPoint Presentation</vt:lpstr>
      <vt:lpstr>PowerPoint Presentation</vt:lpstr>
      <vt:lpstr>PowerPoint Presentation</vt:lpstr>
      <vt:lpstr>PowerPoint Presentation</vt:lpstr>
      <vt:lpstr>Data Management</vt:lpstr>
      <vt:lpstr>Drifter Data management</vt:lpstr>
      <vt:lpstr>Primary &amp; Secondary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TVS Udaya Bhaskar</cp:lastModifiedBy>
  <cp:revision>100</cp:revision>
  <dcterms:created xsi:type="dcterms:W3CDTF">2006-08-16T00:00:00Z</dcterms:created>
  <dcterms:modified xsi:type="dcterms:W3CDTF">2024-08-07T04:56:57Z</dcterms:modified>
</cp:coreProperties>
</file>