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751" r:id="rId3"/>
    <p:sldId id="2720" r:id="rId4"/>
    <p:sldId id="512" r:id="rId5"/>
    <p:sldId id="592" r:id="rId6"/>
    <p:sldId id="2750" r:id="rId7"/>
    <p:sldId id="2759" r:id="rId8"/>
    <p:sldId id="1308" r:id="rId9"/>
    <p:sldId id="269" r:id="rId10"/>
    <p:sldId id="270" r:id="rId11"/>
    <p:sldId id="2752" r:id="rId12"/>
    <p:sldId id="1310" r:id="rId13"/>
    <p:sldId id="2753" r:id="rId14"/>
    <p:sldId id="2754" r:id="rId15"/>
    <p:sldId id="2755" r:id="rId16"/>
    <p:sldId id="2756" r:id="rId17"/>
    <p:sldId id="2757" r:id="rId18"/>
    <p:sldId id="2758" r:id="rId19"/>
    <p:sldId id="2760" r:id="rId20"/>
    <p:sldId id="800" r:id="rId21"/>
    <p:sldId id="2763" r:id="rId22"/>
    <p:sldId id="261" r:id="rId23"/>
    <p:sldId id="2764" r:id="rId24"/>
    <p:sldId id="2762" r:id="rId25"/>
    <p:sldId id="2761" r:id="rId26"/>
    <p:sldId id="2765" r:id="rId27"/>
    <p:sldId id="79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5"/>
    <p:restoredTop sz="94564"/>
  </p:normalViewPr>
  <p:slideViewPr>
    <p:cSldViewPr snapToGrid="0" snapToObjects="1">
      <p:cViewPr varScale="1">
        <p:scale>
          <a:sx n="84" d="100"/>
          <a:sy n="84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81533-0933-9441-BDAD-A69DAEBA1E57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BB61C-B7A7-AB41-A6ED-F74514CC5F4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88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E092FE4-E0B1-1549-8B18-69E0A3817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4B47D4E-C905-6A45-AF08-873EC3155794}" type="slidenum">
              <a:rPr lang="en-US" altLang="zh-CN" smtClean="0"/>
              <a:pPr/>
              <a:t>6</a:t>
            </a:fld>
            <a:endParaRPr lang="en-US" altLang="zh-CN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3C71ACE-FB33-934F-BC79-2BEAFC0389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9F35D28-7480-C94D-AAD7-B96B32F97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8774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E701B-80FD-6142-A357-67A71D434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33098-0B74-6B48-AA90-42AC0CB77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9B01AA-65D4-7F45-AF14-37EFAE29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2B208-5231-3645-8FF4-7B3665E1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50772-778E-0D45-8285-BED671A9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201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83B0A-E269-FF49-A60F-C0EF1AE6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262C15-C513-6343-AD0E-2CD94A747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9B8E16-38C1-104F-A727-2C67A180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A2C20-81E3-DA43-851B-26B22E27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BD840-F309-A841-BADF-72B4533B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873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71BD011-2BB5-E94F-BB72-8C2E02147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011836-D319-CB42-A027-04C556598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B57354-1FE5-4C4D-BA11-D3B35CC2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486005-E640-6441-88A3-F7D4D5C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1CFB07-E43F-C545-8F19-B048162D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992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7E894-A673-2740-B4C3-F791A190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328E16-D1F4-704B-B3A0-EB3FECECC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F2A6B2-8BF1-774E-9608-93817E59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D013D0-B7C9-8B4D-9336-CDDB4F4E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0A568E-B9D8-6946-8244-F2B6902C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36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F9DB4-4C71-9D4A-B058-5047BC2F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CFAD7-6D35-334F-8B94-5120BE7D2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64945-3751-674B-B61C-91D99071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1F140-93E6-4342-ADC5-4F5E8153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B18B4-D8A7-164E-A321-847DD0A2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826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8ACBE8-C622-CB47-86A0-882F6F53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ECF7F-B421-614A-9AC3-21A9BC9CB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627826-CE19-F844-A2F2-3705683CD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E5EE15-1ACF-0844-B1B5-C2840412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753122-D8B2-9340-BF5E-367F890D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53831A-9571-C047-9145-4E5A0DAA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303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F36182-A96F-CB4D-8DC6-62D6D3A3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1C088-BC7C-9B46-9AA1-9E0B0E92E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0D717F-AD93-8D49-B8CB-3380C1D8C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044284-377A-2D42-9320-C91C04FBC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165D65-1031-C14E-B7F6-E8199BBC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E7B6F2-9215-D04B-8BAC-73021F95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1819B4-4ABA-0040-94ED-40B150B22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233FAF-0A58-3B40-B37B-3663614D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241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C75FC-D110-5744-855A-CA2244B1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AD87CD-8B91-2E47-BD63-5E9A32B0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92308B-7EA3-4D42-9949-9DC631EF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E487E7-81A1-E54D-866C-463739B3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253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F48EBB-197A-1A49-92EE-C2B57B8D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CA96D0-FD54-D344-9A66-F8B914E4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940087-EB2B-F44B-B4BF-50278B69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888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E2CA68-335D-3D48-920A-43F4EE985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B8720-BFC8-4F40-88A6-96ED3E27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53C868-480D-EF4F-90C0-9DB6D573F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948D8F-B00A-E141-A683-92AD32EA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8C87A8-E0DE-5446-84A4-3238EA3A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4BE47B-4C9E-8341-9A45-9D78279D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7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1AB94-6E15-EC45-A60D-EB72BD41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ADE190-0723-E044-86F9-3B2F1EC5B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CF3775-D076-EF40-8F40-E318AEC91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1B52D8-06E6-A345-B30A-73D13228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C0914E-1634-F948-A2C7-41009FB52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2F0B8-EF39-AD4D-821B-0648F28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155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01FABB8-A67C-9F4B-9E36-062CA16C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FB3714-9FEF-0E46-A3B3-B3FE7072C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839CDC-8739-344E-B34C-9AB7E5AFC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2D0AB-ACDB-5141-9458-21FDE0CB2D82}" type="datetimeFigureOut">
              <a:rPr kumimoji="1" lang="zh-CN" altLang="en-US" smtClean="0"/>
              <a:t>2024/8/6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95D29-4A9B-9749-8C34-7F52AB52E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4066CE-1E20-5249-B34E-1746D7F6E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E4CC4-EB15-2442-98FF-30A6F3ABB7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596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yuwd@mail.sysu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tif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C99A6-7C23-5D4B-AA49-3546354800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3200" dirty="0"/>
              <a:t>Application of the moored buoy data to monitor and predict the extreme disasters associated with cyclone/typhoon and Madden-Julian Oscillation crossing over the maritime continent</a:t>
            </a:r>
            <a:br>
              <a:rPr kumimoji="1" lang="en-US" altLang="zh-CN" sz="3200" dirty="0"/>
            </a:br>
            <a:endParaRPr kumimoji="1" lang="zh-CN" altLang="en-US" sz="320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04D4AE-3DF0-3E48-AC21-ED5095875F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 err="1"/>
              <a:t>Weidong</a:t>
            </a:r>
            <a:r>
              <a:rPr kumimoji="1" lang="en-US" altLang="zh-CN" dirty="0"/>
              <a:t> Yu</a:t>
            </a:r>
          </a:p>
          <a:p>
            <a:r>
              <a:rPr kumimoji="1" lang="en-US" altLang="zh-CN" dirty="0"/>
              <a:t>Center for Ocean Expedition and School of Atmospheric Sciences</a:t>
            </a:r>
          </a:p>
          <a:p>
            <a:r>
              <a:rPr kumimoji="1" lang="en-US" altLang="zh-CN" dirty="0"/>
              <a:t>Sun </a:t>
            </a:r>
            <a:r>
              <a:rPr kumimoji="1" lang="en-US" altLang="zh-CN" dirty="0" err="1"/>
              <a:t>Yat</a:t>
            </a:r>
            <a:r>
              <a:rPr kumimoji="1" lang="en-US" altLang="zh-CN" dirty="0"/>
              <a:t>-Sen University, Guangzhou/Zhuhai/Shenzhen, China</a:t>
            </a:r>
          </a:p>
          <a:p>
            <a:r>
              <a:rPr kumimoji="1" lang="en-US" altLang="zh-CN" dirty="0">
                <a:hlinkClick r:id="rId2"/>
              </a:rPr>
              <a:t>yuwd@mail.sysu.edu.cn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pic>
        <p:nvPicPr>
          <p:cNvPr id="4" name="图片 2" descr="F:\Work\项目\Bailong buoy\李安山\bailong浮标系统汉化版1.JPG">
            <a:extLst>
              <a:ext uri="{FF2B5EF4-FFF2-40B4-BE49-F238E27FC236}">
                <a16:creationId xmlns:a16="http://schemas.microsoft.com/office/drawing/2014/main" id="{3145864C-058B-5748-B685-33B2621A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284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74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E34E60-9DF6-D244-815B-517BB044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68" y="76909"/>
            <a:ext cx="7110844" cy="2651342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4699508F-BAEF-FD46-8AC2-FA8B4CA1573C}"/>
              </a:ext>
            </a:extLst>
          </p:cNvPr>
          <p:cNvGrpSpPr/>
          <p:nvPr/>
        </p:nvGrpSpPr>
        <p:grpSpPr>
          <a:xfrm>
            <a:off x="1219200" y="2880360"/>
            <a:ext cx="9997439" cy="3666597"/>
            <a:chOff x="0" y="1399142"/>
            <a:chExt cx="12099947" cy="40908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0B71144-3F6E-4A48-886C-C3F1FF994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99142"/>
              <a:ext cx="12099947" cy="4090838"/>
            </a:xfrm>
            <a:prstGeom prst="rect">
              <a:avLst/>
            </a:prstGeom>
          </p:spPr>
        </p:pic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E4F0F3F4-7F64-0442-B901-2A72F2617400}"/>
                </a:ext>
              </a:extLst>
            </p:cNvPr>
            <p:cNvCxnSpPr/>
            <p:nvPr/>
          </p:nvCxnSpPr>
          <p:spPr>
            <a:xfrm>
              <a:off x="10972800" y="2038120"/>
              <a:ext cx="9690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5388CA41-137A-974B-87B4-066FCF910FD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11705"/>
              <a:ext cx="158642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13">
              <a:extLst>
                <a:ext uri="{FF2B5EF4-FFF2-40B4-BE49-F238E27FC236}">
                  <a16:creationId xmlns:a16="http://schemas.microsoft.com/office/drawing/2014/main" id="{1E972153-0443-5D46-B045-7D7A646C7730}"/>
                </a:ext>
              </a:extLst>
            </p:cNvPr>
            <p:cNvCxnSpPr>
              <a:cxnSpLocks/>
            </p:cNvCxnSpPr>
            <p:nvPr/>
          </p:nvCxnSpPr>
          <p:spPr>
            <a:xfrm>
              <a:off x="7335398" y="2311705"/>
              <a:ext cx="460644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4509E538-7AFA-C649-A893-A6F5E9FB3B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20178"/>
              <a:ext cx="18949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82368BF5-43BE-9D43-BE4F-288D44719BB6}"/>
                </a:ext>
              </a:extLst>
            </p:cNvPr>
            <p:cNvCxnSpPr/>
            <p:nvPr/>
          </p:nvCxnSpPr>
          <p:spPr>
            <a:xfrm>
              <a:off x="5464804" y="2873566"/>
              <a:ext cx="9690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6C2E4FF9-B2E1-184D-8098-B8A725AFC244}"/>
                </a:ext>
              </a:extLst>
            </p:cNvPr>
            <p:cNvCxnSpPr/>
            <p:nvPr/>
          </p:nvCxnSpPr>
          <p:spPr>
            <a:xfrm>
              <a:off x="1894901" y="3171022"/>
              <a:ext cx="9690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6B42DC45-E868-5142-8E58-C679D725E76B}"/>
                </a:ext>
              </a:extLst>
            </p:cNvPr>
            <p:cNvCxnSpPr/>
            <p:nvPr/>
          </p:nvCxnSpPr>
          <p:spPr>
            <a:xfrm>
              <a:off x="4691349" y="3402376"/>
              <a:ext cx="9690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C20C8D17-0355-A84F-BE6E-D62D05DC75F0}"/>
                </a:ext>
              </a:extLst>
            </p:cNvPr>
            <p:cNvCxnSpPr>
              <a:cxnSpLocks/>
            </p:cNvCxnSpPr>
            <p:nvPr/>
          </p:nvCxnSpPr>
          <p:spPr>
            <a:xfrm>
              <a:off x="84900" y="4843749"/>
              <a:ext cx="55754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22">
              <a:extLst>
                <a:ext uri="{FF2B5EF4-FFF2-40B4-BE49-F238E27FC236}">
                  <a16:creationId xmlns:a16="http://schemas.microsoft.com/office/drawing/2014/main" id="{67AAD703-8E06-C446-B245-D9CE4A5FD2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800" y="4579344"/>
              <a:ext cx="9690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24">
              <a:extLst>
                <a:ext uri="{FF2B5EF4-FFF2-40B4-BE49-F238E27FC236}">
                  <a16:creationId xmlns:a16="http://schemas.microsoft.com/office/drawing/2014/main" id="{C48A8881-C4B8-594B-93C8-DB3384954F1B}"/>
                </a:ext>
              </a:extLst>
            </p:cNvPr>
            <p:cNvCxnSpPr>
              <a:cxnSpLocks/>
            </p:cNvCxnSpPr>
            <p:nvPr/>
          </p:nvCxnSpPr>
          <p:spPr>
            <a:xfrm>
              <a:off x="7181161" y="4849257"/>
              <a:ext cx="330689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30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3BAB0-288F-7147-88CE-5F3F45AE5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66"/>
          <a:stretch/>
        </p:blipFill>
        <p:spPr>
          <a:xfrm>
            <a:off x="215186" y="1"/>
            <a:ext cx="5880814" cy="3185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1F9DEC-2B69-3F47-BE0F-90BC6367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3185161"/>
            <a:ext cx="8950047" cy="30914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949822-2F1D-0A43-9910-F2700BEEA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88" y="6209866"/>
            <a:ext cx="9646920" cy="632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FB42EC-94C0-534C-9B48-F29CA6EF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42"/>
          <a:stretch/>
        </p:blipFill>
        <p:spPr>
          <a:xfrm>
            <a:off x="5377894" y="1344931"/>
            <a:ext cx="588081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CDA8E3-9A05-B048-868D-C60BB3F2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19" y="0"/>
            <a:ext cx="839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60F8E5-CE9C-C14A-B5D2-91576C60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98" y="0"/>
            <a:ext cx="11109803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739696D-2084-D146-AE96-8AC508CBEF44}"/>
              </a:ext>
            </a:extLst>
          </p:cNvPr>
          <p:cNvSpPr/>
          <p:nvPr/>
        </p:nvSpPr>
        <p:spPr>
          <a:xfrm>
            <a:off x="2453640" y="350520"/>
            <a:ext cx="121920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D8DA00-3457-5C48-9BA1-DEAE99B5EA54}"/>
              </a:ext>
            </a:extLst>
          </p:cNvPr>
          <p:cNvSpPr/>
          <p:nvPr/>
        </p:nvSpPr>
        <p:spPr>
          <a:xfrm>
            <a:off x="3817896" y="350520"/>
            <a:ext cx="82075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DCF9C6-BB0D-B54F-8A72-9C6EF267D31D}"/>
              </a:ext>
            </a:extLst>
          </p:cNvPr>
          <p:cNvSpPr/>
          <p:nvPr/>
        </p:nvSpPr>
        <p:spPr>
          <a:xfrm>
            <a:off x="4256735" y="350520"/>
            <a:ext cx="72894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D95B60-ACB7-564E-895F-3C5F3FA257F8}"/>
              </a:ext>
            </a:extLst>
          </p:cNvPr>
          <p:cNvSpPr/>
          <p:nvPr/>
        </p:nvSpPr>
        <p:spPr>
          <a:xfrm>
            <a:off x="8323794" y="350520"/>
            <a:ext cx="121920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378AEE-1092-F940-8DE7-4AEF779A605F}"/>
              </a:ext>
            </a:extLst>
          </p:cNvPr>
          <p:cNvSpPr/>
          <p:nvPr/>
        </p:nvSpPr>
        <p:spPr>
          <a:xfrm>
            <a:off x="9688050" y="350520"/>
            <a:ext cx="82075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A6462B4-11B6-7747-A681-48904C7F292E}"/>
              </a:ext>
            </a:extLst>
          </p:cNvPr>
          <p:cNvSpPr/>
          <p:nvPr/>
        </p:nvSpPr>
        <p:spPr>
          <a:xfrm>
            <a:off x="10126889" y="350520"/>
            <a:ext cx="72894" cy="5212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190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9E0926-EFF2-7A41-A2F9-7F3335D5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72" y="0"/>
            <a:ext cx="10742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0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9C50EBD-8A61-2E4E-93A0-7F557E31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930" y="0"/>
            <a:ext cx="637993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0E0C5B-8446-D241-8A25-43CAA041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3626"/>
            <a:ext cx="5788930" cy="97437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EF02A50-6036-BA40-B0A2-1BCDB32A4C15}"/>
              </a:ext>
            </a:extLst>
          </p:cNvPr>
          <p:cNvSpPr txBox="1"/>
          <p:nvPr/>
        </p:nvSpPr>
        <p:spPr>
          <a:xfrm>
            <a:off x="929640" y="365760"/>
            <a:ext cx="485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Dramatically Suppressed </a:t>
            </a:r>
            <a:r>
              <a:rPr kumimoji="1" lang="en-US" altLang="zh-CN" dirty="0"/>
              <a:t>diurnal cycle in </a:t>
            </a:r>
            <a:r>
              <a:rPr kumimoji="1" lang="en-US" altLang="zh-CN" dirty="0" err="1">
                <a:solidFill>
                  <a:srgbClr val="0432FF"/>
                </a:solidFill>
              </a:rPr>
              <a:t>Qnet</a:t>
            </a:r>
            <a:endParaRPr kumimoji="1" lang="zh-CN" altLang="en-US" dirty="0">
              <a:solidFill>
                <a:srgbClr val="0432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00C36D-102E-D341-A62D-F29AE7D47752}"/>
              </a:ext>
            </a:extLst>
          </p:cNvPr>
          <p:cNvSpPr txBox="1"/>
          <p:nvPr/>
        </p:nvSpPr>
        <p:spPr>
          <a:xfrm>
            <a:off x="929640" y="1798320"/>
            <a:ext cx="452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Dramatically Suppressed </a:t>
            </a:r>
            <a:r>
              <a:rPr kumimoji="1" lang="en-US" altLang="zh-CN" dirty="0"/>
              <a:t>diurnal cycle in </a:t>
            </a:r>
            <a:r>
              <a:rPr kumimoji="1" lang="en-US" altLang="zh-CN" dirty="0">
                <a:solidFill>
                  <a:srgbClr val="0432FF"/>
                </a:solidFill>
              </a:rPr>
              <a:t>SW</a:t>
            </a:r>
            <a:endParaRPr kumimoji="1" lang="zh-CN" altLang="en-US" dirty="0">
              <a:solidFill>
                <a:srgbClr val="0432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1F7A0F-2ADE-004E-8A45-50DC592268E4}"/>
              </a:ext>
            </a:extLst>
          </p:cNvPr>
          <p:cNvSpPr txBox="1"/>
          <p:nvPr/>
        </p:nvSpPr>
        <p:spPr>
          <a:xfrm>
            <a:off x="1965960" y="3124693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Reduced </a:t>
            </a:r>
            <a:r>
              <a:rPr kumimoji="1" lang="en-US" altLang="zh-CN" dirty="0">
                <a:solidFill>
                  <a:srgbClr val="0432FF"/>
                </a:solidFill>
              </a:rPr>
              <a:t>LW</a:t>
            </a:r>
            <a:endParaRPr kumimoji="1" lang="zh-CN" altLang="en-US" dirty="0">
              <a:solidFill>
                <a:srgbClr val="0432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71D085-CAB6-424C-AF51-C4856C07703D}"/>
              </a:ext>
            </a:extLst>
          </p:cNvPr>
          <p:cNvSpPr txBox="1"/>
          <p:nvPr/>
        </p:nvSpPr>
        <p:spPr>
          <a:xfrm>
            <a:off x="1965960" y="4451066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Significantly Enhanced </a:t>
            </a:r>
            <a:r>
              <a:rPr kumimoji="1" lang="en-US" altLang="zh-CN" dirty="0">
                <a:solidFill>
                  <a:srgbClr val="0432FF"/>
                </a:solidFill>
              </a:rPr>
              <a:t>LH</a:t>
            </a:r>
            <a:endParaRPr kumimoji="1" lang="zh-CN" altLang="en-US" dirty="0">
              <a:solidFill>
                <a:srgbClr val="0432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AF1F3F-E0FF-914B-BE7C-07055F8B3254}"/>
              </a:ext>
            </a:extLst>
          </p:cNvPr>
          <p:cNvSpPr txBox="1"/>
          <p:nvPr/>
        </p:nvSpPr>
        <p:spPr>
          <a:xfrm>
            <a:off x="1965960" y="5514294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Enhanced </a:t>
            </a:r>
            <a:r>
              <a:rPr kumimoji="1" lang="en-US" altLang="zh-CN" dirty="0">
                <a:solidFill>
                  <a:srgbClr val="0432FF"/>
                </a:solidFill>
              </a:rPr>
              <a:t>SH</a:t>
            </a:r>
            <a:endParaRPr kumimoji="1" lang="zh-CN" altLang="en-US" dirty="0">
              <a:solidFill>
                <a:srgbClr val="0432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180D44-1ED9-4E45-B471-DFD52A73845C}"/>
              </a:ext>
            </a:extLst>
          </p:cNvPr>
          <p:cNvSpPr txBox="1"/>
          <p:nvPr/>
        </p:nvSpPr>
        <p:spPr>
          <a:xfrm>
            <a:off x="167640" y="179832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✓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1C8DD1-ADE6-8E48-9BE9-81C723860916}"/>
              </a:ext>
            </a:extLst>
          </p:cNvPr>
          <p:cNvSpPr txBox="1"/>
          <p:nvPr/>
        </p:nvSpPr>
        <p:spPr>
          <a:xfrm>
            <a:off x="167640" y="445106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✓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9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A1E59-8E9D-DE46-87DC-0B03D8D0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44" y="0"/>
            <a:ext cx="4696151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2D866-9E36-F64C-8F98-BFC11BAB7CEB}"/>
              </a:ext>
            </a:extLst>
          </p:cNvPr>
          <p:cNvSpPr txBox="1"/>
          <p:nvPr/>
        </p:nvSpPr>
        <p:spPr>
          <a:xfrm>
            <a:off x="6246565" y="3161841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×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D2395F-B7CC-8C49-93DB-1BEE979CDCA9}"/>
              </a:ext>
            </a:extLst>
          </p:cNvPr>
          <p:cNvSpPr txBox="1"/>
          <p:nvPr/>
        </p:nvSpPr>
        <p:spPr>
          <a:xfrm>
            <a:off x="6422835" y="3161841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×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D97F0E3-E802-7749-8A7D-5516F51BEF82}"/>
              </a:ext>
            </a:extLst>
          </p:cNvPr>
          <p:cNvSpPr txBox="1"/>
          <p:nvPr/>
        </p:nvSpPr>
        <p:spPr>
          <a:xfrm>
            <a:off x="8426069" y="3161841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×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903550-2831-A646-B5BD-E54BFBC8FF12}"/>
              </a:ext>
            </a:extLst>
          </p:cNvPr>
          <p:cNvSpPr txBox="1"/>
          <p:nvPr/>
        </p:nvSpPr>
        <p:spPr>
          <a:xfrm>
            <a:off x="7143355" y="3175612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×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6D9E1D-B4C7-7649-A596-B7A29E6FA659}"/>
              </a:ext>
            </a:extLst>
          </p:cNvPr>
          <p:cNvSpPr txBox="1"/>
          <p:nvPr/>
        </p:nvSpPr>
        <p:spPr>
          <a:xfrm>
            <a:off x="363557" y="1123720"/>
            <a:ext cx="5030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The Re-analysis data sets (ERA, MERRA, </a:t>
            </a:r>
            <a:r>
              <a:rPr kumimoji="1" lang="en-US" altLang="zh-CN" dirty="0" err="1"/>
              <a:t>OAFlux</a:t>
            </a:r>
            <a:r>
              <a:rPr kumimoji="1" lang="en-US" altLang="zh-CN" dirty="0"/>
              <a:t>) exhibit </a:t>
            </a:r>
            <a:r>
              <a:rPr kumimoji="1" lang="en-US" altLang="zh-CN" dirty="0">
                <a:solidFill>
                  <a:srgbClr val="0432FF"/>
                </a:solidFill>
              </a:rPr>
              <a:t>reasonable consistency </a:t>
            </a:r>
            <a:r>
              <a:rPr kumimoji="1" lang="en-US" altLang="zh-CN" dirty="0"/>
              <a:t>with observation on </a:t>
            </a:r>
            <a:r>
              <a:rPr kumimoji="1" lang="en-US" altLang="zh-CN" dirty="0">
                <a:solidFill>
                  <a:srgbClr val="0432FF"/>
                </a:solidFill>
              </a:rPr>
              <a:t>seasonal mean </a:t>
            </a:r>
            <a:r>
              <a:rPr kumimoji="1" lang="en-US" altLang="zh-CN" dirty="0"/>
              <a:t>scale.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25B65E-C128-F644-8E04-B94AA956BAD5}"/>
              </a:ext>
            </a:extLst>
          </p:cNvPr>
          <p:cNvSpPr txBox="1"/>
          <p:nvPr/>
        </p:nvSpPr>
        <p:spPr>
          <a:xfrm>
            <a:off x="363557" y="3990860"/>
            <a:ext cx="50302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The Re-analysis data sets (ERA, MERRA, </a:t>
            </a:r>
            <a:r>
              <a:rPr kumimoji="1" lang="en-US" altLang="zh-CN" dirty="0" err="1"/>
              <a:t>OAFlux</a:t>
            </a:r>
            <a:r>
              <a:rPr kumimoji="1" lang="en-US" altLang="zh-CN" dirty="0"/>
              <a:t>) exhibit </a:t>
            </a:r>
            <a:r>
              <a:rPr kumimoji="1" lang="en-US" altLang="zh-CN" dirty="0">
                <a:solidFill>
                  <a:srgbClr val="0432FF"/>
                </a:solidFill>
              </a:rPr>
              <a:t>significant bias </a:t>
            </a:r>
            <a:r>
              <a:rPr kumimoji="1" lang="en-US" altLang="zh-CN" dirty="0"/>
              <a:t>from observation for extreme events, </a:t>
            </a:r>
          </a:p>
          <a:p>
            <a:r>
              <a:rPr kumimoji="1" lang="en-US" altLang="zh-CN" dirty="0"/>
              <a:t>especially the </a:t>
            </a:r>
            <a:r>
              <a:rPr kumimoji="1" lang="en-US" altLang="zh-CN" dirty="0">
                <a:solidFill>
                  <a:srgbClr val="FF0000"/>
                </a:solidFill>
              </a:rPr>
              <a:t>overestimated</a:t>
            </a:r>
            <a:r>
              <a:rPr kumimoji="1" lang="en-US" altLang="zh-CN" dirty="0"/>
              <a:t>/</a:t>
            </a:r>
            <a:r>
              <a:rPr kumimoji="1" lang="en-US" altLang="zh-CN" dirty="0">
                <a:solidFill>
                  <a:srgbClr val="0432FF"/>
                </a:solidFill>
              </a:rPr>
              <a:t>underestimated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Qnet</a:t>
            </a:r>
            <a:r>
              <a:rPr kumimoji="1" lang="en-US" altLang="zh-CN" dirty="0"/>
              <a:t> in </a:t>
            </a:r>
            <a:r>
              <a:rPr kumimoji="1" lang="en-US" altLang="zh-CN" dirty="0">
                <a:solidFill>
                  <a:srgbClr val="FF0000"/>
                </a:solidFill>
              </a:rPr>
              <a:t>ERA</a:t>
            </a:r>
            <a:r>
              <a:rPr kumimoji="1" lang="en-US" altLang="zh-CN" dirty="0"/>
              <a:t>/</a:t>
            </a:r>
            <a:r>
              <a:rPr kumimoji="1" lang="en-US" altLang="zh-CN" dirty="0">
                <a:solidFill>
                  <a:srgbClr val="0432FF"/>
                </a:solidFill>
              </a:rPr>
              <a:t>MERRA</a:t>
            </a:r>
            <a:r>
              <a:rPr kumimoji="1" lang="en-US" altLang="zh-CN" dirty="0"/>
              <a:t>, due to the </a:t>
            </a:r>
            <a:r>
              <a:rPr kumimoji="1" lang="en-US" altLang="zh-CN" dirty="0">
                <a:solidFill>
                  <a:srgbClr val="FF0000"/>
                </a:solidFill>
              </a:rPr>
              <a:t>overestimated LH in ERA</a:t>
            </a:r>
            <a:r>
              <a:rPr kumimoji="1" lang="en-US" altLang="zh-CN" dirty="0"/>
              <a:t> and </a:t>
            </a:r>
            <a:r>
              <a:rPr kumimoji="1" lang="en-US" altLang="zh-CN" dirty="0">
                <a:solidFill>
                  <a:srgbClr val="0432FF"/>
                </a:solidFill>
              </a:rPr>
              <a:t>underestimated SW in MERRA</a:t>
            </a:r>
            <a:r>
              <a:rPr kumimoji="1" lang="en-US" altLang="zh-CN" dirty="0"/>
              <a:t>.</a:t>
            </a:r>
          </a:p>
          <a:p>
            <a:r>
              <a:rPr kumimoji="1" lang="en-US" altLang="zh-CN" dirty="0" err="1"/>
              <a:t>OAFlux</a:t>
            </a:r>
            <a:r>
              <a:rPr kumimoji="1" lang="en-US" altLang="zh-CN" dirty="0"/>
              <a:t> shows overestimated LW bias. </a:t>
            </a:r>
          </a:p>
        </p:txBody>
      </p:sp>
    </p:spTree>
    <p:extLst>
      <p:ext uri="{BB962C8B-B14F-4D97-AF65-F5344CB8AC3E}">
        <p14:creationId xmlns:p14="http://schemas.microsoft.com/office/powerpoint/2010/main" val="106434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3E66A1-D32F-9147-B6A0-3678DC42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6" y="0"/>
            <a:ext cx="10810467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CAB5CE2-09BE-084C-9B02-57E2D65E532B}"/>
              </a:ext>
            </a:extLst>
          </p:cNvPr>
          <p:cNvSpPr txBox="1"/>
          <p:nvPr/>
        </p:nvSpPr>
        <p:spPr>
          <a:xfrm>
            <a:off x="6629400" y="39624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MERRA with significant bias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65198D-4B62-2347-B29C-B82A1CF2522E}"/>
              </a:ext>
            </a:extLst>
          </p:cNvPr>
          <p:cNvSpPr txBox="1"/>
          <p:nvPr/>
        </p:nvSpPr>
        <p:spPr>
          <a:xfrm>
            <a:off x="4724400" y="362712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ERA with significant bias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39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4EF9E6-67D3-724B-910E-47C21A1F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31" y="0"/>
            <a:ext cx="4897538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B831D4-85BA-CA42-B38D-79F886A0B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4811202"/>
            <a:ext cx="4572000" cy="1562100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0ECCF17D-5BFA-0D43-AAB8-E9F2897768A5}"/>
              </a:ext>
            </a:extLst>
          </p:cNvPr>
          <p:cNvCxnSpPr/>
          <p:nvPr/>
        </p:nvCxnSpPr>
        <p:spPr>
          <a:xfrm>
            <a:off x="9481402" y="489585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101798C-1D43-3749-8443-C67CD7E63012}"/>
              </a:ext>
            </a:extLst>
          </p:cNvPr>
          <p:cNvCxnSpPr/>
          <p:nvPr/>
        </p:nvCxnSpPr>
        <p:spPr>
          <a:xfrm>
            <a:off x="10136722" y="489585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ABF213F-4BF8-1445-B54A-E20CF03320A8}"/>
              </a:ext>
            </a:extLst>
          </p:cNvPr>
          <p:cNvSpPr/>
          <p:nvPr/>
        </p:nvSpPr>
        <p:spPr>
          <a:xfrm>
            <a:off x="4053840" y="4251960"/>
            <a:ext cx="2316480" cy="201168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任意形状 9">
            <a:extLst>
              <a:ext uri="{FF2B5EF4-FFF2-40B4-BE49-F238E27FC236}">
                <a16:creationId xmlns:a16="http://schemas.microsoft.com/office/drawing/2014/main" id="{7753EC89-7768-7D49-973C-8FCA1997D8CC}"/>
              </a:ext>
            </a:extLst>
          </p:cNvPr>
          <p:cNvSpPr/>
          <p:nvPr/>
        </p:nvSpPr>
        <p:spPr>
          <a:xfrm>
            <a:off x="6370320" y="3738437"/>
            <a:ext cx="3230880" cy="1027045"/>
          </a:xfrm>
          <a:custGeom>
            <a:avLst/>
            <a:gdLst>
              <a:gd name="connsiteX0" fmla="*/ 0 w 3230880"/>
              <a:gd name="connsiteY0" fmla="*/ 522306 h 1027045"/>
              <a:gd name="connsiteX1" fmla="*/ 1524000 w 3230880"/>
              <a:gd name="connsiteY1" fmla="*/ 659466 h 1027045"/>
              <a:gd name="connsiteX2" fmla="*/ 1066800 w 3230880"/>
              <a:gd name="connsiteY2" fmla="*/ 4146 h 1027045"/>
              <a:gd name="connsiteX3" fmla="*/ 1249680 w 3230880"/>
              <a:gd name="connsiteY3" fmla="*/ 1025226 h 1027045"/>
              <a:gd name="connsiteX4" fmla="*/ 2727960 w 3230880"/>
              <a:gd name="connsiteY4" fmla="*/ 263226 h 1027045"/>
              <a:gd name="connsiteX5" fmla="*/ 3124200 w 3230880"/>
              <a:gd name="connsiteY5" fmla="*/ 628986 h 1027045"/>
              <a:gd name="connsiteX6" fmla="*/ 3230880 w 3230880"/>
              <a:gd name="connsiteY6" fmla="*/ 994746 h 102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880" h="1027045">
                <a:moveTo>
                  <a:pt x="0" y="522306"/>
                </a:moveTo>
                <a:cubicBezTo>
                  <a:pt x="673100" y="634066"/>
                  <a:pt x="1346200" y="745826"/>
                  <a:pt x="1524000" y="659466"/>
                </a:cubicBezTo>
                <a:cubicBezTo>
                  <a:pt x="1701800" y="573106"/>
                  <a:pt x="1112520" y="-56814"/>
                  <a:pt x="1066800" y="4146"/>
                </a:cubicBezTo>
                <a:cubicBezTo>
                  <a:pt x="1021080" y="65106"/>
                  <a:pt x="972820" y="982046"/>
                  <a:pt x="1249680" y="1025226"/>
                </a:cubicBezTo>
                <a:cubicBezTo>
                  <a:pt x="1526540" y="1068406"/>
                  <a:pt x="2415540" y="329266"/>
                  <a:pt x="2727960" y="263226"/>
                </a:cubicBezTo>
                <a:cubicBezTo>
                  <a:pt x="3040380" y="197186"/>
                  <a:pt x="3040380" y="507066"/>
                  <a:pt x="3124200" y="628986"/>
                </a:cubicBezTo>
                <a:cubicBezTo>
                  <a:pt x="3208020" y="750906"/>
                  <a:pt x="3219450" y="872826"/>
                  <a:pt x="3230880" y="994746"/>
                </a:cubicBezTo>
              </a:path>
            </a:pathLst>
          </a:cu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E5754F3F-10AE-E440-813C-4C6DD5B34681}"/>
              </a:ext>
            </a:extLst>
          </p:cNvPr>
          <p:cNvCxnSpPr>
            <a:stCxn id="10" idx="5"/>
          </p:cNvCxnSpPr>
          <p:nvPr/>
        </p:nvCxnSpPr>
        <p:spPr>
          <a:xfrm>
            <a:off x="9494520" y="4367423"/>
            <a:ext cx="137160" cy="398059"/>
          </a:xfrm>
          <a:prstGeom prst="straightConnector1">
            <a:avLst/>
          </a:prstGeom>
          <a:ln w="381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CE164B44-8FF9-B740-BF35-A8D8A4A57F7B}"/>
              </a:ext>
            </a:extLst>
          </p:cNvPr>
          <p:cNvSpPr/>
          <p:nvPr/>
        </p:nvSpPr>
        <p:spPr>
          <a:xfrm>
            <a:off x="1432560" y="0"/>
            <a:ext cx="5054809" cy="192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任意形状 18">
            <a:extLst>
              <a:ext uri="{FF2B5EF4-FFF2-40B4-BE49-F238E27FC236}">
                <a16:creationId xmlns:a16="http://schemas.microsoft.com/office/drawing/2014/main" id="{0E2C38E3-764F-2848-AE09-8902FEB3EB16}"/>
              </a:ext>
            </a:extLst>
          </p:cNvPr>
          <p:cNvSpPr/>
          <p:nvPr/>
        </p:nvSpPr>
        <p:spPr>
          <a:xfrm>
            <a:off x="6522720" y="1838377"/>
            <a:ext cx="3982755" cy="2916503"/>
          </a:xfrm>
          <a:custGeom>
            <a:avLst/>
            <a:gdLst>
              <a:gd name="connsiteX0" fmla="*/ 0 w 3982755"/>
              <a:gd name="connsiteY0" fmla="*/ 66623 h 2916503"/>
              <a:gd name="connsiteX1" fmla="*/ 1524000 w 3982755"/>
              <a:gd name="connsiteY1" fmla="*/ 97103 h 2916503"/>
              <a:gd name="connsiteX2" fmla="*/ 3810000 w 3982755"/>
              <a:gd name="connsiteY2" fmla="*/ 996263 h 2916503"/>
              <a:gd name="connsiteX3" fmla="*/ 3825240 w 3982755"/>
              <a:gd name="connsiteY3" fmla="*/ 2245943 h 2916503"/>
              <a:gd name="connsiteX4" fmla="*/ 3855720 w 3982755"/>
              <a:gd name="connsiteY4" fmla="*/ 2916503 h 2916503"/>
              <a:gd name="connsiteX5" fmla="*/ 3855720 w 3982755"/>
              <a:gd name="connsiteY5" fmla="*/ 2916503 h 291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2755" h="2916503">
                <a:moveTo>
                  <a:pt x="0" y="66623"/>
                </a:moveTo>
                <a:cubicBezTo>
                  <a:pt x="444500" y="4393"/>
                  <a:pt x="889000" y="-57837"/>
                  <a:pt x="1524000" y="97103"/>
                </a:cubicBezTo>
                <a:cubicBezTo>
                  <a:pt x="2159000" y="252043"/>
                  <a:pt x="3426460" y="638123"/>
                  <a:pt x="3810000" y="996263"/>
                </a:cubicBezTo>
                <a:cubicBezTo>
                  <a:pt x="4193540" y="1354403"/>
                  <a:pt x="3817620" y="1925903"/>
                  <a:pt x="3825240" y="2245943"/>
                </a:cubicBezTo>
                <a:cubicBezTo>
                  <a:pt x="3832860" y="2565983"/>
                  <a:pt x="3855720" y="2916503"/>
                  <a:pt x="3855720" y="2916503"/>
                </a:cubicBezTo>
                <a:lnTo>
                  <a:pt x="3855720" y="291650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3DE0466C-A447-744A-983C-4D036FFED2D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0347960" y="4084320"/>
            <a:ext cx="0" cy="71628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08789C0-8AFA-DD44-8350-02C5B08AC640}"/>
              </a:ext>
            </a:extLst>
          </p:cNvPr>
          <p:cNvSpPr txBox="1"/>
          <p:nvPr/>
        </p:nvSpPr>
        <p:spPr>
          <a:xfrm>
            <a:off x="8145780" y="82957"/>
            <a:ext cx="3703320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ERA bias in LH is more associated with SST and sea surface air RH, rather than the sea surface wind speed, </a:t>
            </a:r>
            <a:r>
              <a:rPr kumimoji="1" lang="en-US" altLang="zh-CN" dirty="0">
                <a:solidFill>
                  <a:srgbClr val="FF0000"/>
                </a:solidFill>
              </a:rPr>
              <a:t>calling for </a:t>
            </a:r>
            <a:r>
              <a:rPr kumimoji="1" lang="en-US" altLang="zh-CN" dirty="0">
                <a:solidFill>
                  <a:srgbClr val="0432FF"/>
                </a:solidFill>
              </a:rPr>
              <a:t>more SST and RH in situ observations </a:t>
            </a:r>
            <a:r>
              <a:rPr kumimoji="1" lang="en-US" altLang="zh-CN" dirty="0"/>
              <a:t>as well as the data assimilation.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892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03E436-B2B3-C444-B452-F157223D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470"/>
            <a:ext cx="12192000" cy="5260659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C484663-C2B0-FF42-BBFA-56ABF434B1B7}"/>
              </a:ext>
            </a:extLst>
          </p:cNvPr>
          <p:cNvCxnSpPr/>
          <p:nvPr/>
        </p:nvCxnSpPr>
        <p:spPr>
          <a:xfrm>
            <a:off x="502920" y="4556760"/>
            <a:ext cx="2194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963C50C3-971A-744B-88AA-6113EECA3362}"/>
              </a:ext>
            </a:extLst>
          </p:cNvPr>
          <p:cNvCxnSpPr>
            <a:cxnSpLocks/>
          </p:cNvCxnSpPr>
          <p:nvPr/>
        </p:nvCxnSpPr>
        <p:spPr>
          <a:xfrm>
            <a:off x="2819400" y="4556760"/>
            <a:ext cx="3063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C1A178AC-8968-7D44-A8F5-BBCDF39AAA0D}"/>
              </a:ext>
            </a:extLst>
          </p:cNvPr>
          <p:cNvCxnSpPr/>
          <p:nvPr/>
        </p:nvCxnSpPr>
        <p:spPr>
          <a:xfrm>
            <a:off x="502920" y="5684520"/>
            <a:ext cx="2194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387907F-A8A1-AC41-9B70-89DE54C7CF7E}"/>
              </a:ext>
            </a:extLst>
          </p:cNvPr>
          <p:cNvCxnSpPr>
            <a:cxnSpLocks/>
          </p:cNvCxnSpPr>
          <p:nvPr/>
        </p:nvCxnSpPr>
        <p:spPr>
          <a:xfrm>
            <a:off x="2819400" y="5684520"/>
            <a:ext cx="3063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A549B462-408E-934F-85FB-41F6822C375E}"/>
              </a:ext>
            </a:extLst>
          </p:cNvPr>
          <p:cNvCxnSpPr>
            <a:cxnSpLocks/>
          </p:cNvCxnSpPr>
          <p:nvPr/>
        </p:nvCxnSpPr>
        <p:spPr>
          <a:xfrm>
            <a:off x="502920" y="5958840"/>
            <a:ext cx="259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FFEB338-685F-4646-B56D-18511F35AE1D}"/>
              </a:ext>
            </a:extLst>
          </p:cNvPr>
          <p:cNvCxnSpPr/>
          <p:nvPr/>
        </p:nvCxnSpPr>
        <p:spPr>
          <a:xfrm>
            <a:off x="8366760" y="2164080"/>
            <a:ext cx="59436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BFD18814-77ED-EB48-8748-C241FB9A3788}"/>
              </a:ext>
            </a:extLst>
          </p:cNvPr>
          <p:cNvCxnSpPr>
            <a:cxnSpLocks/>
          </p:cNvCxnSpPr>
          <p:nvPr/>
        </p:nvCxnSpPr>
        <p:spPr>
          <a:xfrm>
            <a:off x="11079480" y="2468880"/>
            <a:ext cx="89916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07495E8-F498-404B-8EE6-78B1CE9FCE68}"/>
              </a:ext>
            </a:extLst>
          </p:cNvPr>
          <p:cNvCxnSpPr>
            <a:cxnSpLocks/>
          </p:cNvCxnSpPr>
          <p:nvPr/>
        </p:nvCxnSpPr>
        <p:spPr>
          <a:xfrm>
            <a:off x="6522720" y="2758440"/>
            <a:ext cx="367284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CAB2A0BB-ABE1-914D-8A96-42723E3FE06E}"/>
              </a:ext>
            </a:extLst>
          </p:cNvPr>
          <p:cNvCxnSpPr/>
          <p:nvPr/>
        </p:nvCxnSpPr>
        <p:spPr>
          <a:xfrm>
            <a:off x="6522720" y="4145279"/>
            <a:ext cx="2194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63E3EFFC-EE9A-5742-898C-7EC45E69DFF0}"/>
              </a:ext>
            </a:extLst>
          </p:cNvPr>
          <p:cNvCxnSpPr>
            <a:cxnSpLocks/>
          </p:cNvCxnSpPr>
          <p:nvPr/>
        </p:nvCxnSpPr>
        <p:spPr>
          <a:xfrm>
            <a:off x="6522720" y="5242559"/>
            <a:ext cx="3185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6B11FF3-777C-CE46-94A9-71872C065C67}"/>
              </a:ext>
            </a:extLst>
          </p:cNvPr>
          <p:cNvCxnSpPr>
            <a:cxnSpLocks/>
          </p:cNvCxnSpPr>
          <p:nvPr/>
        </p:nvCxnSpPr>
        <p:spPr>
          <a:xfrm>
            <a:off x="7269480" y="5547360"/>
            <a:ext cx="321564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1686A13D-8C13-8640-90E5-EC26B3E98F18}"/>
              </a:ext>
            </a:extLst>
          </p:cNvPr>
          <p:cNvSpPr txBox="1"/>
          <p:nvPr/>
        </p:nvSpPr>
        <p:spPr>
          <a:xfrm>
            <a:off x="1905000" y="243840"/>
            <a:ext cx="85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FF0000"/>
                </a:solidFill>
              </a:rPr>
              <a:t>Conclusion on cyclone observation study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CFC465-167B-FB41-8A52-5617B9B4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70" y="900430"/>
            <a:ext cx="5194300" cy="3898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38B3F2-4F6A-4344-A1ED-C732A668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3749040"/>
            <a:ext cx="4145280" cy="3108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F124FF-7894-6142-AC34-9866C419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" y="3749040"/>
            <a:ext cx="4145280" cy="3108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46F7BA-5709-BB47-9D3D-12E820383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40" y="3749040"/>
            <a:ext cx="4145280" cy="3108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C794670-BEE2-EC46-BB34-87AC05513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33" t="20889" r="17334" b="58000"/>
          <a:stretch/>
        </p:blipFill>
        <p:spPr>
          <a:xfrm>
            <a:off x="4775180" y="5594265"/>
            <a:ext cx="2580680" cy="126373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70C3B76-36D9-6647-9B80-E57D3A482F1F}"/>
              </a:ext>
            </a:extLst>
          </p:cNvPr>
          <p:cNvSpPr txBox="1"/>
          <p:nvPr/>
        </p:nvSpPr>
        <p:spPr>
          <a:xfrm>
            <a:off x="899160" y="0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</a:rPr>
              <a:t>The Launching of the Indonesia-China Marine Scientific Expedition 2007</a:t>
            </a:r>
          </a:p>
          <a:p>
            <a:pPr algn="ctr"/>
            <a:r>
              <a:rPr kumimoji="1" lang="en-US" altLang="zh-CN" sz="2400" dirty="0">
                <a:solidFill>
                  <a:srgbClr val="0432FF"/>
                </a:solidFill>
              </a:rPr>
              <a:t>-- onboard R/V </a:t>
            </a:r>
            <a:r>
              <a:rPr kumimoji="1" lang="en-US" altLang="zh-CN" sz="2400" dirty="0" err="1">
                <a:solidFill>
                  <a:srgbClr val="0432FF"/>
                </a:solidFill>
              </a:rPr>
              <a:t>Baruna</a:t>
            </a:r>
            <a:r>
              <a:rPr kumimoji="1" lang="en-US" altLang="zh-CN" sz="2400" dirty="0">
                <a:solidFill>
                  <a:srgbClr val="0432FF"/>
                </a:solidFill>
              </a:rPr>
              <a:t> Java III</a:t>
            </a:r>
            <a:endParaRPr kumimoji="1" lang="zh-CN" altLang="en-US" sz="2400" dirty="0">
              <a:solidFill>
                <a:srgbClr val="0432FF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0B25E6F-A9FE-0E4F-A459-CA7A65E8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33" t="10444" r="20334" b="8889"/>
          <a:stretch/>
        </p:blipFill>
        <p:spPr>
          <a:xfrm>
            <a:off x="586108" y="1112519"/>
            <a:ext cx="2262067" cy="22872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2DF7AB-441A-B146-BC42-90A4BA7CE1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66" t="8486"/>
          <a:stretch/>
        </p:blipFill>
        <p:spPr>
          <a:xfrm>
            <a:off x="8977948" y="1112519"/>
            <a:ext cx="2820422" cy="22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1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EC6A080-3E1D-D445-99AC-606D6BB2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" y="176981"/>
            <a:ext cx="12192700" cy="65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1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7E339-01EB-B64E-AF0A-CCCA68C59B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F42C47-A2A3-204E-BBF9-0290EE559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53"/>
          <a:stretch/>
        </p:blipFill>
        <p:spPr>
          <a:xfrm>
            <a:off x="0" y="0"/>
            <a:ext cx="12192000" cy="43997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FC24599-35F5-8845-819A-6CCE095BF281}"/>
              </a:ext>
            </a:extLst>
          </p:cNvPr>
          <p:cNvSpPr txBox="1"/>
          <p:nvPr/>
        </p:nvSpPr>
        <p:spPr>
          <a:xfrm>
            <a:off x="8183880" y="6488668"/>
            <a:ext cx="400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i="1" dirty="0">
                <a:solidFill>
                  <a:srgbClr val="0432FF"/>
                </a:solidFill>
              </a:rPr>
              <a:t>Jiang et al., 2019, JGR-Atmosphere</a:t>
            </a:r>
            <a:endParaRPr kumimoji="1" lang="zh-CN" altLang="en-US" i="1" dirty="0">
              <a:solidFill>
                <a:srgbClr val="0432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0A9633-FAFB-7245-A100-42ED5F3B6122}"/>
              </a:ext>
            </a:extLst>
          </p:cNvPr>
          <p:cNvSpPr txBox="1"/>
          <p:nvPr/>
        </p:nvSpPr>
        <p:spPr>
          <a:xfrm>
            <a:off x="2068830" y="4980543"/>
            <a:ext cx="8481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</a:rPr>
              <a:t>Maritime Continent′s Barrier effect for MJO eastward propagation 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BA3F1B-DE28-9A42-AA9D-4935642C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14"/>
            <a:ext cx="12192000" cy="679738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84DC75F-238E-074A-9265-C87A80170713}"/>
              </a:ext>
            </a:extLst>
          </p:cNvPr>
          <p:cNvSpPr/>
          <p:nvPr/>
        </p:nvSpPr>
        <p:spPr>
          <a:xfrm>
            <a:off x="4154311" y="2935111"/>
            <a:ext cx="1038578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FF4F81-27FD-8A4B-A5AB-5C51CC391F77}"/>
              </a:ext>
            </a:extLst>
          </p:cNvPr>
          <p:cNvSpPr/>
          <p:nvPr/>
        </p:nvSpPr>
        <p:spPr>
          <a:xfrm>
            <a:off x="10075332" y="2921000"/>
            <a:ext cx="1038578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0113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6B62ED-BE47-734D-B633-703BD028F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449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2A6219-8146-6443-82BF-DA7C8776C4A9}"/>
              </a:ext>
            </a:extLst>
          </p:cNvPr>
          <p:cNvSpPr txBox="1"/>
          <p:nvPr/>
        </p:nvSpPr>
        <p:spPr>
          <a:xfrm>
            <a:off x="9864090" y="640080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i="1" dirty="0" err="1">
                <a:solidFill>
                  <a:srgbClr val="0432FF"/>
                </a:solidFill>
              </a:rPr>
              <a:t>Ahn</a:t>
            </a:r>
            <a:r>
              <a:rPr kumimoji="1" lang="en-US" altLang="zh-CN" i="1" dirty="0">
                <a:solidFill>
                  <a:srgbClr val="0432FF"/>
                </a:solidFill>
              </a:rPr>
              <a:t> et al., 2020, GRL</a:t>
            </a:r>
            <a:endParaRPr kumimoji="1" lang="zh-CN" altLang="en-US" i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3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47BBAC-5F76-5A4B-AA04-3FDF817A9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60" y="0"/>
            <a:ext cx="5941279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70700F-93C4-B941-B643-BEDB8CDA5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1703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9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EFEFAA-6A18-0B41-923A-D9529004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434340"/>
            <a:ext cx="7353300" cy="6019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C03264-B2E2-4B44-AC03-90CF8F1D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18784" cy="27432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23A099-6310-CE4E-AE48-C7FE7878B959}"/>
              </a:ext>
            </a:extLst>
          </p:cNvPr>
          <p:cNvSpPr/>
          <p:nvPr/>
        </p:nvSpPr>
        <p:spPr>
          <a:xfrm>
            <a:off x="7178040" y="685800"/>
            <a:ext cx="594360" cy="562356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94F5CE-F021-244C-87B4-34CC6E3E8C4F}"/>
              </a:ext>
            </a:extLst>
          </p:cNvPr>
          <p:cNvSpPr/>
          <p:nvPr/>
        </p:nvSpPr>
        <p:spPr>
          <a:xfrm>
            <a:off x="9189720" y="685800"/>
            <a:ext cx="685800" cy="562356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3C7F5F-4BD5-CD49-ADD1-39637A5999CE}"/>
              </a:ext>
            </a:extLst>
          </p:cNvPr>
          <p:cNvSpPr txBox="1"/>
          <p:nvPr/>
        </p:nvSpPr>
        <p:spPr>
          <a:xfrm>
            <a:off x="0" y="3444240"/>
            <a:ext cx="4618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FF0000"/>
                </a:solidFill>
              </a:rPr>
              <a:t>Conclusion on MJO crossing Maritime Continent</a:t>
            </a:r>
          </a:p>
          <a:p>
            <a:pPr algn="ctr"/>
            <a:endParaRPr kumimoji="1" lang="en-US" altLang="zh-CN" sz="28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zh-CN" sz="2400" dirty="0">
                <a:solidFill>
                  <a:srgbClr val="0432FF"/>
                </a:solidFill>
              </a:rPr>
              <a:t>-- SST helps MJO crossing Maritime Continent</a:t>
            </a:r>
            <a:endParaRPr kumimoji="1" lang="zh-CN" alt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22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0007FD7-65EA-8748-9699-08E4DD99F673}"/>
              </a:ext>
            </a:extLst>
          </p:cNvPr>
          <p:cNvSpPr txBox="1"/>
          <p:nvPr/>
        </p:nvSpPr>
        <p:spPr>
          <a:xfrm>
            <a:off x="1447800" y="487680"/>
            <a:ext cx="928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</a:rPr>
              <a:t>Take Home Messages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12ACC3-9CCF-354F-A8BF-B90B71F3917F}"/>
              </a:ext>
            </a:extLst>
          </p:cNvPr>
          <p:cNvSpPr txBox="1"/>
          <p:nvPr/>
        </p:nvSpPr>
        <p:spPr>
          <a:xfrm>
            <a:off x="579120" y="1600200"/>
            <a:ext cx="11094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zh-CN" sz="2400" dirty="0">
                <a:solidFill>
                  <a:srgbClr val="0432FF"/>
                </a:solidFill>
              </a:rPr>
              <a:t>Tropical Moored Buoy Array is coming into good shape, after continuous efforts since 1980s, including TAO/TRITON, PIRATA and RAMA</a:t>
            </a:r>
          </a:p>
          <a:p>
            <a:pPr marL="457200" indent="-457200">
              <a:buAutoNum type="arabicPeriod"/>
            </a:pPr>
            <a:endParaRPr kumimoji="1" lang="en-US" altLang="zh-CN" sz="2400" dirty="0">
              <a:solidFill>
                <a:srgbClr val="0432FF"/>
              </a:solidFill>
            </a:endParaRPr>
          </a:p>
          <a:p>
            <a:pPr marL="457200" indent="-457200">
              <a:buAutoNum type="arabicPeriod"/>
            </a:pPr>
            <a:r>
              <a:rPr kumimoji="1" lang="en-US" altLang="zh-CN" sz="2400" dirty="0">
                <a:solidFill>
                  <a:srgbClr val="0432FF"/>
                </a:solidFill>
              </a:rPr>
              <a:t>Moored buoy helps identify the model and re-analysis bias in the air-sea heat-flux during extreme event such as cyclones:  ERA demonstrating the overestimated latent heat-flux, which call for more SST, Ta, RH observation</a:t>
            </a:r>
          </a:p>
          <a:p>
            <a:pPr marL="457200" indent="-457200">
              <a:buAutoNum type="arabicPeriod"/>
            </a:pPr>
            <a:endParaRPr kumimoji="1" lang="en-US" altLang="zh-CN" sz="2400" dirty="0">
              <a:solidFill>
                <a:srgbClr val="0432FF"/>
              </a:solidFill>
            </a:endParaRPr>
          </a:p>
          <a:p>
            <a:pPr marL="457200" indent="-457200">
              <a:buAutoNum type="arabicPeriod"/>
            </a:pPr>
            <a:r>
              <a:rPr kumimoji="1" lang="en-US" altLang="zh-CN" sz="2400" dirty="0">
                <a:solidFill>
                  <a:srgbClr val="0432FF"/>
                </a:solidFill>
              </a:rPr>
              <a:t>Moored buoy helps clarify the role of SST and mixed layer heat content in supporting MJO crossing the Maritime continent</a:t>
            </a:r>
          </a:p>
          <a:p>
            <a:pPr marL="457200" indent="-457200">
              <a:buAutoNum type="arabicPeriod"/>
            </a:pP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96463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照片 545">
            <a:extLst>
              <a:ext uri="{FF2B5EF4-FFF2-40B4-BE49-F238E27FC236}">
                <a16:creationId xmlns:a16="http://schemas.microsoft.com/office/drawing/2014/main" id="{509E1D4D-8E18-844D-BF88-837D42EA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8B3F478-3CB3-3744-BBEC-8C31F8C85AAC}"/>
              </a:ext>
            </a:extLst>
          </p:cNvPr>
          <p:cNvSpPr txBox="1"/>
          <p:nvPr/>
        </p:nvSpPr>
        <p:spPr>
          <a:xfrm>
            <a:off x="3111136" y="392085"/>
            <a:ext cx="508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Thanks</a:t>
            </a:r>
            <a:r>
              <a:rPr kumimoji="1" lang="zh-CN" altLang="en-US" sz="6000" b="1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！</a:t>
            </a:r>
            <a:endParaRPr kumimoji="1" lang="en-US" altLang="zh-CN" sz="60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578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>
            <a:extLst>
              <a:ext uri="{FF2B5EF4-FFF2-40B4-BE49-F238E27FC236}">
                <a16:creationId xmlns:a16="http://schemas.microsoft.com/office/drawing/2014/main" id="{DBF02AC9-BF7A-914A-A143-CB4F6E8A0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59" y="4836695"/>
            <a:ext cx="49323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My 1</a:t>
            </a:r>
            <a:r>
              <a:rPr lang="en-US" altLang="zh-CN" sz="32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</a:t>
            </a: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Indian Ocean Cruise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Nov. 12, 2007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32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A5569C2C-DA6A-4B44-ADCA-7A84A0B3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118" y="4836695"/>
            <a:ext cx="528588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My 1</a:t>
            </a:r>
            <a:r>
              <a:rPr lang="en-US" altLang="zh-CN" sz="32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</a:t>
            </a: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buoy deployment in Indian Ocean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May 30, 2010)</a:t>
            </a:r>
            <a:endParaRPr lang="en-US" altLang="zh-CN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338" name="Picture 4" descr="IMG_0635">
            <a:extLst>
              <a:ext uri="{FF2B5EF4-FFF2-40B4-BE49-F238E27FC236}">
                <a16:creationId xmlns:a16="http://schemas.microsoft.com/office/drawing/2014/main" id="{67066308-FB9B-314C-9657-B5AD8DE39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48"/>
          <a:stretch/>
        </p:blipFill>
        <p:spPr bwMode="auto">
          <a:xfrm>
            <a:off x="0" y="0"/>
            <a:ext cx="5531318" cy="46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67472571-24C5-4548-AEF2-2777FDA0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653" y="0"/>
            <a:ext cx="3216442" cy="47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E5519488-C8B8-134D-8458-B987F657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31" y="14709"/>
            <a:ext cx="3099569" cy="46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10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>
            <a:extLst>
              <a:ext uri="{FF2B5EF4-FFF2-40B4-BE49-F238E27FC236}">
                <a16:creationId xmlns:a16="http://schemas.microsoft.com/office/drawing/2014/main" id="{E05AD169-B925-3D43-9D9D-744CBA84F144}"/>
              </a:ext>
            </a:extLst>
          </p:cNvPr>
          <p:cNvGrpSpPr>
            <a:grpSpLocks/>
          </p:cNvGrpSpPr>
          <p:nvPr/>
        </p:nvGrpSpPr>
        <p:grpSpPr bwMode="auto">
          <a:xfrm>
            <a:off x="7751764" y="188914"/>
            <a:ext cx="2376487" cy="909637"/>
            <a:chOff x="0" y="0"/>
            <a:chExt cx="2376264" cy="909682"/>
          </a:xfrm>
        </p:grpSpPr>
        <p:pic>
          <p:nvPicPr>
            <p:cNvPr id="23557" name="Picture 1">
              <a:extLst>
                <a:ext uri="{FF2B5EF4-FFF2-40B4-BE49-F238E27FC236}">
                  <a16:creationId xmlns:a16="http://schemas.microsoft.com/office/drawing/2014/main" id="{DB28C39E-88F8-284D-9B9E-6858CF983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75991" cy="68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 Box 3">
              <a:extLst>
                <a:ext uri="{FF2B5EF4-FFF2-40B4-BE49-F238E27FC236}">
                  <a16:creationId xmlns:a16="http://schemas.microsoft.com/office/drawing/2014/main" id="{12AB520D-5487-9649-AD1B-AB8F85309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48072"/>
              <a:ext cx="23762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100" b="1">
                  <a:solidFill>
                    <a:srgbClr val="003399"/>
                  </a:solidFill>
                  <a:latin typeface="Arial" panose="020B0604020202020204" pitchFamily="34" charset="0"/>
                </a:rPr>
                <a:t>中国－印尼海洋与气候联合研究中心</a:t>
              </a:r>
            </a:p>
          </p:txBody>
        </p:sp>
      </p:grpSp>
      <p:pic>
        <p:nvPicPr>
          <p:cNvPr id="23555" name="Picture 9">
            <a:extLst>
              <a:ext uri="{FF2B5EF4-FFF2-40B4-BE49-F238E27FC236}">
                <a16:creationId xmlns:a16="http://schemas.microsoft.com/office/drawing/2014/main" id="{5E8F76FA-A91A-DC41-8F02-124CC9C3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3"/>
            <a:ext cx="9144000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F861C00-1FB0-5141-A287-59802D7A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23813"/>
            <a:ext cx="914400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60400" indent="-6604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511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30083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655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9227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sz="2800">
                <a:solidFill>
                  <a:srgbClr val="FF0000"/>
                </a:solidFill>
              </a:rPr>
              <a:t>Launching Ceremony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sz="2800">
                <a:solidFill>
                  <a:srgbClr val="FF0000"/>
                </a:solidFill>
              </a:rPr>
              <a:t>May 14, 2010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合作文件">
            <a:extLst>
              <a:ext uri="{FF2B5EF4-FFF2-40B4-BE49-F238E27FC236}">
                <a16:creationId xmlns:a16="http://schemas.microsoft.com/office/drawing/2014/main" id="{C1933DD8-62EB-184B-AC50-8ADDF090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3950"/>
            <a:ext cx="91440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4">
            <a:extLst>
              <a:ext uri="{FF2B5EF4-FFF2-40B4-BE49-F238E27FC236}">
                <a16:creationId xmlns:a16="http://schemas.microsoft.com/office/drawing/2014/main" id="{CE51DC90-07E2-3249-84A9-9A38F5BE8E89}"/>
              </a:ext>
            </a:extLst>
          </p:cNvPr>
          <p:cNvGrpSpPr>
            <a:grpSpLocks/>
          </p:cNvGrpSpPr>
          <p:nvPr/>
        </p:nvGrpSpPr>
        <p:grpSpPr bwMode="auto">
          <a:xfrm>
            <a:off x="8112125" y="188914"/>
            <a:ext cx="2376488" cy="909637"/>
            <a:chOff x="0" y="0"/>
            <a:chExt cx="2376264" cy="909682"/>
          </a:xfrm>
        </p:grpSpPr>
        <p:pic>
          <p:nvPicPr>
            <p:cNvPr id="25606" name="Picture 1">
              <a:extLst>
                <a:ext uri="{FF2B5EF4-FFF2-40B4-BE49-F238E27FC236}">
                  <a16:creationId xmlns:a16="http://schemas.microsoft.com/office/drawing/2014/main" id="{180DA561-30E1-0C40-9F44-93BF820F4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75991" cy="68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 Box 3">
              <a:extLst>
                <a:ext uri="{FF2B5EF4-FFF2-40B4-BE49-F238E27FC236}">
                  <a16:creationId xmlns:a16="http://schemas.microsoft.com/office/drawing/2014/main" id="{E32BBA2E-A534-3440-98DD-809836549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48072"/>
              <a:ext cx="23762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100" b="1">
                  <a:solidFill>
                    <a:srgbClr val="003399"/>
                  </a:solidFill>
                  <a:latin typeface="Arial" panose="020B0604020202020204" pitchFamily="34" charset="0"/>
                </a:rPr>
                <a:t>中国－印尼海洋与气候联合研究中心</a:t>
              </a:r>
            </a:p>
          </p:txBody>
        </p:sp>
      </p:grpSp>
      <p:sp>
        <p:nvSpPr>
          <p:cNvPr id="25604" name="Rectangle 2">
            <a:extLst>
              <a:ext uri="{FF2B5EF4-FFF2-40B4-BE49-F238E27FC236}">
                <a16:creationId xmlns:a16="http://schemas.microsoft.com/office/drawing/2014/main" id="{86EA7556-2964-7F47-9802-960E5CEC7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5605" name="Text Box 6">
            <a:extLst>
              <a:ext uri="{FF2B5EF4-FFF2-40B4-BE49-F238E27FC236}">
                <a16:creationId xmlns:a16="http://schemas.microsoft.com/office/drawing/2014/main" id="{972869E2-464C-F348-AC61-9E058DA3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6165851"/>
            <a:ext cx="5903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Arial" panose="020B0604020202020204" pitchFamily="34" charset="0"/>
              </a:rPr>
              <a:t>ICCOC Development Arrangement SOA</a:t>
            </a:r>
            <a:r>
              <a:rPr lang="en-US" altLang="zh-CN" sz="2000">
                <a:solidFill>
                  <a:srgbClr val="FF0000"/>
                </a:solidFill>
                <a:latin typeface="Arial" panose="020B0604020202020204" pitchFamily="34" charset="0"/>
              </a:rPr>
              <a:t>-MMAF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0000CC"/>
                </a:solidFill>
                <a:latin typeface="Arial" panose="020B0604020202020204" pitchFamily="34" charset="0"/>
              </a:rPr>
              <a:t>Beijing, Mar. 23, </a:t>
            </a:r>
            <a:r>
              <a:rPr lang="zh-CN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20286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125335B-309C-8141-BE5A-BA5966302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462" y="3954377"/>
            <a:ext cx="8288475" cy="2900966"/>
          </a:xfrm>
          <a:prstGeom prst="rect">
            <a:avLst/>
          </a:prstGeom>
        </p:spPr>
      </p:pic>
      <p:pic>
        <p:nvPicPr>
          <p:cNvPr id="16386" name="Picture 3" descr="co2_bio_1999_horiz">
            <a:extLst>
              <a:ext uri="{FF2B5EF4-FFF2-40B4-BE49-F238E27FC236}">
                <a16:creationId xmlns:a16="http://schemas.microsoft.com/office/drawing/2014/main" id="{4577E1F3-F712-5B41-922E-7B4CF3FD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319" y="115611"/>
            <a:ext cx="7816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flux_ref_co2_bio_horiz">
            <a:extLst>
              <a:ext uri="{FF2B5EF4-FFF2-40B4-BE49-F238E27FC236}">
                <a16:creationId xmlns:a16="http://schemas.microsoft.com/office/drawing/2014/main" id="{179F0032-4632-0544-BBD4-210E53F82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11"/>
          <a:stretch/>
        </p:blipFill>
        <p:spPr bwMode="auto">
          <a:xfrm>
            <a:off x="3185319" y="2258736"/>
            <a:ext cx="7816850" cy="208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7">
            <a:extLst>
              <a:ext uri="{FF2B5EF4-FFF2-40B4-BE49-F238E27FC236}">
                <a16:creationId xmlns:a16="http://schemas.microsoft.com/office/drawing/2014/main" id="{B40FB72F-E206-9F4E-95DD-AC512CF7E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244" y="448986"/>
            <a:ext cx="1800225" cy="56880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CN" altLang="en-US" sz="1800" dirty="0"/>
          </a:p>
        </p:txBody>
      </p:sp>
      <p:sp>
        <p:nvSpPr>
          <p:cNvPr id="16390" name="Line 8">
            <a:extLst>
              <a:ext uri="{FF2B5EF4-FFF2-40B4-BE49-F238E27FC236}">
                <a16:creationId xmlns:a16="http://schemas.microsoft.com/office/drawing/2014/main" id="{F78CAA2F-82BF-424F-B937-C47D27C91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5544" y="736324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1" name="Line 9">
            <a:extLst>
              <a:ext uri="{FF2B5EF4-FFF2-40B4-BE49-F238E27FC236}">
                <a16:creationId xmlns:a16="http://schemas.microsoft.com/office/drawing/2014/main" id="{0410AFCC-8DFE-C643-AA1B-F9B46D8B0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5544" y="2607986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2" name="Line 10">
            <a:extLst>
              <a:ext uri="{FF2B5EF4-FFF2-40B4-BE49-F238E27FC236}">
                <a16:creationId xmlns:a16="http://schemas.microsoft.com/office/drawing/2014/main" id="{1505DB66-6C8C-DA49-8559-CEEDCD1C7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5544" y="4868864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3" name="Text Box 11">
            <a:extLst>
              <a:ext uri="{FF2B5EF4-FFF2-40B4-BE49-F238E27FC236}">
                <a16:creationId xmlns:a16="http://schemas.microsoft.com/office/drawing/2014/main" id="{1419D83C-5C1F-AA4C-882D-C2EB2340DE7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64500" y="3244849"/>
            <a:ext cx="6859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1800" b="1" dirty="0">
                <a:solidFill>
                  <a:srgbClr val="FF0000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Decadal Progress of tropical moored buoy array</a:t>
            </a:r>
            <a:endParaRPr kumimoji="0" lang="zh-CN" altLang="en-US" sz="1800" b="1" dirty="0">
              <a:solidFill>
                <a:srgbClr val="FF0000"/>
              </a:solidFill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Picture 10" descr="buoy ride">
            <a:extLst>
              <a:ext uri="{FF2B5EF4-FFF2-40B4-BE49-F238E27FC236}">
                <a16:creationId xmlns:a16="http://schemas.microsoft.com/office/drawing/2014/main" id="{78282FB9-C933-CF40-9E22-BA6F2EECC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441" y="-1589"/>
            <a:ext cx="1922213" cy="21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6D320DF5-1C84-9B45-A7AF-42EDA0E5F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68" y="-567"/>
            <a:ext cx="1858443" cy="27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1200" b="1" dirty="0">
                <a:solidFill>
                  <a:srgbClr val="FF0000"/>
                </a:solidFill>
              </a:rPr>
              <a:t>NOAA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68F9DFC-6B95-1B43-8C97-222A7DBD3775}"/>
              </a:ext>
            </a:extLst>
          </p:cNvPr>
          <p:cNvGrpSpPr>
            <a:grpSpLocks/>
          </p:cNvGrpSpPr>
          <p:nvPr/>
        </p:nvGrpSpPr>
        <p:grpSpPr bwMode="auto">
          <a:xfrm>
            <a:off x="709396" y="2068953"/>
            <a:ext cx="1922212" cy="2718504"/>
            <a:chOff x="1338" y="2523"/>
            <a:chExt cx="1315" cy="1797"/>
          </a:xfrm>
        </p:grpSpPr>
        <p:pic>
          <p:nvPicPr>
            <p:cNvPr id="15" name="Picture 4" descr="IMG_2197">
              <a:extLst>
                <a:ext uri="{FF2B5EF4-FFF2-40B4-BE49-F238E27FC236}">
                  <a16:creationId xmlns:a16="http://schemas.microsoft.com/office/drawing/2014/main" id="{380FEE16-1683-E44E-99F4-7C5A62A40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2523"/>
              <a:ext cx="1315" cy="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45FA8328-210A-AB4C-8A9D-C4ED15C9A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" y="2607"/>
              <a:ext cx="123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CN" sz="1200" b="1">
                  <a:solidFill>
                    <a:srgbClr val="FF0000"/>
                  </a:solidFill>
                </a:rPr>
                <a:t>FIO</a:t>
              </a:r>
            </a:p>
          </p:txBody>
        </p:sp>
      </p:grpSp>
      <p:pic>
        <p:nvPicPr>
          <p:cNvPr id="18" name="Picture 7" descr="①m-TRITON＆みらいmodZ">
            <a:extLst>
              <a:ext uri="{FF2B5EF4-FFF2-40B4-BE49-F238E27FC236}">
                <a16:creationId xmlns:a16="http://schemas.microsoft.com/office/drawing/2014/main" id="{AC0D6AA5-BE02-5E46-A5C9-B1AC81669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440" y="4506012"/>
            <a:ext cx="1932501" cy="23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9707D403-8010-B645-9F49-AD0877B8D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16" y="4572664"/>
            <a:ext cx="2124075" cy="27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1200" b="1" dirty="0">
                <a:solidFill>
                  <a:srgbClr val="FF0000"/>
                </a:solidFill>
              </a:rPr>
              <a:t>JAMSTEC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0A5DB685-C394-B245-AEA8-9B95BCDD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469" y="446329"/>
            <a:ext cx="3206457" cy="5688013"/>
          </a:xfrm>
          <a:prstGeom prst="rect">
            <a:avLst/>
          </a:prstGeom>
          <a:noFill/>
          <a:ln w="19050">
            <a:solidFill>
              <a:srgbClr val="0432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CN" altLang="en-US" sz="1800" dirty="0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DC06BBA1-689E-2947-9207-EF0FB0A82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70" y="443672"/>
            <a:ext cx="2204174" cy="56880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9253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7DC566-0F8E-A34F-886D-DD64DDD2F1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22" y="433937"/>
            <a:ext cx="8288475" cy="29009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6F47830-D19C-854B-B7B8-446BF50DE793}"/>
              </a:ext>
            </a:extLst>
          </p:cNvPr>
          <p:cNvSpPr txBox="1"/>
          <p:nvPr/>
        </p:nvSpPr>
        <p:spPr>
          <a:xfrm>
            <a:off x="758279" y="3962400"/>
            <a:ext cx="10652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data value in shaping our science and reducing the risk?</a:t>
            </a:r>
          </a:p>
          <a:p>
            <a:pPr algn="ctr"/>
            <a:endParaRPr kumimoji="1" lang="en-US" altLang="zh-CN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zh-CN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1. Cyclone</a:t>
            </a:r>
          </a:p>
          <a:p>
            <a:pPr algn="ctr"/>
            <a:r>
              <a:rPr kumimoji="1" lang="en-US" altLang="zh-CN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2. Madden-Julian Oscillation</a:t>
            </a:r>
            <a:endParaRPr kumimoji="1" lang="zh-CN" altLang="en-US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811" y="297375"/>
            <a:ext cx="7772400" cy="6560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915668" y="1294732"/>
            <a:ext cx="2222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Cyclone Tracks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9915668" y="3400084"/>
            <a:ext cx="2276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Ratio of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Super Cyclone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310075" y="4979302"/>
            <a:ext cx="2169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SCS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4.3%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24641" y="4979302"/>
            <a:ext cx="2352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Gulf of Mexico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17.3%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A6D93BA-7F2D-214A-BE53-7DA0E1CFFEC8}"/>
              </a:ext>
            </a:extLst>
          </p:cNvPr>
          <p:cNvSpPr/>
          <p:nvPr/>
        </p:nvSpPr>
        <p:spPr>
          <a:xfrm>
            <a:off x="3106793" y="3848294"/>
            <a:ext cx="2989207" cy="22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B6738DD6-7FCC-F144-BBF0-4186BB483B1C}"/>
              </a:ext>
            </a:extLst>
          </p:cNvPr>
          <p:cNvCxnSpPr>
            <a:cxnSpLocks/>
          </p:cNvCxnSpPr>
          <p:nvPr/>
        </p:nvCxnSpPr>
        <p:spPr>
          <a:xfrm flipH="1">
            <a:off x="2118360" y="3848295"/>
            <a:ext cx="97319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C363BA1-BE05-8543-98CB-520C0CDE450E}"/>
              </a:ext>
            </a:extLst>
          </p:cNvPr>
          <p:cNvSpPr txBox="1"/>
          <p:nvPr/>
        </p:nvSpPr>
        <p:spPr>
          <a:xfrm>
            <a:off x="111519" y="3532749"/>
            <a:ext cx="2052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Corridor of 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Super Cyclone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6FCFA4-3184-CE4D-9959-15B90783735F}"/>
              </a:ext>
            </a:extLst>
          </p:cNvPr>
          <p:cNvSpPr txBox="1"/>
          <p:nvPr/>
        </p:nvSpPr>
        <p:spPr>
          <a:xfrm>
            <a:off x="111519" y="107546"/>
            <a:ext cx="205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Example 1.</a:t>
            </a:r>
          </a:p>
          <a:p>
            <a:r>
              <a:rPr kumimoji="1" lang="en-US" altLang="zh-CN" sz="2400" b="1" dirty="0">
                <a:solidFill>
                  <a:srgbClr val="FF0000"/>
                </a:solidFill>
              </a:rPr>
              <a:t>Cyclone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D989E5-A38A-9341-B118-4A04D04E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067" y="563880"/>
            <a:ext cx="5006933" cy="62941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05EDE8-58BA-5F4F-BF4B-F277098B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94"/>
            <a:ext cx="6050280" cy="35176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AD0474-BD8F-7A47-85A5-45E1D48F4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30467" cy="2157529"/>
          </a:xfrm>
          <a:prstGeom prst="rect">
            <a:avLst/>
          </a:prstGeom>
        </p:spPr>
      </p:pic>
      <p:pic>
        <p:nvPicPr>
          <p:cNvPr id="6" name="图片 2" descr="F:\Work\项目\Bailong buoy\李安山\bailong浮标系统汉化版1.JPG">
            <a:extLst>
              <a:ext uri="{FF2B5EF4-FFF2-40B4-BE49-F238E27FC236}">
                <a16:creationId xmlns:a16="http://schemas.microsoft.com/office/drawing/2014/main" id="{E691264B-C299-C348-A1F4-D019EDF6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22956"/>
            <a:ext cx="1223809" cy="65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099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465</Words>
  <Application>Microsoft Macintosh PowerPoint</Application>
  <PresentationFormat>宽屏</PresentationFormat>
  <Paragraphs>65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华文楷体</vt:lpstr>
      <vt:lpstr>楷体</vt:lpstr>
      <vt:lpstr>宋体</vt:lpstr>
      <vt:lpstr>微软雅黑</vt:lpstr>
      <vt:lpstr>Kaiti SC</vt:lpstr>
      <vt:lpstr>Arial</vt:lpstr>
      <vt:lpstr>Verdana</vt:lpstr>
      <vt:lpstr>Wingdings</vt:lpstr>
      <vt:lpstr>Office 主题​​</vt:lpstr>
      <vt:lpstr>Application of the moored buoy data to monitor and predict the extreme disasters associated with cyclone/typhoon and Madden-Julian Oscillation crossing over the maritime continent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the moored buoy data to monitor and predict the extreme disasters associated with cyclone/typhoon and Madden-Julian Oscillation crossing over the maritime continent </dc:title>
  <dc:creator>卫东 于</dc:creator>
  <cp:lastModifiedBy>卫东 于</cp:lastModifiedBy>
  <cp:revision>34</cp:revision>
  <dcterms:created xsi:type="dcterms:W3CDTF">2024-08-05T10:30:58Z</dcterms:created>
  <dcterms:modified xsi:type="dcterms:W3CDTF">2024-08-05T21:15:42Z</dcterms:modified>
</cp:coreProperties>
</file>