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76" r:id="rId3"/>
    <p:sldId id="300" r:id="rId4"/>
    <p:sldId id="258" r:id="rId5"/>
    <p:sldId id="270" r:id="rId6"/>
    <p:sldId id="281" r:id="rId7"/>
    <p:sldId id="289" r:id="rId8"/>
    <p:sldId id="290" r:id="rId9"/>
    <p:sldId id="291" r:id="rId10"/>
    <p:sldId id="297" r:id="rId11"/>
    <p:sldId id="292" r:id="rId12"/>
    <p:sldId id="293" r:id="rId13"/>
    <p:sldId id="271" r:id="rId14"/>
    <p:sldId id="294" r:id="rId15"/>
    <p:sldId id="295" r:id="rId16"/>
    <p:sldId id="296" r:id="rId17"/>
    <p:sldId id="273" r:id="rId18"/>
    <p:sldId id="278" r:id="rId19"/>
    <p:sldId id="272" r:id="rId20"/>
    <p:sldId id="265" r:id="rId21"/>
    <p:sldId id="275" r:id="rId22"/>
    <p:sldId id="279" r:id="rId23"/>
    <p:sldId id="257" r:id="rId24"/>
    <p:sldId id="266" r:id="rId25"/>
    <p:sldId id="259" r:id="rId26"/>
    <p:sldId id="269" r:id="rId27"/>
    <p:sldId id="277" r:id="rId28"/>
    <p:sldId id="261" r:id="rId29"/>
    <p:sldId id="263" r:id="rId30"/>
    <p:sldId id="268" r:id="rId31"/>
    <p:sldId id="298" r:id="rId32"/>
    <p:sldId id="301" r:id="rId33"/>
    <p:sldId id="2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4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28F43-B1AB-4FE0-9858-6E36A7A4602D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DCE4A-96FC-4E65-9A85-5B9102B6D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9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Area where JCOMM can take leadership: unified</a:t>
            </a:r>
            <a:r>
              <a:rPr lang="en-US" baseline="0" dirty="0"/>
              <a:t> definition of GDAC between WMO/IOC</a:t>
            </a:r>
          </a:p>
          <a:p>
            <a:r>
              <a:rPr lang="en-US" baseline="0" dirty="0"/>
              <a:t>(2) Much of the MCDS is ready-made, just needs designation and recognition</a:t>
            </a:r>
          </a:p>
          <a:p>
            <a:r>
              <a:rPr lang="en-US" baseline="0" dirty="0"/>
              <a:t>(3) Need an active JCOMM to assist in assembling the pieces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60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again, ready-made</a:t>
            </a:r>
            <a:r>
              <a:rPr lang="en-US" baseline="0" dirty="0"/>
              <a:t> to plug into MCDS.  Need JCOMM leadership to get it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36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MCDS</a:t>
            </a:r>
            <a:r>
              <a:rPr lang="en-US" baseline="0" dirty="0"/>
              <a:t> system needs to be flexible.  System needs to adapt to existing realities more than reality to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63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being</a:t>
            </a:r>
            <a:r>
              <a:rPr lang="en-US" baseline="0" dirty="0"/>
              <a:t> an NODC does not automatically qualify as part of the MCDS – must make data public</a:t>
            </a:r>
          </a:p>
          <a:p>
            <a:r>
              <a:rPr lang="en-US" baseline="0" dirty="0"/>
              <a:t>(2) Being part of MCDS – official status may convince Navies, others that public release of data is for international benefit and country benefit</a:t>
            </a:r>
          </a:p>
          <a:p>
            <a:r>
              <a:rPr lang="en-US" baseline="0" dirty="0"/>
              <a:t>(3) MCDS is an opportunity to shape/assist newer observing systems – such as facilitation a glider GDAC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80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766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Points: (1) in 1963 when MCSS was formed complexity of observing system was just starting to increase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(2) Now the speed of transmission, number of observations, different observing systems/instruments need more complex data management</a:t>
            </a: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</a:t>
            </a:r>
            <a:r>
              <a:rPr lang="en-US" baseline="0" dirty="0"/>
              <a:t> (1)  current system for ocean profile data is ad hoc</a:t>
            </a:r>
          </a:p>
          <a:p>
            <a:r>
              <a:rPr lang="en-US" baseline="0" dirty="0"/>
              <a:t>(2) For marine meteorology, MCSS no longer best supports the needed functions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(3) if we had this idealized data flow, there would be no need for any MCDS structure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3" name="Google Shape;2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MCDS is not the full spectrum of data management.</a:t>
            </a:r>
          </a:p>
          <a:p>
            <a:r>
              <a:rPr lang="en-US" dirty="0"/>
              <a:t>(2) MCDS handles DM data, GTS handles 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6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</a:t>
            </a:r>
          </a:p>
          <a:p>
            <a:pPr marL="228600" indent="-228600">
              <a:buAutoNum type="arabicParenR"/>
            </a:pPr>
            <a:r>
              <a:rPr lang="en-US" dirty="0"/>
              <a:t>Three partitions for DAC, GDAC representing IODE, WMO, and other present pathways</a:t>
            </a:r>
          </a:p>
          <a:p>
            <a:pPr marL="228600" indent="-228600">
              <a:buAutoNum type="arabicParenR"/>
            </a:pPr>
            <a:r>
              <a:rPr lang="en-US" dirty="0"/>
              <a:t>Simplified version discussed in following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5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</a:t>
            </a:r>
            <a:r>
              <a:rPr lang="en-US" baseline="0" dirty="0"/>
              <a:t> (1) simplify – take away other functions, focus on data flow</a:t>
            </a:r>
          </a:p>
          <a:p>
            <a:r>
              <a:rPr lang="en-US" baseline="0" dirty="0"/>
              <a:t>(2) Note that all circles are equal.  This is not a hierarchy, data access from DAC, GDAC can be more important, easier, with better knowledge, depending on the users need, use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52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</a:t>
            </a:r>
            <a:r>
              <a:rPr lang="en-US" baseline="0" dirty="0"/>
              <a:t> (1) ICOADS expected to be CMOC for MM as it was for MCSS – but no proposal yet until the ICOADS community is satisfied that ICOADS is sufficiently resourced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already a CMOC and two GDACS for </a:t>
            </a:r>
            <a:r>
              <a:rPr lang="en-US" dirty="0" err="1"/>
              <a:t>drifing</a:t>
            </a:r>
            <a:r>
              <a:rPr lang="en-US" dirty="0"/>
              <a:t> buoy</a:t>
            </a:r>
          </a:p>
          <a:p>
            <a:r>
              <a:rPr lang="en-US" dirty="0"/>
              <a:t>(2) Why </a:t>
            </a:r>
            <a:r>
              <a:rPr lang="en-US" dirty="0" err="1"/>
              <a:t>difting</a:t>
            </a:r>
            <a:r>
              <a:rPr lang="en-US" dirty="0"/>
              <a:t> buoy which is a subset of MM?  Because drifting</a:t>
            </a:r>
            <a:r>
              <a:rPr lang="en-US" baseline="0" dirty="0"/>
              <a:t> buoy in addition to MM (SST/pressure) has trajectory information</a:t>
            </a:r>
          </a:p>
          <a:p>
            <a:r>
              <a:rPr lang="en-US" baseline="0" dirty="0"/>
              <a:t>(3) What do GDACs gain from CMOC for drifting buoys? [Need help with that one.]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50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</a:t>
            </a:r>
            <a:r>
              <a:rPr lang="en-US" baseline="0" dirty="0"/>
              <a:t> (1) overlap of OP, DB is purely graphical, not input of OP to DB</a:t>
            </a:r>
          </a:p>
          <a:p>
            <a:r>
              <a:rPr lang="en-US" baseline="0" dirty="0"/>
              <a:t>(2) Discuss details of OP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6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Points: (1) three  MCDS</a:t>
            </a:r>
            <a:r>
              <a:rPr lang="en-US" baseline="0" dirty="0"/>
              <a:t> categories at present.  Who is actively working to set up more?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F408-A1F5-4517-9DA9-B805748060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34E7-381A-423A-B0E8-0459E9D85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1864F-4641-4772-874A-64AD66E1F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CBA61-D133-4561-BB97-24E523EA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7FA78-14C9-4242-B255-7DDF4890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BFF31-B617-4636-AF12-98F4391E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3F6C-EBC4-4DB8-A9B9-81669B62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95650-126B-468E-975A-A431A0000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D8677-E7B0-48F1-9D6D-EC1B0C7F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1599-B2CB-4102-B4E9-C2E60029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1AF89-695A-4F35-80D6-9E638119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2AA16-B273-4143-AE74-CB2097C2E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6DEE3-C058-4C76-8E23-D62651CE7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604D-FF58-44FD-80C7-2182B302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C524E-F850-4647-8B55-D808A50B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754B-1428-466E-8915-EC7362E3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7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4"/>
          <p:cNvSpPr txBox="1">
            <a:spLocks noGrp="1"/>
          </p:cNvSpPr>
          <p:nvPr>
            <p:ph type="subTitle" idx="1"/>
          </p:nvPr>
        </p:nvSpPr>
        <p:spPr>
          <a:xfrm>
            <a:off x="9459687" y="1156155"/>
            <a:ext cx="26356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>
                <a:srgbClr val="74AFDB"/>
              </a:buClr>
              <a:buSzPts val="1400"/>
              <a:buNone/>
              <a:defRPr sz="1867">
                <a:solidFill>
                  <a:srgbClr val="74AFD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100"/>
              <a:buNone/>
              <a:defRPr sz="1467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000"/>
              <a:buNone/>
              <a:defRPr sz="1333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9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9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body" idx="2"/>
          </p:nvPr>
        </p:nvSpPr>
        <p:spPr>
          <a:xfrm>
            <a:off x="8733453" y="2662420"/>
            <a:ext cx="33612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F3864"/>
              </a:buClr>
              <a:buSzPts val="1100"/>
              <a:buNone/>
              <a:defRPr sz="1467" i="0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dt" idx="10"/>
          </p:nvPr>
        </p:nvSpPr>
        <p:spPr>
          <a:xfrm>
            <a:off x="9448800" y="646568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ftr" idx="11"/>
          </p:nvPr>
        </p:nvSpPr>
        <p:spPr>
          <a:xfrm>
            <a:off x="0" y="6472993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44" descr="A picture containing food, devi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4525" y="211075"/>
            <a:ext cx="1270756" cy="77097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4"/>
          <p:cNvSpPr txBox="1">
            <a:spLocks noGrp="1"/>
          </p:cNvSpPr>
          <p:nvPr>
            <p:ph type="ctrTitle"/>
          </p:nvPr>
        </p:nvSpPr>
        <p:spPr>
          <a:xfrm>
            <a:off x="96004" y="1156155"/>
            <a:ext cx="93636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000"/>
              <a:buFont typeface="Libre Franklin"/>
              <a:buNone/>
              <a:defRPr sz="4000" u="non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8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97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C60A-A6F2-4DF7-BF76-F81A7C86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E824-C9F6-4EF8-9442-C73D279F0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5D553-2722-42CA-ADB3-AA2B1304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50D-F563-4BFA-A377-99980CFE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9FBEB-FA84-419C-B8D8-2C4B9EB0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0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6871-00F4-45C6-8AD6-6C694E2A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DF2A-E4DE-407D-A3E0-3677618A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55769-BBC2-4973-90F3-645F999B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4AFB-4398-4591-BD9D-3E11CA2F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98632-71A1-4711-8649-898750F1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8D2E-A5A7-42DC-ADE1-2E4A29FD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EEF6-B508-4595-AA62-96114A4AD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6ED17-DBC2-4E88-9CCA-719A7A996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3777-8F64-4C72-9E44-09DF24A6B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F8552-209C-4151-BDCE-3A9CEFE4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4A8F1-6E58-43B4-B9B3-796FF614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9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BDE5-1B5A-4E75-9903-5EC12D6A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21748-DC5B-4D67-A7BC-5AC70BAFF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43746-C33F-446E-9C43-40280088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48314-7CEC-43A7-B3A5-8457AD05D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D4B40-3E0F-46AA-A6B6-D908CE63F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D4BE5-6FEC-481D-9C3B-FF8FAD3D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8C6AE-B6AB-404D-8291-7E1215D1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BA3EC-B34B-499D-A3C3-BA950FE2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6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D5D5-D739-4557-87D3-97BBD4E7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156EA-09FD-49BF-94D1-A0335450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26FBB-B118-4590-8ACF-05F381A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9BDE0-046E-4467-A861-22C8C46A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1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2156B-C22D-4524-BA1A-F9224F59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69BAA0-7021-481C-A3E1-73F14EB6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6938-1B24-4754-90EF-69011B55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3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CA69-0908-4F63-B33D-9E028E13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479F3-AFE9-440D-B81F-E6AEC962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1B1EC-5E47-4818-A261-6A1487C12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92879-0DB0-4B30-9522-6A72DEFC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3179-905E-45EF-A665-32184030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3DEB1-713B-46C2-AB04-E8B95063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8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2409-2189-45D7-B006-52DA8BDC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2F13F-286A-43B7-810C-EC1B6FF97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2697B-1EA5-4A05-B3AD-E3E94EDC0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3D0CB-C18E-4917-8CE6-3CD92AB1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1001B-E4DE-4CC9-AE66-6B2AC2CF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5CB5E-8D9F-4110-94D7-C4827965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7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8F0D7-7AF7-446E-BEBF-D2788976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03D24-4F7F-439F-8758-82B37A36A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E94C7-313E-496A-B109-86A9D78A7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CFF0-FE6D-4FFD-90BE-9AD5D2DE219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BDA88-0EF3-463E-A267-1968BD500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1F0DA-4844-4749-B280-C308D925B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412A-F806-47B1-B32D-6CCC1A80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2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3077428" y="1498610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531"/>
            <a:ext cx="5681471" cy="68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794866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5"/>
          <p:cNvSpPr txBox="1"/>
          <p:nvPr/>
        </p:nvSpPr>
        <p:spPr>
          <a:xfrm>
            <a:off x="407916" y="5176552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Centers for Environmental Information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240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package" Target="../embeddings/Microsoft_Word_Document.docx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/>
        </p:nvSpPr>
        <p:spPr>
          <a:xfrm>
            <a:off x="4848860" y="2211102"/>
            <a:ext cx="7185279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and Future Ocean Profile Data Access through the Marine Climate Data System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407915" y="5911719"/>
            <a:ext cx="2512705" cy="5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August 8, 2024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5200749" y="5371179"/>
            <a:ext cx="64815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Tim Boyer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2F5496"/>
                </a:solidFill>
                <a:latin typeface="Calibri"/>
                <a:cs typeface="Calibri"/>
                <a:sym typeface="Calibri"/>
              </a:rPr>
              <a:t>NOAA National Centers for Environmental Information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18718-B99A-4ECD-9956-3AB4B54F119C}"/>
              </a:ext>
            </a:extLst>
          </p:cNvPr>
          <p:cNvSpPr/>
          <p:nvPr/>
        </p:nvSpPr>
        <p:spPr>
          <a:xfrm>
            <a:off x="5200749" y="41286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Data Buoy Cooperation Panel (DBCP) Training Workshop on Ocean Observation for Weather Forecast and Climate Prediction, Indonesia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48999" y="207782"/>
            <a:ext cx="4312693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SIX TO TEN MCDS AREAS ENVISIONED</a:t>
            </a:r>
          </a:p>
          <a:p>
            <a:pPr marL="457200" indent="-457200">
              <a:buAutoNum type="arabicPeriod"/>
            </a:pPr>
            <a:r>
              <a:rPr lang="en-US" sz="2000" b="1" dirty="0"/>
              <a:t>MARINE METEOROLOGY – SUCCESSOR TO THE MCSS WITH ICOADS AS CMOC</a:t>
            </a:r>
          </a:p>
          <a:p>
            <a:pPr marL="457200" indent="-457200">
              <a:buAutoNum type="arabicPeriod"/>
            </a:pPr>
            <a:r>
              <a:rPr lang="en-US" sz="2000" b="1" dirty="0"/>
              <a:t>DRIFTING SURFACE DROGUE BUOYS – CMOC CHINA, GDAC CANADA, FRANCE</a:t>
            </a:r>
          </a:p>
          <a:p>
            <a:pPr marL="457200" indent="-457200">
              <a:buAutoNum type="arabicPeriod"/>
            </a:pPr>
            <a:r>
              <a:rPr lang="en-US" sz="2000" b="1" dirty="0"/>
              <a:t>OCEAN PROFILE – SUBSURFACE PHYSICAL, CHEMICAL VARIABLES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466717" y="3415218"/>
            <a:ext cx="5967451" cy="2952407"/>
            <a:chOff x="5466717" y="329402"/>
            <a:chExt cx="5967451" cy="2952407"/>
          </a:xfrm>
        </p:grpSpPr>
        <p:grpSp>
          <p:nvGrpSpPr>
            <p:cNvPr id="39" name="Group 38"/>
            <p:cNvGrpSpPr/>
            <p:nvPr/>
          </p:nvGrpSpPr>
          <p:grpSpPr>
            <a:xfrm>
              <a:off x="5466717" y="329402"/>
              <a:ext cx="5967451" cy="2743200"/>
              <a:chOff x="2914586" y="67274"/>
              <a:chExt cx="5967451" cy="6760573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7784757" y="2857970"/>
                <a:ext cx="1097280" cy="10972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CHINA</a:t>
                </a:r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7170608" y="3343148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H="1">
                <a:off x="7105317" y="1507524"/>
                <a:ext cx="1293" cy="388961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ight Arrow 62"/>
              <p:cNvSpPr/>
              <p:nvPr/>
            </p:nvSpPr>
            <p:spPr>
              <a:xfrm>
                <a:off x="6473280" y="139834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ight Arrow 63"/>
              <p:cNvSpPr/>
              <p:nvPr/>
            </p:nvSpPr>
            <p:spPr>
              <a:xfrm>
                <a:off x="6473280" y="5287954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5266672" y="913164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CANADA</a:t>
                </a:r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5312002" y="4848496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FRANCE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2914586" y="67274"/>
                <a:ext cx="2334198" cy="2221035"/>
                <a:chOff x="3285846" y="54037"/>
                <a:chExt cx="2334198" cy="2221035"/>
              </a:xfrm>
            </p:grpSpPr>
            <p:sp>
              <p:nvSpPr>
                <p:cNvPr id="83" name="Right Arrow 82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85" name="Oval 84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86" name="Right Arrow 85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Straight Connector 86"/>
                <p:cNvCxnSpPr>
                  <a:stCxn id="83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Right Arrow 87"/>
                <p:cNvSpPr/>
                <p:nvPr/>
              </p:nvSpPr>
              <p:spPr>
                <a:xfrm>
                  <a:off x="5005895" y="124344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918363" y="2350015"/>
                <a:ext cx="1729317" cy="2221035"/>
                <a:chOff x="3285846" y="54037"/>
                <a:chExt cx="1729317" cy="2221035"/>
              </a:xfrm>
            </p:grpSpPr>
            <p:sp>
              <p:nvSpPr>
                <p:cNvPr id="77" name="Right Arrow 76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79" name="Oval 78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80" name="Right Arrow 79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>
                  <a:stCxn id="77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/>
              <p:cNvGrpSpPr/>
              <p:nvPr/>
            </p:nvGrpSpPr>
            <p:grpSpPr>
              <a:xfrm>
                <a:off x="2914586" y="4606812"/>
                <a:ext cx="2360707" cy="2221035"/>
                <a:chOff x="3285846" y="54037"/>
                <a:chExt cx="2360707" cy="2221035"/>
              </a:xfrm>
            </p:grpSpPr>
            <p:sp>
              <p:nvSpPr>
                <p:cNvPr id="71" name="Right Arrow 70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74" name="Right Arrow 73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/>
                <p:cNvCxnSpPr>
                  <a:stCxn id="71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ight Arrow 75"/>
                <p:cNvSpPr/>
                <p:nvPr/>
              </p:nvSpPr>
              <p:spPr>
                <a:xfrm>
                  <a:off x="5032404" y="777432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>
              <a:off x="7302139" y="2758589"/>
              <a:ext cx="2548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DRIFTING BUOY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32489" y="3619672"/>
            <a:ext cx="5967451" cy="2952407"/>
            <a:chOff x="5466717" y="329402"/>
            <a:chExt cx="5967451" cy="2952407"/>
          </a:xfrm>
        </p:grpSpPr>
        <p:grpSp>
          <p:nvGrpSpPr>
            <p:cNvPr id="89" name="Group 88"/>
            <p:cNvGrpSpPr/>
            <p:nvPr/>
          </p:nvGrpSpPr>
          <p:grpSpPr>
            <a:xfrm>
              <a:off x="5466717" y="329402"/>
              <a:ext cx="5967451" cy="2743200"/>
              <a:chOff x="2914586" y="67274"/>
              <a:chExt cx="5967451" cy="6760573"/>
            </a:xfrm>
          </p:grpSpPr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7784757" y="2857970"/>
                <a:ext cx="1097280" cy="10972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CMOC</a:t>
                </a:r>
              </a:p>
            </p:txBody>
          </p:sp>
          <p:sp>
            <p:nvSpPr>
              <p:cNvPr id="92" name="Right Arrow 91"/>
              <p:cNvSpPr/>
              <p:nvPr/>
            </p:nvSpPr>
            <p:spPr>
              <a:xfrm>
                <a:off x="7170608" y="3343148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 flipH="1">
                <a:off x="7105317" y="1507524"/>
                <a:ext cx="1293" cy="388961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ight Arrow 93"/>
              <p:cNvSpPr/>
              <p:nvPr/>
            </p:nvSpPr>
            <p:spPr>
              <a:xfrm>
                <a:off x="6473280" y="139834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ight Arrow 94"/>
              <p:cNvSpPr/>
              <p:nvPr/>
            </p:nvSpPr>
            <p:spPr>
              <a:xfrm>
                <a:off x="6473280" y="5287954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5266672" y="913164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97" name="Group 96"/>
              <p:cNvGrpSpPr>
                <a:grpSpLocks noChangeAspect="1"/>
              </p:cNvGrpSpPr>
              <p:nvPr/>
            </p:nvGrpSpPr>
            <p:grpSpPr>
              <a:xfrm>
                <a:off x="5284560" y="2885948"/>
                <a:ext cx="1802869" cy="1097280"/>
                <a:chOff x="5284561" y="2653383"/>
                <a:chExt cx="1802869" cy="1097280"/>
              </a:xfrm>
            </p:grpSpPr>
            <p:sp>
              <p:nvSpPr>
                <p:cNvPr id="120" name="Right Arrow 119"/>
                <p:cNvSpPr/>
                <p:nvPr/>
              </p:nvSpPr>
              <p:spPr>
                <a:xfrm>
                  <a:off x="6473281" y="3110583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>
                  <a:spLocks noChangeAspect="1"/>
                </p:cNvSpPr>
                <p:nvPr/>
              </p:nvSpPr>
              <p:spPr>
                <a:xfrm>
                  <a:off x="5284561" y="2653383"/>
                  <a:ext cx="1097280" cy="10972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GDAC</a:t>
                  </a:r>
                </a:p>
              </p:txBody>
            </p:sp>
          </p:grp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5312002" y="4848496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2914586" y="67274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14" name="Right Arrow 113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6" name="Oval 115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7" name="Right Arrow 116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8" name="Straight Connector 117"/>
                <p:cNvCxnSpPr>
                  <a:stCxn id="114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ight Arrow 118"/>
                <p:cNvSpPr/>
                <p:nvPr/>
              </p:nvSpPr>
              <p:spPr>
                <a:xfrm>
                  <a:off x="5005895" y="124344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2918363" y="2350015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08" name="Right Arrow 107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0" name="Oval 109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1" name="Right Arrow 110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2" name="Straight Connector 111"/>
                <p:cNvCxnSpPr>
                  <a:stCxn id="108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ight Arrow 112"/>
                <p:cNvSpPr/>
                <p:nvPr/>
              </p:nvSpPr>
              <p:spPr>
                <a:xfrm>
                  <a:off x="5005895" y="99485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2914586" y="4606812"/>
                <a:ext cx="2360707" cy="2221035"/>
                <a:chOff x="3285846" y="54037"/>
                <a:chExt cx="2360707" cy="2221035"/>
              </a:xfrm>
            </p:grpSpPr>
            <p:sp>
              <p:nvSpPr>
                <p:cNvPr id="102" name="Right Arrow 101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04" name="Oval 103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05" name="Right Arrow 104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6" name="Straight Connector 105"/>
                <p:cNvCxnSpPr>
                  <a:stCxn id="102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ight Arrow 106"/>
                <p:cNvSpPr/>
                <p:nvPr/>
              </p:nvSpPr>
              <p:spPr>
                <a:xfrm>
                  <a:off x="5032404" y="777432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TextBox 89"/>
            <p:cNvSpPr txBox="1"/>
            <p:nvPr/>
          </p:nvSpPr>
          <p:spPr>
            <a:xfrm>
              <a:off x="7302139" y="2758589"/>
              <a:ext cx="2544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OCEAN PROFILE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47740" y="339974"/>
            <a:ext cx="5967451" cy="2952407"/>
            <a:chOff x="5147740" y="339974"/>
            <a:chExt cx="5967451" cy="2952407"/>
          </a:xfrm>
        </p:grpSpPr>
        <p:sp>
          <p:nvSpPr>
            <p:cNvPr id="153" name="Right Arrow 152"/>
            <p:cNvSpPr/>
            <p:nvPr/>
          </p:nvSpPr>
          <p:spPr>
            <a:xfrm>
              <a:off x="8916083" y="1317091"/>
              <a:ext cx="323425" cy="105028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147740" y="339974"/>
              <a:ext cx="5967451" cy="2952407"/>
              <a:chOff x="5147740" y="339974"/>
              <a:chExt cx="5967451" cy="295240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147740" y="339974"/>
                <a:ext cx="5967451" cy="2952407"/>
                <a:chOff x="5466717" y="329402"/>
                <a:chExt cx="5967451" cy="2952407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5466717" y="329402"/>
                  <a:ext cx="5967451" cy="2743200"/>
                  <a:chOff x="2914586" y="67274"/>
                  <a:chExt cx="5967451" cy="6760573"/>
                </a:xfrm>
              </p:grpSpPr>
              <p:sp>
                <p:nvSpPr>
                  <p:cNvPr id="16" name="Oval 15"/>
                  <p:cNvSpPr>
                    <a:spLocks noChangeAspect="1"/>
                  </p:cNvSpPr>
                  <p:nvPr/>
                </p:nvSpPr>
                <p:spPr>
                  <a:xfrm>
                    <a:off x="7784757" y="2857970"/>
                    <a:ext cx="1097280" cy="1097280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ICOADS</a:t>
                    </a:r>
                  </a:p>
                </p:txBody>
              </p:sp>
              <p:sp>
                <p:nvSpPr>
                  <p:cNvPr id="17" name="Right Arrow 16"/>
                  <p:cNvSpPr/>
                  <p:nvPr/>
                </p:nvSpPr>
                <p:spPr>
                  <a:xfrm>
                    <a:off x="7048516" y="3343148"/>
                    <a:ext cx="736242" cy="218363"/>
                  </a:xfrm>
                  <a:prstGeom prst="rightArrow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/>
                  <p:cNvSpPr>
                    <a:spLocks noChangeAspect="1"/>
                  </p:cNvSpPr>
                  <p:nvPr/>
                </p:nvSpPr>
                <p:spPr>
                  <a:xfrm>
                    <a:off x="5593786" y="2074996"/>
                    <a:ext cx="1097280" cy="109728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GDAC - UK</a:t>
                    </a:r>
                  </a:p>
                </p:txBody>
              </p:sp>
              <p:grpSp>
                <p:nvGrpSpPr>
                  <p:cNvPr id="28" name="Group 27"/>
                  <p:cNvGrpSpPr>
                    <a:grpSpLocks noChangeAspect="1"/>
                  </p:cNvGrpSpPr>
                  <p:nvPr/>
                </p:nvGrpSpPr>
                <p:grpSpPr>
                  <a:xfrm>
                    <a:off x="5591992" y="3845446"/>
                    <a:ext cx="1435627" cy="1097280"/>
                    <a:chOff x="5591993" y="3612881"/>
                    <a:chExt cx="1435627" cy="1097280"/>
                  </a:xfrm>
                </p:grpSpPr>
                <p:sp>
                  <p:nvSpPr>
                    <p:cNvPr id="22" name="Right Arrow 21"/>
                    <p:cNvSpPr/>
                    <p:nvPr/>
                  </p:nvSpPr>
                  <p:spPr>
                    <a:xfrm>
                      <a:off x="6413471" y="4032100"/>
                      <a:ext cx="614149" cy="311008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Oval 25"/>
                    <p:cNvSpPr>
                      <a:spLocks noChangeAspect="1"/>
                    </p:cNvSpPr>
                    <p:nvPr/>
                  </p:nvSpPr>
                  <p:spPr>
                    <a:xfrm>
                      <a:off x="5591993" y="3612881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GDAC - DE</a:t>
                      </a:r>
                    </a:p>
                  </p:txBody>
                </p:sp>
              </p:grpSp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2914586" y="67274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29" name="Right Arrow 28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Oval 29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/>
                        <a:t>VOS DM (USA)</a:t>
                      </a:r>
                    </a:p>
                  </p:txBody>
                </p:sp>
                <p:sp>
                  <p:nvSpPr>
                    <p:cNvPr id="31" name="Oval 30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(DE)</a:t>
                      </a:r>
                      <a:endParaRPr lang="en-US" dirty="0"/>
                    </a:p>
                  </p:txBody>
                </p:sp>
                <p:sp>
                  <p:nvSpPr>
                    <p:cNvPr id="36" name="Right Arrow 35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2918363" y="2350015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43" name="Right Arrow 42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Oval 43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100" dirty="0">
                          <a:solidFill>
                            <a:prstClr val="white"/>
                          </a:solidFill>
                        </a:rPr>
                        <a:t>VOS DM (Hong Kong)</a:t>
                      </a:r>
                      <a:endParaRPr lang="en-US" sz="1100" dirty="0"/>
                    </a:p>
                  </p:txBody>
                </p:sp>
                <p:sp>
                  <p:nvSpPr>
                    <p:cNvPr id="45" name="Oval 44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rgbClr val="92D050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(UK)</a:t>
                      </a:r>
                    </a:p>
                  </p:txBody>
                </p:sp>
                <p:sp>
                  <p:nvSpPr>
                    <p:cNvPr id="46" name="Right Arrow 45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2914586" y="4606812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50" name="Right Arrow 49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Oval 50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(India)</a:t>
                      </a:r>
                      <a:endParaRPr lang="en-US" dirty="0"/>
                    </a:p>
                  </p:txBody>
                </p:sp>
                <p:sp>
                  <p:nvSpPr>
                    <p:cNvPr id="52" name="Oval 51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(JP)</a:t>
                      </a:r>
                      <a:endParaRPr lang="en-US" dirty="0"/>
                    </a:p>
                  </p:txBody>
                </p:sp>
                <p:sp>
                  <p:nvSpPr>
                    <p:cNvPr id="53" name="Right Arrow 52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7302139" y="2758589"/>
                  <a:ext cx="38247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/>
                    <a:t>MARINE METEOROLOGY</a:t>
                  </a:r>
                </a:p>
              </p:txBody>
            </p:sp>
          </p:grpSp>
          <p:cxnSp>
            <p:nvCxnSpPr>
              <p:cNvPr id="154" name="Straight Connector 153"/>
              <p:cNvCxnSpPr>
                <a:endCxn id="53" idx="3"/>
              </p:cNvCxnSpPr>
              <p:nvPr/>
            </p:nvCxnSpPr>
            <p:spPr>
              <a:xfrm flipH="1">
                <a:off x="6877057" y="517374"/>
                <a:ext cx="22374" cy="234296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ight Arrow 154"/>
              <p:cNvSpPr/>
              <p:nvPr/>
            </p:nvSpPr>
            <p:spPr>
              <a:xfrm>
                <a:off x="6920512" y="1323471"/>
                <a:ext cx="878600" cy="135042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56" name="Right Arrow 155"/>
              <p:cNvSpPr/>
              <p:nvPr/>
            </p:nvSpPr>
            <p:spPr>
              <a:xfrm>
                <a:off x="6920511" y="2063966"/>
                <a:ext cx="898292" cy="117991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9260588" y="1369605"/>
                <a:ext cx="0" cy="736619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9611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5851300" y="3495773"/>
            <a:ext cx="5967451" cy="2952407"/>
            <a:chOff x="5466717" y="329402"/>
            <a:chExt cx="5967451" cy="2952407"/>
          </a:xfrm>
        </p:grpSpPr>
        <p:grpSp>
          <p:nvGrpSpPr>
            <p:cNvPr id="125" name="Group 124"/>
            <p:cNvGrpSpPr/>
            <p:nvPr/>
          </p:nvGrpSpPr>
          <p:grpSpPr>
            <a:xfrm>
              <a:off x="5466717" y="329402"/>
              <a:ext cx="5967451" cy="2743200"/>
              <a:chOff x="2914586" y="67274"/>
              <a:chExt cx="5967451" cy="6760573"/>
            </a:xfrm>
          </p:grpSpPr>
          <p:sp>
            <p:nvSpPr>
              <p:cNvPr id="127" name="Oval 126"/>
              <p:cNvSpPr>
                <a:spLocks noChangeAspect="1"/>
              </p:cNvSpPr>
              <p:nvPr/>
            </p:nvSpPr>
            <p:spPr>
              <a:xfrm>
                <a:off x="7784757" y="2857970"/>
                <a:ext cx="1097280" cy="10972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CMOC</a:t>
                </a:r>
              </a:p>
            </p:txBody>
          </p:sp>
          <p:sp>
            <p:nvSpPr>
              <p:cNvPr id="128" name="Right Arrow 127"/>
              <p:cNvSpPr/>
              <p:nvPr/>
            </p:nvSpPr>
            <p:spPr>
              <a:xfrm>
                <a:off x="7170608" y="3343148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flipH="1">
                <a:off x="7105317" y="1507524"/>
                <a:ext cx="1293" cy="388961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ight Arrow 129"/>
              <p:cNvSpPr/>
              <p:nvPr/>
            </p:nvSpPr>
            <p:spPr>
              <a:xfrm>
                <a:off x="6473280" y="139834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ight Arrow 130"/>
              <p:cNvSpPr/>
              <p:nvPr/>
            </p:nvSpPr>
            <p:spPr>
              <a:xfrm>
                <a:off x="6473280" y="5287954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5266672" y="913164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133" name="Group 132"/>
              <p:cNvGrpSpPr>
                <a:grpSpLocks noChangeAspect="1"/>
              </p:cNvGrpSpPr>
              <p:nvPr/>
            </p:nvGrpSpPr>
            <p:grpSpPr>
              <a:xfrm>
                <a:off x="5284560" y="2885948"/>
                <a:ext cx="1802869" cy="1097280"/>
                <a:chOff x="5284561" y="2653383"/>
                <a:chExt cx="1802869" cy="1097280"/>
              </a:xfrm>
            </p:grpSpPr>
            <p:sp>
              <p:nvSpPr>
                <p:cNvPr id="156" name="Right Arrow 155"/>
                <p:cNvSpPr/>
                <p:nvPr/>
              </p:nvSpPr>
              <p:spPr>
                <a:xfrm>
                  <a:off x="6473281" y="3110583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5284561" y="2653383"/>
                  <a:ext cx="1097280" cy="10972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GDAC</a:t>
                  </a:r>
                </a:p>
              </p:txBody>
            </p:sp>
          </p:grpSp>
          <p:sp>
            <p:nvSpPr>
              <p:cNvPr id="134" name="Oval 133"/>
              <p:cNvSpPr>
                <a:spLocks noChangeAspect="1"/>
              </p:cNvSpPr>
              <p:nvPr/>
            </p:nvSpPr>
            <p:spPr>
              <a:xfrm>
                <a:off x="5312002" y="4848496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>
                <a:off x="2914586" y="67274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50" name="Right Arrow 149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52" name="Oval 151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53" name="Right Arrow 152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4" name="Straight Connector 153"/>
                <p:cNvCxnSpPr>
                  <a:stCxn id="150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Right Arrow 154"/>
                <p:cNvSpPr/>
                <p:nvPr/>
              </p:nvSpPr>
              <p:spPr>
                <a:xfrm>
                  <a:off x="5005895" y="124344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2918363" y="2350015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44" name="Right Arrow 143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46" name="Oval 145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47" name="Right Arrow 146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8" name="Straight Connector 147"/>
                <p:cNvCxnSpPr>
                  <a:stCxn id="144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Right Arrow 148"/>
                <p:cNvSpPr/>
                <p:nvPr/>
              </p:nvSpPr>
              <p:spPr>
                <a:xfrm>
                  <a:off x="5005895" y="99485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2914586" y="4606812"/>
                <a:ext cx="2360707" cy="2221035"/>
                <a:chOff x="3285846" y="54037"/>
                <a:chExt cx="2360707" cy="2221035"/>
              </a:xfrm>
            </p:grpSpPr>
            <p:sp>
              <p:nvSpPr>
                <p:cNvPr id="138" name="Right Arrow 137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40" name="Oval 139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41" name="Right Arrow 140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2" name="Straight Connector 141"/>
                <p:cNvCxnSpPr>
                  <a:stCxn id="138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ight Arrow 142"/>
                <p:cNvSpPr/>
                <p:nvPr/>
              </p:nvSpPr>
              <p:spPr>
                <a:xfrm>
                  <a:off x="5032404" y="777432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6" name="TextBox 125"/>
            <p:cNvSpPr txBox="1"/>
            <p:nvPr/>
          </p:nvSpPr>
          <p:spPr>
            <a:xfrm>
              <a:off x="7302139" y="2758589"/>
              <a:ext cx="30784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OCEAN CURRENTS?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48999" y="207782"/>
            <a:ext cx="4312693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WHAT OTHER ENVIRONMENTAL AREAS WOULD BENEFIT FROM MCDS?</a:t>
            </a:r>
          </a:p>
          <a:p>
            <a:pPr marL="342900" indent="-342900">
              <a:buFontTx/>
              <a:buChar char="-"/>
            </a:pPr>
            <a:r>
              <a:rPr lang="en-US" sz="2000" b="1" dirty="0"/>
              <a:t>ROBUST BUT POSSIBLY DISPERSED MEASUREMENT PROGRAMS</a:t>
            </a:r>
          </a:p>
          <a:p>
            <a:pPr marL="342900" indent="-342900">
              <a:buFontTx/>
              <a:buChar char="-"/>
            </a:pPr>
            <a:r>
              <a:rPr lang="en-US" sz="2000" b="1" dirty="0"/>
              <a:t>VITAL TO UNDERSTANDING CLIMATE CHANGE AND/OR CRITICAL TO FACILITATING HUMAN ENDEAVOUR/HEALTH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32489" y="3619672"/>
            <a:ext cx="5967451" cy="2952407"/>
            <a:chOff x="5466717" y="329402"/>
            <a:chExt cx="5967451" cy="2952407"/>
          </a:xfrm>
        </p:grpSpPr>
        <p:grpSp>
          <p:nvGrpSpPr>
            <p:cNvPr id="89" name="Group 88"/>
            <p:cNvGrpSpPr/>
            <p:nvPr/>
          </p:nvGrpSpPr>
          <p:grpSpPr>
            <a:xfrm>
              <a:off x="5466717" y="329402"/>
              <a:ext cx="5967451" cy="2743200"/>
              <a:chOff x="2914586" y="67274"/>
              <a:chExt cx="5967451" cy="6760573"/>
            </a:xfrm>
          </p:grpSpPr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7784757" y="2857970"/>
                <a:ext cx="1097280" cy="10972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CMOC</a:t>
                </a:r>
              </a:p>
            </p:txBody>
          </p:sp>
          <p:sp>
            <p:nvSpPr>
              <p:cNvPr id="92" name="Right Arrow 91"/>
              <p:cNvSpPr/>
              <p:nvPr/>
            </p:nvSpPr>
            <p:spPr>
              <a:xfrm>
                <a:off x="7170608" y="3343148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 flipH="1">
                <a:off x="7105317" y="1507524"/>
                <a:ext cx="1293" cy="388961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ight Arrow 93"/>
              <p:cNvSpPr/>
              <p:nvPr/>
            </p:nvSpPr>
            <p:spPr>
              <a:xfrm>
                <a:off x="6473280" y="139834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ight Arrow 94"/>
              <p:cNvSpPr/>
              <p:nvPr/>
            </p:nvSpPr>
            <p:spPr>
              <a:xfrm>
                <a:off x="6473280" y="5287954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5266672" y="913164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97" name="Group 96"/>
              <p:cNvGrpSpPr>
                <a:grpSpLocks noChangeAspect="1"/>
              </p:cNvGrpSpPr>
              <p:nvPr/>
            </p:nvGrpSpPr>
            <p:grpSpPr>
              <a:xfrm>
                <a:off x="5284560" y="2885948"/>
                <a:ext cx="1802869" cy="1097280"/>
                <a:chOff x="5284561" y="2653383"/>
                <a:chExt cx="1802869" cy="1097280"/>
              </a:xfrm>
            </p:grpSpPr>
            <p:sp>
              <p:nvSpPr>
                <p:cNvPr id="120" name="Right Arrow 119"/>
                <p:cNvSpPr/>
                <p:nvPr/>
              </p:nvSpPr>
              <p:spPr>
                <a:xfrm>
                  <a:off x="6473281" y="3110583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>
                  <a:spLocks noChangeAspect="1"/>
                </p:cNvSpPr>
                <p:nvPr/>
              </p:nvSpPr>
              <p:spPr>
                <a:xfrm>
                  <a:off x="5284561" y="2653383"/>
                  <a:ext cx="1097280" cy="10972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GDAC</a:t>
                  </a:r>
                </a:p>
              </p:txBody>
            </p:sp>
          </p:grp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5312002" y="4848496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2914586" y="67274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14" name="Right Arrow 113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6" name="Oval 115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7" name="Right Arrow 116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8" name="Straight Connector 117"/>
                <p:cNvCxnSpPr>
                  <a:stCxn id="114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ight Arrow 118"/>
                <p:cNvSpPr/>
                <p:nvPr/>
              </p:nvSpPr>
              <p:spPr>
                <a:xfrm>
                  <a:off x="5005895" y="124344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2918363" y="2350015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08" name="Right Arrow 107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0" name="Oval 109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11" name="Right Arrow 110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2" name="Straight Connector 111"/>
                <p:cNvCxnSpPr>
                  <a:stCxn id="108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ight Arrow 112"/>
                <p:cNvSpPr/>
                <p:nvPr/>
              </p:nvSpPr>
              <p:spPr>
                <a:xfrm>
                  <a:off x="5005895" y="99485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2914586" y="4606812"/>
                <a:ext cx="2360707" cy="2221035"/>
                <a:chOff x="3285846" y="54037"/>
                <a:chExt cx="2360707" cy="2221035"/>
              </a:xfrm>
            </p:grpSpPr>
            <p:sp>
              <p:nvSpPr>
                <p:cNvPr id="102" name="Right Arrow 101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04" name="Oval 103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05" name="Right Arrow 104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6" name="Straight Connector 105"/>
                <p:cNvCxnSpPr>
                  <a:stCxn id="102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ight Arrow 106"/>
                <p:cNvSpPr/>
                <p:nvPr/>
              </p:nvSpPr>
              <p:spPr>
                <a:xfrm>
                  <a:off x="5032404" y="777432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TextBox 89"/>
            <p:cNvSpPr txBox="1"/>
            <p:nvPr/>
          </p:nvSpPr>
          <p:spPr>
            <a:xfrm>
              <a:off x="7302139" y="2758589"/>
              <a:ext cx="14530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SEA ICE?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5201772" y="621014"/>
            <a:ext cx="5967451" cy="2952407"/>
            <a:chOff x="5466717" y="329402"/>
            <a:chExt cx="5967451" cy="2952407"/>
          </a:xfrm>
        </p:grpSpPr>
        <p:grpSp>
          <p:nvGrpSpPr>
            <p:cNvPr id="159" name="Group 158"/>
            <p:cNvGrpSpPr/>
            <p:nvPr/>
          </p:nvGrpSpPr>
          <p:grpSpPr>
            <a:xfrm>
              <a:off x="5466717" y="329402"/>
              <a:ext cx="5967451" cy="2743200"/>
              <a:chOff x="2914586" y="67274"/>
              <a:chExt cx="5967451" cy="6760573"/>
            </a:xfrm>
          </p:grpSpPr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7784757" y="2857970"/>
                <a:ext cx="1097280" cy="10972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OBIS?</a:t>
                </a:r>
              </a:p>
            </p:txBody>
          </p:sp>
          <p:sp>
            <p:nvSpPr>
              <p:cNvPr id="162" name="Right Arrow 161"/>
              <p:cNvSpPr/>
              <p:nvPr/>
            </p:nvSpPr>
            <p:spPr>
              <a:xfrm>
                <a:off x="7170608" y="3343148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 flipH="1">
                <a:off x="7105317" y="1507524"/>
                <a:ext cx="1293" cy="388961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ight Arrow 163"/>
              <p:cNvSpPr/>
              <p:nvPr/>
            </p:nvSpPr>
            <p:spPr>
              <a:xfrm>
                <a:off x="6473280" y="139834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ight Arrow 164"/>
              <p:cNvSpPr/>
              <p:nvPr/>
            </p:nvSpPr>
            <p:spPr>
              <a:xfrm>
                <a:off x="6473280" y="5287954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5266672" y="913164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167" name="Group 166"/>
              <p:cNvGrpSpPr>
                <a:grpSpLocks noChangeAspect="1"/>
              </p:cNvGrpSpPr>
              <p:nvPr/>
            </p:nvGrpSpPr>
            <p:grpSpPr>
              <a:xfrm>
                <a:off x="5284560" y="2885948"/>
                <a:ext cx="1802869" cy="1097280"/>
                <a:chOff x="5284561" y="2653383"/>
                <a:chExt cx="1802869" cy="1097280"/>
              </a:xfrm>
            </p:grpSpPr>
            <p:sp>
              <p:nvSpPr>
                <p:cNvPr id="190" name="Right Arrow 189"/>
                <p:cNvSpPr/>
                <p:nvPr/>
              </p:nvSpPr>
              <p:spPr>
                <a:xfrm>
                  <a:off x="6473281" y="3110583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5284561" y="2653383"/>
                  <a:ext cx="1097280" cy="109728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GDAC</a:t>
                  </a:r>
                </a:p>
              </p:txBody>
            </p:sp>
          </p:grpSp>
          <p:sp>
            <p:nvSpPr>
              <p:cNvPr id="168" name="Oval 167"/>
              <p:cNvSpPr>
                <a:spLocks noChangeAspect="1"/>
              </p:cNvSpPr>
              <p:nvPr/>
            </p:nvSpPr>
            <p:spPr>
              <a:xfrm>
                <a:off x="5312002" y="4848496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2914586" y="67274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84" name="Right Arrow 183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86" name="Oval 185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87" name="Right Arrow 186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8" name="Straight Connector 187"/>
                <p:cNvCxnSpPr>
                  <a:stCxn id="184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Right Arrow 188"/>
                <p:cNvSpPr/>
                <p:nvPr/>
              </p:nvSpPr>
              <p:spPr>
                <a:xfrm>
                  <a:off x="5005895" y="124344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/>
              <p:cNvGrpSpPr/>
              <p:nvPr/>
            </p:nvGrpSpPr>
            <p:grpSpPr>
              <a:xfrm>
                <a:off x="2918363" y="2350015"/>
                <a:ext cx="2334198" cy="2221035"/>
                <a:chOff x="3285846" y="54037"/>
                <a:chExt cx="2334198" cy="2221035"/>
              </a:xfrm>
            </p:grpSpPr>
            <p:sp>
              <p:nvSpPr>
                <p:cNvPr id="178" name="Right Arrow 177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80" name="Oval 179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81" name="Right Arrow 180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stCxn id="178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Right Arrow 182"/>
                <p:cNvSpPr/>
                <p:nvPr/>
              </p:nvSpPr>
              <p:spPr>
                <a:xfrm>
                  <a:off x="5005895" y="99485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/>
              <p:cNvGrpSpPr/>
              <p:nvPr/>
            </p:nvGrpSpPr>
            <p:grpSpPr>
              <a:xfrm>
                <a:off x="2914586" y="4606812"/>
                <a:ext cx="2360707" cy="2221035"/>
                <a:chOff x="3285846" y="54037"/>
                <a:chExt cx="2360707" cy="2221035"/>
              </a:xfrm>
            </p:grpSpPr>
            <p:sp>
              <p:nvSpPr>
                <p:cNvPr id="172" name="Right Arrow 171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74" name="Oval 173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175" name="Right Arrow 174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Connector 175"/>
                <p:cNvCxnSpPr>
                  <a:stCxn id="172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Right Arrow 176"/>
                <p:cNvSpPr/>
                <p:nvPr/>
              </p:nvSpPr>
              <p:spPr>
                <a:xfrm>
                  <a:off x="5032404" y="777432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0" name="TextBox 159"/>
            <p:cNvSpPr txBox="1"/>
            <p:nvPr/>
          </p:nvSpPr>
          <p:spPr>
            <a:xfrm>
              <a:off x="7302139" y="2758589"/>
              <a:ext cx="19944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PLANKTON?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85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5766968" y="-6824"/>
            <a:ext cx="5967451" cy="6760573"/>
            <a:chOff x="2914586" y="67274"/>
            <a:chExt cx="5967451" cy="6760573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784757" y="2857970"/>
              <a:ext cx="1097280" cy="10972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CMOC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170608" y="3343148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7105317" y="1507524"/>
              <a:ext cx="1293" cy="388961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6473280" y="1398342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6473280" y="5287954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266672" y="913164"/>
              <a:ext cx="1097280" cy="10972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Argo</a:t>
              </a: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5284560" y="2885948"/>
              <a:ext cx="1802869" cy="1097280"/>
              <a:chOff x="5284561" y="2653383"/>
              <a:chExt cx="1802869" cy="1097280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6473281" y="3110583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5284561" y="2653383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312002" y="4848496"/>
              <a:ext cx="1097280" cy="10972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GDAC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914586" y="67274"/>
              <a:ext cx="2334198" cy="2221035"/>
              <a:chOff x="3285846" y="54037"/>
              <a:chExt cx="2334198" cy="2221035"/>
            </a:xfrm>
          </p:grpSpPr>
          <p:sp>
            <p:nvSpPr>
              <p:cNvPr id="29" name="Right Arrow 28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AOML</a:t>
                </a: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MEDS</a:t>
                </a:r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stCxn id="29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ight Arrow 39"/>
              <p:cNvSpPr/>
              <p:nvPr/>
            </p:nvSpPr>
            <p:spPr>
              <a:xfrm>
                <a:off x="5005895" y="124344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918363" y="2350015"/>
              <a:ext cx="2334198" cy="2221035"/>
              <a:chOff x="3285846" y="54037"/>
              <a:chExt cx="2334198" cy="2221035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3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ight Arrow 47"/>
              <p:cNvSpPr/>
              <p:nvPr/>
            </p:nvSpPr>
            <p:spPr>
              <a:xfrm>
                <a:off x="5005895" y="99485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914586" y="4606812"/>
              <a:ext cx="2360707" cy="2221035"/>
              <a:chOff x="3285846" y="54037"/>
              <a:chExt cx="2360707" cy="2221035"/>
            </a:xfrm>
          </p:grpSpPr>
          <p:sp>
            <p:nvSpPr>
              <p:cNvPr id="50" name="Right Arrow 49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0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54"/>
              <p:cNvSpPr/>
              <p:nvPr/>
            </p:nvSpPr>
            <p:spPr>
              <a:xfrm>
                <a:off x="5032404" y="77743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472701" y="10436"/>
            <a:ext cx="2239603" cy="2250383"/>
            <a:chOff x="3104138" y="38348"/>
            <a:chExt cx="2239603" cy="2250383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246461" y="38348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CORI</a:t>
              </a: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4246461" y="1189680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CSIO</a:t>
              </a: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3130646" y="62502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KORDI</a:t>
              </a: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3104138" y="1191451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KMA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230445" y="47767"/>
            <a:ext cx="2212448" cy="2248612"/>
            <a:chOff x="3131293" y="38348"/>
            <a:chExt cx="2212448" cy="2248612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4246461" y="38348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INCOIS</a:t>
              </a: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4246461" y="1189680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NMDIS</a:t>
              </a: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3131293" y="38348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JMA</a:t>
              </a: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3131293" y="1178350"/>
              <a:ext cx="1097280" cy="109728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BODC</a:t>
              </a:r>
            </a:p>
          </p:txBody>
        </p:sp>
      </p:grpSp>
      <p:sp>
        <p:nvSpPr>
          <p:cNvPr id="66" name="Oval 65"/>
          <p:cNvSpPr>
            <a:spLocks noChangeAspect="1"/>
          </p:cNvSpPr>
          <p:nvPr/>
        </p:nvSpPr>
        <p:spPr>
          <a:xfrm>
            <a:off x="88122" y="101819"/>
            <a:ext cx="1097280" cy="109728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CSIRO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36728" y="1128805"/>
            <a:ext cx="7041669" cy="5377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1780" y="2563650"/>
            <a:ext cx="5234705" cy="37240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Argo profiling floats: Ready to plug into MCDS</a:t>
            </a:r>
          </a:p>
          <a:p>
            <a:endParaRPr lang="en-US" b="1" dirty="0"/>
          </a:p>
          <a:p>
            <a:r>
              <a:rPr lang="en-US" b="1" dirty="0"/>
              <a:t>- Huge effort to normalize DAC output (quality control, formatting, data delivery)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Two GDACS: mirror images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Happy to be part of MCDS as it will help to  recognize Argo data flow, relieve some international reporting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Not yet a GDAC as there was some discrepancy between WMO and IOC definitions of GDAC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816" y="6313747"/>
            <a:ext cx="5572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ASSEMBLING OCEAN PROFILE MCDS</a:t>
            </a:r>
          </a:p>
        </p:txBody>
      </p:sp>
    </p:spTree>
    <p:extLst>
      <p:ext uri="{BB962C8B-B14F-4D97-AF65-F5344CB8AC3E}">
        <p14:creationId xmlns:p14="http://schemas.microsoft.com/office/powerpoint/2010/main" val="172312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5453069" y="0"/>
            <a:ext cx="5967451" cy="6760573"/>
            <a:chOff x="2914586" y="67274"/>
            <a:chExt cx="5967451" cy="6760573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784757" y="2857970"/>
              <a:ext cx="1097280" cy="10972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CMOC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170608" y="3343148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7105317" y="1507524"/>
              <a:ext cx="1293" cy="388961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6473280" y="1398342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6473280" y="5287954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266672" y="913164"/>
              <a:ext cx="1097280" cy="10972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Argo</a:t>
              </a: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5284560" y="2885948"/>
              <a:ext cx="1802869" cy="1097280"/>
              <a:chOff x="5284561" y="2653383"/>
              <a:chExt cx="1802869" cy="1097280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6473281" y="3110583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5284561" y="2653383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GTSPP</a:t>
                </a: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312002" y="4848496"/>
              <a:ext cx="1097280" cy="10972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GDAC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914586" y="67274"/>
              <a:ext cx="2334198" cy="2221035"/>
              <a:chOff x="3285846" y="54037"/>
              <a:chExt cx="2334198" cy="2221035"/>
            </a:xfrm>
          </p:grpSpPr>
          <p:sp>
            <p:nvSpPr>
              <p:cNvPr id="29" name="Right Arrow 28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DACS</a:t>
                </a: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DACS</a:t>
                </a:r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stCxn id="29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ight Arrow 39"/>
              <p:cNvSpPr/>
              <p:nvPr/>
            </p:nvSpPr>
            <p:spPr>
              <a:xfrm>
                <a:off x="5005895" y="124344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918363" y="2350015"/>
              <a:ext cx="2334198" cy="2221035"/>
              <a:chOff x="3285846" y="54037"/>
              <a:chExt cx="2334198" cy="2221035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DM</a:t>
                </a: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RT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3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ight Arrow 47"/>
              <p:cNvSpPr/>
              <p:nvPr/>
            </p:nvSpPr>
            <p:spPr>
              <a:xfrm>
                <a:off x="5005895" y="99485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914586" y="4606812"/>
              <a:ext cx="2360707" cy="2221035"/>
              <a:chOff x="3285846" y="54037"/>
              <a:chExt cx="2360707" cy="2221035"/>
            </a:xfrm>
          </p:grpSpPr>
          <p:sp>
            <p:nvSpPr>
              <p:cNvPr id="50" name="Right Arrow 49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0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54"/>
              <p:cNvSpPr/>
              <p:nvPr/>
            </p:nvSpPr>
            <p:spPr>
              <a:xfrm>
                <a:off x="5032404" y="77743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194477" y="6102207"/>
            <a:ext cx="4960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Assembling Ocean Profile MCDS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75" y="274160"/>
            <a:ext cx="4390663" cy="59093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GLOBAL TEMPERATURE AND SALINITY PROFILE PROGRAM: GTSPP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ESTABLISHED 1990 TO PRESERVE AND QUALITY CONTROL OCEAN PROFILE DATA FROM THE GTS (REAL-TIME, RT).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DFO MEDS-CANADA IS RT DAC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ALSO REPLACE RT WITH FULL QUALITY DELAYED-MODE (DM) DATA.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CANADA, AUSTRALIA, FRANCE, UNITED STATES (AOML+SCRIPPS), JAPAN HAVE DM DACS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MAIN DM STREAM IS EXPENDABLE BATHYTHERMOGRAPH (XBT) DATA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SOME RT PROFILING FLOATS WHICH ARE NOT PART OF Argo</a:t>
            </a:r>
          </a:p>
        </p:txBody>
      </p:sp>
    </p:spTree>
    <p:extLst>
      <p:ext uri="{BB962C8B-B14F-4D97-AF65-F5344CB8AC3E}">
        <p14:creationId xmlns:p14="http://schemas.microsoft.com/office/powerpoint/2010/main" val="32016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ight Arrow 59"/>
          <p:cNvSpPr/>
          <p:nvPr/>
        </p:nvSpPr>
        <p:spPr>
          <a:xfrm>
            <a:off x="5482579" y="5728673"/>
            <a:ext cx="1657598" cy="5848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5322627" y="5368836"/>
            <a:ext cx="1865960" cy="10027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5154939" y="0"/>
            <a:ext cx="6265581" cy="6277858"/>
            <a:chOff x="2616456" y="67274"/>
            <a:chExt cx="6265581" cy="6277858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784757" y="2857970"/>
              <a:ext cx="1097280" cy="10972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CMOC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170608" y="3343148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7105317" y="1507524"/>
              <a:ext cx="1293" cy="388961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6473280" y="1398342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6473280" y="5287954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266672" y="913164"/>
              <a:ext cx="1097280" cy="10972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Argo</a:t>
              </a: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5284560" y="2885948"/>
              <a:ext cx="1802869" cy="1097280"/>
              <a:chOff x="5284561" y="2653383"/>
              <a:chExt cx="1802869" cy="1097280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6473281" y="3110583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5284561" y="2653383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GTSPP</a:t>
                </a: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312002" y="4848496"/>
              <a:ext cx="1097280" cy="10972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CCHDO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914586" y="67274"/>
              <a:ext cx="2334198" cy="2221035"/>
              <a:chOff x="3285846" y="54037"/>
              <a:chExt cx="2334198" cy="2221035"/>
            </a:xfrm>
          </p:grpSpPr>
          <p:sp>
            <p:nvSpPr>
              <p:cNvPr id="29" name="Right Arrow 28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DACS</a:t>
                </a: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DACS</a:t>
                </a:r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stCxn id="29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ight Arrow 39"/>
              <p:cNvSpPr/>
              <p:nvPr/>
            </p:nvSpPr>
            <p:spPr>
              <a:xfrm>
                <a:off x="5005895" y="124344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918363" y="2350015"/>
              <a:ext cx="2334198" cy="2221035"/>
              <a:chOff x="3285846" y="54037"/>
              <a:chExt cx="2334198" cy="2221035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DM</a:t>
                </a: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RT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3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ight Arrow 47"/>
              <p:cNvSpPr/>
              <p:nvPr/>
            </p:nvSpPr>
            <p:spPr>
              <a:xfrm>
                <a:off x="5005895" y="99485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616456" y="5118068"/>
              <a:ext cx="2658837" cy="1227064"/>
              <a:chOff x="2987716" y="565293"/>
              <a:chExt cx="2658837" cy="1227064"/>
            </a:xfrm>
          </p:grpSpPr>
          <p:sp>
            <p:nvSpPr>
              <p:cNvPr id="50" name="Right Arrow 49"/>
              <p:cNvSpPr/>
              <p:nvPr/>
            </p:nvSpPr>
            <p:spPr>
              <a:xfrm>
                <a:off x="2987716" y="565293"/>
                <a:ext cx="2009560" cy="130862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3772556" y="1661495"/>
                <a:ext cx="1242607" cy="87111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0" idx="3"/>
              </p:cNvCxnSpPr>
              <p:nvPr/>
            </p:nvCxnSpPr>
            <p:spPr>
              <a:xfrm>
                <a:off x="4997276" y="630724"/>
                <a:ext cx="17240" cy="1161633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54"/>
              <p:cNvSpPr/>
              <p:nvPr/>
            </p:nvSpPr>
            <p:spPr>
              <a:xfrm>
                <a:off x="5032404" y="77743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194477" y="6102207"/>
            <a:ext cx="4960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Assembling Ocean Profile MCDS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75" y="274160"/>
            <a:ext cx="4390663" cy="31393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CLIVAR AND CARBON HYDROGRAPHIC OFFICE (CCHDO):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ORIGINALLY SET UP AS WORLD OCEAN CIRCULATION EXPERIMENT (WOCE) DAC.  NOW FOR REPEAT HYDROGRAPHY (GO-SHIP)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NO TRUE DAC.  DATA COME DIRECTLY FROM CRUISE PRIMARY INVESTIGATOR (PI) OR MARINE TECH IN MANY CASES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4421875" y="4963292"/>
            <a:ext cx="1060704" cy="91440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4574275" y="5115692"/>
            <a:ext cx="1060704" cy="91440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4726675" y="5268092"/>
            <a:ext cx="1060704" cy="91440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</a:t>
            </a:r>
          </a:p>
        </p:txBody>
      </p:sp>
      <p:sp>
        <p:nvSpPr>
          <p:cNvPr id="58" name="Isosceles Triangle 57"/>
          <p:cNvSpPr/>
          <p:nvPr/>
        </p:nvSpPr>
        <p:spPr>
          <a:xfrm>
            <a:off x="4879075" y="5420492"/>
            <a:ext cx="1060704" cy="91440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PI</a:t>
            </a:r>
          </a:p>
        </p:txBody>
      </p:sp>
    </p:spTree>
    <p:extLst>
      <p:ext uri="{BB962C8B-B14F-4D97-AF65-F5344CB8AC3E}">
        <p14:creationId xmlns:p14="http://schemas.microsoft.com/office/powerpoint/2010/main" val="205236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5480364" y="0"/>
            <a:ext cx="5897528" cy="5833641"/>
            <a:chOff x="2914586" y="-69204"/>
            <a:chExt cx="5897528" cy="583364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714834" y="536209"/>
              <a:ext cx="1097280" cy="10972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CMOC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087429" y="984538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endCxn id="22" idx="3"/>
            </p:cNvCxnSpPr>
            <p:nvPr/>
          </p:nvCxnSpPr>
          <p:spPr>
            <a:xfrm>
              <a:off x="7082137" y="-69204"/>
              <a:ext cx="5293" cy="365528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4656512" y="1197888"/>
              <a:ext cx="2412369" cy="27715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4660150" y="3447294"/>
              <a:ext cx="2427280" cy="277580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921881" y="4667157"/>
              <a:ext cx="1097280" cy="10972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OGI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914586" y="67274"/>
              <a:ext cx="1729317" cy="2221035"/>
              <a:chOff x="3285846" y="54037"/>
              <a:chExt cx="1729317" cy="2221035"/>
            </a:xfrm>
          </p:grpSpPr>
          <p:sp>
            <p:nvSpPr>
              <p:cNvPr id="29" name="Right Arrow 28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NODC</a:t>
                </a: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INST</a:t>
                </a:r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stCxn id="29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918363" y="2350015"/>
              <a:ext cx="1733951" cy="2847237"/>
              <a:chOff x="3285846" y="54037"/>
              <a:chExt cx="1733951" cy="2847237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IOOS</a:t>
                </a: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IMOS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3" idx="3"/>
              </p:cNvCxnSpPr>
              <p:nvPr/>
            </p:nvCxnSpPr>
            <p:spPr>
              <a:xfrm>
                <a:off x="4997275" y="586973"/>
                <a:ext cx="22522" cy="2314301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Right Arrow 54"/>
            <p:cNvSpPr/>
            <p:nvPr/>
          </p:nvSpPr>
          <p:spPr>
            <a:xfrm>
              <a:off x="4007808" y="5106615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94477" y="6102207"/>
            <a:ext cx="4960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Assembling Ocean Profile MCDS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75" y="274160"/>
            <a:ext cx="4390663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NATIONAL OCEANOGRAPHIC DATA CENTERS (NODC): BACKBONE OF IOC INTERNATIONAL DATA EXCHANGE (IODE)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NOT ALL RELEASE THEIR DATA PUBLICLY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NOT INSTRUMENT SPECIFIC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OCEAN GLIDERS  GDAC</a:t>
            </a:r>
          </a:p>
          <a:p>
            <a:endParaRPr lang="en-US" b="1" dirty="0"/>
          </a:p>
          <a:p>
            <a:r>
              <a:rPr lang="en-US" b="1" dirty="0"/>
              <a:t>INSTITUTES (INST): RESEARCH INST, FISHERIES, UNIVERSITIES, NAVIES</a:t>
            </a:r>
          </a:p>
          <a:p>
            <a:endParaRPr lang="en-US" b="1" dirty="0"/>
          </a:p>
          <a:p>
            <a:r>
              <a:rPr lang="en-US" b="1" dirty="0"/>
              <a:t>- SOME PASS DATA TO NODC, SOME DO NOT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6760708" y="728491"/>
            <a:ext cx="218941" cy="103759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426948" y="3740149"/>
            <a:ext cx="160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GLIDERS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5939" y="4119694"/>
            <a:ext cx="4833274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DEVELOPING DATA MANAGEMENT: GLIDERS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 DAC: INTEGRATED OBSERVING SYSTEM (IOOS)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AUSTRALIA DAC: INTEGRATED MARINE OBSERVING SYSTEM (IMOS)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EUROPE DAC: OCEAN GLIDERS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OCEAN GLIDERS GDAC IFREMER, FRANCE</a:t>
            </a:r>
          </a:p>
        </p:txBody>
      </p:sp>
    </p:spTree>
    <p:extLst>
      <p:ext uri="{BB962C8B-B14F-4D97-AF65-F5344CB8AC3E}">
        <p14:creationId xmlns:p14="http://schemas.microsoft.com/office/powerpoint/2010/main" val="1689884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4" y="593745"/>
            <a:ext cx="10207256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17" y="2195068"/>
            <a:ext cx="2505673" cy="2743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803" y="2123704"/>
            <a:ext cx="4091747" cy="2286000"/>
          </a:xfrm>
          <a:prstGeom prst="rect">
            <a:avLst/>
          </a:prstGeom>
        </p:spPr>
      </p:pic>
      <p:sp>
        <p:nvSpPr>
          <p:cNvPr id="9" name="TextBox 8"/>
          <p:cNvSpPr txBox="1">
            <a:spLocks/>
          </p:cNvSpPr>
          <p:nvPr/>
        </p:nvSpPr>
        <p:spPr>
          <a:xfrm>
            <a:off x="528179" y="5025264"/>
            <a:ext cx="271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uFillTx/>
                <a:latin typeface="Arial Black" panose="020B0A04020102020204" pitchFamily="34" charset="0"/>
              </a:rPr>
              <a:t>International Quality Controlled Oceanographic Database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4459266" y="5205569"/>
            <a:ext cx="645922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C5F55"/>
                </a:solidFill>
                <a:effectLst/>
                <a:uFillTx/>
                <a:latin typeface="Arial Rounded MT Bold" panose="020F0704030504030204" pitchFamily="34" charset="0"/>
              </a:rPr>
              <a:t>The Marine Climate Data System (MCDS) – </a:t>
            </a:r>
            <a:r>
              <a:rPr lang="en-US" sz="2400" b="1" dirty="0">
                <a:solidFill>
                  <a:srgbClr val="0C5F55"/>
                </a:solidFill>
                <a:latin typeface="Arial Rounded MT Bold" panose="020F0704030504030204" pitchFamily="34" charset="0"/>
              </a:rPr>
              <a:t>WMO and IOC</a:t>
            </a:r>
            <a:r>
              <a:rPr lang="en-US" sz="2400" b="1" i="0" dirty="0">
                <a:solidFill>
                  <a:srgbClr val="0C5F55"/>
                </a:solidFill>
                <a:effectLst/>
                <a:uFillTx/>
                <a:latin typeface="Arial Rounded MT Bold" panose="020F0704030504030204" pitchFamily="34" charset="0"/>
              </a:rPr>
              <a:t> structure for data flow</a:t>
            </a:r>
          </a:p>
          <a:p>
            <a:r>
              <a:rPr lang="en-US" sz="2400" b="1" dirty="0">
                <a:solidFill>
                  <a:srgbClr val="0C5F55"/>
                </a:solidFill>
                <a:latin typeface="Arial Rounded MT Bold" panose="020F0704030504030204" pitchFamily="34" charset="0"/>
              </a:rPr>
              <a:t>Partnership for ocean profile CMOC</a:t>
            </a:r>
            <a:endParaRPr lang="en-US" sz="2400" b="1" i="0" dirty="0">
              <a:solidFill>
                <a:srgbClr val="0C5F55"/>
              </a:solidFill>
              <a:effectLst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B3B0-7D9F-4777-8901-560446AD0976}" type="slidenum">
              <a:rPr lang="en-US" smtClean="0">
                <a:uFillTx/>
              </a:rPr>
              <a:t>16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16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3"/>
    </mc:Choice>
    <mc:Fallback xmlns="">
      <p:transition spd="slow" advTm="4077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51594" y="2891506"/>
            <a:ext cx="2479853" cy="2743200"/>
          </a:xfrm>
          <a:prstGeom prst="verticalScroll">
            <a:avLst>
              <a:gd name="adj" fmla="val 12500"/>
            </a:avLst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NCEI Archive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925005" y="5927423"/>
            <a:ext cx="9420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World Ocean Database: CMOC for Ocean Profile data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3598202" y="2447681"/>
            <a:ext cx="2729552" cy="1828800"/>
          </a:xfrm>
          <a:prstGeom prst="flowChartProcess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World Ocean Database</a:t>
            </a:r>
            <a:endParaRPr/>
          </a:p>
        </p:txBody>
      </p:sp>
      <p:cxnSp>
        <p:nvCxnSpPr>
          <p:cNvPr id="115" name="Google Shape;115;p2"/>
          <p:cNvCxnSpPr>
            <a:stCxn id="112" idx="3"/>
            <a:endCxn id="112" idx="3"/>
          </p:cNvCxnSpPr>
          <p:nvPr/>
        </p:nvCxnSpPr>
        <p:spPr>
          <a:xfrm>
            <a:off x="2221465" y="4263106"/>
            <a:ext cx="0" cy="0"/>
          </a:xfrm>
          <a:prstGeom prst="straightConnector1">
            <a:avLst/>
          </a:prstGeom>
          <a:noFill/>
          <a:ln w="19050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3780" y="265580"/>
            <a:ext cx="455474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7842143" y="34747"/>
            <a:ext cx="254839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World Ocean Atlas</a:t>
            </a:r>
            <a:endParaRPr dirty="0"/>
          </a:p>
        </p:txBody>
      </p:sp>
      <p:cxnSp>
        <p:nvCxnSpPr>
          <p:cNvPr id="118" name="Google Shape;118;p2"/>
          <p:cNvCxnSpPr/>
          <p:nvPr/>
        </p:nvCxnSpPr>
        <p:spPr>
          <a:xfrm rot="10800000" flipH="1">
            <a:off x="6327754" y="2634712"/>
            <a:ext cx="894456" cy="339930"/>
          </a:xfrm>
          <a:prstGeom prst="straightConnector1">
            <a:avLst/>
          </a:prstGeom>
          <a:noFill/>
          <a:ln w="190500" cap="flat" cmpd="sng">
            <a:solidFill>
              <a:srgbClr val="BF9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19" name="Google Shape;119;p2" descr="Global Ocean Heat Content 1955-present 0-700 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7734" y="3161673"/>
            <a:ext cx="3396000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"/>
          <p:cNvCxnSpPr/>
          <p:nvPr/>
        </p:nvCxnSpPr>
        <p:spPr>
          <a:xfrm>
            <a:off x="6327754" y="3777209"/>
            <a:ext cx="799980" cy="346376"/>
          </a:xfrm>
          <a:prstGeom prst="straightConnector1">
            <a:avLst/>
          </a:prstGeom>
          <a:noFill/>
          <a:ln w="190500" cap="flat" cmpd="sng">
            <a:solidFill>
              <a:srgbClr val="BF9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1" name="Google Shape;121;p2"/>
          <p:cNvSpPr txBox="1"/>
          <p:nvPr/>
        </p:nvSpPr>
        <p:spPr>
          <a:xfrm>
            <a:off x="7606565" y="5498432"/>
            <a:ext cx="33093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 Heat Content Time Series </a:t>
            </a:r>
            <a:endParaRPr/>
          </a:p>
        </p:txBody>
      </p:sp>
      <p:cxnSp>
        <p:nvCxnSpPr>
          <p:cNvPr id="122" name="Google Shape;122;p2"/>
          <p:cNvCxnSpPr/>
          <p:nvPr/>
        </p:nvCxnSpPr>
        <p:spPr>
          <a:xfrm>
            <a:off x="6183824" y="1487837"/>
            <a:ext cx="362364" cy="959844"/>
          </a:xfrm>
          <a:prstGeom prst="straightConnector1">
            <a:avLst/>
          </a:prstGeom>
          <a:noFill/>
          <a:ln w="101600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3" name="Google Shape;123;p2"/>
          <p:cNvSpPr txBox="1"/>
          <p:nvPr/>
        </p:nvSpPr>
        <p:spPr>
          <a:xfrm>
            <a:off x="5285253" y="1084367"/>
            <a:ext cx="14105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 5 years</a:t>
            </a:r>
            <a:endParaRPr/>
          </a:p>
        </p:txBody>
      </p:sp>
      <p:sp>
        <p:nvSpPr>
          <p:cNvPr id="124" name="Google Shape;124;p2"/>
          <p:cNvSpPr txBox="1"/>
          <p:nvPr/>
        </p:nvSpPr>
        <p:spPr>
          <a:xfrm>
            <a:off x="5095082" y="5081416"/>
            <a:ext cx="10798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Quarterly</a:t>
            </a:r>
            <a:endParaRPr/>
          </a:p>
        </p:txBody>
      </p:sp>
      <p:cxnSp>
        <p:nvCxnSpPr>
          <p:cNvPr id="125" name="Google Shape;125;p2"/>
          <p:cNvCxnSpPr/>
          <p:nvPr/>
        </p:nvCxnSpPr>
        <p:spPr>
          <a:xfrm rot="10800000" flipH="1">
            <a:off x="6327754" y="4816813"/>
            <a:ext cx="799980" cy="264603"/>
          </a:xfrm>
          <a:prstGeom prst="straightConnector1">
            <a:avLst/>
          </a:prstGeom>
          <a:noFill/>
          <a:ln w="101600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6" name="Google Shape;126;p2"/>
          <p:cNvCxnSpPr/>
          <p:nvPr/>
        </p:nvCxnSpPr>
        <p:spPr>
          <a:xfrm rot="10800000" flipH="1">
            <a:off x="2842003" y="3950397"/>
            <a:ext cx="20173" cy="935418"/>
          </a:xfrm>
          <a:prstGeom prst="straightConnector1">
            <a:avLst/>
          </a:prstGeom>
          <a:noFill/>
          <a:ln w="101600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7" name="Google Shape;127;p2"/>
          <p:cNvSpPr txBox="1"/>
          <p:nvPr/>
        </p:nvSpPr>
        <p:spPr>
          <a:xfrm>
            <a:off x="2474897" y="4849715"/>
            <a:ext cx="10798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Quarterly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cxnSp>
        <p:nvCxnSpPr>
          <p:cNvPr id="19" name="Google Shape;118;p2">
            <a:extLst>
              <a:ext uri="{FF2B5EF4-FFF2-40B4-BE49-F238E27FC236}">
                <a16:creationId xmlns:a16="http://schemas.microsoft.com/office/drawing/2014/main" id="{4BEBF345-4C46-409E-AE71-892B5B9AE973}"/>
              </a:ext>
            </a:extLst>
          </p:cNvPr>
          <p:cNvCxnSpPr>
            <a:cxnSpLocks/>
          </p:cNvCxnSpPr>
          <p:nvPr/>
        </p:nvCxnSpPr>
        <p:spPr>
          <a:xfrm>
            <a:off x="2547096" y="3627802"/>
            <a:ext cx="1051106" cy="0"/>
          </a:xfrm>
          <a:prstGeom prst="straightConnector1">
            <a:avLst/>
          </a:prstGeom>
          <a:noFill/>
          <a:ln w="190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9F7315A-B7A6-4E8C-AC3C-60FD0A4FB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496412"/>
            <a:ext cx="3388092" cy="1828800"/>
          </a:xfrm>
          <a:prstGeom prst="rect">
            <a:avLst/>
          </a:prstGeom>
        </p:spPr>
      </p:pic>
      <p:sp>
        <p:nvSpPr>
          <p:cNvPr id="23" name="Google Shape;117;p2">
            <a:extLst>
              <a:ext uri="{FF2B5EF4-FFF2-40B4-BE49-F238E27FC236}">
                <a16:creationId xmlns:a16="http://schemas.microsoft.com/office/drawing/2014/main" id="{AC9797CE-4BA4-45B5-9CD0-B921AD16D0AD}"/>
              </a:ext>
            </a:extLst>
          </p:cNvPr>
          <p:cNvSpPr txBox="1"/>
          <p:nvPr/>
        </p:nvSpPr>
        <p:spPr>
          <a:xfrm>
            <a:off x="296863" y="104303"/>
            <a:ext cx="367816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Ocean Observing System</a:t>
            </a:r>
            <a:endParaRPr dirty="0"/>
          </a:p>
        </p:txBody>
      </p:sp>
      <p:cxnSp>
        <p:nvCxnSpPr>
          <p:cNvPr id="24" name="Google Shape;118;p2">
            <a:extLst>
              <a:ext uri="{FF2B5EF4-FFF2-40B4-BE49-F238E27FC236}">
                <a16:creationId xmlns:a16="http://schemas.microsoft.com/office/drawing/2014/main" id="{DE720498-7879-4A95-8236-F122BC395F76}"/>
              </a:ext>
            </a:extLst>
          </p:cNvPr>
          <p:cNvCxnSpPr>
            <a:cxnSpLocks/>
          </p:cNvCxnSpPr>
          <p:nvPr/>
        </p:nvCxnSpPr>
        <p:spPr>
          <a:xfrm>
            <a:off x="1625634" y="2315300"/>
            <a:ext cx="0" cy="576206"/>
          </a:xfrm>
          <a:prstGeom prst="straightConnector1">
            <a:avLst/>
          </a:prstGeom>
          <a:noFill/>
          <a:ln w="1270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" name="Google Shape;127;p2">
            <a:extLst>
              <a:ext uri="{FF2B5EF4-FFF2-40B4-BE49-F238E27FC236}">
                <a16:creationId xmlns:a16="http://schemas.microsoft.com/office/drawing/2014/main" id="{2A37D845-4811-4ED2-BB7F-0826F0130705}"/>
              </a:ext>
            </a:extLst>
          </p:cNvPr>
          <p:cNvSpPr txBox="1"/>
          <p:nvPr/>
        </p:nvSpPr>
        <p:spPr>
          <a:xfrm>
            <a:off x="1931437" y="2443474"/>
            <a:ext cx="10798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Daily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340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1981201" y="457201"/>
            <a:ext cx="8480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/>
              <a:t>World Ocean Database: World’s largest publicly available</a:t>
            </a:r>
          </a:p>
          <a:p>
            <a:pPr algn="ctr" eaLnBrk="1" hangingPunct="1"/>
            <a:r>
              <a:rPr lang="en-US" altLang="en-US" sz="2400" b="1"/>
              <a:t> oceanographic profile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85F6-F76E-44D4-95A3-0C6A068B5809}" type="slidenum">
              <a:rPr lang="en-US" smtClean="0"/>
              <a:t>18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C52F2-B185-40F6-BDC2-F4A836647A60}"/>
              </a:ext>
            </a:extLst>
          </p:cNvPr>
          <p:cNvGrpSpPr/>
          <p:nvPr/>
        </p:nvGrpSpPr>
        <p:grpSpPr>
          <a:xfrm>
            <a:off x="1905000" y="1447800"/>
            <a:ext cx="8439150" cy="4683042"/>
            <a:chOff x="1905000" y="1447800"/>
            <a:chExt cx="8439150" cy="4683042"/>
          </a:xfrm>
        </p:grpSpPr>
        <p:grpSp>
          <p:nvGrpSpPr>
            <p:cNvPr id="13" name="Group 5832">
              <a:extLst>
                <a:ext uri="{FF2B5EF4-FFF2-40B4-BE49-F238E27FC236}">
                  <a16:creationId xmlns:a16="http://schemas.microsoft.com/office/drawing/2014/main" id="{CA1C8EE5-4294-4F9B-B2B4-047B3FD57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000" y="1447800"/>
              <a:ext cx="8439150" cy="4683042"/>
              <a:chOff x="248" y="1756"/>
              <a:chExt cx="5316" cy="5103"/>
            </a:xfrm>
          </p:grpSpPr>
          <p:pic>
            <p:nvPicPr>
              <p:cNvPr id="16" name="Picture 4913" descr="InstrumentThumbnails_05Oct06_Page_1">
                <a:extLst>
                  <a:ext uri="{FF2B5EF4-FFF2-40B4-BE49-F238E27FC236}">
                    <a16:creationId xmlns:a16="http://schemas.microsoft.com/office/drawing/2014/main" id="{8B697891-61D7-4B97-8E4D-F1352A4DAAC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" t="18866" r="21211" b="52734"/>
              <a:stretch>
                <a:fillRect/>
              </a:stretch>
            </p:blipFill>
            <p:spPr bwMode="auto">
              <a:xfrm>
                <a:off x="287" y="1756"/>
                <a:ext cx="5174" cy="1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914" descr="InstrumentThumbnails_05Oct06_Page_2">
                <a:extLst>
                  <a:ext uri="{FF2B5EF4-FFF2-40B4-BE49-F238E27FC236}">
                    <a16:creationId xmlns:a16="http://schemas.microsoft.com/office/drawing/2014/main" id="{B43286D3-BC29-4CEF-B945-F294149F0C8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6" t="23810" r="17511" b="48415"/>
              <a:stretch>
                <a:fillRect/>
              </a:stretch>
            </p:blipFill>
            <p:spPr bwMode="auto">
              <a:xfrm>
                <a:off x="248" y="3483"/>
                <a:ext cx="5278" cy="1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915" descr="InstrumentThumbnails_05Oct06_Page_3">
                <a:extLst>
                  <a:ext uri="{FF2B5EF4-FFF2-40B4-BE49-F238E27FC236}">
                    <a16:creationId xmlns:a16="http://schemas.microsoft.com/office/drawing/2014/main" id="{D5D55C64-8336-47F6-9B0F-06A41C50E95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" t="17746" r="18716" b="47235"/>
              <a:stretch>
                <a:fillRect/>
              </a:stretch>
            </p:blipFill>
            <p:spPr bwMode="auto">
              <a:xfrm>
                <a:off x="249" y="5060"/>
                <a:ext cx="5286" cy="1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4923">
                <a:extLst>
                  <a:ext uri="{FF2B5EF4-FFF2-40B4-BE49-F238E27FC236}">
                    <a16:creationId xmlns:a16="http://schemas.microsoft.com/office/drawing/2014/main" id="{23AFDF7A-E75C-4C6E-B7AB-51D18B258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" y="3301"/>
                <a:ext cx="5075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100" b="1" dirty="0"/>
                  <a:t>a) bottle/reversing therm.                           b) MBT                                              c) XBT                                 d) CTD</a:t>
                </a:r>
              </a:p>
            </p:txBody>
          </p:sp>
          <p:sp>
            <p:nvSpPr>
              <p:cNvPr id="20" name="Text Box 4924">
                <a:extLst>
                  <a:ext uri="{FF2B5EF4-FFF2-40B4-BE49-F238E27FC236}">
                    <a16:creationId xmlns:a16="http://schemas.microsoft.com/office/drawing/2014/main" id="{F7CF7131-A223-430F-91B5-701824E6F4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" y="4921"/>
                <a:ext cx="5236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100" b="1" dirty="0"/>
                  <a:t>          e) towed CTD                                    f) profiling float                          g) moored buoy                  h) ice-tethered profiler</a:t>
                </a:r>
              </a:p>
            </p:txBody>
          </p:sp>
          <p:sp>
            <p:nvSpPr>
              <p:cNvPr id="21" name="Text Box 4925">
                <a:extLst>
                  <a:ext uri="{FF2B5EF4-FFF2-40B4-BE49-F238E27FC236}">
                    <a16:creationId xmlns:a16="http://schemas.microsoft.com/office/drawing/2014/main" id="{F9CED343-A87B-4477-86A9-A97A9573AF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" y="6574"/>
                <a:ext cx="5265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3030538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30305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100" b="1" dirty="0"/>
                  <a:t>           </a:t>
                </a:r>
                <a:r>
                  <a:rPr lang="en-US" altLang="en-US" sz="1100" b="1" dirty="0" err="1"/>
                  <a:t>i</a:t>
                </a:r>
                <a:r>
                  <a:rPr lang="en-US" altLang="en-US" sz="1100" b="1" dirty="0"/>
                  <a:t>) instrumented animal                      j) glider                                 k)  surface                                 j) Plankton tow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0B4A1E-AD96-479E-A306-0FF32BC5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1124" y="3061567"/>
              <a:ext cx="1939664" cy="12618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CA94D3-DD25-48EB-9C88-07520B2F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3535" y="4600926"/>
              <a:ext cx="1920240" cy="128016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0A93522-C8E6-47AE-AA30-C1848368F8E3}"/>
              </a:ext>
            </a:extLst>
          </p:cNvPr>
          <p:cNvSpPr txBox="1"/>
          <p:nvPr/>
        </p:nvSpPr>
        <p:spPr>
          <a:xfrm>
            <a:off x="3380510" y="6182866"/>
            <a:ext cx="762901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Glider photo Robert Todd WHO fromhttps://www.coastalstudiesinstitute.org/gliders-mobile-oceanographic-observing-platforms</a:t>
            </a:r>
            <a:r>
              <a:rPr lang="en-US" dirty="0"/>
              <a:t>/</a:t>
            </a:r>
          </a:p>
          <a:p>
            <a:r>
              <a:rPr lang="en-US" sz="1100" dirty="0"/>
              <a:t>Ice-tethered profiler photo John Kemp WHOI https://phys.org/news/2015-03-ice-tethered-devices-arctic-ocean.html </a:t>
            </a:r>
          </a:p>
        </p:txBody>
      </p:sp>
    </p:spTree>
    <p:extLst>
      <p:ext uri="{BB962C8B-B14F-4D97-AF65-F5344CB8AC3E}">
        <p14:creationId xmlns:p14="http://schemas.microsoft.com/office/powerpoint/2010/main" val="10223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7"/>
    </mc:Choice>
    <mc:Fallback xmlns="">
      <p:transition spd="slow" advTm="536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73" y="692634"/>
            <a:ext cx="7803119" cy="437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 txBox="1"/>
          <p:nvPr/>
        </p:nvSpPr>
        <p:spPr>
          <a:xfrm>
            <a:off x="455685" y="5419125"/>
            <a:ext cx="112806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subsurface ocean temperature profiles yearly in the World Ocean Database.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5B3400-3936-477E-A8BA-C723C70C058C}"/>
              </a:ext>
            </a:extLst>
          </p:cNvPr>
          <p:cNvSpPr txBox="1"/>
          <p:nvPr/>
        </p:nvSpPr>
        <p:spPr>
          <a:xfrm>
            <a:off x="756478" y="1895798"/>
            <a:ext cx="104427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Define the Marine Climate Data System (MCDS)</a:t>
            </a:r>
          </a:p>
          <a:p>
            <a:endParaRPr lang="en-US" sz="2400" b="1" dirty="0"/>
          </a:p>
          <a:p>
            <a:r>
              <a:rPr lang="en-US" sz="2400" b="1" dirty="0"/>
              <a:t>Example of data flow through the MCDS: ocean profile data</a:t>
            </a:r>
          </a:p>
          <a:p>
            <a:endParaRPr lang="en-US" sz="2400" b="1" dirty="0"/>
          </a:p>
          <a:p>
            <a:r>
              <a:rPr lang="en-US" sz="2400" b="1" dirty="0"/>
              <a:t>How does the MCDS fit into the evolving flow of data in the cloud?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CA8B0-5E14-45AE-B854-E63553E9C1E2}"/>
              </a:ext>
            </a:extLst>
          </p:cNvPr>
          <p:cNvSpPr txBox="1"/>
          <p:nvPr/>
        </p:nvSpPr>
        <p:spPr>
          <a:xfrm>
            <a:off x="1630017" y="271911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6990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6713" y="634742"/>
            <a:ext cx="897466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1970699" y="5457244"/>
            <a:ext cx="841282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WOD Global Coverage by depth/year </a:t>
            </a:r>
            <a:endParaRPr/>
          </a:p>
        </p:txBody>
      </p:sp>
      <p:sp>
        <p:nvSpPr>
          <p:cNvPr id="145" name="Google Shape;145;p6"/>
          <p:cNvSpPr txBox="1"/>
          <p:nvPr/>
        </p:nvSpPr>
        <p:spPr>
          <a:xfrm>
            <a:off x="1316713" y="6393546"/>
            <a:ext cx="9770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Meyssignac et al (2019) https://doi.org/10.3389/fmars.2019.00432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8" y="1444911"/>
            <a:ext cx="7335846" cy="3959689"/>
          </a:xfrm>
          <a:prstGeom prst="rect">
            <a:avLst/>
          </a:prstGeom>
        </p:spPr>
      </p:pic>
      <p:sp>
        <p:nvSpPr>
          <p:cNvPr id="3" name="Google Shape;503;p19"/>
          <p:cNvSpPr txBox="1">
            <a:spLocks/>
          </p:cNvSpPr>
          <p:nvPr/>
        </p:nvSpPr>
        <p:spPr>
          <a:xfrm>
            <a:off x="7901423" y="1545425"/>
            <a:ext cx="452626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356,727</a:t>
            </a:r>
            <a:r>
              <a:rPr lang="en-US" b="1" i="0" u="none" strike="noStrike" cap="none" dirty="0">
                <a:solidFill>
                  <a:schemeClr val="dk1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casts added total</a:t>
            </a:r>
            <a:endParaRPr b="1" dirty="0">
              <a:uFillTx/>
              <a:latin typeface="Arial Black" panose="020B0A040201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[bringing total casts in WOD to </a:t>
            </a:r>
            <a:r>
              <a:rPr lang="en-US" b="1" dirty="0">
                <a:solidFill>
                  <a:schemeClr val="dk1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19.1</a:t>
            </a:r>
            <a:r>
              <a:rPr lang="en-US" b="1" i="0" u="none" strike="noStrike" cap="none" dirty="0">
                <a:solidFill>
                  <a:schemeClr val="dk1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million]</a:t>
            </a:r>
            <a:endParaRPr b="1" dirty="0">
              <a:uFillTx/>
              <a:latin typeface="Arial Black" panose="020B0A040201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0" u="none" strike="noStrike" cap="none" dirty="0">
              <a:solidFill>
                <a:schemeClr val="dk1"/>
              </a:solidFill>
              <a:uFillTx/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A5A5A5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164,190</a:t>
            </a:r>
            <a:r>
              <a:rPr lang="en-US" b="1" i="0" u="none" strike="noStrike" cap="none" dirty="0">
                <a:solidFill>
                  <a:srgbClr val="A5A5A5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Profiling float cycles</a:t>
            </a:r>
            <a:r>
              <a:rPr lang="en-US" b="1" i="0" u="none" strike="noStrike" cap="none" dirty="0">
                <a:solidFill>
                  <a:srgbClr val="00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 </a:t>
            </a:r>
            <a:endParaRPr b="1" dirty="0">
              <a:uFillTx/>
              <a:latin typeface="Arial Black" panose="020B0A040201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0066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  </a:t>
            </a:r>
            <a:r>
              <a:rPr lang="en-US" b="1" dirty="0">
                <a:solidFill>
                  <a:srgbClr val="00660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10,138</a:t>
            </a:r>
            <a:r>
              <a:rPr lang="en-US" b="1" i="0" u="none" strike="noStrike" cap="none" dirty="0">
                <a:solidFill>
                  <a:srgbClr val="0066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CTD casts</a:t>
            </a:r>
            <a:endParaRPr b="1" dirty="0">
              <a:uFillTx/>
              <a:latin typeface="Arial Black" panose="020B0A040201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</a:t>
            </a:r>
            <a:r>
              <a:rPr lang="en-US" b="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11,135</a:t>
            </a:r>
            <a:r>
              <a:rPr lang="en-US" b="1" i="0" u="none" strike="noStrike" cap="none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XBT drops</a:t>
            </a:r>
            <a:endParaRPr b="1" dirty="0">
              <a:uFillTx/>
              <a:latin typeface="Arial Black" panose="020B0A040201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00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</a:t>
            </a: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20,328</a:t>
            </a:r>
            <a:r>
              <a:rPr lang="en-US" b="1" i="0" u="none" strike="noStrike" cap="none" dirty="0">
                <a:solidFill>
                  <a:srgbClr val="00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moored buoy </a:t>
            </a:r>
            <a:r>
              <a:rPr lang="en-US" b="1" i="0" u="none" strike="noStrike" cap="none" dirty="0" err="1">
                <a:solidFill>
                  <a:srgbClr val="00000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dailys</a:t>
            </a:r>
            <a:endParaRPr b="1" i="0" u="none" strike="noStrike" cap="none" dirty="0">
              <a:solidFill>
                <a:srgbClr val="000000"/>
              </a:solidFill>
              <a:uFillTx/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31EAFE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</a:t>
            </a:r>
            <a:r>
              <a:rPr lang="en-US" b="1" i="0" u="none" strike="noStrike" cap="none" dirty="0">
                <a:solidFill>
                  <a:srgbClr val="92D05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 86,062</a:t>
            </a:r>
            <a:r>
              <a:rPr lang="en-US" b="1" i="0" u="none" strike="noStrike" cap="none" dirty="0">
                <a:solidFill>
                  <a:srgbClr val="92D05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 glider cycles</a:t>
            </a:r>
            <a:endParaRPr b="1" dirty="0">
              <a:uFillTx/>
              <a:latin typeface="Arial Black" panose="020B0A040201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0070C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 31,181</a:t>
            </a:r>
            <a:r>
              <a:rPr lang="en-US" b="1" i="0" u="none" strike="noStrike" cap="none" dirty="0">
                <a:solidFill>
                  <a:srgbClr val="0070C0"/>
                </a:solidFill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 pinniped dives</a:t>
            </a:r>
            <a:endParaRPr b="1" i="0" u="none" strike="noStrike" cap="none" dirty="0">
              <a:solidFill>
                <a:srgbClr val="0070C0"/>
              </a:solidFill>
              <a:uFillTx/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" name="Google Shape;502;p19"/>
          <p:cNvSpPr txBox="1">
            <a:spLocks/>
          </p:cNvSpPr>
          <p:nvPr/>
        </p:nvSpPr>
        <p:spPr>
          <a:xfrm>
            <a:off x="326586" y="278575"/>
            <a:ext cx="1148618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3600"/>
            </a:pPr>
            <a:r>
              <a:rPr lang="en-US" sz="2800" b="1" dirty="0"/>
              <a:t>World Ocean Database data sources year 2023</a:t>
            </a:r>
            <a:endParaRPr lang="en-US" sz="2800" b="1" dirty="0">
              <a:uFillTx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1070344" y="57291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Sources: GTSPP*, Argo*,  PMEL moored buoys*, CCHDO*, WHOI Ice Tethered Profilers,  IOOS glider DAC, IMOS (Australia), EGO (European Union),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OceanSITES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*regular quarterly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AB3B0-7D9F-4777-8901-560446AD0976}" type="slidenum">
              <a:rPr lang="en-US" smtClean="0">
                <a:uFillTx/>
              </a:rPr>
              <a:t>21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7669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87522-4BC2-460F-86F2-75B0F8461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724852"/>
            <a:ext cx="8382000" cy="452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401C5-87EC-40E7-A778-EF5760FA2361}"/>
              </a:ext>
            </a:extLst>
          </p:cNvPr>
          <p:cNvSpPr txBox="1"/>
          <p:nvPr/>
        </p:nvSpPr>
        <p:spPr>
          <a:xfrm>
            <a:off x="1584960" y="5380672"/>
            <a:ext cx="5746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80,430 Argo cycles (grey)    11,361 of those BGC (blue)</a:t>
            </a:r>
          </a:p>
          <a:p>
            <a:r>
              <a:rPr lang="en-US" b="1" dirty="0"/>
              <a:t>5,180 bottle/CTD casts (dark Green)   3,083 XBT casts (red)</a:t>
            </a:r>
          </a:p>
          <a:p>
            <a:r>
              <a:rPr lang="en-US" b="1" dirty="0"/>
              <a:t>540 MBT casts (light green)   60 XCTD (purple)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77DB4-E4B5-42C2-A9C8-D6366501FB6F}"/>
              </a:ext>
            </a:extLst>
          </p:cNvPr>
          <p:cNvSpPr txBox="1"/>
          <p:nvPr/>
        </p:nvSpPr>
        <p:spPr>
          <a:xfrm>
            <a:off x="2922266" y="224075"/>
            <a:ext cx="634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Indian data in the World Ocean Database</a:t>
            </a:r>
          </a:p>
        </p:txBody>
      </p:sp>
    </p:spTree>
    <p:extLst>
      <p:ext uri="{BB962C8B-B14F-4D97-AF65-F5344CB8AC3E}">
        <p14:creationId xmlns:p14="http://schemas.microsoft.com/office/powerpoint/2010/main" val="201909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EBD60BE8-7F75-4264-9A03-750E37F03F0D}" type="slidenum">
              <a:rPr lang="en-US">
                <a:uFillTx/>
              </a:rPr>
              <a:pPr>
                <a:defRPr>
                  <a:uFillTx/>
                </a:defRPr>
              </a:pPr>
              <a:t>23</a:t>
            </a:fld>
            <a:endParaRPr lang="en-US">
              <a:uFillTx/>
            </a:endParaRPr>
          </a:p>
        </p:txBody>
      </p:sp>
      <p:sp>
        <p:nvSpPr>
          <p:cNvPr id="22531" name="Text Box 24"/>
          <p:cNvSpPr txBox="1">
            <a:spLocks noChangeArrowheads="1"/>
          </p:cNvSpPr>
          <p:nvPr/>
        </p:nvSpPr>
        <p:spPr bwMode="auto">
          <a:xfrm>
            <a:off x="2133600" y="228601"/>
            <a:ext cx="7570788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800" b="1">
                <a:uFillTx/>
                <a:latin typeface="Calibri" pitchFamily="34" charset="0"/>
              </a:rPr>
              <a:t>Examples of Delayed-mode data Updates to WOD</a:t>
            </a: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4648200" y="2971800"/>
            <a:ext cx="2514600" cy="1524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  <a:uFillTx/>
                <a:latin typeface="Calibri" pitchFamily="34" charset="0"/>
              </a:rPr>
              <a:t>World Ocean </a:t>
            </a:r>
          </a:p>
          <a:p>
            <a:pPr algn="ctr"/>
            <a:r>
              <a:rPr lang="en-US" b="1">
                <a:solidFill>
                  <a:schemeClr val="bg1"/>
                </a:solidFill>
                <a:uFillTx/>
                <a:latin typeface="Calibri" pitchFamily="34" charset="0"/>
              </a:rPr>
              <a:t>Database Quarterly</a:t>
            </a:r>
          </a:p>
          <a:p>
            <a:pPr algn="ctr"/>
            <a:r>
              <a:rPr lang="en-US" b="1">
                <a:solidFill>
                  <a:schemeClr val="bg1"/>
                </a:solidFill>
                <a:uFillTx/>
                <a:latin typeface="Calibri" pitchFamily="34" charset="0"/>
              </a:rPr>
              <a:t> Updates</a:t>
            </a:r>
          </a:p>
        </p:txBody>
      </p:sp>
      <p:sp>
        <p:nvSpPr>
          <p:cNvPr id="22533" name="Oval 12"/>
          <p:cNvSpPr>
            <a:spLocks noChangeAspect="1" noChangeArrowheads="1"/>
          </p:cNvSpPr>
          <p:nvPr/>
        </p:nvSpPr>
        <p:spPr bwMode="auto">
          <a:xfrm>
            <a:off x="2590800" y="3276600"/>
            <a:ext cx="1371600" cy="1371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 </a:t>
            </a:r>
          </a:p>
          <a:p>
            <a:pPr algn="ctr"/>
            <a:r>
              <a:rPr lang="en-US" b="1">
                <a:uFillTx/>
                <a:latin typeface="Calibri" pitchFamily="34" charset="0"/>
              </a:rPr>
              <a:t>NOAA</a:t>
            </a:r>
          </a:p>
          <a:p>
            <a:pPr algn="ctr"/>
            <a:r>
              <a:rPr lang="en-US" b="1">
                <a:uFillTx/>
                <a:latin typeface="Calibri" pitchFamily="34" charset="0"/>
              </a:rPr>
              <a:t>Northeast</a:t>
            </a:r>
          </a:p>
          <a:p>
            <a:pPr algn="ctr"/>
            <a:r>
              <a:rPr lang="en-US" b="1">
                <a:uFillTx/>
                <a:latin typeface="Calibri" pitchFamily="34" charset="0"/>
              </a:rPr>
              <a:t> Fisheries</a:t>
            </a:r>
          </a:p>
        </p:txBody>
      </p:sp>
      <p:sp>
        <p:nvSpPr>
          <p:cNvPr id="22534" name="Oval 3"/>
          <p:cNvSpPr>
            <a:spLocks noChangeAspect="1" noChangeArrowheads="1"/>
          </p:cNvSpPr>
          <p:nvPr/>
        </p:nvSpPr>
        <p:spPr bwMode="auto">
          <a:xfrm>
            <a:off x="5638800" y="914400"/>
            <a:ext cx="1371600" cy="13716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CCHDO</a:t>
            </a:r>
          </a:p>
        </p:txBody>
      </p:sp>
      <p:sp>
        <p:nvSpPr>
          <p:cNvPr id="22535" name="Oval 2"/>
          <p:cNvSpPr>
            <a:spLocks noChangeAspect="1" noChangeArrowheads="1"/>
          </p:cNvSpPr>
          <p:nvPr/>
        </p:nvSpPr>
        <p:spPr bwMode="auto">
          <a:xfrm>
            <a:off x="7086600" y="1371600"/>
            <a:ext cx="1371600" cy="13716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 dirty="0">
                <a:uFillTx/>
                <a:latin typeface="Calibri" pitchFamily="34" charset="0"/>
              </a:rPr>
              <a:t>WHOI Ice</a:t>
            </a:r>
          </a:p>
          <a:p>
            <a:pPr algn="ctr"/>
            <a:r>
              <a:rPr lang="en-US" b="1" dirty="0">
                <a:uFillTx/>
                <a:latin typeface="Calibri" pitchFamily="34" charset="0"/>
              </a:rPr>
              <a:t> Tethered Buoys</a:t>
            </a:r>
          </a:p>
        </p:txBody>
      </p:sp>
      <p:sp>
        <p:nvSpPr>
          <p:cNvPr id="22536" name="Oval 12"/>
          <p:cNvSpPr>
            <a:spLocks noChangeAspect="1" noChangeArrowheads="1"/>
          </p:cNvSpPr>
          <p:nvPr/>
        </p:nvSpPr>
        <p:spPr bwMode="auto">
          <a:xfrm>
            <a:off x="4191000" y="914400"/>
            <a:ext cx="1371600" cy="13716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ICES</a:t>
            </a:r>
          </a:p>
        </p:txBody>
      </p:sp>
      <p:sp>
        <p:nvSpPr>
          <p:cNvPr id="22537" name="Line 13"/>
          <p:cNvSpPr>
            <a:spLocks noChangeShapeType="1"/>
          </p:cNvSpPr>
          <p:nvPr/>
        </p:nvSpPr>
        <p:spPr bwMode="auto">
          <a:xfrm rot="5400000">
            <a:off x="5753100" y="2552700"/>
            <a:ext cx="685800" cy="152400"/>
          </a:xfrm>
          <a:prstGeom prst="line">
            <a:avLst/>
          </a:prstGeom>
          <a:noFill/>
          <a:ln w="47625">
            <a:solidFill>
              <a:srgbClr val="00B0F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38" name="Oval 3"/>
          <p:cNvSpPr>
            <a:spLocks noChangeAspect="1" noChangeArrowheads="1"/>
          </p:cNvSpPr>
          <p:nvPr/>
        </p:nvSpPr>
        <p:spPr bwMode="auto">
          <a:xfrm>
            <a:off x="7543800" y="2819400"/>
            <a:ext cx="1371600" cy="1371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CalCOFI</a:t>
            </a:r>
          </a:p>
        </p:txBody>
      </p:sp>
      <p:sp>
        <p:nvSpPr>
          <p:cNvPr id="22539" name="Oval 3"/>
          <p:cNvSpPr>
            <a:spLocks noChangeAspect="1" noChangeArrowheads="1"/>
          </p:cNvSpPr>
          <p:nvPr/>
        </p:nvSpPr>
        <p:spPr bwMode="auto">
          <a:xfrm>
            <a:off x="7696200" y="4419600"/>
            <a:ext cx="1371600" cy="1371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Japan Ocean</a:t>
            </a:r>
          </a:p>
          <a:p>
            <a:pPr algn="ctr"/>
            <a:r>
              <a:rPr lang="en-US" b="1">
                <a:uFillTx/>
                <a:latin typeface="Calibri" pitchFamily="34" charset="0"/>
              </a:rPr>
              <a:t> Data Center</a:t>
            </a:r>
          </a:p>
        </p:txBody>
      </p:sp>
      <p:sp>
        <p:nvSpPr>
          <p:cNvPr id="22540" name="Oval 3"/>
          <p:cNvSpPr>
            <a:spLocks noChangeAspect="1" noChangeArrowheads="1"/>
          </p:cNvSpPr>
          <p:nvPr/>
        </p:nvSpPr>
        <p:spPr bwMode="auto">
          <a:xfrm>
            <a:off x="6400800" y="5105400"/>
            <a:ext cx="1371600" cy="1371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CSIRO</a:t>
            </a:r>
          </a:p>
        </p:txBody>
      </p:sp>
      <p:sp>
        <p:nvSpPr>
          <p:cNvPr id="22541" name="Oval 3"/>
          <p:cNvSpPr>
            <a:spLocks noChangeAspect="1" noChangeArrowheads="1"/>
          </p:cNvSpPr>
          <p:nvPr/>
        </p:nvSpPr>
        <p:spPr bwMode="auto">
          <a:xfrm>
            <a:off x="4800600" y="5257800"/>
            <a:ext cx="1371600" cy="1371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Line W</a:t>
            </a:r>
          </a:p>
        </p:txBody>
      </p:sp>
      <p:sp>
        <p:nvSpPr>
          <p:cNvPr id="22542" name="Oval 3"/>
          <p:cNvSpPr>
            <a:spLocks noChangeAspect="1" noChangeArrowheads="1"/>
          </p:cNvSpPr>
          <p:nvPr/>
        </p:nvSpPr>
        <p:spPr bwMode="auto">
          <a:xfrm>
            <a:off x="3276600" y="4648200"/>
            <a:ext cx="1371600" cy="1371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>
                <a:uFillTx/>
                <a:latin typeface="Calibri" pitchFamily="34" charset="0"/>
              </a:rPr>
              <a:t>INIDEP</a:t>
            </a:r>
          </a:p>
          <a:p>
            <a:pPr algn="ctr"/>
            <a:r>
              <a:rPr lang="en-US" b="1">
                <a:uFillTx/>
                <a:latin typeface="Calibri" pitchFamily="34" charset="0"/>
              </a:rPr>
              <a:t> (Argentina)</a:t>
            </a:r>
          </a:p>
        </p:txBody>
      </p:sp>
      <p:sp>
        <p:nvSpPr>
          <p:cNvPr id="22543" name="Oval 12"/>
          <p:cNvSpPr>
            <a:spLocks noChangeAspect="1" noChangeArrowheads="1"/>
          </p:cNvSpPr>
          <p:nvPr/>
        </p:nvSpPr>
        <p:spPr bwMode="auto">
          <a:xfrm>
            <a:off x="2971800" y="1828800"/>
            <a:ext cx="1371600" cy="1371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b="1" dirty="0">
                <a:uFillTx/>
                <a:latin typeface="Calibri" pitchFamily="34" charset="0"/>
              </a:rPr>
              <a:t>DFO-MEDS</a:t>
            </a:r>
          </a:p>
          <a:p>
            <a:pPr algn="ctr"/>
            <a:r>
              <a:rPr lang="en-US" b="1" dirty="0">
                <a:uFillTx/>
                <a:latin typeface="Calibri" pitchFamily="34" charset="0"/>
              </a:rPr>
              <a:t>CANADA</a:t>
            </a:r>
          </a:p>
        </p:txBody>
      </p:sp>
      <p:sp>
        <p:nvSpPr>
          <p:cNvPr id="22544" name="Line 13"/>
          <p:cNvSpPr>
            <a:spLocks noChangeShapeType="1"/>
          </p:cNvSpPr>
          <p:nvPr/>
        </p:nvSpPr>
        <p:spPr bwMode="auto">
          <a:xfrm rot="5400000" flipV="1">
            <a:off x="4762500" y="2552700"/>
            <a:ext cx="685800" cy="152400"/>
          </a:xfrm>
          <a:prstGeom prst="line">
            <a:avLst/>
          </a:prstGeom>
          <a:noFill/>
          <a:ln w="47625">
            <a:solidFill>
              <a:srgbClr val="00B0F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45" name="Line 13"/>
          <p:cNvSpPr>
            <a:spLocks noChangeShapeType="1"/>
          </p:cNvSpPr>
          <p:nvPr/>
        </p:nvSpPr>
        <p:spPr bwMode="auto">
          <a:xfrm rot="5400000">
            <a:off x="7086600" y="2743200"/>
            <a:ext cx="457200" cy="304800"/>
          </a:xfrm>
          <a:prstGeom prst="line">
            <a:avLst/>
          </a:prstGeom>
          <a:noFill/>
          <a:ln w="47625">
            <a:solidFill>
              <a:srgbClr val="92D05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46" name="Line 13"/>
          <p:cNvSpPr>
            <a:spLocks noChangeShapeType="1"/>
          </p:cNvSpPr>
          <p:nvPr/>
        </p:nvSpPr>
        <p:spPr bwMode="auto">
          <a:xfrm rot="5400000" flipH="1">
            <a:off x="7391400" y="3505200"/>
            <a:ext cx="0" cy="457200"/>
          </a:xfrm>
          <a:prstGeom prst="line">
            <a:avLst/>
          </a:prstGeom>
          <a:noFill/>
          <a:ln w="47625">
            <a:solidFill>
              <a:srgbClr val="FFC00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47" name="Line 13"/>
          <p:cNvSpPr>
            <a:spLocks noChangeShapeType="1"/>
          </p:cNvSpPr>
          <p:nvPr/>
        </p:nvSpPr>
        <p:spPr bwMode="auto">
          <a:xfrm rot="5400000" flipV="1">
            <a:off x="4305300" y="2781300"/>
            <a:ext cx="304800" cy="533400"/>
          </a:xfrm>
          <a:prstGeom prst="line">
            <a:avLst/>
          </a:prstGeom>
          <a:noFill/>
          <a:ln w="47625">
            <a:solidFill>
              <a:srgbClr val="92D05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48" name="Line 13"/>
          <p:cNvSpPr>
            <a:spLocks noChangeShapeType="1"/>
          </p:cNvSpPr>
          <p:nvPr/>
        </p:nvSpPr>
        <p:spPr bwMode="auto">
          <a:xfrm rot="5400000" flipH="1">
            <a:off x="7315200" y="4191000"/>
            <a:ext cx="381000" cy="685800"/>
          </a:xfrm>
          <a:prstGeom prst="line">
            <a:avLst/>
          </a:prstGeom>
          <a:noFill/>
          <a:ln w="47625">
            <a:solidFill>
              <a:srgbClr val="FFC00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49" name="Line 13"/>
          <p:cNvSpPr>
            <a:spLocks noChangeShapeType="1"/>
          </p:cNvSpPr>
          <p:nvPr/>
        </p:nvSpPr>
        <p:spPr bwMode="auto">
          <a:xfrm rot="5400000" flipH="1">
            <a:off x="6515100" y="4686300"/>
            <a:ext cx="609600" cy="228600"/>
          </a:xfrm>
          <a:prstGeom prst="line">
            <a:avLst/>
          </a:prstGeom>
          <a:noFill/>
          <a:ln w="47625">
            <a:solidFill>
              <a:srgbClr val="FFC00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50" name="Line 13"/>
          <p:cNvSpPr>
            <a:spLocks noChangeShapeType="1"/>
          </p:cNvSpPr>
          <p:nvPr/>
        </p:nvSpPr>
        <p:spPr bwMode="auto">
          <a:xfrm rot="5400000" flipH="1" flipV="1">
            <a:off x="5143500" y="4838700"/>
            <a:ext cx="762000" cy="76200"/>
          </a:xfrm>
          <a:prstGeom prst="line">
            <a:avLst/>
          </a:prstGeom>
          <a:noFill/>
          <a:ln w="47625">
            <a:solidFill>
              <a:srgbClr val="92D05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51" name="Line 13"/>
          <p:cNvSpPr>
            <a:spLocks noChangeShapeType="1"/>
          </p:cNvSpPr>
          <p:nvPr/>
        </p:nvSpPr>
        <p:spPr bwMode="auto">
          <a:xfrm rot="5400000" flipH="1" flipV="1">
            <a:off x="4419600" y="4495800"/>
            <a:ext cx="304800" cy="304800"/>
          </a:xfrm>
          <a:prstGeom prst="line">
            <a:avLst/>
          </a:prstGeom>
          <a:noFill/>
          <a:ln w="47625">
            <a:solidFill>
              <a:srgbClr val="92D05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52" name="Line 13"/>
          <p:cNvSpPr>
            <a:spLocks noChangeShapeType="1"/>
          </p:cNvSpPr>
          <p:nvPr/>
        </p:nvSpPr>
        <p:spPr bwMode="auto">
          <a:xfrm rot="5400000" flipH="1" flipV="1">
            <a:off x="4381500" y="3619500"/>
            <a:ext cx="0" cy="685800"/>
          </a:xfrm>
          <a:prstGeom prst="line">
            <a:avLst/>
          </a:prstGeom>
          <a:noFill/>
          <a:ln w="47625">
            <a:solidFill>
              <a:srgbClr val="92D050"/>
            </a:solidFill>
            <a:round/>
            <a:tailEnd type="triangle" w="lg" len="lg"/>
          </a:ln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22553" name="TextBox 54"/>
          <p:cNvSpPr txBox="1">
            <a:spLocks noChangeArrowheads="1"/>
          </p:cNvSpPr>
          <p:nvPr/>
        </p:nvSpPr>
        <p:spPr bwMode="auto">
          <a:xfrm>
            <a:off x="8763001" y="990601"/>
            <a:ext cx="176371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F0"/>
                </a:solidFill>
                <a:uFillTx/>
                <a:latin typeface="Calibri" pitchFamily="34" charset="0"/>
              </a:rPr>
              <a:t>Blue – Quarterly</a:t>
            </a:r>
          </a:p>
          <a:p>
            <a:r>
              <a:rPr lang="en-US" b="1">
                <a:solidFill>
                  <a:srgbClr val="FFC000"/>
                </a:solidFill>
                <a:uFillTx/>
                <a:latin typeface="Calibri" pitchFamily="34" charset="0"/>
              </a:rPr>
              <a:t>Orange- Yearly</a:t>
            </a:r>
          </a:p>
          <a:p>
            <a:r>
              <a:rPr lang="en-US" b="1">
                <a:solidFill>
                  <a:srgbClr val="92D050"/>
                </a:solidFill>
                <a:uFillTx/>
                <a:latin typeface="Calibri" pitchFamily="34" charset="0"/>
              </a:rPr>
              <a:t>Green - Irregular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75"/>
    </mc:Choice>
    <mc:Fallback xmlns="">
      <p:transition spd="slow" advTm="9217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228600"/>
            <a:ext cx="4967578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Idealized Flow of data from originator to database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05600" y="1600200"/>
            <a:ext cx="3581400" cy="3429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WOD   Homogenous Formatted Database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72546" y="5410201"/>
            <a:ext cx="3795889" cy="1345955"/>
            <a:chOff x="228600" y="757969"/>
            <a:chExt cx="3795889" cy="1345955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" y="757969"/>
              <a:ext cx="3795889" cy="1345955"/>
              <a:chOff x="228600" y="757969"/>
              <a:chExt cx="3795889" cy="134595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28600" y="914400"/>
                <a:ext cx="2514600" cy="914400"/>
                <a:chOff x="228600" y="914400"/>
                <a:chExt cx="2514600" cy="117404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228600" y="9144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381000" y="10668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533400" y="12192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685800" y="13716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2057400" y="1577622"/>
                  <a:ext cx="685800" cy="22578"/>
                </a:xfrm>
                <a:prstGeom prst="straightConnector1">
                  <a:avLst/>
                </a:prstGeom>
                <a:ln w="1270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ounded Rectangle 14"/>
              <p:cNvSpPr/>
              <p:nvPr/>
            </p:nvSpPr>
            <p:spPr>
              <a:xfrm>
                <a:off x="2729089" y="757969"/>
                <a:ext cx="1295400" cy="1345955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43389" y="892337"/>
              <a:ext cx="106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Observing System IV Assembly Center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72546" y="2408016"/>
            <a:ext cx="3795889" cy="1345955"/>
            <a:chOff x="228600" y="757969"/>
            <a:chExt cx="3795889" cy="1345955"/>
          </a:xfrm>
        </p:grpSpPr>
        <p:grpSp>
          <p:nvGrpSpPr>
            <p:cNvPr id="28" name="Group 27"/>
            <p:cNvGrpSpPr/>
            <p:nvPr/>
          </p:nvGrpSpPr>
          <p:grpSpPr>
            <a:xfrm>
              <a:off x="228600" y="757969"/>
              <a:ext cx="3795889" cy="1345955"/>
              <a:chOff x="228600" y="757969"/>
              <a:chExt cx="3795889" cy="1345955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28600" y="914400"/>
                <a:ext cx="2514600" cy="914400"/>
                <a:chOff x="228600" y="914400"/>
                <a:chExt cx="2514600" cy="1174044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228600" y="9144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381000" y="10668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>
                  <a:off x="533400" y="12192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685800" y="13716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2057400" y="1577622"/>
                  <a:ext cx="685800" cy="22578"/>
                </a:xfrm>
                <a:prstGeom prst="straightConnector1">
                  <a:avLst/>
                </a:prstGeom>
                <a:ln w="1270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ounded Rectangle 30"/>
              <p:cNvSpPr/>
              <p:nvPr/>
            </p:nvSpPr>
            <p:spPr>
              <a:xfrm>
                <a:off x="2729089" y="757969"/>
                <a:ext cx="1295400" cy="1345955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843389" y="892337"/>
              <a:ext cx="106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Observing System I </a:t>
              </a:r>
              <a:r>
                <a:rPr lang="en-US" sz="1600" b="1" dirty="0" err="1">
                  <a:solidFill>
                    <a:schemeClr val="bg1"/>
                  </a:solidFill>
                </a:rPr>
                <a:t>I</a:t>
              </a:r>
              <a:r>
                <a:rPr lang="en-US" sz="1600" b="1" dirty="0">
                  <a:solidFill>
                    <a:schemeClr val="bg1"/>
                  </a:solidFill>
                </a:rPr>
                <a:t> Assembly Center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905001" y="3886200"/>
            <a:ext cx="3795889" cy="1345955"/>
            <a:chOff x="228600" y="757969"/>
            <a:chExt cx="3795889" cy="1345955"/>
          </a:xfrm>
        </p:grpSpPr>
        <p:grpSp>
          <p:nvGrpSpPr>
            <p:cNvPr id="38" name="Group 37"/>
            <p:cNvGrpSpPr/>
            <p:nvPr/>
          </p:nvGrpSpPr>
          <p:grpSpPr>
            <a:xfrm>
              <a:off x="228600" y="757969"/>
              <a:ext cx="3795889" cy="1345955"/>
              <a:chOff x="228600" y="757969"/>
              <a:chExt cx="3795889" cy="1345955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28600" y="914400"/>
                <a:ext cx="2514600" cy="914400"/>
                <a:chOff x="228600" y="914400"/>
                <a:chExt cx="2514600" cy="1174044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228600" y="9144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381000" y="10668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533400" y="12192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685800" y="13716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2057400" y="1577622"/>
                  <a:ext cx="685800" cy="22578"/>
                </a:xfrm>
                <a:prstGeom prst="straightConnector1">
                  <a:avLst/>
                </a:prstGeom>
                <a:ln w="1270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ounded Rectangle 40"/>
              <p:cNvSpPr/>
              <p:nvPr/>
            </p:nvSpPr>
            <p:spPr>
              <a:xfrm>
                <a:off x="2729089" y="757969"/>
                <a:ext cx="1295400" cy="1345955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843389" y="892337"/>
              <a:ext cx="106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Observing System III Assembly Center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05001" y="910370"/>
            <a:ext cx="3795889" cy="1345955"/>
            <a:chOff x="228600" y="757969"/>
            <a:chExt cx="3795889" cy="1345955"/>
          </a:xfrm>
        </p:grpSpPr>
        <p:grpSp>
          <p:nvGrpSpPr>
            <p:cNvPr id="48" name="Group 47"/>
            <p:cNvGrpSpPr/>
            <p:nvPr/>
          </p:nvGrpSpPr>
          <p:grpSpPr>
            <a:xfrm>
              <a:off x="228600" y="757969"/>
              <a:ext cx="3795889" cy="1345955"/>
              <a:chOff x="228600" y="757969"/>
              <a:chExt cx="3795889" cy="1345955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228600" y="914400"/>
                <a:ext cx="2514600" cy="914400"/>
                <a:chOff x="228600" y="914400"/>
                <a:chExt cx="2514600" cy="1174044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228600" y="9144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381000" y="10668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533400" y="12192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685800" y="1371600"/>
                  <a:ext cx="1371600" cy="716844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/>
                    <a:t>Recorded measurements</a:t>
                  </a:r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2057400" y="1577622"/>
                  <a:ext cx="685800" cy="22578"/>
                </a:xfrm>
                <a:prstGeom prst="straightConnector1">
                  <a:avLst/>
                </a:prstGeom>
                <a:ln w="1270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ounded Rectangle 50"/>
              <p:cNvSpPr/>
              <p:nvPr/>
            </p:nvSpPr>
            <p:spPr>
              <a:xfrm>
                <a:off x="2729089" y="757969"/>
                <a:ext cx="1295400" cy="1345955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843389" y="892337"/>
              <a:ext cx="106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Observing System I Assembly Center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>
            <a:off x="5738990" y="1716725"/>
            <a:ext cx="127141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86590" y="3076161"/>
            <a:ext cx="1119011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586589" y="4440481"/>
            <a:ext cx="1119011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554134" y="5029201"/>
            <a:ext cx="1608666" cy="117267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028744" y="5685327"/>
            <a:ext cx="3276600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All data in the same format from measurement all the way to the main assembled database</a:t>
            </a:r>
          </a:p>
        </p:txBody>
      </p:sp>
    </p:spTree>
    <p:extLst>
      <p:ext uri="{BB962C8B-B14F-4D97-AF65-F5344CB8AC3E}">
        <p14:creationId xmlns:p14="http://schemas.microsoft.com/office/powerpoint/2010/main" val="1996805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147;p4">
            <a:extLst>
              <a:ext uri="{FF2B5EF4-FFF2-40B4-BE49-F238E27FC236}">
                <a16:creationId xmlns:a16="http://schemas.microsoft.com/office/drawing/2014/main" id="{0D76088D-C23C-0E4A-AFEF-9125B3AB25F2}"/>
              </a:ext>
            </a:extLst>
          </p:cNvPr>
          <p:cNvCxnSpPr>
            <a:cxnSpLocks/>
          </p:cNvCxnSpPr>
          <p:nvPr/>
        </p:nvCxnSpPr>
        <p:spPr>
          <a:xfrm>
            <a:off x="3278873" y="2759378"/>
            <a:ext cx="3439582" cy="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146;p4">
            <a:extLst>
              <a:ext uri="{FF2B5EF4-FFF2-40B4-BE49-F238E27FC236}">
                <a16:creationId xmlns:a16="http://schemas.microsoft.com/office/drawing/2014/main" id="{8D243BD6-C362-F148-BC39-E6DC4FBCBE9A}"/>
              </a:ext>
            </a:extLst>
          </p:cNvPr>
          <p:cNvCxnSpPr>
            <a:cxnSpLocks/>
          </p:cNvCxnSpPr>
          <p:nvPr/>
        </p:nvCxnSpPr>
        <p:spPr>
          <a:xfrm>
            <a:off x="3497595" y="2907702"/>
            <a:ext cx="3220860" cy="0"/>
          </a:xfrm>
          <a:prstGeom prst="straightConnector1">
            <a:avLst/>
          </a:prstGeom>
          <a:noFill/>
          <a:ln w="38100" cap="flat" cmpd="sng">
            <a:solidFill>
              <a:srgbClr val="3A3838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71" name="Google Shape;151;p4">
            <a:extLst>
              <a:ext uri="{FF2B5EF4-FFF2-40B4-BE49-F238E27FC236}">
                <a16:creationId xmlns:a16="http://schemas.microsoft.com/office/drawing/2014/main" id="{722F7651-B332-204F-BC2D-4AC4004DA185}"/>
              </a:ext>
            </a:extLst>
          </p:cNvPr>
          <p:cNvGrpSpPr/>
          <p:nvPr/>
        </p:nvGrpSpPr>
        <p:grpSpPr>
          <a:xfrm>
            <a:off x="3654228" y="4032746"/>
            <a:ext cx="690425" cy="528683"/>
            <a:chOff x="2215444" y="4395031"/>
            <a:chExt cx="690425" cy="528683"/>
          </a:xfrm>
        </p:grpSpPr>
        <p:cxnSp>
          <p:nvCxnSpPr>
            <p:cNvPr id="72" name="Google Shape;152;p4">
              <a:extLst>
                <a:ext uri="{FF2B5EF4-FFF2-40B4-BE49-F238E27FC236}">
                  <a16:creationId xmlns:a16="http://schemas.microsoft.com/office/drawing/2014/main" id="{44CF900C-FD72-9C4A-B382-2D566A365B1C}"/>
                </a:ext>
              </a:extLst>
            </p:cNvPr>
            <p:cNvCxnSpPr/>
            <p:nvPr/>
          </p:nvCxnSpPr>
          <p:spPr>
            <a:xfrm>
              <a:off x="2215444" y="4906129"/>
              <a:ext cx="685800" cy="17585"/>
            </a:xfrm>
            <a:prstGeom prst="straightConnector1">
              <a:avLst/>
            </a:prstGeom>
            <a:noFill/>
            <a:ln w="38100" cap="flat" cmpd="sng">
              <a:solidFill>
                <a:srgbClr val="F5CD75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3" name="Google Shape;153;p4">
              <a:extLst>
                <a:ext uri="{FF2B5EF4-FFF2-40B4-BE49-F238E27FC236}">
                  <a16:creationId xmlns:a16="http://schemas.microsoft.com/office/drawing/2014/main" id="{41B4F7E6-21AE-CE44-9453-EBF6FBBCF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8401" y="4395031"/>
              <a:ext cx="607468" cy="290702"/>
            </a:xfrm>
            <a:prstGeom prst="straightConnector1">
              <a:avLst/>
            </a:prstGeom>
            <a:noFill/>
            <a:ln w="38100" cap="flat" cmpd="sng">
              <a:solidFill>
                <a:srgbClr val="F5CD75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74" name="Google Shape;154;p4">
            <a:extLst>
              <a:ext uri="{FF2B5EF4-FFF2-40B4-BE49-F238E27FC236}">
                <a16:creationId xmlns:a16="http://schemas.microsoft.com/office/drawing/2014/main" id="{61012078-96ED-9C46-AC71-78A1C1BA74FE}"/>
              </a:ext>
            </a:extLst>
          </p:cNvPr>
          <p:cNvGrpSpPr/>
          <p:nvPr/>
        </p:nvGrpSpPr>
        <p:grpSpPr>
          <a:xfrm>
            <a:off x="3607663" y="3886497"/>
            <a:ext cx="726721" cy="545606"/>
            <a:chOff x="2215445" y="4427870"/>
            <a:chExt cx="726721" cy="545606"/>
          </a:xfrm>
        </p:grpSpPr>
        <p:cxnSp>
          <p:nvCxnSpPr>
            <p:cNvPr id="75" name="Google Shape;155;p4">
              <a:extLst>
                <a:ext uri="{FF2B5EF4-FFF2-40B4-BE49-F238E27FC236}">
                  <a16:creationId xmlns:a16="http://schemas.microsoft.com/office/drawing/2014/main" id="{3C3EEB50-30F8-F046-984B-A5D8E570A179}"/>
                </a:ext>
              </a:extLst>
            </p:cNvPr>
            <p:cNvCxnSpPr>
              <a:cxnSpLocks/>
            </p:cNvCxnSpPr>
            <p:nvPr/>
          </p:nvCxnSpPr>
          <p:spPr>
            <a:xfrm>
              <a:off x="2254269" y="4973476"/>
              <a:ext cx="687897" cy="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6" name="Google Shape;156;p4">
              <a:extLst>
                <a:ext uri="{FF2B5EF4-FFF2-40B4-BE49-F238E27FC236}">
                  <a16:creationId xmlns:a16="http://schemas.microsoft.com/office/drawing/2014/main" id="{05AD9E2D-C77F-6C4A-8B60-E322EF1B3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5445" y="4427870"/>
              <a:ext cx="726721" cy="35233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77" name="Google Shape;157;p4">
            <a:extLst>
              <a:ext uri="{FF2B5EF4-FFF2-40B4-BE49-F238E27FC236}">
                <a16:creationId xmlns:a16="http://schemas.microsoft.com/office/drawing/2014/main" id="{7595B400-360B-514D-995C-7CF0A9D4B731}"/>
              </a:ext>
            </a:extLst>
          </p:cNvPr>
          <p:cNvGrpSpPr/>
          <p:nvPr/>
        </p:nvGrpSpPr>
        <p:grpSpPr>
          <a:xfrm>
            <a:off x="3311329" y="3764280"/>
            <a:ext cx="1039988" cy="587316"/>
            <a:chOff x="2215445" y="4503046"/>
            <a:chExt cx="1039988" cy="587316"/>
          </a:xfrm>
        </p:grpSpPr>
        <p:cxnSp>
          <p:nvCxnSpPr>
            <p:cNvPr id="78" name="Google Shape;158;p4">
              <a:extLst>
                <a:ext uri="{FF2B5EF4-FFF2-40B4-BE49-F238E27FC236}">
                  <a16:creationId xmlns:a16="http://schemas.microsoft.com/office/drawing/2014/main" id="{4B19E113-CD39-524A-B826-C337E7414978}"/>
                </a:ext>
              </a:extLst>
            </p:cNvPr>
            <p:cNvCxnSpPr>
              <a:cxnSpLocks/>
            </p:cNvCxnSpPr>
            <p:nvPr/>
          </p:nvCxnSpPr>
          <p:spPr>
            <a:xfrm>
              <a:off x="2287068" y="4773561"/>
              <a:ext cx="958278" cy="316801"/>
            </a:xfrm>
            <a:prstGeom prst="straightConnector1">
              <a:avLst/>
            </a:prstGeom>
            <a:noFill/>
            <a:ln w="381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9" name="Google Shape;159;p4">
              <a:extLst>
                <a:ext uri="{FF2B5EF4-FFF2-40B4-BE49-F238E27FC236}">
                  <a16:creationId xmlns:a16="http://schemas.microsoft.com/office/drawing/2014/main" id="{5F3396E4-B84B-294F-8CCC-4CAD9F9EE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5445" y="4503046"/>
              <a:ext cx="1039988" cy="277155"/>
            </a:xfrm>
            <a:prstGeom prst="straightConnector1">
              <a:avLst/>
            </a:prstGeom>
            <a:noFill/>
            <a:ln w="381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80" name="Google Shape;160;p4">
            <a:extLst>
              <a:ext uri="{FF2B5EF4-FFF2-40B4-BE49-F238E27FC236}">
                <a16:creationId xmlns:a16="http://schemas.microsoft.com/office/drawing/2014/main" id="{232C463B-4343-3747-907B-FDE218778566}"/>
              </a:ext>
            </a:extLst>
          </p:cNvPr>
          <p:cNvGrpSpPr/>
          <p:nvPr/>
        </p:nvGrpSpPr>
        <p:grpSpPr>
          <a:xfrm>
            <a:off x="3216594" y="3640837"/>
            <a:ext cx="1150937" cy="601944"/>
            <a:chOff x="2153165" y="4534542"/>
            <a:chExt cx="1150937" cy="601944"/>
          </a:xfrm>
        </p:grpSpPr>
        <p:cxnSp>
          <p:nvCxnSpPr>
            <p:cNvPr id="81" name="Google Shape;161;p4">
              <a:extLst>
                <a:ext uri="{FF2B5EF4-FFF2-40B4-BE49-F238E27FC236}">
                  <a16:creationId xmlns:a16="http://schemas.microsoft.com/office/drawing/2014/main" id="{80E7353C-3AE3-7D4E-999C-CB54D4901444}"/>
                </a:ext>
              </a:extLst>
            </p:cNvPr>
            <p:cNvCxnSpPr/>
            <p:nvPr/>
          </p:nvCxnSpPr>
          <p:spPr>
            <a:xfrm>
              <a:off x="2153165" y="4775362"/>
              <a:ext cx="1124654" cy="361124"/>
            </a:xfrm>
            <a:prstGeom prst="straightConnector1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82" name="Google Shape;162;p4">
              <a:extLst>
                <a:ext uri="{FF2B5EF4-FFF2-40B4-BE49-F238E27FC236}">
                  <a16:creationId xmlns:a16="http://schemas.microsoft.com/office/drawing/2014/main" id="{F2FC0A19-B3B6-FF45-BCEA-6D5154DED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5445" y="4534542"/>
              <a:ext cx="1088657" cy="245660"/>
            </a:xfrm>
            <a:prstGeom prst="straightConnector1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F98E36A6-D231-5D44-BB4B-B39A0DEA5B6E}"/>
              </a:ext>
            </a:extLst>
          </p:cNvPr>
          <p:cNvSpPr txBox="1"/>
          <p:nvPr/>
        </p:nvSpPr>
        <p:spPr>
          <a:xfrm>
            <a:off x="0" y="56744"/>
            <a:ext cx="1219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Calibri"/>
                <a:cs typeface="Calibri"/>
              </a:rPr>
              <a:t>Real Flow of Data from Originator to WOD</a:t>
            </a:r>
            <a:endParaRPr sz="44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4" name="Google Shape;116;p4">
            <a:extLst>
              <a:ext uri="{FF2B5EF4-FFF2-40B4-BE49-F238E27FC236}">
                <a16:creationId xmlns:a16="http://schemas.microsoft.com/office/drawing/2014/main" id="{FD18B2E6-014E-2C44-BB06-765A1553DE7A}"/>
              </a:ext>
            </a:extLst>
          </p:cNvPr>
          <p:cNvSpPr/>
          <p:nvPr/>
        </p:nvSpPr>
        <p:spPr>
          <a:xfrm>
            <a:off x="6806651" y="1561006"/>
            <a:ext cx="3581400" cy="3468194"/>
          </a:xfrm>
          <a:prstGeom prst="roundRect">
            <a:avLst>
              <a:gd name="adj" fmla="val 14521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WOD   Homogenous Formatted Database</a:t>
            </a:r>
            <a:endParaRPr dirty="0"/>
          </a:p>
        </p:txBody>
      </p:sp>
      <p:sp>
        <p:nvSpPr>
          <p:cNvPr id="5" name="Google Shape;117;p4">
            <a:extLst>
              <a:ext uri="{FF2B5EF4-FFF2-40B4-BE49-F238E27FC236}">
                <a16:creationId xmlns:a16="http://schemas.microsoft.com/office/drawing/2014/main" id="{A043AD61-19FD-924D-9464-43CDC3C35E41}"/>
              </a:ext>
            </a:extLst>
          </p:cNvPr>
          <p:cNvSpPr/>
          <p:nvPr/>
        </p:nvSpPr>
        <p:spPr>
          <a:xfrm>
            <a:off x="1872545" y="5385871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sp>
        <p:nvSpPr>
          <p:cNvPr id="6" name="Google Shape;118;p4">
            <a:extLst>
              <a:ext uri="{FF2B5EF4-FFF2-40B4-BE49-F238E27FC236}">
                <a16:creationId xmlns:a16="http://schemas.microsoft.com/office/drawing/2014/main" id="{64952996-2EDF-D944-8DA5-0E2C242A3F78}"/>
              </a:ext>
            </a:extLst>
          </p:cNvPr>
          <p:cNvSpPr/>
          <p:nvPr/>
        </p:nvSpPr>
        <p:spPr>
          <a:xfrm>
            <a:off x="2024945" y="5504567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sp>
        <p:nvSpPr>
          <p:cNvPr id="9" name="Google Shape;121;p4">
            <a:extLst>
              <a:ext uri="{FF2B5EF4-FFF2-40B4-BE49-F238E27FC236}">
                <a16:creationId xmlns:a16="http://schemas.microsoft.com/office/drawing/2014/main" id="{2BAEB721-02CC-854A-982D-496298C33081}"/>
              </a:ext>
            </a:extLst>
          </p:cNvPr>
          <p:cNvSpPr/>
          <p:nvPr/>
        </p:nvSpPr>
        <p:spPr>
          <a:xfrm>
            <a:off x="4456993" y="5462143"/>
            <a:ext cx="1295400" cy="92453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22;p4">
            <a:extLst>
              <a:ext uri="{FF2B5EF4-FFF2-40B4-BE49-F238E27FC236}">
                <a16:creationId xmlns:a16="http://schemas.microsoft.com/office/drawing/2014/main" id="{CE6BAD89-E8E9-8249-A103-329AC81A586C}"/>
              </a:ext>
            </a:extLst>
          </p:cNvPr>
          <p:cNvSpPr txBox="1"/>
          <p:nvPr/>
        </p:nvSpPr>
        <p:spPr>
          <a:xfrm>
            <a:off x="4478712" y="5523494"/>
            <a:ext cx="12749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Assembly Center</a:t>
            </a:r>
            <a:endParaRPr dirty="0"/>
          </a:p>
        </p:txBody>
      </p:sp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4C1170A9-02AD-7341-BC4D-09D8382ACAAA}"/>
              </a:ext>
            </a:extLst>
          </p:cNvPr>
          <p:cNvSpPr/>
          <p:nvPr/>
        </p:nvSpPr>
        <p:spPr>
          <a:xfrm>
            <a:off x="1872545" y="2564447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 dirty="0"/>
          </a:p>
        </p:txBody>
      </p:sp>
      <p:sp>
        <p:nvSpPr>
          <p:cNvPr id="12" name="Google Shape;124;p4">
            <a:extLst>
              <a:ext uri="{FF2B5EF4-FFF2-40B4-BE49-F238E27FC236}">
                <a16:creationId xmlns:a16="http://schemas.microsoft.com/office/drawing/2014/main" id="{919E71C3-D41A-3944-9A4B-22C11DD03CAF}"/>
              </a:ext>
            </a:extLst>
          </p:cNvPr>
          <p:cNvSpPr/>
          <p:nvPr/>
        </p:nvSpPr>
        <p:spPr>
          <a:xfrm>
            <a:off x="2024945" y="2683143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279DCAE5-4422-BC4B-ABDC-75648A05AE1A}"/>
              </a:ext>
            </a:extLst>
          </p:cNvPr>
          <p:cNvSpPr/>
          <p:nvPr/>
        </p:nvSpPr>
        <p:spPr>
          <a:xfrm>
            <a:off x="2177345" y="2801839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cxnSp>
        <p:nvCxnSpPr>
          <p:cNvPr id="15" name="Google Shape;127;p4">
            <a:extLst>
              <a:ext uri="{FF2B5EF4-FFF2-40B4-BE49-F238E27FC236}">
                <a16:creationId xmlns:a16="http://schemas.microsoft.com/office/drawing/2014/main" id="{8229DDE4-3AEC-3B49-9969-78E9B95743D3}"/>
              </a:ext>
            </a:extLst>
          </p:cNvPr>
          <p:cNvCxnSpPr>
            <a:cxnSpLocks/>
          </p:cNvCxnSpPr>
          <p:nvPr/>
        </p:nvCxnSpPr>
        <p:spPr>
          <a:xfrm>
            <a:off x="3654228" y="3204349"/>
            <a:ext cx="3064227" cy="1793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" name="Google Shape;128;p4">
            <a:extLst>
              <a:ext uri="{FF2B5EF4-FFF2-40B4-BE49-F238E27FC236}">
                <a16:creationId xmlns:a16="http://schemas.microsoft.com/office/drawing/2014/main" id="{38CEBA7D-747E-8F44-965F-174B7F9B3FB5}"/>
              </a:ext>
            </a:extLst>
          </p:cNvPr>
          <p:cNvSpPr/>
          <p:nvPr/>
        </p:nvSpPr>
        <p:spPr>
          <a:xfrm>
            <a:off x="1898116" y="3703945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grpSp>
        <p:nvGrpSpPr>
          <p:cNvPr id="17" name="Google Shape;129;p4">
            <a:extLst>
              <a:ext uri="{FF2B5EF4-FFF2-40B4-BE49-F238E27FC236}">
                <a16:creationId xmlns:a16="http://schemas.microsoft.com/office/drawing/2014/main" id="{213BC45E-4BE8-124A-8042-EF86DF0244AA}"/>
              </a:ext>
            </a:extLst>
          </p:cNvPr>
          <p:cNvGrpSpPr/>
          <p:nvPr/>
        </p:nvGrpSpPr>
        <p:grpSpPr>
          <a:xfrm>
            <a:off x="1898116" y="1049042"/>
            <a:ext cx="3846802" cy="1353273"/>
            <a:chOff x="228600" y="757970"/>
            <a:chExt cx="3846802" cy="1353273"/>
          </a:xfrm>
        </p:grpSpPr>
        <p:grpSp>
          <p:nvGrpSpPr>
            <p:cNvPr id="18" name="Google Shape;130;p4">
              <a:extLst>
                <a:ext uri="{FF2B5EF4-FFF2-40B4-BE49-F238E27FC236}">
                  <a16:creationId xmlns:a16="http://schemas.microsoft.com/office/drawing/2014/main" id="{D6CAF32E-D1E1-B348-87C7-C0169E4BECF4}"/>
                </a:ext>
              </a:extLst>
            </p:cNvPr>
            <p:cNvGrpSpPr/>
            <p:nvPr/>
          </p:nvGrpSpPr>
          <p:grpSpPr>
            <a:xfrm>
              <a:off x="228600" y="757970"/>
              <a:ext cx="3795889" cy="1258856"/>
              <a:chOff x="228600" y="757970"/>
              <a:chExt cx="3795889" cy="1258856"/>
            </a:xfrm>
          </p:grpSpPr>
          <p:grpSp>
            <p:nvGrpSpPr>
              <p:cNvPr id="20" name="Google Shape;131;p4">
                <a:extLst>
                  <a:ext uri="{FF2B5EF4-FFF2-40B4-BE49-F238E27FC236}">
                    <a16:creationId xmlns:a16="http://schemas.microsoft.com/office/drawing/2014/main" id="{DE8FC70A-0AF7-854F-B580-18E3814D2B83}"/>
                  </a:ext>
                </a:extLst>
              </p:cNvPr>
              <p:cNvGrpSpPr/>
              <p:nvPr/>
            </p:nvGrpSpPr>
            <p:grpSpPr>
              <a:xfrm>
                <a:off x="228600" y="861235"/>
                <a:ext cx="2499635" cy="914401"/>
                <a:chOff x="228600" y="846140"/>
                <a:chExt cx="2499635" cy="1174045"/>
              </a:xfrm>
            </p:grpSpPr>
            <p:sp>
              <p:nvSpPr>
                <p:cNvPr id="22" name="Google Shape;132;p4">
                  <a:extLst>
                    <a:ext uri="{FF2B5EF4-FFF2-40B4-BE49-F238E27FC236}">
                      <a16:creationId xmlns:a16="http://schemas.microsoft.com/office/drawing/2014/main" id="{9CCD2881-C3C1-A247-904D-F6A878509D5D}"/>
                    </a:ext>
                  </a:extLst>
                </p:cNvPr>
                <p:cNvSpPr/>
                <p:nvPr/>
              </p:nvSpPr>
              <p:spPr>
                <a:xfrm>
                  <a:off x="228600" y="846140"/>
                  <a:ext cx="1371600" cy="71684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Recorded measurements</a:t>
                  </a:r>
                  <a:endParaRPr sz="1200" dirty="0"/>
                </a:p>
              </p:txBody>
            </p:sp>
            <p:sp>
              <p:nvSpPr>
                <p:cNvPr id="23" name="Google Shape;133;p4">
                  <a:extLst>
                    <a:ext uri="{FF2B5EF4-FFF2-40B4-BE49-F238E27FC236}">
                      <a16:creationId xmlns:a16="http://schemas.microsoft.com/office/drawing/2014/main" id="{C12040B9-5A13-624B-A99D-AF44FE23A13C}"/>
                    </a:ext>
                  </a:extLst>
                </p:cNvPr>
                <p:cNvSpPr/>
                <p:nvPr/>
              </p:nvSpPr>
              <p:spPr>
                <a:xfrm>
                  <a:off x="381000" y="998540"/>
                  <a:ext cx="1371600" cy="71684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Recorded measurements</a:t>
                  </a:r>
                  <a:endParaRPr sz="1200"/>
                </a:p>
              </p:txBody>
            </p:sp>
            <p:sp>
              <p:nvSpPr>
                <p:cNvPr id="24" name="Google Shape;134;p4">
                  <a:extLst>
                    <a:ext uri="{FF2B5EF4-FFF2-40B4-BE49-F238E27FC236}">
                      <a16:creationId xmlns:a16="http://schemas.microsoft.com/office/drawing/2014/main" id="{13EA9B19-DD8F-5942-ACF4-F3B3984108C1}"/>
                    </a:ext>
                  </a:extLst>
                </p:cNvPr>
                <p:cNvSpPr/>
                <p:nvPr/>
              </p:nvSpPr>
              <p:spPr>
                <a:xfrm>
                  <a:off x="533400" y="1150939"/>
                  <a:ext cx="1371600" cy="71684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Recorded measurements</a:t>
                  </a:r>
                  <a:endParaRPr sz="1200"/>
                </a:p>
              </p:txBody>
            </p:sp>
            <p:sp>
              <p:nvSpPr>
                <p:cNvPr id="25" name="Google Shape;135;p4">
                  <a:extLst>
                    <a:ext uri="{FF2B5EF4-FFF2-40B4-BE49-F238E27FC236}">
                      <a16:creationId xmlns:a16="http://schemas.microsoft.com/office/drawing/2014/main" id="{FAA4BF08-DF53-3543-872B-2A4FF62F2CB9}"/>
                    </a:ext>
                  </a:extLst>
                </p:cNvPr>
                <p:cNvSpPr/>
                <p:nvPr/>
              </p:nvSpPr>
              <p:spPr>
                <a:xfrm>
                  <a:off x="685800" y="1303341"/>
                  <a:ext cx="1371600" cy="7168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Recorded measurements</a:t>
                  </a:r>
                  <a:endParaRPr sz="1200" dirty="0"/>
                </a:p>
              </p:txBody>
            </p:sp>
            <p:cxnSp>
              <p:nvCxnSpPr>
                <p:cNvPr id="26" name="Google Shape;136;p4">
                  <a:extLst>
                    <a:ext uri="{FF2B5EF4-FFF2-40B4-BE49-F238E27FC236}">
                      <a16:creationId xmlns:a16="http://schemas.microsoft.com/office/drawing/2014/main" id="{8F58E4DB-3F00-E745-AED2-0821D63021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7400" y="1650472"/>
                  <a:ext cx="670835" cy="11290"/>
                </a:xfrm>
                <a:prstGeom prst="straightConnector1">
                  <a:avLst/>
                </a:prstGeom>
                <a:noFill/>
                <a:ln w="1270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21" name="Google Shape;137;p4">
                <a:extLst>
                  <a:ext uri="{FF2B5EF4-FFF2-40B4-BE49-F238E27FC236}">
                    <a16:creationId xmlns:a16="http://schemas.microsoft.com/office/drawing/2014/main" id="{758CA49B-70E9-C44B-84F0-0380633455AD}"/>
                  </a:ext>
                </a:extLst>
              </p:cNvPr>
              <p:cNvSpPr/>
              <p:nvPr/>
            </p:nvSpPr>
            <p:spPr>
              <a:xfrm>
                <a:off x="2729089" y="757970"/>
                <a:ext cx="1295400" cy="1258856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38;p4">
              <a:extLst>
                <a:ext uri="{FF2B5EF4-FFF2-40B4-BE49-F238E27FC236}">
                  <a16:creationId xmlns:a16="http://schemas.microsoft.com/office/drawing/2014/main" id="{D00B85C6-A48C-0144-88B0-881E8E6BCEFC}"/>
                </a:ext>
              </a:extLst>
            </p:cNvPr>
            <p:cNvSpPr txBox="1"/>
            <p:nvPr/>
          </p:nvSpPr>
          <p:spPr>
            <a:xfrm>
              <a:off x="2712846" y="910955"/>
              <a:ext cx="136255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Observing System  Assembly Center</a:t>
              </a:r>
              <a:endParaRPr dirty="0"/>
            </a:p>
          </p:txBody>
        </p:sp>
      </p:grpSp>
      <p:cxnSp>
        <p:nvCxnSpPr>
          <p:cNvPr id="27" name="Google Shape;139;p4">
            <a:extLst>
              <a:ext uri="{FF2B5EF4-FFF2-40B4-BE49-F238E27FC236}">
                <a16:creationId xmlns:a16="http://schemas.microsoft.com/office/drawing/2014/main" id="{1E818231-35D7-A744-B37D-8EE9B4213C36}"/>
              </a:ext>
            </a:extLst>
          </p:cNvPr>
          <p:cNvCxnSpPr/>
          <p:nvPr/>
        </p:nvCxnSpPr>
        <p:spPr>
          <a:xfrm>
            <a:off x="5662105" y="1855025"/>
            <a:ext cx="1271410" cy="0"/>
          </a:xfrm>
          <a:prstGeom prst="straightConnector1">
            <a:avLst/>
          </a:prstGeom>
          <a:noFill/>
          <a:ln w="1270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8" name="Google Shape;140;p4">
            <a:extLst>
              <a:ext uri="{FF2B5EF4-FFF2-40B4-BE49-F238E27FC236}">
                <a16:creationId xmlns:a16="http://schemas.microsoft.com/office/drawing/2014/main" id="{7472EE1C-4F51-1B42-97AA-BD0A5FE0DF8D}"/>
              </a:ext>
            </a:extLst>
          </p:cNvPr>
          <p:cNvGrpSpPr/>
          <p:nvPr/>
        </p:nvGrpSpPr>
        <p:grpSpPr>
          <a:xfrm>
            <a:off x="4397751" y="3526248"/>
            <a:ext cx="2408900" cy="554282"/>
            <a:chOff x="2912533" y="3864934"/>
            <a:chExt cx="2408900" cy="554282"/>
          </a:xfrm>
        </p:grpSpPr>
        <p:sp>
          <p:nvSpPr>
            <p:cNvPr id="29" name="Google Shape;141;p4">
              <a:extLst>
                <a:ext uri="{FF2B5EF4-FFF2-40B4-BE49-F238E27FC236}">
                  <a16:creationId xmlns:a16="http://schemas.microsoft.com/office/drawing/2014/main" id="{973139AF-285D-6B48-A1C2-2C3AEAE13C2B}"/>
                </a:ext>
              </a:extLst>
            </p:cNvPr>
            <p:cNvSpPr/>
            <p:nvPr/>
          </p:nvSpPr>
          <p:spPr>
            <a:xfrm>
              <a:off x="2912533" y="3864934"/>
              <a:ext cx="1295400" cy="554282"/>
            </a:xfrm>
            <a:prstGeom prst="roundRect">
              <a:avLst>
                <a:gd name="adj" fmla="val 16667"/>
              </a:avLst>
            </a:prstGeom>
            <a:solidFill>
              <a:srgbClr val="83A5DB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Project Database</a:t>
              </a:r>
              <a:endParaRPr sz="1600" dirty="0"/>
            </a:p>
          </p:txBody>
        </p:sp>
        <p:cxnSp>
          <p:nvCxnSpPr>
            <p:cNvPr id="30" name="Google Shape;142;p4">
              <a:extLst>
                <a:ext uri="{FF2B5EF4-FFF2-40B4-BE49-F238E27FC236}">
                  <a16:creationId xmlns:a16="http://schemas.microsoft.com/office/drawing/2014/main" id="{96731579-960C-BE41-A97E-C1255D8C3132}"/>
                </a:ext>
              </a:extLst>
            </p:cNvPr>
            <p:cNvCxnSpPr>
              <a:cxnSpLocks/>
            </p:cNvCxnSpPr>
            <p:nvPr/>
          </p:nvCxnSpPr>
          <p:spPr>
            <a:xfrm>
              <a:off x="4176887" y="4102966"/>
              <a:ext cx="1144546" cy="0"/>
            </a:xfrm>
            <a:prstGeom prst="straightConnector1">
              <a:avLst/>
            </a:prstGeom>
            <a:noFill/>
            <a:ln w="127000" cap="flat" cmpd="sng">
              <a:solidFill>
                <a:srgbClr val="83A5DB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31" name="Google Shape;143;p4">
            <a:extLst>
              <a:ext uri="{FF2B5EF4-FFF2-40B4-BE49-F238E27FC236}">
                <a16:creationId xmlns:a16="http://schemas.microsoft.com/office/drawing/2014/main" id="{76BB058D-7528-E942-95D5-0777709B5B67}"/>
              </a:ext>
            </a:extLst>
          </p:cNvPr>
          <p:cNvCxnSpPr>
            <a:cxnSpLocks/>
          </p:cNvCxnSpPr>
          <p:nvPr/>
        </p:nvCxnSpPr>
        <p:spPr>
          <a:xfrm flipV="1">
            <a:off x="5673025" y="4973486"/>
            <a:ext cx="1513573" cy="918139"/>
          </a:xfrm>
          <a:prstGeom prst="straightConnector1">
            <a:avLst/>
          </a:prstGeom>
          <a:noFill/>
          <a:ln w="1270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" name="Google Shape;144;p4">
            <a:extLst>
              <a:ext uri="{FF2B5EF4-FFF2-40B4-BE49-F238E27FC236}">
                <a16:creationId xmlns:a16="http://schemas.microsoft.com/office/drawing/2014/main" id="{F9E4AC1E-463F-924C-B41E-67C45F1B233B}"/>
              </a:ext>
            </a:extLst>
          </p:cNvPr>
          <p:cNvSpPr txBox="1"/>
          <p:nvPr/>
        </p:nvSpPr>
        <p:spPr>
          <a:xfrm>
            <a:off x="6614260" y="861509"/>
            <a:ext cx="3966180" cy="64629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Different, multiple paths, many formats.  Some data with no path.</a:t>
            </a:r>
            <a:endParaRPr dirty="0"/>
          </a:p>
        </p:txBody>
      </p:sp>
      <p:cxnSp>
        <p:nvCxnSpPr>
          <p:cNvPr id="33" name="Google Shape;145;p4">
            <a:extLst>
              <a:ext uri="{FF2B5EF4-FFF2-40B4-BE49-F238E27FC236}">
                <a16:creationId xmlns:a16="http://schemas.microsoft.com/office/drawing/2014/main" id="{0F5D1D77-E930-5D45-9EE9-0507C22E4531}"/>
              </a:ext>
            </a:extLst>
          </p:cNvPr>
          <p:cNvCxnSpPr>
            <a:cxnSpLocks/>
          </p:cNvCxnSpPr>
          <p:nvPr/>
        </p:nvCxnSpPr>
        <p:spPr>
          <a:xfrm>
            <a:off x="3594256" y="3056026"/>
            <a:ext cx="3124199" cy="0"/>
          </a:xfrm>
          <a:prstGeom prst="straightConnector1">
            <a:avLst/>
          </a:prstGeom>
          <a:noFill/>
          <a:ln w="38100" cap="flat" cmpd="sng">
            <a:solidFill>
              <a:srgbClr val="54813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36" name="Google Shape;148;p4">
            <a:extLst>
              <a:ext uri="{FF2B5EF4-FFF2-40B4-BE49-F238E27FC236}">
                <a16:creationId xmlns:a16="http://schemas.microsoft.com/office/drawing/2014/main" id="{5253EA48-277C-DB43-A5D3-FC7ED97BD7AA}"/>
              </a:ext>
            </a:extLst>
          </p:cNvPr>
          <p:cNvGrpSpPr/>
          <p:nvPr/>
        </p:nvGrpSpPr>
        <p:grpSpPr>
          <a:xfrm>
            <a:off x="4397751" y="4143107"/>
            <a:ext cx="2408900" cy="554282"/>
            <a:chOff x="2881489" y="3864934"/>
            <a:chExt cx="2408900" cy="554282"/>
          </a:xfrm>
        </p:grpSpPr>
        <p:sp>
          <p:nvSpPr>
            <p:cNvPr id="37" name="Google Shape;149;p4">
              <a:extLst>
                <a:ext uri="{FF2B5EF4-FFF2-40B4-BE49-F238E27FC236}">
                  <a16:creationId xmlns:a16="http://schemas.microsoft.com/office/drawing/2014/main" id="{F806084E-3049-3541-9C72-803B8CA4892F}"/>
                </a:ext>
              </a:extLst>
            </p:cNvPr>
            <p:cNvSpPr/>
            <p:nvPr/>
          </p:nvSpPr>
          <p:spPr>
            <a:xfrm>
              <a:off x="2881489" y="3864934"/>
              <a:ext cx="1295400" cy="554282"/>
            </a:xfrm>
            <a:prstGeom prst="roundRect">
              <a:avLst>
                <a:gd name="adj" fmla="val 16667"/>
              </a:avLst>
            </a:prstGeom>
            <a:solidFill>
              <a:srgbClr val="A09E9E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Institute Database</a:t>
              </a:r>
              <a:endParaRPr sz="1600" dirty="0"/>
            </a:p>
          </p:txBody>
        </p:sp>
        <p:cxnSp>
          <p:nvCxnSpPr>
            <p:cNvPr id="38" name="Google Shape;150;p4">
              <a:extLst>
                <a:ext uri="{FF2B5EF4-FFF2-40B4-BE49-F238E27FC236}">
                  <a16:creationId xmlns:a16="http://schemas.microsoft.com/office/drawing/2014/main" id="{DEEE9D85-C570-7C4B-A76A-0245F91DDA55}"/>
                </a:ext>
              </a:extLst>
            </p:cNvPr>
            <p:cNvCxnSpPr>
              <a:cxnSpLocks/>
            </p:cNvCxnSpPr>
            <p:nvPr/>
          </p:nvCxnSpPr>
          <p:spPr>
            <a:xfrm>
              <a:off x="4176887" y="4125200"/>
              <a:ext cx="1113502" cy="14542"/>
            </a:xfrm>
            <a:prstGeom prst="straightConnector1">
              <a:avLst/>
            </a:prstGeom>
            <a:noFill/>
            <a:ln w="127000" cap="flat" cmpd="sng">
              <a:solidFill>
                <a:srgbClr val="A09E9E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51" name="Google Shape;163;p4">
            <a:extLst>
              <a:ext uri="{FF2B5EF4-FFF2-40B4-BE49-F238E27FC236}">
                <a16:creationId xmlns:a16="http://schemas.microsoft.com/office/drawing/2014/main" id="{2888BEBA-93A2-B349-8932-1ADA6E04B172}"/>
              </a:ext>
            </a:extLst>
          </p:cNvPr>
          <p:cNvSpPr/>
          <p:nvPr/>
        </p:nvSpPr>
        <p:spPr>
          <a:xfrm>
            <a:off x="2050516" y="3822641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sp>
        <p:nvSpPr>
          <p:cNvPr id="52" name="Google Shape;164;p4">
            <a:extLst>
              <a:ext uri="{FF2B5EF4-FFF2-40B4-BE49-F238E27FC236}">
                <a16:creationId xmlns:a16="http://schemas.microsoft.com/office/drawing/2014/main" id="{5F0427E3-2D21-B247-B5AE-1079140691EC}"/>
              </a:ext>
            </a:extLst>
          </p:cNvPr>
          <p:cNvSpPr/>
          <p:nvPr/>
        </p:nvSpPr>
        <p:spPr>
          <a:xfrm>
            <a:off x="2202916" y="3941337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sp>
        <p:nvSpPr>
          <p:cNvPr id="53" name="Google Shape;165;p4">
            <a:extLst>
              <a:ext uri="{FF2B5EF4-FFF2-40B4-BE49-F238E27FC236}">
                <a16:creationId xmlns:a16="http://schemas.microsoft.com/office/drawing/2014/main" id="{4A387971-2281-9E40-B01D-0F164E6295AE}"/>
              </a:ext>
            </a:extLst>
          </p:cNvPr>
          <p:cNvSpPr/>
          <p:nvPr/>
        </p:nvSpPr>
        <p:spPr>
          <a:xfrm>
            <a:off x="2355316" y="4060034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F5CD7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 dirty="0"/>
          </a:p>
        </p:txBody>
      </p:sp>
      <p:grpSp>
        <p:nvGrpSpPr>
          <p:cNvPr id="54" name="Google Shape;166;p4">
            <a:extLst>
              <a:ext uri="{FF2B5EF4-FFF2-40B4-BE49-F238E27FC236}">
                <a16:creationId xmlns:a16="http://schemas.microsoft.com/office/drawing/2014/main" id="{738176BB-2DCC-894B-A25F-08FCE76C1DDD}"/>
              </a:ext>
            </a:extLst>
          </p:cNvPr>
          <p:cNvGrpSpPr/>
          <p:nvPr/>
        </p:nvGrpSpPr>
        <p:grpSpPr>
          <a:xfrm>
            <a:off x="3497595" y="4732918"/>
            <a:ext cx="3353426" cy="1208345"/>
            <a:chOff x="1964425" y="4859588"/>
            <a:chExt cx="3353426" cy="1208345"/>
          </a:xfrm>
        </p:grpSpPr>
        <p:cxnSp>
          <p:nvCxnSpPr>
            <p:cNvPr id="55" name="Google Shape;167;p4">
              <a:extLst>
                <a:ext uri="{FF2B5EF4-FFF2-40B4-BE49-F238E27FC236}">
                  <a16:creationId xmlns:a16="http://schemas.microsoft.com/office/drawing/2014/main" id="{1B960073-D43D-294C-8624-49D856966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3644" y="6048784"/>
              <a:ext cx="737308" cy="19149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6" name="Google Shape;168;p4">
              <a:extLst>
                <a:ext uri="{FF2B5EF4-FFF2-40B4-BE49-F238E27FC236}">
                  <a16:creationId xmlns:a16="http://schemas.microsoft.com/office/drawing/2014/main" id="{A2A6832E-54F9-CC47-A7D2-1287ACC10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425" y="4859588"/>
              <a:ext cx="3353426" cy="112829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57" name="Google Shape;169;p4">
            <a:extLst>
              <a:ext uri="{FF2B5EF4-FFF2-40B4-BE49-F238E27FC236}">
                <a16:creationId xmlns:a16="http://schemas.microsoft.com/office/drawing/2014/main" id="{28A8CA2A-0617-E74A-A59F-5452DB6479EC}"/>
              </a:ext>
            </a:extLst>
          </p:cNvPr>
          <p:cNvCxnSpPr>
            <a:cxnSpLocks/>
          </p:cNvCxnSpPr>
          <p:nvPr/>
        </p:nvCxnSpPr>
        <p:spPr>
          <a:xfrm flipV="1">
            <a:off x="5744918" y="5909898"/>
            <a:ext cx="2197259" cy="32113"/>
          </a:xfrm>
          <a:prstGeom prst="straightConnector1">
            <a:avLst/>
          </a:prstGeom>
          <a:noFill/>
          <a:ln w="1270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8" name="Google Shape;170;p4">
            <a:extLst>
              <a:ext uri="{FF2B5EF4-FFF2-40B4-BE49-F238E27FC236}">
                <a16:creationId xmlns:a16="http://schemas.microsoft.com/office/drawing/2014/main" id="{459FC077-6D75-8741-B0DF-4DD5E8ED0949}"/>
              </a:ext>
            </a:extLst>
          </p:cNvPr>
          <p:cNvSpPr/>
          <p:nvPr/>
        </p:nvSpPr>
        <p:spPr>
          <a:xfrm>
            <a:off x="7949651" y="5411248"/>
            <a:ext cx="1295400" cy="94324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171;p4">
            <a:extLst>
              <a:ext uri="{FF2B5EF4-FFF2-40B4-BE49-F238E27FC236}">
                <a16:creationId xmlns:a16="http://schemas.microsoft.com/office/drawing/2014/main" id="{40601C3E-A331-4B43-A338-1902EF436147}"/>
              </a:ext>
            </a:extLst>
          </p:cNvPr>
          <p:cNvSpPr txBox="1"/>
          <p:nvPr/>
        </p:nvSpPr>
        <p:spPr>
          <a:xfrm>
            <a:off x="7956354" y="5486919"/>
            <a:ext cx="12819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Assembly Center</a:t>
            </a:r>
            <a:endParaRPr dirty="0"/>
          </a:p>
        </p:txBody>
      </p:sp>
      <p:cxnSp>
        <p:nvCxnSpPr>
          <p:cNvPr id="60" name="Google Shape;172;p4">
            <a:extLst>
              <a:ext uri="{FF2B5EF4-FFF2-40B4-BE49-F238E27FC236}">
                <a16:creationId xmlns:a16="http://schemas.microsoft.com/office/drawing/2014/main" id="{09973833-2CF1-8C40-8DB4-263D8C242A14}"/>
              </a:ext>
            </a:extLst>
          </p:cNvPr>
          <p:cNvCxnSpPr>
            <a:cxnSpLocks/>
            <a:stCxn id="59" idx="0"/>
          </p:cNvCxnSpPr>
          <p:nvPr/>
        </p:nvCxnSpPr>
        <p:spPr>
          <a:xfrm flipH="1" flipV="1">
            <a:off x="8585697" y="5003827"/>
            <a:ext cx="11654" cy="483092"/>
          </a:xfrm>
          <a:prstGeom prst="straightConnector1">
            <a:avLst/>
          </a:prstGeom>
          <a:noFill/>
          <a:ln w="12700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2" name="Google Shape;174;p4">
            <a:extLst>
              <a:ext uri="{FF2B5EF4-FFF2-40B4-BE49-F238E27FC236}">
                <a16:creationId xmlns:a16="http://schemas.microsoft.com/office/drawing/2014/main" id="{E84207F4-D0F5-1441-BBB5-A9863BB662ED}"/>
              </a:ext>
            </a:extLst>
          </p:cNvPr>
          <p:cNvCxnSpPr>
            <a:cxnSpLocks/>
          </p:cNvCxnSpPr>
          <p:nvPr/>
        </p:nvCxnSpPr>
        <p:spPr>
          <a:xfrm>
            <a:off x="3679849" y="6116810"/>
            <a:ext cx="764968" cy="4862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3" name="Google Shape;175;p4">
            <a:extLst>
              <a:ext uri="{FF2B5EF4-FFF2-40B4-BE49-F238E27FC236}">
                <a16:creationId xmlns:a16="http://schemas.microsoft.com/office/drawing/2014/main" id="{BA71D063-5932-C640-A61A-D90B8BEAE55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701345" y="4839332"/>
            <a:ext cx="3226769" cy="1181784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4" name="Google Shape;176;p4">
            <a:extLst>
              <a:ext uri="{FF2B5EF4-FFF2-40B4-BE49-F238E27FC236}">
                <a16:creationId xmlns:a16="http://schemas.microsoft.com/office/drawing/2014/main" id="{5237931A-2F62-EB4D-AF6F-7146C91CE875}"/>
              </a:ext>
            </a:extLst>
          </p:cNvPr>
          <p:cNvGrpSpPr/>
          <p:nvPr/>
        </p:nvGrpSpPr>
        <p:grpSpPr>
          <a:xfrm>
            <a:off x="3393985" y="4617991"/>
            <a:ext cx="3412666" cy="1184391"/>
            <a:chOff x="2095260" y="5017631"/>
            <a:chExt cx="3412666" cy="1184391"/>
          </a:xfrm>
        </p:grpSpPr>
        <p:cxnSp>
          <p:nvCxnSpPr>
            <p:cNvPr id="65" name="Google Shape;177;p4">
              <a:extLst>
                <a:ext uri="{FF2B5EF4-FFF2-40B4-BE49-F238E27FC236}">
                  <a16:creationId xmlns:a16="http://schemas.microsoft.com/office/drawing/2014/main" id="{E7824CA5-D21B-B64F-A07A-B263373A258C}"/>
                </a:ext>
              </a:extLst>
            </p:cNvPr>
            <p:cNvCxnSpPr>
              <a:cxnSpLocks/>
            </p:cNvCxnSpPr>
            <p:nvPr/>
          </p:nvCxnSpPr>
          <p:spPr>
            <a:xfrm>
              <a:off x="2135946" y="6106412"/>
              <a:ext cx="1007232" cy="95610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6" name="Google Shape;178;p4">
              <a:extLst>
                <a:ext uri="{FF2B5EF4-FFF2-40B4-BE49-F238E27FC236}">
                  <a16:creationId xmlns:a16="http://schemas.microsoft.com/office/drawing/2014/main" id="{A969822A-BD08-AF43-8EF2-B15CF23BAE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5260" y="5017631"/>
              <a:ext cx="3412666" cy="984316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4" name="Google Shape;126;p4">
            <a:extLst>
              <a:ext uri="{FF2B5EF4-FFF2-40B4-BE49-F238E27FC236}">
                <a16:creationId xmlns:a16="http://schemas.microsoft.com/office/drawing/2014/main" id="{39063D45-DF9F-A640-AF00-B8D5C24B89E8}"/>
              </a:ext>
            </a:extLst>
          </p:cNvPr>
          <p:cNvSpPr/>
          <p:nvPr/>
        </p:nvSpPr>
        <p:spPr>
          <a:xfrm>
            <a:off x="2329745" y="2920536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 dirty="0"/>
          </a:p>
        </p:txBody>
      </p:sp>
      <p:sp>
        <p:nvSpPr>
          <p:cNvPr id="7" name="Google Shape;119;p4">
            <a:extLst>
              <a:ext uri="{FF2B5EF4-FFF2-40B4-BE49-F238E27FC236}">
                <a16:creationId xmlns:a16="http://schemas.microsoft.com/office/drawing/2014/main" id="{31CC581C-D258-5F4F-8C18-2457F07730B8}"/>
              </a:ext>
            </a:extLst>
          </p:cNvPr>
          <p:cNvSpPr/>
          <p:nvPr/>
        </p:nvSpPr>
        <p:spPr>
          <a:xfrm>
            <a:off x="2177345" y="5623263"/>
            <a:ext cx="1371600" cy="558311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/>
          </a:p>
        </p:txBody>
      </p:sp>
      <p:sp>
        <p:nvSpPr>
          <p:cNvPr id="8" name="Google Shape;120;p4">
            <a:extLst>
              <a:ext uri="{FF2B5EF4-FFF2-40B4-BE49-F238E27FC236}">
                <a16:creationId xmlns:a16="http://schemas.microsoft.com/office/drawing/2014/main" id="{0E8457D4-DEBD-3947-B971-95771AD5E77E}"/>
              </a:ext>
            </a:extLst>
          </p:cNvPr>
          <p:cNvSpPr/>
          <p:nvPr/>
        </p:nvSpPr>
        <p:spPr>
          <a:xfrm>
            <a:off x="2329745" y="5741960"/>
            <a:ext cx="1371600" cy="558311"/>
          </a:xfrm>
          <a:prstGeom prst="roundRect">
            <a:avLst>
              <a:gd name="adj" fmla="val 16667"/>
            </a:avLst>
          </a:prstGeom>
          <a:solidFill>
            <a:srgbClr val="A09E9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Recorded measurements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69075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" name="Google Shape;255;p17"/>
          <p:cNvGraphicFramePr/>
          <p:nvPr/>
        </p:nvGraphicFramePr>
        <p:xfrm>
          <a:off x="5074457" y="154781"/>
          <a:ext cx="6205537" cy="654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4" imgW="6205537" imgH="6548437" progId="Word.Document.12">
                  <p:embed/>
                </p:oleObj>
              </mc:Choice>
              <mc:Fallback>
                <p:oleObj r:id="rId4" imgW="6205537" imgH="6548437" progId="Word.Document.12">
                  <p:embed/>
                  <p:pic>
                    <p:nvPicPr>
                      <p:cNvPr id="255" name="Google Shape;255;p1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074457" y="154781"/>
                        <a:ext cx="6205537" cy="654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" name="Google Shape;256;p17"/>
          <p:cNvSpPr/>
          <p:nvPr/>
        </p:nvSpPr>
        <p:spPr>
          <a:xfrm>
            <a:off x="218710" y="6333886"/>
            <a:ext cx="4334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https://doi.org/10.3389/fmars.2021.689695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7"/>
          <p:cNvSpPr/>
          <p:nvPr/>
        </p:nvSpPr>
        <p:spPr>
          <a:xfrm>
            <a:off x="357092" y="512122"/>
            <a:ext cx="47173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rgbClr val="020202"/>
                </a:solidFill>
                <a:latin typeface="Arial"/>
                <a:ea typeface="Arial"/>
                <a:cs typeface="Arial"/>
                <a:sym typeface="Arial"/>
              </a:rPr>
              <a:t>International Quality-Controlled Ocean Database (IQuOD) v0.1: The Temperature Uncertainty Specification – Cowley et al 2021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 txBox="1"/>
          <p:nvPr/>
        </p:nvSpPr>
        <p:spPr>
          <a:xfrm>
            <a:off x="218710" y="1659988"/>
            <a:ext cx="433420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Exploration of manufacturer specifications for instrument types, peer-reviewed journal articles on measurement and instrumentation methods, project and institution guidelines for measurement, calibration information, etc.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uncertainties in temperature and depth/pressure for major instrumentation categories.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 uncertainties to each measurement in the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v0.1 https://doi.org/10.7289/v51r6nsf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49;p6">
            <a:extLst>
              <a:ext uri="{FF2B5EF4-FFF2-40B4-BE49-F238E27FC236}">
                <a16:creationId xmlns:a16="http://schemas.microsoft.com/office/drawing/2014/main" id="{E642F848-F61E-C64B-A526-30BB9BC062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443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CDBAE3-B87E-B547-9319-8A1366704D8D}"/>
              </a:ext>
            </a:extLst>
          </p:cNvPr>
          <p:cNvSpPr txBox="1"/>
          <p:nvPr/>
        </p:nvSpPr>
        <p:spPr>
          <a:xfrm>
            <a:off x="0" y="38727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United Nations Decade of Ocean Science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for Sustainable Development (2021–2030)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51;p6">
            <a:extLst>
              <a:ext uri="{FF2B5EF4-FFF2-40B4-BE49-F238E27FC236}">
                <a16:creationId xmlns:a16="http://schemas.microsoft.com/office/drawing/2014/main" id="{93EED839-633D-1640-84EB-D3635BCD5659}"/>
              </a:ext>
            </a:extLst>
          </p:cNvPr>
          <p:cNvSpPr/>
          <p:nvPr/>
        </p:nvSpPr>
        <p:spPr>
          <a:xfrm>
            <a:off x="699975" y="5668127"/>
            <a:ext cx="11006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 gather ocean stakeholders worldwide behind a common framework that will ensure ocean science can fully support countries in creating improved conditions for sustainable development of the Ocean.</a:t>
            </a:r>
            <a:endParaRPr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252;p6">
            <a:extLst>
              <a:ext uri="{FF2B5EF4-FFF2-40B4-BE49-F238E27FC236}">
                <a16:creationId xmlns:a16="http://schemas.microsoft.com/office/drawing/2014/main" id="{0C34DC7B-B0A9-CE4A-9E7E-E93BA7221C16}"/>
              </a:ext>
            </a:extLst>
          </p:cNvPr>
          <p:cNvSpPr/>
          <p:nvPr/>
        </p:nvSpPr>
        <p:spPr>
          <a:xfrm>
            <a:off x="6096000" y="6375973"/>
            <a:ext cx="55085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</a:t>
            </a:r>
            <a:r>
              <a:rPr lang="en-US" sz="1800" b="1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en.unesco.org</a:t>
            </a:r>
            <a:r>
              <a:rPr lang="en-US" sz="18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/ocean-decade</a:t>
            </a:r>
            <a:endParaRPr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55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A41A-3109-BF4F-8F81-BBD6CEE0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14" y="399849"/>
            <a:ext cx="10463514" cy="163921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World Ocean Database Cloud (</a:t>
            </a:r>
            <a:r>
              <a:rPr lang="en-US" b="1" dirty="0" err="1">
                <a:solidFill>
                  <a:srgbClr val="0070C0"/>
                </a:solidFill>
              </a:rPr>
              <a:t>WODc</a:t>
            </a:r>
            <a:r>
              <a:rPr lang="en-US" b="1" dirty="0">
                <a:solidFill>
                  <a:srgbClr val="0070C0"/>
                </a:solidFill>
              </a:rPr>
              <a:t>):</a:t>
            </a:r>
            <a:br>
              <a:rPr lang="en-US" sz="3000" b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Optimized access to and utilization of the world largest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oceanographic profile database in the cloud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0EB4B-DC75-124B-A58F-4460AFB94364}"/>
              </a:ext>
            </a:extLst>
          </p:cNvPr>
          <p:cNvSpPr txBox="1"/>
          <p:nvPr/>
        </p:nvSpPr>
        <p:spPr>
          <a:xfrm>
            <a:off x="816014" y="2039066"/>
            <a:ext cx="1109433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Make WOD available through NOAA’s Open Data Dissemination cloud providers to increase open access data and utility.</a:t>
            </a:r>
          </a:p>
          <a:p>
            <a:pPr marL="457200" indent="-457200">
              <a:lnSpc>
                <a:spcPts val="182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 global participation and contribution to the WOD both in data aggregation and quality assurance of the data (e.g., UN Decade of ocean science for sustainable development 2021–2030).</a:t>
            </a:r>
          </a:p>
          <a:p>
            <a:pPr marL="457200" indent="-457200">
              <a:lnSpc>
                <a:spcPts val="182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Availability of higher level tools for optimized utilization of data by researchers, decision/policy makers, managers, the general public.</a:t>
            </a:r>
          </a:p>
          <a:p>
            <a:pPr marL="457200" indent="-457200">
              <a:lnSpc>
                <a:spcPts val="182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Control of core WOD to assure highest level of scientific quality of data.</a:t>
            </a:r>
          </a:p>
        </p:txBody>
      </p:sp>
    </p:spTree>
    <p:extLst>
      <p:ext uri="{BB962C8B-B14F-4D97-AF65-F5344CB8AC3E}">
        <p14:creationId xmlns:p14="http://schemas.microsoft.com/office/powerpoint/2010/main" val="1895527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"/>
          <p:cNvSpPr/>
          <p:nvPr/>
        </p:nvSpPr>
        <p:spPr>
          <a:xfrm>
            <a:off x="228411" y="238159"/>
            <a:ext cx="5674122" cy="5851036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12"/>
          <p:cNvGrpSpPr/>
          <p:nvPr/>
        </p:nvGrpSpPr>
        <p:grpSpPr>
          <a:xfrm>
            <a:off x="378372" y="368136"/>
            <a:ext cx="5385561" cy="2895808"/>
            <a:chOff x="-114865" y="1463"/>
            <a:chExt cx="5385561" cy="2895808"/>
          </a:xfrm>
        </p:grpSpPr>
        <p:sp>
          <p:nvSpPr>
            <p:cNvPr id="290" name="Google Shape;290;p12"/>
            <p:cNvSpPr/>
            <p:nvPr/>
          </p:nvSpPr>
          <p:spPr>
            <a:xfrm>
              <a:off x="-114865" y="1463"/>
              <a:ext cx="5385561" cy="289580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>
              <a:off x="219205" y="350729"/>
              <a:ext cx="1901225" cy="1828800"/>
            </a:xfrm>
            <a:prstGeom prst="rect">
              <a:avLst/>
            </a:prstGeom>
            <a:solidFill>
              <a:schemeClr val="lt1"/>
            </a:solidFill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Archive: Original Data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2981194" y="198823"/>
              <a:ext cx="2194560" cy="2194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en-US" sz="2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 Ocean Database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3" name="Google Shape;293;p12"/>
            <p:cNvCxnSpPr/>
            <p:nvPr/>
          </p:nvCxnSpPr>
          <p:spPr>
            <a:xfrm>
              <a:off x="2120430" y="1352811"/>
              <a:ext cx="860764" cy="0"/>
            </a:xfrm>
            <a:prstGeom prst="straightConnector1">
              <a:avLst/>
            </a:prstGeom>
            <a:noFill/>
            <a:ln w="1270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94" name="Google Shape;294;p12"/>
            <p:cNvSpPr txBox="1"/>
            <p:nvPr/>
          </p:nvSpPr>
          <p:spPr>
            <a:xfrm>
              <a:off x="91731" y="2230699"/>
              <a:ext cx="342559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NESDIS/NCEI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12"/>
          <p:cNvSpPr/>
          <p:nvPr/>
        </p:nvSpPr>
        <p:spPr>
          <a:xfrm rot="-3384773">
            <a:off x="6653053" y="1439639"/>
            <a:ext cx="929270" cy="4328704"/>
          </a:xfrm>
          <a:prstGeom prst="upArrow">
            <a:avLst>
              <a:gd name="adj1" fmla="val 50000"/>
              <a:gd name="adj2" fmla="val 82015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2"/>
          <p:cNvSpPr/>
          <p:nvPr/>
        </p:nvSpPr>
        <p:spPr>
          <a:xfrm>
            <a:off x="6176747" y="235493"/>
            <a:ext cx="5814078" cy="2050090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p12"/>
          <p:cNvCxnSpPr/>
          <p:nvPr/>
        </p:nvCxnSpPr>
        <p:spPr>
          <a:xfrm>
            <a:off x="4588021" y="2760056"/>
            <a:ext cx="0" cy="1214297"/>
          </a:xfrm>
          <a:prstGeom prst="straightConnector1">
            <a:avLst/>
          </a:prstGeom>
          <a:noFill/>
          <a:ln w="1270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8" name="Google Shape;298;p12"/>
          <p:cNvSpPr txBox="1"/>
          <p:nvPr/>
        </p:nvSpPr>
        <p:spPr>
          <a:xfrm>
            <a:off x="228412" y="5537666"/>
            <a:ext cx="56741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12"/>
          <p:cNvCxnSpPr/>
          <p:nvPr/>
        </p:nvCxnSpPr>
        <p:spPr>
          <a:xfrm>
            <a:off x="5656581" y="5037482"/>
            <a:ext cx="3187972" cy="0"/>
          </a:xfrm>
          <a:prstGeom prst="straightConnector1">
            <a:avLst/>
          </a:prstGeom>
          <a:noFill/>
          <a:ln w="190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0" name="Google Shape;300;p12"/>
          <p:cNvCxnSpPr/>
          <p:nvPr/>
        </p:nvCxnSpPr>
        <p:spPr>
          <a:xfrm rot="10800000" flipH="1">
            <a:off x="9933683" y="1852641"/>
            <a:ext cx="22525" cy="1988132"/>
          </a:xfrm>
          <a:prstGeom prst="straightConnector1">
            <a:avLst/>
          </a:prstGeom>
          <a:noFill/>
          <a:ln w="1270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1" name="Google Shape;301;p12"/>
          <p:cNvCxnSpPr/>
          <p:nvPr/>
        </p:nvCxnSpPr>
        <p:spPr>
          <a:xfrm rot="10800000">
            <a:off x="10295206" y="1852641"/>
            <a:ext cx="0" cy="1988132"/>
          </a:xfrm>
          <a:prstGeom prst="straightConnector1">
            <a:avLst/>
          </a:prstGeom>
          <a:noFill/>
          <a:ln w="1270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p12"/>
          <p:cNvCxnSpPr/>
          <p:nvPr/>
        </p:nvCxnSpPr>
        <p:spPr>
          <a:xfrm rot="10800000">
            <a:off x="10656729" y="1852641"/>
            <a:ext cx="0" cy="1988132"/>
          </a:xfrm>
          <a:prstGeom prst="straightConnector1">
            <a:avLst/>
          </a:prstGeom>
          <a:noFill/>
          <a:ln w="1270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3" name="Google Shape;303;p12"/>
          <p:cNvCxnSpPr/>
          <p:nvPr/>
        </p:nvCxnSpPr>
        <p:spPr>
          <a:xfrm rot="10800000">
            <a:off x="11018252" y="1852641"/>
            <a:ext cx="0" cy="1988132"/>
          </a:xfrm>
          <a:prstGeom prst="straightConnector1">
            <a:avLst/>
          </a:prstGeom>
          <a:noFill/>
          <a:ln w="1270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4" name="Google Shape;304;p12"/>
          <p:cNvCxnSpPr/>
          <p:nvPr/>
        </p:nvCxnSpPr>
        <p:spPr>
          <a:xfrm rot="10800000" flipH="1">
            <a:off x="11379775" y="1852641"/>
            <a:ext cx="13599" cy="1988132"/>
          </a:xfrm>
          <a:prstGeom prst="straightConnector1">
            <a:avLst/>
          </a:prstGeom>
          <a:noFill/>
          <a:ln w="1270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5" name="Google Shape;305;p12"/>
          <p:cNvCxnSpPr/>
          <p:nvPr/>
        </p:nvCxnSpPr>
        <p:spPr>
          <a:xfrm rot="10800000" flipH="1">
            <a:off x="11741298" y="1852641"/>
            <a:ext cx="13332" cy="1988132"/>
          </a:xfrm>
          <a:prstGeom prst="straightConnector1">
            <a:avLst/>
          </a:prstGeom>
          <a:noFill/>
          <a:ln w="1270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6" name="Google Shape;306;p12"/>
          <p:cNvSpPr/>
          <p:nvPr/>
        </p:nvSpPr>
        <p:spPr>
          <a:xfrm>
            <a:off x="8243349" y="483164"/>
            <a:ext cx="1444679" cy="13903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08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AND QC PROVIDERS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9797794" y="462252"/>
            <a:ext cx="2055880" cy="139038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AND PRODUCT USERS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2"/>
          <p:cNvSpPr txBox="1"/>
          <p:nvPr/>
        </p:nvSpPr>
        <p:spPr>
          <a:xfrm>
            <a:off x="6184200" y="748508"/>
            <a:ext cx="214237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Communities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Google Shape;309;p12"/>
          <p:cNvCxnSpPr/>
          <p:nvPr/>
        </p:nvCxnSpPr>
        <p:spPr>
          <a:xfrm rot="-10584773">
            <a:off x="5433672" y="2624804"/>
            <a:ext cx="3471974" cy="2028052"/>
          </a:xfrm>
          <a:prstGeom prst="straightConnector1">
            <a:avLst/>
          </a:prstGeom>
          <a:noFill/>
          <a:ln w="1270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0" name="Google Shape;310;p12"/>
          <p:cNvSpPr/>
          <p:nvPr/>
        </p:nvSpPr>
        <p:spPr>
          <a:xfrm>
            <a:off x="474363" y="3974352"/>
            <a:ext cx="5182218" cy="15300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Calibri"/>
                <a:cs typeface="Arial"/>
                <a:sym typeface="Arial"/>
              </a:rPr>
              <a:t>Open Data Dissemination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https://registry.opendata.aws/noaa-wod/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8145277" y="4339311"/>
            <a:ext cx="3745975" cy="178746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World Ocean Database Cloud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8145277" y="3840773"/>
            <a:ext cx="3745975" cy="498538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Higher level tools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12"/>
          <p:cNvCxnSpPr/>
          <p:nvPr/>
        </p:nvCxnSpPr>
        <p:spPr>
          <a:xfrm>
            <a:off x="8552875" y="1873553"/>
            <a:ext cx="0" cy="2100800"/>
          </a:xfrm>
          <a:prstGeom prst="straightConnector1">
            <a:avLst/>
          </a:prstGeom>
          <a:noFill/>
          <a:ln w="1270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4" name="Google Shape;314;p12"/>
          <p:cNvCxnSpPr/>
          <p:nvPr/>
        </p:nvCxnSpPr>
        <p:spPr>
          <a:xfrm>
            <a:off x="8999393" y="1873553"/>
            <a:ext cx="0" cy="2100800"/>
          </a:xfrm>
          <a:prstGeom prst="straightConnector1">
            <a:avLst/>
          </a:prstGeom>
          <a:noFill/>
          <a:ln w="1270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5" name="Google Shape;315;p12"/>
          <p:cNvCxnSpPr/>
          <p:nvPr/>
        </p:nvCxnSpPr>
        <p:spPr>
          <a:xfrm>
            <a:off x="9445911" y="1873553"/>
            <a:ext cx="0" cy="2100800"/>
          </a:xfrm>
          <a:prstGeom prst="straightConnector1">
            <a:avLst/>
          </a:prstGeom>
          <a:noFill/>
          <a:ln w="1270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6" name="Google Shape;316;p12"/>
          <p:cNvSpPr txBox="1"/>
          <p:nvPr/>
        </p:nvSpPr>
        <p:spPr>
          <a:xfrm>
            <a:off x="2524016" y="6274029"/>
            <a:ext cx="69218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 N. Decade of the Ocean Contribution</a:t>
            </a:r>
            <a:endParaRPr/>
          </a:p>
        </p:txBody>
      </p:sp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77700" y="4976479"/>
            <a:ext cx="1181430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Global Ocean Observing System (GOOS), structured under the Framework for Ocean Observing (FOO), consists of the requirements, assessment, design, execution, and utilization/dissemination of networks of measurements of relevant essential ocean variables (EOVs).</a:t>
            </a:r>
            <a:endParaRPr sz="20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4925" y="588900"/>
            <a:ext cx="7962138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1976250" y="142500"/>
            <a:ext cx="9751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Essential Climate Variables including Essential Ocean Variables of the World Meteorological Office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/>
        </p:nvSpPr>
        <p:spPr>
          <a:xfrm>
            <a:off x="914401" y="196070"/>
            <a:ext cx="941315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Optimize ocean profile data exposure and delivery – optimized cloud format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 txBox="1"/>
          <p:nvPr/>
        </p:nvSpPr>
        <p:spPr>
          <a:xfrm>
            <a:off x="371061" y="1627215"/>
            <a:ext cx="1182093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NCEI working with NOAA Center for Artificial Intelligence and University of Colorado cooperative institute on an optimized format for ocean profile data.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Starting point is the parquet format utilized by French GDAC for Argo data.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changes introduced to best accommodate ocean profile data in the World Ocean Database.  Will work with French GDAC on a community standard parquet form.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2800"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Jupyter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notebook demonstrates simple functionality: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https://colab.research.google.com/drive/1QbZufOW4ajZKDdT52ll7PDLrlnL1xYwt?usp=sharing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/>
          <p:nvPr/>
        </p:nvSpPr>
        <p:spPr>
          <a:xfrm>
            <a:off x="240767" y="3798449"/>
            <a:ext cx="11360107" cy="1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0" y="332325"/>
            <a:ext cx="112962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Cross-Network Data Implementation Strategy Released</a:t>
            </a:r>
            <a:endParaRPr sz="3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3196" y="3410668"/>
            <a:ext cx="4365379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764" y="3410668"/>
            <a:ext cx="2287998" cy="230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4734" y="1120233"/>
            <a:ext cx="3726140" cy="522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"/>
          <p:cNvSpPr txBox="1"/>
          <p:nvPr/>
        </p:nvSpPr>
        <p:spPr>
          <a:xfrm>
            <a:off x="511983" y="918868"/>
            <a:ext cx="6621942" cy="2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This Implementation Plan is an effort to define specific and actionable ways OCG network/programs can move towards FAIR compliance</a:t>
            </a:r>
            <a:endParaRPr sz="20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09585" marR="0" lvl="0" indent="-4317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attrocento Sans"/>
              <a:buChar char="●"/>
            </a:pPr>
            <a:r>
              <a:rPr lang="en-GB"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(meta)data discovery, exchange, accessibility and usability for all stakeholders</a:t>
            </a:r>
            <a:endParaRPr sz="20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09585" marR="0" lvl="0" indent="-4317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attrocento Sans"/>
              <a:buChar char="●"/>
            </a:pPr>
            <a:r>
              <a:rPr lang="en-GB"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access to distributed (meta)data endpoints through federated, uniform data services</a:t>
            </a:r>
            <a:endParaRPr sz="20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78789-F026-4F81-8DFE-0AABF8AB4FE5}"/>
              </a:ext>
            </a:extLst>
          </p:cNvPr>
          <p:cNvSpPr txBox="1"/>
          <p:nvPr/>
        </p:nvSpPr>
        <p:spPr>
          <a:xfrm>
            <a:off x="1168812" y="6355372"/>
            <a:ext cx="638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Kevin O’Brien GOOS Observations Coordination Group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5B3400-3936-477E-A8BA-C723C70C058C}"/>
              </a:ext>
            </a:extLst>
          </p:cNvPr>
          <p:cNvSpPr txBox="1"/>
          <p:nvPr/>
        </p:nvSpPr>
        <p:spPr>
          <a:xfrm>
            <a:off x="781878" y="795131"/>
            <a:ext cx="1044271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Marine Climate Data System (MCDS) is a means for preservation and dissemination of delayed-mode environmental  data to complement real-time dissemination in WIS 2.0</a:t>
            </a:r>
          </a:p>
          <a:p>
            <a:endParaRPr lang="en-US" sz="2400" b="1" dirty="0"/>
          </a:p>
          <a:p>
            <a:r>
              <a:rPr lang="en-US" sz="2400" b="1" dirty="0"/>
              <a:t>The MCDS is a resource for operational models, for climate assessment, and for understanding the ocean environment among other uses</a:t>
            </a:r>
          </a:p>
          <a:p>
            <a:endParaRPr lang="en-US" sz="2400" b="1" dirty="0"/>
          </a:p>
          <a:p>
            <a:r>
              <a:rPr lang="en-US" sz="2400" b="1" dirty="0"/>
              <a:t>MCDS Centers for Marine Meteorology and Oceanographic Climate Data (CMOC) aggregates data for a particular environmental data area through Data Assembly Centers and Global Data Assembly Centers.</a:t>
            </a:r>
          </a:p>
          <a:p>
            <a:endParaRPr lang="en-US" sz="2400" b="1" dirty="0"/>
          </a:p>
          <a:p>
            <a:r>
              <a:rPr lang="en-US" sz="2400" b="1" dirty="0"/>
              <a:t>The MCDS is a pathway for contribution of quality environmental data from investigators, institutes, projects, data centers to global dissemination and use in standardized products for essential ocean and climate variables</a:t>
            </a:r>
          </a:p>
          <a:p>
            <a:endParaRPr lang="en-US" sz="2400" b="1" dirty="0"/>
          </a:p>
          <a:p>
            <a:r>
              <a:rPr lang="en-US" sz="2400" b="1" dirty="0"/>
              <a:t>How does the MCDS fit into the evolving flow of data in the cloud?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CA8B0-5E14-45AE-B854-E63553E9C1E2}"/>
              </a:ext>
            </a:extLst>
          </p:cNvPr>
          <p:cNvSpPr txBox="1"/>
          <p:nvPr/>
        </p:nvSpPr>
        <p:spPr>
          <a:xfrm>
            <a:off x="1630017" y="271911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7011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9688" y="3429000"/>
            <a:ext cx="10559856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MCDS DELIVERS DELAYED-MODE DATA FOR OPERATIONAL, ASSESSMENT, UNDERSTANDING + CONTRIBUTES PRODUCTS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9688" y="1965154"/>
            <a:ext cx="1055985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GLOBAL TELECOMMUNCATIONS SYSTEM (GTS) WMO INFORMATION SYSTEM 2.0 (WIS 2.0) FOCUS ON REAL-TIME DATA FOR OPERATIONAL PURPOSES.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002AE9-6F13-4D93-AE30-04D764F25E09}"/>
              </a:ext>
            </a:extLst>
          </p:cNvPr>
          <p:cNvSpPr txBox="1"/>
          <p:nvPr/>
        </p:nvSpPr>
        <p:spPr>
          <a:xfrm>
            <a:off x="1434805" y="4995213"/>
            <a:ext cx="813508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Delayed-mode data: observations conveyed to users and to data repository for long-term storage, usually after additional calibration and/or quality assurance.  Used for research and climate products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F5846-6265-4834-BE47-9E688CC4FCFA}"/>
              </a:ext>
            </a:extLst>
          </p:cNvPr>
          <p:cNvSpPr txBox="1"/>
          <p:nvPr/>
        </p:nvSpPr>
        <p:spPr>
          <a:xfrm>
            <a:off x="1960898" y="706718"/>
            <a:ext cx="6378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is the Marine Climate Data Service?</a:t>
            </a:r>
          </a:p>
        </p:txBody>
      </p:sp>
    </p:spTree>
    <p:extLst>
      <p:ext uri="{BB962C8B-B14F-4D97-AF65-F5344CB8AC3E}">
        <p14:creationId xmlns:p14="http://schemas.microsoft.com/office/powerpoint/2010/main" val="398047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214" y="360608"/>
            <a:ext cx="606448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/>
              <a:t>WHY DO WE NEED THE MCDS?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004" y="1378040"/>
            <a:ext cx="11573814" cy="526297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Bring some clarity to the submission points for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Bring clarity on how/where submitted data will be disseminated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Work toward standardization of forms, metadata, quality control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Encourages dissemination and sharing of marine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Bring clarity to a user looking for specific (or general)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Recognition of contribution to global data system</a:t>
            </a:r>
          </a:p>
        </p:txBody>
      </p:sp>
    </p:spTree>
    <p:extLst>
      <p:ext uri="{BB962C8B-B14F-4D97-AF65-F5344CB8AC3E}">
        <p14:creationId xmlns:p14="http://schemas.microsoft.com/office/powerpoint/2010/main" val="253166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9" y="0"/>
            <a:ext cx="4206240" cy="6583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54921" y="288824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NODC 	=	IODE National Oceanographic Data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 </a:t>
            </a:r>
          </a:p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ADU       =          IODE Associate Data Unit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SODC 	= 	IODE Specialized Ocean Data Centre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ODIN 	= 	Ocean Data and Information Networks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	=	GOOS Regional Alliances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MM 	= 	Marine Meteorological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DM 	= 	Delayed-mode data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RT 	= 	Real-time data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 	= 	Data Acquisition Centre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GDAC 	= 	Global Data Assembly Centre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CMOC 	= 	Centre for Marine Meteorological and Oceanographic Climate Data</a:t>
            </a:r>
            <a:b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QC	= 	Quality Control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434884" y="112161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 well formed MCDS enables WMO/IOC to establish a much needed operational international path for acquisition and for sharing of relevant public access delayed-mode global marine meteorological and oceanographic data leveraging existing tested resources.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4884" y="309093"/>
            <a:ext cx="6387005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SETTING UP AND POPULATING THE MCDS</a:t>
            </a:r>
          </a:p>
        </p:txBody>
      </p:sp>
    </p:spTree>
    <p:extLst>
      <p:ext uri="{BB962C8B-B14F-4D97-AF65-F5344CB8AC3E}">
        <p14:creationId xmlns:p14="http://schemas.microsoft.com/office/powerpoint/2010/main" val="222613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5453069" y="0"/>
            <a:ext cx="5967451" cy="6760573"/>
            <a:chOff x="2914586" y="67274"/>
            <a:chExt cx="5967451" cy="6760573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784757" y="2857970"/>
              <a:ext cx="1097280" cy="10972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CMOC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170608" y="3343148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7105317" y="1507524"/>
              <a:ext cx="1293" cy="388961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6473280" y="1398342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6473280" y="5287954"/>
              <a:ext cx="614149" cy="218364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266672" y="913164"/>
              <a:ext cx="1097280" cy="10972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GDAC</a:t>
              </a: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5284560" y="2885948"/>
              <a:ext cx="1802869" cy="1097280"/>
              <a:chOff x="5284561" y="2653383"/>
              <a:chExt cx="1802869" cy="1097280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6473281" y="3110583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5284561" y="2653383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GDAC</a:t>
                </a: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312002" y="4848496"/>
              <a:ext cx="1097280" cy="10972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GDAC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914586" y="67274"/>
              <a:ext cx="2334198" cy="2221035"/>
              <a:chOff x="3285846" y="54037"/>
              <a:chExt cx="2334198" cy="2221035"/>
            </a:xfrm>
          </p:grpSpPr>
          <p:sp>
            <p:nvSpPr>
              <p:cNvPr id="29" name="Right Arrow 28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>
                <a:stCxn id="29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ight Arrow 39"/>
              <p:cNvSpPr/>
              <p:nvPr/>
            </p:nvSpPr>
            <p:spPr>
              <a:xfrm>
                <a:off x="5005895" y="124344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918363" y="2350015"/>
              <a:ext cx="2334198" cy="2221035"/>
              <a:chOff x="3285846" y="54037"/>
              <a:chExt cx="2334198" cy="2221035"/>
            </a:xfrm>
          </p:grpSpPr>
          <p:sp>
            <p:nvSpPr>
              <p:cNvPr id="43" name="Right Arrow 42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stCxn id="43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ight Arrow 47"/>
              <p:cNvSpPr/>
              <p:nvPr/>
            </p:nvSpPr>
            <p:spPr>
              <a:xfrm>
                <a:off x="5005895" y="994850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914586" y="4606812"/>
              <a:ext cx="2360707" cy="2221035"/>
              <a:chOff x="3285846" y="54037"/>
              <a:chExt cx="2360707" cy="2221035"/>
            </a:xfrm>
          </p:grpSpPr>
          <p:sp>
            <p:nvSpPr>
              <p:cNvPr id="50" name="Right Arrow 49"/>
              <p:cNvSpPr/>
              <p:nvPr/>
            </p:nvSpPr>
            <p:spPr>
              <a:xfrm>
                <a:off x="4383126" y="477791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3286054" y="54037"/>
                <a:ext cx="1097280" cy="109728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3285846" y="1177792"/>
                <a:ext cx="1097280" cy="10972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DAC</a:t>
                </a:r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4401014" y="1616706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0" idx="3"/>
              </p:cNvCxnSpPr>
              <p:nvPr/>
            </p:nvCxnSpPr>
            <p:spPr>
              <a:xfrm>
                <a:off x="4997275" y="586973"/>
                <a:ext cx="17241" cy="1205384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54"/>
              <p:cNvSpPr/>
              <p:nvPr/>
            </p:nvSpPr>
            <p:spPr>
              <a:xfrm>
                <a:off x="5032404" y="77743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613336" y="927793"/>
            <a:ext cx="413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Simplified MCDS Structure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4848" y="1701002"/>
            <a:ext cx="4312693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Three main components</a:t>
            </a:r>
          </a:p>
          <a:p>
            <a:endParaRPr lang="en-US" sz="2000" b="1" dirty="0"/>
          </a:p>
          <a:p>
            <a:r>
              <a:rPr lang="en-US" sz="2000" b="1" dirty="0"/>
              <a:t>Data Acquisition Center (DAC): first line data receiver – directly from measurement source</a:t>
            </a:r>
          </a:p>
          <a:p>
            <a:endParaRPr lang="en-US" sz="2000" b="1" dirty="0"/>
          </a:p>
          <a:p>
            <a:r>
              <a:rPr lang="en-US" sz="2000" b="1" dirty="0"/>
              <a:t>Global Data Assembly Center (GDAC): world-wide aggregation for specific observation system</a:t>
            </a:r>
          </a:p>
          <a:p>
            <a:endParaRPr lang="en-US" sz="2000" b="1" dirty="0"/>
          </a:p>
          <a:p>
            <a:r>
              <a:rPr lang="en-US" sz="2000" b="1" dirty="0"/>
              <a:t>Center for Marine Meteorology and Oceanographic Climate Data (CMOC): Aggregates all relevant data types for a specific set of environmental variables</a:t>
            </a:r>
          </a:p>
        </p:txBody>
      </p:sp>
    </p:spTree>
    <p:extLst>
      <p:ext uri="{BB962C8B-B14F-4D97-AF65-F5344CB8AC3E}">
        <p14:creationId xmlns:p14="http://schemas.microsoft.com/office/powerpoint/2010/main" val="34098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48999" y="207782"/>
            <a:ext cx="431269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SIX TO TEN MCDS AREAS ENVISIONED</a:t>
            </a:r>
          </a:p>
          <a:p>
            <a:r>
              <a:rPr lang="en-US" sz="2000" b="1" dirty="0"/>
              <a:t>1. MARINE METEOROLOGY –  ICOADS AS CMOC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5209733" y="587948"/>
            <a:ext cx="5967451" cy="2952407"/>
            <a:chOff x="5147740" y="339974"/>
            <a:chExt cx="5967451" cy="2952407"/>
          </a:xfrm>
        </p:grpSpPr>
        <p:sp>
          <p:nvSpPr>
            <p:cNvPr id="82" name="Right Arrow 81"/>
            <p:cNvSpPr/>
            <p:nvPr/>
          </p:nvSpPr>
          <p:spPr>
            <a:xfrm>
              <a:off x="8916083" y="1317091"/>
              <a:ext cx="323425" cy="105028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5147740" y="339974"/>
              <a:ext cx="5967451" cy="2952407"/>
              <a:chOff x="5147740" y="339974"/>
              <a:chExt cx="5967451" cy="2952407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147740" y="339974"/>
                <a:ext cx="5967451" cy="2952407"/>
                <a:chOff x="5466717" y="329402"/>
                <a:chExt cx="5967451" cy="2952407"/>
              </a:xfrm>
            </p:grpSpPr>
            <p:grpSp>
              <p:nvGrpSpPr>
                <p:cNvPr id="89" name="Group 88"/>
                <p:cNvGrpSpPr/>
                <p:nvPr/>
              </p:nvGrpSpPr>
              <p:grpSpPr>
                <a:xfrm>
                  <a:off x="5466717" y="329402"/>
                  <a:ext cx="5967451" cy="2743200"/>
                  <a:chOff x="2914586" y="67274"/>
                  <a:chExt cx="5967451" cy="6760573"/>
                </a:xfrm>
              </p:grpSpPr>
              <p:sp>
                <p:nvSpPr>
                  <p:cNvPr id="91" name="Oval 90"/>
                  <p:cNvSpPr>
                    <a:spLocks noChangeAspect="1"/>
                  </p:cNvSpPr>
                  <p:nvPr/>
                </p:nvSpPr>
                <p:spPr>
                  <a:xfrm>
                    <a:off x="7784757" y="2857970"/>
                    <a:ext cx="1097280" cy="1097280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ICOADS</a:t>
                    </a:r>
                  </a:p>
                </p:txBody>
              </p:sp>
              <p:sp>
                <p:nvSpPr>
                  <p:cNvPr id="92" name="Right Arrow 91"/>
                  <p:cNvSpPr/>
                  <p:nvPr/>
                </p:nvSpPr>
                <p:spPr>
                  <a:xfrm>
                    <a:off x="7048516" y="3343148"/>
                    <a:ext cx="736242" cy="218363"/>
                  </a:xfrm>
                  <a:prstGeom prst="rightArrow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/>
                  <p:cNvSpPr>
                    <a:spLocks noChangeAspect="1"/>
                  </p:cNvSpPr>
                  <p:nvPr/>
                </p:nvSpPr>
                <p:spPr>
                  <a:xfrm>
                    <a:off x="5593786" y="2074996"/>
                    <a:ext cx="1097280" cy="109728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GDAC - UK</a:t>
                    </a:r>
                  </a:p>
                </p:txBody>
              </p:sp>
              <p:grpSp>
                <p:nvGrpSpPr>
                  <p:cNvPr id="94" name="Group 93"/>
                  <p:cNvGrpSpPr>
                    <a:grpSpLocks noChangeAspect="1"/>
                  </p:cNvGrpSpPr>
                  <p:nvPr/>
                </p:nvGrpSpPr>
                <p:grpSpPr>
                  <a:xfrm>
                    <a:off x="5591992" y="3845446"/>
                    <a:ext cx="1435627" cy="1097280"/>
                    <a:chOff x="5591993" y="3612881"/>
                    <a:chExt cx="1435627" cy="1097280"/>
                  </a:xfrm>
                </p:grpSpPr>
                <p:sp>
                  <p:nvSpPr>
                    <p:cNvPr id="110" name="Right Arrow 109"/>
                    <p:cNvSpPr/>
                    <p:nvPr/>
                  </p:nvSpPr>
                  <p:spPr>
                    <a:xfrm>
                      <a:off x="6413471" y="4032100"/>
                      <a:ext cx="614149" cy="311008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Oval 110"/>
                    <p:cNvSpPr>
                      <a:spLocks noChangeAspect="1"/>
                    </p:cNvSpPr>
                    <p:nvPr/>
                  </p:nvSpPr>
                  <p:spPr>
                    <a:xfrm>
                      <a:off x="5591993" y="3612881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GDAC - DE</a:t>
                      </a:r>
                    </a:p>
                  </p:txBody>
                </p:sp>
              </p:grpSp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2914586" y="67274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106" name="Right Arrow 105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Oval 106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/>
                        <a:t>VOS DM (USA)</a:t>
                      </a:r>
                    </a:p>
                  </p:txBody>
                </p:sp>
                <p:sp>
                  <p:nvSpPr>
                    <p:cNvPr id="108" name="Oval 107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(DE)</a:t>
                      </a:r>
                      <a:endParaRPr lang="en-US" dirty="0"/>
                    </a:p>
                  </p:txBody>
                </p:sp>
                <p:sp>
                  <p:nvSpPr>
                    <p:cNvPr id="109" name="Right Arrow 108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2918363" y="2350015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102" name="Right Arrow 101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Oval 102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100" dirty="0">
                          <a:solidFill>
                            <a:prstClr val="white"/>
                          </a:solidFill>
                        </a:rPr>
                        <a:t>VOS DM (Hong Kong)</a:t>
                      </a:r>
                      <a:endParaRPr lang="en-US" sz="1100" dirty="0"/>
                    </a:p>
                  </p:txBody>
                </p:sp>
                <p:sp>
                  <p:nvSpPr>
                    <p:cNvPr id="104" name="Oval 103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rgbClr val="92D050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(UK)</a:t>
                      </a:r>
                    </a:p>
                  </p:txBody>
                </p:sp>
                <p:sp>
                  <p:nvSpPr>
                    <p:cNvPr id="105" name="Right Arrow 104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2914586" y="4606812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98" name="Right Arrow 97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Oval 98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(India)</a:t>
                      </a:r>
                      <a:endParaRPr lang="en-US" dirty="0"/>
                    </a:p>
                  </p:txBody>
                </p:sp>
                <p:sp>
                  <p:nvSpPr>
                    <p:cNvPr id="100" name="Oval 99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(JP)</a:t>
                      </a:r>
                      <a:endParaRPr lang="en-US" dirty="0"/>
                    </a:p>
                  </p:txBody>
                </p:sp>
                <p:sp>
                  <p:nvSpPr>
                    <p:cNvPr id="101" name="Right Arrow 100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90" name="TextBox 89"/>
                <p:cNvSpPr txBox="1"/>
                <p:nvPr/>
              </p:nvSpPr>
              <p:spPr>
                <a:xfrm>
                  <a:off x="7302139" y="2758589"/>
                  <a:ext cx="38247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/>
                    <a:t>MARINE METEOROLOGY</a:t>
                  </a:r>
                </a:p>
              </p:txBody>
            </p:sp>
          </p:grpSp>
          <p:cxnSp>
            <p:nvCxnSpPr>
              <p:cNvPr id="85" name="Straight Connector 84"/>
              <p:cNvCxnSpPr>
                <a:endCxn id="101" idx="3"/>
              </p:cNvCxnSpPr>
              <p:nvPr/>
            </p:nvCxnSpPr>
            <p:spPr>
              <a:xfrm flipH="1">
                <a:off x="6877057" y="517374"/>
                <a:ext cx="22374" cy="234296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ight Arrow 85"/>
              <p:cNvSpPr/>
              <p:nvPr/>
            </p:nvSpPr>
            <p:spPr>
              <a:xfrm>
                <a:off x="6920512" y="1323471"/>
                <a:ext cx="878600" cy="135042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7" name="Right Arrow 86"/>
              <p:cNvSpPr/>
              <p:nvPr/>
            </p:nvSpPr>
            <p:spPr>
              <a:xfrm>
                <a:off x="6920511" y="2063966"/>
                <a:ext cx="898292" cy="117991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>
                <a:off x="9260588" y="1369605"/>
                <a:ext cx="0" cy="736619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2" name="TextBox 111"/>
          <p:cNvSpPr txBox="1"/>
          <p:nvPr/>
        </p:nvSpPr>
        <p:spPr>
          <a:xfrm>
            <a:off x="272557" y="2165550"/>
            <a:ext cx="4312693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ICOADS – INTERNATIONAL COMPREHENSIVE OCEAN-ATMOSPHERE DATA SET</a:t>
            </a:r>
          </a:p>
          <a:p>
            <a:endParaRPr lang="en-US" sz="2000" b="1" dirty="0"/>
          </a:p>
          <a:p>
            <a:r>
              <a:rPr lang="en-US" sz="2000" b="1" dirty="0"/>
              <a:t>VOS – VOLUNTARY OBSERVING SHIP PROGRAM  INCLUDING UNITED STATES OF AMERICA (USA), GERMANY (DE), HONG KONG, UNITED KINGDOM (UK), INDIA, JAPAN (JP)</a:t>
            </a:r>
          </a:p>
        </p:txBody>
      </p:sp>
    </p:spTree>
    <p:extLst>
      <p:ext uri="{BB962C8B-B14F-4D97-AF65-F5344CB8AC3E}">
        <p14:creationId xmlns:p14="http://schemas.microsoft.com/office/powerpoint/2010/main" val="103999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48999" y="207782"/>
            <a:ext cx="431269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SIX TO TEN MCDS AREAS ENVISIONED</a:t>
            </a:r>
          </a:p>
          <a:p>
            <a:pPr marL="457200" indent="-457200">
              <a:buAutoNum type="arabicPeriod"/>
            </a:pPr>
            <a:r>
              <a:rPr lang="en-US" sz="2000" b="1" dirty="0"/>
              <a:t>MARINE METEOROLOGY – SUCCESSOR TO THE MCSS WITH ICOADS AS CMOC</a:t>
            </a:r>
          </a:p>
          <a:p>
            <a:pPr marL="457200" indent="-457200">
              <a:buAutoNum type="arabicPeriod"/>
            </a:pPr>
            <a:r>
              <a:rPr lang="en-US" sz="2000" b="1" dirty="0"/>
              <a:t>SURFACE TRAJECTORY  – CMOC CHINA, GDAC CANADA, FRANCE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466717" y="3415218"/>
            <a:ext cx="5967451" cy="2952407"/>
            <a:chOff x="5466717" y="329402"/>
            <a:chExt cx="5967451" cy="2952407"/>
          </a:xfrm>
        </p:grpSpPr>
        <p:grpSp>
          <p:nvGrpSpPr>
            <p:cNvPr id="39" name="Group 38"/>
            <p:cNvGrpSpPr/>
            <p:nvPr/>
          </p:nvGrpSpPr>
          <p:grpSpPr>
            <a:xfrm>
              <a:off x="5466717" y="329402"/>
              <a:ext cx="5967451" cy="2743200"/>
              <a:chOff x="2914586" y="67274"/>
              <a:chExt cx="5967451" cy="6760573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7784757" y="2857970"/>
                <a:ext cx="1097280" cy="10972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CHINA</a:t>
                </a:r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7170608" y="3343148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H="1">
                <a:off x="7105317" y="1507524"/>
                <a:ext cx="1293" cy="3889612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ight Arrow 62"/>
              <p:cNvSpPr/>
              <p:nvPr/>
            </p:nvSpPr>
            <p:spPr>
              <a:xfrm>
                <a:off x="6473280" y="1398342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ight Arrow 63"/>
              <p:cNvSpPr/>
              <p:nvPr/>
            </p:nvSpPr>
            <p:spPr>
              <a:xfrm>
                <a:off x="6473280" y="5287954"/>
                <a:ext cx="614149" cy="218364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5266672" y="913164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CANADA</a:t>
                </a:r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5312002" y="4848496"/>
                <a:ext cx="1097280" cy="109728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FRANCE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2914586" y="67274"/>
                <a:ext cx="2334198" cy="2221035"/>
                <a:chOff x="3285846" y="54037"/>
                <a:chExt cx="2334198" cy="2221035"/>
              </a:xfrm>
            </p:grpSpPr>
            <p:sp>
              <p:nvSpPr>
                <p:cNvPr id="83" name="Right Arrow 82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85" name="Oval 84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86" name="Right Arrow 85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" name="Straight Connector 86"/>
                <p:cNvCxnSpPr>
                  <a:stCxn id="83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Right Arrow 87"/>
                <p:cNvSpPr/>
                <p:nvPr/>
              </p:nvSpPr>
              <p:spPr>
                <a:xfrm>
                  <a:off x="5005895" y="1243440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918363" y="2350015"/>
                <a:ext cx="1729317" cy="2221035"/>
                <a:chOff x="3285846" y="54037"/>
                <a:chExt cx="1729317" cy="2221035"/>
              </a:xfrm>
            </p:grpSpPr>
            <p:sp>
              <p:nvSpPr>
                <p:cNvPr id="77" name="Right Arrow 76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79" name="Oval 78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80" name="Right Arrow 79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>
                  <a:stCxn id="77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/>
              <p:cNvGrpSpPr/>
              <p:nvPr/>
            </p:nvGrpSpPr>
            <p:grpSpPr>
              <a:xfrm>
                <a:off x="2914586" y="4606812"/>
                <a:ext cx="2360707" cy="2221035"/>
                <a:chOff x="3285846" y="54037"/>
                <a:chExt cx="2360707" cy="2221035"/>
              </a:xfrm>
            </p:grpSpPr>
            <p:sp>
              <p:nvSpPr>
                <p:cNvPr id="71" name="Right Arrow 70"/>
                <p:cNvSpPr/>
                <p:nvPr/>
              </p:nvSpPr>
              <p:spPr>
                <a:xfrm>
                  <a:off x="4383126" y="477791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3286054" y="54037"/>
                  <a:ext cx="1097280" cy="109728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3285846" y="1177792"/>
                  <a:ext cx="1097280" cy="109728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DAC</a:t>
                  </a:r>
                </a:p>
              </p:txBody>
            </p:sp>
            <p:sp>
              <p:nvSpPr>
                <p:cNvPr id="74" name="Right Arrow 73"/>
                <p:cNvSpPr/>
                <p:nvPr/>
              </p:nvSpPr>
              <p:spPr>
                <a:xfrm>
                  <a:off x="4401014" y="1616706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/>
                <p:cNvCxnSpPr>
                  <a:stCxn id="71" idx="3"/>
                </p:cNvCxnSpPr>
                <p:nvPr/>
              </p:nvCxnSpPr>
              <p:spPr>
                <a:xfrm>
                  <a:off x="4997275" y="586973"/>
                  <a:ext cx="17241" cy="120538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ight Arrow 75"/>
                <p:cNvSpPr/>
                <p:nvPr/>
              </p:nvSpPr>
              <p:spPr>
                <a:xfrm>
                  <a:off x="5032404" y="777432"/>
                  <a:ext cx="614149" cy="218364"/>
                </a:xfrm>
                <a:prstGeom prst="rightArrow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>
              <a:off x="7302139" y="2758589"/>
              <a:ext cx="2548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DRIFTING BUOY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147740" y="339974"/>
            <a:ext cx="5967451" cy="2952407"/>
            <a:chOff x="5147740" y="339974"/>
            <a:chExt cx="5967451" cy="2952407"/>
          </a:xfrm>
        </p:grpSpPr>
        <p:sp>
          <p:nvSpPr>
            <p:cNvPr id="89" name="Right Arrow 88"/>
            <p:cNvSpPr/>
            <p:nvPr/>
          </p:nvSpPr>
          <p:spPr>
            <a:xfrm>
              <a:off x="8916083" y="1317091"/>
              <a:ext cx="323425" cy="105028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5147740" y="339974"/>
              <a:ext cx="5967451" cy="2952407"/>
              <a:chOff x="5147740" y="339974"/>
              <a:chExt cx="5967451" cy="2952407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5147740" y="339974"/>
                <a:ext cx="5967451" cy="2952407"/>
                <a:chOff x="5466717" y="329402"/>
                <a:chExt cx="5967451" cy="2952407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5466717" y="329402"/>
                  <a:ext cx="5967451" cy="2743200"/>
                  <a:chOff x="2914586" y="67274"/>
                  <a:chExt cx="5967451" cy="6760573"/>
                </a:xfrm>
              </p:grpSpPr>
              <p:sp>
                <p:nvSpPr>
                  <p:cNvPr id="98" name="Oval 97"/>
                  <p:cNvSpPr>
                    <a:spLocks noChangeAspect="1"/>
                  </p:cNvSpPr>
                  <p:nvPr/>
                </p:nvSpPr>
                <p:spPr>
                  <a:xfrm>
                    <a:off x="7784757" y="2857970"/>
                    <a:ext cx="1097280" cy="1097280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ICOADS</a:t>
                    </a:r>
                  </a:p>
                </p:txBody>
              </p:sp>
              <p:sp>
                <p:nvSpPr>
                  <p:cNvPr id="99" name="Right Arrow 98"/>
                  <p:cNvSpPr/>
                  <p:nvPr/>
                </p:nvSpPr>
                <p:spPr>
                  <a:xfrm>
                    <a:off x="7048516" y="3343148"/>
                    <a:ext cx="736242" cy="218363"/>
                  </a:xfrm>
                  <a:prstGeom prst="rightArrow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/>
                  <p:cNvSpPr>
                    <a:spLocks noChangeAspect="1"/>
                  </p:cNvSpPr>
                  <p:nvPr/>
                </p:nvSpPr>
                <p:spPr>
                  <a:xfrm>
                    <a:off x="5593786" y="2074996"/>
                    <a:ext cx="1097280" cy="109728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GDAC - UK</a:t>
                    </a:r>
                  </a:p>
                </p:txBody>
              </p:sp>
              <p:grpSp>
                <p:nvGrpSpPr>
                  <p:cNvPr id="101" name="Group 100"/>
                  <p:cNvGrpSpPr>
                    <a:grpSpLocks noChangeAspect="1"/>
                  </p:cNvGrpSpPr>
                  <p:nvPr/>
                </p:nvGrpSpPr>
                <p:grpSpPr>
                  <a:xfrm>
                    <a:off x="5591992" y="3845446"/>
                    <a:ext cx="1435627" cy="1097280"/>
                    <a:chOff x="5591993" y="3612881"/>
                    <a:chExt cx="1435627" cy="1097280"/>
                  </a:xfrm>
                </p:grpSpPr>
                <p:sp>
                  <p:nvSpPr>
                    <p:cNvPr id="117" name="Right Arrow 116"/>
                    <p:cNvSpPr/>
                    <p:nvPr/>
                  </p:nvSpPr>
                  <p:spPr>
                    <a:xfrm>
                      <a:off x="6413471" y="4032100"/>
                      <a:ext cx="614149" cy="311008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" name="Oval 117"/>
                    <p:cNvSpPr>
                      <a:spLocks noChangeAspect="1"/>
                    </p:cNvSpPr>
                    <p:nvPr/>
                  </p:nvSpPr>
                  <p:spPr>
                    <a:xfrm>
                      <a:off x="5591993" y="3612881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GDAC - DE</a:t>
                      </a:r>
                    </a:p>
                  </p:txBody>
                </p:sp>
              </p:grpSp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2914586" y="67274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113" name="Right Arrow 112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" name="Oval 113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/>
                        <a:t>VOS DM (USA)</a:t>
                      </a:r>
                    </a:p>
                  </p:txBody>
                </p:sp>
                <p:sp>
                  <p:nvSpPr>
                    <p:cNvPr id="115" name="Oval 114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(DE)</a:t>
                      </a:r>
                      <a:endParaRPr lang="en-US" dirty="0"/>
                    </a:p>
                  </p:txBody>
                </p:sp>
                <p:sp>
                  <p:nvSpPr>
                    <p:cNvPr id="116" name="Right Arrow 115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2918363" y="2350015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109" name="Right Arrow 108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" name="Oval 109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100" dirty="0">
                          <a:solidFill>
                            <a:prstClr val="white"/>
                          </a:solidFill>
                        </a:rPr>
                        <a:t>VOS DM (Hong Kong)</a:t>
                      </a:r>
                      <a:endParaRPr lang="en-US" sz="1100" dirty="0"/>
                    </a:p>
                  </p:txBody>
                </p:sp>
                <p:sp>
                  <p:nvSpPr>
                    <p:cNvPr id="111" name="Oval 110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rgbClr val="92D050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(UK)</a:t>
                      </a:r>
                    </a:p>
                  </p:txBody>
                </p:sp>
                <p:sp>
                  <p:nvSpPr>
                    <p:cNvPr id="112" name="Right Arrow 111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2914586" y="4606812"/>
                    <a:ext cx="1729317" cy="2221035"/>
                    <a:chOff x="3285846" y="54037"/>
                    <a:chExt cx="1729317" cy="2221035"/>
                  </a:xfrm>
                </p:grpSpPr>
                <p:sp>
                  <p:nvSpPr>
                    <p:cNvPr id="105" name="Right Arrow 104"/>
                    <p:cNvSpPr/>
                    <p:nvPr/>
                  </p:nvSpPr>
                  <p:spPr>
                    <a:xfrm>
                      <a:off x="4383126" y="477791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Oval 105"/>
                    <p:cNvSpPr>
                      <a:spLocks noChangeAspect="1"/>
                    </p:cNvSpPr>
                    <p:nvPr/>
                  </p:nvSpPr>
                  <p:spPr>
                    <a:xfrm>
                      <a:off x="3286054" y="54037"/>
                      <a:ext cx="1097280" cy="109728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(India)</a:t>
                      </a:r>
                      <a:endParaRPr lang="en-US" dirty="0"/>
                    </a:p>
                  </p:txBody>
                </p:sp>
                <p:sp>
                  <p:nvSpPr>
                    <p:cNvPr id="107" name="Oval 106"/>
                    <p:cNvSpPr>
                      <a:spLocks noChangeAspect="1"/>
                    </p:cNvSpPr>
                    <p:nvPr/>
                  </p:nvSpPr>
                  <p:spPr>
                    <a:xfrm>
                      <a:off x="3285846" y="1177792"/>
                      <a:ext cx="1097280" cy="1097280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lvl="0" algn="ctr"/>
                      <a:r>
                        <a:rPr lang="en-US" sz="1200" dirty="0">
                          <a:solidFill>
                            <a:prstClr val="white"/>
                          </a:solidFill>
                        </a:rPr>
                        <a:t>VOS DM (JP)</a:t>
                      </a:r>
                      <a:endParaRPr lang="en-US" dirty="0"/>
                    </a:p>
                  </p:txBody>
                </p:sp>
                <p:sp>
                  <p:nvSpPr>
                    <p:cNvPr id="108" name="Right Arrow 107"/>
                    <p:cNvSpPr/>
                    <p:nvPr/>
                  </p:nvSpPr>
                  <p:spPr>
                    <a:xfrm>
                      <a:off x="4401014" y="1616706"/>
                      <a:ext cx="614149" cy="218364"/>
                    </a:xfrm>
                    <a:prstGeom prst="rightArrow">
                      <a:avLst/>
                    </a:prstGeom>
                    <a:solidFill>
                      <a:schemeClr val="accent4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97" name="TextBox 96"/>
                <p:cNvSpPr txBox="1"/>
                <p:nvPr/>
              </p:nvSpPr>
              <p:spPr>
                <a:xfrm>
                  <a:off x="7302139" y="2758589"/>
                  <a:ext cx="38247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/>
                    <a:t>MARINE METEOROLOGY</a:t>
                  </a:r>
                </a:p>
              </p:txBody>
            </p:sp>
          </p:grpSp>
          <p:cxnSp>
            <p:nvCxnSpPr>
              <p:cNvPr id="92" name="Straight Connector 91"/>
              <p:cNvCxnSpPr>
                <a:endCxn id="108" idx="3"/>
              </p:cNvCxnSpPr>
              <p:nvPr/>
            </p:nvCxnSpPr>
            <p:spPr>
              <a:xfrm flipH="1">
                <a:off x="6877057" y="517374"/>
                <a:ext cx="22374" cy="2342960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ight Arrow 92"/>
              <p:cNvSpPr/>
              <p:nvPr/>
            </p:nvSpPr>
            <p:spPr>
              <a:xfrm>
                <a:off x="6920512" y="1323471"/>
                <a:ext cx="878600" cy="135042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94" name="Right Arrow 93"/>
              <p:cNvSpPr/>
              <p:nvPr/>
            </p:nvSpPr>
            <p:spPr>
              <a:xfrm>
                <a:off x="6920511" y="2063966"/>
                <a:ext cx="898292" cy="117991"/>
              </a:xfrm>
              <a:prstGeom prst="right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9260588" y="1369605"/>
                <a:ext cx="0" cy="736619"/>
              </a:xfrm>
              <a:prstGeom prst="line">
                <a:avLst/>
              </a:prstGeom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15569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2803</Words>
  <Application>Microsoft Office PowerPoint</Application>
  <PresentationFormat>Widescreen</PresentationFormat>
  <Paragraphs>462</Paragraphs>
  <Slides>32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Arial</vt:lpstr>
      <vt:lpstr>Arial Black</vt:lpstr>
      <vt:lpstr>Arial Rounded MT Bold</vt:lpstr>
      <vt:lpstr>Calibri</vt:lpstr>
      <vt:lpstr>Calibri Light</vt:lpstr>
      <vt:lpstr>Helvetica Neue</vt:lpstr>
      <vt:lpstr>Libre Franklin</vt:lpstr>
      <vt:lpstr>Montserrat</vt:lpstr>
      <vt:lpstr>Quattrocento Sans</vt:lpstr>
      <vt:lpstr>Times New Roman</vt:lpstr>
      <vt:lpstr>Verdana</vt:lpstr>
      <vt:lpstr>Office Theme</vt:lpstr>
      <vt:lpstr>1_Office Theme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Ocean Database Cloud (WODc): Optimized access to and utilization of the world largest oceanographic profile database in the cloud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Boyer</dc:creator>
  <cp:lastModifiedBy>Tim Boyer</cp:lastModifiedBy>
  <cp:revision>15</cp:revision>
  <dcterms:created xsi:type="dcterms:W3CDTF">2024-07-30T01:54:53Z</dcterms:created>
  <dcterms:modified xsi:type="dcterms:W3CDTF">2024-07-30T21:35:43Z</dcterms:modified>
</cp:coreProperties>
</file>