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18"/>
  </p:notesMasterIdLst>
  <p:sldIdLst>
    <p:sldId id="277" r:id="rId6"/>
    <p:sldId id="1359" r:id="rId7"/>
    <p:sldId id="319" r:id="rId8"/>
    <p:sldId id="316" r:id="rId9"/>
    <p:sldId id="272" r:id="rId10"/>
    <p:sldId id="1364" r:id="rId11"/>
    <p:sldId id="1374" r:id="rId12"/>
    <p:sldId id="1371" r:id="rId13"/>
    <p:sldId id="1370" r:id="rId14"/>
    <p:sldId id="1369" r:id="rId15"/>
    <p:sldId id="1368"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ra Josipovic" initials="KJ" lastIdx="1" clrIdx="0">
    <p:extLst>
      <p:ext uri="{19B8F6BF-5375-455C-9EA6-DF929625EA0E}">
        <p15:presenceInfo xmlns:p15="http://schemas.microsoft.com/office/powerpoint/2012/main" userId="S::kjosipovic@wmo.int::3db77c78-b6f0-40c7-a5c2-2c2a2ad414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9C"/>
    <a:srgbClr val="005BAA"/>
    <a:srgbClr val="027DBC"/>
    <a:srgbClr val="F9AB12"/>
    <a:srgbClr val="A3BD9B"/>
    <a:srgbClr val="85CF56"/>
    <a:srgbClr val="ADC7A2"/>
    <a:srgbClr val="B7D0A9"/>
    <a:srgbClr val="4E9F3C"/>
    <a:srgbClr val="5DBB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69694-EA1E-F646-A23C-6460154B0FF3}" v="31" dt="2024-09-02T14:32:42.578"/>
    <p1510:client id="{A64E879B-68F5-5242-AC7A-1F2A0AE647E9}" v="5" dt="2024-09-03T04:28:49.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29"/>
    <p:restoredTop sz="87353"/>
  </p:normalViewPr>
  <p:slideViewPr>
    <p:cSldViewPr snapToGrid="0">
      <p:cViewPr varScale="1">
        <p:scale>
          <a:sx n="75" d="100"/>
          <a:sy n="75" d="100"/>
        </p:scale>
        <p:origin x="272" y="1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46728-0C28-4894-BF9B-BAFAABEDB8D3}" type="doc">
      <dgm:prSet loTypeId="urn:microsoft.com/office/officeart/2005/8/layout/chart3" loCatId="cycle" qsTypeId="urn:microsoft.com/office/officeart/2005/8/quickstyle/simple1" qsCatId="simple" csTypeId="urn:microsoft.com/office/officeart/2005/8/colors/colorful5" csCatId="colorful" phldr="1"/>
      <dgm:spPr/>
    </dgm:pt>
    <dgm:pt modelId="{E5F2859F-DABD-466C-B0CF-09367785C1DA}">
      <dgm:prSet phldrT="[Text]"/>
      <dgm:spPr/>
      <dgm:t>
        <a:bodyPr/>
        <a:lstStyle/>
        <a:p>
          <a:pPr rtl="0"/>
          <a:r>
            <a:rPr lang="en-US" dirty="0"/>
            <a:t>To facilitate </a:t>
          </a:r>
          <a:r>
            <a:rPr lang="en-US" b="1" dirty="0"/>
            <a:t>worldwide cooperation in the design and delivery </a:t>
          </a:r>
          <a:r>
            <a:rPr lang="en-US" dirty="0"/>
            <a:t>of meteorological services, foster the rapid exchange of meteorological information, encourage research and training in meteorology.</a:t>
          </a:r>
          <a:endParaRPr lang="en-CH" dirty="0"/>
        </a:p>
      </dgm:t>
    </dgm:pt>
    <dgm:pt modelId="{571CB33E-3F5A-453C-9BEE-61CE021E355C}" type="parTrans" cxnId="{6F38B8CB-403C-42B2-ADDC-E08E3BEFC7AD}">
      <dgm:prSet/>
      <dgm:spPr/>
      <dgm:t>
        <a:bodyPr/>
        <a:lstStyle/>
        <a:p>
          <a:endParaRPr lang="en-CH"/>
        </a:p>
      </dgm:t>
    </dgm:pt>
    <dgm:pt modelId="{58617119-D30D-4595-9D12-FC5C1A6A63AD}" type="sibTrans" cxnId="{6F38B8CB-403C-42B2-ADDC-E08E3BEFC7AD}">
      <dgm:prSet/>
      <dgm:spPr/>
      <dgm:t>
        <a:bodyPr/>
        <a:lstStyle/>
        <a:p>
          <a:endParaRPr lang="en-CH"/>
        </a:p>
      </dgm:t>
    </dgm:pt>
    <dgm:pt modelId="{43085591-33E7-4A45-8A9C-0BAA3092C913}">
      <dgm:prSet phldrT="[Text]"/>
      <dgm:spPr/>
      <dgm:t>
        <a:bodyPr/>
        <a:lstStyle/>
        <a:p>
          <a:pPr rtl="0"/>
          <a:r>
            <a:rPr lang="en-US"/>
            <a:t>United Nations specialized agency to address issues related to </a:t>
          </a:r>
          <a:r>
            <a:rPr lang="en-US" b="1"/>
            <a:t>weather, climate, water </a:t>
          </a:r>
          <a:r>
            <a:rPr lang="en-US"/>
            <a:t>and safeguarding the environment for present and future generations. </a:t>
          </a:r>
          <a:endParaRPr lang="en-CH"/>
        </a:p>
      </dgm:t>
    </dgm:pt>
    <dgm:pt modelId="{1D5C41C4-9ABD-4E6D-B256-DD399897169A}" type="parTrans" cxnId="{9C43AC9C-6015-4B5B-9936-6C978529F6AD}">
      <dgm:prSet/>
      <dgm:spPr/>
      <dgm:t>
        <a:bodyPr/>
        <a:lstStyle/>
        <a:p>
          <a:endParaRPr lang="en-CH"/>
        </a:p>
      </dgm:t>
    </dgm:pt>
    <dgm:pt modelId="{DB0FDBC5-D1A0-4EB1-B505-288F5BF0B769}" type="sibTrans" cxnId="{9C43AC9C-6015-4B5B-9936-6C978529F6AD}">
      <dgm:prSet/>
      <dgm:spPr/>
      <dgm:t>
        <a:bodyPr/>
        <a:lstStyle/>
        <a:p>
          <a:endParaRPr lang="en-CH"/>
        </a:p>
      </dgm:t>
    </dgm:pt>
    <dgm:pt modelId="{3BBD1511-050F-43EA-B8F9-F5F7A418DBA0}">
      <dgm:prSet phldr="0"/>
      <dgm:spPr/>
      <dgm:t>
        <a:bodyPr/>
        <a:lstStyle/>
        <a:p>
          <a:r>
            <a:rPr lang="en-US"/>
            <a:t>A world where all nations, especially the most vulnerable, are </a:t>
          </a:r>
          <a:r>
            <a:rPr lang="en-US" b="1"/>
            <a:t>more resilient to the socioeconomic impact of extreme weather, climate, water and other environmental events</a:t>
          </a:r>
          <a:r>
            <a:rPr lang="en-US"/>
            <a:t>, and empowered to boost their sustainable development through the best possible weather, climate and water services</a:t>
          </a:r>
          <a:endParaRPr lang="en-GB"/>
        </a:p>
      </dgm:t>
    </dgm:pt>
    <dgm:pt modelId="{970326B3-14BE-43EA-9368-66D5102FB76E}" type="parTrans" cxnId="{EDF6B96C-81CB-4C96-9C1E-C2B78E2CC3FE}">
      <dgm:prSet/>
      <dgm:spPr/>
      <dgm:t>
        <a:bodyPr/>
        <a:lstStyle/>
        <a:p>
          <a:endParaRPr lang="en-CH"/>
        </a:p>
      </dgm:t>
    </dgm:pt>
    <dgm:pt modelId="{E9507C53-07A9-46D7-A832-FC6962C067DF}" type="sibTrans" cxnId="{EDF6B96C-81CB-4C96-9C1E-C2B78E2CC3FE}">
      <dgm:prSet/>
      <dgm:spPr/>
      <dgm:t>
        <a:bodyPr/>
        <a:lstStyle/>
        <a:p>
          <a:endParaRPr lang="en-CH"/>
        </a:p>
      </dgm:t>
    </dgm:pt>
    <dgm:pt modelId="{F018CFC2-3BB5-40A1-8E05-84726F573D2F}" type="pres">
      <dgm:prSet presAssocID="{F7646728-0C28-4894-BF9B-BAFAABEDB8D3}" presName="compositeShape" presStyleCnt="0">
        <dgm:presLayoutVars>
          <dgm:chMax val="7"/>
          <dgm:dir/>
          <dgm:resizeHandles val="exact"/>
        </dgm:presLayoutVars>
      </dgm:prSet>
      <dgm:spPr/>
    </dgm:pt>
    <dgm:pt modelId="{6A64DBCF-DB40-427C-AD27-0CB16F023A3D}" type="pres">
      <dgm:prSet presAssocID="{F7646728-0C28-4894-BF9B-BAFAABEDB8D3}" presName="wedge1" presStyleLbl="node1" presStyleIdx="0" presStyleCnt="3" custLinFactNeighborX="-4954" custLinFactNeighborY="2932"/>
      <dgm:spPr/>
    </dgm:pt>
    <dgm:pt modelId="{A4FB3035-9B02-4864-B3EE-FAB21645C21E}" type="pres">
      <dgm:prSet presAssocID="{F7646728-0C28-4894-BF9B-BAFAABEDB8D3}" presName="wedge1Tx" presStyleLbl="node1" presStyleIdx="0" presStyleCnt="3">
        <dgm:presLayoutVars>
          <dgm:chMax val="0"/>
          <dgm:chPref val="0"/>
          <dgm:bulletEnabled val="1"/>
        </dgm:presLayoutVars>
      </dgm:prSet>
      <dgm:spPr/>
    </dgm:pt>
    <dgm:pt modelId="{C92FCE3D-D6A4-40B7-B5A8-C964E8F0524B}" type="pres">
      <dgm:prSet presAssocID="{F7646728-0C28-4894-BF9B-BAFAABEDB8D3}" presName="wedge2" presStyleLbl="node1" presStyleIdx="1" presStyleCnt="3"/>
      <dgm:spPr/>
    </dgm:pt>
    <dgm:pt modelId="{23724EAE-1C1A-46CF-8A79-D3151BADB8D0}" type="pres">
      <dgm:prSet presAssocID="{F7646728-0C28-4894-BF9B-BAFAABEDB8D3}" presName="wedge2Tx" presStyleLbl="node1" presStyleIdx="1" presStyleCnt="3">
        <dgm:presLayoutVars>
          <dgm:chMax val="0"/>
          <dgm:chPref val="0"/>
          <dgm:bulletEnabled val="1"/>
        </dgm:presLayoutVars>
      </dgm:prSet>
      <dgm:spPr/>
    </dgm:pt>
    <dgm:pt modelId="{00898D42-45D7-4C8A-9F6D-249B0C164C96}" type="pres">
      <dgm:prSet presAssocID="{F7646728-0C28-4894-BF9B-BAFAABEDB8D3}" presName="wedge3" presStyleLbl="node1" presStyleIdx="2" presStyleCnt="3"/>
      <dgm:spPr/>
    </dgm:pt>
    <dgm:pt modelId="{B2E84D1A-C353-4C43-AE55-28CAC67593A7}" type="pres">
      <dgm:prSet presAssocID="{F7646728-0C28-4894-BF9B-BAFAABEDB8D3}" presName="wedge3Tx" presStyleLbl="node1" presStyleIdx="2" presStyleCnt="3">
        <dgm:presLayoutVars>
          <dgm:chMax val="0"/>
          <dgm:chPref val="0"/>
          <dgm:bulletEnabled val="1"/>
        </dgm:presLayoutVars>
      </dgm:prSet>
      <dgm:spPr/>
    </dgm:pt>
  </dgm:ptLst>
  <dgm:cxnLst>
    <dgm:cxn modelId="{78222903-5870-4707-A25E-58A4E2FDBC6E}" type="presOf" srcId="{E5F2859F-DABD-466C-B0CF-09367785C1DA}" destId="{6A64DBCF-DB40-427C-AD27-0CB16F023A3D}" srcOrd="0" destOrd="0" presId="urn:microsoft.com/office/officeart/2005/8/layout/chart3"/>
    <dgm:cxn modelId="{9DB02725-D0FA-4CE5-821B-8FABC90C29BE}" type="presOf" srcId="{3BBD1511-050F-43EA-B8F9-F5F7A418DBA0}" destId="{23724EAE-1C1A-46CF-8A79-D3151BADB8D0}" srcOrd="1" destOrd="0" presId="urn:microsoft.com/office/officeart/2005/8/layout/chart3"/>
    <dgm:cxn modelId="{6E75C94D-6B30-417C-BAD8-0324716209B3}" type="presOf" srcId="{F7646728-0C28-4894-BF9B-BAFAABEDB8D3}" destId="{F018CFC2-3BB5-40A1-8E05-84726F573D2F}" srcOrd="0" destOrd="0" presId="urn:microsoft.com/office/officeart/2005/8/layout/chart3"/>
    <dgm:cxn modelId="{EDF6B96C-81CB-4C96-9C1E-C2B78E2CC3FE}" srcId="{F7646728-0C28-4894-BF9B-BAFAABEDB8D3}" destId="{3BBD1511-050F-43EA-B8F9-F5F7A418DBA0}" srcOrd="1" destOrd="0" parTransId="{970326B3-14BE-43EA-9368-66D5102FB76E}" sibTransId="{E9507C53-07A9-46D7-A832-FC6962C067DF}"/>
    <dgm:cxn modelId="{EEEF6274-C24D-4F39-A115-A61BAC34320F}" type="presOf" srcId="{E5F2859F-DABD-466C-B0CF-09367785C1DA}" destId="{A4FB3035-9B02-4864-B3EE-FAB21645C21E}" srcOrd="1" destOrd="0" presId="urn:microsoft.com/office/officeart/2005/8/layout/chart3"/>
    <dgm:cxn modelId="{9C43AC9C-6015-4B5B-9936-6C978529F6AD}" srcId="{F7646728-0C28-4894-BF9B-BAFAABEDB8D3}" destId="{43085591-33E7-4A45-8A9C-0BAA3092C913}" srcOrd="2" destOrd="0" parTransId="{1D5C41C4-9ABD-4E6D-B256-DD399897169A}" sibTransId="{DB0FDBC5-D1A0-4EB1-B505-288F5BF0B769}"/>
    <dgm:cxn modelId="{FA4418B1-3FBC-45A9-B772-D63840AA3A8B}" type="presOf" srcId="{3BBD1511-050F-43EA-B8F9-F5F7A418DBA0}" destId="{C92FCE3D-D6A4-40B7-B5A8-C964E8F0524B}" srcOrd="0" destOrd="0" presId="urn:microsoft.com/office/officeart/2005/8/layout/chart3"/>
    <dgm:cxn modelId="{6F38B8CB-403C-42B2-ADDC-E08E3BEFC7AD}" srcId="{F7646728-0C28-4894-BF9B-BAFAABEDB8D3}" destId="{E5F2859F-DABD-466C-B0CF-09367785C1DA}" srcOrd="0" destOrd="0" parTransId="{571CB33E-3F5A-453C-9BEE-61CE021E355C}" sibTransId="{58617119-D30D-4595-9D12-FC5C1A6A63AD}"/>
    <dgm:cxn modelId="{D77B36EB-89E0-4BDB-BF92-047D0A088A7F}" type="presOf" srcId="{43085591-33E7-4A45-8A9C-0BAA3092C913}" destId="{00898D42-45D7-4C8A-9F6D-249B0C164C96}" srcOrd="0" destOrd="0" presId="urn:microsoft.com/office/officeart/2005/8/layout/chart3"/>
    <dgm:cxn modelId="{72F5B0F1-9486-4E7F-84F2-11EC43F40327}" type="presOf" srcId="{43085591-33E7-4A45-8A9C-0BAA3092C913}" destId="{B2E84D1A-C353-4C43-AE55-28CAC67593A7}" srcOrd="1" destOrd="0" presId="urn:microsoft.com/office/officeart/2005/8/layout/chart3"/>
    <dgm:cxn modelId="{4F35D15C-0C61-4050-A45C-6E80DBE9B5FE}" type="presParOf" srcId="{F018CFC2-3BB5-40A1-8E05-84726F573D2F}" destId="{6A64DBCF-DB40-427C-AD27-0CB16F023A3D}" srcOrd="0" destOrd="0" presId="urn:microsoft.com/office/officeart/2005/8/layout/chart3"/>
    <dgm:cxn modelId="{4B4D6166-E726-4462-BC1E-D3333478DC0D}" type="presParOf" srcId="{F018CFC2-3BB5-40A1-8E05-84726F573D2F}" destId="{A4FB3035-9B02-4864-B3EE-FAB21645C21E}" srcOrd="1" destOrd="0" presId="urn:microsoft.com/office/officeart/2005/8/layout/chart3"/>
    <dgm:cxn modelId="{D51B3BAA-A1E3-4202-9CD7-6F5416F31EC8}" type="presParOf" srcId="{F018CFC2-3BB5-40A1-8E05-84726F573D2F}" destId="{C92FCE3D-D6A4-40B7-B5A8-C964E8F0524B}" srcOrd="2" destOrd="0" presId="urn:microsoft.com/office/officeart/2005/8/layout/chart3"/>
    <dgm:cxn modelId="{16D93CC1-AE5F-4B22-80FE-4740F09949F7}" type="presParOf" srcId="{F018CFC2-3BB5-40A1-8E05-84726F573D2F}" destId="{23724EAE-1C1A-46CF-8A79-D3151BADB8D0}" srcOrd="3" destOrd="0" presId="urn:microsoft.com/office/officeart/2005/8/layout/chart3"/>
    <dgm:cxn modelId="{58A03877-162D-40D8-94C3-EC69C24430E6}" type="presParOf" srcId="{F018CFC2-3BB5-40A1-8E05-84726F573D2F}" destId="{00898D42-45D7-4C8A-9F6D-249B0C164C96}" srcOrd="4" destOrd="0" presId="urn:microsoft.com/office/officeart/2005/8/layout/chart3"/>
    <dgm:cxn modelId="{4F35FF4F-FF2F-4BD6-8ECF-CFD3BB83A100}" type="presParOf" srcId="{F018CFC2-3BB5-40A1-8E05-84726F573D2F}" destId="{B2E84D1A-C353-4C43-AE55-28CAC67593A7}"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44E4F8-FC41-411A-A03F-7503077B8853}" type="doc">
      <dgm:prSet loTypeId="urn:microsoft.com/office/officeart/2005/8/layout/cycle7" loCatId="cycle" qsTypeId="urn:microsoft.com/office/officeart/2005/8/quickstyle/simple1" qsCatId="simple" csTypeId="urn:microsoft.com/office/officeart/2005/8/colors/colorful4" csCatId="colorful" phldr="1"/>
      <dgm:spPr/>
      <dgm:t>
        <a:bodyPr/>
        <a:lstStyle/>
        <a:p>
          <a:endParaRPr lang="en-GB"/>
        </a:p>
      </dgm:t>
    </dgm:pt>
    <dgm:pt modelId="{7EA391E0-41C3-4747-82A6-55CFE8D0D2DC}">
      <dgm:prSet phldrT="[Text]" phldr="0"/>
      <dgm:spPr/>
      <dgm:t>
        <a:bodyPr/>
        <a:lstStyle/>
        <a:p>
          <a:r>
            <a:rPr lang="en-GB">
              <a:latin typeface="Montserrat" panose="00000500000000000000" pitchFamily="2" charset="0"/>
            </a:rPr>
            <a:t>Forecast</a:t>
          </a:r>
        </a:p>
      </dgm:t>
    </dgm:pt>
    <dgm:pt modelId="{E0CE8BAA-2394-4AEB-8503-8F4EF2171978}" type="parTrans" cxnId="{AB5BB93D-A57B-495B-B343-F8AD18A99F3C}">
      <dgm:prSet/>
      <dgm:spPr/>
      <dgm:t>
        <a:bodyPr/>
        <a:lstStyle/>
        <a:p>
          <a:endParaRPr lang="en-GB"/>
        </a:p>
      </dgm:t>
    </dgm:pt>
    <dgm:pt modelId="{468EB2B3-3A7A-41EF-BAD7-A88504F5F900}" type="sibTrans" cxnId="{AB5BB93D-A57B-495B-B343-F8AD18A99F3C}">
      <dgm:prSet/>
      <dgm:spPr/>
      <dgm:t>
        <a:bodyPr/>
        <a:lstStyle/>
        <a:p>
          <a:endParaRPr lang="en-GB"/>
        </a:p>
      </dgm:t>
    </dgm:pt>
    <dgm:pt modelId="{5892D6D7-2B4B-4B99-BDA2-0BA8A6EBED9D}">
      <dgm:prSet phldrT="[Text]" phldr="0"/>
      <dgm:spPr/>
      <dgm:t>
        <a:bodyPr/>
        <a:lstStyle/>
        <a:p>
          <a:r>
            <a:rPr lang="en-GB">
              <a:latin typeface="Montserrat" panose="00000500000000000000" pitchFamily="2" charset="0"/>
            </a:rPr>
            <a:t>Communicate</a:t>
          </a:r>
        </a:p>
      </dgm:t>
    </dgm:pt>
    <dgm:pt modelId="{9D873014-D2F6-44E3-BC00-3FFFBA6358F3}" type="parTrans" cxnId="{6ECE76B9-700C-4BB7-AE56-B76068D10BA1}">
      <dgm:prSet/>
      <dgm:spPr/>
      <dgm:t>
        <a:bodyPr/>
        <a:lstStyle/>
        <a:p>
          <a:endParaRPr lang="en-GB"/>
        </a:p>
      </dgm:t>
    </dgm:pt>
    <dgm:pt modelId="{66454F51-837F-44EB-B72B-A459D48E3471}" type="sibTrans" cxnId="{6ECE76B9-700C-4BB7-AE56-B76068D10BA1}">
      <dgm:prSet/>
      <dgm:spPr/>
      <dgm:t>
        <a:bodyPr/>
        <a:lstStyle/>
        <a:p>
          <a:endParaRPr lang="en-GB"/>
        </a:p>
      </dgm:t>
    </dgm:pt>
    <dgm:pt modelId="{5BDEE69E-62EA-42D7-8B11-99F1DB72895B}">
      <dgm:prSet phldrT="[Text]" phldr="0"/>
      <dgm:spPr/>
      <dgm:t>
        <a:bodyPr/>
        <a:lstStyle/>
        <a:p>
          <a:r>
            <a:rPr lang="en-GB">
              <a:latin typeface="Montserrat" panose="00000500000000000000" pitchFamily="2" charset="0"/>
            </a:rPr>
            <a:t>Monitor</a:t>
          </a:r>
        </a:p>
      </dgm:t>
    </dgm:pt>
    <dgm:pt modelId="{1ACC7B99-2390-41DD-9527-EE28C85BC725}" type="sibTrans" cxnId="{94E6D7AC-993E-499A-AB1B-5CBAADC9FBCC}">
      <dgm:prSet/>
      <dgm:spPr/>
      <dgm:t>
        <a:bodyPr/>
        <a:lstStyle/>
        <a:p>
          <a:endParaRPr lang="en-GB"/>
        </a:p>
      </dgm:t>
    </dgm:pt>
    <dgm:pt modelId="{6B5E8372-A350-4B29-AF0B-660069C67F65}" type="parTrans" cxnId="{94E6D7AC-993E-499A-AB1B-5CBAADC9FBCC}">
      <dgm:prSet/>
      <dgm:spPr/>
      <dgm:t>
        <a:bodyPr/>
        <a:lstStyle/>
        <a:p>
          <a:endParaRPr lang="en-GB"/>
        </a:p>
      </dgm:t>
    </dgm:pt>
    <dgm:pt modelId="{FF4F424F-D2AF-4FC6-9F53-08C3D07E051F}" type="pres">
      <dgm:prSet presAssocID="{0344E4F8-FC41-411A-A03F-7503077B8853}" presName="Name0" presStyleCnt="0">
        <dgm:presLayoutVars>
          <dgm:dir/>
          <dgm:resizeHandles val="exact"/>
        </dgm:presLayoutVars>
      </dgm:prSet>
      <dgm:spPr/>
    </dgm:pt>
    <dgm:pt modelId="{B1001206-732C-4D3D-A542-825B49F756FD}" type="pres">
      <dgm:prSet presAssocID="{5BDEE69E-62EA-42D7-8B11-99F1DB72895B}" presName="node" presStyleLbl="node1" presStyleIdx="0" presStyleCnt="3">
        <dgm:presLayoutVars>
          <dgm:bulletEnabled val="1"/>
        </dgm:presLayoutVars>
      </dgm:prSet>
      <dgm:spPr/>
    </dgm:pt>
    <dgm:pt modelId="{D93E849E-D34A-41B2-B74C-69685E60202C}" type="pres">
      <dgm:prSet presAssocID="{1ACC7B99-2390-41DD-9527-EE28C85BC725}" presName="sibTrans" presStyleLbl="sibTrans2D1" presStyleIdx="0" presStyleCnt="3" custScaleX="153401"/>
      <dgm:spPr/>
    </dgm:pt>
    <dgm:pt modelId="{E2FD4494-6349-4B1B-A426-AB5E6D856F50}" type="pres">
      <dgm:prSet presAssocID="{1ACC7B99-2390-41DD-9527-EE28C85BC725}" presName="connectorText" presStyleLbl="sibTrans2D1" presStyleIdx="0" presStyleCnt="3"/>
      <dgm:spPr/>
    </dgm:pt>
    <dgm:pt modelId="{20B8C6D4-413E-469B-8B6A-9DDB83306A33}" type="pres">
      <dgm:prSet presAssocID="{7EA391E0-41C3-4747-82A6-55CFE8D0D2DC}" presName="node" presStyleLbl="node1" presStyleIdx="1" presStyleCnt="3">
        <dgm:presLayoutVars>
          <dgm:bulletEnabled val="1"/>
        </dgm:presLayoutVars>
      </dgm:prSet>
      <dgm:spPr/>
    </dgm:pt>
    <dgm:pt modelId="{4148A939-6DC0-4814-BDB8-81ADF9EFDB10}" type="pres">
      <dgm:prSet presAssocID="{468EB2B3-3A7A-41EF-BAD7-A88504F5F900}" presName="sibTrans" presStyleLbl="sibTrans2D1" presStyleIdx="1" presStyleCnt="3"/>
      <dgm:spPr/>
    </dgm:pt>
    <dgm:pt modelId="{D8DBF8F2-0A89-43E4-9ED0-F1F750677006}" type="pres">
      <dgm:prSet presAssocID="{468EB2B3-3A7A-41EF-BAD7-A88504F5F900}" presName="connectorText" presStyleLbl="sibTrans2D1" presStyleIdx="1" presStyleCnt="3"/>
      <dgm:spPr/>
    </dgm:pt>
    <dgm:pt modelId="{B6BA96AC-5A13-4F37-8629-1B4E53E96BE4}" type="pres">
      <dgm:prSet presAssocID="{5892D6D7-2B4B-4B99-BDA2-0BA8A6EBED9D}" presName="node" presStyleLbl="node1" presStyleIdx="2" presStyleCnt="3">
        <dgm:presLayoutVars>
          <dgm:bulletEnabled val="1"/>
        </dgm:presLayoutVars>
      </dgm:prSet>
      <dgm:spPr/>
    </dgm:pt>
    <dgm:pt modelId="{2A13D441-76CD-4A4B-9EF8-7BEFFAEE0B13}" type="pres">
      <dgm:prSet presAssocID="{66454F51-837F-44EB-B72B-A459D48E3471}" presName="sibTrans" presStyleLbl="sibTrans2D1" presStyleIdx="2" presStyleCnt="3" custScaleX="155318"/>
      <dgm:spPr/>
    </dgm:pt>
    <dgm:pt modelId="{20B4CB40-FDD7-4716-BB12-92A47884B990}" type="pres">
      <dgm:prSet presAssocID="{66454F51-837F-44EB-B72B-A459D48E3471}" presName="connectorText" presStyleLbl="sibTrans2D1" presStyleIdx="2" presStyleCnt="3"/>
      <dgm:spPr/>
    </dgm:pt>
  </dgm:ptLst>
  <dgm:cxnLst>
    <dgm:cxn modelId="{77F73330-35C7-457A-8213-3A2B73FAFF48}" type="presOf" srcId="{66454F51-837F-44EB-B72B-A459D48E3471}" destId="{2A13D441-76CD-4A4B-9EF8-7BEFFAEE0B13}" srcOrd="0" destOrd="0" presId="urn:microsoft.com/office/officeart/2005/8/layout/cycle7"/>
    <dgm:cxn modelId="{AB5BB93D-A57B-495B-B343-F8AD18A99F3C}" srcId="{0344E4F8-FC41-411A-A03F-7503077B8853}" destId="{7EA391E0-41C3-4747-82A6-55CFE8D0D2DC}" srcOrd="1" destOrd="0" parTransId="{E0CE8BAA-2394-4AEB-8503-8F4EF2171978}" sibTransId="{468EB2B3-3A7A-41EF-BAD7-A88504F5F900}"/>
    <dgm:cxn modelId="{759A3244-BA3C-4446-A61E-448BCC96D995}" type="presOf" srcId="{5BDEE69E-62EA-42D7-8B11-99F1DB72895B}" destId="{B1001206-732C-4D3D-A542-825B49F756FD}" srcOrd="0" destOrd="0" presId="urn:microsoft.com/office/officeart/2005/8/layout/cycle7"/>
    <dgm:cxn modelId="{4446A755-6A33-40FD-BE12-7ADC427163CC}" type="presOf" srcId="{5892D6D7-2B4B-4B99-BDA2-0BA8A6EBED9D}" destId="{B6BA96AC-5A13-4F37-8629-1B4E53E96BE4}" srcOrd="0" destOrd="0" presId="urn:microsoft.com/office/officeart/2005/8/layout/cycle7"/>
    <dgm:cxn modelId="{77743C61-4653-4839-9299-ED07A97903A7}" type="presOf" srcId="{0344E4F8-FC41-411A-A03F-7503077B8853}" destId="{FF4F424F-D2AF-4FC6-9F53-08C3D07E051F}" srcOrd="0" destOrd="0" presId="urn:microsoft.com/office/officeart/2005/8/layout/cycle7"/>
    <dgm:cxn modelId="{229FD271-3F0B-46B6-B805-08D3CA66E582}" type="presOf" srcId="{1ACC7B99-2390-41DD-9527-EE28C85BC725}" destId="{D93E849E-D34A-41B2-B74C-69685E60202C}" srcOrd="0" destOrd="0" presId="urn:microsoft.com/office/officeart/2005/8/layout/cycle7"/>
    <dgm:cxn modelId="{28B44479-B932-425D-97CD-35EABB832639}" type="presOf" srcId="{7EA391E0-41C3-4747-82A6-55CFE8D0D2DC}" destId="{20B8C6D4-413E-469B-8B6A-9DDB83306A33}" srcOrd="0" destOrd="0" presId="urn:microsoft.com/office/officeart/2005/8/layout/cycle7"/>
    <dgm:cxn modelId="{4514CD83-122D-4A7A-8865-B3870C416365}" type="presOf" srcId="{468EB2B3-3A7A-41EF-BAD7-A88504F5F900}" destId="{D8DBF8F2-0A89-43E4-9ED0-F1F750677006}" srcOrd="1" destOrd="0" presId="urn:microsoft.com/office/officeart/2005/8/layout/cycle7"/>
    <dgm:cxn modelId="{3AEE5097-81CD-40AC-A34F-01F7438312B3}" type="presOf" srcId="{468EB2B3-3A7A-41EF-BAD7-A88504F5F900}" destId="{4148A939-6DC0-4814-BDB8-81ADF9EFDB10}" srcOrd="0" destOrd="0" presId="urn:microsoft.com/office/officeart/2005/8/layout/cycle7"/>
    <dgm:cxn modelId="{94E6D7AC-993E-499A-AB1B-5CBAADC9FBCC}" srcId="{0344E4F8-FC41-411A-A03F-7503077B8853}" destId="{5BDEE69E-62EA-42D7-8B11-99F1DB72895B}" srcOrd="0" destOrd="0" parTransId="{6B5E8372-A350-4B29-AF0B-660069C67F65}" sibTransId="{1ACC7B99-2390-41DD-9527-EE28C85BC725}"/>
    <dgm:cxn modelId="{6ECE76B9-700C-4BB7-AE56-B76068D10BA1}" srcId="{0344E4F8-FC41-411A-A03F-7503077B8853}" destId="{5892D6D7-2B4B-4B99-BDA2-0BA8A6EBED9D}" srcOrd="2" destOrd="0" parTransId="{9D873014-D2F6-44E3-BC00-3FFFBA6358F3}" sibTransId="{66454F51-837F-44EB-B72B-A459D48E3471}"/>
    <dgm:cxn modelId="{EB3344C0-7214-4BC9-8A13-B70D78FFFB24}" type="presOf" srcId="{66454F51-837F-44EB-B72B-A459D48E3471}" destId="{20B4CB40-FDD7-4716-BB12-92A47884B990}" srcOrd="1" destOrd="0" presId="urn:microsoft.com/office/officeart/2005/8/layout/cycle7"/>
    <dgm:cxn modelId="{58250FD6-7786-4DAB-834C-CCC463FD40FA}" type="presOf" srcId="{1ACC7B99-2390-41DD-9527-EE28C85BC725}" destId="{E2FD4494-6349-4B1B-A426-AB5E6D856F50}" srcOrd="1" destOrd="0" presId="urn:microsoft.com/office/officeart/2005/8/layout/cycle7"/>
    <dgm:cxn modelId="{637029C0-FD8C-4AB6-BB36-70DEA4C01487}" type="presParOf" srcId="{FF4F424F-D2AF-4FC6-9F53-08C3D07E051F}" destId="{B1001206-732C-4D3D-A542-825B49F756FD}" srcOrd="0" destOrd="0" presId="urn:microsoft.com/office/officeart/2005/8/layout/cycle7"/>
    <dgm:cxn modelId="{3769073D-FEF4-41C3-AC65-FA01C99AABBF}" type="presParOf" srcId="{FF4F424F-D2AF-4FC6-9F53-08C3D07E051F}" destId="{D93E849E-D34A-41B2-B74C-69685E60202C}" srcOrd="1" destOrd="0" presId="urn:microsoft.com/office/officeart/2005/8/layout/cycle7"/>
    <dgm:cxn modelId="{58D2EE4F-4A24-4A5F-B87A-75EC3D60B691}" type="presParOf" srcId="{D93E849E-D34A-41B2-B74C-69685E60202C}" destId="{E2FD4494-6349-4B1B-A426-AB5E6D856F50}" srcOrd="0" destOrd="0" presId="urn:microsoft.com/office/officeart/2005/8/layout/cycle7"/>
    <dgm:cxn modelId="{F0173A24-A49C-4E78-A6CD-A1150C093D81}" type="presParOf" srcId="{FF4F424F-D2AF-4FC6-9F53-08C3D07E051F}" destId="{20B8C6D4-413E-469B-8B6A-9DDB83306A33}" srcOrd="2" destOrd="0" presId="urn:microsoft.com/office/officeart/2005/8/layout/cycle7"/>
    <dgm:cxn modelId="{72D3D79C-EE1B-4194-AD67-B7B3B3AD6EE9}" type="presParOf" srcId="{FF4F424F-D2AF-4FC6-9F53-08C3D07E051F}" destId="{4148A939-6DC0-4814-BDB8-81ADF9EFDB10}" srcOrd="3" destOrd="0" presId="urn:microsoft.com/office/officeart/2005/8/layout/cycle7"/>
    <dgm:cxn modelId="{3D534E5D-FD0E-4AB1-98DD-0599A88A566B}" type="presParOf" srcId="{4148A939-6DC0-4814-BDB8-81ADF9EFDB10}" destId="{D8DBF8F2-0A89-43E4-9ED0-F1F750677006}" srcOrd="0" destOrd="0" presId="urn:microsoft.com/office/officeart/2005/8/layout/cycle7"/>
    <dgm:cxn modelId="{F354BCDA-AEEA-4438-9AEA-0060F211F626}" type="presParOf" srcId="{FF4F424F-D2AF-4FC6-9F53-08C3D07E051F}" destId="{B6BA96AC-5A13-4F37-8629-1B4E53E96BE4}" srcOrd="4" destOrd="0" presId="urn:microsoft.com/office/officeart/2005/8/layout/cycle7"/>
    <dgm:cxn modelId="{97114BBC-0506-47C5-878A-DA10F20D1055}" type="presParOf" srcId="{FF4F424F-D2AF-4FC6-9F53-08C3D07E051F}" destId="{2A13D441-76CD-4A4B-9EF8-7BEFFAEE0B13}" srcOrd="5" destOrd="0" presId="urn:microsoft.com/office/officeart/2005/8/layout/cycle7"/>
    <dgm:cxn modelId="{17995D2A-010F-40D8-8364-46C193523871}" type="presParOf" srcId="{2A13D441-76CD-4A4B-9EF8-7BEFFAEE0B13}" destId="{20B4CB40-FDD7-4716-BB12-92A47884B99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1AAC52-D5F7-4DA3-A068-517789EB4E28}"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n-US"/>
        </a:p>
      </dgm:t>
    </dgm:pt>
    <dgm:pt modelId="{3CAF29FB-D140-4D8B-A5ED-B985C5DDED1F}">
      <dgm:prSet phldr="0" custT="1"/>
      <dgm:spPr/>
      <dgm:t>
        <a:bodyPr/>
        <a:lstStyle/>
        <a:p>
          <a:pPr rtl="0"/>
          <a:endParaRPr lang="en-US" sz="1600" b="1">
            <a:latin typeface="Arial"/>
            <a:cs typeface="Arial"/>
          </a:endParaRPr>
        </a:p>
      </dgm:t>
    </dgm:pt>
    <dgm:pt modelId="{662A8E74-7221-413E-81B0-266D86174E18}" type="parTrans" cxnId="{BFAFDE18-0578-4CD9-B24B-D82159AE3020}">
      <dgm:prSet/>
      <dgm:spPr/>
      <dgm:t>
        <a:bodyPr/>
        <a:lstStyle/>
        <a:p>
          <a:endParaRPr lang="en-US" sz="3600" b="1"/>
        </a:p>
      </dgm:t>
    </dgm:pt>
    <dgm:pt modelId="{93FC6D48-549A-44B1-9E49-DCFB1D5CDB54}" type="sibTrans" cxnId="{BFAFDE18-0578-4CD9-B24B-D82159AE3020}">
      <dgm:prSet/>
      <dgm:spPr/>
      <dgm:t>
        <a:bodyPr/>
        <a:lstStyle/>
        <a:p>
          <a:endParaRPr lang="en-US" sz="3600" b="1"/>
        </a:p>
      </dgm:t>
    </dgm:pt>
    <dgm:pt modelId="{26299F87-9747-44FB-8694-216FBC535D40}">
      <dgm:prSet phldr="0" custT="1"/>
      <dgm:spPr/>
      <dgm:t>
        <a:bodyPr/>
        <a:lstStyle/>
        <a:p>
          <a:pPr rtl="0"/>
          <a:endParaRPr lang="en-US" sz="1000" b="1">
            <a:latin typeface="Calibri Light" panose="020F0302020204030204"/>
            <a:cs typeface="Calibri Light" panose="020F0302020204030204"/>
          </a:endParaRPr>
        </a:p>
      </dgm:t>
    </dgm:pt>
    <dgm:pt modelId="{7122AC27-F32F-491E-822E-3641C1D20B28}" type="parTrans" cxnId="{EDD5BB9F-D622-46B9-828A-351051719C98}">
      <dgm:prSet/>
      <dgm:spPr/>
      <dgm:t>
        <a:bodyPr/>
        <a:lstStyle/>
        <a:p>
          <a:endParaRPr lang="en-US" sz="3600" b="1"/>
        </a:p>
      </dgm:t>
    </dgm:pt>
    <dgm:pt modelId="{8F7341FB-6A7A-4369-A149-88C2D0C8B85F}" type="sibTrans" cxnId="{EDD5BB9F-D622-46B9-828A-351051719C98}">
      <dgm:prSet/>
      <dgm:spPr/>
      <dgm:t>
        <a:bodyPr/>
        <a:lstStyle/>
        <a:p>
          <a:endParaRPr lang="en-US" sz="3600" b="1"/>
        </a:p>
      </dgm:t>
    </dgm:pt>
    <dgm:pt modelId="{EB459969-CA7E-48E5-BE1F-7689BAA9523E}">
      <dgm:prSet phldr="0" custT="1"/>
      <dgm:spPr/>
      <dgm:t>
        <a:bodyPr/>
        <a:lstStyle/>
        <a:p>
          <a:pPr rtl="0"/>
          <a:endParaRPr lang="en-US" sz="1000" b="1">
            <a:latin typeface="Calibri Light" panose="020F0302020204030204"/>
            <a:cs typeface="Calibri Light" panose="020F0302020204030204"/>
          </a:endParaRPr>
        </a:p>
      </dgm:t>
    </dgm:pt>
    <dgm:pt modelId="{9EA18FCA-920B-4C47-806C-2D3D5A872432}" type="parTrans" cxnId="{53696EAC-5C7E-4CD9-845A-49265996F3F7}">
      <dgm:prSet/>
      <dgm:spPr/>
      <dgm:t>
        <a:bodyPr/>
        <a:lstStyle/>
        <a:p>
          <a:endParaRPr lang="en-US" sz="3600" b="1"/>
        </a:p>
      </dgm:t>
    </dgm:pt>
    <dgm:pt modelId="{CDE705BD-EB1F-4327-AAED-3A28FB8277BD}" type="sibTrans" cxnId="{53696EAC-5C7E-4CD9-845A-49265996F3F7}">
      <dgm:prSet/>
      <dgm:spPr/>
      <dgm:t>
        <a:bodyPr/>
        <a:lstStyle/>
        <a:p>
          <a:endParaRPr lang="en-US" sz="3600" b="1"/>
        </a:p>
      </dgm:t>
    </dgm:pt>
    <dgm:pt modelId="{13325C0D-8F3A-4C24-AEAA-5AE67BB3EE93}">
      <dgm:prSet phldr="0" custT="1"/>
      <dgm:spPr/>
      <dgm:t>
        <a:bodyPr/>
        <a:lstStyle/>
        <a:p>
          <a:endParaRPr lang="en-US" sz="1000" b="1">
            <a:latin typeface="Calibri Light" panose="020F0302020204030204"/>
            <a:cs typeface="Calibri Light" panose="020F0302020204030204"/>
          </a:endParaRPr>
        </a:p>
      </dgm:t>
    </dgm:pt>
    <dgm:pt modelId="{A13A1E6A-FFFE-4101-A9EB-497490399D22}" type="parTrans" cxnId="{D49DCC40-CA6B-47A3-9CDB-A976075D260D}">
      <dgm:prSet/>
      <dgm:spPr/>
      <dgm:t>
        <a:bodyPr/>
        <a:lstStyle/>
        <a:p>
          <a:endParaRPr lang="en-US" sz="3600" b="1"/>
        </a:p>
      </dgm:t>
    </dgm:pt>
    <dgm:pt modelId="{1B7D9674-B278-4F3D-BDE3-BECD322764E3}" type="sibTrans" cxnId="{D49DCC40-CA6B-47A3-9CDB-A976075D260D}">
      <dgm:prSet/>
      <dgm:spPr/>
      <dgm:t>
        <a:bodyPr/>
        <a:lstStyle/>
        <a:p>
          <a:endParaRPr lang="en-US" sz="3600" b="1"/>
        </a:p>
      </dgm:t>
    </dgm:pt>
    <dgm:pt modelId="{121C55D2-800D-42EE-961E-DD3794817A09}">
      <dgm:prSet phldr="0" custT="1"/>
      <dgm:spPr/>
      <dgm:t>
        <a:bodyPr/>
        <a:lstStyle/>
        <a:p>
          <a:endParaRPr lang="en-US" sz="1000" b="1">
            <a:latin typeface="Calibri Light" panose="020F0302020204030204"/>
            <a:cs typeface="Calibri Light" panose="020F0302020204030204"/>
          </a:endParaRPr>
        </a:p>
      </dgm:t>
    </dgm:pt>
    <dgm:pt modelId="{25DFE269-758C-40B6-9586-0D5FD6D6490B}" type="parTrans" cxnId="{51CB01E5-ED99-4070-BAF8-FD58332396C2}">
      <dgm:prSet/>
      <dgm:spPr/>
      <dgm:t>
        <a:bodyPr/>
        <a:lstStyle/>
        <a:p>
          <a:endParaRPr lang="en-US" sz="3600" b="1"/>
        </a:p>
      </dgm:t>
    </dgm:pt>
    <dgm:pt modelId="{470066D1-DAD9-4E79-AF8E-4A444EA8435C}" type="sibTrans" cxnId="{51CB01E5-ED99-4070-BAF8-FD58332396C2}">
      <dgm:prSet/>
      <dgm:spPr/>
      <dgm:t>
        <a:bodyPr/>
        <a:lstStyle/>
        <a:p>
          <a:endParaRPr lang="en-US" sz="3600" b="1"/>
        </a:p>
      </dgm:t>
    </dgm:pt>
    <dgm:pt modelId="{6674C848-F43E-4F19-BC1E-B0A35764F049}">
      <dgm:prSet phldr="0" custT="1"/>
      <dgm:spPr/>
      <dgm:t>
        <a:bodyPr/>
        <a:lstStyle/>
        <a:p>
          <a:pPr rtl="0"/>
          <a:endParaRPr lang="en-US" sz="1000" b="1">
            <a:latin typeface="Calibri Light" panose="020F0302020204030204"/>
            <a:cs typeface="Calibri Light" panose="020F0302020204030204"/>
          </a:endParaRPr>
        </a:p>
      </dgm:t>
    </dgm:pt>
    <dgm:pt modelId="{E8BF9A64-4A35-4EB3-BCFE-C6F38DC2A6F1}" type="parTrans" cxnId="{E0B41F14-17FF-45E5-8C12-D81AA4925E5C}">
      <dgm:prSet/>
      <dgm:spPr/>
      <dgm:t>
        <a:bodyPr/>
        <a:lstStyle/>
        <a:p>
          <a:endParaRPr lang="en-US" sz="3600" b="1"/>
        </a:p>
      </dgm:t>
    </dgm:pt>
    <dgm:pt modelId="{5A0C2B05-0C07-4725-8FA5-5331BB03812E}" type="sibTrans" cxnId="{E0B41F14-17FF-45E5-8C12-D81AA4925E5C}">
      <dgm:prSet/>
      <dgm:spPr/>
      <dgm:t>
        <a:bodyPr/>
        <a:lstStyle/>
        <a:p>
          <a:endParaRPr lang="en-US" sz="3600" b="1"/>
        </a:p>
      </dgm:t>
    </dgm:pt>
    <dgm:pt modelId="{A9FF7F10-ADB5-40CF-AEDA-9B4002A0E1E0}">
      <dgm:prSet phldr="0" custT="1"/>
      <dgm:spPr/>
      <dgm:t>
        <a:bodyPr/>
        <a:lstStyle/>
        <a:p>
          <a:pPr rtl="0"/>
          <a:endParaRPr lang="en-US" sz="1000" b="1">
            <a:latin typeface="Calibri Light" panose="020F0302020204030204"/>
            <a:cs typeface="Calibri Light" panose="020F0302020204030204"/>
          </a:endParaRPr>
        </a:p>
      </dgm:t>
    </dgm:pt>
    <dgm:pt modelId="{4343D9E8-9448-4F0B-84CF-05667E9ACB7F}" type="parTrans" cxnId="{8E583C84-02D4-4493-8D9C-26F32B7DC0F3}">
      <dgm:prSet/>
      <dgm:spPr/>
      <dgm:t>
        <a:bodyPr/>
        <a:lstStyle/>
        <a:p>
          <a:endParaRPr lang="en-US" sz="3600" b="1"/>
        </a:p>
      </dgm:t>
    </dgm:pt>
    <dgm:pt modelId="{945E4C84-85ED-4F65-971C-C0328D93B2AB}" type="sibTrans" cxnId="{8E583C84-02D4-4493-8D9C-26F32B7DC0F3}">
      <dgm:prSet/>
      <dgm:spPr/>
      <dgm:t>
        <a:bodyPr/>
        <a:lstStyle/>
        <a:p>
          <a:endParaRPr lang="en-US" sz="3600" b="1"/>
        </a:p>
      </dgm:t>
    </dgm:pt>
    <dgm:pt modelId="{56C30BE5-8332-4D7A-9E2E-F2F57AE258B1}">
      <dgm:prSet phldr="0" custT="1"/>
      <dgm:spPr/>
      <dgm:t>
        <a:bodyPr/>
        <a:lstStyle/>
        <a:p>
          <a:endParaRPr lang="en-US" sz="1000" b="1"/>
        </a:p>
      </dgm:t>
    </dgm:pt>
    <dgm:pt modelId="{31D21E99-E916-4B71-BD37-3122984EA34B}" type="parTrans" cxnId="{E48F9CEE-8FA0-4466-98B0-0F6E7BDE8FE2}">
      <dgm:prSet/>
      <dgm:spPr/>
      <dgm:t>
        <a:bodyPr/>
        <a:lstStyle/>
        <a:p>
          <a:endParaRPr lang="en-US" sz="3600" b="1"/>
        </a:p>
      </dgm:t>
    </dgm:pt>
    <dgm:pt modelId="{DFAADDA8-51DF-4060-81F1-C3390DEECA32}" type="sibTrans" cxnId="{E48F9CEE-8FA0-4466-98B0-0F6E7BDE8FE2}">
      <dgm:prSet/>
      <dgm:spPr/>
      <dgm:t>
        <a:bodyPr/>
        <a:lstStyle/>
        <a:p>
          <a:endParaRPr lang="en-US" sz="3600" b="1"/>
        </a:p>
      </dgm:t>
    </dgm:pt>
    <dgm:pt modelId="{8F147829-70CE-419F-8E3F-8E550E4AB821}">
      <dgm:prSet phldr="0" custT="1"/>
      <dgm:spPr/>
      <dgm:t>
        <a:bodyPr/>
        <a:lstStyle/>
        <a:p>
          <a:pPr rtl="0"/>
          <a:endParaRPr lang="en-US" sz="1000" b="1">
            <a:latin typeface="Arial"/>
            <a:cs typeface="Arial"/>
          </a:endParaRPr>
        </a:p>
      </dgm:t>
    </dgm:pt>
    <dgm:pt modelId="{367A522D-15A8-45D8-B244-DC4A84E61969}" type="parTrans" cxnId="{C93A23A6-B624-4E53-9F06-B6AF1B5B6B0C}">
      <dgm:prSet/>
      <dgm:spPr/>
      <dgm:t>
        <a:bodyPr/>
        <a:lstStyle/>
        <a:p>
          <a:endParaRPr lang="en-US" sz="3600" b="1"/>
        </a:p>
      </dgm:t>
    </dgm:pt>
    <dgm:pt modelId="{34B31950-17BA-4953-AD16-B523C705CAB2}" type="sibTrans" cxnId="{C93A23A6-B624-4E53-9F06-B6AF1B5B6B0C}">
      <dgm:prSet/>
      <dgm:spPr/>
      <dgm:t>
        <a:bodyPr/>
        <a:lstStyle/>
        <a:p>
          <a:endParaRPr lang="en-US" sz="3600" b="1"/>
        </a:p>
      </dgm:t>
    </dgm:pt>
    <dgm:pt modelId="{02FC0685-63B1-455D-88A4-2E4B70BFCB35}" type="pres">
      <dgm:prSet presAssocID="{2B1AAC52-D5F7-4DA3-A068-517789EB4E28}" presName="Name0" presStyleCnt="0">
        <dgm:presLayoutVars>
          <dgm:chMax val="1"/>
          <dgm:dir/>
          <dgm:animLvl val="ctr"/>
          <dgm:resizeHandles val="exact"/>
        </dgm:presLayoutVars>
      </dgm:prSet>
      <dgm:spPr/>
    </dgm:pt>
    <dgm:pt modelId="{2F4BEF2C-C1C4-4331-A851-6C61762091EB}" type="pres">
      <dgm:prSet presAssocID="{3CAF29FB-D140-4D8B-A5ED-B985C5DDED1F}" presName="centerShape" presStyleLbl="node0" presStyleIdx="0" presStyleCnt="1" custScaleX="137837" custScaleY="137383"/>
      <dgm:spPr/>
    </dgm:pt>
    <dgm:pt modelId="{B1EA87C3-36F9-48DC-AA68-5614CE6DAF74}" type="pres">
      <dgm:prSet presAssocID="{8F147829-70CE-419F-8E3F-8E550E4AB821}" presName="node" presStyleLbl="node1" presStyleIdx="0" presStyleCnt="8" custScaleX="137837" custScaleY="137383">
        <dgm:presLayoutVars>
          <dgm:bulletEnabled val="1"/>
        </dgm:presLayoutVars>
      </dgm:prSet>
      <dgm:spPr/>
    </dgm:pt>
    <dgm:pt modelId="{EF1E3030-9B08-4A13-BE16-35635782E43A}" type="pres">
      <dgm:prSet presAssocID="{8F147829-70CE-419F-8E3F-8E550E4AB821}" presName="dummy" presStyleCnt="0"/>
      <dgm:spPr/>
    </dgm:pt>
    <dgm:pt modelId="{8B979A9A-5DCA-482E-B851-214A55BBB700}" type="pres">
      <dgm:prSet presAssocID="{34B31950-17BA-4953-AD16-B523C705CAB2}" presName="sibTrans" presStyleLbl="sibTrans2D1" presStyleIdx="0" presStyleCnt="8"/>
      <dgm:spPr/>
    </dgm:pt>
    <dgm:pt modelId="{6796E622-6BB2-48B8-8ECE-BC5F53FD66DB}" type="pres">
      <dgm:prSet presAssocID="{EB459969-CA7E-48E5-BE1F-7689BAA9523E}" presName="node" presStyleLbl="node1" presStyleIdx="1" presStyleCnt="8" custScaleX="137837" custScaleY="137383">
        <dgm:presLayoutVars>
          <dgm:bulletEnabled val="1"/>
        </dgm:presLayoutVars>
      </dgm:prSet>
      <dgm:spPr/>
    </dgm:pt>
    <dgm:pt modelId="{E6DF89D0-F840-45EB-BABB-37B698C29AC3}" type="pres">
      <dgm:prSet presAssocID="{EB459969-CA7E-48E5-BE1F-7689BAA9523E}" presName="dummy" presStyleCnt="0"/>
      <dgm:spPr/>
    </dgm:pt>
    <dgm:pt modelId="{14C57FC8-FBD1-495E-BF77-635F26B66750}" type="pres">
      <dgm:prSet presAssocID="{CDE705BD-EB1F-4327-AAED-3A28FB8277BD}" presName="sibTrans" presStyleLbl="sibTrans2D1" presStyleIdx="1" presStyleCnt="8"/>
      <dgm:spPr/>
    </dgm:pt>
    <dgm:pt modelId="{54193886-89A0-4920-AE40-2853B39C6E57}" type="pres">
      <dgm:prSet presAssocID="{26299F87-9747-44FB-8694-216FBC535D40}" presName="node" presStyleLbl="node1" presStyleIdx="2" presStyleCnt="8" custScaleX="137837" custScaleY="137383">
        <dgm:presLayoutVars>
          <dgm:bulletEnabled val="1"/>
        </dgm:presLayoutVars>
      </dgm:prSet>
      <dgm:spPr/>
    </dgm:pt>
    <dgm:pt modelId="{4BD36169-0826-4F4F-805B-BE14C87F6EA8}" type="pres">
      <dgm:prSet presAssocID="{26299F87-9747-44FB-8694-216FBC535D40}" presName="dummy" presStyleCnt="0"/>
      <dgm:spPr/>
    </dgm:pt>
    <dgm:pt modelId="{1DF0F970-C385-43AF-A638-DE3202663F1C}" type="pres">
      <dgm:prSet presAssocID="{8F7341FB-6A7A-4369-A149-88C2D0C8B85F}" presName="sibTrans" presStyleLbl="sibTrans2D1" presStyleIdx="2" presStyleCnt="8"/>
      <dgm:spPr/>
    </dgm:pt>
    <dgm:pt modelId="{7ED437D1-9F61-4091-91C0-FEED6DA38F9A}" type="pres">
      <dgm:prSet presAssocID="{13325C0D-8F3A-4C24-AEAA-5AE67BB3EE93}" presName="node" presStyleLbl="node1" presStyleIdx="3" presStyleCnt="8" custScaleX="137837" custScaleY="137383">
        <dgm:presLayoutVars>
          <dgm:bulletEnabled val="1"/>
        </dgm:presLayoutVars>
      </dgm:prSet>
      <dgm:spPr/>
    </dgm:pt>
    <dgm:pt modelId="{71BCA1F3-67AD-449A-A7F9-341C66A55F25}" type="pres">
      <dgm:prSet presAssocID="{13325C0D-8F3A-4C24-AEAA-5AE67BB3EE93}" presName="dummy" presStyleCnt="0"/>
      <dgm:spPr/>
    </dgm:pt>
    <dgm:pt modelId="{2ACBB069-228E-43C2-B6EF-050D8B7E93E9}" type="pres">
      <dgm:prSet presAssocID="{1B7D9674-B278-4F3D-BDE3-BECD322764E3}" presName="sibTrans" presStyleLbl="sibTrans2D1" presStyleIdx="3" presStyleCnt="8"/>
      <dgm:spPr/>
    </dgm:pt>
    <dgm:pt modelId="{116542EA-5FED-4B38-AB42-6F7B8759DA35}" type="pres">
      <dgm:prSet presAssocID="{6674C848-F43E-4F19-BC1E-B0A35764F049}" presName="node" presStyleLbl="node1" presStyleIdx="4" presStyleCnt="8" custScaleX="137837" custScaleY="137383">
        <dgm:presLayoutVars>
          <dgm:bulletEnabled val="1"/>
        </dgm:presLayoutVars>
      </dgm:prSet>
      <dgm:spPr/>
    </dgm:pt>
    <dgm:pt modelId="{9B4DA071-C933-4820-9F32-3B533C753EDA}" type="pres">
      <dgm:prSet presAssocID="{6674C848-F43E-4F19-BC1E-B0A35764F049}" presName="dummy" presStyleCnt="0"/>
      <dgm:spPr/>
    </dgm:pt>
    <dgm:pt modelId="{355BF495-9105-4F82-B27E-0F9217F04B0E}" type="pres">
      <dgm:prSet presAssocID="{5A0C2B05-0C07-4725-8FA5-5331BB03812E}" presName="sibTrans" presStyleLbl="sibTrans2D1" presStyleIdx="4" presStyleCnt="8"/>
      <dgm:spPr/>
    </dgm:pt>
    <dgm:pt modelId="{87055002-062B-4CE7-B9C7-31FF0EF59C2C}" type="pres">
      <dgm:prSet presAssocID="{121C55D2-800D-42EE-961E-DD3794817A09}" presName="node" presStyleLbl="node1" presStyleIdx="5" presStyleCnt="8" custScaleX="137837" custScaleY="137383">
        <dgm:presLayoutVars>
          <dgm:bulletEnabled val="1"/>
        </dgm:presLayoutVars>
      </dgm:prSet>
      <dgm:spPr/>
    </dgm:pt>
    <dgm:pt modelId="{C0A753EA-66F1-4840-97F8-3BF180EDBD0D}" type="pres">
      <dgm:prSet presAssocID="{121C55D2-800D-42EE-961E-DD3794817A09}" presName="dummy" presStyleCnt="0"/>
      <dgm:spPr/>
    </dgm:pt>
    <dgm:pt modelId="{185753F1-5BBA-4DB0-ACFD-AEFA5E58F3A2}" type="pres">
      <dgm:prSet presAssocID="{470066D1-DAD9-4E79-AF8E-4A444EA8435C}" presName="sibTrans" presStyleLbl="sibTrans2D1" presStyleIdx="5" presStyleCnt="8"/>
      <dgm:spPr/>
    </dgm:pt>
    <dgm:pt modelId="{5AE98184-553B-4F80-95DC-8BE5193FCEBF}" type="pres">
      <dgm:prSet presAssocID="{A9FF7F10-ADB5-40CF-AEDA-9B4002A0E1E0}" presName="node" presStyleLbl="node1" presStyleIdx="6" presStyleCnt="8" custScaleX="137837" custScaleY="137383">
        <dgm:presLayoutVars>
          <dgm:bulletEnabled val="1"/>
        </dgm:presLayoutVars>
      </dgm:prSet>
      <dgm:spPr/>
    </dgm:pt>
    <dgm:pt modelId="{4836DDA3-E183-4BD5-859F-79A2BF6E08BB}" type="pres">
      <dgm:prSet presAssocID="{A9FF7F10-ADB5-40CF-AEDA-9B4002A0E1E0}" presName="dummy" presStyleCnt="0"/>
      <dgm:spPr/>
    </dgm:pt>
    <dgm:pt modelId="{DD4AA4DE-0735-4F83-928F-A74407F9BFD9}" type="pres">
      <dgm:prSet presAssocID="{945E4C84-85ED-4F65-971C-C0328D93B2AB}" presName="sibTrans" presStyleLbl="sibTrans2D1" presStyleIdx="6" presStyleCnt="8"/>
      <dgm:spPr/>
    </dgm:pt>
    <dgm:pt modelId="{E411C5B5-E060-42FE-A701-CBF2F9D1CEE7}" type="pres">
      <dgm:prSet presAssocID="{56C30BE5-8332-4D7A-9E2E-F2F57AE258B1}" presName="node" presStyleLbl="node1" presStyleIdx="7" presStyleCnt="8" custScaleX="137837" custScaleY="137383">
        <dgm:presLayoutVars>
          <dgm:bulletEnabled val="1"/>
        </dgm:presLayoutVars>
      </dgm:prSet>
      <dgm:spPr/>
    </dgm:pt>
    <dgm:pt modelId="{07F389D3-722B-4041-A3BD-2FB36F0895FC}" type="pres">
      <dgm:prSet presAssocID="{56C30BE5-8332-4D7A-9E2E-F2F57AE258B1}" presName="dummy" presStyleCnt="0"/>
      <dgm:spPr/>
    </dgm:pt>
    <dgm:pt modelId="{EC07B4AD-0EBB-414F-973D-51EED92CBF99}" type="pres">
      <dgm:prSet presAssocID="{DFAADDA8-51DF-4060-81F1-C3390DEECA32}" presName="sibTrans" presStyleLbl="sibTrans2D1" presStyleIdx="7" presStyleCnt="8"/>
      <dgm:spPr/>
    </dgm:pt>
  </dgm:ptLst>
  <dgm:cxnLst>
    <dgm:cxn modelId="{E0B41F14-17FF-45E5-8C12-D81AA4925E5C}" srcId="{3CAF29FB-D140-4D8B-A5ED-B985C5DDED1F}" destId="{6674C848-F43E-4F19-BC1E-B0A35764F049}" srcOrd="4" destOrd="0" parTransId="{E8BF9A64-4A35-4EB3-BCFE-C6F38DC2A6F1}" sibTransId="{5A0C2B05-0C07-4725-8FA5-5331BB03812E}"/>
    <dgm:cxn modelId="{7C59AB15-C044-47BA-969F-8877B7FEF3D0}" type="presOf" srcId="{56C30BE5-8332-4D7A-9E2E-F2F57AE258B1}" destId="{E411C5B5-E060-42FE-A701-CBF2F9D1CEE7}" srcOrd="0" destOrd="0" presId="urn:microsoft.com/office/officeart/2005/8/layout/radial6"/>
    <dgm:cxn modelId="{BFAFDE18-0578-4CD9-B24B-D82159AE3020}" srcId="{2B1AAC52-D5F7-4DA3-A068-517789EB4E28}" destId="{3CAF29FB-D140-4D8B-A5ED-B985C5DDED1F}" srcOrd="0" destOrd="0" parTransId="{662A8E74-7221-413E-81B0-266D86174E18}" sibTransId="{93FC6D48-549A-44B1-9E49-DCFB1D5CDB54}"/>
    <dgm:cxn modelId="{91E54B24-CDBA-4D64-B081-338070E690D0}" type="presOf" srcId="{1B7D9674-B278-4F3D-BDE3-BECD322764E3}" destId="{2ACBB069-228E-43C2-B6EF-050D8B7E93E9}" srcOrd="0" destOrd="0" presId="urn:microsoft.com/office/officeart/2005/8/layout/radial6"/>
    <dgm:cxn modelId="{1ED0AE3B-E236-42A9-BD20-B170D7204A35}" type="presOf" srcId="{34B31950-17BA-4953-AD16-B523C705CAB2}" destId="{8B979A9A-5DCA-482E-B851-214A55BBB700}" srcOrd="0" destOrd="0" presId="urn:microsoft.com/office/officeart/2005/8/layout/radial6"/>
    <dgm:cxn modelId="{71BAB93B-B7CA-4F08-BCF4-5B4FF9F6421D}" type="presOf" srcId="{6674C848-F43E-4F19-BC1E-B0A35764F049}" destId="{116542EA-5FED-4B38-AB42-6F7B8759DA35}" srcOrd="0" destOrd="0" presId="urn:microsoft.com/office/officeart/2005/8/layout/radial6"/>
    <dgm:cxn modelId="{D49DCC40-CA6B-47A3-9CDB-A976075D260D}" srcId="{3CAF29FB-D140-4D8B-A5ED-B985C5DDED1F}" destId="{13325C0D-8F3A-4C24-AEAA-5AE67BB3EE93}" srcOrd="3" destOrd="0" parTransId="{A13A1E6A-FFFE-4101-A9EB-497490399D22}" sibTransId="{1B7D9674-B278-4F3D-BDE3-BECD322764E3}"/>
    <dgm:cxn modelId="{50684064-C9DD-462D-A866-2349BA4D0BD5}" type="presOf" srcId="{EB459969-CA7E-48E5-BE1F-7689BAA9523E}" destId="{6796E622-6BB2-48B8-8ECE-BC5F53FD66DB}" srcOrd="0" destOrd="0" presId="urn:microsoft.com/office/officeart/2005/8/layout/radial6"/>
    <dgm:cxn modelId="{6AF25783-5394-451D-B458-24ACDEA26A22}" type="presOf" srcId="{121C55D2-800D-42EE-961E-DD3794817A09}" destId="{87055002-062B-4CE7-B9C7-31FF0EF59C2C}" srcOrd="0" destOrd="0" presId="urn:microsoft.com/office/officeart/2005/8/layout/radial6"/>
    <dgm:cxn modelId="{8E583C84-02D4-4493-8D9C-26F32B7DC0F3}" srcId="{3CAF29FB-D140-4D8B-A5ED-B985C5DDED1F}" destId="{A9FF7F10-ADB5-40CF-AEDA-9B4002A0E1E0}" srcOrd="6" destOrd="0" parTransId="{4343D9E8-9448-4F0B-84CF-05667E9ACB7F}" sibTransId="{945E4C84-85ED-4F65-971C-C0328D93B2AB}"/>
    <dgm:cxn modelId="{3A88F589-6038-41A9-89D1-53233FBE23AE}" type="presOf" srcId="{CDE705BD-EB1F-4327-AAED-3A28FB8277BD}" destId="{14C57FC8-FBD1-495E-BF77-635F26B66750}" srcOrd="0" destOrd="0" presId="urn:microsoft.com/office/officeart/2005/8/layout/radial6"/>
    <dgm:cxn modelId="{5D55388D-2068-4A7C-BD08-998524B47F90}" type="presOf" srcId="{8F147829-70CE-419F-8E3F-8E550E4AB821}" destId="{B1EA87C3-36F9-48DC-AA68-5614CE6DAF74}" srcOrd="0" destOrd="0" presId="urn:microsoft.com/office/officeart/2005/8/layout/radial6"/>
    <dgm:cxn modelId="{EDD5BB9F-D622-46B9-828A-351051719C98}" srcId="{3CAF29FB-D140-4D8B-A5ED-B985C5DDED1F}" destId="{26299F87-9747-44FB-8694-216FBC535D40}" srcOrd="2" destOrd="0" parTransId="{7122AC27-F32F-491E-822E-3641C1D20B28}" sibTransId="{8F7341FB-6A7A-4369-A149-88C2D0C8B85F}"/>
    <dgm:cxn modelId="{C93A23A6-B624-4E53-9F06-B6AF1B5B6B0C}" srcId="{3CAF29FB-D140-4D8B-A5ED-B985C5DDED1F}" destId="{8F147829-70CE-419F-8E3F-8E550E4AB821}" srcOrd="0" destOrd="0" parTransId="{367A522D-15A8-45D8-B244-DC4A84E61969}" sibTransId="{34B31950-17BA-4953-AD16-B523C705CAB2}"/>
    <dgm:cxn modelId="{53696EAC-5C7E-4CD9-845A-49265996F3F7}" srcId="{3CAF29FB-D140-4D8B-A5ED-B985C5DDED1F}" destId="{EB459969-CA7E-48E5-BE1F-7689BAA9523E}" srcOrd="1" destOrd="0" parTransId="{9EA18FCA-920B-4C47-806C-2D3D5A872432}" sibTransId="{CDE705BD-EB1F-4327-AAED-3A28FB8277BD}"/>
    <dgm:cxn modelId="{7438B5AD-3C3E-457F-85D1-407D5DFD3B99}" type="presOf" srcId="{13325C0D-8F3A-4C24-AEAA-5AE67BB3EE93}" destId="{7ED437D1-9F61-4091-91C0-FEED6DA38F9A}" srcOrd="0" destOrd="0" presId="urn:microsoft.com/office/officeart/2005/8/layout/radial6"/>
    <dgm:cxn modelId="{7854EABA-C12A-434A-A716-F6BFD0E72EB2}" type="presOf" srcId="{5A0C2B05-0C07-4725-8FA5-5331BB03812E}" destId="{355BF495-9105-4F82-B27E-0F9217F04B0E}" srcOrd="0" destOrd="0" presId="urn:microsoft.com/office/officeart/2005/8/layout/radial6"/>
    <dgm:cxn modelId="{D164A3C2-DE78-49F1-A9C1-0B727E7F091D}" type="presOf" srcId="{A9FF7F10-ADB5-40CF-AEDA-9B4002A0E1E0}" destId="{5AE98184-553B-4F80-95DC-8BE5193FCEBF}" srcOrd="0" destOrd="0" presId="urn:microsoft.com/office/officeart/2005/8/layout/radial6"/>
    <dgm:cxn modelId="{D80ABAC8-17A2-43C9-90DD-D7541257005D}" type="presOf" srcId="{8F7341FB-6A7A-4369-A149-88C2D0C8B85F}" destId="{1DF0F970-C385-43AF-A638-DE3202663F1C}" srcOrd="0" destOrd="0" presId="urn:microsoft.com/office/officeart/2005/8/layout/radial6"/>
    <dgm:cxn modelId="{4C75A8CC-A378-4AE8-9F46-A673F04E84FB}" type="presOf" srcId="{26299F87-9747-44FB-8694-216FBC535D40}" destId="{54193886-89A0-4920-AE40-2853B39C6E57}" srcOrd="0" destOrd="0" presId="urn:microsoft.com/office/officeart/2005/8/layout/radial6"/>
    <dgm:cxn modelId="{7DC3F6E4-DE95-4705-A696-B799BB88742F}" type="presOf" srcId="{3CAF29FB-D140-4D8B-A5ED-B985C5DDED1F}" destId="{2F4BEF2C-C1C4-4331-A851-6C61762091EB}" srcOrd="0" destOrd="0" presId="urn:microsoft.com/office/officeart/2005/8/layout/radial6"/>
    <dgm:cxn modelId="{51CB01E5-ED99-4070-BAF8-FD58332396C2}" srcId="{3CAF29FB-D140-4D8B-A5ED-B985C5DDED1F}" destId="{121C55D2-800D-42EE-961E-DD3794817A09}" srcOrd="5" destOrd="0" parTransId="{25DFE269-758C-40B6-9586-0D5FD6D6490B}" sibTransId="{470066D1-DAD9-4E79-AF8E-4A444EA8435C}"/>
    <dgm:cxn modelId="{294929E5-F5AD-4737-965F-614027CFA5C2}" type="presOf" srcId="{DFAADDA8-51DF-4060-81F1-C3390DEECA32}" destId="{EC07B4AD-0EBB-414F-973D-51EED92CBF99}" srcOrd="0" destOrd="0" presId="urn:microsoft.com/office/officeart/2005/8/layout/radial6"/>
    <dgm:cxn modelId="{5330FEE5-8FCA-4143-8320-B737EA539054}" type="presOf" srcId="{2B1AAC52-D5F7-4DA3-A068-517789EB4E28}" destId="{02FC0685-63B1-455D-88A4-2E4B70BFCB35}" srcOrd="0" destOrd="0" presId="urn:microsoft.com/office/officeart/2005/8/layout/radial6"/>
    <dgm:cxn modelId="{1100ADE7-089E-4EB8-8B6F-A4A704C0B514}" type="presOf" srcId="{945E4C84-85ED-4F65-971C-C0328D93B2AB}" destId="{DD4AA4DE-0735-4F83-928F-A74407F9BFD9}" srcOrd="0" destOrd="0" presId="urn:microsoft.com/office/officeart/2005/8/layout/radial6"/>
    <dgm:cxn modelId="{E48F9CEE-8FA0-4466-98B0-0F6E7BDE8FE2}" srcId="{3CAF29FB-D140-4D8B-A5ED-B985C5DDED1F}" destId="{56C30BE5-8332-4D7A-9E2E-F2F57AE258B1}" srcOrd="7" destOrd="0" parTransId="{31D21E99-E916-4B71-BD37-3122984EA34B}" sibTransId="{DFAADDA8-51DF-4060-81F1-C3390DEECA32}"/>
    <dgm:cxn modelId="{ACCF5FF6-375D-4797-BBCC-A481CB86A4B8}" type="presOf" srcId="{470066D1-DAD9-4E79-AF8E-4A444EA8435C}" destId="{185753F1-5BBA-4DB0-ACFD-AEFA5E58F3A2}" srcOrd="0" destOrd="0" presId="urn:microsoft.com/office/officeart/2005/8/layout/radial6"/>
    <dgm:cxn modelId="{F6AC66EB-2A68-49B2-B923-0C816E5B8177}" type="presParOf" srcId="{02FC0685-63B1-455D-88A4-2E4B70BFCB35}" destId="{2F4BEF2C-C1C4-4331-A851-6C61762091EB}" srcOrd="0" destOrd="0" presId="urn:microsoft.com/office/officeart/2005/8/layout/radial6"/>
    <dgm:cxn modelId="{372333F2-DF71-4C68-9BB0-E8A0BF12024D}" type="presParOf" srcId="{02FC0685-63B1-455D-88A4-2E4B70BFCB35}" destId="{B1EA87C3-36F9-48DC-AA68-5614CE6DAF74}" srcOrd="1" destOrd="0" presId="urn:microsoft.com/office/officeart/2005/8/layout/radial6"/>
    <dgm:cxn modelId="{4B9E06DA-0F51-44D1-92B1-58940328D551}" type="presParOf" srcId="{02FC0685-63B1-455D-88A4-2E4B70BFCB35}" destId="{EF1E3030-9B08-4A13-BE16-35635782E43A}" srcOrd="2" destOrd="0" presId="urn:microsoft.com/office/officeart/2005/8/layout/radial6"/>
    <dgm:cxn modelId="{F51F91E3-E0BD-43BF-8750-5777F4313F6C}" type="presParOf" srcId="{02FC0685-63B1-455D-88A4-2E4B70BFCB35}" destId="{8B979A9A-5DCA-482E-B851-214A55BBB700}" srcOrd="3" destOrd="0" presId="urn:microsoft.com/office/officeart/2005/8/layout/radial6"/>
    <dgm:cxn modelId="{988F312B-783B-4B15-8215-75B0FD3F2044}" type="presParOf" srcId="{02FC0685-63B1-455D-88A4-2E4B70BFCB35}" destId="{6796E622-6BB2-48B8-8ECE-BC5F53FD66DB}" srcOrd="4" destOrd="0" presId="urn:microsoft.com/office/officeart/2005/8/layout/radial6"/>
    <dgm:cxn modelId="{3C3C0D32-1806-41FC-BE23-0AAC92290EEE}" type="presParOf" srcId="{02FC0685-63B1-455D-88A4-2E4B70BFCB35}" destId="{E6DF89D0-F840-45EB-BABB-37B698C29AC3}" srcOrd="5" destOrd="0" presId="urn:microsoft.com/office/officeart/2005/8/layout/radial6"/>
    <dgm:cxn modelId="{9B1B8432-B534-41A8-B797-15FE92F3F34F}" type="presParOf" srcId="{02FC0685-63B1-455D-88A4-2E4B70BFCB35}" destId="{14C57FC8-FBD1-495E-BF77-635F26B66750}" srcOrd="6" destOrd="0" presId="urn:microsoft.com/office/officeart/2005/8/layout/radial6"/>
    <dgm:cxn modelId="{77CD60E1-BE34-4943-A1DC-2D4A23DAF7D1}" type="presParOf" srcId="{02FC0685-63B1-455D-88A4-2E4B70BFCB35}" destId="{54193886-89A0-4920-AE40-2853B39C6E57}" srcOrd="7" destOrd="0" presId="urn:microsoft.com/office/officeart/2005/8/layout/radial6"/>
    <dgm:cxn modelId="{76735E77-65BF-4059-8C9F-B997420026C2}" type="presParOf" srcId="{02FC0685-63B1-455D-88A4-2E4B70BFCB35}" destId="{4BD36169-0826-4F4F-805B-BE14C87F6EA8}" srcOrd="8" destOrd="0" presId="urn:microsoft.com/office/officeart/2005/8/layout/radial6"/>
    <dgm:cxn modelId="{C640955E-83A5-475A-9544-57F59F033A3C}" type="presParOf" srcId="{02FC0685-63B1-455D-88A4-2E4B70BFCB35}" destId="{1DF0F970-C385-43AF-A638-DE3202663F1C}" srcOrd="9" destOrd="0" presId="urn:microsoft.com/office/officeart/2005/8/layout/radial6"/>
    <dgm:cxn modelId="{42BEC7B5-0886-4867-8F83-6DAC2C4C9580}" type="presParOf" srcId="{02FC0685-63B1-455D-88A4-2E4B70BFCB35}" destId="{7ED437D1-9F61-4091-91C0-FEED6DA38F9A}" srcOrd="10" destOrd="0" presId="urn:microsoft.com/office/officeart/2005/8/layout/radial6"/>
    <dgm:cxn modelId="{53CCC412-BF23-4265-B6A5-ADD3A7350CD9}" type="presParOf" srcId="{02FC0685-63B1-455D-88A4-2E4B70BFCB35}" destId="{71BCA1F3-67AD-449A-A7F9-341C66A55F25}" srcOrd="11" destOrd="0" presId="urn:microsoft.com/office/officeart/2005/8/layout/radial6"/>
    <dgm:cxn modelId="{5DC81734-32F1-406A-9DED-08291974C43C}" type="presParOf" srcId="{02FC0685-63B1-455D-88A4-2E4B70BFCB35}" destId="{2ACBB069-228E-43C2-B6EF-050D8B7E93E9}" srcOrd="12" destOrd="0" presId="urn:microsoft.com/office/officeart/2005/8/layout/radial6"/>
    <dgm:cxn modelId="{B9E319BE-9FCC-4459-9575-C2854E9161FE}" type="presParOf" srcId="{02FC0685-63B1-455D-88A4-2E4B70BFCB35}" destId="{116542EA-5FED-4B38-AB42-6F7B8759DA35}" srcOrd="13" destOrd="0" presId="urn:microsoft.com/office/officeart/2005/8/layout/radial6"/>
    <dgm:cxn modelId="{2AE1F197-8358-4B6E-B6F7-AF98846733D2}" type="presParOf" srcId="{02FC0685-63B1-455D-88A4-2E4B70BFCB35}" destId="{9B4DA071-C933-4820-9F32-3B533C753EDA}" srcOrd="14" destOrd="0" presId="urn:microsoft.com/office/officeart/2005/8/layout/radial6"/>
    <dgm:cxn modelId="{ABCCCBAB-50F8-49D4-9742-DABA41529561}" type="presParOf" srcId="{02FC0685-63B1-455D-88A4-2E4B70BFCB35}" destId="{355BF495-9105-4F82-B27E-0F9217F04B0E}" srcOrd="15" destOrd="0" presId="urn:microsoft.com/office/officeart/2005/8/layout/radial6"/>
    <dgm:cxn modelId="{64C18C7D-5F2D-4DB8-B788-3F0E7A9ECF7E}" type="presParOf" srcId="{02FC0685-63B1-455D-88A4-2E4B70BFCB35}" destId="{87055002-062B-4CE7-B9C7-31FF0EF59C2C}" srcOrd="16" destOrd="0" presId="urn:microsoft.com/office/officeart/2005/8/layout/radial6"/>
    <dgm:cxn modelId="{0B85E4F6-C34C-4868-810F-B280EDAAAD09}" type="presParOf" srcId="{02FC0685-63B1-455D-88A4-2E4B70BFCB35}" destId="{C0A753EA-66F1-4840-97F8-3BF180EDBD0D}" srcOrd="17" destOrd="0" presId="urn:microsoft.com/office/officeart/2005/8/layout/radial6"/>
    <dgm:cxn modelId="{1F947481-34AB-4222-A0AE-F7986E53BCEE}" type="presParOf" srcId="{02FC0685-63B1-455D-88A4-2E4B70BFCB35}" destId="{185753F1-5BBA-4DB0-ACFD-AEFA5E58F3A2}" srcOrd="18" destOrd="0" presId="urn:microsoft.com/office/officeart/2005/8/layout/radial6"/>
    <dgm:cxn modelId="{C3F43E8E-D72C-408B-9A96-1B7688293F71}" type="presParOf" srcId="{02FC0685-63B1-455D-88A4-2E4B70BFCB35}" destId="{5AE98184-553B-4F80-95DC-8BE5193FCEBF}" srcOrd="19" destOrd="0" presId="urn:microsoft.com/office/officeart/2005/8/layout/radial6"/>
    <dgm:cxn modelId="{64337079-9113-460D-91F9-B49A63331547}" type="presParOf" srcId="{02FC0685-63B1-455D-88A4-2E4B70BFCB35}" destId="{4836DDA3-E183-4BD5-859F-79A2BF6E08BB}" srcOrd="20" destOrd="0" presId="urn:microsoft.com/office/officeart/2005/8/layout/radial6"/>
    <dgm:cxn modelId="{7F48864B-7278-408B-8D20-5C2EC1201322}" type="presParOf" srcId="{02FC0685-63B1-455D-88A4-2E4B70BFCB35}" destId="{DD4AA4DE-0735-4F83-928F-A74407F9BFD9}" srcOrd="21" destOrd="0" presId="urn:microsoft.com/office/officeart/2005/8/layout/radial6"/>
    <dgm:cxn modelId="{4C44544F-B72B-4276-83FB-3FFEC7621093}" type="presParOf" srcId="{02FC0685-63B1-455D-88A4-2E4B70BFCB35}" destId="{E411C5B5-E060-42FE-A701-CBF2F9D1CEE7}" srcOrd="22" destOrd="0" presId="urn:microsoft.com/office/officeart/2005/8/layout/radial6"/>
    <dgm:cxn modelId="{02039A32-2B17-43BD-9C47-B37E3391DD97}" type="presParOf" srcId="{02FC0685-63B1-455D-88A4-2E4B70BFCB35}" destId="{07F389D3-722B-4041-A3BD-2FB36F0895FC}" srcOrd="23" destOrd="0" presId="urn:microsoft.com/office/officeart/2005/8/layout/radial6"/>
    <dgm:cxn modelId="{4EA60866-0CB6-459F-91E4-D5811A7F0DBD}" type="presParOf" srcId="{02FC0685-63B1-455D-88A4-2E4B70BFCB35}" destId="{EC07B4AD-0EBB-414F-973D-51EED92CBF99}"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4DBCF-DB40-427C-AD27-0CB16F023A3D}">
      <dsp:nvSpPr>
        <dsp:cNvPr id="0" name=""/>
        <dsp:cNvSpPr/>
      </dsp:nvSpPr>
      <dsp:spPr>
        <a:xfrm>
          <a:off x="1626728" y="625613"/>
          <a:ext cx="5704140" cy="5704140"/>
        </a:xfrm>
        <a:prstGeom prst="pie">
          <a:avLst>
            <a:gd name="adj1" fmla="val 16200000"/>
            <a:gd name="adj2" fmla="val 1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t>To facilitate </a:t>
          </a:r>
          <a:r>
            <a:rPr lang="en-US" sz="1300" b="1" kern="1200" dirty="0"/>
            <a:t>worldwide cooperation in the design and delivery </a:t>
          </a:r>
          <a:r>
            <a:rPr lang="en-US" sz="1300" kern="1200" dirty="0"/>
            <a:t>of meteorological services, foster the rapid exchange of meteorological information, encourage research and training in meteorology.</a:t>
          </a:r>
          <a:endParaRPr lang="en-CH" sz="1300" kern="1200" dirty="0"/>
        </a:p>
      </dsp:txBody>
      <dsp:txXfrm>
        <a:off x="4728015" y="1678163"/>
        <a:ext cx="1935333" cy="1901380"/>
      </dsp:txXfrm>
    </dsp:sp>
    <dsp:sp modelId="{C92FCE3D-D6A4-40B7-B5A8-C964E8F0524B}">
      <dsp:nvSpPr>
        <dsp:cNvPr id="0" name=""/>
        <dsp:cNvSpPr/>
      </dsp:nvSpPr>
      <dsp:spPr>
        <a:xfrm>
          <a:off x="1615277" y="628134"/>
          <a:ext cx="5704140" cy="5704140"/>
        </a:xfrm>
        <a:prstGeom prst="pie">
          <a:avLst>
            <a:gd name="adj1" fmla="val 1800000"/>
            <a:gd name="adj2" fmla="val 90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A world where all nations, especially the most vulnerable, are </a:t>
          </a:r>
          <a:r>
            <a:rPr lang="en-US" sz="1300" b="1" kern="1200"/>
            <a:t>more resilient to the socioeconomic impact of extreme weather, climate, water and other environmental events</a:t>
          </a:r>
          <a:r>
            <a:rPr lang="en-US" sz="1300" kern="1200"/>
            <a:t>, and empowered to boost their sustainable development through the best possible weather, climate and water services</a:t>
          </a:r>
          <a:endParaRPr lang="en-GB" sz="1300" kern="1200"/>
        </a:p>
      </dsp:txBody>
      <dsp:txXfrm>
        <a:off x="3177124" y="4227175"/>
        <a:ext cx="2580444" cy="1765567"/>
      </dsp:txXfrm>
    </dsp:sp>
    <dsp:sp modelId="{00898D42-45D7-4C8A-9F6D-249B0C164C96}">
      <dsp:nvSpPr>
        <dsp:cNvPr id="0" name=""/>
        <dsp:cNvSpPr/>
      </dsp:nvSpPr>
      <dsp:spPr>
        <a:xfrm>
          <a:off x="1615277" y="628134"/>
          <a:ext cx="5704140" cy="5704140"/>
        </a:xfrm>
        <a:prstGeom prst="pie">
          <a:avLst>
            <a:gd name="adj1" fmla="val 9000000"/>
            <a:gd name="adj2" fmla="val 162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t>United Nations specialized agency to address issues related to </a:t>
          </a:r>
          <a:r>
            <a:rPr lang="en-US" sz="1300" b="1" kern="1200"/>
            <a:t>weather, climate, water </a:t>
          </a:r>
          <a:r>
            <a:rPr lang="en-US" sz="1300" kern="1200"/>
            <a:t>and safeguarding the environment for present and future generations. </a:t>
          </a:r>
          <a:endParaRPr lang="en-CH" sz="1300" kern="1200"/>
        </a:p>
      </dsp:txBody>
      <dsp:txXfrm>
        <a:off x="2226434" y="1748590"/>
        <a:ext cx="1935333" cy="1901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01206-732C-4D3D-A542-825B49F756FD}">
      <dsp:nvSpPr>
        <dsp:cNvPr id="0" name=""/>
        <dsp:cNvSpPr/>
      </dsp:nvSpPr>
      <dsp:spPr>
        <a:xfrm>
          <a:off x="1424285" y="165118"/>
          <a:ext cx="1723429" cy="86171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Montserrat" panose="00000500000000000000" pitchFamily="2" charset="0"/>
            </a:rPr>
            <a:t>Monitor</a:t>
          </a:r>
        </a:p>
      </dsp:txBody>
      <dsp:txXfrm>
        <a:off x="1449524" y="190357"/>
        <a:ext cx="1672951" cy="811236"/>
      </dsp:txXfrm>
    </dsp:sp>
    <dsp:sp modelId="{D93E849E-D34A-41B2-B74C-69685E60202C}">
      <dsp:nvSpPr>
        <dsp:cNvPr id="0" name=""/>
        <dsp:cNvSpPr/>
      </dsp:nvSpPr>
      <dsp:spPr>
        <a:xfrm rot="3600000">
          <a:off x="2308292" y="1677999"/>
          <a:ext cx="1378957" cy="301600"/>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398772" y="1738319"/>
        <a:ext cx="1197997" cy="180960"/>
      </dsp:txXfrm>
    </dsp:sp>
    <dsp:sp modelId="{20B8C6D4-413E-469B-8B6A-9DDB83306A33}">
      <dsp:nvSpPr>
        <dsp:cNvPr id="0" name=""/>
        <dsp:cNvSpPr/>
      </dsp:nvSpPr>
      <dsp:spPr>
        <a:xfrm>
          <a:off x="2847827" y="2630766"/>
          <a:ext cx="1723429" cy="861714"/>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Montserrat" panose="00000500000000000000" pitchFamily="2" charset="0"/>
            </a:rPr>
            <a:t>Forecast</a:t>
          </a:r>
        </a:p>
      </dsp:txBody>
      <dsp:txXfrm>
        <a:off x="2873066" y="2656005"/>
        <a:ext cx="1672951" cy="811236"/>
      </dsp:txXfrm>
    </dsp:sp>
    <dsp:sp modelId="{4148A939-6DC0-4814-BDB8-81ADF9EFDB10}">
      <dsp:nvSpPr>
        <dsp:cNvPr id="0" name=""/>
        <dsp:cNvSpPr/>
      </dsp:nvSpPr>
      <dsp:spPr>
        <a:xfrm rot="10800000">
          <a:off x="1836538" y="2910823"/>
          <a:ext cx="898923" cy="301600"/>
        </a:xfrm>
        <a:prstGeom prst="lef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1927018" y="2971143"/>
        <a:ext cx="717963" cy="180960"/>
      </dsp:txXfrm>
    </dsp:sp>
    <dsp:sp modelId="{B6BA96AC-5A13-4F37-8629-1B4E53E96BE4}">
      <dsp:nvSpPr>
        <dsp:cNvPr id="0" name=""/>
        <dsp:cNvSpPr/>
      </dsp:nvSpPr>
      <dsp:spPr>
        <a:xfrm>
          <a:off x="743" y="2630766"/>
          <a:ext cx="1723429" cy="861714"/>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Montserrat" panose="00000500000000000000" pitchFamily="2" charset="0"/>
            </a:rPr>
            <a:t>Communicate</a:t>
          </a:r>
        </a:p>
      </dsp:txBody>
      <dsp:txXfrm>
        <a:off x="25982" y="2656005"/>
        <a:ext cx="1672951" cy="811236"/>
      </dsp:txXfrm>
    </dsp:sp>
    <dsp:sp modelId="{2A13D441-76CD-4A4B-9EF8-7BEFFAEE0B13}">
      <dsp:nvSpPr>
        <dsp:cNvPr id="0" name=""/>
        <dsp:cNvSpPr/>
      </dsp:nvSpPr>
      <dsp:spPr>
        <a:xfrm rot="18000000">
          <a:off x="876133" y="1677999"/>
          <a:ext cx="1396190" cy="301600"/>
        </a:xfrm>
        <a:prstGeom prst="lef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966613" y="1738319"/>
        <a:ext cx="1215230" cy="180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7B4AD-0EBB-414F-973D-51EED92CBF99}">
      <dsp:nvSpPr>
        <dsp:cNvPr id="0" name=""/>
        <dsp:cNvSpPr/>
      </dsp:nvSpPr>
      <dsp:spPr>
        <a:xfrm>
          <a:off x="1073010" y="423424"/>
          <a:ext cx="3829265" cy="3829265"/>
        </a:xfrm>
        <a:prstGeom prst="blockArc">
          <a:avLst>
            <a:gd name="adj1" fmla="val 13500000"/>
            <a:gd name="adj2" fmla="val 1620000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4AA4DE-0735-4F83-928F-A74407F9BFD9}">
      <dsp:nvSpPr>
        <dsp:cNvPr id="0" name=""/>
        <dsp:cNvSpPr/>
      </dsp:nvSpPr>
      <dsp:spPr>
        <a:xfrm>
          <a:off x="1073010" y="423424"/>
          <a:ext cx="3829265" cy="3829265"/>
        </a:xfrm>
        <a:prstGeom prst="blockArc">
          <a:avLst>
            <a:gd name="adj1" fmla="val 10800000"/>
            <a:gd name="adj2" fmla="val 1350000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5753F1-5BBA-4DB0-ACFD-AEFA5E58F3A2}">
      <dsp:nvSpPr>
        <dsp:cNvPr id="0" name=""/>
        <dsp:cNvSpPr/>
      </dsp:nvSpPr>
      <dsp:spPr>
        <a:xfrm>
          <a:off x="1073010" y="423424"/>
          <a:ext cx="3829265" cy="3829265"/>
        </a:xfrm>
        <a:prstGeom prst="blockArc">
          <a:avLst>
            <a:gd name="adj1" fmla="val 8100000"/>
            <a:gd name="adj2" fmla="val 1080000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5BF495-9105-4F82-B27E-0F9217F04B0E}">
      <dsp:nvSpPr>
        <dsp:cNvPr id="0" name=""/>
        <dsp:cNvSpPr/>
      </dsp:nvSpPr>
      <dsp:spPr>
        <a:xfrm>
          <a:off x="1073010" y="423424"/>
          <a:ext cx="3829265" cy="3829265"/>
        </a:xfrm>
        <a:prstGeom prst="blockArc">
          <a:avLst>
            <a:gd name="adj1" fmla="val 5400000"/>
            <a:gd name="adj2" fmla="val 810000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CBB069-228E-43C2-B6EF-050D8B7E93E9}">
      <dsp:nvSpPr>
        <dsp:cNvPr id="0" name=""/>
        <dsp:cNvSpPr/>
      </dsp:nvSpPr>
      <dsp:spPr>
        <a:xfrm>
          <a:off x="1073010" y="423424"/>
          <a:ext cx="3829265" cy="3829265"/>
        </a:xfrm>
        <a:prstGeom prst="blockArc">
          <a:avLst>
            <a:gd name="adj1" fmla="val 2700000"/>
            <a:gd name="adj2" fmla="val 540000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F0F970-C385-43AF-A638-DE3202663F1C}">
      <dsp:nvSpPr>
        <dsp:cNvPr id="0" name=""/>
        <dsp:cNvSpPr/>
      </dsp:nvSpPr>
      <dsp:spPr>
        <a:xfrm>
          <a:off x="1073010" y="423424"/>
          <a:ext cx="3829265" cy="3829265"/>
        </a:xfrm>
        <a:prstGeom prst="blockArc">
          <a:avLst>
            <a:gd name="adj1" fmla="val 0"/>
            <a:gd name="adj2" fmla="val 270000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C57FC8-FBD1-495E-BF77-635F26B66750}">
      <dsp:nvSpPr>
        <dsp:cNvPr id="0" name=""/>
        <dsp:cNvSpPr/>
      </dsp:nvSpPr>
      <dsp:spPr>
        <a:xfrm>
          <a:off x="1073010" y="423424"/>
          <a:ext cx="3829265" cy="3829265"/>
        </a:xfrm>
        <a:prstGeom prst="blockArc">
          <a:avLst>
            <a:gd name="adj1" fmla="val 18900000"/>
            <a:gd name="adj2" fmla="val 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979A9A-5DCA-482E-B851-214A55BBB700}">
      <dsp:nvSpPr>
        <dsp:cNvPr id="0" name=""/>
        <dsp:cNvSpPr/>
      </dsp:nvSpPr>
      <dsp:spPr>
        <a:xfrm>
          <a:off x="1073010" y="423424"/>
          <a:ext cx="3829265" cy="3829265"/>
        </a:xfrm>
        <a:prstGeom prst="blockArc">
          <a:avLst>
            <a:gd name="adj1" fmla="val 16200000"/>
            <a:gd name="adj2" fmla="val 18900000"/>
            <a:gd name="adj3" fmla="val 34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4BEF2C-C1C4-4331-A851-6C61762091EB}">
      <dsp:nvSpPr>
        <dsp:cNvPr id="0" name=""/>
        <dsp:cNvSpPr/>
      </dsp:nvSpPr>
      <dsp:spPr>
        <a:xfrm>
          <a:off x="2090835" y="1444202"/>
          <a:ext cx="1793616" cy="178770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endParaRPr lang="en-US" sz="1600" b="1" kern="1200">
            <a:latin typeface="Arial"/>
            <a:cs typeface="Arial"/>
          </a:endParaRPr>
        </a:p>
      </dsp:txBody>
      <dsp:txXfrm>
        <a:off x="2353504" y="1706006"/>
        <a:ext cx="1268278" cy="1264100"/>
      </dsp:txXfrm>
    </dsp:sp>
    <dsp:sp modelId="{B1EA87C3-36F9-48DC-AA68-5614CE6DAF74}">
      <dsp:nvSpPr>
        <dsp:cNvPr id="0" name=""/>
        <dsp:cNvSpPr/>
      </dsp:nvSpPr>
      <dsp:spPr>
        <a:xfrm>
          <a:off x="2359877" y="-169481"/>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endParaRPr lang="en-US" sz="1000" b="1" kern="1200">
            <a:latin typeface="Arial"/>
            <a:cs typeface="Arial"/>
          </a:endParaRPr>
        </a:p>
      </dsp:txBody>
      <dsp:txXfrm>
        <a:off x="2543745" y="13782"/>
        <a:ext cx="887795" cy="884869"/>
      </dsp:txXfrm>
    </dsp:sp>
    <dsp:sp modelId="{6796E622-6BB2-48B8-8ECE-BC5F53FD66DB}">
      <dsp:nvSpPr>
        <dsp:cNvPr id="0" name=""/>
        <dsp:cNvSpPr/>
      </dsp:nvSpPr>
      <dsp:spPr>
        <a:xfrm>
          <a:off x="3690540" y="381696"/>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endParaRPr lang="en-US" sz="1000" b="1" kern="1200">
            <a:latin typeface="Calibri Light" panose="020F0302020204030204"/>
            <a:cs typeface="Calibri Light" panose="020F0302020204030204"/>
          </a:endParaRPr>
        </a:p>
      </dsp:txBody>
      <dsp:txXfrm>
        <a:off x="3874408" y="564959"/>
        <a:ext cx="887795" cy="884869"/>
      </dsp:txXfrm>
    </dsp:sp>
    <dsp:sp modelId="{54193886-89A0-4920-AE40-2853B39C6E57}">
      <dsp:nvSpPr>
        <dsp:cNvPr id="0" name=""/>
        <dsp:cNvSpPr/>
      </dsp:nvSpPr>
      <dsp:spPr>
        <a:xfrm>
          <a:off x="4241718" y="1712359"/>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endParaRPr lang="en-US" sz="1000" b="1" kern="1200">
            <a:latin typeface="Calibri Light" panose="020F0302020204030204"/>
            <a:cs typeface="Calibri Light" panose="020F0302020204030204"/>
          </a:endParaRPr>
        </a:p>
      </dsp:txBody>
      <dsp:txXfrm>
        <a:off x="4425586" y="1895622"/>
        <a:ext cx="887795" cy="884869"/>
      </dsp:txXfrm>
    </dsp:sp>
    <dsp:sp modelId="{7ED437D1-9F61-4091-91C0-FEED6DA38F9A}">
      <dsp:nvSpPr>
        <dsp:cNvPr id="0" name=""/>
        <dsp:cNvSpPr/>
      </dsp:nvSpPr>
      <dsp:spPr>
        <a:xfrm>
          <a:off x="3690540" y="3043021"/>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b="1" kern="1200">
            <a:latin typeface="Calibri Light" panose="020F0302020204030204"/>
            <a:cs typeface="Calibri Light" panose="020F0302020204030204"/>
          </a:endParaRPr>
        </a:p>
      </dsp:txBody>
      <dsp:txXfrm>
        <a:off x="3874408" y="3226284"/>
        <a:ext cx="887795" cy="884869"/>
      </dsp:txXfrm>
    </dsp:sp>
    <dsp:sp modelId="{116542EA-5FED-4B38-AB42-6F7B8759DA35}">
      <dsp:nvSpPr>
        <dsp:cNvPr id="0" name=""/>
        <dsp:cNvSpPr/>
      </dsp:nvSpPr>
      <dsp:spPr>
        <a:xfrm>
          <a:off x="2359877" y="3594200"/>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endParaRPr lang="en-US" sz="1000" b="1" kern="1200">
            <a:latin typeface="Calibri Light" panose="020F0302020204030204"/>
            <a:cs typeface="Calibri Light" panose="020F0302020204030204"/>
          </a:endParaRPr>
        </a:p>
      </dsp:txBody>
      <dsp:txXfrm>
        <a:off x="2543745" y="3777463"/>
        <a:ext cx="887795" cy="884869"/>
      </dsp:txXfrm>
    </dsp:sp>
    <dsp:sp modelId="{87055002-062B-4CE7-B9C7-31FF0EF59C2C}">
      <dsp:nvSpPr>
        <dsp:cNvPr id="0" name=""/>
        <dsp:cNvSpPr/>
      </dsp:nvSpPr>
      <dsp:spPr>
        <a:xfrm>
          <a:off x="1029215" y="3043021"/>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b="1" kern="1200">
            <a:latin typeface="Calibri Light" panose="020F0302020204030204"/>
            <a:cs typeface="Calibri Light" panose="020F0302020204030204"/>
          </a:endParaRPr>
        </a:p>
      </dsp:txBody>
      <dsp:txXfrm>
        <a:off x="1213083" y="3226284"/>
        <a:ext cx="887795" cy="884869"/>
      </dsp:txXfrm>
    </dsp:sp>
    <dsp:sp modelId="{5AE98184-553B-4F80-95DC-8BE5193FCEBF}">
      <dsp:nvSpPr>
        <dsp:cNvPr id="0" name=""/>
        <dsp:cNvSpPr/>
      </dsp:nvSpPr>
      <dsp:spPr>
        <a:xfrm>
          <a:off x="478036" y="1712359"/>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endParaRPr lang="en-US" sz="1000" b="1" kern="1200">
            <a:latin typeface="Calibri Light" panose="020F0302020204030204"/>
            <a:cs typeface="Calibri Light" panose="020F0302020204030204"/>
          </a:endParaRPr>
        </a:p>
      </dsp:txBody>
      <dsp:txXfrm>
        <a:off x="661904" y="1895622"/>
        <a:ext cx="887795" cy="884869"/>
      </dsp:txXfrm>
    </dsp:sp>
    <dsp:sp modelId="{E411C5B5-E060-42FE-A701-CBF2F9D1CEE7}">
      <dsp:nvSpPr>
        <dsp:cNvPr id="0" name=""/>
        <dsp:cNvSpPr/>
      </dsp:nvSpPr>
      <dsp:spPr>
        <a:xfrm>
          <a:off x="1029215" y="381696"/>
          <a:ext cx="1255531" cy="125139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213083" y="564959"/>
        <a:ext cx="887795" cy="88486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7750D-4E2B-B34F-A560-5A0BCD0F1396}" type="datetimeFigureOut">
              <a:rPr lang="en-US" smtClean="0"/>
              <a:t>9/4/24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08110-8A39-C641-9310-3300195193FC}" type="slidenum">
              <a:rPr lang="en-US" smtClean="0"/>
              <a:t>‹#›</a:t>
            </a:fld>
            <a:endParaRPr lang="en-US"/>
          </a:p>
        </p:txBody>
      </p:sp>
    </p:spTree>
    <p:extLst>
      <p:ext uri="{BB962C8B-B14F-4D97-AF65-F5344CB8AC3E}">
        <p14:creationId xmlns:p14="http://schemas.microsoft.com/office/powerpoint/2010/main" val="46407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08110-8A39-C641-9310-3300195193FC}" type="slidenum">
              <a:rPr lang="en-US" smtClean="0"/>
              <a:t>1</a:t>
            </a:fld>
            <a:endParaRPr lang="en-US"/>
          </a:p>
        </p:txBody>
      </p:sp>
    </p:spTree>
    <p:extLst>
      <p:ext uri="{BB962C8B-B14F-4D97-AF65-F5344CB8AC3E}">
        <p14:creationId xmlns:p14="http://schemas.microsoft.com/office/powerpoint/2010/main" val="388232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mandate and mission are defined in the WMO Convention, adopted in 1947</a:t>
            </a:r>
          </a:p>
        </p:txBody>
      </p:sp>
      <p:sp>
        <p:nvSpPr>
          <p:cNvPr id="4" name="Slide Number Placeholder 3"/>
          <p:cNvSpPr>
            <a:spLocks noGrp="1"/>
          </p:cNvSpPr>
          <p:nvPr>
            <p:ph type="sldNum" sz="quarter" idx="5"/>
          </p:nvPr>
        </p:nvSpPr>
        <p:spPr/>
        <p:txBody>
          <a:bodyPr/>
          <a:lstStyle/>
          <a:p>
            <a:fld id="{8E6D6F11-852A-4A8D-9BEF-B6ADEC86FD36}" type="slidenum">
              <a:rPr lang="en-GB"/>
              <a:t>2</a:t>
            </a:fld>
            <a:endParaRPr lang="en-GB"/>
          </a:p>
        </p:txBody>
      </p:sp>
    </p:spTree>
    <p:extLst>
      <p:ext uri="{BB962C8B-B14F-4D97-AF65-F5344CB8AC3E}">
        <p14:creationId xmlns:p14="http://schemas.microsoft.com/office/powerpoint/2010/main" val="218625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08110-8A39-C641-9310-3300195193FC}" type="slidenum">
              <a:rPr lang="en-US" smtClean="0"/>
              <a:t>3</a:t>
            </a:fld>
            <a:endParaRPr lang="en-US"/>
          </a:p>
        </p:txBody>
      </p:sp>
    </p:spTree>
    <p:extLst>
      <p:ext uri="{BB962C8B-B14F-4D97-AF65-F5344CB8AC3E}">
        <p14:creationId xmlns:p14="http://schemas.microsoft.com/office/powerpoint/2010/main" val="184516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C08110-8A39-C641-9310-3300195193FC}" type="slidenum">
              <a:rPr lang="en-US" smtClean="0"/>
              <a:t>4</a:t>
            </a:fld>
            <a:endParaRPr lang="en-US"/>
          </a:p>
        </p:txBody>
      </p:sp>
    </p:spTree>
    <p:extLst>
      <p:ext uri="{BB962C8B-B14F-4D97-AF65-F5344CB8AC3E}">
        <p14:creationId xmlns:p14="http://schemas.microsoft.com/office/powerpoint/2010/main" val="3878430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err="1">
                <a:cs typeface="Calibri"/>
              </a:rPr>
              <a:t>Remember</a:t>
            </a:r>
            <a:r>
              <a:rPr lang="es-AR">
                <a:cs typeface="Calibri"/>
              </a:rPr>
              <a:t> </a:t>
            </a:r>
            <a:r>
              <a:rPr lang="es-AR" err="1">
                <a:cs typeface="Calibri"/>
              </a:rPr>
              <a:t>to</a:t>
            </a:r>
            <a:r>
              <a:rPr lang="es-AR">
                <a:cs typeface="Calibri"/>
              </a:rPr>
              <a:t> </a:t>
            </a:r>
            <a:r>
              <a:rPr lang="es-AR" err="1">
                <a:cs typeface="Calibri"/>
              </a:rPr>
              <a:t>hiighlight</a:t>
            </a:r>
            <a:r>
              <a:rPr lang="es-AR">
                <a:cs typeface="Calibri"/>
              </a:rPr>
              <a:t> </a:t>
            </a:r>
            <a:r>
              <a:rPr lang="es-AR" err="1">
                <a:cs typeface="Calibri"/>
              </a:rPr>
              <a:t>our</a:t>
            </a:r>
            <a:r>
              <a:rPr lang="es-AR">
                <a:cs typeface="Calibri"/>
              </a:rPr>
              <a:t> rol as </a:t>
            </a:r>
            <a:r>
              <a:rPr lang="es-AR" err="1">
                <a:cs typeface="Calibri"/>
              </a:rPr>
              <a:t>coordinators</a:t>
            </a:r>
            <a:r>
              <a:rPr lang="es-AR">
                <a:cs typeface="Calibri"/>
              </a:rPr>
              <a:t> and </a:t>
            </a:r>
            <a:r>
              <a:rPr lang="es-AR" err="1">
                <a:cs typeface="Calibri"/>
              </a:rPr>
              <a:t>faccilitators</a:t>
            </a:r>
            <a:r>
              <a:rPr lang="es-AR">
                <a:cs typeface="Calibri"/>
              </a:rPr>
              <a:t> </a:t>
            </a:r>
            <a:r>
              <a:rPr lang="es-AR" err="1">
                <a:cs typeface="Calibri"/>
              </a:rPr>
              <a:t>of</a:t>
            </a:r>
            <a:r>
              <a:rPr lang="es-AR">
                <a:cs typeface="Calibri"/>
              </a:rPr>
              <a:t> </a:t>
            </a:r>
            <a:r>
              <a:rPr lang="es-AR" err="1">
                <a:cs typeface="Calibri"/>
              </a:rPr>
              <a:t>international</a:t>
            </a:r>
            <a:r>
              <a:rPr lang="es-AR">
                <a:cs typeface="Calibri"/>
              </a:rPr>
              <a:t> </a:t>
            </a:r>
            <a:r>
              <a:rPr lang="es-AR" err="1">
                <a:cs typeface="Calibri"/>
              </a:rPr>
              <a:t>cooperation</a:t>
            </a:r>
            <a:r>
              <a:rPr lang="es-AR">
                <a:cs typeface="Calibri"/>
              </a:rPr>
              <a:t> (</a:t>
            </a:r>
            <a:r>
              <a:rPr lang="es-AR" err="1">
                <a:cs typeface="Calibri"/>
              </a:rPr>
              <a:t>defining</a:t>
            </a:r>
            <a:r>
              <a:rPr lang="es-AR">
                <a:cs typeface="Calibri"/>
              </a:rPr>
              <a:t> </a:t>
            </a:r>
            <a:r>
              <a:rPr lang="es-AR" err="1">
                <a:cs typeface="Calibri"/>
              </a:rPr>
              <a:t>frameworks</a:t>
            </a:r>
            <a:r>
              <a:rPr lang="es-AR">
                <a:cs typeface="Calibri"/>
              </a:rPr>
              <a:t>, </a:t>
            </a:r>
            <a:r>
              <a:rPr lang="es-AR" err="1">
                <a:cs typeface="Calibri"/>
              </a:rPr>
              <a:t>standards</a:t>
            </a:r>
            <a:r>
              <a:rPr lang="es-AR">
                <a:cs typeface="Calibri"/>
              </a:rPr>
              <a:t> and </a:t>
            </a:r>
            <a:r>
              <a:rPr lang="es-AR" err="1">
                <a:cs typeface="Calibri"/>
              </a:rPr>
              <a:t>best</a:t>
            </a:r>
            <a:r>
              <a:rPr lang="es-AR">
                <a:cs typeface="Calibri"/>
              </a:rPr>
              <a:t> </a:t>
            </a:r>
            <a:r>
              <a:rPr lang="es-AR" err="1">
                <a:cs typeface="Calibri"/>
              </a:rPr>
              <a:t>practices</a:t>
            </a:r>
            <a:r>
              <a:rPr lang="es-AR">
                <a:cs typeface="Calibri"/>
              </a:rPr>
              <a:t>, </a:t>
            </a:r>
            <a:r>
              <a:rPr lang="es-AR" err="1">
                <a:cs typeface="Calibri"/>
              </a:rPr>
              <a:t>sharing</a:t>
            </a:r>
            <a:r>
              <a:rPr lang="es-AR">
                <a:cs typeface="Calibri"/>
              </a:rPr>
              <a:t> data)</a:t>
            </a:r>
          </a:p>
        </p:txBody>
      </p:sp>
      <p:sp>
        <p:nvSpPr>
          <p:cNvPr id="4" name="Marcador de número de diapositiva 3"/>
          <p:cNvSpPr>
            <a:spLocks noGrp="1"/>
          </p:cNvSpPr>
          <p:nvPr>
            <p:ph type="sldNum" sz="quarter" idx="5"/>
          </p:nvPr>
        </p:nvSpPr>
        <p:spPr/>
        <p:txBody>
          <a:bodyPr/>
          <a:lstStyle/>
          <a:p>
            <a:fld id="{8E6D6F11-852A-4A8D-9BEF-B6ADEC86FD36}" type="slidenum">
              <a:rPr lang="es-AR" smtClean="0"/>
              <a:t>6</a:t>
            </a:fld>
            <a:endParaRPr lang="es-AR"/>
          </a:p>
        </p:txBody>
      </p:sp>
    </p:spTree>
    <p:extLst>
      <p:ext uri="{BB962C8B-B14F-4D97-AF65-F5344CB8AC3E}">
        <p14:creationId xmlns:p14="http://schemas.microsoft.com/office/powerpoint/2010/main" val="4169284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6F11-852A-4A8D-9BEF-B6ADEC86FD36}"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9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1000"/>
              </a:spcBef>
            </a:pPr>
            <a:r>
              <a:rPr lang="en-US"/>
              <a:t>The Global Basic Observing Network (GBON) is a fundamental element of the WMO Integrated Global Observing System that responds to the geographical inconsistencies in availability of internationally exchanged data, in support of weather forecasts. GBON introduces a new approach in which the basic surface-based observing network implemented by WMO Members is designed, defined and monitored at the global level. GBON works to improve the availability of the essential surface-based  observational data, which are expected to enhance the quality of weather forecasts, thus helping improve the safety and well-being of citizens throughout the world and bring socioeconomic benefits. </a:t>
            </a:r>
            <a:r>
              <a:rPr lang="en-GB"/>
              <a:t>that keep weather predictions on track - full implementation estimated to bring USD 5 billion in annual benefits</a:t>
            </a:r>
            <a:br>
              <a:rPr lang="en-GB">
                <a:cs typeface="+mn-lt"/>
              </a:rPr>
            </a:br>
            <a:endParaRPr lang="en-US"/>
          </a:p>
          <a:p>
            <a:pPr marL="800100" lvl="1" indent="-342900">
              <a:buFont typeface="Arial,Sans-Serif"/>
              <a:buChar char="•"/>
            </a:pPr>
            <a:r>
              <a:rPr lang="en-GB"/>
              <a:t>Surface land at 200 km, hourly</a:t>
            </a:r>
            <a:endParaRPr lang="en-US"/>
          </a:p>
          <a:p>
            <a:pPr marL="800100" lvl="1" indent="-342900">
              <a:buFont typeface="Arial,Sans-Serif"/>
              <a:buChar char="•"/>
            </a:pPr>
            <a:r>
              <a:rPr lang="en-GB"/>
              <a:t>Upper air over land at 500 km, 2x daily</a:t>
            </a:r>
            <a:endParaRPr lang="en-US"/>
          </a:p>
          <a:p>
            <a:pPr marL="800100" lvl="1" indent="-342900">
              <a:buFont typeface="Arial,Sans-Serif"/>
              <a:buChar char="•"/>
            </a:pPr>
            <a:r>
              <a:rPr lang="en-GB"/>
              <a:t>Surface marine in EEZ at 500 km, hourly</a:t>
            </a:r>
            <a:br>
              <a:rPr lang="en-GB"/>
            </a:br>
            <a:endParaRPr lang="en-GB"/>
          </a:p>
          <a:p>
            <a:pPr algn="ctr">
              <a:lnSpc>
                <a:spcPct val="90000"/>
              </a:lnSpc>
              <a:spcBef>
                <a:spcPts val="1000"/>
              </a:spcBef>
            </a:pPr>
            <a:endParaRPr lang="en-US"/>
          </a:p>
          <a:p>
            <a:pPr algn="ctr">
              <a:lnSpc>
                <a:spcPct val="90000"/>
              </a:lnSpc>
              <a:spcBef>
                <a:spcPts val="1000"/>
              </a:spcBef>
            </a:pPr>
            <a:r>
              <a:rPr lang="en-US"/>
              <a:t>GBON is a radical overhaul of the international exchange of observational data, which underpin all weather, climate and water services and products. The Systematic Observations Financing Facility (SOFF) also facilitates implementation of GBON in the Least Developed Countries and the Small Island Developing States to generate and internationally exchange the required GBON station data.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6F11-852A-4A8D-9BEF-B6ADEC86FD3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67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a:t>The following outputs will be generated by GGGW on a routine and sustained basis:</a:t>
            </a:r>
            <a:endParaRPr lang="en-US"/>
          </a:p>
          <a:p>
            <a:pPr marL="342900" indent="-342900">
              <a:spcAft>
                <a:spcPts val="600"/>
              </a:spcAft>
              <a:buFont typeface="Arial,Sans-Serif"/>
              <a:buChar char="•"/>
            </a:pPr>
            <a:r>
              <a:rPr lang="en-US"/>
              <a:t>Monthly CO2 and CH4 net fluxes between the Earth surface and the atmosphere with 1x1 degree horizontal  resolution delivered with a maximum delay of one month </a:t>
            </a:r>
            <a:endParaRPr lang="en-US">
              <a:cs typeface="Calibri"/>
            </a:endParaRPr>
          </a:p>
          <a:p>
            <a:pPr marL="342900" indent="-342900">
              <a:spcAft>
                <a:spcPts val="600"/>
              </a:spcAft>
              <a:buFont typeface="Arial,Sans-Serif"/>
              <a:buChar char="•"/>
            </a:pPr>
            <a:r>
              <a:rPr lang="en-US"/>
              <a:t>3D fields of atmospheric CO2 and CH4 abundance with hourly resolution and the latency to be defined through user requirements and further consultation (tentatively on the order of a few days).</a:t>
            </a:r>
            <a:endParaRPr lang="en-US">
              <a:cs typeface="Calibri"/>
            </a:endParaRPr>
          </a:p>
          <a:p>
            <a:pPr marL="342900" indent="-342900">
              <a:spcAft>
                <a:spcPts val="600"/>
              </a:spcAft>
              <a:buFont typeface="Arial,Sans-Serif"/>
              <a:buChar char="•"/>
            </a:pPr>
            <a:r>
              <a:rPr lang="en-US"/>
              <a:t>N2O abundances and net fluxes with resolution and latency still to be defined.</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6F11-852A-4A8D-9BEF-B6ADEC86FD3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37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98461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4409-47BD-B745-9631-8FBF6F0C9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0928A-9CEF-C94B-9E3D-ECF41CE9C8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DCF3C-E871-1246-AA8C-C00AA837EC26}"/>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5" name="Footer Placeholder 4">
            <a:extLst>
              <a:ext uri="{FF2B5EF4-FFF2-40B4-BE49-F238E27FC236}">
                <a16:creationId xmlns:a16="http://schemas.microsoft.com/office/drawing/2014/main" id="{FE22C893-02D2-3A40-92BD-4F289774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0ACCC-903D-8849-B627-3B3B1442F579}"/>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0011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679AA-F95A-6C49-924E-ED19D1BA6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B20FD-2E08-4D4E-ABFE-5B18E37C80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32CF-C083-EB49-AADB-8BF4409CC9FE}"/>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5" name="Footer Placeholder 4">
            <a:extLst>
              <a:ext uri="{FF2B5EF4-FFF2-40B4-BE49-F238E27FC236}">
                <a16:creationId xmlns:a16="http://schemas.microsoft.com/office/drawing/2014/main" id="{401EBAD8-8AEC-6745-9184-44F30BB2B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D1102-6943-F445-BF9F-18E890F0BE8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71642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ain_text">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A103E4E9-8709-549A-5F08-A94ED665F06E}"/>
              </a:ext>
            </a:extLst>
          </p:cNvPr>
          <p:cNvSpPr>
            <a:spLocks noGrp="1"/>
          </p:cNvSpPr>
          <p:nvPr>
            <p:ph type="body" sz="quarter" idx="10" hasCustomPrompt="1"/>
          </p:nvPr>
        </p:nvSpPr>
        <p:spPr>
          <a:xfrm>
            <a:off x="1196975" y="1003300"/>
            <a:ext cx="4065588" cy="455613"/>
          </a:xfrm>
        </p:spPr>
        <p:txBody>
          <a:bodyPr>
            <a:noAutofit/>
          </a:bodyPr>
          <a:lstStyle>
            <a:lvl1pPr algn="l">
              <a:defRPr sz="4400" b="1"/>
            </a:lvl1pPr>
            <a:lvl2pPr algn="l">
              <a:defRPr sz="3200"/>
            </a:lvl2pPr>
            <a:lvl3pPr algn="l">
              <a:defRPr sz="3200"/>
            </a:lvl3pPr>
            <a:lvl4pPr algn="l">
              <a:defRPr sz="3200"/>
            </a:lvl4pPr>
            <a:lvl5pPr algn="l">
              <a:defRPr sz="3200"/>
            </a:lvl5pPr>
          </a:lstStyle>
          <a:p>
            <a:pPr lvl="0"/>
            <a:r>
              <a:rPr lang="en-US"/>
              <a:t>Lorem Ipsum</a:t>
            </a:r>
          </a:p>
        </p:txBody>
      </p:sp>
      <p:sp>
        <p:nvSpPr>
          <p:cNvPr id="4" name="Text Placeholder 10">
            <a:extLst>
              <a:ext uri="{FF2B5EF4-FFF2-40B4-BE49-F238E27FC236}">
                <a16:creationId xmlns:a16="http://schemas.microsoft.com/office/drawing/2014/main" id="{2FB279B5-04C8-1437-531D-06371C1A6544}"/>
              </a:ext>
            </a:extLst>
          </p:cNvPr>
          <p:cNvSpPr>
            <a:spLocks noGrp="1"/>
          </p:cNvSpPr>
          <p:nvPr>
            <p:ph type="body" sz="quarter" idx="11" hasCustomPrompt="1"/>
          </p:nvPr>
        </p:nvSpPr>
        <p:spPr>
          <a:xfrm>
            <a:off x="1279414" y="2133600"/>
            <a:ext cx="8423275" cy="3102077"/>
          </a:xfrm>
        </p:spPr>
        <p:txBody>
          <a:bodyPr>
            <a:normAutofit/>
          </a:bodyPr>
          <a:lstStyle>
            <a:lvl1pPr marL="0" indent="0" algn="just">
              <a:lnSpc>
                <a:spcPct val="100000"/>
              </a:lnSpc>
              <a:buFont typeface="Arial" panose="020B0604020202020204" pitchFamily="34" charset="0"/>
              <a:buNone/>
              <a:defRPr sz="2800" b="0">
                <a:solidFill>
                  <a:schemeClr val="tx1"/>
                </a:solidFill>
              </a:defRPr>
            </a:lvl1pPr>
            <a:lvl2pPr marL="971550" indent="-514350" algn="l">
              <a:buFont typeface="+mj-lt"/>
              <a:buAutoNum type="arabicPeriod"/>
              <a:defRPr/>
            </a:lvl2pPr>
            <a:lvl3pPr marL="1428750" indent="-514350" algn="l">
              <a:buFont typeface="+mj-lt"/>
              <a:buAutoNum type="arabicPeriod"/>
              <a:defRPr/>
            </a:lvl3pPr>
            <a:lvl4pPr marL="1885950" indent="-514350" algn="l">
              <a:buFont typeface="+mj-lt"/>
              <a:buAutoNum type="arabicPeriod"/>
              <a:defRPr/>
            </a:lvl4pPr>
            <a:lvl5pPr marL="2343150" indent="-514350" algn="l">
              <a:buFont typeface="+mj-lt"/>
              <a:buAutoNum type="arabicPeriod"/>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 </a:t>
            </a:r>
            <a:r>
              <a:rPr lang="en-US" err="1"/>
              <a:t>nonummy</a:t>
            </a:r>
            <a:r>
              <a:rPr lang="en-US"/>
              <a:t> </a:t>
            </a:r>
            <a:r>
              <a:rPr lang="en-US" err="1"/>
              <a:t>nibh</a:t>
            </a:r>
            <a:endParaRPr lang="en-US"/>
          </a:p>
        </p:txBody>
      </p:sp>
    </p:spTree>
    <p:extLst>
      <p:ext uri="{BB962C8B-B14F-4D97-AF65-F5344CB8AC3E}">
        <p14:creationId xmlns:p14="http://schemas.microsoft.com/office/powerpoint/2010/main" val="1207980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ey_messages">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A103E4E9-8709-549A-5F08-A94ED665F06E}"/>
              </a:ext>
            </a:extLst>
          </p:cNvPr>
          <p:cNvSpPr>
            <a:spLocks noGrp="1"/>
          </p:cNvSpPr>
          <p:nvPr>
            <p:ph type="body" sz="quarter" idx="10" hasCustomPrompt="1"/>
          </p:nvPr>
        </p:nvSpPr>
        <p:spPr>
          <a:xfrm>
            <a:off x="1196975" y="1003300"/>
            <a:ext cx="4065588" cy="455613"/>
          </a:xfrm>
        </p:spPr>
        <p:txBody>
          <a:bodyPr>
            <a:noAutofit/>
          </a:bodyPr>
          <a:lstStyle>
            <a:lvl1pPr algn="l">
              <a:defRPr sz="4400" b="1"/>
            </a:lvl1pPr>
            <a:lvl2pPr algn="l">
              <a:defRPr sz="3200"/>
            </a:lvl2pPr>
            <a:lvl3pPr algn="l">
              <a:defRPr sz="3200"/>
            </a:lvl3pPr>
            <a:lvl4pPr algn="l">
              <a:defRPr sz="3200"/>
            </a:lvl4pPr>
            <a:lvl5pPr algn="l">
              <a:defRPr sz="3200"/>
            </a:lvl5pPr>
          </a:lstStyle>
          <a:p>
            <a:pPr lvl="0"/>
            <a:r>
              <a:rPr lang="en-US"/>
              <a:t>Key Messages</a:t>
            </a:r>
            <a:endParaRPr lang="en-CH"/>
          </a:p>
        </p:txBody>
      </p:sp>
      <p:sp>
        <p:nvSpPr>
          <p:cNvPr id="4" name="Text Placeholder 10">
            <a:extLst>
              <a:ext uri="{FF2B5EF4-FFF2-40B4-BE49-F238E27FC236}">
                <a16:creationId xmlns:a16="http://schemas.microsoft.com/office/drawing/2014/main" id="{2FB279B5-04C8-1437-531D-06371C1A6544}"/>
              </a:ext>
            </a:extLst>
          </p:cNvPr>
          <p:cNvSpPr>
            <a:spLocks noGrp="1"/>
          </p:cNvSpPr>
          <p:nvPr>
            <p:ph type="body" sz="quarter" idx="11" hasCustomPrompt="1"/>
          </p:nvPr>
        </p:nvSpPr>
        <p:spPr>
          <a:xfrm>
            <a:off x="1279414" y="2133600"/>
            <a:ext cx="8423275" cy="3212690"/>
          </a:xfrm>
        </p:spPr>
        <p:txBody>
          <a:bodyPr>
            <a:normAutofit/>
          </a:bodyPr>
          <a:lstStyle>
            <a:lvl1pPr marL="514350" indent="-514350" algn="just">
              <a:buFont typeface="Arial" panose="020B0604020202020204" pitchFamily="34" charset="0"/>
              <a:buChar char="•"/>
              <a:defRPr sz="2800" b="1">
                <a:solidFill>
                  <a:schemeClr val="tx1"/>
                </a:solidFill>
              </a:defRPr>
            </a:lvl1pPr>
            <a:lvl2pPr marL="971550" indent="-514350" algn="l">
              <a:buFont typeface="+mj-lt"/>
              <a:buAutoNum type="arabicPeriod"/>
              <a:defRPr/>
            </a:lvl2pPr>
            <a:lvl3pPr marL="1428750" indent="-514350" algn="l">
              <a:buFont typeface="+mj-lt"/>
              <a:buAutoNum type="arabicPeriod"/>
              <a:defRPr/>
            </a:lvl3pPr>
            <a:lvl4pPr marL="1885950" indent="-514350" algn="l">
              <a:buFont typeface="+mj-lt"/>
              <a:buAutoNum type="arabicPeriod"/>
              <a:defRPr/>
            </a:lvl4pPr>
            <a:lvl5pPr marL="2343150" indent="-514350" algn="l">
              <a:buFont typeface="+mj-lt"/>
              <a:buAutoNum type="arabicPeriod"/>
              <a:defRPr/>
            </a:lvl5pPr>
          </a:lstStyle>
          <a:p>
            <a:pPr lvl="0"/>
            <a:r>
              <a:rPr lang="en-US"/>
              <a:t>List of bullets</a:t>
            </a:r>
          </a:p>
          <a:p>
            <a:pPr lvl="0"/>
            <a:endParaRPr lang="en-CH"/>
          </a:p>
        </p:txBody>
      </p:sp>
      <p:sp>
        <p:nvSpPr>
          <p:cNvPr id="6" name="Text Placeholder 5">
            <a:extLst>
              <a:ext uri="{FF2B5EF4-FFF2-40B4-BE49-F238E27FC236}">
                <a16:creationId xmlns:a16="http://schemas.microsoft.com/office/drawing/2014/main" id="{007289CD-27F4-2180-3091-17B032966D8D}"/>
              </a:ext>
            </a:extLst>
          </p:cNvPr>
          <p:cNvSpPr>
            <a:spLocks noGrp="1"/>
          </p:cNvSpPr>
          <p:nvPr>
            <p:ph type="body" sz="quarter" idx="12" hasCustomPrompt="1"/>
          </p:nvPr>
        </p:nvSpPr>
        <p:spPr>
          <a:xfrm>
            <a:off x="1279414" y="5416550"/>
            <a:ext cx="2425700" cy="304800"/>
          </a:xfrm>
          <a:solidFill>
            <a:schemeClr val="accent4">
              <a:lumMod val="40000"/>
              <a:lumOff val="60000"/>
            </a:schemeClr>
          </a:solidFill>
        </p:spPr>
        <p:txBody>
          <a:bodyPr>
            <a:noAutofit/>
          </a:bodyPr>
          <a:lstStyle>
            <a:lvl1pPr algn="l">
              <a:defRPr sz="1600">
                <a:solidFill>
                  <a:schemeClr val="tx1"/>
                </a:solidFill>
              </a:defRPr>
            </a:lvl1pPr>
          </a:lstStyle>
          <a:p>
            <a:pPr lvl="0"/>
            <a:r>
              <a:rPr lang="en-US"/>
              <a:t>* Asterix</a:t>
            </a:r>
            <a:endParaRPr lang="en-CH"/>
          </a:p>
        </p:txBody>
      </p:sp>
    </p:spTree>
    <p:extLst>
      <p:ext uri="{BB962C8B-B14F-4D97-AF65-F5344CB8AC3E}">
        <p14:creationId xmlns:p14="http://schemas.microsoft.com/office/powerpoint/2010/main" val="164249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ty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3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ered_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019E51E-5070-B84F-8A46-FD7101516D89}"/>
              </a:ext>
            </a:extLst>
          </p:cNvPr>
          <p:cNvSpPr>
            <a:spLocks noGrp="1"/>
          </p:cNvSpPr>
          <p:nvPr>
            <p:ph type="body" sz="quarter" idx="10" hasCustomPrompt="1"/>
          </p:nvPr>
        </p:nvSpPr>
        <p:spPr>
          <a:xfrm>
            <a:off x="1196975" y="1003300"/>
            <a:ext cx="4065588" cy="455613"/>
          </a:xfrm>
        </p:spPr>
        <p:txBody>
          <a:bodyPr>
            <a:noAutofit/>
          </a:bodyPr>
          <a:lstStyle>
            <a:lvl1pPr algn="l">
              <a:defRPr sz="4400" b="1"/>
            </a:lvl1pPr>
            <a:lvl2pPr algn="l">
              <a:defRPr sz="3200"/>
            </a:lvl2pPr>
            <a:lvl3pPr algn="l">
              <a:defRPr sz="3200"/>
            </a:lvl3pPr>
            <a:lvl4pPr algn="l">
              <a:defRPr sz="3200"/>
            </a:lvl4pPr>
            <a:lvl5pPr algn="l">
              <a:defRPr sz="3200"/>
            </a:lvl5pPr>
          </a:lstStyle>
          <a:p>
            <a:pPr lvl="0"/>
            <a:r>
              <a:rPr lang="en-US"/>
              <a:t>Content</a:t>
            </a:r>
            <a:endParaRPr lang="en-CH"/>
          </a:p>
        </p:txBody>
      </p:sp>
      <p:sp>
        <p:nvSpPr>
          <p:cNvPr id="11" name="Text Placeholder 10">
            <a:extLst>
              <a:ext uri="{FF2B5EF4-FFF2-40B4-BE49-F238E27FC236}">
                <a16:creationId xmlns:a16="http://schemas.microsoft.com/office/drawing/2014/main" id="{869DBE30-8850-942F-00CB-642D1A4E16F9}"/>
              </a:ext>
            </a:extLst>
          </p:cNvPr>
          <p:cNvSpPr>
            <a:spLocks noGrp="1"/>
          </p:cNvSpPr>
          <p:nvPr>
            <p:ph type="body" sz="quarter" idx="11" hasCustomPrompt="1"/>
          </p:nvPr>
        </p:nvSpPr>
        <p:spPr>
          <a:xfrm>
            <a:off x="1279414" y="2133600"/>
            <a:ext cx="8423275" cy="3587750"/>
          </a:xfrm>
        </p:spPr>
        <p:txBody>
          <a:bodyPr>
            <a:normAutofit/>
          </a:bodyPr>
          <a:lstStyle>
            <a:lvl1pPr marL="514350" indent="-514350" algn="just">
              <a:buFont typeface="+mj-lt"/>
              <a:buAutoNum type="arabicPeriod"/>
              <a:defRPr sz="2200" b="1"/>
            </a:lvl1pPr>
            <a:lvl2pPr marL="971550" indent="-514350" algn="l">
              <a:buFont typeface="+mj-lt"/>
              <a:buAutoNum type="arabicPeriod"/>
              <a:defRPr/>
            </a:lvl2pPr>
            <a:lvl3pPr marL="1428750" indent="-514350" algn="l">
              <a:buFont typeface="+mj-lt"/>
              <a:buAutoNum type="arabicPeriod"/>
              <a:defRPr/>
            </a:lvl3pPr>
            <a:lvl4pPr marL="1885950" indent="-514350" algn="l">
              <a:buFont typeface="+mj-lt"/>
              <a:buAutoNum type="arabicPeriod"/>
              <a:defRPr/>
            </a:lvl4pPr>
            <a:lvl5pPr marL="2343150" indent="-514350" algn="l">
              <a:buFont typeface="+mj-lt"/>
              <a:buAutoNum type="arabicPeriod"/>
              <a:defRPr/>
            </a:lvl5pPr>
          </a:lstStyle>
          <a:p>
            <a:pPr lvl="0"/>
            <a:r>
              <a:rPr lang="en-US"/>
              <a:t>Numbered bullets</a:t>
            </a:r>
            <a:endParaRPr lang="en-CH"/>
          </a:p>
        </p:txBody>
      </p:sp>
    </p:spTree>
    <p:extLst>
      <p:ext uri="{BB962C8B-B14F-4D97-AF65-F5344CB8AC3E}">
        <p14:creationId xmlns:p14="http://schemas.microsoft.com/office/powerpoint/2010/main" val="2193892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_messages">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A103E4E9-8709-549A-5F08-A94ED665F06E}"/>
              </a:ext>
            </a:extLst>
          </p:cNvPr>
          <p:cNvSpPr>
            <a:spLocks noGrp="1"/>
          </p:cNvSpPr>
          <p:nvPr>
            <p:ph type="body" sz="quarter" idx="10" hasCustomPrompt="1"/>
          </p:nvPr>
        </p:nvSpPr>
        <p:spPr>
          <a:xfrm>
            <a:off x="1196975" y="1003300"/>
            <a:ext cx="4065588" cy="455613"/>
          </a:xfrm>
        </p:spPr>
        <p:txBody>
          <a:bodyPr>
            <a:noAutofit/>
          </a:bodyPr>
          <a:lstStyle>
            <a:lvl1pPr algn="l">
              <a:defRPr sz="4400" b="1"/>
            </a:lvl1pPr>
            <a:lvl2pPr algn="l">
              <a:defRPr sz="3200"/>
            </a:lvl2pPr>
            <a:lvl3pPr algn="l">
              <a:defRPr sz="3200"/>
            </a:lvl3pPr>
            <a:lvl4pPr algn="l">
              <a:defRPr sz="3200"/>
            </a:lvl4pPr>
            <a:lvl5pPr algn="l">
              <a:defRPr sz="3200"/>
            </a:lvl5pPr>
          </a:lstStyle>
          <a:p>
            <a:pPr lvl="0"/>
            <a:r>
              <a:rPr lang="en-US"/>
              <a:t>Key Messages</a:t>
            </a:r>
            <a:endParaRPr lang="en-CH"/>
          </a:p>
        </p:txBody>
      </p:sp>
      <p:sp>
        <p:nvSpPr>
          <p:cNvPr id="4" name="Text Placeholder 10">
            <a:extLst>
              <a:ext uri="{FF2B5EF4-FFF2-40B4-BE49-F238E27FC236}">
                <a16:creationId xmlns:a16="http://schemas.microsoft.com/office/drawing/2014/main" id="{2FB279B5-04C8-1437-531D-06371C1A6544}"/>
              </a:ext>
            </a:extLst>
          </p:cNvPr>
          <p:cNvSpPr>
            <a:spLocks noGrp="1"/>
          </p:cNvSpPr>
          <p:nvPr>
            <p:ph type="body" sz="quarter" idx="11" hasCustomPrompt="1"/>
          </p:nvPr>
        </p:nvSpPr>
        <p:spPr>
          <a:xfrm>
            <a:off x="1279414" y="2133600"/>
            <a:ext cx="8423275" cy="3212690"/>
          </a:xfrm>
        </p:spPr>
        <p:txBody>
          <a:bodyPr>
            <a:normAutofit/>
          </a:bodyPr>
          <a:lstStyle>
            <a:lvl1pPr marL="514350" indent="-514350" algn="just">
              <a:buFont typeface="Arial" panose="020B0604020202020204" pitchFamily="34" charset="0"/>
              <a:buChar char="•"/>
              <a:defRPr sz="2800" b="1">
                <a:solidFill>
                  <a:schemeClr val="tx1"/>
                </a:solidFill>
              </a:defRPr>
            </a:lvl1pPr>
            <a:lvl2pPr marL="971550" indent="-514350" algn="l">
              <a:buFont typeface="+mj-lt"/>
              <a:buAutoNum type="arabicPeriod"/>
              <a:defRPr/>
            </a:lvl2pPr>
            <a:lvl3pPr marL="1428750" indent="-514350" algn="l">
              <a:buFont typeface="+mj-lt"/>
              <a:buAutoNum type="arabicPeriod"/>
              <a:defRPr/>
            </a:lvl3pPr>
            <a:lvl4pPr marL="1885950" indent="-514350" algn="l">
              <a:buFont typeface="+mj-lt"/>
              <a:buAutoNum type="arabicPeriod"/>
              <a:defRPr/>
            </a:lvl4pPr>
            <a:lvl5pPr marL="2343150" indent="-514350" algn="l">
              <a:buFont typeface="+mj-lt"/>
              <a:buAutoNum type="arabicPeriod"/>
              <a:defRPr/>
            </a:lvl5pPr>
          </a:lstStyle>
          <a:p>
            <a:pPr lvl="0"/>
            <a:r>
              <a:rPr lang="en-US"/>
              <a:t>List of bullets</a:t>
            </a:r>
          </a:p>
          <a:p>
            <a:pPr lvl="0"/>
            <a:endParaRPr lang="en-CH"/>
          </a:p>
        </p:txBody>
      </p:sp>
      <p:sp>
        <p:nvSpPr>
          <p:cNvPr id="6" name="Text Placeholder 5">
            <a:extLst>
              <a:ext uri="{FF2B5EF4-FFF2-40B4-BE49-F238E27FC236}">
                <a16:creationId xmlns:a16="http://schemas.microsoft.com/office/drawing/2014/main" id="{007289CD-27F4-2180-3091-17B032966D8D}"/>
              </a:ext>
            </a:extLst>
          </p:cNvPr>
          <p:cNvSpPr>
            <a:spLocks noGrp="1"/>
          </p:cNvSpPr>
          <p:nvPr>
            <p:ph type="body" sz="quarter" idx="12" hasCustomPrompt="1"/>
          </p:nvPr>
        </p:nvSpPr>
        <p:spPr>
          <a:xfrm>
            <a:off x="1279414" y="5416550"/>
            <a:ext cx="2425700" cy="304800"/>
          </a:xfrm>
          <a:solidFill>
            <a:schemeClr val="accent4">
              <a:lumMod val="40000"/>
              <a:lumOff val="60000"/>
            </a:schemeClr>
          </a:solidFill>
        </p:spPr>
        <p:txBody>
          <a:bodyPr>
            <a:noAutofit/>
          </a:bodyPr>
          <a:lstStyle>
            <a:lvl1pPr algn="l">
              <a:defRPr sz="1600">
                <a:solidFill>
                  <a:schemeClr val="tx1"/>
                </a:solidFill>
              </a:defRPr>
            </a:lvl1pPr>
          </a:lstStyle>
          <a:p>
            <a:pPr lvl="0"/>
            <a:r>
              <a:rPr lang="en-US"/>
              <a:t>* Asterix</a:t>
            </a:r>
            <a:endParaRPr lang="en-CH"/>
          </a:p>
        </p:txBody>
      </p:sp>
    </p:spTree>
    <p:extLst>
      <p:ext uri="{BB962C8B-B14F-4D97-AF65-F5344CB8AC3E}">
        <p14:creationId xmlns:p14="http://schemas.microsoft.com/office/powerpoint/2010/main" val="1546778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in_text">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A103E4E9-8709-549A-5F08-A94ED665F06E}"/>
              </a:ext>
            </a:extLst>
          </p:cNvPr>
          <p:cNvSpPr>
            <a:spLocks noGrp="1"/>
          </p:cNvSpPr>
          <p:nvPr>
            <p:ph type="body" sz="quarter" idx="10" hasCustomPrompt="1"/>
          </p:nvPr>
        </p:nvSpPr>
        <p:spPr>
          <a:xfrm>
            <a:off x="1196975" y="1003300"/>
            <a:ext cx="4065588" cy="455613"/>
          </a:xfrm>
        </p:spPr>
        <p:txBody>
          <a:bodyPr>
            <a:noAutofit/>
          </a:bodyPr>
          <a:lstStyle>
            <a:lvl1pPr algn="l">
              <a:defRPr sz="4400" b="1"/>
            </a:lvl1pPr>
            <a:lvl2pPr algn="l">
              <a:defRPr sz="3200"/>
            </a:lvl2pPr>
            <a:lvl3pPr algn="l">
              <a:defRPr sz="3200"/>
            </a:lvl3pPr>
            <a:lvl4pPr algn="l">
              <a:defRPr sz="3200"/>
            </a:lvl4pPr>
            <a:lvl5pPr algn="l">
              <a:defRPr sz="3200"/>
            </a:lvl5pPr>
          </a:lstStyle>
          <a:p>
            <a:pPr lvl="0"/>
            <a:r>
              <a:rPr lang="en-US"/>
              <a:t>Lorem Ipsum</a:t>
            </a:r>
          </a:p>
        </p:txBody>
      </p:sp>
      <p:sp>
        <p:nvSpPr>
          <p:cNvPr id="4" name="Text Placeholder 10">
            <a:extLst>
              <a:ext uri="{FF2B5EF4-FFF2-40B4-BE49-F238E27FC236}">
                <a16:creationId xmlns:a16="http://schemas.microsoft.com/office/drawing/2014/main" id="{2FB279B5-04C8-1437-531D-06371C1A6544}"/>
              </a:ext>
            </a:extLst>
          </p:cNvPr>
          <p:cNvSpPr>
            <a:spLocks noGrp="1"/>
          </p:cNvSpPr>
          <p:nvPr>
            <p:ph type="body" sz="quarter" idx="11" hasCustomPrompt="1"/>
          </p:nvPr>
        </p:nvSpPr>
        <p:spPr>
          <a:xfrm>
            <a:off x="1279414" y="2133600"/>
            <a:ext cx="8423275" cy="3102077"/>
          </a:xfrm>
        </p:spPr>
        <p:txBody>
          <a:bodyPr>
            <a:normAutofit/>
          </a:bodyPr>
          <a:lstStyle>
            <a:lvl1pPr marL="0" indent="0" algn="just">
              <a:lnSpc>
                <a:spcPct val="100000"/>
              </a:lnSpc>
              <a:buFont typeface="Arial" panose="020B0604020202020204" pitchFamily="34" charset="0"/>
              <a:buNone/>
              <a:defRPr sz="2800" b="0">
                <a:solidFill>
                  <a:schemeClr val="tx1"/>
                </a:solidFill>
              </a:defRPr>
            </a:lvl1pPr>
            <a:lvl2pPr marL="971550" indent="-514350" algn="l">
              <a:buFont typeface="+mj-lt"/>
              <a:buAutoNum type="arabicPeriod"/>
              <a:defRPr/>
            </a:lvl2pPr>
            <a:lvl3pPr marL="1428750" indent="-514350" algn="l">
              <a:buFont typeface="+mj-lt"/>
              <a:buAutoNum type="arabicPeriod"/>
              <a:defRPr/>
            </a:lvl3pPr>
            <a:lvl4pPr marL="1885950" indent="-514350" algn="l">
              <a:buFont typeface="+mj-lt"/>
              <a:buAutoNum type="arabicPeriod"/>
              <a:defRPr/>
            </a:lvl4pPr>
            <a:lvl5pPr marL="2343150" indent="-514350" algn="l">
              <a:buFont typeface="+mj-lt"/>
              <a:buAutoNum type="arabicPeriod"/>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 </a:t>
            </a:r>
            <a:r>
              <a:rPr lang="en-US" err="1"/>
              <a:t>nonummy</a:t>
            </a:r>
            <a:r>
              <a:rPr lang="en-US"/>
              <a:t> </a:t>
            </a:r>
            <a:r>
              <a:rPr lang="en-US" err="1"/>
              <a:t>nibh</a:t>
            </a:r>
            <a:endParaRPr lang="en-US"/>
          </a:p>
        </p:txBody>
      </p:sp>
    </p:spTree>
    <p:extLst>
      <p:ext uri="{BB962C8B-B14F-4D97-AF65-F5344CB8AC3E}">
        <p14:creationId xmlns:p14="http://schemas.microsoft.com/office/powerpoint/2010/main" val="363737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ientific_page">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A103E4E9-8709-549A-5F08-A94ED665F06E}"/>
              </a:ext>
            </a:extLst>
          </p:cNvPr>
          <p:cNvSpPr>
            <a:spLocks noGrp="1"/>
          </p:cNvSpPr>
          <p:nvPr>
            <p:ph type="body" sz="quarter" idx="10" hasCustomPrompt="1"/>
          </p:nvPr>
        </p:nvSpPr>
        <p:spPr>
          <a:xfrm>
            <a:off x="1196975" y="1003300"/>
            <a:ext cx="4148028" cy="455613"/>
          </a:xfrm>
        </p:spPr>
        <p:txBody>
          <a:bodyPr>
            <a:noAutofit/>
          </a:bodyPr>
          <a:lstStyle>
            <a:lvl1pPr algn="l">
              <a:defRPr sz="4400" b="1"/>
            </a:lvl1pPr>
            <a:lvl2pPr algn="l">
              <a:defRPr sz="3200"/>
            </a:lvl2pPr>
            <a:lvl3pPr algn="l">
              <a:defRPr sz="3200"/>
            </a:lvl3pPr>
            <a:lvl4pPr algn="l">
              <a:defRPr sz="3200"/>
            </a:lvl4pPr>
            <a:lvl5pPr algn="l">
              <a:defRPr sz="3200"/>
            </a:lvl5pPr>
          </a:lstStyle>
          <a:p>
            <a:pPr lvl="0"/>
            <a:r>
              <a:rPr lang="en-US"/>
              <a:t>Scientific page</a:t>
            </a:r>
            <a:endParaRPr lang="en-CH"/>
          </a:p>
        </p:txBody>
      </p:sp>
      <p:sp>
        <p:nvSpPr>
          <p:cNvPr id="4" name="Text Placeholder 10">
            <a:extLst>
              <a:ext uri="{FF2B5EF4-FFF2-40B4-BE49-F238E27FC236}">
                <a16:creationId xmlns:a16="http://schemas.microsoft.com/office/drawing/2014/main" id="{2FB279B5-04C8-1437-531D-06371C1A6544}"/>
              </a:ext>
            </a:extLst>
          </p:cNvPr>
          <p:cNvSpPr>
            <a:spLocks noGrp="1"/>
          </p:cNvSpPr>
          <p:nvPr>
            <p:ph type="body" sz="quarter" idx="11" hasCustomPrompt="1"/>
          </p:nvPr>
        </p:nvSpPr>
        <p:spPr>
          <a:xfrm>
            <a:off x="1279414" y="2133600"/>
            <a:ext cx="4459287" cy="3212690"/>
          </a:xfrm>
        </p:spPr>
        <p:txBody>
          <a:bodyPr>
            <a:normAutofit/>
          </a:bodyPr>
          <a:lstStyle>
            <a:lvl1pPr marL="514350" indent="-514350" algn="just">
              <a:buFont typeface="Arial" panose="020B0604020202020204" pitchFamily="34" charset="0"/>
              <a:buChar char="•"/>
              <a:defRPr sz="2200" b="1">
                <a:solidFill>
                  <a:srgbClr val="005A9C"/>
                </a:solidFill>
              </a:defRPr>
            </a:lvl1pPr>
            <a:lvl2pPr marL="971550" indent="-514350" algn="l">
              <a:buFont typeface="+mj-lt"/>
              <a:buAutoNum type="arabicPeriod"/>
              <a:defRPr/>
            </a:lvl2pPr>
            <a:lvl3pPr marL="1428750" indent="-514350" algn="l">
              <a:buFont typeface="+mj-lt"/>
              <a:buAutoNum type="arabicPeriod"/>
              <a:defRPr/>
            </a:lvl3pPr>
            <a:lvl4pPr marL="1885950" indent="-514350" algn="l">
              <a:buFont typeface="+mj-lt"/>
              <a:buAutoNum type="arabicPeriod"/>
              <a:defRPr/>
            </a:lvl4pPr>
            <a:lvl5pPr marL="2343150" indent="-514350" algn="l">
              <a:buFont typeface="+mj-lt"/>
              <a:buAutoNum type="arabicPeriod"/>
              <a:defRPr/>
            </a:lvl5pPr>
          </a:lstStyle>
          <a:p>
            <a:pPr lvl="0"/>
            <a:r>
              <a:rPr lang="en-US"/>
              <a:t>List of bullets</a:t>
            </a:r>
          </a:p>
          <a:p>
            <a:pPr lvl="0"/>
            <a:endParaRPr lang="en-CH"/>
          </a:p>
        </p:txBody>
      </p:sp>
      <p:sp>
        <p:nvSpPr>
          <p:cNvPr id="5" name="Picture Placeholder 4">
            <a:extLst>
              <a:ext uri="{FF2B5EF4-FFF2-40B4-BE49-F238E27FC236}">
                <a16:creationId xmlns:a16="http://schemas.microsoft.com/office/drawing/2014/main" id="{37043AE0-467F-647C-A163-7348D927D7CE}"/>
              </a:ext>
            </a:extLst>
          </p:cNvPr>
          <p:cNvSpPr>
            <a:spLocks noGrp="1"/>
          </p:cNvSpPr>
          <p:nvPr>
            <p:ph type="pic" sz="quarter" idx="12"/>
          </p:nvPr>
        </p:nvSpPr>
        <p:spPr>
          <a:xfrm>
            <a:off x="6453188" y="1003300"/>
            <a:ext cx="4459287" cy="4343400"/>
          </a:xfrm>
        </p:spPr>
        <p:txBody>
          <a:bodyPr/>
          <a:lstStyle/>
          <a:p>
            <a:endParaRPr lang="en-CH"/>
          </a:p>
        </p:txBody>
      </p:sp>
    </p:spTree>
    <p:extLst>
      <p:ext uri="{BB962C8B-B14F-4D97-AF65-F5344CB8AC3E}">
        <p14:creationId xmlns:p14="http://schemas.microsoft.com/office/powerpoint/2010/main" val="280542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93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255164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4C85-603D-9FE5-4E79-C0C0253ED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BD4E4-5A9A-3333-FC43-5C980BD983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4B0EE-45D9-ED0C-4332-66B44FDDD086}"/>
              </a:ext>
            </a:extLst>
          </p:cNvPr>
          <p:cNvSpPr>
            <a:spLocks noGrp="1"/>
          </p:cNvSpPr>
          <p:nvPr>
            <p:ph type="dt" sz="half" idx="10"/>
          </p:nvPr>
        </p:nvSpPr>
        <p:spPr/>
        <p:txBody>
          <a:bodyPr/>
          <a:lstStyle/>
          <a:p>
            <a:fld id="{A47FC6C2-959B-4C83-9BDB-11989D584C4C}" type="datetimeFigureOut">
              <a:rPr lang="en-US" smtClean="0"/>
              <a:t>9/4/24</a:t>
            </a:fld>
            <a:endParaRPr lang="en-US"/>
          </a:p>
        </p:txBody>
      </p:sp>
      <p:sp>
        <p:nvSpPr>
          <p:cNvPr id="5" name="Footer Placeholder 4">
            <a:extLst>
              <a:ext uri="{FF2B5EF4-FFF2-40B4-BE49-F238E27FC236}">
                <a16:creationId xmlns:a16="http://schemas.microsoft.com/office/drawing/2014/main" id="{975EACB3-C686-0CA6-55B0-C1A92FA9C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6155A-469E-3CD5-5A7A-20104AAF5B3E}"/>
              </a:ext>
            </a:extLst>
          </p:cNvPr>
          <p:cNvSpPr>
            <a:spLocks noGrp="1"/>
          </p:cNvSpPr>
          <p:nvPr>
            <p:ph type="sldNum" sz="quarter" idx="12"/>
          </p:nvPr>
        </p:nvSpPr>
        <p:spPr/>
        <p:txBody>
          <a:bodyPr/>
          <a:lstStyle/>
          <a:p>
            <a:fld id="{2308838D-FD48-4DD2-827F-63859A72A6A9}" type="slidenum">
              <a:rPr lang="en-US" smtClean="0"/>
              <a:t>‹#›</a:t>
            </a:fld>
            <a:endParaRPr lang="en-US"/>
          </a:p>
        </p:txBody>
      </p:sp>
    </p:spTree>
    <p:extLst>
      <p:ext uri="{BB962C8B-B14F-4D97-AF65-F5344CB8AC3E}">
        <p14:creationId xmlns:p14="http://schemas.microsoft.com/office/powerpoint/2010/main" val="1597892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F957-14F6-228B-7D5B-46575008F2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53DE15-935D-059A-4284-6B78F9792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D8EB5E-DD57-B8AB-B4DF-06B08B7CA83C}"/>
              </a:ext>
            </a:extLst>
          </p:cNvPr>
          <p:cNvSpPr>
            <a:spLocks noGrp="1"/>
          </p:cNvSpPr>
          <p:nvPr>
            <p:ph type="dt" sz="half" idx="10"/>
          </p:nvPr>
        </p:nvSpPr>
        <p:spPr/>
        <p:txBody>
          <a:bodyPr/>
          <a:lstStyle/>
          <a:p>
            <a:fld id="{781267E8-5184-4ED2-9CEF-ADD1A88E0A6A}" type="datetimeFigureOut">
              <a:rPr lang="en-GB" smtClean="0"/>
              <a:t>04/09/2024</a:t>
            </a:fld>
            <a:endParaRPr lang="en-GB"/>
          </a:p>
        </p:txBody>
      </p:sp>
      <p:sp>
        <p:nvSpPr>
          <p:cNvPr id="5" name="Footer Placeholder 4">
            <a:extLst>
              <a:ext uri="{FF2B5EF4-FFF2-40B4-BE49-F238E27FC236}">
                <a16:creationId xmlns:a16="http://schemas.microsoft.com/office/drawing/2014/main" id="{A4556436-5D67-C576-9285-FEA850D781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251623-8500-F5D1-C822-EEE6320EA828}"/>
              </a:ext>
            </a:extLst>
          </p:cNvPr>
          <p:cNvSpPr>
            <a:spLocks noGrp="1"/>
          </p:cNvSpPr>
          <p:nvPr>
            <p:ph type="sldNum" sz="quarter" idx="12"/>
          </p:nvPr>
        </p:nvSpPr>
        <p:spPr/>
        <p:txBody>
          <a:bodyPr/>
          <a:lstStyle/>
          <a:p>
            <a:fld id="{C6D4EE8D-14C0-4318-A505-02A41D6314D4}" type="slidenum">
              <a:rPr lang="en-GB" smtClean="0"/>
              <a:t>‹#›</a:t>
            </a:fld>
            <a:endParaRPr lang="en-GB"/>
          </a:p>
        </p:txBody>
      </p:sp>
    </p:spTree>
    <p:extLst>
      <p:ext uri="{BB962C8B-B14F-4D97-AF65-F5344CB8AC3E}">
        <p14:creationId xmlns:p14="http://schemas.microsoft.com/office/powerpoint/2010/main" val="641066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CDADE-7780-D03E-8389-073B63074BE8}"/>
              </a:ext>
            </a:extLst>
          </p:cNvPr>
          <p:cNvSpPr>
            <a:spLocks noGrp="1"/>
          </p:cNvSpPr>
          <p:nvPr>
            <p:ph type="dt" sz="half" idx="10"/>
          </p:nvPr>
        </p:nvSpPr>
        <p:spPr/>
        <p:txBody>
          <a:bodyPr/>
          <a:lstStyle/>
          <a:p>
            <a:fld id="{781267E8-5184-4ED2-9CEF-ADD1A88E0A6A}" type="datetimeFigureOut">
              <a:rPr lang="en-GB" smtClean="0"/>
              <a:t>04/09/2024</a:t>
            </a:fld>
            <a:endParaRPr lang="en-GB"/>
          </a:p>
        </p:txBody>
      </p:sp>
      <p:sp>
        <p:nvSpPr>
          <p:cNvPr id="3" name="Footer Placeholder 2">
            <a:extLst>
              <a:ext uri="{FF2B5EF4-FFF2-40B4-BE49-F238E27FC236}">
                <a16:creationId xmlns:a16="http://schemas.microsoft.com/office/drawing/2014/main" id="{1DBB7A5E-8FB9-773C-C97B-D4F2FA72EF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494286-0694-3C3A-C7AF-A261B5FA8DE8}"/>
              </a:ext>
            </a:extLst>
          </p:cNvPr>
          <p:cNvSpPr>
            <a:spLocks noGrp="1"/>
          </p:cNvSpPr>
          <p:nvPr>
            <p:ph type="sldNum" sz="quarter" idx="12"/>
          </p:nvPr>
        </p:nvSpPr>
        <p:spPr/>
        <p:txBody>
          <a:bodyPr/>
          <a:lstStyle/>
          <a:p>
            <a:fld id="{C6D4EE8D-14C0-4318-A505-02A41D6314D4}" type="slidenum">
              <a:rPr lang="en-GB" smtClean="0"/>
              <a:t>‹#›</a:t>
            </a:fld>
            <a:endParaRPr lang="en-GB"/>
          </a:p>
        </p:txBody>
      </p:sp>
    </p:spTree>
    <p:extLst>
      <p:ext uri="{BB962C8B-B14F-4D97-AF65-F5344CB8AC3E}">
        <p14:creationId xmlns:p14="http://schemas.microsoft.com/office/powerpoint/2010/main" val="2939422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348976212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7ED-B526-3741-9437-CAA67CD3D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0CB9E6-61FE-0E4A-9EA7-A54AAE054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9C00FF-8B7B-2849-8F0B-844EBBDCB320}"/>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5" name="Footer Placeholder 4">
            <a:extLst>
              <a:ext uri="{FF2B5EF4-FFF2-40B4-BE49-F238E27FC236}">
                <a16:creationId xmlns:a16="http://schemas.microsoft.com/office/drawing/2014/main" id="{6D80EA24-2FF2-8645-B2F8-2B04E162F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47AD9-32FD-5D40-8739-004AAA5CFABB}"/>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6755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550-CB93-6440-9E7D-1990C0230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34B28-9891-9C48-BBF7-3FA840B144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933CE-EA8D-4D49-A832-CFE5A31CF0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8EF8E-143E-4648-850C-FFE87BCDCF08}"/>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6" name="Footer Placeholder 5">
            <a:extLst>
              <a:ext uri="{FF2B5EF4-FFF2-40B4-BE49-F238E27FC236}">
                <a16:creationId xmlns:a16="http://schemas.microsoft.com/office/drawing/2014/main" id="{893E1F61-4260-9C4D-AB89-CE7BE42C2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0F333-43E3-5847-B0EC-E9AB122D534C}"/>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58618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806A-B7D2-7140-9436-1143278A72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E6735-5C95-C54F-8E6D-915607B7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65059F-B372-DB48-B36F-AA1616F3B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6C662-5F07-F443-B63B-58577DB75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1AC9D6-AFA3-A546-BB82-E3D4FE01C9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8E6B6-73E5-CA41-8BD4-041E50F46C1F}"/>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8" name="Footer Placeholder 7">
            <a:extLst>
              <a:ext uri="{FF2B5EF4-FFF2-40B4-BE49-F238E27FC236}">
                <a16:creationId xmlns:a16="http://schemas.microsoft.com/office/drawing/2014/main" id="{1AD955FE-D63C-D841-944B-31661EB392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D28364-DF09-0447-BD31-D77CF631417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81749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A369-3332-8449-82FA-53904157D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4008B-3EEF-6E40-9202-C50512A3BC5A}"/>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4" name="Footer Placeholder 3">
            <a:extLst>
              <a:ext uri="{FF2B5EF4-FFF2-40B4-BE49-F238E27FC236}">
                <a16:creationId xmlns:a16="http://schemas.microsoft.com/office/drawing/2014/main" id="{6AC30F60-22F5-CF4F-8300-0C23FA8D63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6F9C5-71CD-DF4D-87AE-1E5603379355}"/>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19011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5756-9533-5947-8AA4-A55E45B54662}"/>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3" name="Footer Placeholder 2">
            <a:extLst>
              <a:ext uri="{FF2B5EF4-FFF2-40B4-BE49-F238E27FC236}">
                <a16:creationId xmlns:a16="http://schemas.microsoft.com/office/drawing/2014/main" id="{5B54A894-2BDD-664C-9734-01944B8EE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38AFC-927D-0E4C-8765-513AA32F5C5A}"/>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688843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B2AB-6FB0-3F4B-B296-90A3EB5BD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6C93C-3293-7641-AEA6-C4007B00A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A7650-C748-FB4E-9BA6-288E3E3F4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EDD49-D3A1-B74F-A8BB-1077D7DCEC7E}"/>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6" name="Footer Placeholder 5">
            <a:extLst>
              <a:ext uri="{FF2B5EF4-FFF2-40B4-BE49-F238E27FC236}">
                <a16:creationId xmlns:a16="http://schemas.microsoft.com/office/drawing/2014/main" id="{9F082356-7C2E-8A4E-9BC3-2381AEED3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08F6-B699-7C45-B509-8772F6DF494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98190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179F-7EA1-A64F-AA5A-4307727C6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E14D99-0F9D-1849-B080-00CC58551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178331-B9EE-984C-BF89-C28E8A1BA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9ECBAC-97ED-0B47-A77B-78F83C6495ED}"/>
              </a:ext>
            </a:extLst>
          </p:cNvPr>
          <p:cNvSpPr>
            <a:spLocks noGrp="1"/>
          </p:cNvSpPr>
          <p:nvPr>
            <p:ph type="dt" sz="half" idx="10"/>
          </p:nvPr>
        </p:nvSpPr>
        <p:spPr/>
        <p:txBody>
          <a:bodyPr/>
          <a:lstStyle/>
          <a:p>
            <a:fld id="{242EED87-2C30-6C46-8CD5-5737BBF046EB}" type="datetimeFigureOut">
              <a:rPr lang="en-US" smtClean="0"/>
              <a:t>9/4/24</a:t>
            </a:fld>
            <a:endParaRPr lang="en-US"/>
          </a:p>
        </p:txBody>
      </p:sp>
      <p:sp>
        <p:nvSpPr>
          <p:cNvPr id="6" name="Footer Placeholder 5">
            <a:extLst>
              <a:ext uri="{FF2B5EF4-FFF2-40B4-BE49-F238E27FC236}">
                <a16:creationId xmlns:a16="http://schemas.microsoft.com/office/drawing/2014/main" id="{C15CB222-F7B7-A440-BD6A-F188B5160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D5C41-6ADD-3445-9543-8CBA4F2CCE2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65519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42707-DAB0-9642-AB96-BCDAFE10A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C5FAD-B53E-A44E-ACCE-FA8671073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309E-16C9-9949-AF70-5ED125810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EED87-2C30-6C46-8CD5-5737BBF046EB}" type="datetimeFigureOut">
              <a:rPr lang="en-US" smtClean="0"/>
              <a:t>9/4/24</a:t>
            </a:fld>
            <a:endParaRPr lang="en-US"/>
          </a:p>
        </p:txBody>
      </p:sp>
      <p:sp>
        <p:nvSpPr>
          <p:cNvPr id="5" name="Footer Placeholder 4">
            <a:extLst>
              <a:ext uri="{FF2B5EF4-FFF2-40B4-BE49-F238E27FC236}">
                <a16:creationId xmlns:a16="http://schemas.microsoft.com/office/drawing/2014/main" id="{AC45BAAE-3D1C-F24D-97C2-A7BE90B75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00EC8-E292-F447-B047-35F0458B2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1B117-5D75-FF4D-911A-5C226444051F}" type="slidenum">
              <a:rPr lang="en-US" smtClean="0"/>
              <a:t>‹#›</a:t>
            </a:fld>
            <a:endParaRPr lang="en-US"/>
          </a:p>
        </p:txBody>
      </p:sp>
    </p:spTree>
    <p:extLst>
      <p:ext uri="{BB962C8B-B14F-4D97-AF65-F5344CB8AC3E}">
        <p14:creationId xmlns:p14="http://schemas.microsoft.com/office/powerpoint/2010/main" val="1433237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15D78-F6D0-60C4-377D-B3E146751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C58B234B-AB82-BD7D-DE1C-1FEBCCDB2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CH"/>
          </a:p>
        </p:txBody>
      </p:sp>
    </p:spTree>
    <p:extLst>
      <p:ext uri="{BB962C8B-B14F-4D97-AF65-F5344CB8AC3E}">
        <p14:creationId xmlns:p14="http://schemas.microsoft.com/office/powerpoint/2010/main" val="28448849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ctr" defTabSz="914400" rtl="0" eaLnBrk="1" latinLnBrk="0" hangingPunct="1">
        <a:lnSpc>
          <a:spcPct val="90000"/>
        </a:lnSpc>
        <a:spcBef>
          <a:spcPct val="0"/>
        </a:spcBef>
        <a:buNone/>
        <a:defRPr sz="4400" b="1" kern="1200">
          <a:solidFill>
            <a:srgbClr val="005A9C"/>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rgbClr val="005A9C"/>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diagramLayout" Target="../diagrams/layout3.xml"/><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11" Type="http://schemas.openxmlformats.org/officeDocument/2006/relationships/image" Target="../media/image50.jpeg"/><Relationship Id="rId5" Type="http://schemas.openxmlformats.org/officeDocument/2006/relationships/diagramColors" Target="../diagrams/colors3.xml"/><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diagramQuickStyle" Target="../diagrams/quickStyle3.xml"/><Relationship Id="rId9" Type="http://schemas.openxmlformats.org/officeDocument/2006/relationships/image" Target="../media/image48.jpeg"/><Relationship Id="rId14" Type="http://schemas.openxmlformats.org/officeDocument/2006/relationships/image" Target="../media/image53.jpe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3.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undrr.org/media/91954/download?startDownload=true" TargetMode="External"/><Relationship Id="rId1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svg"/><Relationship Id="rId17"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hape 79">
            <a:extLst>
              <a:ext uri="{FF2B5EF4-FFF2-40B4-BE49-F238E27FC236}">
                <a16:creationId xmlns:a16="http://schemas.microsoft.com/office/drawing/2014/main" id="{C8461C19-E495-4638-9078-AC28B05A0BE5}"/>
              </a:ext>
            </a:extLst>
          </p:cNvPr>
          <p:cNvSpPr/>
          <p:nvPr/>
        </p:nvSpPr>
        <p:spPr>
          <a:xfrm>
            <a:off x="957529" y="1597729"/>
            <a:ext cx="10276939" cy="13542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spcAft>
                <a:spcPts val="600"/>
              </a:spcAft>
              <a:defRPr sz="1800"/>
            </a:pPr>
            <a:r>
              <a:rPr lang="en-US" sz="4400" b="1" kern="1000" spc="-10" dirty="0">
                <a:solidFill>
                  <a:schemeClr val="bg1"/>
                </a:solidFill>
                <a:latin typeface="Arial" panose="020B0604020202020204" pitchFamily="34" charset="0"/>
                <a:ea typeface="Verdana" panose="020B0604030504040204" pitchFamily="34" charset="0"/>
                <a:cs typeface="Arial" panose="020B0604020202020204" pitchFamily="34" charset="0"/>
                <a:sym typeface="Montserrat-Regular"/>
              </a:rPr>
              <a:t>Strategic priorities of the </a:t>
            </a:r>
            <a:br>
              <a:rPr lang="en-US" sz="4400" b="1" kern="1000" spc="-10" dirty="0">
                <a:solidFill>
                  <a:schemeClr val="bg1"/>
                </a:solidFill>
                <a:latin typeface="Arial" panose="020B0604020202020204" pitchFamily="34" charset="0"/>
                <a:ea typeface="Verdana" panose="020B0604030504040204" pitchFamily="34" charset="0"/>
                <a:cs typeface="Arial" panose="020B0604020202020204" pitchFamily="34" charset="0"/>
                <a:sym typeface="Montserrat-Regular"/>
              </a:rPr>
            </a:br>
            <a:r>
              <a:rPr lang="en-US" sz="4400" b="1" kern="1000" spc="-10" dirty="0">
                <a:solidFill>
                  <a:schemeClr val="bg1"/>
                </a:solidFill>
                <a:latin typeface="Arial" panose="020B0604020202020204" pitchFamily="34" charset="0"/>
                <a:ea typeface="Verdana" panose="020B0604030504040204" pitchFamily="34" charset="0"/>
                <a:cs typeface="Arial" panose="020B0604020202020204" pitchFamily="34" charset="0"/>
                <a:sym typeface="Montserrat-Regular"/>
              </a:rPr>
              <a:t>WMO Community</a:t>
            </a:r>
          </a:p>
        </p:txBody>
      </p:sp>
      <p:sp>
        <p:nvSpPr>
          <p:cNvPr id="4" name="Shape 79">
            <a:extLst>
              <a:ext uri="{FF2B5EF4-FFF2-40B4-BE49-F238E27FC236}">
                <a16:creationId xmlns:a16="http://schemas.microsoft.com/office/drawing/2014/main" id="{451868B5-8268-BF41-B53E-EB23B830C45A}"/>
              </a:ext>
            </a:extLst>
          </p:cNvPr>
          <p:cNvSpPr/>
          <p:nvPr/>
        </p:nvSpPr>
        <p:spPr>
          <a:xfrm>
            <a:off x="1071906" y="4384520"/>
            <a:ext cx="10048183" cy="1061829"/>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spcAft>
                <a:spcPts val="600"/>
              </a:spcAft>
              <a:defRPr sz="1800"/>
            </a:pPr>
            <a:r>
              <a:rPr lang="en-US" sz="3200" b="1" kern="1000" spc="-10" dirty="0">
                <a:solidFill>
                  <a:schemeClr val="bg1"/>
                </a:solidFill>
                <a:latin typeface="Arial" panose="020B0604020202020204" pitchFamily="34" charset="0"/>
                <a:ea typeface="Verdana" panose="020B0604030504040204" pitchFamily="34" charset="0"/>
                <a:cs typeface="Arial" panose="020B0604020202020204" pitchFamily="34" charset="0"/>
                <a:sym typeface="Montserrat-Regular"/>
              </a:rPr>
              <a:t>Ko Barrett, Deputy Secretary-General, WMO</a:t>
            </a:r>
          </a:p>
          <a:p>
            <a:pPr algn="ctr">
              <a:spcAft>
                <a:spcPts val="600"/>
              </a:spcAft>
              <a:defRPr sz="1800"/>
            </a:pPr>
            <a:r>
              <a:rPr lang="en-US" sz="3200" b="1" kern="1000" spc="-10" dirty="0">
                <a:solidFill>
                  <a:schemeClr val="bg1"/>
                </a:solidFill>
                <a:latin typeface="Arial" panose="020B0604020202020204" pitchFamily="34" charset="0"/>
                <a:ea typeface="Verdana" panose="020B0604030504040204" pitchFamily="34" charset="0"/>
                <a:cs typeface="Arial" panose="020B0604020202020204" pitchFamily="34" charset="0"/>
                <a:sym typeface="Montserrat-Regular"/>
              </a:rPr>
              <a:t>September 2024</a:t>
            </a:r>
          </a:p>
        </p:txBody>
      </p:sp>
    </p:spTree>
    <p:extLst>
      <p:ext uri="{BB962C8B-B14F-4D97-AF65-F5344CB8AC3E}">
        <p14:creationId xmlns:p14="http://schemas.microsoft.com/office/powerpoint/2010/main" val="108821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79">
            <a:extLst>
              <a:ext uri="{FF2B5EF4-FFF2-40B4-BE49-F238E27FC236}">
                <a16:creationId xmlns:a16="http://schemas.microsoft.com/office/drawing/2014/main" id="{29CCA19C-339A-3362-6038-4970D2A4F277}"/>
              </a:ext>
            </a:extLst>
          </p:cNvPr>
          <p:cNvSpPr/>
          <p:nvPr/>
        </p:nvSpPr>
        <p:spPr>
          <a:xfrm>
            <a:off x="-288462" y="39774"/>
            <a:ext cx="10015289" cy="61555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5BAA"/>
                </a:solidFill>
                <a:effectLst/>
                <a:uLnTx/>
                <a:uFillTx/>
                <a:latin typeface="Arial" panose="020B0604020202020204"/>
                <a:ea typeface="Verdana"/>
                <a:cs typeface="Verdana" panose="020B0604030504040204" pitchFamily="34" charset="0"/>
              </a:rPr>
              <a:t>Global Greenhouse Gas Watch (G3W)</a:t>
            </a:r>
          </a:p>
        </p:txBody>
      </p:sp>
      <p:graphicFrame>
        <p:nvGraphicFramePr>
          <p:cNvPr id="4" name="Table 3">
            <a:extLst>
              <a:ext uri="{FF2B5EF4-FFF2-40B4-BE49-F238E27FC236}">
                <a16:creationId xmlns:a16="http://schemas.microsoft.com/office/drawing/2014/main" id="{F7E66B5A-E1E2-9421-257D-78F68187B728}"/>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chemeClr val="bg1"/>
                          </a:solidFill>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10</a:t>
                      </a:fld>
                      <a:endParaRPr lang="en-US" sz="1200" b="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tc>
                <a:extLst>
                  <a:ext uri="{0D108BD9-81ED-4DB2-BD59-A6C34878D82A}">
                    <a16:rowId xmlns:a16="http://schemas.microsoft.com/office/drawing/2014/main" val="551670588"/>
                  </a:ext>
                </a:extLst>
              </a:tr>
            </a:tbl>
          </a:graphicData>
        </a:graphic>
      </p:graphicFrame>
      <p:sp>
        <p:nvSpPr>
          <p:cNvPr id="3" name="TextBox 2">
            <a:extLst>
              <a:ext uri="{FF2B5EF4-FFF2-40B4-BE49-F238E27FC236}">
                <a16:creationId xmlns:a16="http://schemas.microsoft.com/office/drawing/2014/main" id="{49ECE0DE-CDA5-1E1E-66D0-9C84F6D23F03}"/>
              </a:ext>
            </a:extLst>
          </p:cNvPr>
          <p:cNvSpPr txBox="1"/>
          <p:nvPr/>
        </p:nvSpPr>
        <p:spPr>
          <a:xfrm>
            <a:off x="10182804" y="908883"/>
            <a:ext cx="1762270" cy="4093428"/>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A new global greenhouse gas monitoring initiative that aims to support WMO Members in mitigation actions undertaken to implement the Paris Agreement. </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hape 103">
            <a:extLst>
              <a:ext uri="{FF2B5EF4-FFF2-40B4-BE49-F238E27FC236}">
                <a16:creationId xmlns:a16="http://schemas.microsoft.com/office/drawing/2014/main" id="{22930B45-4707-A9C4-2821-7FB27EA3ACA5}"/>
              </a:ext>
            </a:extLst>
          </p:cNvPr>
          <p:cNvSpPr/>
          <p:nvPr/>
        </p:nvSpPr>
        <p:spPr>
          <a:xfrm>
            <a:off x="482004" y="1100688"/>
            <a:ext cx="3694131" cy="33855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Helvetica Neue" panose="02000503000000020004" pitchFamily="2" charset="0"/>
              <a:cs typeface="Calibri" panose="020F0502020204030204" pitchFamily="34" charset="0"/>
            </a:endParaRPr>
          </a:p>
        </p:txBody>
      </p:sp>
      <p:sp>
        <p:nvSpPr>
          <p:cNvPr id="5" name="TextBox 4">
            <a:extLst>
              <a:ext uri="{FF2B5EF4-FFF2-40B4-BE49-F238E27FC236}">
                <a16:creationId xmlns:a16="http://schemas.microsoft.com/office/drawing/2014/main" id="{D5933D25-AC9F-C579-DCF8-B87310843619}"/>
              </a:ext>
            </a:extLst>
          </p:cNvPr>
          <p:cNvSpPr txBox="1"/>
          <p:nvPr/>
        </p:nvSpPr>
        <p:spPr>
          <a:xfrm>
            <a:off x="2393646" y="5852234"/>
            <a:ext cx="83396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F172A"/>
                </a:solidFill>
                <a:effectLst/>
                <a:uLnTx/>
                <a:uFillTx/>
                <a:latin typeface="Calibri" panose="020F0502020204030204"/>
                <a:ea typeface="+mn-ea"/>
                <a:cs typeface="Calibri"/>
              </a:rPr>
              <a:t>Fill critical information gaps and provides an integrated, operational framework that brings under one roof all space-based and surface-based observing systems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9" name="Picture 8">
            <a:extLst>
              <a:ext uri="{FF2B5EF4-FFF2-40B4-BE49-F238E27FC236}">
                <a16:creationId xmlns:a16="http://schemas.microsoft.com/office/drawing/2014/main" id="{BFB6AB38-4EB7-E319-4C64-5571A0431913}"/>
              </a:ext>
            </a:extLst>
          </p:cNvPr>
          <p:cNvPicPr>
            <a:picLocks noChangeAspect="1"/>
          </p:cNvPicPr>
          <p:nvPr/>
        </p:nvPicPr>
        <p:blipFill>
          <a:blip r:embed="rId3"/>
          <a:stretch>
            <a:fillRect/>
          </a:stretch>
        </p:blipFill>
        <p:spPr>
          <a:xfrm>
            <a:off x="1213115" y="840303"/>
            <a:ext cx="8153063" cy="4854228"/>
          </a:xfrm>
          <a:prstGeom prst="rect">
            <a:avLst/>
          </a:prstGeom>
        </p:spPr>
      </p:pic>
    </p:spTree>
    <p:extLst>
      <p:ext uri="{BB962C8B-B14F-4D97-AF65-F5344CB8AC3E}">
        <p14:creationId xmlns:p14="http://schemas.microsoft.com/office/powerpoint/2010/main" val="73023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5519-D573-C336-62FD-0511935CD5CA}"/>
              </a:ext>
            </a:extLst>
          </p:cNvPr>
          <p:cNvSpPr>
            <a:spLocks noGrp="1"/>
          </p:cNvSpPr>
          <p:nvPr>
            <p:ph type="title"/>
          </p:nvPr>
        </p:nvSpPr>
        <p:spPr>
          <a:xfrm>
            <a:off x="175450" y="6704"/>
            <a:ext cx="5321417" cy="745325"/>
          </a:xfrm>
        </p:spPr>
        <p:txBody>
          <a:bodyPr/>
          <a:lstStyle/>
          <a:p>
            <a:r>
              <a:rPr lang="en-CH"/>
              <a:t>Cryosphere</a:t>
            </a:r>
          </a:p>
        </p:txBody>
      </p:sp>
      <p:graphicFrame>
        <p:nvGraphicFramePr>
          <p:cNvPr id="4" name="Diagram 3">
            <a:extLst>
              <a:ext uri="{FF2B5EF4-FFF2-40B4-BE49-F238E27FC236}">
                <a16:creationId xmlns:a16="http://schemas.microsoft.com/office/drawing/2014/main" id="{53C0D1C8-72A2-0AF5-3AA8-FDC2EF50167B}"/>
              </a:ext>
            </a:extLst>
          </p:cNvPr>
          <p:cNvGraphicFramePr/>
          <p:nvPr/>
        </p:nvGraphicFramePr>
        <p:xfrm>
          <a:off x="0" y="1090943"/>
          <a:ext cx="5975287" cy="4676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CDA539E9-99F3-8871-BA5A-037E3167C1D9}"/>
              </a:ext>
            </a:extLst>
          </p:cNvPr>
          <p:cNvPicPr>
            <a:picLocks noChangeAspect="1"/>
          </p:cNvPicPr>
          <p:nvPr/>
        </p:nvPicPr>
        <p:blipFill>
          <a:blip r:embed="rId7">
            <a:extLst>
              <a:ext uri="{28A0092B-C50C-407E-A947-70E740481C1C}">
                <a14:useLocalDpi xmlns:a14="http://schemas.microsoft.com/office/drawing/2010/main" val="0"/>
              </a:ext>
            </a:extLst>
          </a:blip>
          <a:srcRect l="16137" r="16137"/>
          <a:stretch/>
        </p:blipFill>
        <p:spPr>
          <a:xfrm>
            <a:off x="2360830" y="933855"/>
            <a:ext cx="1245641" cy="122568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369F53CC-B63B-A5B7-8312-02C083DC67C1}"/>
              </a:ext>
            </a:extLst>
          </p:cNvPr>
          <p:cNvSpPr txBox="1"/>
          <p:nvPr/>
        </p:nvSpPr>
        <p:spPr>
          <a:xfrm>
            <a:off x="2413025" y="1206824"/>
            <a:ext cx="11411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Snow Cover</a:t>
            </a:r>
          </a:p>
        </p:txBody>
      </p:sp>
      <p:pic>
        <p:nvPicPr>
          <p:cNvPr id="11" name="Picture 10" descr="Icebergs in the water with a arch in the middle&#10;&#10;Description automatically generated">
            <a:extLst>
              <a:ext uri="{FF2B5EF4-FFF2-40B4-BE49-F238E27FC236}">
                <a16:creationId xmlns:a16="http://schemas.microsoft.com/office/drawing/2014/main" id="{A56A7CED-E982-C339-CEA8-777F9D0DBD5B}"/>
              </a:ext>
            </a:extLst>
          </p:cNvPr>
          <p:cNvPicPr>
            <a:picLocks noChangeAspect="1"/>
          </p:cNvPicPr>
          <p:nvPr/>
        </p:nvPicPr>
        <p:blipFill rotWithShape="1">
          <a:blip r:embed="rId8">
            <a:extLst>
              <a:ext uri="{28A0092B-C50C-407E-A947-70E740481C1C}">
                <a14:useLocalDpi xmlns:a14="http://schemas.microsoft.com/office/drawing/2010/main" val="0"/>
              </a:ext>
            </a:extLst>
          </a:blip>
          <a:srcRect l="15319" r="10536"/>
          <a:stretch/>
        </p:blipFill>
        <p:spPr>
          <a:xfrm>
            <a:off x="3693157" y="1465994"/>
            <a:ext cx="1245641" cy="1277206"/>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82F2448C-A3A1-EE2C-D88A-5787C4AB8DF5}"/>
              </a:ext>
            </a:extLst>
          </p:cNvPr>
          <p:cNvSpPr txBox="1"/>
          <p:nvPr/>
        </p:nvSpPr>
        <p:spPr>
          <a:xfrm>
            <a:off x="3856713" y="1888476"/>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Glaciers</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2427BD8-A260-CD98-2A61-62717EF30A7B}"/>
              </a:ext>
            </a:extLst>
          </p:cNvPr>
          <p:cNvPicPr>
            <a:picLocks noChangeAspect="1"/>
          </p:cNvPicPr>
          <p:nvPr/>
        </p:nvPicPr>
        <p:blipFill>
          <a:blip r:embed="rId9">
            <a:alphaModFix amt="70000"/>
            <a:extLst>
              <a:ext uri="{28A0092B-C50C-407E-A947-70E740481C1C}">
                <a14:useLocalDpi xmlns:a14="http://schemas.microsoft.com/office/drawing/2010/main" val="0"/>
              </a:ext>
            </a:extLst>
          </a:blip>
          <a:srcRect l="23616" r="23616"/>
          <a:stretch/>
        </p:blipFill>
        <p:spPr>
          <a:xfrm>
            <a:off x="4251226" y="2816157"/>
            <a:ext cx="1245641" cy="122568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150EE51F-E687-DBD5-A002-174E88BA0399}"/>
              </a:ext>
            </a:extLst>
          </p:cNvPr>
          <p:cNvSpPr txBox="1"/>
          <p:nvPr/>
        </p:nvSpPr>
        <p:spPr>
          <a:xfrm>
            <a:off x="4315977" y="3105833"/>
            <a:ext cx="113714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Sheets</a:t>
            </a:r>
            <a:endPar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Calibri Light" panose="020F0302020204030204"/>
            </a:endParaRPr>
          </a:p>
        </p:txBody>
      </p:sp>
      <p:pic>
        <p:nvPicPr>
          <p:cNvPr id="17" name="Picture 16">
            <a:extLst>
              <a:ext uri="{FF2B5EF4-FFF2-40B4-BE49-F238E27FC236}">
                <a16:creationId xmlns:a16="http://schemas.microsoft.com/office/drawing/2014/main" id="{CC7E2375-70F6-136A-33FD-CB1E081340E5}"/>
              </a:ext>
            </a:extLst>
          </p:cNvPr>
          <p:cNvPicPr>
            <a:picLocks noChangeAspect="1"/>
          </p:cNvPicPr>
          <p:nvPr/>
        </p:nvPicPr>
        <p:blipFill>
          <a:blip r:embed="rId10">
            <a:alphaModFix amt="70000"/>
            <a:extLst>
              <a:ext uri="{28A0092B-C50C-407E-A947-70E740481C1C}">
                <a14:useLocalDpi xmlns:a14="http://schemas.microsoft.com/office/drawing/2010/main" val="0"/>
              </a:ext>
            </a:extLst>
          </a:blip>
          <a:srcRect l="16916" r="16916"/>
          <a:stretch/>
        </p:blipFill>
        <p:spPr>
          <a:xfrm>
            <a:off x="3699642" y="4147384"/>
            <a:ext cx="1245641" cy="122568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00FEBDD3-F2BC-5138-B00D-DC6D62708B1A}"/>
              </a:ext>
            </a:extLst>
          </p:cNvPr>
          <p:cNvSpPr txBox="1"/>
          <p:nvPr/>
        </p:nvSpPr>
        <p:spPr>
          <a:xfrm>
            <a:off x="3537875" y="4464745"/>
            <a:ext cx="15691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Shelves</a:t>
            </a:r>
            <a:endPar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Calibri Light" panose="020F0302020204030204"/>
            </a:endParaRPr>
          </a:p>
        </p:txBody>
      </p:sp>
      <p:pic>
        <p:nvPicPr>
          <p:cNvPr id="22" name="Picture 21">
            <a:extLst>
              <a:ext uri="{FF2B5EF4-FFF2-40B4-BE49-F238E27FC236}">
                <a16:creationId xmlns:a16="http://schemas.microsoft.com/office/drawing/2014/main" id="{E86F6447-249C-DD9B-40F7-AFE465A2831F}"/>
              </a:ext>
            </a:extLst>
          </p:cNvPr>
          <p:cNvPicPr>
            <a:picLocks noChangeAspect="1"/>
          </p:cNvPicPr>
          <p:nvPr/>
        </p:nvPicPr>
        <p:blipFill>
          <a:blip r:embed="rId11">
            <a:alphaModFix amt="50000"/>
            <a:extLst>
              <a:ext uri="{28A0092B-C50C-407E-A947-70E740481C1C}">
                <a14:useLocalDpi xmlns:a14="http://schemas.microsoft.com/office/drawing/2010/main" val="0"/>
              </a:ext>
            </a:extLst>
          </a:blip>
          <a:srcRect l="21392" r="21392"/>
          <a:stretch/>
        </p:blipFill>
        <p:spPr>
          <a:xfrm>
            <a:off x="2366632" y="4697905"/>
            <a:ext cx="1245641" cy="122568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a:extLst>
              <a:ext uri="{FF2B5EF4-FFF2-40B4-BE49-F238E27FC236}">
                <a16:creationId xmlns:a16="http://schemas.microsoft.com/office/drawing/2014/main" id="{9435C7A5-414F-C238-F06C-C0C55D109538}"/>
              </a:ext>
            </a:extLst>
          </p:cNvPr>
          <p:cNvSpPr txBox="1"/>
          <p:nvPr/>
        </p:nvSpPr>
        <p:spPr>
          <a:xfrm>
            <a:off x="-40836" y="5126081"/>
            <a:ext cx="6096000" cy="338554"/>
          </a:xfrm>
          <a:prstGeom prst="rect">
            <a:avLst/>
          </a:prstGeom>
          <a:noFill/>
        </p:spPr>
        <p:txBody>
          <a:bodyPr wrap="square">
            <a:spAutoFit/>
          </a:bodyPr>
          <a:lstStyle>
            <a:defPPr>
              <a:defRPr lang="en-CH"/>
            </a:defPPr>
            <a:lvl1pPr lvl="0" algn="ctr">
              <a:defRPr b="1">
                <a:solidFill>
                  <a:schemeClr val="bg1"/>
                </a:solidFill>
                <a:effectLst>
                  <a:outerShdw blurRad="38100" dist="38100" dir="2700000" algn="tl">
                    <a:srgbClr val="000000">
                      <a:alpha val="43137"/>
                    </a:srgbClr>
                  </a:outerShd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Icebergs</a:t>
            </a:r>
          </a:p>
        </p:txBody>
      </p:sp>
      <p:pic>
        <p:nvPicPr>
          <p:cNvPr id="25" name="Picture 24">
            <a:extLst>
              <a:ext uri="{FF2B5EF4-FFF2-40B4-BE49-F238E27FC236}">
                <a16:creationId xmlns:a16="http://schemas.microsoft.com/office/drawing/2014/main" id="{B06B6092-F022-5B11-30FC-C41D0BBFEECC}"/>
              </a:ext>
            </a:extLst>
          </p:cNvPr>
          <p:cNvPicPr>
            <a:picLocks noChangeAspect="1"/>
          </p:cNvPicPr>
          <p:nvPr/>
        </p:nvPicPr>
        <p:blipFill>
          <a:blip r:embed="rId12">
            <a:alphaModFix amt="50000"/>
            <a:extLst>
              <a:ext uri="{28A0092B-C50C-407E-A947-70E740481C1C}">
                <a14:useLocalDpi xmlns:a14="http://schemas.microsoft.com/office/drawing/2010/main" val="0"/>
              </a:ext>
            </a:extLst>
          </a:blip>
          <a:srcRect l="11889" r="11889"/>
          <a:stretch/>
        </p:blipFill>
        <p:spPr>
          <a:xfrm>
            <a:off x="1033622" y="4147384"/>
            <a:ext cx="1245641" cy="122568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E2626C01-7C4A-DE5C-664E-11E3F6237AF0}"/>
              </a:ext>
            </a:extLst>
          </p:cNvPr>
          <p:cNvSpPr txBox="1"/>
          <p:nvPr/>
        </p:nvSpPr>
        <p:spPr>
          <a:xfrm>
            <a:off x="653265" y="4367536"/>
            <a:ext cx="2026594" cy="861774"/>
          </a:xfrm>
          <a:prstGeom prst="rect">
            <a:avLst/>
          </a:prstGeom>
          <a:noFill/>
        </p:spPr>
        <p:txBody>
          <a:bodyPr wrap="square">
            <a:spAutoFit/>
          </a:bodyPr>
          <a:lstStyle>
            <a:defPPr>
              <a:defRPr lang="en-CH"/>
            </a:defPPr>
            <a:lvl1pPr lvl="0" algn="ctr">
              <a:defRPr b="1">
                <a:solidFill>
                  <a:schemeClr val="bg1"/>
                </a:solidFill>
                <a:effectLst>
                  <a:outerShdw blurRad="38100" dist="38100" dir="2700000" algn="tl">
                    <a:srgbClr val="000000">
                      <a:alpha val="43137"/>
                    </a:srgbClr>
                  </a:outerShd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Sea, Lake,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River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Ice</a:t>
            </a:r>
          </a:p>
        </p:txBody>
      </p:sp>
      <p:pic>
        <p:nvPicPr>
          <p:cNvPr id="28" name="Picture 27">
            <a:extLst>
              <a:ext uri="{FF2B5EF4-FFF2-40B4-BE49-F238E27FC236}">
                <a16:creationId xmlns:a16="http://schemas.microsoft.com/office/drawing/2014/main" id="{FD3789FC-849B-8397-77D8-CC3C5B76DBF6}"/>
              </a:ext>
            </a:extLst>
          </p:cNvPr>
          <p:cNvPicPr>
            <a:picLocks noChangeAspect="1"/>
          </p:cNvPicPr>
          <p:nvPr/>
        </p:nvPicPr>
        <p:blipFill>
          <a:blip r:embed="rId13">
            <a:alphaModFix amt="50000"/>
            <a:extLst>
              <a:ext uri="{28A0092B-C50C-407E-A947-70E740481C1C}">
                <a14:useLocalDpi xmlns:a14="http://schemas.microsoft.com/office/drawing/2010/main" val="0"/>
              </a:ext>
            </a:extLst>
          </a:blip>
          <a:srcRect l="16093" r="16093"/>
          <a:stretch/>
        </p:blipFill>
        <p:spPr>
          <a:xfrm>
            <a:off x="490659" y="2821577"/>
            <a:ext cx="1245641" cy="122568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a:extLst>
              <a:ext uri="{FF2B5EF4-FFF2-40B4-BE49-F238E27FC236}">
                <a16:creationId xmlns:a16="http://schemas.microsoft.com/office/drawing/2014/main" id="{C94CA7E4-40DF-8D61-B440-0B44FCF51358}"/>
              </a:ext>
            </a:extLst>
          </p:cNvPr>
          <p:cNvSpPr txBox="1"/>
          <p:nvPr/>
        </p:nvSpPr>
        <p:spPr>
          <a:xfrm>
            <a:off x="-222387" y="2957367"/>
            <a:ext cx="2671734" cy="954107"/>
          </a:xfrm>
          <a:prstGeom prst="rect">
            <a:avLst/>
          </a:prstGeom>
          <a:noFill/>
        </p:spPr>
        <p:txBody>
          <a:bodyPr wrap="square">
            <a:spAutoFit/>
          </a:bodyPr>
          <a:lstStyle>
            <a:defPPr>
              <a:defRPr lang="en-CH"/>
            </a:defPPr>
            <a:lvl1pPr lvl="0" algn="ctr">
              <a:defRPr b="1">
                <a:solidFill>
                  <a:schemeClr val="bg1"/>
                </a:solidFill>
                <a:effectLst>
                  <a:outerShdw blurRad="38100" dist="38100" dir="2700000" algn="tl">
                    <a:srgbClr val="000000">
                      <a:alpha val="43137"/>
                    </a:srgbClr>
                  </a:outerShd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Permafrost</a:t>
            </a:r>
            <a:b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b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&amp; Seasonally </a:t>
            </a:r>
            <a:b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b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Frozen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Ground</a:t>
            </a:r>
          </a:p>
        </p:txBody>
      </p:sp>
      <p:pic>
        <p:nvPicPr>
          <p:cNvPr id="31" name="Picture 30">
            <a:extLst>
              <a:ext uri="{FF2B5EF4-FFF2-40B4-BE49-F238E27FC236}">
                <a16:creationId xmlns:a16="http://schemas.microsoft.com/office/drawing/2014/main" id="{10EE424E-74AB-6C05-71A2-C327B7EE18E6}"/>
              </a:ext>
            </a:extLst>
          </p:cNvPr>
          <p:cNvPicPr>
            <a:picLocks noChangeAspect="1"/>
          </p:cNvPicPr>
          <p:nvPr/>
        </p:nvPicPr>
        <p:blipFill>
          <a:blip r:embed="rId14">
            <a:alphaModFix amt="70000"/>
            <a:extLst>
              <a:ext uri="{28A0092B-C50C-407E-A947-70E740481C1C}">
                <a14:useLocalDpi xmlns:a14="http://schemas.microsoft.com/office/drawing/2010/main" val="0"/>
              </a:ext>
            </a:extLst>
          </a:blip>
          <a:srcRect l="15752" r="15752"/>
          <a:stretch/>
        </p:blipFill>
        <p:spPr>
          <a:xfrm>
            <a:off x="1040685" y="1477802"/>
            <a:ext cx="1245641" cy="122568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TextBox 32">
            <a:extLst>
              <a:ext uri="{FF2B5EF4-FFF2-40B4-BE49-F238E27FC236}">
                <a16:creationId xmlns:a16="http://schemas.microsoft.com/office/drawing/2014/main" id="{1A05DEB9-C7D4-2D3B-816F-67F3187CAC58}"/>
              </a:ext>
            </a:extLst>
          </p:cNvPr>
          <p:cNvSpPr txBox="1"/>
          <p:nvPr/>
        </p:nvSpPr>
        <p:spPr>
          <a:xfrm>
            <a:off x="921448" y="1742760"/>
            <a:ext cx="1439258" cy="553998"/>
          </a:xfrm>
          <a:prstGeom prst="rect">
            <a:avLst/>
          </a:prstGeom>
          <a:noFill/>
        </p:spPr>
        <p:txBody>
          <a:bodyPr wrap="square">
            <a:spAutoFit/>
          </a:bodyPr>
          <a:lstStyle>
            <a:defPPr>
              <a:defRPr lang="en-CH"/>
            </a:defPPr>
            <a:lvl1pPr lvl="0">
              <a:defRPr sz="1600" b="1">
                <a:solidFill>
                  <a:schemeClr val="bg1"/>
                </a:solidFill>
                <a:effectLst>
                  <a:outerShdw blurRad="38100" dist="38100" dir="2700000" algn="tl">
                    <a:srgbClr val="000000">
                      <a:alpha val="43137"/>
                    </a:srgbClr>
                  </a:outerShd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Solid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Precipitation</a:t>
            </a:r>
          </a:p>
        </p:txBody>
      </p:sp>
      <p:pic>
        <p:nvPicPr>
          <p:cNvPr id="34" name="Picture 33">
            <a:extLst>
              <a:ext uri="{FF2B5EF4-FFF2-40B4-BE49-F238E27FC236}">
                <a16:creationId xmlns:a16="http://schemas.microsoft.com/office/drawing/2014/main" id="{C98F7707-B856-10C6-A4F0-9D0C2746F07E}"/>
              </a:ext>
            </a:extLst>
          </p:cNvPr>
          <p:cNvPicPr>
            <a:picLocks noChangeAspect="1"/>
          </p:cNvPicPr>
          <p:nvPr/>
        </p:nvPicPr>
        <p:blipFill>
          <a:blip r:embed="rId15">
            <a:extLst>
              <a:ext uri="{28A0092B-C50C-407E-A947-70E740481C1C}">
                <a14:useLocalDpi xmlns:a14="http://schemas.microsoft.com/office/drawing/2010/main" val="0"/>
              </a:ext>
            </a:extLst>
          </a:blip>
          <a:srcRect l="16145" r="16145"/>
          <a:stretch/>
        </p:blipFill>
        <p:spPr>
          <a:xfrm>
            <a:off x="2075210" y="2547737"/>
            <a:ext cx="1794516" cy="1765767"/>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TextBox 35">
            <a:extLst>
              <a:ext uri="{FF2B5EF4-FFF2-40B4-BE49-F238E27FC236}">
                <a16:creationId xmlns:a16="http://schemas.microsoft.com/office/drawing/2014/main" id="{F7A6B431-B049-A4DA-3D45-564A7468BD52}"/>
              </a:ext>
            </a:extLst>
          </p:cNvPr>
          <p:cNvSpPr txBox="1"/>
          <p:nvPr/>
        </p:nvSpPr>
        <p:spPr>
          <a:xfrm>
            <a:off x="1659005" y="3176528"/>
            <a:ext cx="26491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Arial"/>
              </a:rPr>
              <a:t>CRYOSPHERE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itle 1">
            <a:extLst>
              <a:ext uri="{FF2B5EF4-FFF2-40B4-BE49-F238E27FC236}">
                <a16:creationId xmlns:a16="http://schemas.microsoft.com/office/drawing/2014/main" id="{BA64E2CD-8B2A-772F-7FF6-38BFFFCFBAEA}"/>
              </a:ext>
            </a:extLst>
          </p:cNvPr>
          <p:cNvSpPr txBox="1">
            <a:spLocks/>
          </p:cNvSpPr>
          <p:nvPr/>
        </p:nvSpPr>
        <p:spPr>
          <a:xfrm>
            <a:off x="5728544" y="317419"/>
            <a:ext cx="6398127" cy="220560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005A9C"/>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j-ea"/>
                <a:cs typeface="Calibri"/>
              </a:rPr>
              <a:t>The global cryosphere is changing rapidly, with global impacts: </a:t>
            </a:r>
            <a:endParaRPr kumimoji="0" lang="en-US" sz="4400" b="1" i="0" u="none" strike="noStrike" kern="1200" cap="none" spc="0" normalizeH="0" baseline="0" noProof="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800" b="1" i="0" u="none" strike="noStrike" kern="1200" cap="none" spc="0" normalizeH="0" baseline="0" noProof="0">
                <a:ln>
                  <a:noFill/>
                </a:ln>
                <a:solidFill>
                  <a:srgbClr val="005A9C"/>
                </a:solidFill>
                <a:effectLst/>
                <a:uLnTx/>
                <a:uFillTx/>
                <a:latin typeface="Calibri" panose="020F0502020204030204" pitchFamily="34" charset="0"/>
                <a:ea typeface="+mj-ea"/>
                <a:cs typeface="Calibri" panose="020F0502020204030204" pitchFamily="34" charset="0"/>
              </a:rPr>
            </a:br>
            <a:r>
              <a:rPr kumimoji="0" lang="en-US" sz="2800" b="1" i="0" u="none" strike="noStrike" kern="1200" cap="none" spc="0" normalizeH="0" baseline="0" noProof="0">
                <a:ln>
                  <a:noFill/>
                </a:ln>
                <a:solidFill>
                  <a:srgbClr val="005A9C"/>
                </a:solidFill>
                <a:effectLst/>
                <a:uLnTx/>
                <a:uFillTx/>
                <a:latin typeface="Calibri"/>
                <a:ea typeface="+mj-ea"/>
                <a:cs typeface="Calibri"/>
              </a:rPr>
              <a:t>We must reduce the uncertainties in our predictions and projections for effective decisions and action</a:t>
            </a:r>
            <a:endParaRPr kumimoji="0" lang="en-US" sz="4400" b="1" i="0" u="none" strike="noStrike" kern="1200" cap="none" spc="0" normalizeH="0" baseline="0" noProof="0">
              <a:ln>
                <a:noFill/>
              </a:ln>
              <a:solidFill>
                <a:srgbClr val="005A9C"/>
              </a:solidFill>
              <a:effectLst/>
              <a:uLnTx/>
              <a:uFillTx/>
              <a:latin typeface="Calibri"/>
              <a:ea typeface="+mj-ea"/>
              <a:cs typeface="Calibri"/>
            </a:endParaRPr>
          </a:p>
        </p:txBody>
      </p:sp>
      <p:sp>
        <p:nvSpPr>
          <p:cNvPr id="64" name="Text Placeholder 2">
            <a:extLst>
              <a:ext uri="{FF2B5EF4-FFF2-40B4-BE49-F238E27FC236}">
                <a16:creationId xmlns:a16="http://schemas.microsoft.com/office/drawing/2014/main" id="{8BAA1C62-8BC5-7864-1ADD-27C7E0D1BB64}"/>
              </a:ext>
            </a:extLst>
          </p:cNvPr>
          <p:cNvSpPr txBox="1">
            <a:spLocks/>
          </p:cNvSpPr>
          <p:nvPr/>
        </p:nvSpPr>
        <p:spPr>
          <a:xfrm>
            <a:off x="5928313" y="2958518"/>
            <a:ext cx="6025422" cy="3493563"/>
          </a:xfrm>
        </p:spPr>
        <p:txBody>
          <a:bodyPr vert="horz" lIns="91440" tIns="45720" rIns="91440" bIns="45720" rtlCol="0" anchor="t">
            <a:normAutofit/>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r>
              <a:rPr kumimoji="0" lang="en-US" sz="2000" b="1" i="0" u="none" strike="noStrike" kern="1200" cap="none" spc="0" normalizeH="0" baseline="0" noProof="0">
                <a:ln>
                  <a:noFill/>
                </a:ln>
                <a:solidFill>
                  <a:prstClr val="black"/>
                </a:solidFill>
                <a:effectLst/>
                <a:uLnTx/>
                <a:uFillTx/>
                <a:latin typeface="Calibri"/>
                <a:ea typeface="+mn-ea"/>
                <a:cs typeface="Calibri"/>
              </a:rPr>
              <a:t>Mountain snow and glaciers are critical reservoirs of freshwater</a:t>
            </a:r>
            <a:br>
              <a:rPr kumimoji="0" lang="en-US" sz="2000" b="1" i="0" u="none" strike="noStrike" kern="1200" cap="none" spc="0" normalizeH="0" baseline="0" noProof="0">
                <a:ln>
                  <a:noFill/>
                </a:ln>
                <a:solidFill>
                  <a:prstClr val="black"/>
                </a:solidFill>
                <a:effectLst/>
                <a:uLnTx/>
                <a:uFillTx/>
                <a:latin typeface="Calibri"/>
                <a:ea typeface="+mn-ea"/>
                <a:cs typeface="Calibri"/>
              </a:rPr>
            </a:br>
            <a:endParaRPr kumimoji="0" lang="en-GB" sz="20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r>
              <a:rPr kumimoji="0" lang="en-US" sz="2000" b="1" i="0" u="none" strike="noStrike" kern="1200" cap="none" spc="0" normalizeH="0" baseline="0" noProof="0">
                <a:ln>
                  <a:noFill/>
                </a:ln>
                <a:solidFill>
                  <a:prstClr val="black"/>
                </a:solidFill>
                <a:effectLst/>
                <a:uLnTx/>
                <a:uFillTx/>
                <a:latin typeface="Calibri"/>
                <a:ea typeface="+mn-ea"/>
                <a:cs typeface="Calibri"/>
              </a:rPr>
              <a:t>Arctic permafrost is melting and is a “sleeping giant” of greenhouse gases</a:t>
            </a:r>
            <a:br>
              <a:rPr kumimoji="0" lang="en-US" sz="2000" b="1" i="0" u="none" strike="noStrike" kern="1200" cap="none" spc="0" normalizeH="0" baseline="0" noProof="0">
                <a:ln>
                  <a:noFill/>
                </a:ln>
                <a:solidFill>
                  <a:prstClr val="black"/>
                </a:solidFill>
                <a:effectLst/>
                <a:uLnTx/>
                <a:uFillTx/>
                <a:latin typeface="Calibri"/>
                <a:ea typeface="+mn-ea"/>
                <a:cs typeface="Calibri"/>
              </a:rPr>
            </a:br>
            <a:endParaRPr kumimoji="0" lang="en-GB" sz="20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r>
              <a:rPr kumimoji="0" lang="en-US" sz="2000" b="1" i="0" u="none" strike="noStrike" kern="1200" cap="none" spc="0" normalizeH="0" baseline="0" noProof="0">
                <a:ln>
                  <a:noFill/>
                </a:ln>
                <a:solidFill>
                  <a:prstClr val="black"/>
                </a:solidFill>
                <a:effectLst/>
                <a:uLnTx/>
                <a:uFillTx/>
                <a:latin typeface="Calibri"/>
                <a:ea typeface="+mn-ea"/>
                <a:cs typeface="Calibri"/>
              </a:rPr>
              <a:t>Melting Greenland and Antarctica ice sheets and glaciers account for about 50% of the sea level rise</a:t>
            </a:r>
            <a:br>
              <a:rPr kumimoji="0" lang="en-US" sz="2000" b="1" i="0" u="none" strike="noStrike" kern="1200" cap="none" spc="0" normalizeH="0" baseline="0" noProof="0">
                <a:ln>
                  <a:noFill/>
                </a:ln>
                <a:solidFill>
                  <a:prstClr val="black"/>
                </a:solidFill>
                <a:effectLst/>
                <a:uLnTx/>
                <a:uFillTx/>
                <a:latin typeface="Calibri"/>
                <a:ea typeface="+mn-ea"/>
                <a:cs typeface="Calibri"/>
              </a:rPr>
            </a:br>
            <a:endParaRPr kumimoji="0" lang="en-US" sz="20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r>
              <a:rPr kumimoji="0" lang="en-US" sz="2000" b="1" i="0" u="none" strike="noStrike" kern="1200" cap="none" spc="0" normalizeH="0" baseline="0" noProof="0">
                <a:ln>
                  <a:noFill/>
                </a:ln>
                <a:solidFill>
                  <a:prstClr val="black"/>
                </a:solidFill>
                <a:effectLst/>
                <a:uLnTx/>
                <a:uFillTx/>
                <a:latin typeface="Calibri"/>
                <a:ea typeface="+mn-ea"/>
                <a:cs typeface="Calibri"/>
              </a:rPr>
              <a:t>Increased risks of emerging hazards as the cryosphere changes</a:t>
            </a:r>
            <a:endParaRPr kumimoji="0" lang="en-US" sz="20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endParaRPr kumimoji="0" lang="en-US" sz="2000" b="1"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endParaRPr kumimoji="0" lang="en-US" sz="2000" b="1"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a:buChar char="ü"/>
              <a:tabLst/>
              <a:defRPr/>
            </a:pPr>
            <a:endParaRPr kumimoji="0" lang="en-GB" sz="2000" b="0" i="0" u="none" strike="noStrike" kern="1200" cap="none" spc="0" normalizeH="0" baseline="0" noProof="0">
              <a:ln>
                <a:noFill/>
              </a:ln>
              <a:solidFill>
                <a:prstClr val="black"/>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ü"/>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14473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A28B-339C-72E2-024A-193EBA3D8111}"/>
              </a:ext>
            </a:extLst>
          </p:cNvPr>
          <p:cNvSpPr>
            <a:spLocks noGrp="1"/>
          </p:cNvSpPr>
          <p:nvPr>
            <p:ph type="title"/>
          </p:nvPr>
        </p:nvSpPr>
        <p:spPr>
          <a:xfrm>
            <a:off x="838200" y="2263197"/>
            <a:ext cx="10515600" cy="1325563"/>
          </a:xfrm>
        </p:spPr>
        <p:txBody>
          <a:bodyPr>
            <a:normAutofit/>
          </a:bodyPr>
          <a:lstStyle/>
          <a:p>
            <a:pPr algn="ctr"/>
            <a:r>
              <a:rPr lang="en-FR" sz="6000" b="1">
                <a:solidFill>
                  <a:schemeClr val="bg1"/>
                </a:solidFill>
                <a:latin typeface="Arial" panose="020B0604020202020204" pitchFamily="34" charset="0"/>
                <a:ea typeface="Verdana" panose="020B0604030504040204" pitchFamily="34" charset="0"/>
                <a:cs typeface="Arial" panose="020B0604020202020204" pitchFamily="34" charset="0"/>
              </a:rPr>
              <a:t>Thank you.</a:t>
            </a:r>
          </a:p>
        </p:txBody>
      </p:sp>
      <p:sp>
        <p:nvSpPr>
          <p:cNvPr id="4" name="CuadroTexto 3">
            <a:extLst>
              <a:ext uri="{FF2B5EF4-FFF2-40B4-BE49-F238E27FC236}">
                <a16:creationId xmlns:a16="http://schemas.microsoft.com/office/drawing/2014/main" id="{DA72FBD4-668B-EB1A-B593-B2BE34336172}"/>
              </a:ext>
            </a:extLst>
          </p:cNvPr>
          <p:cNvSpPr txBox="1"/>
          <p:nvPr/>
        </p:nvSpPr>
        <p:spPr>
          <a:xfrm>
            <a:off x="3824879" y="5950894"/>
            <a:ext cx="4542242" cy="523926"/>
          </a:xfrm>
          <a:prstGeom prst="rect">
            <a:avLst/>
          </a:prstGeom>
          <a:noFill/>
        </p:spPr>
        <p:txBody>
          <a:bodyPr wrap="square" rtlCol="0">
            <a:spAutoFit/>
          </a:bodyPr>
          <a:lstStyle/>
          <a:p>
            <a:pPr marR="0" algn="ctr" rtl="0">
              <a:lnSpc>
                <a:spcPct val="150000"/>
              </a:lnSpc>
            </a:pPr>
            <a:r>
              <a:rPr lang="en-US" sz="3200" b="0" i="0" u="none" strike="noStrike" baseline="30000">
                <a:solidFill>
                  <a:schemeClr val="bg1"/>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2600864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81ECB8-AC6A-3727-B8D2-496E0732A838}"/>
              </a:ext>
            </a:extLst>
          </p:cNvPr>
          <p:cNvSpPr>
            <a:spLocks noGrp="1"/>
          </p:cNvSpPr>
          <p:nvPr>
            <p:ph type="body" sz="quarter" idx="10"/>
          </p:nvPr>
        </p:nvSpPr>
        <p:spPr>
          <a:xfrm>
            <a:off x="595886" y="153460"/>
            <a:ext cx="4430852" cy="597676"/>
          </a:xfrm>
        </p:spPr>
        <p:txBody>
          <a:bodyPr/>
          <a:lstStyle/>
          <a:p>
            <a:pPr marL="0" indent="0">
              <a:buNone/>
            </a:pPr>
            <a:r>
              <a:rPr lang="fr-CH" sz="3500" dirty="0">
                <a:solidFill>
                  <a:srgbClr val="005B9C"/>
                </a:solidFill>
                <a:latin typeface="Arial" panose="020B0604020202020204" pitchFamily="34" charset="0"/>
                <a:cs typeface="Arial" panose="020B0604020202020204" pitchFamily="34" charset="0"/>
              </a:rPr>
              <a:t>WMO in a </a:t>
            </a:r>
            <a:r>
              <a:rPr lang="en-CH" sz="3500" dirty="0">
                <a:solidFill>
                  <a:srgbClr val="005B9C"/>
                </a:solidFill>
                <a:latin typeface="Arial" panose="020B0604020202020204" pitchFamily="34" charset="0"/>
                <a:cs typeface="Arial" panose="020B0604020202020204" pitchFamily="34" charset="0"/>
              </a:rPr>
              <a:t>nutshell</a:t>
            </a:r>
          </a:p>
        </p:txBody>
      </p:sp>
      <p:sp>
        <p:nvSpPr>
          <p:cNvPr id="7" name="AutoShape 2">
            <a:extLst>
              <a:ext uri="{FF2B5EF4-FFF2-40B4-BE49-F238E27FC236}">
                <a16:creationId xmlns:a16="http://schemas.microsoft.com/office/drawing/2014/main" id="{5CA36D6F-C1AF-87AA-FC07-D2A4D05C76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grpSp>
        <p:nvGrpSpPr>
          <p:cNvPr id="22" name="Group 21">
            <a:extLst>
              <a:ext uri="{FF2B5EF4-FFF2-40B4-BE49-F238E27FC236}">
                <a16:creationId xmlns:a16="http://schemas.microsoft.com/office/drawing/2014/main" id="{CE6FE41D-8C67-B148-083E-034872536F0B}"/>
              </a:ext>
            </a:extLst>
          </p:cNvPr>
          <p:cNvGrpSpPr/>
          <p:nvPr/>
        </p:nvGrpSpPr>
        <p:grpSpPr>
          <a:xfrm>
            <a:off x="1744071" y="-42921"/>
            <a:ext cx="9228729" cy="6943842"/>
            <a:chOff x="-164690" y="23711"/>
            <a:chExt cx="8340343" cy="6275407"/>
          </a:xfrm>
        </p:grpSpPr>
        <p:graphicFrame>
          <p:nvGraphicFramePr>
            <p:cNvPr id="2" name="Diagram 1">
              <a:extLst>
                <a:ext uri="{FF2B5EF4-FFF2-40B4-BE49-F238E27FC236}">
                  <a16:creationId xmlns:a16="http://schemas.microsoft.com/office/drawing/2014/main" id="{DB3E9FA5-B718-5893-7E80-74BB8B6FE632}"/>
                </a:ext>
              </a:extLst>
            </p:cNvPr>
            <p:cNvGraphicFramePr/>
            <p:nvPr>
              <p:extLst>
                <p:ext uri="{D42A27DB-BD31-4B8C-83A1-F6EECF244321}">
                  <p14:modId xmlns:p14="http://schemas.microsoft.com/office/powerpoint/2010/main" val="3213488376"/>
                </p:ext>
              </p:extLst>
            </p:nvPr>
          </p:nvGraphicFramePr>
          <p:xfrm>
            <a:off x="-164690" y="23711"/>
            <a:ext cx="8340343" cy="6136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6E68FDCB-112C-9286-BF58-48253550B1BD}"/>
                </a:ext>
              </a:extLst>
            </p:cNvPr>
            <p:cNvGrpSpPr/>
            <p:nvPr/>
          </p:nvGrpSpPr>
          <p:grpSpPr>
            <a:xfrm rot="360000">
              <a:off x="6175924" y="613937"/>
              <a:ext cx="1071247" cy="2113822"/>
              <a:chOff x="6380176" y="393547"/>
              <a:chExt cx="1071247" cy="2113822"/>
            </a:xfrm>
          </p:grpSpPr>
          <p:sp>
            <p:nvSpPr>
              <p:cNvPr id="8" name="TextBox 7">
                <a:extLst>
                  <a:ext uri="{FF2B5EF4-FFF2-40B4-BE49-F238E27FC236}">
                    <a16:creationId xmlns:a16="http://schemas.microsoft.com/office/drawing/2014/main" id="{5623A830-16FF-E6D3-CAED-412B533FBF47}"/>
                  </a:ext>
                </a:extLst>
              </p:cNvPr>
              <p:cNvSpPr txBox="1">
                <a:spLocks/>
              </p:cNvSpPr>
              <p:nvPr/>
            </p:nvSpPr>
            <p:spPr>
              <a:xfrm rot="2981692">
                <a:off x="5616613" y="1157110"/>
                <a:ext cx="2113822" cy="586695"/>
              </a:xfrm>
              <a:prstGeom prst="roundRect">
                <a:avLst>
                  <a:gd name="adj" fmla="val 50000"/>
                </a:avLst>
              </a:prstGeom>
              <a:noFill/>
            </p:spPr>
            <p:txBody>
              <a:bodyPr wrap="square" rtlCol="0">
                <a:spAutoFit/>
              </a:bodyPr>
              <a:lstStyle/>
              <a:p>
                <a:r>
                  <a:rPr lang="fr-CH" sz="2400" dirty="0">
                    <a:solidFill>
                      <a:srgbClr val="005A9C"/>
                    </a:solidFill>
                  </a:rPr>
                  <a:t>OUR MISSION</a:t>
                </a:r>
                <a:endParaRPr lang="en-CH" sz="2400" dirty="0">
                  <a:solidFill>
                    <a:srgbClr val="005A9C"/>
                  </a:solidFill>
                </a:endParaRPr>
              </a:p>
            </p:txBody>
          </p:sp>
          <p:pic>
            <p:nvPicPr>
              <p:cNvPr id="23" name="Picture 22">
                <a:extLst>
                  <a:ext uri="{FF2B5EF4-FFF2-40B4-BE49-F238E27FC236}">
                    <a16:creationId xmlns:a16="http://schemas.microsoft.com/office/drawing/2014/main" id="{96CFBA9B-6459-AD97-7A9E-00A25D565F6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000000">
                <a:off x="7029077" y="1938319"/>
                <a:ext cx="452056" cy="392637"/>
              </a:xfrm>
              <a:prstGeom prst="rect">
                <a:avLst/>
              </a:prstGeom>
            </p:spPr>
          </p:pic>
        </p:grpSp>
        <p:grpSp>
          <p:nvGrpSpPr>
            <p:cNvPr id="21" name="Group 20">
              <a:extLst>
                <a:ext uri="{FF2B5EF4-FFF2-40B4-BE49-F238E27FC236}">
                  <a16:creationId xmlns:a16="http://schemas.microsoft.com/office/drawing/2014/main" id="{E0A2B755-519D-DD58-A850-DAB84FE48106}"/>
                </a:ext>
              </a:extLst>
            </p:cNvPr>
            <p:cNvGrpSpPr/>
            <p:nvPr/>
          </p:nvGrpSpPr>
          <p:grpSpPr>
            <a:xfrm>
              <a:off x="2777372" y="5712423"/>
              <a:ext cx="2095787" cy="586695"/>
              <a:chOff x="2943436" y="6134714"/>
              <a:chExt cx="2095787" cy="586695"/>
            </a:xfrm>
          </p:grpSpPr>
          <p:sp>
            <p:nvSpPr>
              <p:cNvPr id="9" name="TextBox 8">
                <a:extLst>
                  <a:ext uri="{FF2B5EF4-FFF2-40B4-BE49-F238E27FC236}">
                    <a16:creationId xmlns:a16="http://schemas.microsoft.com/office/drawing/2014/main" id="{2EBEFA92-2434-F7C1-1FB2-935E03A9FC4E}"/>
                  </a:ext>
                </a:extLst>
              </p:cNvPr>
              <p:cNvSpPr txBox="1"/>
              <p:nvPr/>
            </p:nvSpPr>
            <p:spPr>
              <a:xfrm>
                <a:off x="2943436" y="6134714"/>
                <a:ext cx="2095787" cy="586695"/>
              </a:xfrm>
              <a:prstGeom prst="roundRect">
                <a:avLst>
                  <a:gd name="adj" fmla="val 50000"/>
                </a:avLst>
              </a:prstGeom>
              <a:noFill/>
            </p:spPr>
            <p:txBody>
              <a:bodyPr wrap="square" rtlCol="0">
                <a:spAutoFit/>
              </a:bodyPr>
              <a:lstStyle/>
              <a:p>
                <a:r>
                  <a:rPr lang="fr-CH" sz="2400" dirty="0">
                    <a:solidFill>
                      <a:srgbClr val="4DC58D"/>
                    </a:solidFill>
                  </a:rPr>
                  <a:t>OUR VISION</a:t>
                </a:r>
                <a:endParaRPr lang="en-CH" sz="2400" dirty="0">
                  <a:solidFill>
                    <a:srgbClr val="4DC58D"/>
                  </a:solidFill>
                </a:endParaRPr>
              </a:p>
            </p:txBody>
          </p:sp>
          <p:pic>
            <p:nvPicPr>
              <p:cNvPr id="25" name="Picture 24">
                <a:extLst>
                  <a:ext uri="{FF2B5EF4-FFF2-40B4-BE49-F238E27FC236}">
                    <a16:creationId xmlns:a16="http://schemas.microsoft.com/office/drawing/2014/main" id="{7C681670-B57D-9E46-E03A-87CEED572D1F}"/>
                  </a:ext>
                </a:extLst>
              </p:cNvPr>
              <p:cNvPicPr>
                <a:picLocks noChangeAspect="1"/>
              </p:cNvPicPr>
              <p:nvPr/>
            </p:nvPicPr>
            <p:blipFill>
              <a:blip r:embed="rId10">
                <a:clrChange>
                  <a:clrFrom>
                    <a:srgbClr val="F3F3F3"/>
                  </a:clrFrom>
                  <a:clrTo>
                    <a:srgbClr val="F3F3F3">
                      <a:alpha val="0"/>
                    </a:srgbClr>
                  </a:clrTo>
                </a:clrChange>
                <a:duotone>
                  <a:prstClr val="black"/>
                  <a:srgbClr val="4DC58D">
                    <a:tint val="45000"/>
                    <a:satMod val="400000"/>
                  </a:srgbClr>
                </a:duoton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423631" y="6195080"/>
                <a:ext cx="553497" cy="455197"/>
              </a:xfrm>
              <a:prstGeom prst="rect">
                <a:avLst/>
              </a:prstGeom>
            </p:spPr>
          </p:pic>
        </p:grpSp>
        <p:grpSp>
          <p:nvGrpSpPr>
            <p:cNvPr id="18" name="Group 17">
              <a:extLst>
                <a:ext uri="{FF2B5EF4-FFF2-40B4-BE49-F238E27FC236}">
                  <a16:creationId xmlns:a16="http://schemas.microsoft.com/office/drawing/2014/main" id="{3357B0F2-1878-C4D5-680D-9542A67EA00C}"/>
                </a:ext>
              </a:extLst>
            </p:cNvPr>
            <p:cNvGrpSpPr/>
            <p:nvPr/>
          </p:nvGrpSpPr>
          <p:grpSpPr>
            <a:xfrm rot="21074777">
              <a:off x="1049363" y="793920"/>
              <a:ext cx="987988" cy="2118049"/>
              <a:chOff x="1182684" y="355485"/>
              <a:chExt cx="987988" cy="2118049"/>
            </a:xfrm>
          </p:grpSpPr>
          <p:sp>
            <p:nvSpPr>
              <p:cNvPr id="3" name="TextBox 2">
                <a:extLst>
                  <a:ext uri="{FF2B5EF4-FFF2-40B4-BE49-F238E27FC236}">
                    <a16:creationId xmlns:a16="http://schemas.microsoft.com/office/drawing/2014/main" id="{40794D0E-47EB-8A9D-8AEF-45D1C3EEB9CD}"/>
                  </a:ext>
                </a:extLst>
              </p:cNvPr>
              <p:cNvSpPr txBox="1"/>
              <p:nvPr/>
            </p:nvSpPr>
            <p:spPr>
              <a:xfrm rot="18600000">
                <a:off x="332271" y="1205898"/>
                <a:ext cx="2118049" cy="417224"/>
              </a:xfrm>
              <a:custGeom>
                <a:avLst/>
                <a:gdLst>
                  <a:gd name="connsiteX0" fmla="*/ 66915 w 1682997"/>
                  <a:gd name="connsiteY0" fmla="*/ 0 h 401479"/>
                  <a:gd name="connsiteX1" fmla="*/ 1616082 w 1682997"/>
                  <a:gd name="connsiteY1" fmla="*/ 0 h 401479"/>
                  <a:gd name="connsiteX2" fmla="*/ 1682997 w 1682997"/>
                  <a:gd name="connsiteY2" fmla="*/ 66915 h 401479"/>
                  <a:gd name="connsiteX3" fmla="*/ 1682997 w 1682997"/>
                  <a:gd name="connsiteY3" fmla="*/ 401479 h 401479"/>
                  <a:gd name="connsiteX4" fmla="*/ 1682997 w 1682997"/>
                  <a:gd name="connsiteY4" fmla="*/ 401479 h 401479"/>
                  <a:gd name="connsiteX5" fmla="*/ 0 w 1682997"/>
                  <a:gd name="connsiteY5" fmla="*/ 401479 h 401479"/>
                  <a:gd name="connsiteX6" fmla="*/ 0 w 1682997"/>
                  <a:gd name="connsiteY6" fmla="*/ 401479 h 401479"/>
                  <a:gd name="connsiteX7" fmla="*/ 0 w 1682997"/>
                  <a:gd name="connsiteY7" fmla="*/ 66915 h 401479"/>
                  <a:gd name="connsiteX8" fmla="*/ 66915 w 1682997"/>
                  <a:gd name="connsiteY8" fmla="*/ 0 h 401479"/>
                  <a:gd name="connsiteX0" fmla="*/ 66915 w 1709284"/>
                  <a:gd name="connsiteY0" fmla="*/ 0 h 401479"/>
                  <a:gd name="connsiteX1" fmla="*/ 1616082 w 1709284"/>
                  <a:gd name="connsiteY1" fmla="*/ 0 h 401479"/>
                  <a:gd name="connsiteX2" fmla="*/ 1709284 w 1709284"/>
                  <a:gd name="connsiteY2" fmla="*/ 284333 h 401479"/>
                  <a:gd name="connsiteX3" fmla="*/ 1682997 w 1709284"/>
                  <a:gd name="connsiteY3" fmla="*/ 401479 h 401479"/>
                  <a:gd name="connsiteX4" fmla="*/ 1682997 w 1709284"/>
                  <a:gd name="connsiteY4" fmla="*/ 401479 h 401479"/>
                  <a:gd name="connsiteX5" fmla="*/ 0 w 1709284"/>
                  <a:gd name="connsiteY5" fmla="*/ 401479 h 401479"/>
                  <a:gd name="connsiteX6" fmla="*/ 0 w 1709284"/>
                  <a:gd name="connsiteY6" fmla="*/ 401479 h 401479"/>
                  <a:gd name="connsiteX7" fmla="*/ 0 w 1709284"/>
                  <a:gd name="connsiteY7" fmla="*/ 66915 h 401479"/>
                  <a:gd name="connsiteX8" fmla="*/ 66915 w 1709284"/>
                  <a:gd name="connsiteY8" fmla="*/ 0 h 401479"/>
                  <a:gd name="connsiteX0" fmla="*/ 120934 w 1763303"/>
                  <a:gd name="connsiteY0" fmla="*/ 0 h 401479"/>
                  <a:gd name="connsiteX1" fmla="*/ 1670101 w 1763303"/>
                  <a:gd name="connsiteY1" fmla="*/ 0 h 401479"/>
                  <a:gd name="connsiteX2" fmla="*/ 1763303 w 1763303"/>
                  <a:gd name="connsiteY2" fmla="*/ 284333 h 401479"/>
                  <a:gd name="connsiteX3" fmla="*/ 1737016 w 1763303"/>
                  <a:gd name="connsiteY3" fmla="*/ 401479 h 401479"/>
                  <a:gd name="connsiteX4" fmla="*/ 1737016 w 1763303"/>
                  <a:gd name="connsiteY4" fmla="*/ 401479 h 401479"/>
                  <a:gd name="connsiteX5" fmla="*/ 54019 w 1763303"/>
                  <a:gd name="connsiteY5" fmla="*/ 401479 h 401479"/>
                  <a:gd name="connsiteX6" fmla="*/ 54019 w 1763303"/>
                  <a:gd name="connsiteY6" fmla="*/ 401479 h 401479"/>
                  <a:gd name="connsiteX7" fmla="*/ 0 w 1763303"/>
                  <a:gd name="connsiteY7" fmla="*/ 281759 h 401479"/>
                  <a:gd name="connsiteX8" fmla="*/ 120934 w 1763303"/>
                  <a:gd name="connsiteY8" fmla="*/ 0 h 4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303" h="401479">
                    <a:moveTo>
                      <a:pt x="120934" y="0"/>
                    </a:moveTo>
                    <a:lnTo>
                      <a:pt x="1670101" y="0"/>
                    </a:lnTo>
                    <a:lnTo>
                      <a:pt x="1763303" y="284333"/>
                    </a:lnTo>
                    <a:lnTo>
                      <a:pt x="1737016" y="401479"/>
                    </a:lnTo>
                    <a:lnTo>
                      <a:pt x="1737016" y="401479"/>
                    </a:lnTo>
                    <a:lnTo>
                      <a:pt x="54019" y="401479"/>
                    </a:lnTo>
                    <a:lnTo>
                      <a:pt x="54019" y="401479"/>
                    </a:lnTo>
                    <a:lnTo>
                      <a:pt x="0" y="281759"/>
                    </a:lnTo>
                    <a:lnTo>
                      <a:pt x="120934" y="0"/>
                    </a:lnTo>
                    <a:close/>
                  </a:path>
                </a:pathLst>
              </a:custGeom>
              <a:noFill/>
            </p:spPr>
            <p:txBody>
              <a:bodyPr wrap="square" rtlCol="0">
                <a:spAutoFit/>
              </a:bodyPr>
              <a:lstStyle/>
              <a:p>
                <a:r>
                  <a:rPr lang="fr-CH" sz="2400">
                    <a:solidFill>
                      <a:srgbClr val="70AD47"/>
                    </a:solidFill>
                  </a:rPr>
                  <a:t>OUR MANDATE</a:t>
                </a:r>
                <a:endParaRPr lang="en-CH" sz="2400">
                  <a:solidFill>
                    <a:srgbClr val="70AD47"/>
                  </a:solidFill>
                </a:endParaRPr>
              </a:p>
            </p:txBody>
          </p:sp>
          <p:pic>
            <p:nvPicPr>
              <p:cNvPr id="27" name="Picture 26">
                <a:extLst>
                  <a:ext uri="{FF2B5EF4-FFF2-40B4-BE49-F238E27FC236}">
                    <a16:creationId xmlns:a16="http://schemas.microsoft.com/office/drawing/2014/main" id="{7DFC6B77-7C3F-C672-B6F1-3081105CB217}"/>
                  </a:ext>
                </a:extLst>
              </p:cNvPr>
              <p:cNvPicPr>
                <a:picLocks noChangeAspect="1"/>
              </p:cNvPicPr>
              <p:nvPr/>
            </p:nvPicPr>
            <p: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18600000">
                <a:off x="1796661" y="442377"/>
                <a:ext cx="393298" cy="354724"/>
              </a:xfrm>
              <a:prstGeom prst="rect">
                <a:avLst/>
              </a:prstGeom>
            </p:spPr>
          </p:pic>
        </p:grpSp>
      </p:grpSp>
    </p:spTree>
    <p:extLst>
      <p:ext uri="{BB962C8B-B14F-4D97-AF65-F5344CB8AC3E}">
        <p14:creationId xmlns:p14="http://schemas.microsoft.com/office/powerpoint/2010/main" val="50096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9869D0E-4C3F-0D4F-BF51-AFC0FA4B3245}"/>
              </a:ext>
            </a:extLst>
          </p:cNvPr>
          <p:cNvSpPr/>
          <p:nvPr/>
        </p:nvSpPr>
        <p:spPr>
          <a:xfrm>
            <a:off x="324465" y="5945638"/>
            <a:ext cx="1946787" cy="912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turn Arrow 1">
            <a:extLst>
              <a:ext uri="{FF2B5EF4-FFF2-40B4-BE49-F238E27FC236}">
                <a16:creationId xmlns:a16="http://schemas.microsoft.com/office/drawing/2014/main" id="{B365E616-E89A-0446-96F4-537C195307A1}"/>
              </a:ext>
            </a:extLst>
          </p:cNvPr>
          <p:cNvSpPr/>
          <p:nvPr/>
        </p:nvSpPr>
        <p:spPr>
          <a:xfrm rot="5400000">
            <a:off x="8393552" y="5801358"/>
            <a:ext cx="1477420" cy="624929"/>
          </a:xfrm>
          <a:prstGeom prst="uturnArrow">
            <a:avLst/>
          </a:prstGeom>
          <a:solidFill>
            <a:schemeClr val="bg1">
              <a:lumMod val="85000"/>
              <a:alpha val="9202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EFFF46-EFCF-8648-8C06-8D2E230C113F}"/>
              </a:ext>
            </a:extLst>
          </p:cNvPr>
          <p:cNvSpPr/>
          <p:nvPr/>
        </p:nvSpPr>
        <p:spPr>
          <a:xfrm>
            <a:off x="482115" y="5800164"/>
            <a:ext cx="1946787" cy="912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79">
            <a:extLst>
              <a:ext uri="{FF2B5EF4-FFF2-40B4-BE49-F238E27FC236}">
                <a16:creationId xmlns:a16="http://schemas.microsoft.com/office/drawing/2014/main" id="{11B06CE0-0F7E-6649-A7F4-3C9BA4D3E3A4}"/>
              </a:ext>
            </a:extLst>
          </p:cNvPr>
          <p:cNvSpPr/>
          <p:nvPr/>
        </p:nvSpPr>
        <p:spPr>
          <a:xfrm>
            <a:off x="883800" y="678160"/>
            <a:ext cx="9735037" cy="4360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ts val="3360"/>
              </a:lnSpc>
              <a:spcAft>
                <a:spcPts val="1800"/>
              </a:spcAft>
              <a:defRPr sz="1800"/>
            </a:pPr>
            <a:r>
              <a:rPr lang="en-US" sz="3000" b="1" dirty="0">
                <a:solidFill>
                  <a:srgbClr val="005BAA"/>
                </a:solidFill>
                <a:effectLst/>
                <a:latin typeface="Arial" panose="020B0604020202020204" pitchFamily="34" charset="0"/>
                <a:ea typeface="Verdana" panose="020B0604030504040204" pitchFamily="34" charset="0"/>
                <a:cs typeface="Arial" panose="020B0604020202020204" pitchFamily="34" charset="0"/>
              </a:rPr>
              <a:t>What is WMO and what does our community do?</a:t>
            </a:r>
          </a:p>
        </p:txBody>
      </p:sp>
      <p:sp>
        <p:nvSpPr>
          <p:cNvPr id="25" name="Right Arrow 24">
            <a:extLst>
              <a:ext uri="{FF2B5EF4-FFF2-40B4-BE49-F238E27FC236}">
                <a16:creationId xmlns:a16="http://schemas.microsoft.com/office/drawing/2014/main" id="{18857A46-6158-CE42-8858-FA170AAC7B38}"/>
              </a:ext>
            </a:extLst>
          </p:cNvPr>
          <p:cNvSpPr/>
          <p:nvPr/>
        </p:nvSpPr>
        <p:spPr>
          <a:xfrm>
            <a:off x="428367" y="4076873"/>
            <a:ext cx="9377780" cy="1148971"/>
          </a:xfrm>
          <a:prstGeom prst="rightArrow">
            <a:avLst>
              <a:gd name="adj1" fmla="val 50000"/>
              <a:gd name="adj2" fmla="val 50000"/>
            </a:avLst>
          </a:prstGeom>
          <a:solidFill>
            <a:schemeClr val="bg1">
              <a:lumMod val="85000"/>
              <a:alpha val="9202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descr="A colorful circle with black background&#10;&#10;Description automatically generated">
            <a:extLst>
              <a:ext uri="{FF2B5EF4-FFF2-40B4-BE49-F238E27FC236}">
                <a16:creationId xmlns:a16="http://schemas.microsoft.com/office/drawing/2014/main" id="{E15F6618-951D-B24A-AA42-F4B1580AF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617406"/>
            <a:ext cx="1188720" cy="11887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a:extLst>
              <a:ext uri="{FF2B5EF4-FFF2-40B4-BE49-F238E27FC236}">
                <a16:creationId xmlns:a16="http://schemas.microsoft.com/office/drawing/2014/main" id="{8A92A7D6-7DC1-4244-B4E0-AB27ADA6DD7B}"/>
              </a:ext>
            </a:extLst>
          </p:cNvPr>
          <p:cNvSpPr/>
          <p:nvPr/>
        </p:nvSpPr>
        <p:spPr>
          <a:xfrm>
            <a:off x="598715" y="2962154"/>
            <a:ext cx="1554480" cy="2416694"/>
          </a:xfrm>
          <a:prstGeom prst="roundRect">
            <a:avLst/>
          </a:prstGeom>
          <a:noFill/>
          <a:ln w="31750">
            <a:solidFill>
              <a:srgbClr val="19AED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x</a:t>
            </a:r>
          </a:p>
        </p:txBody>
      </p:sp>
      <p:sp>
        <p:nvSpPr>
          <p:cNvPr id="28" name="Rounded Rectangle 27">
            <a:extLst>
              <a:ext uri="{FF2B5EF4-FFF2-40B4-BE49-F238E27FC236}">
                <a16:creationId xmlns:a16="http://schemas.microsoft.com/office/drawing/2014/main" id="{377A1A43-4C9E-DD45-9A94-9ECED420E164}"/>
              </a:ext>
            </a:extLst>
          </p:cNvPr>
          <p:cNvSpPr/>
          <p:nvPr/>
        </p:nvSpPr>
        <p:spPr>
          <a:xfrm>
            <a:off x="2338600" y="2962154"/>
            <a:ext cx="1554480" cy="2556990"/>
          </a:xfrm>
          <a:prstGeom prst="roundRect">
            <a:avLst/>
          </a:prstGeom>
          <a:noFill/>
          <a:ln w="31750">
            <a:solidFill>
              <a:srgbClr val="19AED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x</a:t>
            </a:r>
          </a:p>
        </p:txBody>
      </p:sp>
      <p:sp>
        <p:nvSpPr>
          <p:cNvPr id="29" name="Rounded Rectangle 28">
            <a:extLst>
              <a:ext uri="{FF2B5EF4-FFF2-40B4-BE49-F238E27FC236}">
                <a16:creationId xmlns:a16="http://schemas.microsoft.com/office/drawing/2014/main" id="{6ABF4E26-24D3-114A-882C-413E18723D49}"/>
              </a:ext>
            </a:extLst>
          </p:cNvPr>
          <p:cNvSpPr/>
          <p:nvPr/>
        </p:nvSpPr>
        <p:spPr>
          <a:xfrm>
            <a:off x="4081423" y="2962154"/>
            <a:ext cx="1554480" cy="2556991"/>
          </a:xfrm>
          <a:prstGeom prst="roundRect">
            <a:avLst/>
          </a:prstGeom>
          <a:noFill/>
          <a:ln w="31750">
            <a:solidFill>
              <a:srgbClr val="19AED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x</a:t>
            </a:r>
          </a:p>
        </p:txBody>
      </p:sp>
      <p:sp>
        <p:nvSpPr>
          <p:cNvPr id="30" name="Rounded Rectangle 29">
            <a:extLst>
              <a:ext uri="{FF2B5EF4-FFF2-40B4-BE49-F238E27FC236}">
                <a16:creationId xmlns:a16="http://schemas.microsoft.com/office/drawing/2014/main" id="{B033D372-74B6-144A-90EA-93F5BBE86952}"/>
              </a:ext>
            </a:extLst>
          </p:cNvPr>
          <p:cNvSpPr/>
          <p:nvPr/>
        </p:nvSpPr>
        <p:spPr>
          <a:xfrm>
            <a:off x="5826642" y="2962153"/>
            <a:ext cx="1554480" cy="2556991"/>
          </a:xfrm>
          <a:prstGeom prst="roundRect">
            <a:avLst/>
          </a:prstGeom>
          <a:noFill/>
          <a:ln w="31750">
            <a:solidFill>
              <a:srgbClr val="19AED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x</a:t>
            </a:r>
          </a:p>
        </p:txBody>
      </p:sp>
      <p:sp>
        <p:nvSpPr>
          <p:cNvPr id="31" name="Rounded Rectangle 30">
            <a:extLst>
              <a:ext uri="{FF2B5EF4-FFF2-40B4-BE49-F238E27FC236}">
                <a16:creationId xmlns:a16="http://schemas.microsoft.com/office/drawing/2014/main" id="{233D776B-97D3-3041-9D51-2729F98F83C8}"/>
              </a:ext>
            </a:extLst>
          </p:cNvPr>
          <p:cNvSpPr/>
          <p:nvPr/>
        </p:nvSpPr>
        <p:spPr>
          <a:xfrm>
            <a:off x="7562879" y="2962153"/>
            <a:ext cx="1554480" cy="2628216"/>
          </a:xfrm>
          <a:prstGeom prst="roundRect">
            <a:avLst/>
          </a:prstGeom>
          <a:noFill/>
          <a:ln w="31750">
            <a:solidFill>
              <a:srgbClr val="19AED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x</a:t>
            </a:r>
          </a:p>
        </p:txBody>
      </p:sp>
      <p:sp>
        <p:nvSpPr>
          <p:cNvPr id="32" name="Rounded Rectangle 31">
            <a:extLst>
              <a:ext uri="{FF2B5EF4-FFF2-40B4-BE49-F238E27FC236}">
                <a16:creationId xmlns:a16="http://schemas.microsoft.com/office/drawing/2014/main" id="{DB93939F-DE61-7845-990D-6071B83B6401}"/>
              </a:ext>
            </a:extLst>
          </p:cNvPr>
          <p:cNvSpPr/>
          <p:nvPr/>
        </p:nvSpPr>
        <p:spPr>
          <a:xfrm>
            <a:off x="598715" y="4002751"/>
            <a:ext cx="1554480" cy="1920240"/>
          </a:xfrm>
          <a:prstGeom prst="roundRect">
            <a:avLst/>
          </a:prstGeom>
          <a:blipFill>
            <a:blip r:embed="rId5"/>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31ED0A44-9CFD-E444-B8A5-64FA492E4F80}"/>
              </a:ext>
            </a:extLst>
          </p:cNvPr>
          <p:cNvSpPr/>
          <p:nvPr/>
        </p:nvSpPr>
        <p:spPr>
          <a:xfrm>
            <a:off x="2347564" y="4002751"/>
            <a:ext cx="1554480" cy="1920240"/>
          </a:xfrm>
          <a:prstGeom prst="roundRect">
            <a:avLst/>
          </a:prstGeom>
          <a:blipFill>
            <a:blip r:embed="rId6"/>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6EDA39DC-51C6-3A41-8A92-D3DB32E5BA77}"/>
              </a:ext>
            </a:extLst>
          </p:cNvPr>
          <p:cNvSpPr/>
          <p:nvPr/>
        </p:nvSpPr>
        <p:spPr>
          <a:xfrm>
            <a:off x="4090406" y="4002751"/>
            <a:ext cx="1554480" cy="1920240"/>
          </a:xfrm>
          <a:prstGeom prst="roundRect">
            <a:avLst/>
          </a:prstGeom>
          <a:blipFill>
            <a:blip r:embed="rId7"/>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D245E17A-E756-234A-A8B6-266D4DD400BA}"/>
              </a:ext>
            </a:extLst>
          </p:cNvPr>
          <p:cNvSpPr/>
          <p:nvPr/>
        </p:nvSpPr>
        <p:spPr>
          <a:xfrm>
            <a:off x="5826643" y="4002751"/>
            <a:ext cx="1554480" cy="1920240"/>
          </a:xfrm>
          <a:prstGeom prst="roundRect">
            <a:avLst/>
          </a:prstGeom>
          <a:blipFill>
            <a:blip r:embed="rId8"/>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BAA8B515-8BC7-294B-A7D6-290649825579}"/>
              </a:ext>
            </a:extLst>
          </p:cNvPr>
          <p:cNvSpPr/>
          <p:nvPr/>
        </p:nvSpPr>
        <p:spPr>
          <a:xfrm>
            <a:off x="7565471" y="4002751"/>
            <a:ext cx="1554480" cy="1920240"/>
          </a:xfrm>
          <a:prstGeom prst="roundRect">
            <a:avLst/>
          </a:prstGeom>
          <a:blipFill>
            <a:blip r:embed="rId9"/>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D39B17D-467D-7748-8D39-823A83C9F7BF}"/>
              </a:ext>
            </a:extLst>
          </p:cNvPr>
          <p:cNvSpPr txBox="1"/>
          <p:nvPr/>
        </p:nvSpPr>
        <p:spPr>
          <a:xfrm>
            <a:off x="581099" y="3362671"/>
            <a:ext cx="1594466" cy="369332"/>
          </a:xfrm>
          <a:prstGeom prst="rect">
            <a:avLst/>
          </a:prstGeom>
          <a:noFill/>
        </p:spPr>
        <p:txBody>
          <a:bodyPr wrap="square" rtlCol="0">
            <a:spAutoFit/>
          </a:bodyPr>
          <a:lstStyle/>
          <a:p>
            <a:pPr algn="ctr"/>
            <a:r>
              <a:rPr lang="en-US">
                <a:solidFill>
                  <a:srgbClr val="19AED9"/>
                </a:solidFill>
              </a:rPr>
              <a:t>Observations</a:t>
            </a:r>
          </a:p>
        </p:txBody>
      </p:sp>
      <p:sp>
        <p:nvSpPr>
          <p:cNvPr id="38" name="TextBox 37">
            <a:extLst>
              <a:ext uri="{FF2B5EF4-FFF2-40B4-BE49-F238E27FC236}">
                <a16:creationId xmlns:a16="http://schemas.microsoft.com/office/drawing/2014/main" id="{E575C312-A1F5-174B-B335-1C78335DBD2B}"/>
              </a:ext>
            </a:extLst>
          </p:cNvPr>
          <p:cNvSpPr txBox="1"/>
          <p:nvPr/>
        </p:nvSpPr>
        <p:spPr>
          <a:xfrm>
            <a:off x="2364569" y="2981671"/>
            <a:ext cx="1449320" cy="923330"/>
          </a:xfrm>
          <a:prstGeom prst="rect">
            <a:avLst/>
          </a:prstGeom>
          <a:noFill/>
        </p:spPr>
        <p:txBody>
          <a:bodyPr wrap="square" rtlCol="0">
            <a:spAutoFit/>
          </a:bodyPr>
          <a:lstStyle/>
          <a:p>
            <a:pPr algn="ctr"/>
            <a:r>
              <a:rPr lang="en-US">
                <a:solidFill>
                  <a:srgbClr val="19AED9"/>
                </a:solidFill>
              </a:rPr>
              <a:t>Data exchange &amp; modelling</a:t>
            </a:r>
          </a:p>
        </p:txBody>
      </p:sp>
      <p:sp>
        <p:nvSpPr>
          <p:cNvPr id="39" name="TextBox 38">
            <a:extLst>
              <a:ext uri="{FF2B5EF4-FFF2-40B4-BE49-F238E27FC236}">
                <a16:creationId xmlns:a16="http://schemas.microsoft.com/office/drawing/2014/main" id="{6F171414-907A-7A42-99E7-A13B8A3FD8D6}"/>
              </a:ext>
            </a:extLst>
          </p:cNvPr>
          <p:cNvSpPr txBox="1"/>
          <p:nvPr/>
        </p:nvSpPr>
        <p:spPr>
          <a:xfrm>
            <a:off x="4100303" y="3179791"/>
            <a:ext cx="1449320" cy="646331"/>
          </a:xfrm>
          <a:prstGeom prst="rect">
            <a:avLst/>
          </a:prstGeom>
          <a:noFill/>
        </p:spPr>
        <p:txBody>
          <a:bodyPr wrap="square" rtlCol="0">
            <a:spAutoFit/>
          </a:bodyPr>
          <a:lstStyle/>
          <a:p>
            <a:pPr algn="ctr"/>
            <a:r>
              <a:rPr lang="en-US">
                <a:solidFill>
                  <a:srgbClr val="19AED9"/>
                </a:solidFill>
              </a:rPr>
              <a:t>Forecast products</a:t>
            </a:r>
          </a:p>
        </p:txBody>
      </p:sp>
      <p:sp>
        <p:nvSpPr>
          <p:cNvPr id="40" name="TextBox 39">
            <a:extLst>
              <a:ext uri="{FF2B5EF4-FFF2-40B4-BE49-F238E27FC236}">
                <a16:creationId xmlns:a16="http://schemas.microsoft.com/office/drawing/2014/main" id="{8A45DA13-A095-2B4E-B80D-444AF6AC770A}"/>
              </a:ext>
            </a:extLst>
          </p:cNvPr>
          <p:cNvSpPr txBox="1"/>
          <p:nvPr/>
        </p:nvSpPr>
        <p:spPr>
          <a:xfrm>
            <a:off x="5712861" y="3047059"/>
            <a:ext cx="1744037" cy="923330"/>
          </a:xfrm>
          <a:prstGeom prst="rect">
            <a:avLst/>
          </a:prstGeom>
          <a:noFill/>
        </p:spPr>
        <p:txBody>
          <a:bodyPr wrap="square" rtlCol="0">
            <a:spAutoFit/>
          </a:bodyPr>
          <a:lstStyle/>
          <a:p>
            <a:pPr algn="ctr"/>
            <a:r>
              <a:rPr lang="en-US">
                <a:solidFill>
                  <a:srgbClr val="19AED9"/>
                </a:solidFill>
              </a:rPr>
              <a:t>Services (national &amp; regional)</a:t>
            </a:r>
          </a:p>
        </p:txBody>
      </p:sp>
      <p:sp>
        <p:nvSpPr>
          <p:cNvPr id="41" name="TextBox 40">
            <a:extLst>
              <a:ext uri="{FF2B5EF4-FFF2-40B4-BE49-F238E27FC236}">
                <a16:creationId xmlns:a16="http://schemas.microsoft.com/office/drawing/2014/main" id="{DCAA1C86-39CE-6444-BEDD-DCF190EA044D}"/>
              </a:ext>
            </a:extLst>
          </p:cNvPr>
          <p:cNvSpPr txBox="1"/>
          <p:nvPr/>
        </p:nvSpPr>
        <p:spPr>
          <a:xfrm>
            <a:off x="7595196" y="3179791"/>
            <a:ext cx="1449320" cy="646331"/>
          </a:xfrm>
          <a:prstGeom prst="rect">
            <a:avLst/>
          </a:prstGeom>
          <a:noFill/>
        </p:spPr>
        <p:txBody>
          <a:bodyPr wrap="square" rtlCol="0">
            <a:spAutoFit/>
          </a:bodyPr>
          <a:lstStyle/>
          <a:p>
            <a:pPr algn="ctr"/>
            <a:r>
              <a:rPr lang="en-US">
                <a:solidFill>
                  <a:srgbClr val="19AED9"/>
                </a:solidFill>
              </a:rPr>
              <a:t>Decision support</a:t>
            </a:r>
          </a:p>
        </p:txBody>
      </p:sp>
      <p:sp>
        <p:nvSpPr>
          <p:cNvPr id="42" name="Rounded Rectangle 41">
            <a:extLst>
              <a:ext uri="{FF2B5EF4-FFF2-40B4-BE49-F238E27FC236}">
                <a16:creationId xmlns:a16="http://schemas.microsoft.com/office/drawing/2014/main" id="{DF71E567-D975-3947-9B33-FEAD563F6CA6}"/>
              </a:ext>
            </a:extLst>
          </p:cNvPr>
          <p:cNvSpPr/>
          <p:nvPr/>
        </p:nvSpPr>
        <p:spPr>
          <a:xfrm>
            <a:off x="581099" y="6058866"/>
            <a:ext cx="8536260" cy="421216"/>
          </a:xfrm>
          <a:prstGeom prst="roundRect">
            <a:avLst/>
          </a:prstGeom>
          <a:noFill/>
          <a:ln w="41275">
            <a:solidFill>
              <a:srgbClr val="19AED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x</a:t>
            </a:r>
          </a:p>
        </p:txBody>
      </p:sp>
      <p:sp>
        <p:nvSpPr>
          <p:cNvPr id="43" name="TextBox 42">
            <a:extLst>
              <a:ext uri="{FF2B5EF4-FFF2-40B4-BE49-F238E27FC236}">
                <a16:creationId xmlns:a16="http://schemas.microsoft.com/office/drawing/2014/main" id="{B689A6AF-B886-D147-A70D-1947F72F07A2}"/>
              </a:ext>
            </a:extLst>
          </p:cNvPr>
          <p:cNvSpPr txBox="1"/>
          <p:nvPr/>
        </p:nvSpPr>
        <p:spPr>
          <a:xfrm>
            <a:off x="591259" y="6069026"/>
            <a:ext cx="8485460" cy="384721"/>
          </a:xfrm>
          <a:prstGeom prst="rect">
            <a:avLst/>
          </a:prstGeom>
          <a:noFill/>
        </p:spPr>
        <p:txBody>
          <a:bodyPr wrap="square" rtlCol="0">
            <a:spAutoFit/>
          </a:bodyPr>
          <a:lstStyle/>
          <a:p>
            <a:pPr algn="ctr"/>
            <a:r>
              <a:rPr lang="en-US" sz="1900">
                <a:solidFill>
                  <a:srgbClr val="19AED9"/>
                </a:solidFill>
              </a:rPr>
              <a:t>Research &amp; Development, Standards, Capacity Dev, Education &amp; Training, M&amp;E</a:t>
            </a:r>
          </a:p>
        </p:txBody>
      </p:sp>
      <p:sp>
        <p:nvSpPr>
          <p:cNvPr id="45" name="Shape 103">
            <a:extLst>
              <a:ext uri="{FF2B5EF4-FFF2-40B4-BE49-F238E27FC236}">
                <a16:creationId xmlns:a16="http://schemas.microsoft.com/office/drawing/2014/main" id="{E1E402D1-91FF-EF4E-9CBB-FF321419A482}"/>
              </a:ext>
            </a:extLst>
          </p:cNvPr>
          <p:cNvSpPr/>
          <p:nvPr/>
        </p:nvSpPr>
        <p:spPr>
          <a:xfrm>
            <a:off x="883799" y="1532498"/>
            <a:ext cx="10473747" cy="3516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indent="-342900">
              <a:lnSpc>
                <a:spcPct val="107000"/>
              </a:lnSpc>
              <a:spcAft>
                <a:spcPts val="400"/>
              </a:spcAft>
              <a:buFont typeface="Arial" panose="020B0604020202020204" pitchFamily="34" charset="0"/>
              <a:buChar char="•"/>
            </a:pPr>
            <a:r>
              <a:rPr lang="en-US" sz="1900" dirty="0">
                <a:solidFill>
                  <a:srgbClr val="0070C0"/>
                </a:solidFill>
                <a:latin typeface="Arial" panose="020B0604020202020204" pitchFamily="34" charset="0"/>
                <a:ea typeface="Verdana" panose="020B0604030504040204" pitchFamily="34" charset="0"/>
                <a:cs typeface="Arial" panose="020B0604020202020204" pitchFamily="34" charset="0"/>
              </a:rPr>
              <a:t>193 Member States and Territories</a:t>
            </a:r>
            <a:endParaRPr lang="hr-HR" sz="1900" dirty="0">
              <a:solidFill>
                <a:srgbClr val="0070C0"/>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C30F785-2309-0447-B048-E766E8FF765A}"/>
              </a:ext>
            </a:extLst>
          </p:cNvPr>
          <p:cNvSpPr txBox="1"/>
          <p:nvPr/>
        </p:nvSpPr>
        <p:spPr>
          <a:xfrm>
            <a:off x="10805160" y="2905780"/>
            <a:ext cx="1449320" cy="523220"/>
          </a:xfrm>
          <a:prstGeom prst="rect">
            <a:avLst/>
          </a:prstGeom>
          <a:noFill/>
        </p:spPr>
        <p:txBody>
          <a:bodyPr wrap="square" rtlCol="0">
            <a:spAutoFit/>
          </a:bodyPr>
          <a:lstStyle/>
          <a:p>
            <a:pPr algn="ctr"/>
            <a:r>
              <a:rPr lang="en-US" sz="1400" dirty="0">
                <a:solidFill>
                  <a:srgbClr val="19AED9"/>
                </a:solidFill>
              </a:rPr>
              <a:t>Sustainable Development</a:t>
            </a:r>
          </a:p>
        </p:txBody>
      </p:sp>
      <p:sp>
        <p:nvSpPr>
          <p:cNvPr id="51" name="Right Arrow 50">
            <a:extLst>
              <a:ext uri="{FF2B5EF4-FFF2-40B4-BE49-F238E27FC236}">
                <a16:creationId xmlns:a16="http://schemas.microsoft.com/office/drawing/2014/main" id="{970DD6B9-0F9C-A547-A886-C8BCBF19C510}"/>
              </a:ext>
            </a:extLst>
          </p:cNvPr>
          <p:cNvSpPr/>
          <p:nvPr/>
        </p:nvSpPr>
        <p:spPr>
          <a:xfrm rot="10800000">
            <a:off x="840821" y="6565190"/>
            <a:ext cx="8097866" cy="264117"/>
          </a:xfrm>
          <a:prstGeom prst="rightArrow">
            <a:avLst>
              <a:gd name="adj1" fmla="val 50000"/>
              <a:gd name="adj2" fmla="val 50000"/>
            </a:avLst>
          </a:prstGeom>
          <a:solidFill>
            <a:schemeClr val="bg1">
              <a:lumMod val="85000"/>
              <a:alpha val="9202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U-turn Arrow 51">
            <a:extLst>
              <a:ext uri="{FF2B5EF4-FFF2-40B4-BE49-F238E27FC236}">
                <a16:creationId xmlns:a16="http://schemas.microsoft.com/office/drawing/2014/main" id="{0D44A66C-1E95-1B4F-835F-C330678DFB65}"/>
              </a:ext>
            </a:extLst>
          </p:cNvPr>
          <p:cNvSpPr/>
          <p:nvPr/>
        </p:nvSpPr>
        <p:spPr>
          <a:xfrm rot="16200000">
            <a:off x="-276625" y="5707683"/>
            <a:ext cx="1477420" cy="608868"/>
          </a:xfrm>
          <a:prstGeom prst="uturnArrow">
            <a:avLst/>
          </a:prstGeom>
          <a:solidFill>
            <a:schemeClr val="bg1">
              <a:lumMod val="85000"/>
              <a:alpha val="9202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EE3C5D0-7884-EE62-BE41-793CDCAE1F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3400" y="4294753"/>
            <a:ext cx="1030912" cy="624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DEF4F2-892A-7A6B-D2B5-649046942C7F}"/>
              </a:ext>
            </a:extLst>
          </p:cNvPr>
          <p:cNvSpPr txBox="1"/>
          <p:nvPr/>
        </p:nvSpPr>
        <p:spPr>
          <a:xfrm>
            <a:off x="10784509" y="4345541"/>
            <a:ext cx="1449320" cy="523220"/>
          </a:xfrm>
          <a:prstGeom prst="rect">
            <a:avLst/>
          </a:prstGeom>
          <a:noFill/>
        </p:spPr>
        <p:txBody>
          <a:bodyPr wrap="square" rtlCol="0">
            <a:spAutoFit/>
          </a:bodyPr>
          <a:lstStyle/>
          <a:p>
            <a:pPr algn="ctr"/>
            <a:r>
              <a:rPr lang="en-US" sz="1400" dirty="0">
                <a:solidFill>
                  <a:srgbClr val="19AED9"/>
                </a:solidFill>
              </a:rPr>
              <a:t>Disaster</a:t>
            </a:r>
          </a:p>
          <a:p>
            <a:pPr algn="ctr"/>
            <a:r>
              <a:rPr lang="en-US" sz="1400" dirty="0">
                <a:solidFill>
                  <a:srgbClr val="19AED9"/>
                </a:solidFill>
              </a:rPr>
              <a:t>Risk Reduction</a:t>
            </a:r>
          </a:p>
        </p:txBody>
      </p:sp>
      <p:pic>
        <p:nvPicPr>
          <p:cNvPr id="6" name="Picture 5" descr="A silhouette of a tower&#10;&#10;Description automatically generated">
            <a:extLst>
              <a:ext uri="{FF2B5EF4-FFF2-40B4-BE49-F238E27FC236}">
                <a16:creationId xmlns:a16="http://schemas.microsoft.com/office/drawing/2014/main" id="{B86C7E4D-4C2D-BE5F-8231-8C4A9095C1AD}"/>
              </a:ext>
            </a:extLst>
          </p:cNvPr>
          <p:cNvPicPr>
            <a:picLocks noChangeAspect="1"/>
          </p:cNvPicPr>
          <p:nvPr/>
        </p:nvPicPr>
        <p:blipFill rotWithShape="1">
          <a:blip r:embed="rId11"/>
          <a:srcRect b="25490"/>
          <a:stretch/>
        </p:blipFill>
        <p:spPr>
          <a:xfrm>
            <a:off x="9853671" y="5444789"/>
            <a:ext cx="964927" cy="1290465"/>
          </a:xfrm>
          <a:prstGeom prst="rect">
            <a:avLst/>
          </a:prstGeom>
        </p:spPr>
      </p:pic>
      <p:sp>
        <p:nvSpPr>
          <p:cNvPr id="7" name="TextBox 6">
            <a:extLst>
              <a:ext uri="{FF2B5EF4-FFF2-40B4-BE49-F238E27FC236}">
                <a16:creationId xmlns:a16="http://schemas.microsoft.com/office/drawing/2014/main" id="{46CDA078-EC06-7D9B-21A4-8309EFAC89D0}"/>
              </a:ext>
            </a:extLst>
          </p:cNvPr>
          <p:cNvSpPr txBox="1"/>
          <p:nvPr/>
        </p:nvSpPr>
        <p:spPr>
          <a:xfrm>
            <a:off x="10699053" y="5663155"/>
            <a:ext cx="1449320" cy="738664"/>
          </a:xfrm>
          <a:prstGeom prst="rect">
            <a:avLst/>
          </a:prstGeom>
          <a:noFill/>
        </p:spPr>
        <p:txBody>
          <a:bodyPr wrap="square" rtlCol="0">
            <a:spAutoFit/>
          </a:bodyPr>
          <a:lstStyle/>
          <a:p>
            <a:pPr algn="ctr"/>
            <a:r>
              <a:rPr lang="en-US" sz="1400" dirty="0">
                <a:solidFill>
                  <a:srgbClr val="19AED9"/>
                </a:solidFill>
              </a:rPr>
              <a:t>Paris</a:t>
            </a:r>
          </a:p>
          <a:p>
            <a:pPr algn="ctr"/>
            <a:r>
              <a:rPr lang="en-US" sz="1400" dirty="0">
                <a:solidFill>
                  <a:srgbClr val="19AED9"/>
                </a:solidFill>
              </a:rPr>
              <a:t>Agreement</a:t>
            </a:r>
          </a:p>
          <a:p>
            <a:pPr algn="ctr"/>
            <a:r>
              <a:rPr lang="en-US" sz="1400" dirty="0">
                <a:solidFill>
                  <a:srgbClr val="19AED9"/>
                </a:solidFill>
              </a:rPr>
              <a:t>Climate</a:t>
            </a:r>
          </a:p>
        </p:txBody>
      </p:sp>
    </p:spTree>
    <p:extLst>
      <p:ext uri="{BB962C8B-B14F-4D97-AF65-F5344CB8AC3E}">
        <p14:creationId xmlns:p14="http://schemas.microsoft.com/office/powerpoint/2010/main" val="164011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D0B7F22C-3AFE-7E43-B1A5-D43419CCA3B2}"/>
              </a:ext>
            </a:extLst>
          </p:cNvPr>
          <p:cNvCxnSpPr>
            <a:cxnSpLocks/>
          </p:cNvCxnSpPr>
          <p:nvPr/>
        </p:nvCxnSpPr>
        <p:spPr>
          <a:xfrm flipH="1">
            <a:off x="1841228" y="2057400"/>
            <a:ext cx="11203" cy="3581400"/>
          </a:xfrm>
          <a:prstGeom prst="line">
            <a:avLst/>
          </a:prstGeom>
          <a:ln w="117475">
            <a:solidFill>
              <a:srgbClr val="0E70C1"/>
            </a:solidFill>
          </a:ln>
        </p:spPr>
        <p:style>
          <a:lnRef idx="2">
            <a:schemeClr val="accent1"/>
          </a:lnRef>
          <a:fillRef idx="0">
            <a:schemeClr val="accent1"/>
          </a:fillRef>
          <a:effectRef idx="1">
            <a:schemeClr val="accent1"/>
          </a:effectRef>
          <a:fontRef idx="minor">
            <a:schemeClr val="tx1"/>
          </a:fontRef>
        </p:style>
      </p:cxnSp>
      <p:sp>
        <p:nvSpPr>
          <p:cNvPr id="6" name="Shape 79">
            <a:extLst>
              <a:ext uri="{FF2B5EF4-FFF2-40B4-BE49-F238E27FC236}">
                <a16:creationId xmlns:a16="http://schemas.microsoft.com/office/drawing/2014/main" id="{7D944160-C58B-9D48-B206-468EEB77F546}"/>
              </a:ext>
            </a:extLst>
          </p:cNvPr>
          <p:cNvSpPr/>
          <p:nvPr/>
        </p:nvSpPr>
        <p:spPr>
          <a:xfrm>
            <a:off x="933168" y="704535"/>
            <a:ext cx="10406586"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hr-HR" sz="2900" b="1" kern="1000" dirty="0" err="1">
                <a:solidFill>
                  <a:srgbClr val="005B9C"/>
                </a:solidFill>
                <a:latin typeface="Arial" panose="020B0604020202020204" pitchFamily="34" charset="0"/>
                <a:ea typeface="Verdana" panose="020B0604030504040204" pitchFamily="34" charset="0"/>
                <a:cs typeface="Arial" panose="020B0604020202020204" pitchFamily="34" charset="0"/>
                <a:sym typeface="Montserrat-Regular"/>
              </a:rPr>
              <a:t>Seamless</a:t>
            </a:r>
            <a:r>
              <a:rPr lang="hr-HR" sz="2900" b="1" kern="100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 </a:t>
            </a:r>
            <a:r>
              <a:rPr lang="hr-HR" sz="2900" b="1" kern="1000" dirty="0" err="1">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predictions</a:t>
            </a:r>
            <a:r>
              <a:rPr lang="hr-HR" sz="2900" b="1" kern="100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 </a:t>
            </a:r>
            <a:r>
              <a:rPr lang="hr-HR" sz="2900" b="1" kern="1000" dirty="0" err="1">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Decision</a:t>
            </a:r>
            <a:r>
              <a:rPr lang="hr-HR" sz="2900" b="1" kern="100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 </a:t>
            </a:r>
            <a:r>
              <a:rPr lang="hr-HR" sz="2900" b="1" kern="1000" dirty="0" err="1">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support</a:t>
            </a:r>
            <a:r>
              <a:rPr lang="hr-HR" sz="2900" b="1" kern="100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 </a:t>
            </a:r>
            <a:r>
              <a:rPr lang="hr-HR" sz="2900" b="1" kern="1000" dirty="0" err="1">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across</a:t>
            </a:r>
            <a:r>
              <a:rPr lang="hr-HR" sz="2900" b="1" kern="100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 </a:t>
            </a:r>
            <a:r>
              <a:rPr lang="hr-HR" sz="2900" b="1" kern="1000" dirty="0" err="1">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timescales</a:t>
            </a:r>
            <a:endParaRPr lang="en-US" sz="2900" b="1" kern="100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13" name="Chevron 12">
            <a:extLst>
              <a:ext uri="{FF2B5EF4-FFF2-40B4-BE49-F238E27FC236}">
                <a16:creationId xmlns:a16="http://schemas.microsoft.com/office/drawing/2014/main" id="{EF79F13D-6BDD-204C-A45E-DB5CE7BFFF21}"/>
              </a:ext>
            </a:extLst>
          </p:cNvPr>
          <p:cNvSpPr/>
          <p:nvPr/>
        </p:nvSpPr>
        <p:spPr>
          <a:xfrm>
            <a:off x="2099472" y="3549828"/>
            <a:ext cx="852335" cy="108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ED6DB8E0-3DAF-2D4B-A4D1-5682AF4418E7}"/>
              </a:ext>
            </a:extLst>
          </p:cNvPr>
          <p:cNvSpPr/>
          <p:nvPr/>
        </p:nvSpPr>
        <p:spPr>
          <a:xfrm>
            <a:off x="3152642" y="3477828"/>
            <a:ext cx="852335" cy="126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hevron 14">
            <a:extLst>
              <a:ext uri="{FF2B5EF4-FFF2-40B4-BE49-F238E27FC236}">
                <a16:creationId xmlns:a16="http://schemas.microsoft.com/office/drawing/2014/main" id="{D4862B70-7D1C-DC4F-AE3F-BC77F5CC5BD3}"/>
              </a:ext>
            </a:extLst>
          </p:cNvPr>
          <p:cNvSpPr/>
          <p:nvPr/>
        </p:nvSpPr>
        <p:spPr>
          <a:xfrm>
            <a:off x="5236244" y="3225828"/>
            <a:ext cx="852335" cy="162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hevron 15">
            <a:extLst>
              <a:ext uri="{FF2B5EF4-FFF2-40B4-BE49-F238E27FC236}">
                <a16:creationId xmlns:a16="http://schemas.microsoft.com/office/drawing/2014/main" id="{1E969453-4CA1-244C-8DB4-085D0D6C4807}"/>
              </a:ext>
            </a:extLst>
          </p:cNvPr>
          <p:cNvSpPr/>
          <p:nvPr/>
        </p:nvSpPr>
        <p:spPr>
          <a:xfrm>
            <a:off x="6326736" y="3153828"/>
            <a:ext cx="852335" cy="180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hevron 16">
            <a:extLst>
              <a:ext uri="{FF2B5EF4-FFF2-40B4-BE49-F238E27FC236}">
                <a16:creationId xmlns:a16="http://schemas.microsoft.com/office/drawing/2014/main" id="{93E77B8C-B6E0-AC45-8C8B-B2773FE355F9}"/>
              </a:ext>
            </a:extLst>
          </p:cNvPr>
          <p:cNvSpPr/>
          <p:nvPr/>
        </p:nvSpPr>
        <p:spPr>
          <a:xfrm>
            <a:off x="7394490" y="3081828"/>
            <a:ext cx="852335" cy="198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hevron 17">
            <a:extLst>
              <a:ext uri="{FF2B5EF4-FFF2-40B4-BE49-F238E27FC236}">
                <a16:creationId xmlns:a16="http://schemas.microsoft.com/office/drawing/2014/main" id="{66DF8A29-4A7E-8440-A21C-7677564FDDB2}"/>
              </a:ext>
            </a:extLst>
          </p:cNvPr>
          <p:cNvSpPr/>
          <p:nvPr/>
        </p:nvSpPr>
        <p:spPr>
          <a:xfrm>
            <a:off x="8370528" y="2937828"/>
            <a:ext cx="852335" cy="216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Chevron 18">
            <a:extLst>
              <a:ext uri="{FF2B5EF4-FFF2-40B4-BE49-F238E27FC236}">
                <a16:creationId xmlns:a16="http://schemas.microsoft.com/office/drawing/2014/main" id="{4FBD917D-5646-FC48-BFF5-D80CDFE3E0E5}"/>
              </a:ext>
            </a:extLst>
          </p:cNvPr>
          <p:cNvSpPr/>
          <p:nvPr/>
        </p:nvSpPr>
        <p:spPr>
          <a:xfrm>
            <a:off x="9523780" y="2865828"/>
            <a:ext cx="852335" cy="234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986034FB-00CF-2140-AA73-33969202A868}"/>
              </a:ext>
            </a:extLst>
          </p:cNvPr>
          <p:cNvSpPr/>
          <p:nvPr/>
        </p:nvSpPr>
        <p:spPr>
          <a:xfrm>
            <a:off x="10649391" y="2757828"/>
            <a:ext cx="960361" cy="2520000"/>
          </a:xfrm>
          <a:prstGeom prst="chevron">
            <a:avLst>
              <a:gd name="adj" fmla="val 53333"/>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Chevron 20">
            <a:extLst>
              <a:ext uri="{FF2B5EF4-FFF2-40B4-BE49-F238E27FC236}">
                <a16:creationId xmlns:a16="http://schemas.microsoft.com/office/drawing/2014/main" id="{95BCB9C9-9342-A24C-95FA-BEFA191BBC46}"/>
              </a:ext>
            </a:extLst>
          </p:cNvPr>
          <p:cNvSpPr/>
          <p:nvPr/>
        </p:nvSpPr>
        <p:spPr>
          <a:xfrm rot="10800000">
            <a:off x="810365" y="3657828"/>
            <a:ext cx="852335" cy="90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9FA8EA41-F36C-6443-A25D-6E9FB5CEBA53}"/>
              </a:ext>
            </a:extLst>
          </p:cNvPr>
          <p:cNvCxnSpPr>
            <a:cxnSpLocks/>
          </p:cNvCxnSpPr>
          <p:nvPr/>
        </p:nvCxnSpPr>
        <p:spPr>
          <a:xfrm>
            <a:off x="11420079" y="2057400"/>
            <a:ext cx="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251FA15-C5AA-564B-9326-3EEC70A2752C}"/>
              </a:ext>
            </a:extLst>
          </p:cNvPr>
          <p:cNvCxnSpPr>
            <a:cxnSpLocks/>
          </p:cNvCxnSpPr>
          <p:nvPr/>
        </p:nvCxnSpPr>
        <p:spPr>
          <a:xfrm flipH="1">
            <a:off x="10360367" y="2057400"/>
            <a:ext cx="227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DBC9095-7F95-FB40-8FC5-8974580F1D2D}"/>
              </a:ext>
            </a:extLst>
          </p:cNvPr>
          <p:cNvCxnSpPr>
            <a:cxnSpLocks/>
          </p:cNvCxnSpPr>
          <p:nvPr/>
        </p:nvCxnSpPr>
        <p:spPr>
          <a:xfrm flipH="1">
            <a:off x="9262666" y="2057400"/>
            <a:ext cx="37989"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FBDD141-F308-5644-990C-7636DB4BE477}"/>
              </a:ext>
            </a:extLst>
          </p:cNvPr>
          <p:cNvCxnSpPr>
            <a:cxnSpLocks/>
          </p:cNvCxnSpPr>
          <p:nvPr/>
        </p:nvCxnSpPr>
        <p:spPr>
          <a:xfrm>
            <a:off x="8240943" y="2057400"/>
            <a:ext cx="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A078325-0FD0-6B42-BCA4-3FBDCE673DD3}"/>
              </a:ext>
            </a:extLst>
          </p:cNvPr>
          <p:cNvCxnSpPr>
            <a:cxnSpLocks/>
          </p:cNvCxnSpPr>
          <p:nvPr/>
        </p:nvCxnSpPr>
        <p:spPr>
          <a:xfrm>
            <a:off x="7181231" y="2057400"/>
            <a:ext cx="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A18B776-37FB-4641-8F5B-7B7B8C8B4B44}"/>
              </a:ext>
            </a:extLst>
          </p:cNvPr>
          <p:cNvCxnSpPr>
            <a:cxnSpLocks/>
          </p:cNvCxnSpPr>
          <p:nvPr/>
        </p:nvCxnSpPr>
        <p:spPr>
          <a:xfrm>
            <a:off x="6121519" y="2057400"/>
            <a:ext cx="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DE4F1BE-BD53-6946-B531-13A5C4393DF6}"/>
              </a:ext>
            </a:extLst>
          </p:cNvPr>
          <p:cNvCxnSpPr>
            <a:cxnSpLocks/>
          </p:cNvCxnSpPr>
          <p:nvPr/>
        </p:nvCxnSpPr>
        <p:spPr>
          <a:xfrm>
            <a:off x="5061807" y="2057400"/>
            <a:ext cx="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56B953F-BDF0-174C-93CA-C9EB98F3C51F}"/>
              </a:ext>
            </a:extLst>
          </p:cNvPr>
          <p:cNvCxnSpPr>
            <a:cxnSpLocks/>
          </p:cNvCxnSpPr>
          <p:nvPr/>
        </p:nvCxnSpPr>
        <p:spPr>
          <a:xfrm>
            <a:off x="4002095" y="2057400"/>
            <a:ext cx="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62F38C4-4F31-C34D-9D2D-690137B7F3FF}"/>
              </a:ext>
            </a:extLst>
          </p:cNvPr>
          <p:cNvCxnSpPr>
            <a:cxnSpLocks/>
          </p:cNvCxnSpPr>
          <p:nvPr/>
        </p:nvCxnSpPr>
        <p:spPr>
          <a:xfrm>
            <a:off x="2942383" y="2057400"/>
            <a:ext cx="0" cy="3566160"/>
          </a:xfrm>
          <a:prstGeom prst="line">
            <a:avLst/>
          </a:prstGeom>
          <a:ln>
            <a:solidFill>
              <a:srgbClr val="0E70C1"/>
            </a:solidFill>
            <a:prstDash val="dash"/>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D26EFC1-515D-B14D-B422-1BA35CD45DC4}"/>
              </a:ext>
            </a:extLst>
          </p:cNvPr>
          <p:cNvSpPr txBox="1"/>
          <p:nvPr/>
        </p:nvSpPr>
        <p:spPr>
          <a:xfrm rot="16200000">
            <a:off x="9414425" y="3846550"/>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Centuries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2" name="TextBox 41">
            <a:extLst>
              <a:ext uri="{FF2B5EF4-FFF2-40B4-BE49-F238E27FC236}">
                <a16:creationId xmlns:a16="http://schemas.microsoft.com/office/drawing/2014/main" id="{5BE79DB6-E12A-BF44-B780-A7930AF1AAB1}"/>
              </a:ext>
            </a:extLst>
          </p:cNvPr>
          <p:cNvSpPr txBox="1"/>
          <p:nvPr/>
        </p:nvSpPr>
        <p:spPr>
          <a:xfrm rot="16200000">
            <a:off x="8360175" y="3859346"/>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Decades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3" name="TextBox 42">
            <a:extLst>
              <a:ext uri="{FF2B5EF4-FFF2-40B4-BE49-F238E27FC236}">
                <a16:creationId xmlns:a16="http://schemas.microsoft.com/office/drawing/2014/main" id="{F2F80490-2B53-864C-8902-98D4B755789B}"/>
              </a:ext>
            </a:extLst>
          </p:cNvPr>
          <p:cNvSpPr txBox="1"/>
          <p:nvPr/>
        </p:nvSpPr>
        <p:spPr>
          <a:xfrm rot="16200000">
            <a:off x="7260204" y="3875807"/>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Years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4" name="TextBox 43">
            <a:extLst>
              <a:ext uri="{FF2B5EF4-FFF2-40B4-BE49-F238E27FC236}">
                <a16:creationId xmlns:a16="http://schemas.microsoft.com/office/drawing/2014/main" id="{FE2DB872-5874-F741-851C-C2CE52B62199}"/>
              </a:ext>
            </a:extLst>
          </p:cNvPr>
          <p:cNvSpPr txBox="1"/>
          <p:nvPr/>
        </p:nvSpPr>
        <p:spPr>
          <a:xfrm rot="16200000">
            <a:off x="6207939" y="3875807"/>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Seasons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5" name="TextBox 44">
            <a:extLst>
              <a:ext uri="{FF2B5EF4-FFF2-40B4-BE49-F238E27FC236}">
                <a16:creationId xmlns:a16="http://schemas.microsoft.com/office/drawing/2014/main" id="{B82CFC04-4536-6C49-BC1F-A5FBD7F9CB34}"/>
              </a:ext>
            </a:extLst>
          </p:cNvPr>
          <p:cNvSpPr txBox="1"/>
          <p:nvPr/>
        </p:nvSpPr>
        <p:spPr>
          <a:xfrm rot="16200000">
            <a:off x="5155674" y="3875807"/>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Months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6" name="TextBox 45">
            <a:extLst>
              <a:ext uri="{FF2B5EF4-FFF2-40B4-BE49-F238E27FC236}">
                <a16:creationId xmlns:a16="http://schemas.microsoft.com/office/drawing/2014/main" id="{6CE8FB8C-A35D-C949-9FA3-5B3F1E470C47}"/>
              </a:ext>
            </a:extLst>
          </p:cNvPr>
          <p:cNvSpPr txBox="1"/>
          <p:nvPr/>
        </p:nvSpPr>
        <p:spPr>
          <a:xfrm rot="16200000">
            <a:off x="4103409" y="3919344"/>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Weeks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8" name="TextBox 47">
            <a:extLst>
              <a:ext uri="{FF2B5EF4-FFF2-40B4-BE49-F238E27FC236}">
                <a16:creationId xmlns:a16="http://schemas.microsoft.com/office/drawing/2014/main" id="{901810CB-1182-2040-A903-898F47149EE6}"/>
              </a:ext>
            </a:extLst>
          </p:cNvPr>
          <p:cNvSpPr txBox="1"/>
          <p:nvPr/>
        </p:nvSpPr>
        <p:spPr>
          <a:xfrm rot="16200000">
            <a:off x="1955798" y="3898640"/>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Hours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9" name="TextBox 48">
            <a:extLst>
              <a:ext uri="{FF2B5EF4-FFF2-40B4-BE49-F238E27FC236}">
                <a16:creationId xmlns:a16="http://schemas.microsoft.com/office/drawing/2014/main" id="{5B87E69C-6343-FA4C-AAC6-FDD24D1F0FDC}"/>
              </a:ext>
            </a:extLst>
          </p:cNvPr>
          <p:cNvSpPr txBox="1"/>
          <p:nvPr/>
        </p:nvSpPr>
        <p:spPr>
          <a:xfrm rot="16200000">
            <a:off x="3015274" y="3900249"/>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Days</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cxnSp>
        <p:nvCxnSpPr>
          <p:cNvPr id="52" name="Straight Connector 51">
            <a:extLst>
              <a:ext uri="{FF2B5EF4-FFF2-40B4-BE49-F238E27FC236}">
                <a16:creationId xmlns:a16="http://schemas.microsoft.com/office/drawing/2014/main" id="{E57F8F23-B02E-DD48-AAA5-90FEAD237726}"/>
              </a:ext>
            </a:extLst>
          </p:cNvPr>
          <p:cNvCxnSpPr>
            <a:cxnSpLocks/>
          </p:cNvCxnSpPr>
          <p:nvPr/>
        </p:nvCxnSpPr>
        <p:spPr>
          <a:xfrm>
            <a:off x="971514" y="2057400"/>
            <a:ext cx="0" cy="3566160"/>
          </a:xfrm>
          <a:prstGeom prst="line">
            <a:avLst/>
          </a:prstGeom>
          <a:ln>
            <a:solidFill>
              <a:srgbClr val="0E70C1"/>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F94F0D94-3183-594B-B892-0F92BA7193D2}"/>
              </a:ext>
            </a:extLst>
          </p:cNvPr>
          <p:cNvSpPr txBox="1"/>
          <p:nvPr/>
        </p:nvSpPr>
        <p:spPr>
          <a:xfrm rot="16200000">
            <a:off x="-403944" y="3904645"/>
            <a:ext cx="2188963" cy="400110"/>
          </a:xfrm>
          <a:prstGeom prst="rect">
            <a:avLst/>
          </a:prstGeom>
          <a:noFill/>
        </p:spPr>
        <p:txBody>
          <a:bodyPr wrap="square" rtlCol="0">
            <a:spAutoFit/>
          </a:bodyPr>
          <a:lstStyle/>
          <a:p>
            <a:pPr algn="ctr"/>
            <a:r>
              <a:rPr lang="en-US" sz="2000" b="1">
                <a:solidFill>
                  <a:schemeClr val="accent1">
                    <a:lumMod val="60000"/>
                    <a:lumOff val="40000"/>
                  </a:schemeClr>
                </a:solidFill>
                <a:latin typeface="Avenir Book" panose="02000503020000020003" pitchFamily="2" charset="0"/>
                <a:cs typeface="Arial" panose="020B0604020202020204" pitchFamily="34" charset="0"/>
              </a:rPr>
              <a:t>Past climate</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54" name="TextBox 53">
            <a:extLst>
              <a:ext uri="{FF2B5EF4-FFF2-40B4-BE49-F238E27FC236}">
                <a16:creationId xmlns:a16="http://schemas.microsoft.com/office/drawing/2014/main" id="{11461A09-8397-2546-A44E-6376FDBB91AF}"/>
              </a:ext>
            </a:extLst>
          </p:cNvPr>
          <p:cNvSpPr txBox="1"/>
          <p:nvPr/>
        </p:nvSpPr>
        <p:spPr>
          <a:xfrm>
            <a:off x="6984474" y="1471835"/>
            <a:ext cx="2478527" cy="969496"/>
          </a:xfrm>
          <a:prstGeom prst="rect">
            <a:avLst/>
          </a:prstGeom>
          <a:solidFill>
            <a:schemeClr val="bg1"/>
          </a:solidFill>
          <a:ln w="12700">
            <a:noFill/>
          </a:ln>
        </p:spPr>
        <p:txBody>
          <a:bodyPr wrap="square" rtlCol="0">
            <a:spAutoFit/>
          </a:bodyPr>
          <a:lstStyle>
            <a:defPPr>
              <a:defRPr lang="en-US"/>
            </a:defPPr>
            <a:lvl1pPr algn="ctr">
              <a:defRPr sz="2000" b="1">
                <a:solidFill>
                  <a:srgbClr val="5DBB45"/>
                </a:solidFill>
                <a:latin typeface="Avenir Book" panose="02000503020000020003" pitchFamily="2" charset="0"/>
                <a:cs typeface="Arial" panose="020B0604020202020204" pitchFamily="34" charset="0"/>
              </a:defRPr>
            </a:lvl1pPr>
          </a:lstStyle>
          <a:p>
            <a:r>
              <a:rPr lang="en-US" sz="1900">
                <a:solidFill>
                  <a:srgbClr val="85CF56"/>
                </a:solidFill>
              </a:rPr>
              <a:t>Strategic planning and investment cycles, foresight</a:t>
            </a:r>
          </a:p>
        </p:txBody>
      </p:sp>
      <p:sp>
        <p:nvSpPr>
          <p:cNvPr id="56" name="TextBox 55">
            <a:extLst>
              <a:ext uri="{FF2B5EF4-FFF2-40B4-BE49-F238E27FC236}">
                <a16:creationId xmlns:a16="http://schemas.microsoft.com/office/drawing/2014/main" id="{FF84F460-0E38-5F42-BEAA-B6683232EC6E}"/>
              </a:ext>
            </a:extLst>
          </p:cNvPr>
          <p:cNvSpPr txBox="1"/>
          <p:nvPr/>
        </p:nvSpPr>
        <p:spPr>
          <a:xfrm>
            <a:off x="2401050" y="5349240"/>
            <a:ext cx="2195950" cy="253916"/>
          </a:xfrm>
          <a:prstGeom prst="rect">
            <a:avLst/>
          </a:prstGeom>
          <a:solidFill>
            <a:schemeClr val="bg1"/>
          </a:solidFill>
          <a:ln>
            <a:noFill/>
          </a:ln>
        </p:spPr>
        <p:txBody>
          <a:bodyPr wrap="square" rtlCol="0">
            <a:spAutoFit/>
          </a:bodyPr>
          <a:lstStyle/>
          <a:p>
            <a:pPr algn="ctr"/>
            <a:r>
              <a:rPr lang="en-US" sz="1050" b="1">
                <a:solidFill>
                  <a:srgbClr val="25A8CF"/>
                </a:solidFill>
                <a:latin typeface="Avenir Book" panose="02000503020000020003" pitchFamily="2" charset="0"/>
                <a:cs typeface="Arial" panose="020B0604020202020204" pitchFamily="34" charset="0"/>
              </a:rPr>
              <a:t>weather  forecasts</a:t>
            </a:r>
            <a:endParaRPr lang="en-US" sz="1000" b="1">
              <a:solidFill>
                <a:srgbClr val="25A8CF"/>
              </a:solidFill>
              <a:latin typeface="Avenir Book" panose="02000503020000020003" pitchFamily="2" charset="0"/>
              <a:cs typeface="Arial" panose="020B0604020202020204" pitchFamily="34" charset="0"/>
            </a:endParaRPr>
          </a:p>
        </p:txBody>
      </p:sp>
      <p:sp>
        <p:nvSpPr>
          <p:cNvPr id="60" name="TextBox 59">
            <a:extLst>
              <a:ext uri="{FF2B5EF4-FFF2-40B4-BE49-F238E27FC236}">
                <a16:creationId xmlns:a16="http://schemas.microsoft.com/office/drawing/2014/main" id="{077E93E5-20B6-8A41-BF07-3C35093F5CA8}"/>
              </a:ext>
            </a:extLst>
          </p:cNvPr>
          <p:cNvSpPr txBox="1"/>
          <p:nvPr/>
        </p:nvSpPr>
        <p:spPr>
          <a:xfrm>
            <a:off x="5669839" y="5349240"/>
            <a:ext cx="2638200" cy="253916"/>
          </a:xfrm>
          <a:prstGeom prst="rect">
            <a:avLst/>
          </a:prstGeom>
          <a:solidFill>
            <a:schemeClr val="bg1"/>
          </a:solidFill>
          <a:ln>
            <a:noFill/>
          </a:ln>
        </p:spPr>
        <p:txBody>
          <a:bodyPr wrap="square" rtlCol="0">
            <a:spAutoFit/>
          </a:bodyPr>
          <a:lstStyle/>
          <a:p>
            <a:pPr algn="ctr"/>
            <a:r>
              <a:rPr lang="en-US" sz="1050" b="1">
                <a:solidFill>
                  <a:srgbClr val="25A8CF"/>
                </a:solidFill>
                <a:latin typeface="Avenir Book" panose="02000503020000020003" pitchFamily="2" charset="0"/>
                <a:cs typeface="Arial" panose="020B0604020202020204" pitchFamily="34" charset="0"/>
              </a:rPr>
              <a:t>Sub-seasonal to seasonal predictions</a:t>
            </a:r>
          </a:p>
        </p:txBody>
      </p:sp>
      <p:sp>
        <p:nvSpPr>
          <p:cNvPr id="64" name="TextBox 63">
            <a:extLst>
              <a:ext uri="{FF2B5EF4-FFF2-40B4-BE49-F238E27FC236}">
                <a16:creationId xmlns:a16="http://schemas.microsoft.com/office/drawing/2014/main" id="{91802992-30E9-F644-8E2A-7EB074F60D47}"/>
              </a:ext>
            </a:extLst>
          </p:cNvPr>
          <p:cNvSpPr txBox="1"/>
          <p:nvPr/>
        </p:nvSpPr>
        <p:spPr>
          <a:xfrm>
            <a:off x="10242689" y="5349240"/>
            <a:ext cx="1727905" cy="253916"/>
          </a:xfrm>
          <a:prstGeom prst="rect">
            <a:avLst/>
          </a:prstGeom>
          <a:solidFill>
            <a:schemeClr val="bg1"/>
          </a:solidFill>
          <a:ln>
            <a:noFill/>
          </a:ln>
        </p:spPr>
        <p:txBody>
          <a:bodyPr wrap="square" rtlCol="0">
            <a:spAutoFit/>
          </a:bodyPr>
          <a:lstStyle/>
          <a:p>
            <a:pPr algn="ctr"/>
            <a:r>
              <a:rPr lang="en-US" sz="1050" b="1">
                <a:solidFill>
                  <a:srgbClr val="25A8CF"/>
                </a:solidFill>
                <a:latin typeface="Avenir Book" panose="02000503020000020003" pitchFamily="2" charset="0"/>
                <a:cs typeface="Arial" panose="020B0604020202020204" pitchFamily="34" charset="0"/>
              </a:rPr>
              <a:t>Climate projections</a:t>
            </a:r>
          </a:p>
        </p:txBody>
      </p:sp>
      <p:sp>
        <p:nvSpPr>
          <p:cNvPr id="74" name="TextBox 73">
            <a:extLst>
              <a:ext uri="{FF2B5EF4-FFF2-40B4-BE49-F238E27FC236}">
                <a16:creationId xmlns:a16="http://schemas.microsoft.com/office/drawing/2014/main" id="{D55C1DEE-084F-024E-AAE7-B8718CC9A815}"/>
              </a:ext>
            </a:extLst>
          </p:cNvPr>
          <p:cNvSpPr txBox="1"/>
          <p:nvPr/>
        </p:nvSpPr>
        <p:spPr>
          <a:xfrm>
            <a:off x="389482" y="5349240"/>
            <a:ext cx="1289447" cy="261610"/>
          </a:xfrm>
          <a:prstGeom prst="rect">
            <a:avLst/>
          </a:prstGeom>
          <a:solidFill>
            <a:schemeClr val="bg1"/>
          </a:solidFill>
          <a:ln>
            <a:noFill/>
          </a:ln>
        </p:spPr>
        <p:txBody>
          <a:bodyPr wrap="square" rtlCol="0">
            <a:spAutoFit/>
          </a:bodyPr>
          <a:lstStyle/>
          <a:p>
            <a:pPr algn="ctr"/>
            <a:r>
              <a:rPr lang="en-US" sz="1050" b="1">
                <a:solidFill>
                  <a:srgbClr val="25A8CF"/>
                </a:solidFill>
                <a:latin typeface="Avenir Book" panose="02000503020000020003" pitchFamily="2" charset="0"/>
                <a:cs typeface="Arial" panose="020B0604020202020204" pitchFamily="34" charset="0"/>
              </a:rPr>
              <a:t>climate records</a:t>
            </a:r>
            <a:endParaRPr lang="en-US" sz="1000" b="1">
              <a:solidFill>
                <a:srgbClr val="25A8CF"/>
              </a:solidFill>
              <a:latin typeface="Avenir Book" panose="02000503020000020003" pitchFamily="2" charset="0"/>
              <a:cs typeface="Arial" panose="020B0604020202020204" pitchFamily="34" charset="0"/>
            </a:endParaRPr>
          </a:p>
        </p:txBody>
      </p:sp>
      <p:sp>
        <p:nvSpPr>
          <p:cNvPr id="50" name="TextBox 49">
            <a:extLst>
              <a:ext uri="{FF2B5EF4-FFF2-40B4-BE49-F238E27FC236}">
                <a16:creationId xmlns:a16="http://schemas.microsoft.com/office/drawing/2014/main" id="{F9568B15-8FF4-CF4B-A005-56A02DE1E4ED}"/>
              </a:ext>
            </a:extLst>
          </p:cNvPr>
          <p:cNvSpPr txBox="1"/>
          <p:nvPr/>
        </p:nvSpPr>
        <p:spPr>
          <a:xfrm>
            <a:off x="9281401" y="1287870"/>
            <a:ext cx="2281341" cy="1261884"/>
          </a:xfrm>
          <a:prstGeom prst="rect">
            <a:avLst/>
          </a:prstGeom>
          <a:solidFill>
            <a:schemeClr val="bg1"/>
          </a:solidFill>
          <a:ln w="12700">
            <a:noFill/>
          </a:ln>
        </p:spPr>
        <p:txBody>
          <a:bodyPr wrap="square" rtlCol="0">
            <a:spAutoFit/>
          </a:bodyPr>
          <a:lstStyle>
            <a:defPPr>
              <a:defRPr lang="en-US"/>
            </a:defPPr>
            <a:lvl1pPr algn="ctr">
              <a:defRPr sz="2000" b="1">
                <a:solidFill>
                  <a:schemeClr val="accent6"/>
                </a:solidFill>
                <a:latin typeface="Avenir Book" panose="02000503020000020003" pitchFamily="2" charset="0"/>
                <a:cs typeface="Arial" panose="020B0604020202020204" pitchFamily="34" charset="0"/>
              </a:defRPr>
            </a:lvl1pPr>
          </a:lstStyle>
          <a:p>
            <a:r>
              <a:rPr lang="en-US" sz="1900">
                <a:solidFill>
                  <a:srgbClr val="A3BD9B"/>
                </a:solidFill>
              </a:rPr>
              <a:t>Long-term National and international policy development</a:t>
            </a:r>
          </a:p>
        </p:txBody>
      </p:sp>
      <p:sp>
        <p:nvSpPr>
          <p:cNvPr id="75" name="TextBox 74">
            <a:extLst>
              <a:ext uri="{FF2B5EF4-FFF2-40B4-BE49-F238E27FC236}">
                <a16:creationId xmlns:a16="http://schemas.microsoft.com/office/drawing/2014/main" id="{3832A108-A07C-A54C-88C2-C94CB0946238}"/>
              </a:ext>
            </a:extLst>
          </p:cNvPr>
          <p:cNvSpPr txBox="1"/>
          <p:nvPr/>
        </p:nvSpPr>
        <p:spPr>
          <a:xfrm>
            <a:off x="4178730" y="1907375"/>
            <a:ext cx="2969551" cy="969496"/>
          </a:xfrm>
          <a:prstGeom prst="rect">
            <a:avLst/>
          </a:prstGeom>
          <a:solidFill>
            <a:schemeClr val="bg1"/>
          </a:solidFill>
          <a:ln w="12700">
            <a:noFill/>
          </a:ln>
        </p:spPr>
        <p:txBody>
          <a:bodyPr wrap="square" rtlCol="0">
            <a:spAutoFit/>
          </a:bodyPr>
          <a:lstStyle>
            <a:defPPr>
              <a:defRPr lang="en-US"/>
            </a:defPPr>
            <a:lvl1pPr algn="ctr">
              <a:defRPr sz="2000" b="1">
                <a:solidFill>
                  <a:srgbClr val="5DBB45"/>
                </a:solidFill>
                <a:latin typeface="Avenir Book" panose="02000503020000020003" pitchFamily="2" charset="0"/>
                <a:cs typeface="Arial" panose="020B0604020202020204" pitchFamily="34" charset="0"/>
              </a:defRPr>
            </a:lvl1pPr>
          </a:lstStyle>
          <a:p>
            <a:r>
              <a:rPr lang="en-US" sz="1900">
                <a:solidFill>
                  <a:srgbClr val="4E9F3C"/>
                </a:solidFill>
              </a:rPr>
              <a:t>Slow onset warnings and anticipatory actions, tactical &amp; contingency planning</a:t>
            </a:r>
          </a:p>
        </p:txBody>
      </p:sp>
      <p:sp>
        <p:nvSpPr>
          <p:cNvPr id="76" name="TextBox 75">
            <a:extLst>
              <a:ext uri="{FF2B5EF4-FFF2-40B4-BE49-F238E27FC236}">
                <a16:creationId xmlns:a16="http://schemas.microsoft.com/office/drawing/2014/main" id="{EAA50B4C-9B1A-7947-A72E-D2FDFA799953}"/>
              </a:ext>
            </a:extLst>
          </p:cNvPr>
          <p:cNvSpPr txBox="1"/>
          <p:nvPr/>
        </p:nvSpPr>
        <p:spPr>
          <a:xfrm>
            <a:off x="8746653" y="5349240"/>
            <a:ext cx="1289447" cy="253916"/>
          </a:xfrm>
          <a:prstGeom prst="rect">
            <a:avLst/>
          </a:prstGeom>
          <a:solidFill>
            <a:schemeClr val="bg1"/>
          </a:solidFill>
          <a:ln>
            <a:noFill/>
          </a:ln>
        </p:spPr>
        <p:txBody>
          <a:bodyPr wrap="square" rtlCol="0">
            <a:spAutoFit/>
          </a:bodyPr>
          <a:lstStyle>
            <a:defPPr>
              <a:defRPr lang="en-US"/>
            </a:defPPr>
            <a:lvl1pPr algn="ctr">
              <a:defRPr sz="1050" b="1">
                <a:solidFill>
                  <a:srgbClr val="25A8CF"/>
                </a:solidFill>
                <a:latin typeface="Avenir Book" panose="02000503020000020003" pitchFamily="2" charset="0"/>
                <a:cs typeface="Arial" panose="020B0604020202020204" pitchFamily="34" charset="0"/>
              </a:defRPr>
            </a:lvl1pPr>
          </a:lstStyle>
          <a:p>
            <a:r>
              <a:rPr lang="en-US"/>
              <a:t>annual to decadal</a:t>
            </a:r>
          </a:p>
        </p:txBody>
      </p:sp>
      <p:sp>
        <p:nvSpPr>
          <p:cNvPr id="51" name="TextBox 50">
            <a:extLst>
              <a:ext uri="{FF2B5EF4-FFF2-40B4-BE49-F238E27FC236}">
                <a16:creationId xmlns:a16="http://schemas.microsoft.com/office/drawing/2014/main" id="{8C0442C8-1C3A-3746-859F-3D4968E4C794}"/>
              </a:ext>
            </a:extLst>
          </p:cNvPr>
          <p:cNvSpPr txBox="1"/>
          <p:nvPr/>
        </p:nvSpPr>
        <p:spPr>
          <a:xfrm>
            <a:off x="1036003" y="5328593"/>
            <a:ext cx="2188963" cy="307777"/>
          </a:xfrm>
          <a:prstGeom prst="rect">
            <a:avLst/>
          </a:prstGeom>
          <a:noFill/>
        </p:spPr>
        <p:txBody>
          <a:bodyPr wrap="square" rtlCol="0">
            <a:spAutoFit/>
          </a:bodyPr>
          <a:lstStyle/>
          <a:p>
            <a:pPr algn="ctr"/>
            <a:r>
              <a:rPr lang="en-US" sz="1400" b="1">
                <a:solidFill>
                  <a:schemeClr val="accent1">
                    <a:lumMod val="60000"/>
                    <a:lumOff val="40000"/>
                  </a:schemeClr>
                </a:solidFill>
                <a:latin typeface="Avenir Book" panose="02000503020000020003" pitchFamily="2" charset="0"/>
                <a:cs typeface="Arial" panose="020B0604020202020204" pitchFamily="34" charset="0"/>
              </a:rPr>
              <a:t>Now</a:t>
            </a:r>
            <a:endParaRPr lang="en-US" b="1">
              <a:solidFill>
                <a:schemeClr val="accent1">
                  <a:lumMod val="60000"/>
                  <a:lumOff val="40000"/>
                </a:schemeClr>
              </a:solidFill>
              <a:latin typeface="Avenir Book" panose="02000503020000020003" pitchFamily="2" charset="0"/>
              <a:cs typeface="Arial" panose="020B0604020202020204" pitchFamily="34" charset="0"/>
            </a:endParaRPr>
          </a:p>
        </p:txBody>
      </p:sp>
      <p:sp>
        <p:nvSpPr>
          <p:cNvPr id="40" name="TextBox 39">
            <a:extLst>
              <a:ext uri="{FF2B5EF4-FFF2-40B4-BE49-F238E27FC236}">
                <a16:creationId xmlns:a16="http://schemas.microsoft.com/office/drawing/2014/main" id="{4FB39EB2-B773-1148-8D7B-DE82B3E01806}"/>
              </a:ext>
            </a:extLst>
          </p:cNvPr>
          <p:cNvSpPr txBox="1"/>
          <p:nvPr/>
        </p:nvSpPr>
        <p:spPr>
          <a:xfrm>
            <a:off x="1689959" y="2056386"/>
            <a:ext cx="2493997" cy="969496"/>
          </a:xfrm>
          <a:prstGeom prst="rect">
            <a:avLst/>
          </a:prstGeom>
          <a:solidFill>
            <a:schemeClr val="bg1"/>
          </a:solidFill>
          <a:ln w="12700">
            <a:noFill/>
          </a:ln>
        </p:spPr>
        <p:txBody>
          <a:bodyPr wrap="square" rtlCol="0">
            <a:spAutoFit/>
          </a:bodyPr>
          <a:lstStyle/>
          <a:p>
            <a:pPr algn="ctr"/>
            <a:r>
              <a:rPr lang="en-US" sz="1900" b="1" dirty="0">
                <a:solidFill>
                  <a:schemeClr val="accent6">
                    <a:lumMod val="75000"/>
                  </a:schemeClr>
                </a:solidFill>
                <a:latin typeface="Avenir Book" panose="02000503020000020003" pitchFamily="2" charset="0"/>
                <a:cs typeface="Arial" panose="020B0604020202020204" pitchFamily="34" charset="0"/>
              </a:rPr>
              <a:t>Early warnings, preparatory actions, operational support</a:t>
            </a:r>
          </a:p>
        </p:txBody>
      </p:sp>
      <p:sp>
        <p:nvSpPr>
          <p:cNvPr id="11" name="Chevron 10">
            <a:extLst>
              <a:ext uri="{FF2B5EF4-FFF2-40B4-BE49-F238E27FC236}">
                <a16:creationId xmlns:a16="http://schemas.microsoft.com/office/drawing/2014/main" id="{4CA2141C-CC1A-694A-A202-25CE058077D6}"/>
              </a:ext>
            </a:extLst>
          </p:cNvPr>
          <p:cNvSpPr/>
          <p:nvPr/>
        </p:nvSpPr>
        <p:spPr>
          <a:xfrm>
            <a:off x="4181673" y="3297828"/>
            <a:ext cx="852335" cy="1440000"/>
          </a:xfrm>
          <a:prstGeom prst="chevron">
            <a:avLst/>
          </a:prstGeom>
          <a:gradFill>
            <a:gsLst>
              <a:gs pos="0">
                <a:srgbClr val="F8A601"/>
              </a:gs>
              <a:gs pos="100000">
                <a:srgbClr val="DFC2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7491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rge container ship in the water&#10;&#10;Description automatically generated">
            <a:extLst>
              <a:ext uri="{FF2B5EF4-FFF2-40B4-BE49-F238E27FC236}">
                <a16:creationId xmlns:a16="http://schemas.microsoft.com/office/drawing/2014/main" id="{8CADB354-7FAE-BDDD-090D-F79ABF0F34D1}"/>
              </a:ext>
            </a:extLst>
          </p:cNvPr>
          <p:cNvPicPr>
            <a:picLocks noChangeAspect="1"/>
          </p:cNvPicPr>
          <p:nvPr/>
        </p:nvPicPr>
        <p:blipFill>
          <a:blip r:embed="rId2"/>
          <a:srcRect r="902" b="11019"/>
          <a:stretch>
            <a:fillRect/>
          </a:stretch>
        </p:blipFill>
        <p:spPr>
          <a:xfrm>
            <a:off x="8829843" y="1554243"/>
            <a:ext cx="2070935" cy="1822880"/>
          </a:xfrm>
          <a:custGeom>
            <a:avLst/>
            <a:gdLst>
              <a:gd name="connsiteX0" fmla="*/ 902824 w 2070935"/>
              <a:gd name="connsiteY0" fmla="*/ 0 h 1822880"/>
              <a:gd name="connsiteX1" fmla="*/ 1135926 w 2070935"/>
              <a:gd name="connsiteY1" fmla="*/ 0 h 1822880"/>
              <a:gd name="connsiteX2" fmla="*/ 1231301 w 2070935"/>
              <a:gd name="connsiteY2" fmla="*/ 12658 h 1822880"/>
              <a:gd name="connsiteX3" fmla="*/ 2070935 w 2070935"/>
              <a:gd name="connsiteY3" fmla="*/ 908480 h 1822880"/>
              <a:gd name="connsiteX4" fmla="*/ 1019375 w 2070935"/>
              <a:gd name="connsiteY4" fmla="*/ 1822880 h 1822880"/>
              <a:gd name="connsiteX5" fmla="*/ 15091 w 2070935"/>
              <a:gd name="connsiteY5" fmla="*/ 1180395 h 1822880"/>
              <a:gd name="connsiteX6" fmla="*/ 0 w 2070935"/>
              <a:gd name="connsiteY6" fmla="*/ 1129359 h 1822880"/>
              <a:gd name="connsiteX7" fmla="*/ 0 w 2070935"/>
              <a:gd name="connsiteY7" fmla="*/ 687602 h 1822880"/>
              <a:gd name="connsiteX8" fmla="*/ 15091 w 2070935"/>
              <a:gd name="connsiteY8" fmla="*/ 636566 h 1822880"/>
              <a:gd name="connsiteX9" fmla="*/ 807449 w 2070935"/>
              <a:gd name="connsiteY9" fmla="*/ 12658 h 182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0935" h="1822880">
                <a:moveTo>
                  <a:pt x="902824" y="0"/>
                </a:moveTo>
                <a:lnTo>
                  <a:pt x="1135926" y="0"/>
                </a:lnTo>
                <a:lnTo>
                  <a:pt x="1231301" y="12658"/>
                </a:lnTo>
                <a:cubicBezTo>
                  <a:pt x="1710480" y="97922"/>
                  <a:pt x="2070935" y="466597"/>
                  <a:pt x="2070935" y="908480"/>
                </a:cubicBezTo>
                <a:cubicBezTo>
                  <a:pt x="2070935" y="1413489"/>
                  <a:pt x="1600136" y="1822880"/>
                  <a:pt x="1019375" y="1822880"/>
                </a:cubicBezTo>
                <a:cubicBezTo>
                  <a:pt x="547507" y="1822880"/>
                  <a:pt x="148231" y="1552618"/>
                  <a:pt x="15091" y="1180395"/>
                </a:cubicBezTo>
                <a:lnTo>
                  <a:pt x="0" y="1129359"/>
                </a:lnTo>
                <a:lnTo>
                  <a:pt x="0" y="687602"/>
                </a:lnTo>
                <a:lnTo>
                  <a:pt x="15091" y="636566"/>
                </a:lnTo>
                <a:cubicBezTo>
                  <a:pt x="127748" y="321607"/>
                  <a:pt x="430952" y="79651"/>
                  <a:pt x="807449" y="12658"/>
                </a:cubicBezTo>
                <a:close/>
              </a:path>
            </a:pathLst>
          </a:custGeom>
          <a:ln w="38100">
            <a:solidFill>
              <a:schemeClr val="accent1"/>
            </a:solidFill>
          </a:ln>
        </p:spPr>
      </p:pic>
      <p:sp>
        <p:nvSpPr>
          <p:cNvPr id="2" name="Shape 79">
            <a:extLst>
              <a:ext uri="{FF2B5EF4-FFF2-40B4-BE49-F238E27FC236}">
                <a16:creationId xmlns:a16="http://schemas.microsoft.com/office/drawing/2014/main" id="{E6E20B31-3AF5-06A5-F9DE-67980392568F}"/>
              </a:ext>
            </a:extLst>
          </p:cNvPr>
          <p:cNvSpPr/>
          <p:nvPr/>
        </p:nvSpPr>
        <p:spPr>
          <a:xfrm>
            <a:off x="1123388" y="764169"/>
            <a:ext cx="10051293" cy="436017"/>
          </a:xfrm>
          <a:prstGeom prst="rect">
            <a:avLst/>
          </a:prstGeom>
          <a:extLst>
            <a:ext uri="{C572A759-6A51-4108-AA02-DFA0A04FC94B}">
              <ma14:wrappingTextBoxFlag xmlns="" xmlns:ma14="http://schemas.microsoft.com/office/mac/drawingml/2011/main" val="1"/>
            </a:ext>
          </a:extLst>
        </p:spPr>
        <p:txBody>
          <a:bodyPr lIns="91440" tIns="45720" rIns="91440" bIns="45720" anchor="t"/>
          <a:lstStyle/>
          <a:p>
            <a:pPr>
              <a:lnSpc>
                <a:spcPct val="90000"/>
              </a:lnSpc>
              <a:spcBef>
                <a:spcPts val="1000"/>
              </a:spcBef>
            </a:pPr>
            <a:r>
              <a:rPr lang="hr-HR" sz="3200" b="1" dirty="0">
                <a:solidFill>
                  <a:srgbClr val="005BAA"/>
                </a:solidFill>
                <a:latin typeface="Arial"/>
                <a:cs typeface="Arial"/>
                <a:sym typeface="Montserrat-Regular"/>
              </a:rPr>
              <a:t>Science, </a:t>
            </a:r>
            <a:r>
              <a:rPr lang="hr-HR" sz="3200" b="1" dirty="0" err="1">
                <a:solidFill>
                  <a:srgbClr val="005BAA"/>
                </a:solidFill>
                <a:latin typeface="Arial"/>
                <a:cs typeface="Arial"/>
                <a:sym typeface="Montserrat-Regular"/>
              </a:rPr>
              <a:t>Infrastructure</a:t>
            </a:r>
            <a:r>
              <a:rPr lang="hr-HR" sz="3200" b="1" dirty="0">
                <a:solidFill>
                  <a:srgbClr val="005BAA"/>
                </a:solidFill>
                <a:latin typeface="Arial"/>
                <a:cs typeface="Arial"/>
                <a:sym typeface="Montserrat-Regular"/>
              </a:rPr>
              <a:t> </a:t>
            </a:r>
            <a:r>
              <a:rPr lang="hr-HR" sz="3200" b="1" dirty="0" err="1">
                <a:solidFill>
                  <a:srgbClr val="005BAA"/>
                </a:solidFill>
                <a:latin typeface="Arial"/>
                <a:cs typeface="Arial"/>
                <a:sym typeface="Montserrat-Regular"/>
              </a:rPr>
              <a:t>and</a:t>
            </a:r>
            <a:r>
              <a:rPr lang="hr-HR" sz="3200" b="1" dirty="0">
                <a:solidFill>
                  <a:srgbClr val="005BAA"/>
                </a:solidFill>
                <a:latin typeface="Arial"/>
                <a:cs typeface="Arial"/>
                <a:sym typeface="Montserrat-Regular"/>
              </a:rPr>
              <a:t> </a:t>
            </a:r>
            <a:r>
              <a:rPr lang="hr-HR" sz="3200" b="1" dirty="0" err="1">
                <a:solidFill>
                  <a:srgbClr val="005BAA"/>
                </a:solidFill>
                <a:latin typeface="Arial"/>
                <a:cs typeface="Arial"/>
                <a:sym typeface="Montserrat-Regular"/>
              </a:rPr>
              <a:t>Services</a:t>
            </a:r>
            <a:r>
              <a:rPr lang="hr-HR" sz="3200" b="1" dirty="0">
                <a:solidFill>
                  <a:srgbClr val="005BAA"/>
                </a:solidFill>
                <a:latin typeface="Arial"/>
                <a:cs typeface="Arial"/>
                <a:sym typeface="Montserrat-Regular"/>
              </a:rPr>
              <a:t> for </a:t>
            </a:r>
            <a:r>
              <a:rPr lang="hr-HR" sz="3200" b="1" dirty="0" err="1">
                <a:solidFill>
                  <a:srgbClr val="005BAA"/>
                </a:solidFill>
                <a:latin typeface="Arial"/>
                <a:cs typeface="Arial"/>
                <a:sym typeface="Montserrat-Regular"/>
              </a:rPr>
              <a:t>all</a:t>
            </a:r>
            <a:r>
              <a:rPr lang="hr-HR" sz="3200" b="1" dirty="0">
                <a:solidFill>
                  <a:srgbClr val="005BAA"/>
                </a:solidFill>
                <a:latin typeface="Arial"/>
                <a:cs typeface="Arial"/>
                <a:sym typeface="Montserrat-Regular"/>
              </a:rPr>
              <a:t> </a:t>
            </a:r>
            <a:r>
              <a:rPr lang="hr-HR" sz="3200" b="1" dirty="0" err="1">
                <a:solidFill>
                  <a:srgbClr val="005BAA"/>
                </a:solidFill>
                <a:latin typeface="Arial"/>
                <a:cs typeface="Arial"/>
                <a:sym typeface="Montserrat-Regular"/>
              </a:rPr>
              <a:t>Sectors</a:t>
            </a:r>
            <a:endParaRPr lang="en-US" sz="3200" b="1" dirty="0">
              <a:solidFill>
                <a:srgbClr val="005BAA"/>
              </a:solidFill>
              <a:latin typeface="Arial"/>
              <a:cs typeface="Arial"/>
              <a:sym typeface="Montserrat-Regular"/>
            </a:endParaRPr>
          </a:p>
        </p:txBody>
      </p:sp>
      <p:sp>
        <p:nvSpPr>
          <p:cNvPr id="3" name="Oval 2">
            <a:extLst>
              <a:ext uri="{FF2B5EF4-FFF2-40B4-BE49-F238E27FC236}">
                <a16:creationId xmlns:a16="http://schemas.microsoft.com/office/drawing/2014/main" id="{456498FF-2C8F-6EE4-5F09-752E54053E18}"/>
              </a:ext>
            </a:extLst>
          </p:cNvPr>
          <p:cNvSpPr/>
          <p:nvPr/>
        </p:nvSpPr>
        <p:spPr>
          <a:xfrm rot="378137">
            <a:off x="808345" y="1545485"/>
            <a:ext cx="2103120" cy="1828800"/>
          </a:xfrm>
          <a:prstGeom prst="ellipse">
            <a:avLst/>
          </a:prstGeom>
          <a:blipFill>
            <a:blip r:embed="rId3"/>
            <a:stretch>
              <a:fillRect/>
            </a:stretch>
          </a:blipFill>
          <a:ln w="38100">
            <a:solidFill>
              <a:srgbClr val="0D70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11DEB0C-7AD7-50D4-E25B-A275C6E70798}"/>
              </a:ext>
            </a:extLst>
          </p:cNvPr>
          <p:cNvSpPr/>
          <p:nvPr/>
        </p:nvSpPr>
        <p:spPr>
          <a:xfrm>
            <a:off x="3446570" y="1556941"/>
            <a:ext cx="2103120" cy="1828800"/>
          </a:xfrm>
          <a:prstGeom prst="ellipse">
            <a:avLst/>
          </a:prstGeom>
          <a:blipFill>
            <a:blip r:embed="rId4"/>
            <a:stretch>
              <a:fillRect/>
            </a:stretch>
          </a:blipFill>
          <a:ln w="38100">
            <a:solidFill>
              <a:srgbClr val="75B9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B638F5E-B815-BE52-1C75-AFBADF6437BE}"/>
              </a:ext>
            </a:extLst>
          </p:cNvPr>
          <p:cNvSpPr/>
          <p:nvPr/>
        </p:nvSpPr>
        <p:spPr>
          <a:xfrm>
            <a:off x="3446570" y="3731181"/>
            <a:ext cx="2103120" cy="1828800"/>
          </a:xfrm>
          <a:prstGeom prst="ellipse">
            <a:avLst/>
          </a:prstGeom>
          <a:blipFill>
            <a:blip r:embed="rId5"/>
            <a:stretch>
              <a:fillRect/>
            </a:stretch>
          </a:blipFill>
          <a:ln w="38100">
            <a:solidFill>
              <a:srgbClr val="F8A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1CDCA9-3047-324E-7245-DA09314801A0}"/>
              </a:ext>
            </a:extLst>
          </p:cNvPr>
          <p:cNvSpPr/>
          <p:nvPr/>
        </p:nvSpPr>
        <p:spPr>
          <a:xfrm>
            <a:off x="6113570" y="1556941"/>
            <a:ext cx="2103120" cy="1828800"/>
          </a:xfrm>
          <a:prstGeom prst="ellipse">
            <a:avLst/>
          </a:prstGeom>
          <a:blipFill>
            <a:blip r:embed="rId6"/>
            <a:stretch>
              <a:fillRect/>
            </a:stretch>
          </a:blipFill>
          <a:ln w="38100">
            <a:solidFill>
              <a:srgbClr val="F8A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F1CA44-8D1F-0D7F-A28E-7425EA5AB049}"/>
              </a:ext>
            </a:extLst>
          </p:cNvPr>
          <p:cNvSpPr/>
          <p:nvPr/>
        </p:nvSpPr>
        <p:spPr>
          <a:xfrm>
            <a:off x="6113570" y="3731181"/>
            <a:ext cx="2103120" cy="1828800"/>
          </a:xfrm>
          <a:prstGeom prst="ellipse">
            <a:avLst/>
          </a:prstGeom>
          <a:blipFill>
            <a:blip r:embed="rId7"/>
            <a:stretch>
              <a:fillRect/>
            </a:stretch>
          </a:blipFill>
          <a:ln w="38100">
            <a:solidFill>
              <a:srgbClr val="75B9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552E0A-F1DE-F0DA-6600-38B833815EA2}"/>
              </a:ext>
            </a:extLst>
          </p:cNvPr>
          <p:cNvSpPr/>
          <p:nvPr/>
        </p:nvSpPr>
        <p:spPr>
          <a:xfrm>
            <a:off x="902368" y="3784898"/>
            <a:ext cx="2103120" cy="1828800"/>
          </a:xfrm>
          <a:prstGeom prst="ellipse">
            <a:avLst/>
          </a:prstGeom>
          <a:blipFill>
            <a:blip r:embed="rId8"/>
            <a:stretch>
              <a:fillRect/>
            </a:stretch>
          </a:blipFill>
          <a:ln w="38100">
            <a:solidFill>
              <a:srgbClr val="23A6D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B3B561E-FCC4-17C3-A57C-93D1B1B70F01}"/>
              </a:ext>
            </a:extLst>
          </p:cNvPr>
          <p:cNvPicPr>
            <a:picLocks noChangeAspect="1"/>
          </p:cNvPicPr>
          <p:nvPr/>
        </p:nvPicPr>
        <p:blipFill>
          <a:blip r:embed="rId9"/>
          <a:srcRect/>
          <a:stretch/>
        </p:blipFill>
        <p:spPr>
          <a:xfrm>
            <a:off x="8907892" y="3731181"/>
            <a:ext cx="1914838" cy="2703300"/>
          </a:xfrm>
          <a:prstGeom prst="rect">
            <a:avLst/>
          </a:prstGeom>
          <a:ln w="38100">
            <a:solidFill>
              <a:srgbClr val="0D70C1"/>
            </a:solidFill>
          </a:ln>
        </p:spPr>
      </p:pic>
    </p:spTree>
    <p:extLst>
      <p:ext uri="{BB962C8B-B14F-4D97-AF65-F5344CB8AC3E}">
        <p14:creationId xmlns:p14="http://schemas.microsoft.com/office/powerpoint/2010/main" val="273451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Arco de bloque 64">
            <a:extLst>
              <a:ext uri="{FF2B5EF4-FFF2-40B4-BE49-F238E27FC236}">
                <a16:creationId xmlns:a16="http://schemas.microsoft.com/office/drawing/2014/main" id="{5A29C6BE-155D-76CE-F511-10AACC083EEE}"/>
              </a:ext>
            </a:extLst>
          </p:cNvPr>
          <p:cNvSpPr/>
          <p:nvPr/>
        </p:nvSpPr>
        <p:spPr>
          <a:xfrm rot="4669210">
            <a:off x="5349940" y="1448977"/>
            <a:ext cx="2396604" cy="2654524"/>
          </a:xfrm>
          <a:prstGeom prst="blockArc">
            <a:avLst>
              <a:gd name="adj1" fmla="val 10619198"/>
              <a:gd name="adj2" fmla="val 21539911"/>
              <a:gd name="adj3" fmla="val 10495"/>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64" name="Arco de bloque 63">
            <a:extLst>
              <a:ext uri="{FF2B5EF4-FFF2-40B4-BE49-F238E27FC236}">
                <a16:creationId xmlns:a16="http://schemas.microsoft.com/office/drawing/2014/main" id="{2DBACBD2-844F-907F-9C63-D2A0ABFB6C40}"/>
              </a:ext>
            </a:extLst>
          </p:cNvPr>
          <p:cNvSpPr/>
          <p:nvPr/>
        </p:nvSpPr>
        <p:spPr>
          <a:xfrm rot="10800000">
            <a:off x="4635988" y="3580928"/>
            <a:ext cx="1911943" cy="1758430"/>
          </a:xfrm>
          <a:prstGeom prst="blockArc">
            <a:avLst>
              <a:gd name="adj1" fmla="val 10800000"/>
              <a:gd name="adj2" fmla="val 21539911"/>
              <a:gd name="adj3" fmla="val 10495"/>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63" name="Arco de bloque 62">
            <a:extLst>
              <a:ext uri="{FF2B5EF4-FFF2-40B4-BE49-F238E27FC236}">
                <a16:creationId xmlns:a16="http://schemas.microsoft.com/office/drawing/2014/main" id="{C60F6514-8D54-9570-A6F0-89016A3E4735}"/>
              </a:ext>
            </a:extLst>
          </p:cNvPr>
          <p:cNvSpPr/>
          <p:nvPr/>
        </p:nvSpPr>
        <p:spPr>
          <a:xfrm rot="16421657">
            <a:off x="3555573" y="1372510"/>
            <a:ext cx="2501114" cy="2977982"/>
          </a:xfrm>
          <a:prstGeom prst="blockArc">
            <a:avLst>
              <a:gd name="adj1" fmla="val 11487142"/>
              <a:gd name="adj2" fmla="val 21539911"/>
              <a:gd name="adj3" fmla="val 10495"/>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graphicFrame>
        <p:nvGraphicFramePr>
          <p:cNvPr id="8" name="Diagram 3">
            <a:extLst>
              <a:ext uri="{FF2B5EF4-FFF2-40B4-BE49-F238E27FC236}">
                <a16:creationId xmlns:a16="http://schemas.microsoft.com/office/drawing/2014/main" id="{45C79F52-68B8-A5A4-742B-00C8C56A79D2}"/>
              </a:ext>
            </a:extLst>
          </p:cNvPr>
          <p:cNvGraphicFramePr/>
          <p:nvPr/>
        </p:nvGraphicFramePr>
        <p:xfrm>
          <a:off x="3314700" y="1125821"/>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5672FF68-DCC1-E329-3E33-CD354E651F25}"/>
              </a:ext>
            </a:extLst>
          </p:cNvPr>
          <p:cNvSpPr txBox="1"/>
          <p:nvPr/>
        </p:nvSpPr>
        <p:spPr>
          <a:xfrm>
            <a:off x="8854042" y="3743072"/>
            <a:ext cx="3337958" cy="1815882"/>
          </a:xfrm>
          <a:prstGeom prst="rect">
            <a:avLst/>
          </a:prstGeom>
          <a:solidFill>
            <a:schemeClr val="accent3">
              <a:lumMod val="20000"/>
              <a:lumOff val="80000"/>
            </a:schemeClr>
          </a:solidFill>
          <a:effectLst>
            <a:outerShdw blurRad="50800" dist="38100" dir="5400000" algn="t" rotWithShape="0">
              <a:prstClr val="black">
                <a:alpha val="40000"/>
              </a:prstClr>
            </a:outerShdw>
          </a:effectLst>
        </p:spPr>
        <p:txBody>
          <a:bodyPr wrap="square" lIns="91440" tIns="45720" rIns="91440" bIns="45720" anchor="t">
            <a:spAutoFit/>
          </a:bodyPr>
          <a:lstStyle/>
          <a:p>
            <a:pPr marL="171450" indent="-171450">
              <a:buFont typeface="Arial" panose="020B0604020202020204" pitchFamily="34" charset="0"/>
              <a:buChar char="•"/>
            </a:pPr>
            <a:endParaRPr lang="fr-CH" sz="1400" dirty="0">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H" sz="1400" dirty="0">
                <a:solidFill>
                  <a:srgbClr val="333333"/>
                </a:solidFill>
                <a:latin typeface="Arial" panose="020B0604020202020204" pitchFamily="34" charset="0"/>
                <a:cs typeface="Arial" panose="020B0604020202020204" pitchFamily="34" charset="0"/>
              </a:rPr>
              <a:t>Provide forecasts at</a:t>
            </a:r>
            <a:r>
              <a:rPr lang="en-CH" sz="1400" b="0" dirty="0">
                <a:solidFill>
                  <a:srgbClr val="333333"/>
                </a:solidFill>
                <a:latin typeface="Arial" panose="020B0604020202020204" pitchFamily="34" charset="0"/>
                <a:cs typeface="Arial" panose="020B0604020202020204" pitchFamily="34" charset="0"/>
              </a:rPr>
              <a:t> </a:t>
            </a:r>
            <a:r>
              <a:rPr lang="en-CH" sz="1400" dirty="0">
                <a:solidFill>
                  <a:srgbClr val="333333"/>
                </a:solidFill>
                <a:latin typeface="Arial" panose="020B0604020202020204" pitchFamily="34" charset="0"/>
                <a:cs typeface="Arial" panose="020B0604020202020204" pitchFamily="34" charset="0"/>
              </a:rPr>
              <a:t>different time scales</a:t>
            </a:r>
            <a:r>
              <a:rPr lang="en-CH" sz="1400" b="0" dirty="0">
                <a:solidFill>
                  <a:srgbClr val="333333"/>
                </a:solidFill>
                <a:latin typeface="Arial" panose="020B0604020202020204" pitchFamily="34" charset="0"/>
                <a:cs typeface="Arial" panose="020B0604020202020204" pitchFamily="34" charset="0"/>
              </a:rPr>
              <a:t>,</a:t>
            </a:r>
            <a:r>
              <a:rPr lang="en-CH" sz="1400" dirty="0">
                <a:solidFill>
                  <a:srgbClr val="333333"/>
                </a:solidFill>
                <a:latin typeface="Arial" panose="020B0604020202020204" pitchFamily="34" charset="0"/>
                <a:cs typeface="Arial" panose="020B0604020202020204" pitchFamily="34" charset="0"/>
              </a:rPr>
              <a:t> from early warnings to climate outlooks</a:t>
            </a:r>
            <a:endParaRPr lang="en-CH" sz="1400"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H" sz="1400" dirty="0">
                <a:solidFill>
                  <a:srgbClr val="333333"/>
                </a:solidFill>
                <a:latin typeface="Arial" panose="020B0604020202020204" pitchFamily="34" charset="0"/>
                <a:cs typeface="Arial" panose="020B0604020202020204" pitchFamily="34" charset="0"/>
              </a:rPr>
              <a:t>Co-develop sectoral services (risk management, transport, energy, agriculture, health, tourism, etc.)</a:t>
            </a:r>
            <a:endParaRPr lang="fr-CH" sz="1400" dirty="0">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CH" sz="1400" dirty="0">
              <a:solidFill>
                <a:srgbClr val="000000"/>
              </a:solidFill>
              <a:latin typeface="Arial" panose="020B0604020202020204" pitchFamily="34" charset="0"/>
              <a:cs typeface="Arial" panose="020B0604020202020204" pitchFamily="34" charset="0"/>
            </a:endParaRPr>
          </a:p>
        </p:txBody>
      </p:sp>
      <p:cxnSp>
        <p:nvCxnSpPr>
          <p:cNvPr id="12" name="Conector recto de flecha 11">
            <a:extLst>
              <a:ext uri="{FF2B5EF4-FFF2-40B4-BE49-F238E27FC236}">
                <a16:creationId xmlns:a16="http://schemas.microsoft.com/office/drawing/2014/main" id="{519BB5C1-5B2D-FBB2-8CEC-F4A5FFC8EB09}"/>
              </a:ext>
            </a:extLst>
          </p:cNvPr>
          <p:cNvCxnSpPr>
            <a:cxnSpLocks/>
          </p:cNvCxnSpPr>
          <p:nvPr/>
        </p:nvCxnSpPr>
        <p:spPr>
          <a:xfrm>
            <a:off x="8006316" y="4296430"/>
            <a:ext cx="729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B7E8329C-45B9-20F4-1F25-84F827CDDE24}"/>
              </a:ext>
            </a:extLst>
          </p:cNvPr>
          <p:cNvSpPr txBox="1"/>
          <p:nvPr/>
        </p:nvSpPr>
        <p:spPr>
          <a:xfrm>
            <a:off x="9184976" y="1175801"/>
            <a:ext cx="2883023" cy="2031325"/>
          </a:xfrm>
          <a:prstGeom prst="rect">
            <a:avLst/>
          </a:prstGeom>
          <a:solidFill>
            <a:schemeClr val="accent3">
              <a:lumMod val="20000"/>
              <a:lumOff val="80000"/>
            </a:schemeClr>
          </a:solidFill>
          <a:effectLst>
            <a:outerShdw blurRad="50800" dist="38100" dir="5400000" algn="t" rotWithShape="0">
              <a:prstClr val="black">
                <a:alpha val="40000"/>
              </a:prstClr>
            </a:outerShdw>
          </a:effectLst>
        </p:spPr>
        <p:txBody>
          <a:bodyPr wrap="square" lIns="91440" tIns="45720" rIns="91440" bIns="45720" anchor="t">
            <a:spAutoFit/>
          </a:bodyPr>
          <a:lstStyle/>
          <a:p>
            <a:pPr marL="285750" indent="-285750">
              <a:buFont typeface="Arial" panose="020B0604020202020204" pitchFamily="34" charset="0"/>
              <a:buChar char="•"/>
            </a:pPr>
            <a:endParaRPr lang="en-US" sz="140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Perform regular earth-system</a:t>
            </a:r>
            <a:r>
              <a:rPr lang="en-US" sz="1400" b="0">
                <a:solidFill>
                  <a:srgbClr val="333333"/>
                </a:solidFill>
                <a:latin typeface="Arial" panose="020B0604020202020204" pitchFamily="34" charset="0"/>
                <a:cs typeface="Arial" panose="020B0604020202020204" pitchFamily="34" charset="0"/>
              </a:rPr>
              <a:t> </a:t>
            </a:r>
            <a:r>
              <a:rPr lang="en-US" sz="1400">
                <a:solidFill>
                  <a:srgbClr val="333333"/>
                </a:solidFill>
                <a:latin typeface="Arial" panose="020B0604020202020204" pitchFamily="34" charset="0"/>
                <a:cs typeface="Arial" panose="020B0604020202020204" pitchFamily="34" charset="0"/>
              </a:rPr>
              <a:t>observations, according to established standards</a:t>
            </a:r>
            <a:endParaRPr lang="en-US">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Establish, improve and maintain hydrometeorological networks.</a:t>
            </a:r>
            <a:endParaRPr lang="en-US">
              <a:latin typeface="Arial" panose="020B0604020202020204" pitchFamily="34" charset="0"/>
              <a:cs typeface="Arial" panose="020B0604020202020204" pitchFamily="34" charset="0"/>
            </a:endParaRPr>
          </a:p>
          <a:p>
            <a:pPr marL="285750" indent="-285750">
              <a:buFont typeface="Arial,Sans-Serif"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Collect and share data</a:t>
            </a:r>
          </a:p>
          <a:p>
            <a:pPr marL="285750" indent="-285750">
              <a:buFont typeface="Arial,Sans-Serif" panose="020B0604020202020204" pitchFamily="34" charset="0"/>
              <a:buChar char="•"/>
            </a:pPr>
            <a:endParaRPr lang="en-US" sz="1400">
              <a:solidFill>
                <a:srgbClr val="333333"/>
              </a:solidFill>
              <a:latin typeface="Arial" panose="020B0604020202020204" pitchFamily="34" charset="0"/>
              <a:cs typeface="Arial" panose="020B0604020202020204" pitchFamily="34" charset="0"/>
            </a:endParaRPr>
          </a:p>
        </p:txBody>
      </p:sp>
      <p:cxnSp>
        <p:nvCxnSpPr>
          <p:cNvPr id="19" name="Conector recto de flecha 18">
            <a:extLst>
              <a:ext uri="{FF2B5EF4-FFF2-40B4-BE49-F238E27FC236}">
                <a16:creationId xmlns:a16="http://schemas.microsoft.com/office/drawing/2014/main" id="{C7652995-F23D-0ADC-0979-4574A83796D9}"/>
              </a:ext>
            </a:extLst>
          </p:cNvPr>
          <p:cNvCxnSpPr>
            <a:cxnSpLocks/>
          </p:cNvCxnSpPr>
          <p:nvPr/>
        </p:nvCxnSpPr>
        <p:spPr>
          <a:xfrm>
            <a:off x="8006316" y="1954704"/>
            <a:ext cx="10590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5D95679D-F7B6-3D19-5E26-CB09AAE6DDAF}"/>
              </a:ext>
            </a:extLst>
          </p:cNvPr>
          <p:cNvSpPr txBox="1"/>
          <p:nvPr/>
        </p:nvSpPr>
        <p:spPr>
          <a:xfrm>
            <a:off x="232297" y="1580343"/>
            <a:ext cx="2711020" cy="2941115"/>
          </a:xfrm>
          <a:prstGeom prst="rect">
            <a:avLst/>
          </a:prstGeom>
          <a:solidFill>
            <a:schemeClr val="accent3">
              <a:lumMod val="20000"/>
              <a:lumOff val="80000"/>
            </a:schemeClr>
          </a:solidFill>
          <a:effectLst>
            <a:outerShdw blurRad="50800" dist="38100" dir="5400000" algn="t" rotWithShape="0">
              <a:prstClr val="black">
                <a:alpha val="40000"/>
              </a:prstClr>
            </a:outerShdw>
          </a:effectLst>
        </p:spPr>
        <p:txBody>
          <a:bodyPr wrap="square" lIns="91440" tIns="45720" rIns="91440" bIns="45720" anchor="t">
            <a:noAutofit/>
          </a:bodyPr>
          <a:lstStyle/>
          <a:p>
            <a:pPr marL="171450" indent="-171450">
              <a:buFont typeface="Arial" panose="020B0604020202020204" pitchFamily="34" charset="0"/>
              <a:buChar char="•"/>
            </a:pPr>
            <a:endParaRPr lang="en-CH" sz="1400" b="0">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H" sz="1400">
                <a:solidFill>
                  <a:srgbClr val="333333"/>
                </a:solidFill>
                <a:latin typeface="Arial" panose="020B0604020202020204" pitchFamily="34" charset="0"/>
                <a:cs typeface="Arial" panose="020B0604020202020204" pitchFamily="34" charset="0"/>
              </a:rPr>
              <a:t>Interact and engage with public, private and academic sectors.</a:t>
            </a:r>
          </a:p>
          <a:p>
            <a:endParaRPr lang="en-CH" sz="1400">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H" sz="1400" b="0">
                <a:solidFill>
                  <a:srgbClr val="333333"/>
                </a:solidFill>
                <a:latin typeface="Arial" panose="020B0604020202020204" pitchFamily="34" charset="0"/>
                <a:cs typeface="Arial" panose="020B0604020202020204" pitchFamily="34" charset="0"/>
              </a:rPr>
              <a:t>Engage with economic sectors</a:t>
            </a:r>
            <a:r>
              <a:rPr lang="en-CH" sz="1400">
                <a:solidFill>
                  <a:srgbClr val="333333"/>
                </a:solidFill>
                <a:latin typeface="Arial" panose="020B0604020202020204" pitchFamily="34" charset="0"/>
                <a:cs typeface="Arial" panose="020B0604020202020204" pitchFamily="34" charset="0"/>
              </a:rPr>
              <a:t> </a:t>
            </a:r>
          </a:p>
          <a:p>
            <a:endParaRPr lang="en-CH" sz="1400">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H" sz="1400">
                <a:solidFill>
                  <a:srgbClr val="333333"/>
                </a:solidFill>
                <a:latin typeface="Arial" panose="020B0604020202020204" pitchFamily="34" charset="0"/>
                <a:cs typeface="Arial" panose="020B0604020202020204" pitchFamily="34" charset="0"/>
              </a:rPr>
              <a:t>Provide evidence to support decision-makers in developing and implementing policies</a:t>
            </a:r>
            <a:endParaRPr lang="en-CH">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es-ES" sz="1400">
              <a:solidFill>
                <a:srgbClr val="333333"/>
              </a:solidFill>
              <a:latin typeface="Arial" panose="020B0604020202020204" pitchFamily="34" charset="0"/>
              <a:cs typeface="Arial" panose="020B0604020202020204" pitchFamily="34" charset="0"/>
            </a:endParaRPr>
          </a:p>
        </p:txBody>
      </p:sp>
      <p:pic>
        <p:nvPicPr>
          <p:cNvPr id="62" name="Picture 545" descr="World Meteorological Organization - WMO | Genève internationale">
            <a:extLst>
              <a:ext uri="{FF2B5EF4-FFF2-40B4-BE49-F238E27FC236}">
                <a16:creationId xmlns:a16="http://schemas.microsoft.com/office/drawing/2014/main" id="{0EF9B1F8-FADF-703C-5083-BFCB1C4A5CA9}"/>
              </a:ext>
            </a:extLst>
          </p:cNvPr>
          <p:cNvPicPr>
            <a:picLocks noChangeAspect="1"/>
          </p:cNvPicPr>
          <p:nvPr/>
        </p:nvPicPr>
        <p:blipFill>
          <a:blip r:embed="rId8"/>
          <a:stretch>
            <a:fillRect/>
          </a:stretch>
        </p:blipFill>
        <p:spPr>
          <a:xfrm>
            <a:off x="5163153" y="2180975"/>
            <a:ext cx="869926" cy="869926"/>
          </a:xfrm>
          <a:prstGeom prst="rect">
            <a:avLst/>
          </a:prstGeom>
        </p:spPr>
      </p:pic>
      <p:sp>
        <p:nvSpPr>
          <p:cNvPr id="70" name="Text Placeholder 1">
            <a:extLst>
              <a:ext uri="{FF2B5EF4-FFF2-40B4-BE49-F238E27FC236}">
                <a16:creationId xmlns:a16="http://schemas.microsoft.com/office/drawing/2014/main" id="{A756FEB1-B828-D33C-3516-49511F867485}"/>
              </a:ext>
            </a:extLst>
          </p:cNvPr>
          <p:cNvSpPr>
            <a:spLocks noGrp="1"/>
          </p:cNvSpPr>
          <p:nvPr>
            <p:ph type="body" sz="quarter" idx="10"/>
          </p:nvPr>
        </p:nvSpPr>
        <p:spPr>
          <a:xfrm>
            <a:off x="536353" y="267391"/>
            <a:ext cx="7999485" cy="957961"/>
          </a:xfrm>
        </p:spPr>
        <p:txBody>
          <a:bodyPr vert="horz" lIns="91440" tIns="45720" rIns="91440" bIns="45720" rtlCol="0" anchor="t">
            <a:noAutofit/>
          </a:bodyPr>
          <a:lstStyle/>
          <a:p>
            <a:pPr marL="0" indent="0">
              <a:buNone/>
            </a:pPr>
            <a:r>
              <a:rPr lang="en-CH" sz="2400" dirty="0">
                <a:solidFill>
                  <a:srgbClr val="005B9C"/>
                </a:solidFill>
                <a:latin typeface="Arial"/>
                <a:cs typeface="Arial"/>
              </a:rPr>
              <a:t>Hydrometeorological information and services ownership: </a:t>
            </a:r>
            <a:r>
              <a:rPr lang="en-CH" sz="1800" i="1" dirty="0">
                <a:solidFill>
                  <a:srgbClr val="005B9C"/>
                </a:solidFill>
                <a:latin typeface="Arial"/>
                <a:cs typeface="Arial"/>
              </a:rPr>
              <a:t>Who owns the data? Who provides the services?</a:t>
            </a:r>
            <a:endParaRPr lang="en-CH" sz="2400" i="1" dirty="0">
              <a:solidFill>
                <a:srgbClr val="005B9C"/>
              </a:solidFill>
              <a:latin typeface="Arial"/>
              <a:cs typeface="Arial"/>
            </a:endParaRPr>
          </a:p>
        </p:txBody>
      </p:sp>
      <p:sp>
        <p:nvSpPr>
          <p:cNvPr id="75" name="Medio marco 74">
            <a:extLst>
              <a:ext uri="{FF2B5EF4-FFF2-40B4-BE49-F238E27FC236}">
                <a16:creationId xmlns:a16="http://schemas.microsoft.com/office/drawing/2014/main" id="{BF7BEAAF-93F4-B13A-CBCB-36407145F877}"/>
              </a:ext>
            </a:extLst>
          </p:cNvPr>
          <p:cNvSpPr/>
          <p:nvPr/>
        </p:nvSpPr>
        <p:spPr>
          <a:xfrm rot="13527725">
            <a:off x="4649341" y="3811259"/>
            <a:ext cx="1926672" cy="1912189"/>
          </a:xfrm>
          <a:prstGeom prst="halfFrame">
            <a:avLst>
              <a:gd name="adj1" fmla="val 6515"/>
              <a:gd name="adj2" fmla="val 64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76" name="CuadroTexto 75">
            <a:extLst>
              <a:ext uri="{FF2B5EF4-FFF2-40B4-BE49-F238E27FC236}">
                <a16:creationId xmlns:a16="http://schemas.microsoft.com/office/drawing/2014/main" id="{1BDEE6C1-E89A-09A3-B5F4-6F8BB47FBB22}"/>
              </a:ext>
            </a:extLst>
          </p:cNvPr>
          <p:cNvSpPr txBox="1"/>
          <p:nvPr/>
        </p:nvSpPr>
        <p:spPr>
          <a:xfrm rot="2719967">
            <a:off x="4238993" y="5514866"/>
            <a:ext cx="1220206" cy="400110"/>
          </a:xfrm>
          <a:prstGeom prst="rect">
            <a:avLst/>
          </a:prstGeom>
          <a:noFill/>
        </p:spPr>
        <p:txBody>
          <a:bodyPr wrap="none" rtlCol="0">
            <a:spAutoFit/>
          </a:bodyPr>
          <a:lstStyle/>
          <a:p>
            <a:r>
              <a:rPr lang="fr-CH" sz="2000">
                <a:solidFill>
                  <a:srgbClr val="0070C0"/>
                </a:solidFill>
                <a:latin typeface="Aptos" panose="020B0004020202020204" pitchFamily="34" charset="0"/>
              </a:rPr>
              <a:t>SCIENCE</a:t>
            </a:r>
            <a:endParaRPr lang="es-AR" sz="2000">
              <a:solidFill>
                <a:srgbClr val="0070C0"/>
              </a:solidFill>
              <a:latin typeface="Aptos" panose="020B0004020202020204" pitchFamily="34" charset="0"/>
            </a:endParaRPr>
          </a:p>
        </p:txBody>
      </p:sp>
      <p:sp>
        <p:nvSpPr>
          <p:cNvPr id="77" name="CuadroTexto 76">
            <a:extLst>
              <a:ext uri="{FF2B5EF4-FFF2-40B4-BE49-F238E27FC236}">
                <a16:creationId xmlns:a16="http://schemas.microsoft.com/office/drawing/2014/main" id="{57E46BD1-07B2-8C71-E378-8DB1102C49B2}"/>
              </a:ext>
            </a:extLst>
          </p:cNvPr>
          <p:cNvSpPr txBox="1"/>
          <p:nvPr/>
        </p:nvSpPr>
        <p:spPr>
          <a:xfrm rot="18856347">
            <a:off x="5650134" y="5386664"/>
            <a:ext cx="1638077" cy="400110"/>
          </a:xfrm>
          <a:prstGeom prst="rect">
            <a:avLst/>
          </a:prstGeom>
          <a:noFill/>
        </p:spPr>
        <p:txBody>
          <a:bodyPr wrap="none" rtlCol="0">
            <a:spAutoFit/>
          </a:bodyPr>
          <a:lstStyle/>
          <a:p>
            <a:r>
              <a:rPr lang="fr-CH" sz="2000">
                <a:solidFill>
                  <a:srgbClr val="0070C0"/>
                </a:solidFill>
                <a:latin typeface="Aptos" panose="020B0004020202020204" pitchFamily="34" charset="0"/>
              </a:rPr>
              <a:t>INNOVATION</a:t>
            </a:r>
            <a:endParaRPr lang="es-AR" sz="2000">
              <a:solidFill>
                <a:srgbClr val="0070C0"/>
              </a:solidFill>
              <a:latin typeface="Aptos" panose="020B0004020202020204" pitchFamily="34" charset="0"/>
            </a:endParaRPr>
          </a:p>
        </p:txBody>
      </p:sp>
      <p:sp>
        <p:nvSpPr>
          <p:cNvPr id="71" name="Cloud 70">
            <a:extLst>
              <a:ext uri="{FF2B5EF4-FFF2-40B4-BE49-F238E27FC236}">
                <a16:creationId xmlns:a16="http://schemas.microsoft.com/office/drawing/2014/main" id="{49049DD7-E5A1-7830-58EA-70BF2AEE2FB8}"/>
              </a:ext>
            </a:extLst>
          </p:cNvPr>
          <p:cNvSpPr/>
          <p:nvPr/>
        </p:nvSpPr>
        <p:spPr>
          <a:xfrm>
            <a:off x="5007461" y="3167907"/>
            <a:ext cx="1200744" cy="549550"/>
          </a:xfrm>
          <a:prstGeom prst="cloud">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latin typeface="Montserrat" panose="00000500000000000000" pitchFamily="2" charset="0"/>
                <a:cs typeface="Calibri"/>
              </a:rPr>
              <a:t>NMHSs</a:t>
            </a:r>
            <a:endParaRPr lang="en-GB" sz="1200">
              <a:latin typeface="Montserrat" panose="00000500000000000000" pitchFamily="2" charset="0"/>
            </a:endParaRPr>
          </a:p>
        </p:txBody>
      </p:sp>
      <p:cxnSp>
        <p:nvCxnSpPr>
          <p:cNvPr id="5" name="Conector recto de flecha 4">
            <a:extLst>
              <a:ext uri="{FF2B5EF4-FFF2-40B4-BE49-F238E27FC236}">
                <a16:creationId xmlns:a16="http://schemas.microsoft.com/office/drawing/2014/main" id="{4908992E-7715-A8FE-B98C-27BEB6E61ED4}"/>
              </a:ext>
            </a:extLst>
          </p:cNvPr>
          <p:cNvCxnSpPr>
            <a:cxnSpLocks/>
          </p:cNvCxnSpPr>
          <p:nvPr/>
        </p:nvCxnSpPr>
        <p:spPr>
          <a:xfrm flipH="1">
            <a:off x="2995571" y="3050901"/>
            <a:ext cx="2789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255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8C86-D251-2F1E-4242-01289F479AB7}"/>
              </a:ext>
            </a:extLst>
          </p:cNvPr>
          <p:cNvSpPr>
            <a:spLocks noGrp="1"/>
          </p:cNvSpPr>
          <p:nvPr>
            <p:ph type="title" idx="4294967295"/>
          </p:nvPr>
        </p:nvSpPr>
        <p:spPr>
          <a:xfrm>
            <a:off x="910046" y="2103437"/>
            <a:ext cx="10515600" cy="1325563"/>
          </a:xfrm>
        </p:spPr>
        <p:txBody>
          <a:bodyPr>
            <a:normAutofit/>
          </a:bodyPr>
          <a:lstStyle/>
          <a:p>
            <a:r>
              <a:rPr lang="en-GB" sz="5400">
                <a:latin typeface="Arial"/>
                <a:cs typeface="Arial"/>
              </a:rPr>
              <a:t>Our flagship initiatives</a:t>
            </a:r>
            <a:endParaRPr lang="en-GB" sz="5400"/>
          </a:p>
        </p:txBody>
      </p:sp>
    </p:spTree>
    <p:extLst>
      <p:ext uri="{BB962C8B-B14F-4D97-AF65-F5344CB8AC3E}">
        <p14:creationId xmlns:p14="http://schemas.microsoft.com/office/powerpoint/2010/main" val="122306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CE729A38-0BE2-4689-0A55-5B98C7D3CCA7}"/>
              </a:ext>
            </a:extLst>
          </p:cNvPr>
          <p:cNvPicPr>
            <a:picLocks noChangeAspect="1"/>
          </p:cNvPicPr>
          <p:nvPr/>
        </p:nvPicPr>
        <p:blipFill>
          <a:blip r:embed="rId3"/>
          <a:stretch>
            <a:fillRect/>
          </a:stretch>
        </p:blipFill>
        <p:spPr>
          <a:xfrm>
            <a:off x="9750589" y="260710"/>
            <a:ext cx="1077331" cy="724067"/>
          </a:xfrm>
          <a:prstGeom prst="rect">
            <a:avLst/>
          </a:prstGeom>
        </p:spPr>
      </p:pic>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iagram&#10;&#10;Description automatically generated">
            <a:extLst>
              <a:ext uri="{FF2B5EF4-FFF2-40B4-BE49-F238E27FC236}">
                <a16:creationId xmlns:a16="http://schemas.microsoft.com/office/drawing/2014/main" id="{039314D9-4A9A-7F8C-DC14-0C86056E8F3F}"/>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t="20509" b="19255"/>
          <a:stretch/>
        </p:blipFill>
        <p:spPr bwMode="auto">
          <a:xfrm>
            <a:off x="-1504" y="661129"/>
            <a:ext cx="12191980" cy="551439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18E9F04B-1424-D30C-B6C7-DE1F6259D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406" y="167954"/>
            <a:ext cx="2138214" cy="1297329"/>
          </a:xfrm>
          <a:prstGeom prst="rect">
            <a:avLst/>
          </a:prstGeom>
        </p:spPr>
      </p:pic>
      <p:grpSp>
        <p:nvGrpSpPr>
          <p:cNvPr id="18" name="Grupo 17">
            <a:extLst>
              <a:ext uri="{FF2B5EF4-FFF2-40B4-BE49-F238E27FC236}">
                <a16:creationId xmlns:a16="http://schemas.microsoft.com/office/drawing/2014/main" id="{08E935D0-7459-0566-CC58-167CBBBD66BA}"/>
              </a:ext>
            </a:extLst>
          </p:cNvPr>
          <p:cNvGrpSpPr/>
          <p:nvPr/>
        </p:nvGrpSpPr>
        <p:grpSpPr>
          <a:xfrm>
            <a:off x="441831" y="2716712"/>
            <a:ext cx="6223686" cy="3943821"/>
            <a:chOff x="955901" y="1371601"/>
            <a:chExt cx="7462853" cy="4663018"/>
          </a:xfrm>
          <a:solidFill>
            <a:schemeClr val="accent5">
              <a:lumMod val="20000"/>
              <a:lumOff val="80000"/>
            </a:schemeClr>
          </a:solidFill>
        </p:grpSpPr>
        <p:pic>
          <p:nvPicPr>
            <p:cNvPr id="9" name="Imagen 8">
              <a:extLst>
                <a:ext uri="{FF2B5EF4-FFF2-40B4-BE49-F238E27FC236}">
                  <a16:creationId xmlns:a16="http://schemas.microsoft.com/office/drawing/2014/main" id="{1E4EB6F8-EA3E-72CF-4DDD-94C91233104D}"/>
                </a:ext>
              </a:extLst>
            </p:cNvPr>
            <p:cNvPicPr>
              <a:picLocks noChangeAspect="1"/>
            </p:cNvPicPr>
            <p:nvPr/>
          </p:nvPicPr>
          <p:blipFill>
            <a:blip r:embed="rId6"/>
            <a:stretch>
              <a:fillRect/>
            </a:stretch>
          </p:blipFill>
          <p:spPr>
            <a:xfrm>
              <a:off x="2104636" y="1371601"/>
              <a:ext cx="1522879" cy="681509"/>
            </a:xfrm>
            <a:prstGeom prst="rect">
              <a:avLst/>
            </a:prstGeom>
            <a:grpFill/>
            <a:ln>
              <a:solidFill>
                <a:schemeClr val="accent1"/>
              </a:solidFill>
            </a:ln>
            <a:effectLst>
              <a:outerShdw blurRad="292100" dist="139700" dir="2700000" algn="tl" rotWithShape="0">
                <a:srgbClr val="333333">
                  <a:alpha val="65000"/>
                </a:srgbClr>
              </a:outerShdw>
            </a:effectLst>
          </p:spPr>
        </p:pic>
        <p:pic>
          <p:nvPicPr>
            <p:cNvPr id="1028" name="Picture 4">
              <a:extLst>
                <a:ext uri="{FF2B5EF4-FFF2-40B4-BE49-F238E27FC236}">
                  <a16:creationId xmlns:a16="http://schemas.microsoft.com/office/drawing/2014/main" id="{A72ED5D9-706C-B928-7F66-C2B6524E4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901" y="2053110"/>
              <a:ext cx="7462853" cy="3433289"/>
            </a:xfrm>
            <a:prstGeom prst="rect">
              <a:avLst/>
            </a:prstGeom>
            <a:grpFill/>
            <a:ln>
              <a:solidFill>
                <a:schemeClr val="accent1"/>
              </a:solidFill>
            </a:ln>
          </p:spPr>
        </p:pic>
        <p:pic>
          <p:nvPicPr>
            <p:cNvPr id="11" name="Imagen 10">
              <a:extLst>
                <a:ext uri="{FF2B5EF4-FFF2-40B4-BE49-F238E27FC236}">
                  <a16:creationId xmlns:a16="http://schemas.microsoft.com/office/drawing/2014/main" id="{72D9A41A-5D99-E7AB-98BB-604956E19F41}"/>
                </a:ext>
              </a:extLst>
            </p:cNvPr>
            <p:cNvPicPr>
              <a:picLocks noChangeAspect="1"/>
            </p:cNvPicPr>
            <p:nvPr/>
          </p:nvPicPr>
          <p:blipFill>
            <a:blip r:embed="rId8"/>
            <a:stretch>
              <a:fillRect/>
            </a:stretch>
          </p:blipFill>
          <p:spPr>
            <a:xfrm>
              <a:off x="5535318" y="1371601"/>
              <a:ext cx="2046212" cy="694795"/>
            </a:xfrm>
            <a:prstGeom prst="rect">
              <a:avLst/>
            </a:prstGeom>
            <a:grpFill/>
            <a:ln>
              <a:solidFill>
                <a:schemeClr val="accent1"/>
              </a:solid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D93C31B8-1406-8F3A-065A-32B1B7838E89}"/>
                </a:ext>
              </a:extLst>
            </p:cNvPr>
            <p:cNvPicPr>
              <a:picLocks noChangeAspect="1"/>
            </p:cNvPicPr>
            <p:nvPr/>
          </p:nvPicPr>
          <p:blipFill rotWithShape="1">
            <a:blip r:embed="rId9"/>
            <a:srcRect l="7224" t="5938" b="25214"/>
            <a:stretch/>
          </p:blipFill>
          <p:spPr>
            <a:xfrm>
              <a:off x="6094486" y="5194138"/>
              <a:ext cx="1002947" cy="840481"/>
            </a:xfrm>
            <a:prstGeom prst="rect">
              <a:avLst/>
            </a:prstGeom>
            <a:grpFill/>
            <a:ln>
              <a:solidFill>
                <a:schemeClr val="accent1"/>
              </a:solid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5104DD23-A31C-4A0D-8047-3B360F7E7BF3}"/>
                </a:ext>
              </a:extLst>
            </p:cNvPr>
            <p:cNvPicPr>
              <a:picLocks noChangeAspect="1"/>
            </p:cNvPicPr>
            <p:nvPr/>
          </p:nvPicPr>
          <p:blipFill>
            <a:blip r:embed="rId10"/>
            <a:stretch>
              <a:fillRect/>
            </a:stretch>
          </p:blipFill>
          <p:spPr>
            <a:xfrm>
              <a:off x="1805302" y="5292629"/>
              <a:ext cx="1940677" cy="563143"/>
            </a:xfrm>
            <a:prstGeom prst="rect">
              <a:avLst/>
            </a:prstGeom>
            <a:grpFill/>
            <a:ln>
              <a:solidFill>
                <a:schemeClr val="accent1"/>
              </a:solidFill>
            </a:ln>
            <a:effectLst>
              <a:outerShdw blurRad="292100" dist="139700" dir="2700000" algn="tl" rotWithShape="0">
                <a:srgbClr val="333333">
                  <a:alpha val="65000"/>
                </a:srgbClr>
              </a:outerShdw>
            </a:effectLst>
          </p:spPr>
        </p:pic>
      </p:grpSp>
      <p:sp>
        <p:nvSpPr>
          <p:cNvPr id="20" name="CuadroTexto 19">
            <a:extLst>
              <a:ext uri="{FF2B5EF4-FFF2-40B4-BE49-F238E27FC236}">
                <a16:creationId xmlns:a16="http://schemas.microsoft.com/office/drawing/2014/main" id="{37D7FF39-56D7-8B96-81D1-B62F69E0846A}"/>
              </a:ext>
            </a:extLst>
          </p:cNvPr>
          <p:cNvSpPr txBox="1"/>
          <p:nvPr/>
        </p:nvSpPr>
        <p:spPr>
          <a:xfrm>
            <a:off x="2876540" y="178345"/>
            <a:ext cx="4537699" cy="1754326"/>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The Early Warnings for All initiative </a:t>
            </a:r>
            <a:r>
              <a:rPr kumimoji="0" lang="en-US" sz="18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is a groundbreaking effort to ensure everyone on Earth is protected from hazardous weather, water, or climate events through life-saving early warning systems by the end of 2027.</a:t>
            </a:r>
            <a:endParaRPr kumimoji="0" lang="es-AR" sz="18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21" name="Flecha: hacia abajo 20">
            <a:extLst>
              <a:ext uri="{FF2B5EF4-FFF2-40B4-BE49-F238E27FC236}">
                <a16:creationId xmlns:a16="http://schemas.microsoft.com/office/drawing/2014/main" id="{7140046F-C17D-2F72-0239-1DCEB375B43A}"/>
              </a:ext>
            </a:extLst>
          </p:cNvPr>
          <p:cNvSpPr/>
          <p:nvPr/>
        </p:nvSpPr>
        <p:spPr>
          <a:xfrm>
            <a:off x="3367245" y="2396674"/>
            <a:ext cx="372862" cy="545862"/>
          </a:xfrm>
          <a:prstGeom prst="downArrow">
            <a:avLst>
              <a:gd name="adj1" fmla="val 30952"/>
              <a:gd name="adj2" fmla="val 690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uadroTexto 21">
            <a:extLst>
              <a:ext uri="{FF2B5EF4-FFF2-40B4-BE49-F238E27FC236}">
                <a16:creationId xmlns:a16="http://schemas.microsoft.com/office/drawing/2014/main" id="{2299B415-A944-6119-FC39-DB11117A038A}"/>
              </a:ext>
            </a:extLst>
          </p:cNvPr>
          <p:cNvSpPr txBox="1"/>
          <p:nvPr/>
        </p:nvSpPr>
        <p:spPr>
          <a:xfrm>
            <a:off x="3142055" y="1957226"/>
            <a:ext cx="892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rPr>
              <a:t>How?</a:t>
            </a:r>
            <a:endParaRPr kumimoji="0" lang="es-AR" sz="1800" b="1" i="1"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endParaRPr>
          </a:p>
        </p:txBody>
      </p:sp>
      <p:sp>
        <p:nvSpPr>
          <p:cNvPr id="24" name="CuadroTexto 23">
            <a:extLst>
              <a:ext uri="{FF2B5EF4-FFF2-40B4-BE49-F238E27FC236}">
                <a16:creationId xmlns:a16="http://schemas.microsoft.com/office/drawing/2014/main" id="{6E14C5E6-78B4-61F2-F910-CC1C1507F24C}"/>
              </a:ext>
            </a:extLst>
          </p:cNvPr>
          <p:cNvSpPr txBox="1"/>
          <p:nvPr/>
        </p:nvSpPr>
        <p:spPr>
          <a:xfrm>
            <a:off x="10113615" y="1401140"/>
            <a:ext cx="2078385"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F172A"/>
                </a:solidFill>
                <a:effectLst/>
                <a:uLnTx/>
                <a:uFillTx/>
                <a:latin typeface="Arial" panose="020B0604020202020204" pitchFamily="34" charset="0"/>
                <a:ea typeface="+mn-ea"/>
                <a:cs typeface="Arial" panose="020B0604020202020204" pitchFamily="34" charset="0"/>
              </a:rPr>
              <a:t>The delivery of Early Warnings for All requires scale up and coordinated investments and action across the four essential pillars of end to end, people-</a:t>
            </a:r>
            <a:r>
              <a:rPr kumimoji="0" lang="en-US" sz="1400" b="0" i="0" u="none" strike="noStrike" kern="1200" cap="none" spc="0" normalizeH="0" baseline="0" noProof="0" err="1">
                <a:ln>
                  <a:noFill/>
                </a:ln>
                <a:solidFill>
                  <a:srgbClr val="0F172A"/>
                </a:solidFill>
                <a:effectLst/>
                <a:uLnTx/>
                <a:uFillTx/>
                <a:latin typeface="Arial" panose="020B0604020202020204" pitchFamily="34" charset="0"/>
                <a:ea typeface="+mn-ea"/>
                <a:cs typeface="Arial" panose="020B0604020202020204" pitchFamily="34" charset="0"/>
              </a:rPr>
              <a:t>centred</a:t>
            </a:r>
            <a:r>
              <a:rPr kumimoji="0" lang="en-US" sz="1400" b="0" i="0" u="none" strike="noStrike" kern="1200" cap="none" spc="0" normalizeH="0" baseline="0" noProof="0">
                <a:ln>
                  <a:noFill/>
                </a:ln>
                <a:solidFill>
                  <a:srgbClr val="0F172A"/>
                </a:solidFill>
                <a:effectLst/>
                <a:uLnTx/>
                <a:uFillTx/>
                <a:latin typeface="Arial" panose="020B0604020202020204" pitchFamily="34" charset="0"/>
                <a:ea typeface="+mn-ea"/>
                <a:cs typeface="Arial" panose="020B0604020202020204" pitchFamily="34" charset="0"/>
              </a:rPr>
              <a:t> Multi-Hazard Early Warning Systems</a:t>
            </a:r>
            <a:endParaRPr kumimoji="0" lang="es-AR"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Gráfico 29" descr="Flechas de cheurón con relleno sólido">
            <a:extLst>
              <a:ext uri="{FF2B5EF4-FFF2-40B4-BE49-F238E27FC236}">
                <a16:creationId xmlns:a16="http://schemas.microsoft.com/office/drawing/2014/main" id="{7A934F45-66EA-4679-0900-83F75490B7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16479" y="3717464"/>
            <a:ext cx="673263" cy="673263"/>
          </a:xfrm>
          <a:prstGeom prst="rect">
            <a:avLst/>
          </a:prstGeom>
        </p:spPr>
      </p:pic>
      <p:sp>
        <p:nvSpPr>
          <p:cNvPr id="31" name="Arco 30">
            <a:extLst>
              <a:ext uri="{FF2B5EF4-FFF2-40B4-BE49-F238E27FC236}">
                <a16:creationId xmlns:a16="http://schemas.microsoft.com/office/drawing/2014/main" id="{CF1C2D97-BFE3-8799-59BE-45885762274F}"/>
              </a:ext>
            </a:extLst>
          </p:cNvPr>
          <p:cNvSpPr/>
          <p:nvPr/>
        </p:nvSpPr>
        <p:spPr>
          <a:xfrm flipH="1">
            <a:off x="9522163" y="891726"/>
            <a:ext cx="4259336" cy="3750023"/>
          </a:xfrm>
          <a:prstGeom prst="arc">
            <a:avLst>
              <a:gd name="adj1" fmla="val 15214793"/>
              <a:gd name="adj2" fmla="val 632901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n 16">
            <a:hlinkClick r:id="rId13"/>
            <a:extLst>
              <a:ext uri="{FF2B5EF4-FFF2-40B4-BE49-F238E27FC236}">
                <a16:creationId xmlns:a16="http://schemas.microsoft.com/office/drawing/2014/main" id="{5C969B72-135C-128E-514F-FF68A4A71BF5}"/>
              </a:ext>
            </a:extLst>
          </p:cNvPr>
          <p:cNvPicPr>
            <a:picLocks noChangeAspect="1"/>
          </p:cNvPicPr>
          <p:nvPr/>
        </p:nvPicPr>
        <p:blipFill>
          <a:blip r:embed="rId14"/>
          <a:stretch>
            <a:fillRect/>
          </a:stretch>
        </p:blipFill>
        <p:spPr>
          <a:xfrm>
            <a:off x="10417085" y="4558476"/>
            <a:ext cx="1471443" cy="2102061"/>
          </a:xfrm>
          <a:prstGeom prst="rect">
            <a:avLst/>
          </a:prstGeom>
        </p:spPr>
      </p:pic>
      <p:sp>
        <p:nvSpPr>
          <p:cNvPr id="28" name="CuadroTexto 27">
            <a:extLst>
              <a:ext uri="{FF2B5EF4-FFF2-40B4-BE49-F238E27FC236}">
                <a16:creationId xmlns:a16="http://schemas.microsoft.com/office/drawing/2014/main" id="{3658E63B-D38E-A60C-A2B9-54F853D83F32}"/>
              </a:ext>
            </a:extLst>
          </p:cNvPr>
          <p:cNvSpPr txBox="1"/>
          <p:nvPr/>
        </p:nvSpPr>
        <p:spPr>
          <a:xfrm>
            <a:off x="7451073" y="2862122"/>
            <a:ext cx="2368563" cy="3477875"/>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Pillar 2 </a:t>
            </a:r>
            <a:r>
              <a:rPr kumimoji="0" lang="en-US" sz="11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is focused on delivering 5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Increased availability of quality observation data </a:t>
            </a:r>
            <a:r>
              <a:rPr kumimoji="0" lang="en-US" sz="11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to assess and monitor priority hazards.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Enhanced data exchange and access for forecasting and warning systems</a:t>
            </a:r>
            <a:r>
              <a:rPr kumimoji="0" lang="en-US" sz="11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Increased capabilities to forecast </a:t>
            </a:r>
            <a:r>
              <a:rPr kumimoji="0" lang="en-US" sz="11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all priority hydrometeorological hazards.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Impact-based forecasts and warnings are produced </a:t>
            </a:r>
            <a:r>
              <a:rPr kumimoji="0" lang="en-US" sz="11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for all priority hazards.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Strengthened relevant policy, institutional mechanisms</a:t>
            </a:r>
            <a:r>
              <a:rPr kumimoji="0" lang="en-US" sz="11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 and stakeholder engagement processes in place to support MHEWSs</a:t>
            </a:r>
          </a:p>
        </p:txBody>
      </p:sp>
      <p:pic>
        <p:nvPicPr>
          <p:cNvPr id="32" name="Content Placeholder 3" descr="A logo with red circles&#10;&#10;Description automatically generated">
            <a:extLst>
              <a:ext uri="{FF2B5EF4-FFF2-40B4-BE49-F238E27FC236}">
                <a16:creationId xmlns:a16="http://schemas.microsoft.com/office/drawing/2014/main" id="{684087F3-9151-9A33-D7D0-36DC2936D3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94501" y="49709"/>
            <a:ext cx="1116609" cy="484479"/>
          </a:xfrm>
          <a:prstGeom prst="rect">
            <a:avLst/>
          </a:prstGeom>
        </p:spPr>
      </p:pic>
      <p:pic>
        <p:nvPicPr>
          <p:cNvPr id="36" name="Imagen 35">
            <a:extLst>
              <a:ext uri="{FF2B5EF4-FFF2-40B4-BE49-F238E27FC236}">
                <a16:creationId xmlns:a16="http://schemas.microsoft.com/office/drawing/2014/main" id="{32A7E24E-C755-B827-0CC7-E3895AC481AD}"/>
              </a:ext>
            </a:extLst>
          </p:cNvPr>
          <p:cNvPicPr>
            <a:picLocks noChangeAspect="1"/>
          </p:cNvPicPr>
          <p:nvPr/>
        </p:nvPicPr>
        <p:blipFill>
          <a:blip r:embed="rId16"/>
          <a:stretch>
            <a:fillRect/>
          </a:stretch>
        </p:blipFill>
        <p:spPr>
          <a:xfrm>
            <a:off x="8775752" y="983013"/>
            <a:ext cx="1223650" cy="425529"/>
          </a:xfrm>
          <a:prstGeom prst="rect">
            <a:avLst/>
          </a:prstGeom>
        </p:spPr>
      </p:pic>
      <p:pic>
        <p:nvPicPr>
          <p:cNvPr id="40" name="Imagen 39">
            <a:extLst>
              <a:ext uri="{FF2B5EF4-FFF2-40B4-BE49-F238E27FC236}">
                <a16:creationId xmlns:a16="http://schemas.microsoft.com/office/drawing/2014/main" id="{73DC1729-5E2F-4382-E3BC-FDA9D3BA81AF}"/>
              </a:ext>
            </a:extLst>
          </p:cNvPr>
          <p:cNvPicPr>
            <a:picLocks noChangeAspect="1"/>
          </p:cNvPicPr>
          <p:nvPr/>
        </p:nvPicPr>
        <p:blipFill>
          <a:blip r:embed="rId17"/>
          <a:stretch>
            <a:fillRect/>
          </a:stretch>
        </p:blipFill>
        <p:spPr>
          <a:xfrm>
            <a:off x="8867399" y="192427"/>
            <a:ext cx="745125" cy="477459"/>
          </a:xfrm>
          <a:prstGeom prst="rect">
            <a:avLst/>
          </a:prstGeom>
        </p:spPr>
      </p:pic>
      <p:pic>
        <p:nvPicPr>
          <p:cNvPr id="42" name="Imagen 41">
            <a:extLst>
              <a:ext uri="{FF2B5EF4-FFF2-40B4-BE49-F238E27FC236}">
                <a16:creationId xmlns:a16="http://schemas.microsoft.com/office/drawing/2014/main" id="{806CDF6D-F6F5-124A-6FEE-320B61CBDD4E}"/>
              </a:ext>
            </a:extLst>
          </p:cNvPr>
          <p:cNvPicPr>
            <a:picLocks noChangeAspect="1"/>
          </p:cNvPicPr>
          <p:nvPr/>
        </p:nvPicPr>
        <p:blipFill>
          <a:blip r:embed="rId18"/>
          <a:stretch>
            <a:fillRect/>
          </a:stretch>
        </p:blipFill>
        <p:spPr>
          <a:xfrm>
            <a:off x="8867399" y="1788706"/>
            <a:ext cx="670247" cy="646464"/>
          </a:xfrm>
          <a:prstGeom prst="rect">
            <a:avLst/>
          </a:prstGeom>
        </p:spPr>
      </p:pic>
    </p:spTree>
    <p:extLst>
      <p:ext uri="{BB962C8B-B14F-4D97-AF65-F5344CB8AC3E}">
        <p14:creationId xmlns:p14="http://schemas.microsoft.com/office/powerpoint/2010/main" val="2275773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092634C-370D-7299-771F-77E34BE5FDD1}"/>
            </a:ext>
          </a:extLst>
        </p:cNvPr>
        <p:cNvGrpSpPr/>
        <p:nvPr/>
      </p:nvGrpSpPr>
      <p:grpSpPr>
        <a:xfrm>
          <a:off x="0" y="0"/>
          <a:ext cx="0" cy="0"/>
          <a:chOff x="0" y="0"/>
          <a:chExt cx="0" cy="0"/>
        </a:xfrm>
      </p:grpSpPr>
      <p:pic>
        <p:nvPicPr>
          <p:cNvPr id="1028" name="Picture 4" descr="A map of the world with different colored countries/regions&#10;&#10;Description automatically generated">
            <a:extLst>
              <a:ext uri="{FF2B5EF4-FFF2-40B4-BE49-F238E27FC236}">
                <a16:creationId xmlns:a16="http://schemas.microsoft.com/office/drawing/2014/main" id="{7F426A3E-42A5-5DAB-5B20-459487D32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46" y="1291312"/>
            <a:ext cx="5771478" cy="45829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9A99ED4-121D-90A2-5844-A8BF6D3672CE}"/>
              </a:ext>
            </a:extLst>
          </p:cNvPr>
          <p:cNvSpPr/>
          <p:nvPr/>
        </p:nvSpPr>
        <p:spPr>
          <a:xfrm>
            <a:off x="7072168" y="4894771"/>
            <a:ext cx="3837955" cy="169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hape 79">
            <a:extLst>
              <a:ext uri="{FF2B5EF4-FFF2-40B4-BE49-F238E27FC236}">
                <a16:creationId xmlns:a16="http://schemas.microsoft.com/office/drawing/2014/main" id="{1D652B95-87C4-6239-E3A3-A9E3E619CFF3}"/>
              </a:ext>
            </a:extLst>
          </p:cNvPr>
          <p:cNvSpPr/>
          <p:nvPr/>
        </p:nvSpPr>
        <p:spPr>
          <a:xfrm>
            <a:off x="657881" y="460153"/>
            <a:ext cx="10400957" cy="833049"/>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GB" sz="3200" b="1" i="0" u="none" strike="noStrike" kern="1000" cap="none" spc="0" normalizeH="0" baseline="0" noProof="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Global Basic Observing Network (GBON) of WIGOS</a:t>
            </a:r>
          </a:p>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GB" sz="2000" b="0" i="1" u="none" strike="noStrike" kern="1000" cap="none" spc="0" normalizeH="0" baseline="0" noProof="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A global public good for improved weather prediction and climate reanalysis</a:t>
            </a:r>
            <a:endParaRPr kumimoji="0" lang="en-GB" sz="3200" b="0" i="1" u="none" strike="noStrike" kern="1000" cap="none" spc="0" normalizeH="0" baseline="0" noProof="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3" name="CuadroTexto 3">
            <a:extLst>
              <a:ext uri="{FF2B5EF4-FFF2-40B4-BE49-F238E27FC236}">
                <a16:creationId xmlns:a16="http://schemas.microsoft.com/office/drawing/2014/main" id="{3A1E6D9C-E790-C9A1-2DA0-98596B78F71B}"/>
              </a:ext>
            </a:extLst>
          </p:cNvPr>
          <p:cNvSpPr txBox="1"/>
          <p:nvPr/>
        </p:nvSpPr>
        <p:spPr>
          <a:xfrm>
            <a:off x="195368" y="1807227"/>
            <a:ext cx="4512402" cy="366254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5BAA"/>
                </a:solidFill>
                <a:effectLst/>
                <a:uLnTx/>
                <a:uFillTx/>
                <a:latin typeface="Arial"/>
                <a:ea typeface="Verdana"/>
                <a:cs typeface="Arial"/>
              </a:rPr>
              <a:t>Worsening gaps in the basic surface-based observations </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5BAA"/>
              </a:solidFill>
              <a:effectLst/>
              <a:uLnTx/>
              <a:uFillTx/>
              <a:latin typeface="Arial"/>
              <a:ea typeface="Verdan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5BAA"/>
                </a:solidFill>
                <a:effectLst/>
                <a:uLnTx/>
                <a:uFillTx/>
                <a:latin typeface="Arial"/>
                <a:ea typeface="Verdana"/>
                <a:cs typeface="Arial"/>
              </a:rPr>
              <a:t>Members in 2021 accepted </a:t>
            </a:r>
            <a:r>
              <a:rPr kumimoji="0" lang="en-GB" sz="1800" b="1" i="0" u="none" strike="noStrike" kern="1200" cap="none" spc="0" normalizeH="0" baseline="0" noProof="0">
                <a:ln>
                  <a:noFill/>
                </a:ln>
                <a:solidFill>
                  <a:srgbClr val="005BAA"/>
                </a:solidFill>
                <a:effectLst/>
                <a:uLnTx/>
                <a:uFillTx/>
                <a:latin typeface="Arial"/>
                <a:ea typeface="Verdana"/>
                <a:cs typeface="Arial"/>
              </a:rPr>
              <a:t>obligation to take and share </a:t>
            </a:r>
            <a:r>
              <a:rPr kumimoji="0" lang="en-GB" sz="1800" b="0" i="0" u="none" strike="noStrike" kern="1200" cap="none" spc="0" normalizeH="0" baseline="0" noProof="0">
                <a:ln>
                  <a:noFill/>
                </a:ln>
                <a:solidFill>
                  <a:srgbClr val="005BAA"/>
                </a:solidFill>
                <a:effectLst/>
                <a:uLnTx/>
                <a:uFillTx/>
                <a:latin typeface="Arial"/>
                <a:ea typeface="Verdana"/>
                <a:cs typeface="Arial"/>
              </a:rPr>
              <a:t>GBON observations at </a:t>
            </a:r>
            <a:r>
              <a:rPr kumimoji="0" lang="en-GB" sz="1800" b="1" i="0" u="none" strike="noStrike" kern="1200" cap="none" spc="0" normalizeH="0" baseline="0" noProof="0">
                <a:ln>
                  <a:noFill/>
                </a:ln>
                <a:solidFill>
                  <a:srgbClr val="005BAA"/>
                </a:solidFill>
                <a:effectLst/>
                <a:uLnTx/>
                <a:uFillTx/>
                <a:latin typeface="Arial"/>
                <a:ea typeface="Verdana"/>
                <a:cs typeface="Arial"/>
              </a:rPr>
              <a:t>minimum horizontal and time resolution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5BAA"/>
                </a:solidFill>
                <a:effectLst/>
                <a:uLnTx/>
                <a:uFillTx/>
                <a:latin typeface="Arial"/>
                <a:ea typeface="Verdana"/>
                <a:cs typeface="Arial"/>
              </a:rPr>
              <a:t>WMO co-created the </a:t>
            </a:r>
            <a:r>
              <a:rPr kumimoji="0" lang="en-GB" sz="1800" b="1" i="0" u="none" strike="noStrike" kern="1200" cap="none" spc="0" normalizeH="0" baseline="0" noProof="0">
                <a:ln>
                  <a:noFill/>
                </a:ln>
                <a:solidFill>
                  <a:srgbClr val="005BAA"/>
                </a:solidFill>
                <a:effectLst/>
                <a:uLnTx/>
                <a:uFillTx/>
                <a:latin typeface="Arial"/>
                <a:ea typeface="Verdana"/>
                <a:cs typeface="Arial"/>
              </a:rPr>
              <a:t>Systematic Observations Financing Facility (SOFF) </a:t>
            </a:r>
            <a:r>
              <a:rPr kumimoji="0" lang="en-GB" sz="1800" b="0" i="0" u="none" strike="noStrike" kern="1200" cap="none" spc="0" normalizeH="0" baseline="0" noProof="0">
                <a:ln>
                  <a:noFill/>
                </a:ln>
                <a:solidFill>
                  <a:srgbClr val="005BAA"/>
                </a:solidFill>
                <a:effectLst/>
                <a:uLnTx/>
                <a:uFillTx/>
                <a:latin typeface="Arial"/>
                <a:ea typeface="Verdana"/>
                <a:cs typeface="Arial"/>
              </a:rPr>
              <a:t>to help Members meet that GBON obligation, with priority on support to LDCs and SIDS</a:t>
            </a:r>
          </a:p>
        </p:txBody>
      </p:sp>
      <p:pic>
        <p:nvPicPr>
          <p:cNvPr id="4" name="Picture 2" descr="See related image detail">
            <a:extLst>
              <a:ext uri="{FF2B5EF4-FFF2-40B4-BE49-F238E27FC236}">
                <a16:creationId xmlns:a16="http://schemas.microsoft.com/office/drawing/2014/main" id="{3FB363F1-3F56-5D7C-1384-0685D4255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012" y="4972214"/>
            <a:ext cx="1211283" cy="1612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weather baloon">
            <a:extLst>
              <a:ext uri="{FF2B5EF4-FFF2-40B4-BE49-F238E27FC236}">
                <a16:creationId xmlns:a16="http://schemas.microsoft.com/office/drawing/2014/main" id="{19CC4136-8FDF-4BE1-D830-0684602631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6368" y="4972213"/>
            <a:ext cx="1089257" cy="1612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uoy floating in the water&#10;&#10;Description automatically generated">
            <a:extLst>
              <a:ext uri="{FF2B5EF4-FFF2-40B4-BE49-F238E27FC236}">
                <a16:creationId xmlns:a16="http://schemas.microsoft.com/office/drawing/2014/main" id="{5521F4A3-AE86-7633-9312-BA57E10E98ED}"/>
              </a:ext>
            </a:extLst>
          </p:cNvPr>
          <p:cNvPicPr>
            <a:picLocks noChangeAspect="1"/>
          </p:cNvPicPr>
          <p:nvPr/>
        </p:nvPicPr>
        <p:blipFill>
          <a:blip r:embed="rId7"/>
          <a:stretch>
            <a:fillRect/>
          </a:stretch>
        </p:blipFill>
        <p:spPr>
          <a:xfrm>
            <a:off x="9875145" y="4969164"/>
            <a:ext cx="1034977" cy="1612775"/>
          </a:xfrm>
          <a:prstGeom prst="rect">
            <a:avLst/>
          </a:prstGeom>
        </p:spPr>
      </p:pic>
    </p:spTree>
    <p:extLst>
      <p:ext uri="{BB962C8B-B14F-4D97-AF65-F5344CB8AC3E}">
        <p14:creationId xmlns:p14="http://schemas.microsoft.com/office/powerpoint/2010/main" val="2534876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_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df0a3b-4b4a-4e76-a78e-dad6c62327f1" xsi:nil="true"/>
    <lcf76f155ced4ddcb4097134ff3c332f xmlns="461522c5-2f39-4d59-bb1e-e1f75962e0c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30E91BCFC47748982E895553A08E0D" ma:contentTypeVersion="14" ma:contentTypeDescription="Create a new document." ma:contentTypeScope="" ma:versionID="ba19bc65ff0836b0ed7e757f35c7de53">
  <xsd:schema xmlns:xsd="http://www.w3.org/2001/XMLSchema" xmlns:xs="http://www.w3.org/2001/XMLSchema" xmlns:p="http://schemas.microsoft.com/office/2006/metadata/properties" xmlns:ns2="7ddf0a3b-4b4a-4e76-a78e-dad6c62327f1" xmlns:ns3="461522c5-2f39-4d59-bb1e-e1f75962e0c9" targetNamespace="http://schemas.microsoft.com/office/2006/metadata/properties" ma:root="true" ma:fieldsID="6779fdec1da4f93edad0a3814590b69f" ns2:_="" ns3:_="">
    <xsd:import namespace="7ddf0a3b-4b4a-4e76-a78e-dad6c62327f1"/>
    <xsd:import namespace="461522c5-2f39-4d59-bb1e-e1f75962e0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df0a3b-4b4a-4e76-a78e-dad6c6232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c24bb7c-f8f2-4638-bef6-33d79111cdee}" ma:internalName="TaxCatchAll" ma:showField="CatchAllData" ma:web="7ddf0a3b-4b4a-4e76-a78e-dad6c62327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1522c5-2f39-4d59-bb1e-e1f75962e0c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BA3B44-D623-4C2A-AA23-C7D80C044A73}">
  <ds:schemaRefs>
    <ds:schemaRef ds:uri="http://schemas.microsoft.com/office/2006/metadata/properties"/>
    <ds:schemaRef ds:uri="461522c5-2f39-4d59-bb1e-e1f75962e0c9"/>
    <ds:schemaRef ds:uri="http://schemas.microsoft.com/office/infopath/2007/PartnerControls"/>
    <ds:schemaRef ds:uri="7ddf0a3b-4b4a-4e76-a78e-dad6c62327f1"/>
    <ds:schemaRef ds:uri="http://purl.org/dc/elements/1.1/"/>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2DB57C8C-816F-4B54-AB89-CF2341D94792}">
  <ds:schemaRefs>
    <ds:schemaRef ds:uri="461522c5-2f39-4d59-bb1e-e1f75962e0c9"/>
    <ds:schemaRef ds:uri="7ddf0a3b-4b4a-4e76-a78e-dad6c62327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E565FD8-2DDA-4874-A528-7291DA8AE3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TotalTime>
  <Words>1077</Words>
  <Application>Microsoft Macintosh PowerPoint</Application>
  <PresentationFormat>Widescreen</PresentationFormat>
  <Paragraphs>139</Paragraphs>
  <Slides>12</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Aptos</vt:lpstr>
      <vt:lpstr>Arial</vt:lpstr>
      <vt:lpstr>Arial,Sans-Serif</vt:lpstr>
      <vt:lpstr>Avenir Book</vt:lpstr>
      <vt:lpstr>Calibri</vt:lpstr>
      <vt:lpstr>Calibri Light</vt:lpstr>
      <vt:lpstr>Montserrat</vt:lpstr>
      <vt:lpstr>Verdana</vt:lpstr>
      <vt:lpstr>Wingdings</vt:lpstr>
      <vt:lpstr>Office Theme</vt:lpstr>
      <vt:lpstr>White_slides</vt:lpstr>
      <vt:lpstr>PowerPoint Presentation</vt:lpstr>
      <vt:lpstr>PowerPoint Presentation</vt:lpstr>
      <vt:lpstr>PowerPoint Presentation</vt:lpstr>
      <vt:lpstr>PowerPoint Presentation</vt:lpstr>
      <vt:lpstr>PowerPoint Presentation</vt:lpstr>
      <vt:lpstr>PowerPoint Presentation</vt:lpstr>
      <vt:lpstr>Our flagship initiatives</vt:lpstr>
      <vt:lpstr>PowerPoint Presentation</vt:lpstr>
      <vt:lpstr>PowerPoint Presentation</vt:lpstr>
      <vt:lpstr>PowerPoint Presentation</vt:lpstr>
      <vt:lpstr>Cryosphere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Klara Josipovic</dc:creator>
  <cp:lastModifiedBy>Albert Fischer</cp:lastModifiedBy>
  <cp:revision>3</cp:revision>
  <dcterms:created xsi:type="dcterms:W3CDTF">2024-01-11T14:19:20Z</dcterms:created>
  <dcterms:modified xsi:type="dcterms:W3CDTF">2024-09-04T07:16:52Z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0x0101008C30E91BCFC47748982E895553A08E0D</vt:lpwstr>
  </property>
  <property fmtid="{D5CDD505-2E9C-101B-9397-08002B2CF9AE}" pid="3" name="_dlc_DocIdItemGuid">
    <vt:lpwstr>d9410c5b-4b37-4c8f-8899-06403149ffc9</vt:lpwstr>
  </property>
  <property fmtid="{D5CDD505-2E9C-101B-9397-08002B2CF9AE}" pid="4" name="MediaServiceImageTags">
    <vt:lpwstr/>
  </property>
</Properties>
</file>