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1"/>
  </p:notesMasterIdLst>
  <p:sldIdLst>
    <p:sldId id="256" r:id="rId6"/>
    <p:sldId id="293" r:id="rId7"/>
    <p:sldId id="292" r:id="rId8"/>
    <p:sldId id="294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0FACC-B1B5-D0EF-20E7-7E87A18ADFA1}" v="47" dt="2024-08-29T15:27:56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99"/>
  </p:normalViewPr>
  <p:slideViewPr>
    <p:cSldViewPr snapToGrid="0">
      <p:cViewPr varScale="1">
        <p:scale>
          <a:sx n="104" d="100"/>
          <a:sy n="104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853BE-BEF9-744F-B915-4E1D1B03E190}" type="datetimeFigureOut">
              <a:rPr lang="en-CH" smtClean="0"/>
              <a:t>09/01/2024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85D9-1471-9A45-BC4A-B8D0C839A8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855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0867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B467-8141-9D3E-10F8-48277D891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9CEFF-EE51-C214-F9D0-8791C53E5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CDB4-04C9-BDA1-C023-D9D7C95E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EF7B7-54EF-2C0B-0F9A-83B795C0D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DBB1-D531-86BC-C5FA-87B09A25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701D-5C3D-580D-F161-2104196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AE07-9A48-1304-FFCB-6229DE5B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88961-7BE8-8D4E-AE63-5D52E642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D7E9D-637D-8F3F-1D5B-3C0E962CD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00984-5C22-53B9-BD52-A8E16BEC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62E4-ACAA-EEE6-18F1-02C726A0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85F5-ADCF-C644-0B4F-128C2B83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0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D29-D46D-DE05-CD85-F1E3339F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A81E-BC78-9CFF-0061-696F497A4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3678-8E5D-EC76-46D0-25D4FBFE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F8B4-BD51-2C82-C457-1D5A89D4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CE888-A0FC-F885-8F79-E4646CE5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AB8EF-C332-2199-D7C7-ACE893CA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E6C9-7EC9-1621-9403-1B291A8E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8374-960B-E670-480B-2C4C0239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C1B0-4CA4-C5F4-FB5C-8996DFCF9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4114E-AB93-E3F7-9361-8DFB8912B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290-EF47-83D3-3893-08871D4E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9549-E613-5F07-8025-A70C8F5A8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DB54F-8B96-E3D6-72B5-376D82BE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9CFF1-2FBA-02D5-DBDA-4FF184E8D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C174F-617F-CB41-F32F-67D417936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E1E69-8D09-6637-1BF3-D216FEB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BBE9C-BD7B-E51B-B4C8-53C9696C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E4A3A-CEB5-45D9-1044-9549F26D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1B78-C983-4367-DD7E-C757155C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5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54C0-32BA-37F9-C9AD-8BE077AE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ADAC-3B71-BF12-ED1E-631D3D1A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D097-9EF8-C3B1-604F-2CF3EF262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1F254-03AD-2B61-6892-5F620305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23BFE-A2B1-488E-62C3-47ACEA8C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77E31-4FE4-A5E6-3673-AC9E12FD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D303-9234-900F-1E7A-711FEACD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D289D-3BBB-6B6C-2B82-CBEF5697F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BB9F7-5138-6E07-DB84-B1B385D1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63005-9D1E-3F1B-F742-56C0459F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0DC36-893D-1262-3EF2-7FE9504B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3BA3C-38B5-ED6B-F7B2-8A1F8731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04403-0F40-4A22-FE67-3C2896EC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40714-5CBF-A037-F7BE-54D42EB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5D1DB0-144F-1991-1779-0B53A35C456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65813" y="635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E0CFB9-3E31-EA30-8842-2714FCEB2C7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5287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/>
        </p:nvSpPr>
        <p:spPr>
          <a:xfrm>
            <a:off x="838200" y="635634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6"/>
          <p:cNvSpPr/>
          <p:nvPr/>
        </p:nvSpPr>
        <p:spPr>
          <a:xfrm>
            <a:off x="0" y="0"/>
            <a:ext cx="23967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6"/>
          <p:cNvSpPr/>
          <p:nvPr/>
        </p:nvSpPr>
        <p:spPr>
          <a:xfrm rot="5400000">
            <a:off x="1974109" y="3090764"/>
            <a:ext cx="1328400" cy="1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6"/>
          <p:cNvSpPr/>
          <p:nvPr/>
        </p:nvSpPr>
        <p:spPr>
          <a:xfrm>
            <a:off x="0" y="0"/>
            <a:ext cx="2445900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6"/>
          <p:cNvSpPr/>
          <p:nvPr/>
        </p:nvSpPr>
        <p:spPr>
          <a:xfrm>
            <a:off x="2529840" y="2716523"/>
            <a:ext cx="753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6"/>
          <p:cNvSpPr/>
          <p:nvPr/>
        </p:nvSpPr>
        <p:spPr>
          <a:xfrm rot="5400000">
            <a:off x="1002023" y="3379939"/>
            <a:ext cx="2423400" cy="9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5CAF1E-1267-C19D-0C20-0C3BB59231B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65813" y="635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22DB45-8FD8-89AB-5892-C2FC0B008BD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6099188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966ECB-EA13-3F8B-B736-DB9494E7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31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CH" sz="3200" b="0" i="1" dirty="0"/>
            </a:br>
            <a:br>
              <a:rPr lang="en-CH" sz="3100" b="0" i="1" dirty="0"/>
            </a:br>
            <a:br>
              <a:rPr lang="en-CH" sz="3100" b="0" i="1" dirty="0"/>
            </a:br>
            <a:r>
              <a:rPr lang="en-CH" sz="3100" b="0" i="1" dirty="0">
                <a:latin typeface="Helvetica"/>
                <a:cs typeface="Helvetica"/>
              </a:rPr>
              <a:t>Joint WMO-IOC Collaborative Board</a:t>
            </a:r>
            <a:br>
              <a:rPr lang="en-CH" sz="3100" b="0" i="1" dirty="0"/>
            </a:br>
            <a:br>
              <a:rPr lang="en-CH" sz="3100" b="0" i="1" dirty="0"/>
            </a:br>
            <a:r>
              <a:rPr lang="en-CH" sz="3100" b="0" i="1" dirty="0">
                <a:latin typeface="Helvetica"/>
                <a:cs typeface="Helvetica"/>
              </a:rPr>
              <a:t>Agenda item 3</a:t>
            </a:r>
            <a:br>
              <a:rPr lang="en-CH" b="0" i="1" dirty="0"/>
            </a:br>
            <a:r>
              <a:rPr lang="en-CH" b="0" i="1" dirty="0">
                <a:latin typeface="Helvetica"/>
                <a:cs typeface="Helvetica"/>
              </a:rPr>
              <a:t>Identification of Joint Areas of Work</a:t>
            </a:r>
            <a:br>
              <a:rPr lang="en-CH" b="0" i="1" dirty="0"/>
            </a:br>
            <a:r>
              <a:rPr lang="en-CH" sz="3100" b="0" i="1" dirty="0">
                <a:latin typeface="Helvetica"/>
                <a:cs typeface="Helvetica"/>
              </a:rPr>
              <a:t>Focus Area: </a:t>
            </a:r>
            <a:r>
              <a:rPr lang="en-CH" sz="3100" b="0" i="1" dirty="0">
                <a:solidFill>
                  <a:srgbClr val="000000"/>
                </a:solidFill>
                <a:latin typeface="Helvetica"/>
                <a:cs typeface="Helvetica"/>
              </a:rPr>
              <a:t>Science and Innovation</a:t>
            </a:r>
            <a:br>
              <a:rPr lang="en-CH" sz="3100" b="0" i="1" dirty="0">
                <a:latin typeface="Helvetica"/>
                <a:cs typeface="Helvetica"/>
              </a:rPr>
            </a:br>
            <a:r>
              <a:rPr lang="en-CH" sz="3100" b="0" i="1" dirty="0">
                <a:solidFill>
                  <a:srgbClr val="000000"/>
                </a:solidFill>
                <a:latin typeface="Helvetica"/>
                <a:cs typeface="Helvetica"/>
              </a:rPr>
              <a:t>Presenter</a:t>
            </a:r>
            <a:r>
              <a:rPr lang="en-CH" sz="3100" b="0" i="1" dirty="0">
                <a:latin typeface="Helvetica"/>
                <a:cs typeface="Helvetica"/>
              </a:rPr>
              <a:t>(s): Chris</a:t>
            </a:r>
            <a:r>
              <a:rPr lang="en-US" sz="3100" b="0" i="1" dirty="0" err="1">
                <a:latin typeface="Helvetica"/>
                <a:cs typeface="Helvetica"/>
              </a:rPr>
              <a:t>topher</a:t>
            </a:r>
            <a:r>
              <a:rPr lang="en-CH" sz="3100" b="0" i="1" dirty="0">
                <a:latin typeface="Helvetica"/>
                <a:cs typeface="Helvetica"/>
              </a:rPr>
              <a:t> Sabine and Matt Wheeler</a:t>
            </a:r>
            <a:br>
              <a:rPr lang="en-CH" b="0" i="1" dirty="0"/>
            </a:br>
            <a:endParaRPr lang="en-CH" sz="24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B5310AB-0C33-40E4-202A-DF20DE76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5177"/>
            <a:ext cx="9144000" cy="1267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H" i="1" dirty="0">
                <a:latin typeface="Helvetica"/>
                <a:cs typeface="Helvetica"/>
              </a:rPr>
              <a:t>JCB-3 part 2 (hybrid), 4-6 September 2024</a:t>
            </a:r>
          </a:p>
          <a:p>
            <a:r>
              <a:rPr lang="en-CH" i="1" dirty="0">
                <a:latin typeface="Helvetica"/>
                <a:cs typeface="Helvetica"/>
              </a:rPr>
              <a:t>Paris, France</a:t>
            </a:r>
          </a:p>
        </p:txBody>
      </p:sp>
    </p:spTree>
    <p:extLst>
      <p:ext uri="{BB962C8B-B14F-4D97-AF65-F5344CB8AC3E}">
        <p14:creationId xmlns:p14="http://schemas.microsoft.com/office/powerpoint/2010/main" val="39310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CH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Top areas of work with mutual interest: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693" y="1451052"/>
            <a:ext cx="1119222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Climate Oscillations (e.g. ENSO, PDO, AO, MJO) 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Understanding climate oscillations represent a promising opportunity to improve weather forecasting. These climate oscillations also have a strong impact on ocean properties and circulation. 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Ocean Carbon Uptake 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The ocean is the largest consistent sink for atmospheric CO</a:t>
            </a:r>
            <a:r>
              <a:rPr lang="en-US" sz="2000" baseline="-25000" dirty="0">
                <a:solidFill>
                  <a:srgbClr val="212121"/>
                </a:solidFill>
                <a:cs typeface="Helvetica"/>
              </a:rPr>
              <a:t>2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 in the world. Understanding the past, present, and future ocean carbon sink is essential if we ever want to understand and predict future climate change.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Sea Level Rise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 The UN Secretary General recently warned that the “ocean is overflowing”. Sea level rise is not just an ocean problem. It is very relevant to WMO.</a:t>
            </a:r>
            <a:endParaRPr lang="en-US" sz="2000" b="1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Sea Ice Changes 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Understanding sea ice is essential for all of the previous areas of interest plus so much more.</a:t>
            </a:r>
            <a:endParaRPr lang="en-US" sz="20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824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81"/>
            <a:ext cx="10515600" cy="1325563"/>
          </a:xfrm>
        </p:spPr>
        <p:txBody>
          <a:bodyPr/>
          <a:lstStyle/>
          <a:p>
            <a:r>
              <a:rPr lang="en-CH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Crosscutting areas of work: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7B833-AC30-40E0-8713-5E073F87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64" y="1227974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Accreditation of El Niño and La Niña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 WMO adoption of a mechanism to accredit ENSO forecasts and predictions. This could be a subject of mutual interest to both WMO and IOC.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Potential ocean observations on tsunami buoys 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The DART buoys will continue to provide information relevant to tsunamis but are also a perfectly good platform for more ocean observations (particularly need carbon observations).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Need for co-located atmospheric CO</a:t>
            </a:r>
            <a:r>
              <a:rPr lang="en-US" sz="2000" b="1" baseline="-25000" dirty="0">
                <a:solidFill>
                  <a:srgbClr val="212121"/>
                </a:solidFill>
                <a:cs typeface="Helvetica"/>
              </a:rPr>
              <a:t>2</a:t>
            </a:r>
            <a:r>
              <a:rPr lang="en-US" sz="2000" b="1" dirty="0">
                <a:solidFill>
                  <a:srgbClr val="212121"/>
                </a:solidFill>
                <a:cs typeface="Helvetica"/>
              </a:rPr>
              <a:t> and ocean CO</a:t>
            </a:r>
            <a:r>
              <a:rPr lang="en-US" sz="2000" b="1" baseline="-25000" dirty="0">
                <a:solidFill>
                  <a:srgbClr val="212121"/>
                </a:solidFill>
                <a:cs typeface="Helvetica"/>
              </a:rPr>
              <a:t>2</a:t>
            </a:r>
            <a:r>
              <a:rPr lang="en-US" sz="2000" b="1" dirty="0">
                <a:solidFill>
                  <a:srgbClr val="212121"/>
                </a:solidFill>
                <a:cs typeface="Helvetica"/>
              </a:rPr>
              <a:t> measurements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 Example: atmospheric site at Mauna Loa connects well with the Hawaii Ocean Time Series station, Aloha</a:t>
            </a:r>
            <a:r>
              <a:rPr lang="en-US" sz="2000" dirty="0"/>
              <a:t> .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This can also be accomplished with buoys that have sensors for ocean T, S, oxygen and chlorophyll; </a:t>
            </a:r>
            <a:r>
              <a:rPr lang="en-US" sz="2000" b="1" dirty="0">
                <a:solidFill>
                  <a:srgbClr val="212121"/>
                </a:solidFill>
                <a:cs typeface="Helvetica"/>
              </a:rPr>
              <a:t>need to ensure such sensors are low-cost and robust.</a:t>
            </a:r>
            <a:endParaRPr lang="en-US" sz="2000" b="1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212121"/>
                </a:solidFill>
                <a:cs typeface="Helvetica"/>
              </a:rPr>
              <a:t>Potential collaboration on reference materials for standardization and management of ocean carbon data</a:t>
            </a:r>
            <a:r>
              <a:rPr lang="en-US" sz="2000" dirty="0">
                <a:solidFill>
                  <a:srgbClr val="212121"/>
                </a:solidFill>
                <a:cs typeface="Helvetica"/>
              </a:rPr>
              <a:t>.</a:t>
            </a:r>
            <a:endParaRPr lang="en-US" sz="20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8"/>
            <a:ext cx="10515600" cy="1325563"/>
          </a:xfrm>
        </p:spPr>
        <p:txBody>
          <a:bodyPr/>
          <a:lstStyle/>
          <a:p>
            <a:pPr algn="ctr"/>
            <a:r>
              <a:rPr lang="en-CH" dirty="0">
                <a:solidFill>
                  <a:srgbClr val="3333FF"/>
                </a:solidFill>
              </a:rPr>
              <a:t>Potential Criteria to analyze and prioritize these areas of work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D91056-BDF5-4FB5-BD9D-BFC31E734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64" y="1227974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212121"/>
                </a:solidFill>
                <a:cs typeface="Helvetica"/>
              </a:rPr>
              <a:t>Potential benefit to IOC and WMO goals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212121"/>
                </a:solidFill>
                <a:cs typeface="Helvetica"/>
              </a:rPr>
              <a:t>Potential risks to IOC and WMO goals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212121"/>
                </a:solidFill>
                <a:cs typeface="Helvetica"/>
              </a:rPr>
              <a:t>Cost and infrastructure needs to accomplish</a:t>
            </a:r>
            <a:endParaRPr lang="en-US" sz="2000" dirty="0"/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Are there issues with timing or coordination that need to be considered?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Are there any synergies that can be realized?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Are there any “champions” ready to make this happen?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Unintended consequences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723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BD015C-5474-2E07-1317-BE96BF1D486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431463" y="152400"/>
            <a:ext cx="2769840" cy="1064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2697be0-4917-4b48-9b03-a68f538f312a">
      <Terms xmlns="http://schemas.microsoft.com/office/infopath/2007/PartnerControls"/>
    </lcf76f155ced4ddcb4097134ff3c332f>
    <Notes xmlns="32697be0-4917-4b48-9b03-a68f538f312a" xsi:nil="true"/>
    <_ip_UnifiedCompliancePolicyProperties xmlns="http://schemas.microsoft.com/sharepoint/v3" xsi:nil="true"/>
    <Link xmlns="32697be0-4917-4b48-9b03-a68f538f312a">
      <Url xsi:nil="true"/>
      <Description xsi:nil="true"/>
    </Link>
    <TaxCatchAll xmlns="96d886eb-95f6-47f3-bdfb-70dab5061c6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F885A40FAF34FA44F4261FBDFE623" ma:contentTypeVersion="23" ma:contentTypeDescription="Create a new document." ma:contentTypeScope="" ma:versionID="a6acedbf6334513a5d83425171dccf41">
  <xsd:schema xmlns:xsd="http://www.w3.org/2001/XMLSchema" xmlns:xs="http://www.w3.org/2001/XMLSchema" xmlns:p="http://schemas.microsoft.com/office/2006/metadata/properties" xmlns:ns1="http://schemas.microsoft.com/sharepoint/v3" xmlns:ns2="32697be0-4917-4b48-9b03-a68f538f312a" xmlns:ns3="96d886eb-95f6-47f3-bdfb-70dab5061c60" targetNamespace="http://schemas.microsoft.com/office/2006/metadata/properties" ma:root="true" ma:fieldsID="3b960130f542dc56ed31c8bb20498bab" ns1:_="" ns2:_="" ns3:_="">
    <xsd:import namespace="http://schemas.microsoft.com/sharepoint/v3"/>
    <xsd:import namespace="32697be0-4917-4b48-9b03-a68f538f312a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ink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Note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97be0-4917-4b48-9b03-a68f538f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Notes" ma:index="28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75f39b5-acb7-46a4-91b0-268d5cabe986}" ma:internalName="TaxCatchAll" ma:showField="CatchAllData" ma:web="96d886eb-95f6-47f3-bdfb-70dab5061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79671E-8537-43D7-AD0D-7E7215457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292F1-8B26-44F2-BD0C-92824986BBD9}">
  <ds:schemaRefs>
    <ds:schemaRef ds:uri="96d886eb-95f6-47f3-bdfb-70dab5061c60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32697be0-4917-4b48-9b03-a68f538f312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620284-72C0-4874-A157-71033D5DB9CE}">
  <ds:schemaRefs>
    <ds:schemaRef ds:uri="32697be0-4917-4b48-9b03-a68f538f312a"/>
    <ds:schemaRef ds:uri="96d886eb-95f6-47f3-bdfb-70dab5061c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409</Words>
  <Application>Microsoft Office PowerPoint</Application>
  <PresentationFormat>Widescreen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7_Custom Design</vt:lpstr>
      <vt:lpstr>   Joint WMO-IOC Collaborative Board  Agenda item 3 Identification of Joint Areas of Work Focus Area: Science and Innovation Presenter(s): Christopher Sabine and Matt Wheeler </vt:lpstr>
      <vt:lpstr>Top areas of work with mutual interest:</vt:lpstr>
      <vt:lpstr>Crosscutting areas of work:</vt:lpstr>
      <vt:lpstr>Potential Criteria to analyze and prioritize these areas of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Fischer</dc:creator>
  <cp:lastModifiedBy>Matthew Wheeler (he/him)</cp:lastModifiedBy>
  <cp:revision>43</cp:revision>
  <dcterms:created xsi:type="dcterms:W3CDTF">2023-03-20T11:04:55Z</dcterms:created>
  <dcterms:modified xsi:type="dcterms:W3CDTF">2024-08-31T23:16:40Z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0x010100B9CF885A40FAF34FA44F4261FBDFE623</vt:lpwstr>
  </property>
  <property fmtid="{D5CDD505-2E9C-101B-9397-08002B2CF9AE}" pid="3" name="MediaServiceImageTags">
    <vt:lpwstr/>
  </property>
  <property fmtid="{D5CDD505-2E9C-101B-9397-08002B2CF9AE}" pid="4" name="MSIP_Label_55edad5e-85c4-4d99-839f-4db88ccef5c5_Enabled">
    <vt:lpwstr>true</vt:lpwstr>
  </property>
  <property fmtid="{D5CDD505-2E9C-101B-9397-08002B2CF9AE}" pid="5" name="MSIP_Label_55edad5e-85c4-4d99-839f-4db88ccef5c5_SetDate">
    <vt:lpwstr>2024-08-31T23:16:29Z</vt:lpwstr>
  </property>
  <property fmtid="{D5CDD505-2E9C-101B-9397-08002B2CF9AE}" pid="6" name="MSIP_Label_55edad5e-85c4-4d99-839f-4db88ccef5c5_Method">
    <vt:lpwstr>Standard</vt:lpwstr>
  </property>
  <property fmtid="{D5CDD505-2E9C-101B-9397-08002B2CF9AE}" pid="7" name="MSIP_Label_55edad5e-85c4-4d99-839f-4db88ccef5c5_Name">
    <vt:lpwstr>PSPF Official</vt:lpwstr>
  </property>
  <property fmtid="{D5CDD505-2E9C-101B-9397-08002B2CF9AE}" pid="8" name="MSIP_Label_55edad5e-85c4-4d99-839f-4db88ccef5c5_SiteId">
    <vt:lpwstr>d1ad7db5-97dd-4f2b-816e-50d663b7bb94</vt:lpwstr>
  </property>
  <property fmtid="{D5CDD505-2E9C-101B-9397-08002B2CF9AE}" pid="9" name="MSIP_Label_55edad5e-85c4-4d99-839f-4db88ccef5c5_ActionId">
    <vt:lpwstr>4e02cf9d-f90d-4550-bf91-7f802d938d22</vt:lpwstr>
  </property>
  <property fmtid="{D5CDD505-2E9C-101B-9397-08002B2CF9AE}" pid="10" name="MSIP_Label_55edad5e-85c4-4d99-839f-4db88ccef5c5_ContentBits">
    <vt:lpwstr>3</vt:lpwstr>
  </property>
  <property fmtid="{D5CDD505-2E9C-101B-9397-08002B2CF9AE}" pid="11" name="ClassificationContentMarkingFooterLocations">
    <vt:lpwstr>Office Theme:7\7_Custom Design:5</vt:lpwstr>
  </property>
  <property fmtid="{D5CDD505-2E9C-101B-9397-08002B2CF9AE}" pid="12" name="ClassificationContentMarkingFooterText">
    <vt:lpwstr>OFFICIAL</vt:lpwstr>
  </property>
  <property fmtid="{D5CDD505-2E9C-101B-9397-08002B2CF9AE}" pid="13" name="ClassificationContentMarkingHeaderLocations">
    <vt:lpwstr>Office Theme:6\7_Custom Design:4</vt:lpwstr>
  </property>
  <property fmtid="{D5CDD505-2E9C-101B-9397-08002B2CF9AE}" pid="14" name="ClassificationContentMarkingHeaderText">
    <vt:lpwstr>OFFICIAL</vt:lpwstr>
  </property>
</Properties>
</file>