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1" r:id="rId5"/>
  </p:sldMasterIdLst>
  <p:notesMasterIdLst>
    <p:notesMasterId r:id="rId11"/>
  </p:notesMasterIdLst>
  <p:sldIdLst>
    <p:sldId id="256" r:id="rId6"/>
    <p:sldId id="293" r:id="rId7"/>
    <p:sldId id="292" r:id="rId8"/>
    <p:sldId id="294"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83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5853BE-BEF9-744F-B915-4E1D1B03E190}" type="datetimeFigureOut">
              <a:rPr lang="en-CH" smtClean="0"/>
              <a:t>09/04/2024</a:t>
            </a:fld>
            <a:endParaRPr lang="en-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6385D9-1471-9A45-BC4A-B8D0C839A8C8}" type="slidenum">
              <a:rPr lang="en-CH" smtClean="0"/>
              <a:t>‹#›</a:t>
            </a:fld>
            <a:endParaRPr lang="en-CH"/>
          </a:p>
        </p:txBody>
      </p:sp>
    </p:spTree>
    <p:extLst>
      <p:ext uri="{BB962C8B-B14F-4D97-AF65-F5344CB8AC3E}">
        <p14:creationId xmlns:p14="http://schemas.microsoft.com/office/powerpoint/2010/main" val="1028554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H" i="1" dirty="0"/>
              <a:t>Note: </a:t>
            </a:r>
            <a:r>
              <a:rPr lang="en-CH" b="1" i="1" dirty="0"/>
              <a:t>List</a:t>
            </a:r>
            <a:r>
              <a:rPr lang="en-CH" i="1" dirty="0"/>
              <a:t> crosscutting-priority items (4-5) with a mutual interest for WMO &amp; IOC that JCB should consider working on. This can be outside of your area of representation. </a:t>
            </a:r>
            <a:r>
              <a:rPr lang="en-CH" b="1" i="1" dirty="0"/>
              <a:t>Speak to</a:t>
            </a:r>
            <a:r>
              <a:rPr lang="en-CH" i="1" dirty="0"/>
              <a:t> why these are important.</a:t>
            </a:r>
            <a:endParaRPr lang="en-GB" i="1" dirty="0"/>
          </a:p>
          <a:p>
            <a:endParaRPr lang="en-GB" dirty="0"/>
          </a:p>
        </p:txBody>
      </p:sp>
      <p:sp>
        <p:nvSpPr>
          <p:cNvPr id="4" name="Slide Number Placeholder 3"/>
          <p:cNvSpPr>
            <a:spLocks noGrp="1"/>
          </p:cNvSpPr>
          <p:nvPr>
            <p:ph type="sldNum" sz="quarter" idx="5"/>
          </p:nvPr>
        </p:nvSpPr>
        <p:spPr/>
        <p:txBody>
          <a:bodyPr/>
          <a:lstStyle/>
          <a:p>
            <a:fld id="{7B6385D9-1471-9A45-BC4A-B8D0C839A8C8}" type="slidenum">
              <a:rPr lang="en-CH" smtClean="0"/>
              <a:t>3</a:t>
            </a:fld>
            <a:endParaRPr lang="en-CH"/>
          </a:p>
        </p:txBody>
      </p:sp>
    </p:spTree>
    <p:extLst>
      <p:ext uri="{BB962C8B-B14F-4D97-AF65-F5344CB8AC3E}">
        <p14:creationId xmlns:p14="http://schemas.microsoft.com/office/powerpoint/2010/main" val="4288464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1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9" name="Google Shape;199;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0B467-8141-9D3E-10F8-48277D89145F}"/>
              </a:ext>
            </a:extLst>
          </p:cNvPr>
          <p:cNvSpPr>
            <a:spLocks noGrp="1"/>
          </p:cNvSpPr>
          <p:nvPr>
            <p:ph type="ctrTitle"/>
          </p:nvPr>
        </p:nvSpPr>
        <p:spPr>
          <a:xfrm>
            <a:off x="1524000" y="1122363"/>
            <a:ext cx="9144000" cy="2387600"/>
          </a:xfrm>
        </p:spPr>
        <p:txBody>
          <a:bodyPr anchor="b">
            <a:normAutofit/>
          </a:bodyPr>
          <a:lstStyle>
            <a:lvl1pPr algn="ctr">
              <a:defRPr sz="4800" b="1">
                <a:latin typeface="Helvetica" pitchFamily="2"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E229CEFF-EE51-C214-F9D0-8791C53E5698}"/>
              </a:ext>
            </a:extLst>
          </p:cNvPr>
          <p:cNvSpPr>
            <a:spLocks noGrp="1"/>
          </p:cNvSpPr>
          <p:nvPr>
            <p:ph type="subTitle" idx="1"/>
          </p:nvPr>
        </p:nvSpPr>
        <p:spPr>
          <a:xfrm>
            <a:off x="1524000" y="3602038"/>
            <a:ext cx="9144000" cy="1655762"/>
          </a:xfrm>
        </p:spPr>
        <p:txBody>
          <a:bodyPr>
            <a:normAutofit/>
          </a:bodyPr>
          <a:lstStyle>
            <a:lvl1pPr marL="0" indent="0" algn="ctr">
              <a:buNone/>
              <a:defRPr sz="2000">
                <a:latin typeface="Helvetica"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2931060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4CDB4-04C9-BDA1-C023-D9D7C95EF0A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29EF7B7-54EF-2C0B-0F9A-83B795C0DC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44DBB1-D531-86BC-C5FA-87B09A251426}"/>
              </a:ext>
            </a:extLst>
          </p:cNvPr>
          <p:cNvSpPr>
            <a:spLocks noGrp="1"/>
          </p:cNvSpPr>
          <p:nvPr>
            <p:ph type="dt" sz="half" idx="10"/>
          </p:nvPr>
        </p:nvSpPr>
        <p:spPr>
          <a:xfrm>
            <a:off x="838200" y="6356350"/>
            <a:ext cx="2743200" cy="365125"/>
          </a:xfrm>
          <a:prstGeom prst="rect">
            <a:avLst/>
          </a:prstGeom>
        </p:spPr>
        <p:txBody>
          <a:bodyPr/>
          <a:lstStyle/>
          <a:p>
            <a:fld id="{589C00F2-55AF-47D0-8F73-109D69707A66}" type="datetimeFigureOut">
              <a:rPr lang="en-GB" smtClean="0"/>
              <a:t>04/09/2024</a:t>
            </a:fld>
            <a:endParaRPr lang="en-GB"/>
          </a:p>
        </p:txBody>
      </p:sp>
      <p:sp>
        <p:nvSpPr>
          <p:cNvPr id="5" name="Footer Placeholder 4">
            <a:extLst>
              <a:ext uri="{FF2B5EF4-FFF2-40B4-BE49-F238E27FC236}">
                <a16:creationId xmlns:a16="http://schemas.microsoft.com/office/drawing/2014/main" id="{0B80701D-5C3D-580D-F161-21041967E88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B1C2AE07-9A48-1304-FFCB-6229DE5B36E9}"/>
              </a:ext>
            </a:extLst>
          </p:cNvPr>
          <p:cNvSpPr>
            <a:spLocks noGrp="1"/>
          </p:cNvSpPr>
          <p:nvPr>
            <p:ph type="sldNum" sz="quarter" idx="12"/>
          </p:nvPr>
        </p:nvSpPr>
        <p:spPr>
          <a:xfrm>
            <a:off x="8610600" y="6356350"/>
            <a:ext cx="2743200" cy="365125"/>
          </a:xfrm>
          <a:prstGeom prst="rect">
            <a:avLst/>
          </a:prstGeom>
        </p:spPr>
        <p:txBody>
          <a:bodyPr/>
          <a:lstStyle/>
          <a:p>
            <a:fld id="{98A0EE3C-D745-4C5C-8D89-75856DCEB859}" type="slidenum">
              <a:rPr lang="en-GB" smtClean="0"/>
              <a:t>‹#›</a:t>
            </a:fld>
            <a:endParaRPr lang="en-GB"/>
          </a:p>
        </p:txBody>
      </p:sp>
    </p:spTree>
    <p:extLst>
      <p:ext uri="{BB962C8B-B14F-4D97-AF65-F5344CB8AC3E}">
        <p14:creationId xmlns:p14="http://schemas.microsoft.com/office/powerpoint/2010/main" val="672068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F88961-7BE8-8D4E-AE63-5D52E642EA2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2D7E9D-637D-8F3F-1D5B-3C0E962CD5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B00984-5C22-53B9-BD52-A8E16BEC0738}"/>
              </a:ext>
            </a:extLst>
          </p:cNvPr>
          <p:cNvSpPr>
            <a:spLocks noGrp="1"/>
          </p:cNvSpPr>
          <p:nvPr>
            <p:ph type="dt" sz="half" idx="10"/>
          </p:nvPr>
        </p:nvSpPr>
        <p:spPr>
          <a:xfrm>
            <a:off x="838200" y="6356350"/>
            <a:ext cx="2743200" cy="365125"/>
          </a:xfrm>
          <a:prstGeom prst="rect">
            <a:avLst/>
          </a:prstGeom>
        </p:spPr>
        <p:txBody>
          <a:bodyPr/>
          <a:lstStyle/>
          <a:p>
            <a:fld id="{589C00F2-55AF-47D0-8F73-109D69707A66}" type="datetimeFigureOut">
              <a:rPr lang="en-GB" smtClean="0"/>
              <a:t>04/09/2024</a:t>
            </a:fld>
            <a:endParaRPr lang="en-GB"/>
          </a:p>
        </p:txBody>
      </p:sp>
      <p:sp>
        <p:nvSpPr>
          <p:cNvPr id="5" name="Footer Placeholder 4">
            <a:extLst>
              <a:ext uri="{FF2B5EF4-FFF2-40B4-BE49-F238E27FC236}">
                <a16:creationId xmlns:a16="http://schemas.microsoft.com/office/drawing/2014/main" id="{45BF62E4-ACAA-EEE6-18F1-02C726A0581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32C785F5-ADCF-C644-0B4F-128C2B83B436}"/>
              </a:ext>
            </a:extLst>
          </p:cNvPr>
          <p:cNvSpPr>
            <a:spLocks noGrp="1"/>
          </p:cNvSpPr>
          <p:nvPr>
            <p:ph type="sldNum" sz="quarter" idx="12"/>
          </p:nvPr>
        </p:nvSpPr>
        <p:spPr>
          <a:xfrm>
            <a:off x="8610600" y="6356350"/>
            <a:ext cx="2743200" cy="365125"/>
          </a:xfrm>
          <a:prstGeom prst="rect">
            <a:avLst/>
          </a:prstGeom>
        </p:spPr>
        <p:txBody>
          <a:bodyPr/>
          <a:lstStyle/>
          <a:p>
            <a:fld id="{98A0EE3C-D745-4C5C-8D89-75856DCEB859}" type="slidenum">
              <a:rPr lang="en-GB" smtClean="0"/>
              <a:t>‹#›</a:t>
            </a:fld>
            <a:endParaRPr lang="en-GB"/>
          </a:p>
        </p:txBody>
      </p:sp>
    </p:spTree>
    <p:extLst>
      <p:ext uri="{BB962C8B-B14F-4D97-AF65-F5344CB8AC3E}">
        <p14:creationId xmlns:p14="http://schemas.microsoft.com/office/powerpoint/2010/main" val="42847092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61"/>
        <p:cNvGrpSpPr/>
        <p:nvPr/>
      </p:nvGrpSpPr>
      <p:grpSpPr>
        <a:xfrm>
          <a:off x="0" y="0"/>
          <a:ext cx="0" cy="0"/>
          <a:chOff x="0" y="0"/>
          <a:chExt cx="0" cy="0"/>
        </a:xfrm>
      </p:grpSpPr>
    </p:spTree>
    <p:extLst>
      <p:ext uri="{BB962C8B-B14F-4D97-AF65-F5344CB8AC3E}">
        <p14:creationId xmlns:p14="http://schemas.microsoft.com/office/powerpoint/2010/main" val="3002989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9CD29-D46D-DE05-CD85-F1E3339FCC4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FE5A81E-BC78-9CFF-0061-696F497A4B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43908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53678-8E5D-EC76-46D0-25D4FBFEBF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26FF8B4-BD51-2C82-C457-1D5A89D4B9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7CE888-A0FC-F885-8F79-E4646CE515D1}"/>
              </a:ext>
            </a:extLst>
          </p:cNvPr>
          <p:cNvSpPr>
            <a:spLocks noGrp="1"/>
          </p:cNvSpPr>
          <p:nvPr>
            <p:ph type="dt" sz="half" idx="10"/>
          </p:nvPr>
        </p:nvSpPr>
        <p:spPr>
          <a:xfrm>
            <a:off x="838200" y="6356350"/>
            <a:ext cx="2743200" cy="365125"/>
          </a:xfrm>
          <a:prstGeom prst="rect">
            <a:avLst/>
          </a:prstGeom>
        </p:spPr>
        <p:txBody>
          <a:bodyPr/>
          <a:lstStyle/>
          <a:p>
            <a:fld id="{589C00F2-55AF-47D0-8F73-109D69707A66}" type="datetimeFigureOut">
              <a:rPr lang="en-GB" smtClean="0"/>
              <a:t>04/09/2024</a:t>
            </a:fld>
            <a:endParaRPr lang="en-GB"/>
          </a:p>
        </p:txBody>
      </p:sp>
      <p:sp>
        <p:nvSpPr>
          <p:cNvPr id="5" name="Footer Placeholder 4">
            <a:extLst>
              <a:ext uri="{FF2B5EF4-FFF2-40B4-BE49-F238E27FC236}">
                <a16:creationId xmlns:a16="http://schemas.microsoft.com/office/drawing/2014/main" id="{207AB8EF-C332-2199-D7C7-ACE893CAFC9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D14CE6C9-7EC9-1621-9403-1B291A8E99C3}"/>
              </a:ext>
            </a:extLst>
          </p:cNvPr>
          <p:cNvSpPr>
            <a:spLocks noGrp="1"/>
          </p:cNvSpPr>
          <p:nvPr>
            <p:ph type="sldNum" sz="quarter" idx="12"/>
          </p:nvPr>
        </p:nvSpPr>
        <p:spPr>
          <a:xfrm>
            <a:off x="8610600" y="6356350"/>
            <a:ext cx="2743200" cy="365125"/>
          </a:xfrm>
          <a:prstGeom prst="rect">
            <a:avLst/>
          </a:prstGeom>
        </p:spPr>
        <p:txBody>
          <a:bodyPr/>
          <a:lstStyle/>
          <a:p>
            <a:fld id="{98A0EE3C-D745-4C5C-8D89-75856DCEB859}" type="slidenum">
              <a:rPr lang="en-GB" smtClean="0"/>
              <a:t>‹#›</a:t>
            </a:fld>
            <a:endParaRPr lang="en-GB"/>
          </a:p>
        </p:txBody>
      </p:sp>
    </p:spTree>
    <p:extLst>
      <p:ext uri="{BB962C8B-B14F-4D97-AF65-F5344CB8AC3E}">
        <p14:creationId xmlns:p14="http://schemas.microsoft.com/office/powerpoint/2010/main" val="376075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28374-960B-E670-480B-2C4C023930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A3FC1B0-4CA4-C5F4-FB5C-8996DFCF9A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1E4114E-AB93-E3F7-9361-8DFB8912B9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61439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18290-EF47-83D3-3893-08871D4E224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2B9549-E613-5F07-8025-A70C8F5A8E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FDB54F-8B96-E3D6-72B5-376D82BEFB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2B9CFF1-2FBA-02D5-DBDA-4FF184E8DF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0C174F-617F-CB41-F32F-67D4179367A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14E1E69-8D09-6637-1BF3-D216FEB19CF5}"/>
              </a:ext>
            </a:extLst>
          </p:cNvPr>
          <p:cNvSpPr>
            <a:spLocks noGrp="1"/>
          </p:cNvSpPr>
          <p:nvPr>
            <p:ph type="dt" sz="half" idx="10"/>
          </p:nvPr>
        </p:nvSpPr>
        <p:spPr>
          <a:xfrm>
            <a:off x="838200" y="6356350"/>
            <a:ext cx="2743200" cy="365125"/>
          </a:xfrm>
          <a:prstGeom prst="rect">
            <a:avLst/>
          </a:prstGeom>
        </p:spPr>
        <p:txBody>
          <a:bodyPr/>
          <a:lstStyle/>
          <a:p>
            <a:fld id="{589C00F2-55AF-47D0-8F73-109D69707A66}" type="datetimeFigureOut">
              <a:rPr lang="en-GB" smtClean="0"/>
              <a:t>04/09/2024</a:t>
            </a:fld>
            <a:endParaRPr lang="en-GB"/>
          </a:p>
        </p:txBody>
      </p:sp>
      <p:sp>
        <p:nvSpPr>
          <p:cNvPr id="8" name="Footer Placeholder 7">
            <a:extLst>
              <a:ext uri="{FF2B5EF4-FFF2-40B4-BE49-F238E27FC236}">
                <a16:creationId xmlns:a16="http://schemas.microsoft.com/office/drawing/2014/main" id="{4B3BBE9C-BD7B-E51B-B4C8-53C9696CAAFE}"/>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34CE4A3A-CEB5-45D9-1044-9549F26D035C}"/>
              </a:ext>
            </a:extLst>
          </p:cNvPr>
          <p:cNvSpPr>
            <a:spLocks noGrp="1"/>
          </p:cNvSpPr>
          <p:nvPr>
            <p:ph type="sldNum" sz="quarter" idx="12"/>
          </p:nvPr>
        </p:nvSpPr>
        <p:spPr>
          <a:xfrm>
            <a:off x="8610600" y="6356350"/>
            <a:ext cx="2743200" cy="365125"/>
          </a:xfrm>
          <a:prstGeom prst="rect">
            <a:avLst/>
          </a:prstGeom>
        </p:spPr>
        <p:txBody>
          <a:bodyPr/>
          <a:lstStyle/>
          <a:p>
            <a:fld id="{98A0EE3C-D745-4C5C-8D89-75856DCEB859}" type="slidenum">
              <a:rPr lang="en-GB" smtClean="0"/>
              <a:t>‹#›</a:t>
            </a:fld>
            <a:endParaRPr lang="en-GB"/>
          </a:p>
        </p:txBody>
      </p:sp>
    </p:spTree>
    <p:extLst>
      <p:ext uri="{BB962C8B-B14F-4D97-AF65-F5344CB8AC3E}">
        <p14:creationId xmlns:p14="http://schemas.microsoft.com/office/powerpoint/2010/main" val="2509365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11B78-C983-4367-DD7E-C757155CB79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91979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4578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B54C0-32BA-37F9-C9AD-8BE077AE54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D6ADAC-3B71-BF12-ED1E-631D3D1A97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6D1D097-9EF8-C3B1-604F-2CF3EF262E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41F254-03AD-2B61-6892-5F6203053481}"/>
              </a:ext>
            </a:extLst>
          </p:cNvPr>
          <p:cNvSpPr>
            <a:spLocks noGrp="1"/>
          </p:cNvSpPr>
          <p:nvPr>
            <p:ph type="dt" sz="half" idx="10"/>
          </p:nvPr>
        </p:nvSpPr>
        <p:spPr>
          <a:xfrm>
            <a:off x="838200" y="6356350"/>
            <a:ext cx="2743200" cy="365125"/>
          </a:xfrm>
          <a:prstGeom prst="rect">
            <a:avLst/>
          </a:prstGeom>
        </p:spPr>
        <p:txBody>
          <a:bodyPr/>
          <a:lstStyle/>
          <a:p>
            <a:fld id="{589C00F2-55AF-47D0-8F73-109D69707A66}" type="datetimeFigureOut">
              <a:rPr lang="en-GB" smtClean="0"/>
              <a:t>04/09/2024</a:t>
            </a:fld>
            <a:endParaRPr lang="en-GB"/>
          </a:p>
        </p:txBody>
      </p:sp>
      <p:sp>
        <p:nvSpPr>
          <p:cNvPr id="6" name="Footer Placeholder 5">
            <a:extLst>
              <a:ext uri="{FF2B5EF4-FFF2-40B4-BE49-F238E27FC236}">
                <a16:creationId xmlns:a16="http://schemas.microsoft.com/office/drawing/2014/main" id="{84D23BFE-A2B1-488E-62C3-47ACEA8CBE54}"/>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E1777E31-4FE4-A5E6-3673-AC9E12FDAD82}"/>
              </a:ext>
            </a:extLst>
          </p:cNvPr>
          <p:cNvSpPr>
            <a:spLocks noGrp="1"/>
          </p:cNvSpPr>
          <p:nvPr>
            <p:ph type="sldNum" sz="quarter" idx="12"/>
          </p:nvPr>
        </p:nvSpPr>
        <p:spPr>
          <a:xfrm>
            <a:off x="8610600" y="6356350"/>
            <a:ext cx="2743200" cy="365125"/>
          </a:xfrm>
          <a:prstGeom prst="rect">
            <a:avLst/>
          </a:prstGeom>
        </p:spPr>
        <p:txBody>
          <a:bodyPr/>
          <a:lstStyle/>
          <a:p>
            <a:fld id="{98A0EE3C-D745-4C5C-8D89-75856DCEB859}" type="slidenum">
              <a:rPr lang="en-GB" smtClean="0"/>
              <a:t>‹#›</a:t>
            </a:fld>
            <a:endParaRPr lang="en-GB"/>
          </a:p>
        </p:txBody>
      </p:sp>
    </p:spTree>
    <p:extLst>
      <p:ext uri="{BB962C8B-B14F-4D97-AF65-F5344CB8AC3E}">
        <p14:creationId xmlns:p14="http://schemas.microsoft.com/office/powerpoint/2010/main" val="2948740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AD303-9234-900F-1E7A-711FEACDAC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B8D289D-3BBB-6B6C-2B82-CBEF5697FE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AFBB9F7-5138-6E07-DB84-B1B385D1E4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E63005-9D1E-3F1B-F742-56C0459F7003}"/>
              </a:ext>
            </a:extLst>
          </p:cNvPr>
          <p:cNvSpPr>
            <a:spLocks noGrp="1"/>
          </p:cNvSpPr>
          <p:nvPr>
            <p:ph type="dt" sz="half" idx="10"/>
          </p:nvPr>
        </p:nvSpPr>
        <p:spPr>
          <a:xfrm>
            <a:off x="838200" y="6356350"/>
            <a:ext cx="2743200" cy="365125"/>
          </a:xfrm>
          <a:prstGeom prst="rect">
            <a:avLst/>
          </a:prstGeom>
        </p:spPr>
        <p:txBody>
          <a:bodyPr/>
          <a:lstStyle/>
          <a:p>
            <a:fld id="{589C00F2-55AF-47D0-8F73-109D69707A66}" type="datetimeFigureOut">
              <a:rPr lang="en-GB" smtClean="0"/>
              <a:t>04/09/2024</a:t>
            </a:fld>
            <a:endParaRPr lang="en-GB"/>
          </a:p>
        </p:txBody>
      </p:sp>
      <p:sp>
        <p:nvSpPr>
          <p:cNvPr id="6" name="Footer Placeholder 5">
            <a:extLst>
              <a:ext uri="{FF2B5EF4-FFF2-40B4-BE49-F238E27FC236}">
                <a16:creationId xmlns:a16="http://schemas.microsoft.com/office/drawing/2014/main" id="{C550DC36-893D-1262-3EF2-7FE9504BBE9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783BA3C-38B5-ED6B-F7B2-8A1F8731E0A0}"/>
              </a:ext>
            </a:extLst>
          </p:cNvPr>
          <p:cNvSpPr>
            <a:spLocks noGrp="1"/>
          </p:cNvSpPr>
          <p:nvPr>
            <p:ph type="sldNum" sz="quarter" idx="12"/>
          </p:nvPr>
        </p:nvSpPr>
        <p:spPr>
          <a:xfrm>
            <a:off x="8610600" y="6356350"/>
            <a:ext cx="2743200" cy="365125"/>
          </a:xfrm>
          <a:prstGeom prst="rect">
            <a:avLst/>
          </a:prstGeom>
        </p:spPr>
        <p:txBody>
          <a:bodyPr/>
          <a:lstStyle/>
          <a:p>
            <a:fld id="{98A0EE3C-D745-4C5C-8D89-75856DCEB859}" type="slidenum">
              <a:rPr lang="en-GB" smtClean="0"/>
              <a:t>‹#›</a:t>
            </a:fld>
            <a:endParaRPr lang="en-GB"/>
          </a:p>
        </p:txBody>
      </p:sp>
    </p:spTree>
    <p:extLst>
      <p:ext uri="{BB962C8B-B14F-4D97-AF65-F5344CB8AC3E}">
        <p14:creationId xmlns:p14="http://schemas.microsoft.com/office/powerpoint/2010/main" val="3117955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D04403-0F40-4A22-FE67-3C2896ECF1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840714-5CBF-A037-F7BE-54D42EBFE3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28785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600" b="1" kern="1200">
          <a:solidFill>
            <a:schemeClr val="tx1"/>
          </a:solidFill>
          <a:latin typeface="Helvetica"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3"/>
        <p:cNvGrpSpPr/>
        <p:nvPr/>
      </p:nvGrpSpPr>
      <p:grpSpPr>
        <a:xfrm>
          <a:off x="0" y="0"/>
          <a:ext cx="0" cy="0"/>
          <a:chOff x="0" y="0"/>
          <a:chExt cx="0" cy="0"/>
        </a:xfrm>
      </p:grpSpPr>
      <p:sp>
        <p:nvSpPr>
          <p:cNvPr id="54" name="Google Shape;54;p36"/>
          <p:cNvSpPr txBox="1"/>
          <p:nvPr/>
        </p:nvSpPr>
        <p:spPr>
          <a:xfrm>
            <a:off x="838200" y="6356349"/>
            <a:ext cx="2743200" cy="3651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888888"/>
                </a:solidFill>
                <a:latin typeface="Calibri"/>
                <a:ea typeface="Calibri"/>
                <a:cs typeface="Calibri"/>
                <a:sym typeface="Calibri"/>
              </a:rPr>
              <a:t>23/09/2021</a:t>
            </a:r>
            <a:endParaRPr sz="1200" b="0" i="0" u="none" strike="noStrike" cap="none">
              <a:solidFill>
                <a:srgbClr val="888888"/>
              </a:solidFill>
              <a:latin typeface="Calibri"/>
              <a:ea typeface="Calibri"/>
              <a:cs typeface="Calibri"/>
              <a:sym typeface="Calibri"/>
            </a:endParaRPr>
          </a:p>
        </p:txBody>
      </p:sp>
      <p:sp>
        <p:nvSpPr>
          <p:cNvPr id="55" name="Google Shape;55;p36"/>
          <p:cNvSpPr/>
          <p:nvPr/>
        </p:nvSpPr>
        <p:spPr>
          <a:xfrm>
            <a:off x="0" y="0"/>
            <a:ext cx="2396700" cy="6858000"/>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6" name="Google Shape;56;p36"/>
          <p:cNvSpPr/>
          <p:nvPr/>
        </p:nvSpPr>
        <p:spPr>
          <a:xfrm rot="5400000">
            <a:off x="1974109" y="3090764"/>
            <a:ext cx="1328400" cy="125700"/>
          </a:xfrm>
          <a:prstGeom prst="rect">
            <a:avLst/>
          </a:prstGeom>
          <a:solidFill>
            <a:schemeClr val="lt1"/>
          </a:solidFill>
          <a:ln>
            <a:noFill/>
          </a:ln>
        </p:spPr>
        <p:txBody>
          <a:bodyPr spcFirstLastPara="1" wrap="square" lIns="65000" tIns="65000" rIns="65000" bIns="650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57" name="Google Shape;57;p36"/>
          <p:cNvSpPr/>
          <p:nvPr/>
        </p:nvSpPr>
        <p:spPr>
          <a:xfrm>
            <a:off x="0" y="0"/>
            <a:ext cx="2445900" cy="6858000"/>
          </a:xfrm>
          <a:prstGeom prst="rect">
            <a:avLst/>
          </a:prstGeom>
          <a:solidFill>
            <a:srgbClr val="0069B4"/>
          </a:solidFill>
          <a:ln w="12700" cap="flat" cmpd="sng">
            <a:solidFill>
              <a:srgbClr val="41B7C8"/>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58" name="Google Shape;58;p36"/>
          <p:cNvSpPr/>
          <p:nvPr/>
        </p:nvSpPr>
        <p:spPr>
          <a:xfrm>
            <a:off x="2529840" y="2716523"/>
            <a:ext cx="7533000" cy="116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69B4"/>
              </a:buClr>
              <a:buSzPts val="7000"/>
              <a:buFont typeface="Arial"/>
              <a:buNone/>
            </a:pPr>
            <a:r>
              <a:rPr lang="en-US" sz="7000" b="1" i="0" u="none" strike="noStrike" cap="none">
                <a:solidFill>
                  <a:srgbClr val="0069B4"/>
                </a:solidFill>
                <a:latin typeface="Arial"/>
                <a:ea typeface="Arial"/>
                <a:cs typeface="Arial"/>
                <a:sym typeface="Arial"/>
              </a:rPr>
              <a:t>THANK YOU</a:t>
            </a:r>
            <a:endParaRPr sz="7000" b="1" i="0" u="none" strike="noStrike" cap="none">
              <a:solidFill>
                <a:srgbClr val="0069B4"/>
              </a:solidFill>
              <a:latin typeface="Arial"/>
              <a:ea typeface="Arial"/>
              <a:cs typeface="Arial"/>
              <a:sym typeface="Arial"/>
            </a:endParaRPr>
          </a:p>
        </p:txBody>
      </p:sp>
      <p:sp>
        <p:nvSpPr>
          <p:cNvPr id="59" name="Google Shape;59;p36"/>
          <p:cNvSpPr/>
          <p:nvPr/>
        </p:nvSpPr>
        <p:spPr>
          <a:xfrm rot="5400000">
            <a:off x="1002023" y="3379939"/>
            <a:ext cx="2423400" cy="98100"/>
          </a:xfrm>
          <a:prstGeom prst="rect">
            <a:avLst/>
          </a:prstGeom>
          <a:solidFill>
            <a:schemeClr val="lt1"/>
          </a:solidFill>
          <a:ln>
            <a:noFill/>
          </a:ln>
        </p:spPr>
        <p:txBody>
          <a:bodyPr spcFirstLastPara="1" wrap="square" lIns="65000" tIns="65000" rIns="65000" bIns="650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pic>
        <p:nvPicPr>
          <p:cNvPr id="60" name="Google Shape;60;p36"/>
          <p:cNvPicPr preferRelativeResize="0"/>
          <p:nvPr/>
        </p:nvPicPr>
        <p:blipFill rotWithShape="1">
          <a:blip r:embed="rId3">
            <a:alphaModFix/>
          </a:blip>
          <a:srcRect/>
          <a:stretch/>
        </p:blipFill>
        <p:spPr>
          <a:xfrm>
            <a:off x="10575486" y="152363"/>
            <a:ext cx="1495758" cy="1405711"/>
          </a:xfrm>
          <a:prstGeom prst="rect">
            <a:avLst/>
          </a:prstGeom>
          <a:noFill/>
          <a:ln>
            <a:noFill/>
          </a:ln>
        </p:spPr>
      </p:pic>
    </p:spTree>
    <p:extLst>
      <p:ext uri="{BB962C8B-B14F-4D97-AF65-F5344CB8AC3E}">
        <p14:creationId xmlns:p14="http://schemas.microsoft.com/office/powerpoint/2010/main" val="2609918890"/>
      </p:ext>
    </p:extLst>
  </p:cSld>
  <p:clrMap bg1="lt1" tx1="dk1" bg2="dk2" tx2="lt2" accent1="accent1" accent2="accent2" accent3="accent3" accent4="accent4" accent5="accent5" accent6="accent6" hlink="hlink" folHlink="folHlink"/>
  <p:sldLayoutIdLst>
    <p:sldLayoutId id="2147483672"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5966ECB-EA13-3F8B-B736-DB9494E7C0B1}"/>
              </a:ext>
            </a:extLst>
          </p:cNvPr>
          <p:cNvSpPr>
            <a:spLocks noGrp="1"/>
          </p:cNvSpPr>
          <p:nvPr>
            <p:ph type="ctrTitle"/>
          </p:nvPr>
        </p:nvSpPr>
        <p:spPr>
          <a:xfrm>
            <a:off x="1524000" y="2116312"/>
            <a:ext cx="9144000" cy="2387600"/>
          </a:xfrm>
        </p:spPr>
        <p:txBody>
          <a:bodyPr>
            <a:normAutofit fontScale="90000"/>
          </a:bodyPr>
          <a:lstStyle/>
          <a:p>
            <a:br>
              <a:rPr lang="en-CH" sz="3200" b="0" i="1" dirty="0"/>
            </a:br>
            <a:br>
              <a:rPr lang="en-CH" sz="3100" b="0" i="1" dirty="0"/>
            </a:br>
            <a:br>
              <a:rPr lang="en-CH" sz="3100" b="0" i="1" dirty="0"/>
            </a:br>
            <a:r>
              <a:rPr lang="en-CH" sz="3100" b="0" i="1" dirty="0">
                <a:latin typeface="Helvetica"/>
                <a:cs typeface="Helvetica"/>
              </a:rPr>
              <a:t>Joint WMO-IOC Collaborative Board</a:t>
            </a:r>
            <a:br>
              <a:rPr lang="en-CH" sz="3100" b="0" i="1" dirty="0"/>
            </a:br>
            <a:br>
              <a:rPr lang="en-CH" sz="3100" b="0" i="1" dirty="0"/>
            </a:br>
            <a:r>
              <a:rPr lang="en-CH" sz="3100" b="0" i="1" dirty="0">
                <a:latin typeface="Helvetica"/>
                <a:cs typeface="Helvetica"/>
              </a:rPr>
              <a:t>Agenda item 3</a:t>
            </a:r>
            <a:br>
              <a:rPr lang="en-CH" b="0" i="1" dirty="0"/>
            </a:br>
            <a:r>
              <a:rPr lang="en-CH" b="0" i="1" dirty="0">
                <a:latin typeface="Helvetica"/>
                <a:cs typeface="Helvetica"/>
              </a:rPr>
              <a:t>Identification of Joint Areas of Work</a:t>
            </a:r>
            <a:br>
              <a:rPr lang="en-CH" b="0" i="1" dirty="0"/>
            </a:br>
            <a:r>
              <a:rPr lang="en-CH" sz="3100" b="0" i="1" dirty="0">
                <a:latin typeface="Helvetica"/>
                <a:cs typeface="Helvetica"/>
              </a:rPr>
              <a:t>Focus Area: Data</a:t>
            </a:r>
            <a:br>
              <a:rPr lang="en-CH" sz="3100" b="0" i="1" dirty="0">
                <a:latin typeface="Helvetica"/>
                <a:cs typeface="Helvetica"/>
              </a:rPr>
            </a:br>
            <a:r>
              <a:rPr lang="en-CH" sz="3100" b="0" i="1" dirty="0">
                <a:solidFill>
                  <a:srgbClr val="000000"/>
                </a:solidFill>
                <a:latin typeface="Helvetica"/>
                <a:cs typeface="Helvetica"/>
              </a:rPr>
              <a:t>Presenter</a:t>
            </a:r>
            <a:r>
              <a:rPr lang="en-CH" sz="3100" b="0" i="1" dirty="0">
                <a:latin typeface="Helvetica"/>
                <a:cs typeface="Helvetica"/>
              </a:rPr>
              <a:t>(s): Lotta Fyrberg</a:t>
            </a:r>
            <a:r>
              <a:rPr lang="en-GB" sz="3100" b="0" i="1" dirty="0">
                <a:latin typeface="Helvetica"/>
                <a:cs typeface="Helvetica"/>
              </a:rPr>
              <a:t> and Simon McLellan</a:t>
            </a:r>
            <a:endParaRPr lang="en-US" b="0" i="1" dirty="0"/>
          </a:p>
        </p:txBody>
      </p:sp>
      <p:sp>
        <p:nvSpPr>
          <p:cNvPr id="9" name="Subtitle 8">
            <a:extLst>
              <a:ext uri="{FF2B5EF4-FFF2-40B4-BE49-F238E27FC236}">
                <a16:creationId xmlns:a16="http://schemas.microsoft.com/office/drawing/2014/main" id="{4B5310AB-0C33-40E4-202A-DF20DE76D780}"/>
              </a:ext>
            </a:extLst>
          </p:cNvPr>
          <p:cNvSpPr>
            <a:spLocks noGrp="1"/>
          </p:cNvSpPr>
          <p:nvPr>
            <p:ph type="subTitle" idx="1"/>
          </p:nvPr>
        </p:nvSpPr>
        <p:spPr>
          <a:xfrm>
            <a:off x="1524000" y="4892634"/>
            <a:ext cx="9144000" cy="1267040"/>
          </a:xfrm>
        </p:spPr>
        <p:txBody>
          <a:bodyPr vert="horz" lIns="91440" tIns="45720" rIns="91440" bIns="45720" rtlCol="0" anchor="t">
            <a:normAutofit/>
          </a:bodyPr>
          <a:lstStyle/>
          <a:p>
            <a:r>
              <a:rPr lang="en-CH" i="1">
                <a:latin typeface="Helvetica"/>
                <a:cs typeface="Helvetica"/>
              </a:rPr>
              <a:t>JCB-3 part 2 (hybrid), 4-6 September 2024</a:t>
            </a:r>
          </a:p>
          <a:p>
            <a:r>
              <a:rPr lang="en-CH" i="1">
                <a:latin typeface="Helvetica"/>
                <a:cs typeface="Helvetica"/>
              </a:rPr>
              <a:t>Paris, France</a:t>
            </a:r>
          </a:p>
        </p:txBody>
      </p:sp>
    </p:spTree>
    <p:extLst>
      <p:ext uri="{BB962C8B-B14F-4D97-AF65-F5344CB8AC3E}">
        <p14:creationId xmlns:p14="http://schemas.microsoft.com/office/powerpoint/2010/main" val="3931031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2AFDF-6BD9-07FC-403B-E64CFB7CB45E}"/>
              </a:ext>
            </a:extLst>
          </p:cNvPr>
          <p:cNvSpPr>
            <a:spLocks noGrp="1"/>
          </p:cNvSpPr>
          <p:nvPr>
            <p:ph type="title"/>
          </p:nvPr>
        </p:nvSpPr>
        <p:spPr/>
        <p:txBody>
          <a:bodyPr/>
          <a:lstStyle/>
          <a:p>
            <a:r>
              <a:rPr lang="en-CH" dirty="0">
                <a:solidFill>
                  <a:srgbClr val="3333FF"/>
                </a:solidFill>
                <a:effectLst>
                  <a:outerShdw blurRad="38100" dist="38100" dir="2700000" algn="tl">
                    <a:srgbClr val="000000">
                      <a:alpha val="43137"/>
                    </a:srgbClr>
                  </a:outerShdw>
                </a:effectLst>
                <a:latin typeface="Helvetica"/>
                <a:cs typeface="Helvetica"/>
              </a:rPr>
              <a:t>Top areas of </a:t>
            </a:r>
            <a:r>
              <a:rPr lang="en-GB" dirty="0">
                <a:solidFill>
                  <a:srgbClr val="3333FF"/>
                </a:solidFill>
                <a:effectLst>
                  <a:outerShdw blurRad="38100" dist="38100" dir="2700000" algn="tl">
                    <a:srgbClr val="000000">
                      <a:alpha val="43137"/>
                    </a:srgbClr>
                  </a:outerShdw>
                </a:effectLst>
                <a:latin typeface="Helvetica"/>
                <a:cs typeface="Helvetica"/>
              </a:rPr>
              <a:t>data </a:t>
            </a:r>
            <a:r>
              <a:rPr lang="en-CH" dirty="0">
                <a:solidFill>
                  <a:srgbClr val="3333FF"/>
                </a:solidFill>
                <a:effectLst>
                  <a:outerShdw blurRad="38100" dist="38100" dir="2700000" algn="tl">
                    <a:srgbClr val="000000">
                      <a:alpha val="43137"/>
                    </a:srgbClr>
                  </a:outerShdw>
                </a:effectLst>
                <a:latin typeface="Helvetica"/>
                <a:cs typeface="Helvetica"/>
              </a:rPr>
              <a:t>work with mutual interest:</a:t>
            </a:r>
          </a:p>
        </p:txBody>
      </p:sp>
      <p:sp>
        <p:nvSpPr>
          <p:cNvPr id="3" name="Content Placeholder 2">
            <a:extLst>
              <a:ext uri="{FF2B5EF4-FFF2-40B4-BE49-F238E27FC236}">
                <a16:creationId xmlns:a16="http://schemas.microsoft.com/office/drawing/2014/main" id="{4A465E89-4B23-0381-398E-8A78C9EEF4FA}"/>
              </a:ext>
            </a:extLst>
          </p:cNvPr>
          <p:cNvSpPr>
            <a:spLocks noGrp="1"/>
          </p:cNvSpPr>
          <p:nvPr>
            <p:ph idx="1"/>
          </p:nvPr>
        </p:nvSpPr>
        <p:spPr/>
        <p:txBody>
          <a:bodyPr vert="horz" lIns="91440" tIns="45720" rIns="91440" bIns="45720" rtlCol="0" anchor="t">
            <a:normAutofit/>
          </a:bodyPr>
          <a:lstStyle/>
          <a:p>
            <a:pPr marL="0" indent="0">
              <a:buNone/>
            </a:pPr>
            <a:br>
              <a:rPr lang="en-US"/>
            </a:br>
            <a:endParaRPr lang="en-US"/>
          </a:p>
        </p:txBody>
      </p:sp>
      <p:sp>
        <p:nvSpPr>
          <p:cNvPr id="5" name="TextBox 4">
            <a:extLst>
              <a:ext uri="{FF2B5EF4-FFF2-40B4-BE49-F238E27FC236}">
                <a16:creationId xmlns:a16="http://schemas.microsoft.com/office/drawing/2014/main" id="{10DD9AB9-9340-9C10-C675-0334A2D58A0B}"/>
              </a:ext>
            </a:extLst>
          </p:cNvPr>
          <p:cNvSpPr txBox="1"/>
          <p:nvPr/>
        </p:nvSpPr>
        <p:spPr>
          <a:xfrm>
            <a:off x="1026850" y="1624208"/>
            <a:ext cx="10138299" cy="4328108"/>
          </a:xfrm>
          <a:prstGeom prst="rect">
            <a:avLst/>
          </a:prstGeom>
          <a:noFill/>
        </p:spPr>
        <p:txBody>
          <a:bodyPr wrap="square">
            <a:spAutoFit/>
          </a:bodyPr>
          <a:lstStyle/>
          <a:p>
            <a:pPr marL="342900" lvl="0" indent="-342900">
              <a:lnSpc>
                <a:spcPct val="107000"/>
              </a:lnSpc>
              <a:buFont typeface="Wingdings" panose="05000000000000000000" pitchFamily="2" charset="2"/>
              <a:buChar char=""/>
            </a:pPr>
            <a:r>
              <a:rPr lang="en-US" sz="1800" b="1" kern="0" dirty="0">
                <a:effectLst/>
                <a:latin typeface="Verdana" panose="020B0604030504040204" pitchFamily="34" charset="0"/>
                <a:ea typeface="Times New Roman" panose="02020603050405020304" pitchFamily="18" charset="0"/>
                <a:cs typeface="Times New Roman" panose="02020603050405020304" pitchFamily="18" charset="0"/>
              </a:rPr>
              <a:t>WIS and ODIS Interface: </a:t>
            </a:r>
            <a:r>
              <a:rPr lang="en-US" sz="1800" kern="0" dirty="0">
                <a:effectLst/>
                <a:latin typeface="Verdana" panose="020B0604030504040204" pitchFamily="34" charset="0"/>
                <a:ea typeface="Times New Roman" panose="02020603050405020304" pitchFamily="18" charset="0"/>
                <a:cs typeface="Times New Roman" panose="02020603050405020304" pitchFamily="18" charset="0"/>
              </a:rPr>
              <a:t>Emphasis on the need to streamline data sharing and interface between WMO Information System (WIS) and Ocean Data Information System (ODIS) with a focus on federated data systems and seamless data sharing.</a:t>
            </a:r>
            <a:endParaRPr lang="en-GB"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Wingdings" panose="05000000000000000000" pitchFamily="2" charset="2"/>
              <a:buChar char=""/>
            </a:pPr>
            <a:endParaRPr lang="en-US" sz="1800" b="1" kern="0" dirty="0">
              <a:effectLst/>
              <a:latin typeface="Verdana" panose="020B0604030504040204" pitchFamily="34" charset="0"/>
              <a:ea typeface="Times New Roman" panose="02020603050405020304" pitchFamily="18"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1800" b="1" kern="0" dirty="0">
                <a:effectLst/>
                <a:latin typeface="Verdana" panose="020B0604030504040204" pitchFamily="34" charset="0"/>
                <a:ea typeface="Times New Roman" panose="02020603050405020304" pitchFamily="18" charset="0"/>
                <a:cs typeface="Times New Roman" panose="02020603050405020304" pitchFamily="18" charset="0"/>
              </a:rPr>
              <a:t>Data Policy Convergence</a:t>
            </a:r>
            <a:r>
              <a:rPr lang="en-US" sz="1800" kern="0" dirty="0">
                <a:effectLst/>
                <a:latin typeface="Verdana" panose="020B0604030504040204" pitchFamily="34" charset="0"/>
                <a:ea typeface="Times New Roman" panose="02020603050405020304" pitchFamily="18" charset="0"/>
                <a:cs typeface="Times New Roman" panose="02020603050405020304" pitchFamily="18" charset="0"/>
              </a:rPr>
              <a:t>: Aligning data policies between WMO and IOC to ensure seamless data integration and usability, including the schedule or points for interaction to have the discussions on this.</a:t>
            </a:r>
            <a:endParaRPr lang="en-GB"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Wingdings" panose="05000000000000000000" pitchFamily="2" charset="2"/>
              <a:buChar char=""/>
            </a:pPr>
            <a:endParaRPr lang="en-US" sz="1800" b="1" kern="0" dirty="0">
              <a:effectLst/>
              <a:latin typeface="Verdana" panose="020B060403050404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1800" b="1" kern="0" dirty="0">
                <a:effectLst/>
                <a:latin typeface="Verdana" panose="020B0604030504040204" pitchFamily="34" charset="0"/>
                <a:ea typeface="Times New Roman" panose="02020603050405020304" pitchFamily="18" charset="0"/>
                <a:cs typeface="Times New Roman" panose="02020603050405020304" pitchFamily="18" charset="0"/>
              </a:rPr>
              <a:t>Marine Climate Data System (MCDS)</a:t>
            </a:r>
            <a:r>
              <a:rPr lang="en-US" sz="1800" kern="100" dirty="0">
                <a:effectLst/>
                <a:latin typeface="Verdana" panose="020B0604030504040204" pitchFamily="34" charset="0"/>
                <a:ea typeface="Times New Roman" panose="02020603050405020304" pitchFamily="18" charset="0"/>
                <a:cs typeface="Times New Roman" panose="02020603050405020304" pitchFamily="18" charset="0"/>
              </a:rPr>
              <a:t>:</a:t>
            </a:r>
            <a:r>
              <a:rPr lang="en-US" sz="1800" kern="100" dirty="0">
                <a:effectLst/>
                <a:latin typeface="Verdana" panose="020B0604030504040204" pitchFamily="34" charset="0"/>
                <a:ea typeface="Calibri" panose="020F0502020204030204" pitchFamily="34" charset="0"/>
                <a:cs typeface="Arial" panose="020B0604020202020204" pitchFamily="34" charset="0"/>
              </a:rPr>
              <a:t> Develop a joint and structured approach to MCDS / climate data centers, converging efforts and review principals and process (i.e. data center identification, certification, evaluation) of climate data collection from both organizations. Reinitiating Marine Climate Data (MARCDAT) and Advances in Marine Climatology (CLIMAR) series, including requests/initiatives from co-sponsored GCOS.</a:t>
            </a:r>
            <a:endParaRPr lang="en-GB"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68243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2AFDF-6BD9-07FC-403B-E64CFB7CB45E}"/>
              </a:ext>
            </a:extLst>
          </p:cNvPr>
          <p:cNvSpPr>
            <a:spLocks noGrp="1"/>
          </p:cNvSpPr>
          <p:nvPr>
            <p:ph type="title"/>
          </p:nvPr>
        </p:nvSpPr>
        <p:spPr/>
        <p:txBody>
          <a:bodyPr/>
          <a:lstStyle/>
          <a:p>
            <a:r>
              <a:rPr lang="en-CH">
                <a:solidFill>
                  <a:srgbClr val="3333FF"/>
                </a:solidFill>
                <a:effectLst>
                  <a:outerShdw blurRad="38100" dist="38100" dir="2700000" algn="tl">
                    <a:srgbClr val="000000">
                      <a:alpha val="43137"/>
                    </a:srgbClr>
                  </a:outerShdw>
                </a:effectLst>
                <a:latin typeface="Helvetica"/>
                <a:cs typeface="Helvetica"/>
              </a:rPr>
              <a:t>Crosscutting areas of work:</a:t>
            </a:r>
          </a:p>
        </p:txBody>
      </p:sp>
      <p:sp>
        <p:nvSpPr>
          <p:cNvPr id="3" name="Content Placeholder 2">
            <a:extLst>
              <a:ext uri="{FF2B5EF4-FFF2-40B4-BE49-F238E27FC236}">
                <a16:creationId xmlns:a16="http://schemas.microsoft.com/office/drawing/2014/main" id="{4A465E89-4B23-0381-398E-8A78C9EEF4FA}"/>
              </a:ext>
            </a:extLst>
          </p:cNvPr>
          <p:cNvSpPr>
            <a:spLocks noGrp="1"/>
          </p:cNvSpPr>
          <p:nvPr>
            <p:ph idx="1"/>
          </p:nvPr>
        </p:nvSpPr>
        <p:spPr/>
        <p:txBody>
          <a:bodyPr>
            <a:normAutofit/>
          </a:bodyPr>
          <a:lstStyle/>
          <a:p>
            <a:pPr marL="342900" lvl="0" indent="-342900">
              <a:lnSpc>
                <a:spcPct val="107000"/>
              </a:lnSpc>
              <a:spcBef>
                <a:spcPts val="0"/>
              </a:spcBef>
              <a:buFont typeface="Wingdings" panose="05000000000000000000" pitchFamily="2" charset="2"/>
              <a:buChar char=""/>
            </a:pPr>
            <a:r>
              <a:rPr lang="en-US" sz="1800" b="1" kern="0" dirty="0">
                <a:effectLst/>
                <a:latin typeface="Verdana" panose="020B0604030504040204" pitchFamily="34" charset="0"/>
                <a:ea typeface="Times New Roman" panose="02020603050405020304" pitchFamily="18" charset="0"/>
                <a:cs typeface="Times New Roman" panose="02020603050405020304" pitchFamily="18" charset="0"/>
              </a:rPr>
              <a:t>Collaboration at regional, national levels</a:t>
            </a:r>
            <a:r>
              <a:rPr lang="en-US" sz="1800" kern="0" dirty="0">
                <a:effectLst/>
                <a:latin typeface="Verdana" panose="020B0604030504040204" pitchFamily="34" charset="0"/>
                <a:ea typeface="Times New Roman" panose="02020603050405020304" pitchFamily="18" charset="0"/>
                <a:cs typeface="Times New Roman" panose="02020603050405020304" pitchFamily="18" charset="0"/>
              </a:rPr>
              <a:t>: Improve engagement with regional and national stakeholders to enhance the implementation of joint initiatives. Efforts to bring meteorology and oceanography communities together through capacity building, training, and engaging at each other's regional meetings (i.e., WMO Regional associations and IOC regional sub-commissions). Discussed working on specifics in Africa and SIDS could be a focus to support data infrastructure collaboration.</a:t>
            </a:r>
          </a:p>
          <a:p>
            <a:pPr marL="342900" lvl="0" indent="-342900">
              <a:lnSpc>
                <a:spcPct val="107000"/>
              </a:lnSpc>
              <a:spcBef>
                <a:spcPts val="0"/>
              </a:spcBef>
              <a:buFont typeface="Wingdings" panose="05000000000000000000" pitchFamily="2" charset="2"/>
              <a:buChar char=""/>
            </a:pPr>
            <a:endParaRPr lang="en-GB" sz="1800" kern="100" dirty="0">
              <a:latin typeface="Calibri" panose="020F0502020204030204" pitchFamily="34" charset="0"/>
              <a:ea typeface="Times New Roman" panose="02020603050405020304" pitchFamily="18" charset="0"/>
              <a:cs typeface="Arial" panose="020B0604020202020204" pitchFamily="34" charset="0"/>
            </a:endParaRPr>
          </a:p>
          <a:p>
            <a:pPr marL="342900" lvl="0" indent="-342900">
              <a:lnSpc>
                <a:spcPct val="107000"/>
              </a:lnSpc>
              <a:spcBef>
                <a:spcPts val="0"/>
              </a:spcBef>
              <a:buFont typeface="Wingdings" panose="05000000000000000000" pitchFamily="2" charset="2"/>
              <a:buChar char=""/>
            </a:pPr>
            <a:r>
              <a:rPr lang="en-US" sz="1800" b="1" kern="0" dirty="0">
                <a:effectLst/>
                <a:latin typeface="Verdana" panose="020B0604030504040204" pitchFamily="34" charset="0"/>
                <a:ea typeface="Times New Roman" panose="02020603050405020304" pitchFamily="18" charset="0"/>
                <a:cs typeface="Times New Roman" panose="02020603050405020304" pitchFamily="18" charset="0"/>
              </a:rPr>
              <a:t>Joint Numerical Modeling and Forecasting</a:t>
            </a:r>
            <a:r>
              <a:rPr lang="en-US" sz="1800" kern="0" dirty="0">
                <a:effectLst/>
                <a:latin typeface="Verdana" panose="020B0604030504040204" pitchFamily="34" charset="0"/>
                <a:ea typeface="Times New Roman" panose="02020603050405020304" pitchFamily="18" charset="0"/>
                <a:cs typeface="Times New Roman" panose="02020603050405020304" pitchFamily="18" charset="0"/>
              </a:rPr>
              <a:t>: Potential for joint numerical modeling and forecasting initiatives, including coupled atmospheric and oceanic systems.</a:t>
            </a: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Bef>
                <a:spcPts val="0"/>
              </a:spcBef>
              <a:buFont typeface="Wingdings" panose="05000000000000000000" pitchFamily="2" charset="2"/>
              <a:buChar char=""/>
            </a:pPr>
            <a:endParaRPr lang="en-US" sz="1800" b="1" kern="0" dirty="0">
              <a:effectLst/>
              <a:latin typeface="Verdana" panose="020B0604030504040204" pitchFamily="34" charset="0"/>
              <a:ea typeface="Times New Roman" panose="02020603050405020304" pitchFamily="18" charset="0"/>
              <a:cs typeface="Times New Roman" panose="02020603050405020304" pitchFamily="18" charset="0"/>
            </a:endParaRPr>
          </a:p>
          <a:p>
            <a:pPr marL="342900" lvl="0" indent="-342900">
              <a:lnSpc>
                <a:spcPct val="107000"/>
              </a:lnSpc>
              <a:spcBef>
                <a:spcPts val="0"/>
              </a:spcBef>
              <a:buFont typeface="Wingdings" panose="05000000000000000000" pitchFamily="2" charset="2"/>
              <a:buChar char=""/>
            </a:pPr>
            <a:r>
              <a:rPr lang="en-US" sz="1800" b="1" kern="0" dirty="0">
                <a:effectLst/>
                <a:latin typeface="Verdana" panose="020B0604030504040204" pitchFamily="34" charset="0"/>
                <a:ea typeface="Times New Roman" panose="02020603050405020304" pitchFamily="18" charset="0"/>
                <a:cs typeface="Times New Roman" panose="02020603050405020304" pitchFamily="18" charset="0"/>
              </a:rPr>
              <a:t>Early Warning for All (EW4All)</a:t>
            </a:r>
            <a:r>
              <a:rPr lang="en-US" sz="1800" kern="100" dirty="0">
                <a:effectLst/>
                <a:latin typeface="Verdana" panose="020B0604030504040204" pitchFamily="34" charset="0"/>
                <a:ea typeface="Times New Roman" panose="02020603050405020304" pitchFamily="18" charset="0"/>
                <a:cs typeface="Times New Roman" panose="02020603050405020304" pitchFamily="18" charset="0"/>
              </a:rPr>
              <a:t>: </a:t>
            </a:r>
            <a:r>
              <a:rPr lang="en-US" sz="1800" kern="0" dirty="0">
                <a:effectLst/>
                <a:latin typeface="Verdana" panose="020B0604030504040204" pitchFamily="34" charset="0"/>
                <a:ea typeface="Times New Roman" panose="02020603050405020304" pitchFamily="18" charset="0"/>
                <a:cs typeface="Times New Roman" panose="02020603050405020304" pitchFamily="18" charset="0"/>
              </a:rPr>
              <a:t>Ensure that discussions on early warning services are integrated with data policy and interface efforts and address the usability of shared data for service provision.</a:t>
            </a: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CH" dirty="0"/>
          </a:p>
        </p:txBody>
      </p:sp>
    </p:spTree>
    <p:extLst>
      <p:ext uri="{BB962C8B-B14F-4D97-AF65-F5344CB8AC3E}">
        <p14:creationId xmlns:p14="http://schemas.microsoft.com/office/powerpoint/2010/main" val="41953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2AFDF-6BD9-07FC-403B-E64CFB7CB45E}"/>
              </a:ext>
            </a:extLst>
          </p:cNvPr>
          <p:cNvSpPr>
            <a:spLocks noGrp="1"/>
          </p:cNvSpPr>
          <p:nvPr>
            <p:ph type="title"/>
          </p:nvPr>
        </p:nvSpPr>
        <p:spPr/>
        <p:txBody>
          <a:bodyPr/>
          <a:lstStyle/>
          <a:p>
            <a:r>
              <a:rPr lang="en-CH" dirty="0">
                <a:solidFill>
                  <a:srgbClr val="3333FF"/>
                </a:solidFill>
              </a:rPr>
              <a:t>Potential Criteria to analyze and prioritize these areas of work</a:t>
            </a:r>
          </a:p>
        </p:txBody>
      </p:sp>
      <p:sp>
        <p:nvSpPr>
          <p:cNvPr id="3" name="Content Placeholder 2">
            <a:extLst>
              <a:ext uri="{FF2B5EF4-FFF2-40B4-BE49-F238E27FC236}">
                <a16:creationId xmlns:a16="http://schemas.microsoft.com/office/drawing/2014/main" id="{4A465E89-4B23-0381-398E-8A78C9EEF4FA}"/>
              </a:ext>
            </a:extLst>
          </p:cNvPr>
          <p:cNvSpPr>
            <a:spLocks noGrp="1"/>
          </p:cNvSpPr>
          <p:nvPr>
            <p:ph idx="1"/>
          </p:nvPr>
        </p:nvSpPr>
        <p:spPr>
          <a:xfrm>
            <a:off x="838200" y="1529261"/>
            <a:ext cx="10515600" cy="4351338"/>
          </a:xfrm>
        </p:spPr>
        <p:txBody>
          <a:bodyPr vert="horz" lIns="91440" tIns="45720" rIns="91440" bIns="45720" rtlCol="0" anchor="t">
            <a:normAutofit fontScale="85000" lnSpcReduction="20000"/>
          </a:bodyPr>
          <a:lstStyle/>
          <a:p>
            <a:pPr marL="342900" lvl="0" indent="-342900">
              <a:lnSpc>
                <a:spcPct val="107000"/>
              </a:lnSpc>
              <a:buFont typeface="Wingdings" panose="05000000000000000000" pitchFamily="2" charset="2"/>
              <a:buChar char=""/>
            </a:pPr>
            <a:r>
              <a:rPr lang="en-US" sz="1800" b="1" kern="0" dirty="0">
                <a:effectLst/>
                <a:latin typeface="Verdana" panose="020B0604030504040204" pitchFamily="34" charset="0"/>
                <a:ea typeface="Times New Roman" panose="02020603050405020304" pitchFamily="18" charset="0"/>
                <a:cs typeface="Times New Roman" panose="02020603050405020304" pitchFamily="18" charset="0"/>
              </a:rPr>
              <a:t>Working group for Data priorities:</a:t>
            </a:r>
            <a:r>
              <a:rPr lang="en-US" sz="1800" kern="0" dirty="0">
                <a:effectLst/>
                <a:latin typeface="Verdana" panose="020B0604030504040204" pitchFamily="34" charset="0"/>
                <a:ea typeface="Times New Roman" panose="02020603050405020304" pitchFamily="18" charset="0"/>
                <a:cs typeface="Times New Roman" panose="02020603050405020304" pitchFamily="18" charset="0"/>
              </a:rPr>
              <a:t> Set up WMO-IOC technical working group to address the WIS-ODIS interface, data policy convergence and MCDS. Define clear objectives and timelines for the group to achieve tangible results. (note: this group should closely link with applicable INFCOM subsidiary bodies and SG-ODIS)</a:t>
            </a: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Wingdings" panose="05000000000000000000" pitchFamily="2" charset="2"/>
              <a:buChar char=""/>
            </a:pPr>
            <a:r>
              <a:rPr lang="en-US" sz="1800" b="1" kern="0" dirty="0">
                <a:effectLst/>
                <a:latin typeface="Verdana" panose="020B0604030504040204" pitchFamily="34" charset="0"/>
                <a:ea typeface="Times New Roman" panose="02020603050405020304" pitchFamily="18" charset="0"/>
                <a:cs typeface="Times New Roman" panose="02020603050405020304" pitchFamily="18" charset="0"/>
              </a:rPr>
              <a:t>Integrate Cross-Cutting Issues</a:t>
            </a:r>
            <a:r>
              <a:rPr lang="en-US" sz="1800" kern="0" dirty="0">
                <a:effectLst/>
                <a:latin typeface="Verdana" panose="020B0604030504040204" pitchFamily="34" charset="0"/>
                <a:ea typeface="Times New Roman" panose="02020603050405020304" pitchFamily="18" charset="0"/>
                <a:cs typeface="Times New Roman" panose="02020603050405020304" pitchFamily="18" charset="0"/>
              </a:rPr>
              <a:t>:</a:t>
            </a:r>
            <a:r>
              <a:rPr lang="en-US" sz="1800" kern="100" dirty="0">
                <a:effectLst/>
                <a:latin typeface="Calibri" panose="020F0502020204030204" pitchFamily="34" charset="0"/>
                <a:ea typeface="Calibri" panose="020F0502020204030204" pitchFamily="34" charset="0"/>
                <a:cs typeface="Arial" panose="020B0604020202020204" pitchFamily="34" charset="0"/>
              </a:rPr>
              <a:t> </a:t>
            </a:r>
            <a:r>
              <a:rPr lang="en-US" sz="1800" kern="0" dirty="0">
                <a:effectLst/>
                <a:latin typeface="Verdana" panose="020B0604030504040204" pitchFamily="34" charset="0"/>
                <a:ea typeface="Times New Roman" panose="02020603050405020304" pitchFamily="18" charset="0"/>
                <a:cs typeface="Times New Roman" panose="02020603050405020304" pitchFamily="18" charset="0"/>
              </a:rPr>
              <a:t>Look for opportunities to integrate different aspects (data, services, capacity building) into unified actions</a:t>
            </a:r>
            <a:r>
              <a:rPr lang="en-US" sz="1800" kern="100" dirty="0">
                <a:effectLst/>
                <a:latin typeface="Calibri" panose="020F0502020204030204" pitchFamily="34" charset="0"/>
                <a:ea typeface="Calibri" panose="020F0502020204030204" pitchFamily="34" charset="0"/>
                <a:cs typeface="Arial" panose="020B0604020202020204" pitchFamily="34" charset="0"/>
              </a:rPr>
              <a:t>. </a:t>
            </a:r>
            <a:r>
              <a:rPr lang="en-US" sz="1800" kern="0" dirty="0">
                <a:effectLst/>
                <a:latin typeface="Verdana" panose="020B0604030504040204" pitchFamily="34" charset="0"/>
                <a:ea typeface="Times New Roman" panose="02020603050405020304" pitchFamily="18" charset="0"/>
                <a:cs typeface="Times New Roman" panose="02020603050405020304" pitchFamily="18" charset="0"/>
              </a:rPr>
              <a:t>Work on identifying a golden thread that links observation, data, services, and science to create a structured approach to work on integration through solving for specific examples (e.g. Marine heat waves, Tropical cyclones).</a:t>
            </a: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Wingdings" panose="05000000000000000000" pitchFamily="2" charset="2"/>
              <a:buChar char=""/>
            </a:pPr>
            <a:r>
              <a:rPr lang="en-US" sz="1800" b="1" kern="0" dirty="0">
                <a:effectLst/>
                <a:latin typeface="Verdana" panose="020B0604030504040204" pitchFamily="34" charset="0"/>
                <a:ea typeface="Times New Roman" panose="02020603050405020304" pitchFamily="18" charset="0"/>
                <a:cs typeface="Times New Roman" panose="02020603050405020304" pitchFamily="18" charset="0"/>
              </a:rPr>
              <a:t>Leverage Conferences for collaboration</a:t>
            </a:r>
            <a:r>
              <a:rPr lang="en-US" sz="1800" kern="0" dirty="0">
                <a:effectLst/>
                <a:latin typeface="Verdana" panose="020B0604030504040204" pitchFamily="34" charset="0"/>
                <a:ea typeface="Times New Roman" panose="02020603050405020304" pitchFamily="18" charset="0"/>
                <a:cs typeface="Times New Roman" panose="02020603050405020304" pitchFamily="18" charset="0"/>
              </a:rPr>
              <a:t>: Use the International Ocean Data Conference 2025 organized by IOC to enhance collaboration between WMO and IOC, have a session orientated towards this.</a:t>
            </a:r>
            <a:r>
              <a:rPr lang="en-US" sz="1800" kern="100" dirty="0">
                <a:effectLst/>
                <a:latin typeface="Calibri" panose="020F0502020204030204" pitchFamily="34" charset="0"/>
                <a:ea typeface="Calibri" panose="020F0502020204030204" pitchFamily="34" charset="0"/>
                <a:cs typeface="Arial" panose="020B0604020202020204" pitchFamily="34" charset="0"/>
              </a:rPr>
              <a:t> </a:t>
            </a:r>
            <a:r>
              <a:rPr lang="en-US" sz="1800" kern="0" dirty="0">
                <a:effectLst/>
                <a:latin typeface="Verdana" panose="020B0604030504040204" pitchFamily="34" charset="0"/>
                <a:ea typeface="Times New Roman" panose="02020603050405020304" pitchFamily="18" charset="0"/>
                <a:cs typeface="Times New Roman" panose="02020603050405020304" pitchFamily="18" charset="0"/>
              </a:rPr>
              <a:t>Explore opportunities for IOC and WMO to organize or participate in similar conferences for broader community engagement.</a:t>
            </a: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Wingdings" panose="05000000000000000000" pitchFamily="2" charset="2"/>
              <a:buChar char=""/>
            </a:pPr>
            <a:r>
              <a:rPr lang="en-US" sz="1800" b="1" kern="0" dirty="0">
                <a:effectLst/>
                <a:latin typeface="Verdana" panose="020B0604030504040204" pitchFamily="34" charset="0"/>
                <a:ea typeface="Times New Roman" panose="02020603050405020304" pitchFamily="18" charset="0"/>
                <a:cs typeface="Times New Roman" panose="02020603050405020304" pitchFamily="18" charset="0"/>
              </a:rPr>
              <a:t>Regular updates on activities</a:t>
            </a:r>
            <a:r>
              <a:rPr lang="en-US" sz="1800" kern="0" dirty="0">
                <a:effectLst/>
                <a:latin typeface="Verdana" panose="020B0604030504040204" pitchFamily="34" charset="0"/>
                <a:ea typeface="Times New Roman" panose="02020603050405020304" pitchFamily="18" charset="0"/>
                <a:cs typeface="Times New Roman" panose="02020603050405020304" pitchFamily="18" charset="0"/>
              </a:rPr>
              <a:t>: Create mechanisms for regular reporting and review of the progress of activities of both organizations through regular calls to present the work.</a:t>
            </a: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Font typeface="Wingdings" panose="05000000000000000000" pitchFamily="2" charset="2"/>
              <a:buChar char=""/>
            </a:pPr>
            <a:r>
              <a:rPr lang="en-US" sz="1800" b="1" kern="0" dirty="0">
                <a:effectLst/>
                <a:latin typeface="Verdana" panose="020B0604030504040204" pitchFamily="34" charset="0"/>
                <a:ea typeface="Times New Roman" panose="02020603050405020304" pitchFamily="18" charset="0"/>
                <a:cs typeface="Times New Roman" panose="02020603050405020304" pitchFamily="18" charset="0"/>
              </a:rPr>
              <a:t>Resource constraints and prioritization</a:t>
            </a:r>
            <a:r>
              <a:rPr lang="en-US" sz="1800" kern="0" dirty="0">
                <a:effectLst/>
                <a:latin typeface="Verdana" panose="020B0604030504040204" pitchFamily="34" charset="0"/>
                <a:ea typeface="Times New Roman" panose="02020603050405020304" pitchFamily="18" charset="0"/>
                <a:cs typeface="Times New Roman" panose="02020603050405020304" pitchFamily="18" charset="0"/>
              </a:rPr>
              <a:t>: Acknowledge limited resources and the need to prioritize work items effectively. Emphasize coordinating existing work rather than adding new tasks unless they are critically important.</a:t>
            </a: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a16="http://schemas.microsoft.com/office/drawing/2014/main" id="{E708FAA6-5298-95CA-A431-1569F356757E}"/>
              </a:ext>
            </a:extLst>
          </p:cNvPr>
          <p:cNvSpPr txBox="1"/>
          <p:nvPr/>
        </p:nvSpPr>
        <p:spPr>
          <a:xfrm>
            <a:off x="2203881" y="5719404"/>
            <a:ext cx="7784238" cy="874150"/>
          </a:xfrm>
          <a:prstGeom prst="rect">
            <a:avLst/>
          </a:prstGeom>
          <a:solidFill>
            <a:srgbClr val="92D050"/>
          </a:solidFill>
        </p:spPr>
        <p:txBody>
          <a:bodyPr wrap="square">
            <a:spAutoFit/>
          </a:bodyPr>
          <a:lstStyle/>
          <a:p>
            <a:pPr>
              <a:lnSpc>
                <a:spcPct val="107000"/>
              </a:lnSpc>
              <a:spcAft>
                <a:spcPts val="800"/>
              </a:spcAft>
            </a:pPr>
            <a:r>
              <a:rPr lang="en-US" sz="1400" b="1" i="1" kern="0" dirty="0">
                <a:effectLst/>
                <a:latin typeface="Verdana" panose="020B0604030504040204" pitchFamily="34" charset="0"/>
                <a:ea typeface="Times New Roman" panose="02020603050405020304" pitchFamily="18" charset="0"/>
                <a:cs typeface="Times New Roman" panose="02020603050405020304" pitchFamily="18" charset="0"/>
              </a:rPr>
              <a:t>Quick actions already agreed:</a:t>
            </a:r>
            <a:endParaRPr lang="en-GB" sz="1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Wingdings" panose="05000000000000000000" pitchFamily="2" charset="2"/>
              <a:buChar char=""/>
            </a:pPr>
            <a:r>
              <a:rPr lang="en-US" sz="1400" i="1" kern="0">
                <a:latin typeface="Verdana" panose="020B0604030504040204" pitchFamily="34" charset="0"/>
                <a:ea typeface="Times New Roman" panose="02020603050405020304" pitchFamily="18" charset="0"/>
                <a:cs typeface="Times New Roman" panose="02020603050405020304" pitchFamily="18" charset="0"/>
              </a:rPr>
              <a:t>Arrange to add</a:t>
            </a:r>
            <a:r>
              <a:rPr lang="en-US" sz="1400" i="1" kern="0">
                <a:effectLst/>
                <a:latin typeface="Verdana" panose="020B0604030504040204" pitchFamily="34" charset="0"/>
                <a:ea typeface="Times New Roman" panose="02020603050405020304" pitchFamily="18" charset="0"/>
                <a:cs typeface="Times New Roman" panose="02020603050405020304" pitchFamily="18" charset="0"/>
              </a:rPr>
              <a:t> </a:t>
            </a:r>
            <a:r>
              <a:rPr lang="en-US" sz="1400" i="1" kern="0" dirty="0">
                <a:effectLst/>
                <a:latin typeface="Verdana" panose="020B0604030504040204" pitchFamily="34" charset="0"/>
                <a:ea typeface="Times New Roman" panose="02020603050405020304" pitchFamily="18" charset="0"/>
                <a:cs typeface="Times New Roman" panose="02020603050405020304" pitchFamily="18" charset="0"/>
              </a:rPr>
              <a:t>an IOC member to the SG-FIT </a:t>
            </a:r>
            <a:endParaRPr lang="en-US" sz="1400" i="1" kern="0" dirty="0">
              <a:latin typeface="Verdana" panose="020B0604030504040204" pitchFamily="34" charset="0"/>
              <a:ea typeface="Times New Roman" panose="02020603050405020304" pitchFamily="18"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1400" i="1" kern="0" dirty="0">
                <a:latin typeface="Verdana" panose="020B0604030504040204" pitchFamily="34" charset="0"/>
                <a:ea typeface="Times New Roman" panose="02020603050405020304" pitchFamily="18" charset="0"/>
                <a:cs typeface="Times New Roman" panose="02020603050405020304" pitchFamily="18" charset="0"/>
              </a:rPr>
              <a:t>Consider</a:t>
            </a:r>
            <a:r>
              <a:rPr lang="en-US" sz="1400" i="1" kern="0" dirty="0">
                <a:effectLst/>
                <a:latin typeface="Verdana" panose="020B0604030504040204" pitchFamily="34" charset="0"/>
                <a:ea typeface="Times New Roman" panose="02020603050405020304" pitchFamily="18" charset="0"/>
                <a:cs typeface="Times New Roman" panose="02020603050405020304" pitchFamily="18" charset="0"/>
              </a:rPr>
              <a:t> a WMO Data session in the IOC international data conference (Mar 25)</a:t>
            </a:r>
            <a:endParaRPr lang="en-GB" sz="1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07239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pic>
        <p:nvPicPr>
          <p:cNvPr id="2" name="Picture 1">
            <a:extLst>
              <a:ext uri="{FF2B5EF4-FFF2-40B4-BE49-F238E27FC236}">
                <a16:creationId xmlns:a16="http://schemas.microsoft.com/office/drawing/2014/main" id="{3DBD015C-5474-2E07-1317-BE96BF1D486A}"/>
              </a:ext>
            </a:extLst>
          </p:cNvPr>
          <p:cNvPicPr/>
          <p:nvPr/>
        </p:nvPicPr>
        <p:blipFill>
          <a:blip r:embed="rId3"/>
          <a:stretch/>
        </p:blipFill>
        <p:spPr>
          <a:xfrm>
            <a:off x="7431463" y="152400"/>
            <a:ext cx="2769840" cy="1064880"/>
          </a:xfrm>
          <a:prstGeom prst="rect">
            <a:avLst/>
          </a:prstGeom>
          <a:ln w="0">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7_Custom Design">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9CF885A40FAF34FA44F4261FBDFE623" ma:contentTypeVersion="23" ma:contentTypeDescription="Create a new document." ma:contentTypeScope="" ma:versionID="a6acedbf6334513a5d83425171dccf41">
  <xsd:schema xmlns:xsd="http://www.w3.org/2001/XMLSchema" xmlns:xs="http://www.w3.org/2001/XMLSchema" xmlns:p="http://schemas.microsoft.com/office/2006/metadata/properties" xmlns:ns1="http://schemas.microsoft.com/sharepoint/v3" xmlns:ns2="32697be0-4917-4b48-9b03-a68f538f312a" xmlns:ns3="96d886eb-95f6-47f3-bdfb-70dab5061c60" targetNamespace="http://schemas.microsoft.com/office/2006/metadata/properties" ma:root="true" ma:fieldsID="3b960130f542dc56ed31c8bb20498bab" ns1:_="" ns2:_="" ns3:_="">
    <xsd:import namespace="http://schemas.microsoft.com/sharepoint/v3"/>
    <xsd:import namespace="32697be0-4917-4b48-9b03-a68f538f312a"/>
    <xsd:import namespace="96d886eb-95f6-47f3-bdfb-70dab5061c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AutoKeyPoints" minOccurs="0"/>
                <xsd:element ref="ns2:MediaServiceKeyPoints" minOccurs="0"/>
                <xsd:element ref="ns1:_ip_UnifiedCompliancePolicyProperties" minOccurs="0"/>
                <xsd:element ref="ns1:_ip_UnifiedCompliancePolicyUIAction" minOccurs="0"/>
                <xsd:element ref="ns2:MediaLengthInSeconds" minOccurs="0"/>
                <xsd:element ref="ns2:Link" minOccurs="0"/>
                <xsd:element ref="ns2:lcf76f155ced4ddcb4097134ff3c332f" minOccurs="0"/>
                <xsd:element ref="ns3:TaxCatchAll" minOccurs="0"/>
                <xsd:element ref="ns2:MediaServiceObjectDetectorVersions" minOccurs="0"/>
                <xsd:element ref="ns2:Note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2697be0-4917-4b48-9b03-a68f538f31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ink" ma:index="23" nillable="true" ma:displayName="Link" ma:format="Hyperlink" ma:internalName="Link">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92a3b380-abf6-46f2-87bb-c2c114de1c9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Notes" ma:index="28" nillable="true" ma:displayName="Notes" ma:format="Dropdown" ma:internalName="Notes">
      <xsd:simpleType>
        <xsd:restriction base="dms:Note">
          <xsd:maxLength value="255"/>
        </xsd:restriction>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6d886eb-95f6-47f3-bdfb-70dab5061c6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c75f39b5-acb7-46a4-91b0-268d5cabe986}" ma:internalName="TaxCatchAll" ma:showField="CatchAllData" ma:web="96d886eb-95f6-47f3-bdfb-70dab5061c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32697be0-4917-4b48-9b03-a68f538f312a">
      <Terms xmlns="http://schemas.microsoft.com/office/infopath/2007/PartnerControls"/>
    </lcf76f155ced4ddcb4097134ff3c332f>
    <Notes xmlns="32697be0-4917-4b48-9b03-a68f538f312a" xsi:nil="true"/>
    <_ip_UnifiedCompliancePolicyProperties xmlns="http://schemas.microsoft.com/sharepoint/v3" xsi:nil="true"/>
    <Link xmlns="32697be0-4917-4b48-9b03-a68f538f312a">
      <Url xsi:nil="true"/>
      <Description xsi:nil="true"/>
    </Link>
    <TaxCatchAll xmlns="96d886eb-95f6-47f3-bdfb-70dab5061c60" xsi:nil="true"/>
  </documentManagement>
</p:properties>
</file>

<file path=customXml/itemProps1.xml><?xml version="1.0" encoding="utf-8"?>
<ds:datastoreItem xmlns:ds="http://schemas.openxmlformats.org/officeDocument/2006/customXml" ds:itemID="{EB79671E-8537-43D7-AD0D-7E72154570C0}">
  <ds:schemaRefs>
    <ds:schemaRef ds:uri="http://schemas.microsoft.com/sharepoint/v3/contenttype/forms"/>
  </ds:schemaRefs>
</ds:datastoreItem>
</file>

<file path=customXml/itemProps2.xml><?xml version="1.0" encoding="utf-8"?>
<ds:datastoreItem xmlns:ds="http://schemas.openxmlformats.org/officeDocument/2006/customXml" ds:itemID="{7D620284-72C0-4874-A157-71033D5DB9CE}">
  <ds:schemaRefs>
    <ds:schemaRef ds:uri="32697be0-4917-4b48-9b03-a68f538f312a"/>
    <ds:schemaRef ds:uri="96d886eb-95f6-47f3-bdfb-70dab5061c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C9292F1-8B26-44F2-BD0C-92824986BBD9}">
  <ds:schemaRefs>
    <ds:schemaRef ds:uri="32697be0-4917-4b48-9b03-a68f538f312a"/>
    <ds:schemaRef ds:uri="96d886eb-95f6-47f3-bdfb-70dab5061c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17f18161-20d7-4746-87fd-50fe3e3b6619}" enabled="0" method="" siteId="{17f18161-20d7-4746-87fd-50fe3e3b6619}" removed="1"/>
</clbl:labelList>
</file>

<file path=docProps/app.xml><?xml version="1.0" encoding="utf-8"?>
<Properties xmlns="http://schemas.openxmlformats.org/officeDocument/2006/extended-properties" xmlns:vt="http://schemas.openxmlformats.org/officeDocument/2006/docPropsVTypes">
  <TotalTime>1</TotalTime>
  <Words>644</Words>
  <Application>Microsoft Office PowerPoint</Application>
  <PresentationFormat>Widescreen</PresentationFormat>
  <Paragraphs>27</Paragraphs>
  <Slides>5</Slides>
  <Notes>2</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Office Theme</vt:lpstr>
      <vt:lpstr>7_Custom Design</vt:lpstr>
      <vt:lpstr>   Joint WMO-IOC Collaborative Board  Agenda item 3 Identification of Joint Areas of Work Focus Area: Data Presenter(s): Lotta Fyrberg and Simon McLellan</vt:lpstr>
      <vt:lpstr>Top areas of data work with mutual interest:</vt:lpstr>
      <vt:lpstr>Crosscutting areas of work:</vt:lpstr>
      <vt:lpstr>Potential Criteria to analyze and prioritize these areas of work</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Albert Fischer</dc:creator>
  <cp:lastModifiedBy>Simon McLellan</cp:lastModifiedBy>
  <cp:revision>9</cp:revision>
  <dcterms:created xsi:type="dcterms:W3CDTF">2023-03-20T11:04:55Z</dcterms:created>
  <dcterms:modified xsi:type="dcterms:W3CDTF">2024-09-04T09:27:10Z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0x010100B9CF885A40FAF34FA44F4261FBDFE623</vt:lpwstr>
  </property>
  <property fmtid="{D5CDD505-2E9C-101B-9397-08002B2CF9AE}" pid="3" name="MediaServiceImageTags">
    <vt:lpwstr/>
  </property>
</Properties>
</file>