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11" r:id="rId5"/>
    <p:sldMasterId id="2147483648" r:id="rId6"/>
  </p:sldMasterIdLst>
  <p:notesMasterIdLst>
    <p:notesMasterId r:id="rId19"/>
  </p:notesMasterIdLst>
  <p:sldIdLst>
    <p:sldId id="348" r:id="rId7"/>
    <p:sldId id="304" r:id="rId8"/>
    <p:sldId id="287" r:id="rId9"/>
    <p:sldId id="333" r:id="rId10"/>
    <p:sldId id="288" r:id="rId11"/>
    <p:sldId id="279" r:id="rId12"/>
    <p:sldId id="345" r:id="rId13"/>
    <p:sldId id="342" r:id="rId14"/>
    <p:sldId id="346" r:id="rId15"/>
    <p:sldId id="290" r:id="rId16"/>
    <p:sldId id="349" r:id="rId17"/>
    <p:sldId id="351" r:id="rId18"/>
  </p:sldIdLst>
  <p:sldSz cx="12192000" cy="6858000"/>
  <p:notesSz cx="6797675" cy="99266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6D"/>
    <a:srgbClr val="1E3766"/>
    <a:srgbClr val="F8BC3F"/>
    <a:srgbClr val="E54963"/>
    <a:srgbClr val="D6D6D6"/>
    <a:srgbClr val="9883BA"/>
    <a:srgbClr val="0CA8DA"/>
    <a:srgbClr val="F2F2F2"/>
    <a:srgbClr val="CAAF85"/>
    <a:srgbClr val="1B3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édio 3 - Ênfase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07" autoAdjust="0"/>
    <p:restoredTop sz="88664" autoAdjust="0"/>
  </p:normalViewPr>
  <p:slideViewPr>
    <p:cSldViewPr snapToGrid="0">
      <p:cViewPr varScale="1">
        <p:scale>
          <a:sx n="59" d="100"/>
          <a:sy n="59" d="100"/>
        </p:scale>
        <p:origin x="7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8A4A7B-7023-44F4-A6F9-C6088FBC1FF7}" type="datetimeFigureOut">
              <a:rPr lang="en-US" smtClean="0"/>
              <a:t>9/5/2024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523C2F0-56FD-4DC1-9D16-AD76DC596A93}" type="slidenum">
              <a:rPr lang="en-US" smtClean="0"/>
              <a:t>‹#›</a:t>
            </a:fld>
            <a:endParaRPr lang="en-US"/>
          </a:p>
        </p:txBody>
      </p:sp>
    </p:spTree>
    <p:extLst>
      <p:ext uri="{BB962C8B-B14F-4D97-AF65-F5344CB8AC3E}">
        <p14:creationId xmlns:p14="http://schemas.microsoft.com/office/powerpoint/2010/main" val="2124596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D0019-B1F1-4C96-BA7E-77A52FD54612}" type="slidenum">
              <a:rPr lang="en-CA" smtClean="0"/>
              <a:t>1</a:t>
            </a:fld>
            <a:endParaRPr lang="en-CA"/>
          </a:p>
        </p:txBody>
      </p:sp>
    </p:spTree>
    <p:extLst>
      <p:ext uri="{BB962C8B-B14F-4D97-AF65-F5344CB8AC3E}">
        <p14:creationId xmlns:p14="http://schemas.microsoft.com/office/powerpoint/2010/main" val="2783440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Courier New" panose="02070309020205020404" pitchFamily="49" charset="0"/>
              <a:buChar char="o"/>
            </a:pPr>
            <a:r>
              <a:rPr lang="en-US" sz="1800" b="0" i="0" u="none" strike="noStrike" dirty="0">
                <a:solidFill>
                  <a:srgbClr val="212121"/>
                </a:solidFill>
                <a:effectLst/>
                <a:latin typeface="Aptos" panose="020B0004020202020204" pitchFamily="34" charset="0"/>
              </a:rPr>
              <a:t>a shift in the way ocean observations and data is resourced – with a move from funding to investment, including generating and widely communicating information on the societal benefits of observation, data and prediction / forecasting =&gt; Ocean Decade is planning a new flagship initiative on investment in ocean science and would welcome collaboration with WMO as part of this </a:t>
            </a:r>
          </a:p>
          <a:p>
            <a:pPr algn="l">
              <a:buFont typeface="Courier New" panose="02070309020205020404" pitchFamily="49" charset="0"/>
              <a:buChar char="o"/>
            </a:pPr>
            <a:endParaRPr lang="en-US" sz="1800" b="0" i="0" u="none" strike="noStrike" dirty="0">
              <a:solidFill>
                <a:srgbClr val="212121"/>
              </a:solidFill>
              <a:effectLst/>
              <a:latin typeface="Aptos" panose="020B0004020202020204" pitchFamily="34" charset="0"/>
            </a:endParaRPr>
          </a:p>
          <a:p>
            <a:pPr algn="l">
              <a:buFont typeface="Courier New" panose="02070309020205020404" pitchFamily="49" charset="0"/>
              <a:buChar char="o"/>
            </a:pPr>
            <a:r>
              <a:rPr lang="en-US" sz="1800" b="0" i="0" u="none" strike="noStrike" dirty="0">
                <a:solidFill>
                  <a:srgbClr val="212121"/>
                </a:solidFill>
                <a:effectLst/>
                <a:latin typeface="Aptos" panose="020B0004020202020204" pitchFamily="34" charset="0"/>
              </a:rPr>
              <a:t>greater coordination across the observations – data – prediction value chain at the global level and regional level =&gt; Ocean Decade network of Decade Coordination Offices and Decade Collaborative </a:t>
            </a:r>
            <a:r>
              <a:rPr lang="en-US" sz="1800" b="0" i="0" u="none" strike="noStrike" dirty="0" err="1">
                <a:solidFill>
                  <a:srgbClr val="212121"/>
                </a:solidFill>
                <a:effectLst/>
                <a:latin typeface="Aptos" panose="020B0004020202020204" pitchFamily="34" charset="0"/>
              </a:rPr>
              <a:t>Centres</a:t>
            </a:r>
            <a:r>
              <a:rPr lang="en-US" sz="1800" b="0" i="0" u="none" strike="noStrike" dirty="0">
                <a:solidFill>
                  <a:srgbClr val="212121"/>
                </a:solidFill>
                <a:effectLst/>
                <a:latin typeface="Aptos" panose="020B0004020202020204" pitchFamily="34" charset="0"/>
              </a:rPr>
              <a:t> for observations, data, prediction and regional </a:t>
            </a:r>
            <a:r>
              <a:rPr lang="en-US" sz="1800" b="0" i="0" u="none" strike="noStrike" dirty="0" err="1">
                <a:solidFill>
                  <a:srgbClr val="212121"/>
                </a:solidFill>
                <a:effectLst/>
                <a:latin typeface="Aptos" panose="020B0004020202020204" pitchFamily="34" charset="0"/>
              </a:rPr>
              <a:t>centres</a:t>
            </a:r>
            <a:r>
              <a:rPr lang="en-US" sz="1800" b="0" i="0" u="none" strike="noStrike" dirty="0">
                <a:solidFill>
                  <a:srgbClr val="212121"/>
                </a:solidFill>
                <a:effectLst/>
                <a:latin typeface="Aptos" panose="020B0004020202020204" pitchFamily="34" charset="0"/>
              </a:rPr>
              <a:t> provide a framework to start this coordination and with the right resourcing and investment could be one of the major Decade legacies post-2030 – would welcome WMO engagement / resourcing in the further development of </a:t>
            </a:r>
            <a:r>
              <a:rPr lang="en-US" sz="1800" b="0" i="0" u="none" strike="noStrike" dirty="0" err="1">
                <a:solidFill>
                  <a:srgbClr val="212121"/>
                </a:solidFill>
                <a:effectLst/>
                <a:latin typeface="Aptos" panose="020B0004020202020204" pitchFamily="34" charset="0"/>
              </a:rPr>
              <a:t>Centres</a:t>
            </a:r>
            <a:r>
              <a:rPr lang="en-US" sz="1800" b="0" i="0" u="none" strike="noStrike" dirty="0">
                <a:solidFill>
                  <a:srgbClr val="212121"/>
                </a:solidFill>
                <a:effectLst/>
                <a:latin typeface="Aptos" panose="020B0004020202020204" pitchFamily="34" charset="0"/>
              </a:rPr>
              <a:t> </a:t>
            </a:r>
          </a:p>
          <a:p>
            <a:pPr algn="l">
              <a:buFont typeface="Courier New" panose="02070309020205020404" pitchFamily="49" charset="0"/>
              <a:buChar char="o"/>
            </a:pPr>
            <a:endParaRPr lang="en-US" sz="1800" b="0" i="0" u="none" strike="noStrike" dirty="0">
              <a:solidFill>
                <a:srgbClr val="212121"/>
              </a:solidFill>
              <a:effectLst/>
              <a:latin typeface="Aptos" panose="020B0004020202020204" pitchFamily="34" charset="0"/>
            </a:endParaRPr>
          </a:p>
          <a:p>
            <a:pPr algn="l">
              <a:buFont typeface="Courier New" panose="02070309020205020404" pitchFamily="49" charset="0"/>
              <a:buChar char="o"/>
            </a:pPr>
            <a:r>
              <a:rPr lang="en-US" sz="1800" b="0" i="0" u="none" strike="noStrike" dirty="0">
                <a:solidFill>
                  <a:srgbClr val="212121"/>
                </a:solidFill>
                <a:effectLst/>
                <a:latin typeface="Aptos" panose="020B0004020202020204" pitchFamily="34" charset="0"/>
              </a:rPr>
              <a:t>targeted skills building and capacity development across the observations – data – prediction value chain with heterogenous priorities in different regions and for different target groups =&gt; Ocean Decade Capacity Development Facility can provide a coordinating mechanism for identifying priority needs and linking CD initiatives to beneficiaries – would welcome WMO contributions to this Facility via registration of existing initiatives or creation of new joint initiatives </a:t>
            </a:r>
          </a:p>
          <a:p>
            <a:pPr algn="l">
              <a:buFont typeface="Courier New" panose="02070309020205020404" pitchFamily="49" charset="0"/>
              <a:buChar char="o"/>
            </a:pPr>
            <a:endParaRPr lang="en-US" sz="1800" b="0" i="0" u="none" strike="noStrike" dirty="0">
              <a:solidFill>
                <a:srgbClr val="212121"/>
              </a:solidFill>
              <a:effectLst/>
              <a:latin typeface="Aptos" panose="020B0004020202020204" pitchFamily="34" charset="0"/>
            </a:endParaRPr>
          </a:p>
          <a:p>
            <a:pPr algn="l">
              <a:buFont typeface="Courier New" panose="02070309020205020404" pitchFamily="49" charset="0"/>
              <a:buChar char="o"/>
            </a:pPr>
            <a:r>
              <a:rPr lang="en-US" sz="1800" b="0" i="0" u="none" strike="noStrike" dirty="0">
                <a:solidFill>
                  <a:srgbClr val="212121"/>
                </a:solidFill>
                <a:effectLst/>
                <a:latin typeface="Aptos" panose="020B0004020202020204" pitchFamily="34" charset="0"/>
              </a:rPr>
              <a:t>highlight network of IOC regional subsidiary bodies, Ocean Decade regional taskforces and National Decade Committees that are in many cases already engaging with national and regional initiatives led by WMO and note importance of maintaining and indeed strengthening these collaborations into additional to collaboration at the global level</a:t>
            </a:r>
          </a:p>
          <a:p>
            <a:endParaRPr lang="en-US" dirty="0"/>
          </a:p>
        </p:txBody>
      </p:sp>
      <p:sp>
        <p:nvSpPr>
          <p:cNvPr id="4" name="Slide Number Placeholder 3"/>
          <p:cNvSpPr>
            <a:spLocks noGrp="1"/>
          </p:cNvSpPr>
          <p:nvPr>
            <p:ph type="sldNum" sz="quarter" idx="5"/>
          </p:nvPr>
        </p:nvSpPr>
        <p:spPr/>
        <p:txBody>
          <a:bodyPr/>
          <a:lstStyle/>
          <a:p>
            <a:fld id="{E523C2F0-56FD-4DC1-9D16-AD76DC596A93}" type="slidenum">
              <a:rPr lang="en-US" smtClean="0"/>
              <a:t>11</a:t>
            </a:fld>
            <a:endParaRPr lang="en-US"/>
          </a:p>
        </p:txBody>
      </p:sp>
    </p:spTree>
    <p:extLst>
      <p:ext uri="{BB962C8B-B14F-4D97-AF65-F5344CB8AC3E}">
        <p14:creationId xmlns:p14="http://schemas.microsoft.com/office/powerpoint/2010/main" val="2935275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35270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Mission oriented science </a:t>
            </a:r>
          </a:p>
          <a:p>
            <a:endParaRPr lang="en-US" dirty="0"/>
          </a:p>
          <a:p>
            <a:r>
              <a:rPr lang="en-US" dirty="0"/>
              <a:t>Action framework (implementation plan)</a:t>
            </a:r>
            <a:endParaRPr lang="en-F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93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D0019-B1F1-4C96-BA7E-77A52FD54612}" type="slidenum">
              <a:rPr lang="en-CA" smtClean="0"/>
              <a:t>4</a:t>
            </a:fld>
            <a:endParaRPr lang="en-CA"/>
          </a:p>
        </p:txBody>
      </p:sp>
    </p:spTree>
    <p:extLst>
      <p:ext uri="{BB962C8B-B14F-4D97-AF65-F5344CB8AC3E}">
        <p14:creationId xmlns:p14="http://schemas.microsoft.com/office/powerpoint/2010/main" val="3738307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Decade conference had 3 goals - </a:t>
            </a:r>
          </a:p>
        </p:txBody>
      </p:sp>
      <p:sp>
        <p:nvSpPr>
          <p:cNvPr id="4" name="Slide Number Placeholder 3"/>
          <p:cNvSpPr>
            <a:spLocks noGrp="1"/>
          </p:cNvSpPr>
          <p:nvPr>
            <p:ph type="sldNum" sz="quarter" idx="5"/>
          </p:nvPr>
        </p:nvSpPr>
        <p:spPr/>
        <p:txBody>
          <a:bodyPr/>
          <a:lstStyle/>
          <a:p>
            <a:fld id="{B2ADCF16-4479-4867-80CE-34E4837850A3}" type="slidenum">
              <a:rPr lang="en-US" smtClean="0"/>
              <a:t>5</a:t>
            </a:fld>
            <a:endParaRPr lang="en-US"/>
          </a:p>
        </p:txBody>
      </p:sp>
    </p:spTree>
    <p:extLst>
      <p:ext uri="{BB962C8B-B14F-4D97-AF65-F5344CB8AC3E}">
        <p14:creationId xmlns:p14="http://schemas.microsoft.com/office/powerpoint/2010/main" val="385572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dirty="0">
                <a:solidFill>
                  <a:srgbClr val="212121"/>
                </a:solidFill>
                <a:effectLst/>
                <a:latin typeface="Aptos" panose="020B0004020202020204" pitchFamily="34" charset="0"/>
              </a:rPr>
              <a:t> </a:t>
            </a:r>
            <a:endParaRPr lang="en-US" b="0" i="0" u="none" strike="noStrike" dirty="0">
              <a:solidFill>
                <a:srgbClr val="212121"/>
              </a:solidFill>
              <a:effectLst/>
              <a:latin typeface="Calibri" panose="020F0502020204030204" pitchFamily="34" charset="0"/>
            </a:endParaRPr>
          </a:p>
          <a:p>
            <a:pPr algn="l">
              <a:buFont typeface="Arial" panose="020B0604020202020204" pitchFamily="34" charset="0"/>
              <a:buChar char="•"/>
            </a:pPr>
            <a:r>
              <a:rPr lang="en-US" sz="2400" b="0" i="0" u="none" strike="noStrike" dirty="0">
                <a:solidFill>
                  <a:srgbClr val="212121"/>
                </a:solidFill>
                <a:effectLst/>
                <a:latin typeface="Aptos" panose="020B0004020202020204" pitchFamily="34" charset="0"/>
              </a:rPr>
              <a:t>Vision 2030 process outcomes and the discussions of the 2024 Ocean Decade Conference reinforced the importance of all 6 WMO – IOC cooperation areas as priorities for the coming years of the Ocean Decade</a:t>
            </a:r>
          </a:p>
          <a:p>
            <a:pPr algn="l">
              <a:buFont typeface="Arial" panose="020B0604020202020204" pitchFamily="34" charset="0"/>
              <a:buChar char="•"/>
            </a:pPr>
            <a:r>
              <a:rPr lang="en-US" sz="2400" b="0" i="0" u="none" strike="noStrike" dirty="0">
                <a:solidFill>
                  <a:srgbClr val="212121"/>
                </a:solidFill>
                <a:effectLst/>
                <a:latin typeface="Aptos" panose="020B0004020202020204" pitchFamily="34" charset="0"/>
              </a:rPr>
              <a:t>Strong recognition of foundational role of observations, data and prediction to underpin the generation and use of ocean science and knowledge across Ocean Decade Challenges, SDG targets and to inform development and implementation of ocean related policy and decision making. </a:t>
            </a:r>
          </a:p>
          <a:p>
            <a:pPr algn="l">
              <a:buFont typeface="Arial" panose="020B0604020202020204" pitchFamily="34" charset="0"/>
              <a:buChar char="•"/>
            </a:pPr>
            <a:r>
              <a:rPr lang="en-US" sz="2400" b="0" i="0" u="none" strike="noStrike" dirty="0">
                <a:solidFill>
                  <a:srgbClr val="212121"/>
                </a:solidFill>
                <a:effectLst/>
                <a:latin typeface="Aptos" panose="020B0004020202020204" pitchFamily="34" charset="0"/>
              </a:rPr>
              <a:t>Conference findings highlighted the urgent need for sustained and sustainable infrastructure for ocean observations, data sharing and modeling and prediction that address current geographical and thematic gaps and improved accessibility to all actors.</a:t>
            </a:r>
          </a:p>
          <a:p>
            <a:endParaRPr lang="en-FR" dirty="0"/>
          </a:p>
        </p:txBody>
      </p:sp>
      <p:sp>
        <p:nvSpPr>
          <p:cNvPr id="4" name="Slide Number Placeholder 3"/>
          <p:cNvSpPr>
            <a:spLocks noGrp="1"/>
          </p:cNvSpPr>
          <p:nvPr>
            <p:ph type="sldNum" sz="quarter" idx="5"/>
          </p:nvPr>
        </p:nvSpPr>
        <p:spPr/>
        <p:txBody>
          <a:bodyPr/>
          <a:lstStyle/>
          <a:p>
            <a:fld id="{E523C2F0-56FD-4DC1-9D16-AD76DC596A93}" type="slidenum">
              <a:rPr lang="en-US" smtClean="0"/>
              <a:t>6</a:t>
            </a:fld>
            <a:endParaRPr lang="en-US"/>
          </a:p>
        </p:txBody>
      </p:sp>
    </p:spTree>
    <p:extLst>
      <p:ext uri="{BB962C8B-B14F-4D97-AF65-F5344CB8AC3E}">
        <p14:creationId xmlns:p14="http://schemas.microsoft.com/office/powerpoint/2010/main" val="2803109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3C2F0-56FD-4DC1-9D16-AD76DC596A93}" type="slidenum">
              <a:rPr lang="en-US" smtClean="0"/>
              <a:t>7</a:t>
            </a:fld>
            <a:endParaRPr lang="en-US"/>
          </a:p>
        </p:txBody>
      </p:sp>
    </p:spTree>
    <p:extLst>
      <p:ext uri="{BB962C8B-B14F-4D97-AF65-F5344CB8AC3E}">
        <p14:creationId xmlns:p14="http://schemas.microsoft.com/office/powerpoint/2010/main" val="411092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3C2F0-56FD-4DC1-9D16-AD76DC596A93}" type="slidenum">
              <a:rPr lang="en-US" smtClean="0"/>
              <a:t>8</a:t>
            </a:fld>
            <a:endParaRPr lang="en-US"/>
          </a:p>
        </p:txBody>
      </p:sp>
    </p:spTree>
    <p:extLst>
      <p:ext uri="{BB962C8B-B14F-4D97-AF65-F5344CB8AC3E}">
        <p14:creationId xmlns:p14="http://schemas.microsoft.com/office/powerpoint/2010/main" val="25005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3C2F0-56FD-4DC1-9D16-AD76DC596A93}" type="slidenum">
              <a:rPr lang="en-US" smtClean="0"/>
              <a:t>9</a:t>
            </a:fld>
            <a:endParaRPr lang="en-US"/>
          </a:p>
        </p:txBody>
      </p:sp>
    </p:spTree>
    <p:extLst>
      <p:ext uri="{BB962C8B-B14F-4D97-AF65-F5344CB8AC3E}">
        <p14:creationId xmlns:p14="http://schemas.microsoft.com/office/powerpoint/2010/main" val="2547065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Cross cutting priorities – to create success we need to look at the environment in which the Decade operates</a:t>
            </a:r>
          </a:p>
          <a:p>
            <a:endParaRPr lang="en-US" dirty="0">
              <a:latin typeface="Calibri"/>
              <a:ea typeface="Calibri"/>
              <a:cs typeface="Calibri"/>
            </a:endParaRPr>
          </a:p>
          <a:p>
            <a:pPr marL="342900" indent="-342900">
              <a:buAutoNum type="arabicPeriod"/>
            </a:pPr>
            <a:r>
              <a:rPr lang="en-US" b="1" dirty="0"/>
              <a:t>Systematic processes and structures to strengthen role of policy / user needs as drivers of Decade Actions </a:t>
            </a:r>
          </a:p>
          <a:p>
            <a:pPr marL="342900" indent="-342900">
              <a:buAutoNum type="arabicPeriod"/>
            </a:pPr>
            <a:r>
              <a:rPr lang="en-US" b="1" dirty="0"/>
              <a:t>Translation of global priorities to specific needs of SIDS/LDCs &amp; proactive support and partnerships </a:t>
            </a:r>
          </a:p>
          <a:p>
            <a:pPr marL="342900" indent="-342900">
              <a:buAutoNum type="arabicPeriod"/>
            </a:pPr>
            <a:r>
              <a:rPr lang="en-US" dirty="0"/>
              <a:t>Approaches, tools and skills to increase inclusivity of all knowledge systems </a:t>
            </a:r>
          </a:p>
          <a:p>
            <a:pPr marL="342900" indent="-342900">
              <a:buAutoNum type="arabicPeriod"/>
            </a:pPr>
            <a:r>
              <a:rPr lang="en-US" dirty="0"/>
              <a:t>Reinforced </a:t>
            </a:r>
            <a:r>
              <a:rPr lang="en-US" b="1" dirty="0"/>
              <a:t>national level action &amp; strengthened guidance for national science – policy – society uptake</a:t>
            </a:r>
          </a:p>
          <a:p>
            <a:pPr marL="342900" indent="-342900">
              <a:buAutoNum type="arabicPeriod"/>
            </a:pPr>
            <a:r>
              <a:rPr lang="en-US" dirty="0"/>
              <a:t>Capacity development with sustained impact for individuals and institutions </a:t>
            </a:r>
          </a:p>
          <a:p>
            <a:pPr marL="342900" indent="-342900">
              <a:buAutoNum type="arabicPeriod"/>
            </a:pPr>
            <a:r>
              <a:rPr lang="en-US" b="1" dirty="0"/>
              <a:t>Industry engagement including with insurance, finance, to</a:t>
            </a:r>
            <a:r>
              <a:rPr lang="en-US" dirty="0"/>
              <a:t>urism &amp; fisheries sectors </a:t>
            </a:r>
          </a:p>
          <a:p>
            <a:pPr marL="342900" indent="-342900">
              <a:buAutoNum type="arabicPeriod"/>
            </a:pPr>
            <a:r>
              <a:rPr lang="en-US" b="1" dirty="0"/>
              <a:t>Strategic communications and broad approach to ocean literacy</a:t>
            </a:r>
            <a:r>
              <a:rPr lang="en-US" dirty="0"/>
              <a:t> across all sectors of society</a:t>
            </a:r>
          </a:p>
          <a:p>
            <a:pPr marL="342900" indent="-342900">
              <a:buAutoNum type="arabicPeriod"/>
            </a:pPr>
            <a:r>
              <a:rPr lang="en-US" dirty="0"/>
              <a:t>Equity, inclusivity &amp; diversity across generations, genders and geographies</a:t>
            </a:r>
          </a:p>
          <a:p>
            <a:pPr marL="342900" indent="-342900">
              <a:buAutoNum type="arabicPeriod"/>
            </a:pPr>
            <a:r>
              <a:rPr lang="en-US" b="1" dirty="0"/>
              <a:t>Sustained &amp; sustainable financing, investment and resourcing f</a:t>
            </a:r>
            <a:r>
              <a:rPr lang="en-US" dirty="0"/>
              <a:t>or ocean science initiatives and infrastructure as a legacy of the Ocean Decade</a:t>
            </a:r>
          </a:p>
        </p:txBody>
      </p:sp>
      <p:sp>
        <p:nvSpPr>
          <p:cNvPr id="4" name="Slide Number Placeholder 3"/>
          <p:cNvSpPr>
            <a:spLocks noGrp="1"/>
          </p:cNvSpPr>
          <p:nvPr>
            <p:ph type="sldNum" sz="quarter" idx="5"/>
          </p:nvPr>
        </p:nvSpPr>
        <p:spPr/>
        <p:txBody>
          <a:bodyPr/>
          <a:lstStyle/>
          <a:p>
            <a:fld id="{B2ADCF16-4479-4867-80CE-34E4837850A3}" type="slidenum">
              <a:rPr lang="en-US" smtClean="0"/>
              <a:t>10</a:t>
            </a:fld>
            <a:endParaRPr lang="en-US"/>
          </a:p>
        </p:txBody>
      </p:sp>
    </p:spTree>
    <p:extLst>
      <p:ext uri="{BB962C8B-B14F-4D97-AF65-F5344CB8AC3E}">
        <p14:creationId xmlns:p14="http://schemas.microsoft.com/office/powerpoint/2010/main" val="130948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CD706-AFFD-C299-153E-E1804AAB3EC7}"/>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C5AAA39E-8D4F-53E5-58C0-CB4E5C1B9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6D3E3E26-BF3D-3085-1026-9862F9CD15F0}"/>
              </a:ext>
            </a:extLst>
          </p:cNvPr>
          <p:cNvSpPr>
            <a:spLocks noGrp="1"/>
          </p:cNvSpPr>
          <p:nvPr>
            <p:ph type="dt" sz="half" idx="10"/>
          </p:nvPr>
        </p:nvSpPr>
        <p:spPr/>
        <p:txBody>
          <a:bodyPr/>
          <a:lstStyle/>
          <a:p>
            <a:fld id="{D1695445-587F-D547-B76C-829349ED506B}" type="datetimeFigureOut">
              <a:rPr lang="pt-PT" smtClean="0"/>
              <a:t>05/09/2024</a:t>
            </a:fld>
            <a:endParaRPr lang="pt-PT"/>
          </a:p>
        </p:txBody>
      </p:sp>
      <p:sp>
        <p:nvSpPr>
          <p:cNvPr id="5" name="Marcador de Posição do Rodapé 4">
            <a:extLst>
              <a:ext uri="{FF2B5EF4-FFF2-40B4-BE49-F238E27FC236}">
                <a16:creationId xmlns:a16="http://schemas.microsoft.com/office/drawing/2014/main" id="{723FAB37-54E3-57B9-8D0E-A66F63D9BA3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86C17A8-9FAB-F5ED-76FD-DAAD1551FB80}"/>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195804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4F0005-C2C4-F6EC-3D49-CD3A0DC9FB18}"/>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EBE7329E-DCB8-800A-8A18-76D75880F283}"/>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F63AEB4-1C1F-952E-79C3-F57456326563}"/>
              </a:ext>
            </a:extLst>
          </p:cNvPr>
          <p:cNvSpPr>
            <a:spLocks noGrp="1"/>
          </p:cNvSpPr>
          <p:nvPr>
            <p:ph type="dt" sz="half" idx="10"/>
          </p:nvPr>
        </p:nvSpPr>
        <p:spPr/>
        <p:txBody>
          <a:bodyPr/>
          <a:lstStyle/>
          <a:p>
            <a:fld id="{D1695445-587F-D547-B76C-829349ED506B}" type="datetimeFigureOut">
              <a:rPr lang="pt-PT" smtClean="0"/>
              <a:t>05/09/2024</a:t>
            </a:fld>
            <a:endParaRPr lang="pt-PT"/>
          </a:p>
        </p:txBody>
      </p:sp>
      <p:sp>
        <p:nvSpPr>
          <p:cNvPr id="5" name="Marcador de Posição do Rodapé 4">
            <a:extLst>
              <a:ext uri="{FF2B5EF4-FFF2-40B4-BE49-F238E27FC236}">
                <a16:creationId xmlns:a16="http://schemas.microsoft.com/office/drawing/2014/main" id="{E6236C3E-645B-D287-85C4-4F71182FD0E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475CFE9-EE07-AF7B-DB9A-1A0DE557DC5C}"/>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367306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1CB007-4330-22DE-FB36-5C3BC7E3C401}"/>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B97DE3B7-8656-50D0-D7D1-FF7E60ADF042}"/>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186D721-DCE0-542F-0D63-F674E9119684}"/>
              </a:ext>
            </a:extLst>
          </p:cNvPr>
          <p:cNvSpPr>
            <a:spLocks noGrp="1"/>
          </p:cNvSpPr>
          <p:nvPr>
            <p:ph type="dt" sz="half" idx="10"/>
          </p:nvPr>
        </p:nvSpPr>
        <p:spPr/>
        <p:txBody>
          <a:bodyPr/>
          <a:lstStyle/>
          <a:p>
            <a:fld id="{D1695445-587F-D547-B76C-829349ED506B}" type="datetimeFigureOut">
              <a:rPr lang="pt-PT" smtClean="0"/>
              <a:t>05/09/2024</a:t>
            </a:fld>
            <a:endParaRPr lang="pt-PT"/>
          </a:p>
        </p:txBody>
      </p:sp>
      <p:sp>
        <p:nvSpPr>
          <p:cNvPr id="5" name="Marcador de Posição do Rodapé 4">
            <a:extLst>
              <a:ext uri="{FF2B5EF4-FFF2-40B4-BE49-F238E27FC236}">
                <a16:creationId xmlns:a16="http://schemas.microsoft.com/office/drawing/2014/main" id="{7E8B30F7-64BD-392B-ED1E-E7AB7084FD5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8C735311-01BA-7567-99C9-FFFED6D189E8}"/>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270336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A095-0EB2-AB59-4F75-A811F8175EC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3A01912-09F5-FD3D-ED41-F04136A510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717385-CF4D-FD82-0925-20AC4877706E}"/>
              </a:ext>
            </a:extLst>
          </p:cNvPr>
          <p:cNvSpPr>
            <a:spLocks noGrp="1"/>
          </p:cNvSpPr>
          <p:nvPr>
            <p:ph type="dt" sz="half" idx="10"/>
          </p:nvPr>
        </p:nvSpPr>
        <p:spPr/>
        <p:txBody>
          <a:bodyPr/>
          <a:lstStyle/>
          <a:p>
            <a:fld id="{0EBDB0AE-3037-44CD-A954-827D7EE97997}" type="datetimeFigureOut">
              <a:rPr lang="en-CA" smtClean="0"/>
              <a:t>2024-09-05</a:t>
            </a:fld>
            <a:endParaRPr lang="en-CA"/>
          </a:p>
        </p:txBody>
      </p:sp>
      <p:sp>
        <p:nvSpPr>
          <p:cNvPr id="5" name="Footer Placeholder 4">
            <a:extLst>
              <a:ext uri="{FF2B5EF4-FFF2-40B4-BE49-F238E27FC236}">
                <a16:creationId xmlns:a16="http://schemas.microsoft.com/office/drawing/2014/main" id="{7DF7E184-7D4A-8F5B-A9B0-35AE5CCE2B4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49DEF0-B28F-F522-0E32-3F3A43295BE9}"/>
              </a:ext>
            </a:extLst>
          </p:cNvPr>
          <p:cNvSpPr>
            <a:spLocks noGrp="1"/>
          </p:cNvSpPr>
          <p:nvPr>
            <p:ph type="sldNum" sz="quarter" idx="12"/>
          </p:nvPr>
        </p:nvSpPr>
        <p:spPr/>
        <p:txBody>
          <a:bodyPr/>
          <a:lstStyle/>
          <a:p>
            <a:fld id="{E789EB7E-4AD5-4C4C-8BF5-380FD8F6E82C}" type="slidenum">
              <a:rPr lang="en-CA" smtClean="0"/>
              <a:t>‹#›</a:t>
            </a:fld>
            <a:endParaRPr lang="en-CA"/>
          </a:p>
        </p:txBody>
      </p:sp>
    </p:spTree>
    <p:extLst>
      <p:ext uri="{BB962C8B-B14F-4D97-AF65-F5344CB8AC3E}">
        <p14:creationId xmlns:p14="http://schemas.microsoft.com/office/powerpoint/2010/main" val="316936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B9F757-4C3B-7B3E-3317-98C33CED530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E917DFFC-B33D-754C-D90E-116AC16529AE}"/>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EF07B957-E060-1BD7-2334-90A83B5CD93B}"/>
              </a:ext>
            </a:extLst>
          </p:cNvPr>
          <p:cNvSpPr>
            <a:spLocks noGrp="1"/>
          </p:cNvSpPr>
          <p:nvPr>
            <p:ph type="dt" sz="half" idx="10"/>
          </p:nvPr>
        </p:nvSpPr>
        <p:spPr/>
        <p:txBody>
          <a:bodyPr/>
          <a:lstStyle/>
          <a:p>
            <a:fld id="{D1695445-587F-D547-B76C-829349ED506B}" type="datetimeFigureOut">
              <a:rPr lang="pt-PT" smtClean="0"/>
              <a:t>05/09/2024</a:t>
            </a:fld>
            <a:endParaRPr lang="pt-PT"/>
          </a:p>
        </p:txBody>
      </p:sp>
      <p:sp>
        <p:nvSpPr>
          <p:cNvPr id="5" name="Marcador de Posição do Rodapé 4">
            <a:extLst>
              <a:ext uri="{FF2B5EF4-FFF2-40B4-BE49-F238E27FC236}">
                <a16:creationId xmlns:a16="http://schemas.microsoft.com/office/drawing/2014/main" id="{AF2F4C84-333D-FA3F-DB97-4518F12B84D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728D48B-012A-FA83-7FDC-C76BD00DEB5B}"/>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142521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7872C-3858-7527-586D-F0E57329F6F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0084A6E-2D58-AE5B-D02F-27C5C79BB6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20362E70-AA16-94A3-9033-8773B5EF4EBD}"/>
              </a:ext>
            </a:extLst>
          </p:cNvPr>
          <p:cNvSpPr>
            <a:spLocks noGrp="1"/>
          </p:cNvSpPr>
          <p:nvPr>
            <p:ph type="dt" sz="half" idx="10"/>
          </p:nvPr>
        </p:nvSpPr>
        <p:spPr/>
        <p:txBody>
          <a:bodyPr/>
          <a:lstStyle/>
          <a:p>
            <a:fld id="{D1695445-587F-D547-B76C-829349ED506B}" type="datetimeFigureOut">
              <a:rPr lang="pt-PT" smtClean="0"/>
              <a:t>05/09/2024</a:t>
            </a:fld>
            <a:endParaRPr lang="pt-PT"/>
          </a:p>
        </p:txBody>
      </p:sp>
      <p:sp>
        <p:nvSpPr>
          <p:cNvPr id="5" name="Marcador de Posição do Rodapé 4">
            <a:extLst>
              <a:ext uri="{FF2B5EF4-FFF2-40B4-BE49-F238E27FC236}">
                <a16:creationId xmlns:a16="http://schemas.microsoft.com/office/drawing/2014/main" id="{1C3B4F49-CF92-FDE7-0C2E-4050244A22D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08952A4-F289-EDB3-FA80-F489E624BA32}"/>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412851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53FBE-201C-A231-E501-29570F71B16B}"/>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D1ADADE-204B-948D-3EAB-57A0A80B3CB5}"/>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991530D5-9C4D-7F94-84EF-D10C4142DB5D}"/>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95146A51-D939-C34F-A578-8D4647075B2F}"/>
              </a:ext>
            </a:extLst>
          </p:cNvPr>
          <p:cNvSpPr>
            <a:spLocks noGrp="1"/>
          </p:cNvSpPr>
          <p:nvPr>
            <p:ph type="dt" sz="half" idx="10"/>
          </p:nvPr>
        </p:nvSpPr>
        <p:spPr/>
        <p:txBody>
          <a:bodyPr/>
          <a:lstStyle/>
          <a:p>
            <a:fld id="{D1695445-587F-D547-B76C-829349ED506B}" type="datetimeFigureOut">
              <a:rPr lang="pt-PT" smtClean="0"/>
              <a:t>05/09/2024</a:t>
            </a:fld>
            <a:endParaRPr lang="pt-PT"/>
          </a:p>
        </p:txBody>
      </p:sp>
      <p:sp>
        <p:nvSpPr>
          <p:cNvPr id="6" name="Marcador de Posição do Rodapé 5">
            <a:extLst>
              <a:ext uri="{FF2B5EF4-FFF2-40B4-BE49-F238E27FC236}">
                <a16:creationId xmlns:a16="http://schemas.microsoft.com/office/drawing/2014/main" id="{BA594FCE-0D16-F612-8342-752ECB8740F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82B737F1-DC79-A0EE-0AAB-DDF646F3CF2D}"/>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283530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8B539-7AE1-7E9B-D180-77E5745CDA73}"/>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D1191F9-BC7E-3547-B323-48BE1B43A9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1AD5DC2C-D721-C473-B3B0-719103D91325}"/>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BEA44FC6-A31A-383D-E4DA-B41394635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CF600513-8FF2-6B94-1EA2-89BA62F82D0B}"/>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BF21B026-EB75-6077-0A1E-501F9973C58F}"/>
              </a:ext>
            </a:extLst>
          </p:cNvPr>
          <p:cNvSpPr>
            <a:spLocks noGrp="1"/>
          </p:cNvSpPr>
          <p:nvPr>
            <p:ph type="dt" sz="half" idx="10"/>
          </p:nvPr>
        </p:nvSpPr>
        <p:spPr/>
        <p:txBody>
          <a:bodyPr/>
          <a:lstStyle/>
          <a:p>
            <a:fld id="{D1695445-587F-D547-B76C-829349ED506B}" type="datetimeFigureOut">
              <a:rPr lang="pt-PT" smtClean="0"/>
              <a:t>05/09/2024</a:t>
            </a:fld>
            <a:endParaRPr lang="pt-PT"/>
          </a:p>
        </p:txBody>
      </p:sp>
      <p:sp>
        <p:nvSpPr>
          <p:cNvPr id="8" name="Marcador de Posição do Rodapé 7">
            <a:extLst>
              <a:ext uri="{FF2B5EF4-FFF2-40B4-BE49-F238E27FC236}">
                <a16:creationId xmlns:a16="http://schemas.microsoft.com/office/drawing/2014/main" id="{A79FFE7C-4B31-542E-47D1-38ACF5451940}"/>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3DEE183F-1AB6-2780-6841-EF4BB961F4D5}"/>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300893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1C1D4-0C26-F968-1168-1420D840DD61}"/>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32F21E47-7931-EACE-557B-B2CEA6EF1D5D}"/>
              </a:ext>
            </a:extLst>
          </p:cNvPr>
          <p:cNvSpPr>
            <a:spLocks noGrp="1"/>
          </p:cNvSpPr>
          <p:nvPr>
            <p:ph type="dt" sz="half" idx="10"/>
          </p:nvPr>
        </p:nvSpPr>
        <p:spPr/>
        <p:txBody>
          <a:bodyPr/>
          <a:lstStyle/>
          <a:p>
            <a:fld id="{D1695445-587F-D547-B76C-829349ED506B}" type="datetimeFigureOut">
              <a:rPr lang="pt-PT" smtClean="0"/>
              <a:t>05/09/2024</a:t>
            </a:fld>
            <a:endParaRPr lang="pt-PT"/>
          </a:p>
        </p:txBody>
      </p:sp>
      <p:sp>
        <p:nvSpPr>
          <p:cNvPr id="4" name="Marcador de Posição do Rodapé 3">
            <a:extLst>
              <a:ext uri="{FF2B5EF4-FFF2-40B4-BE49-F238E27FC236}">
                <a16:creationId xmlns:a16="http://schemas.microsoft.com/office/drawing/2014/main" id="{25B4FE0F-21F8-4B41-9851-16220CE90D12}"/>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3B03D145-AB00-BC28-E897-0EC3DB7632E6}"/>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35874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D436CC6A-A79F-D4E0-062A-FECE92409790}"/>
              </a:ext>
            </a:extLst>
          </p:cNvPr>
          <p:cNvSpPr>
            <a:spLocks noGrp="1"/>
          </p:cNvSpPr>
          <p:nvPr>
            <p:ph type="dt" sz="half" idx="10"/>
          </p:nvPr>
        </p:nvSpPr>
        <p:spPr/>
        <p:txBody>
          <a:bodyPr/>
          <a:lstStyle/>
          <a:p>
            <a:fld id="{D1695445-587F-D547-B76C-829349ED506B}" type="datetimeFigureOut">
              <a:rPr lang="pt-PT" smtClean="0"/>
              <a:t>05/09/2024</a:t>
            </a:fld>
            <a:endParaRPr lang="pt-PT"/>
          </a:p>
        </p:txBody>
      </p:sp>
      <p:sp>
        <p:nvSpPr>
          <p:cNvPr id="3" name="Marcador de Posição do Rodapé 2">
            <a:extLst>
              <a:ext uri="{FF2B5EF4-FFF2-40B4-BE49-F238E27FC236}">
                <a16:creationId xmlns:a16="http://schemas.microsoft.com/office/drawing/2014/main" id="{EBEA8CAE-ABD3-E861-3FC9-0955FF5DAED4}"/>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A4A51A62-7B26-1C6C-AD91-98A5BA34F79E}"/>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3353403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51C5F-783E-001F-D96B-83038702350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ADFD5C4A-BF84-0A5F-4F75-FE2213F4B1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A7C18D15-8D8A-64BF-0DB7-5CC231C61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FAA798E2-EA59-71DA-3085-835B080761A6}"/>
              </a:ext>
            </a:extLst>
          </p:cNvPr>
          <p:cNvSpPr>
            <a:spLocks noGrp="1"/>
          </p:cNvSpPr>
          <p:nvPr>
            <p:ph type="dt" sz="half" idx="10"/>
          </p:nvPr>
        </p:nvSpPr>
        <p:spPr/>
        <p:txBody>
          <a:bodyPr/>
          <a:lstStyle/>
          <a:p>
            <a:fld id="{D1695445-587F-D547-B76C-829349ED506B}" type="datetimeFigureOut">
              <a:rPr lang="pt-PT" smtClean="0"/>
              <a:t>05/09/2024</a:t>
            </a:fld>
            <a:endParaRPr lang="pt-PT"/>
          </a:p>
        </p:txBody>
      </p:sp>
      <p:sp>
        <p:nvSpPr>
          <p:cNvPr id="6" name="Marcador de Posição do Rodapé 5">
            <a:extLst>
              <a:ext uri="{FF2B5EF4-FFF2-40B4-BE49-F238E27FC236}">
                <a16:creationId xmlns:a16="http://schemas.microsoft.com/office/drawing/2014/main" id="{D3F8AAD9-FC1F-6E2D-F51C-F15E8EFADB10}"/>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42D59572-8D37-1586-8801-3B782FF22CAF}"/>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2175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50F67-D8E7-535B-0597-41EEDFCD3996}"/>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B40D0376-F63A-F80E-EFA6-0FADDB846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D8FBC619-C09A-E2BD-69AF-30A200FB4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2592ABB6-DD28-23DA-98E2-BFBFDB605478}"/>
              </a:ext>
            </a:extLst>
          </p:cNvPr>
          <p:cNvSpPr>
            <a:spLocks noGrp="1"/>
          </p:cNvSpPr>
          <p:nvPr>
            <p:ph type="dt" sz="half" idx="10"/>
          </p:nvPr>
        </p:nvSpPr>
        <p:spPr/>
        <p:txBody>
          <a:bodyPr/>
          <a:lstStyle/>
          <a:p>
            <a:fld id="{D1695445-587F-D547-B76C-829349ED506B}" type="datetimeFigureOut">
              <a:rPr lang="pt-PT" smtClean="0"/>
              <a:t>05/09/2024</a:t>
            </a:fld>
            <a:endParaRPr lang="pt-PT"/>
          </a:p>
        </p:txBody>
      </p:sp>
      <p:sp>
        <p:nvSpPr>
          <p:cNvPr id="6" name="Marcador de Posição do Rodapé 5">
            <a:extLst>
              <a:ext uri="{FF2B5EF4-FFF2-40B4-BE49-F238E27FC236}">
                <a16:creationId xmlns:a16="http://schemas.microsoft.com/office/drawing/2014/main" id="{FC66BE20-3DCF-73FC-E2CC-C19BDE35BEC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A78DECF-BA82-DE2B-8D16-D85CDBF09BB4}"/>
              </a:ext>
            </a:extLst>
          </p:cNvPr>
          <p:cNvSpPr>
            <a:spLocks noGrp="1"/>
          </p:cNvSpPr>
          <p:nvPr>
            <p:ph type="sldNum" sz="quarter" idx="12"/>
          </p:nvPr>
        </p:nvSpPr>
        <p:spPr/>
        <p:txBody>
          <a:bodyPr/>
          <a:lstStyle/>
          <a:p>
            <a:fld id="{F4A63602-74F0-9147-9D8B-97FA76C729E2}" type="slidenum">
              <a:rPr lang="pt-PT" smtClean="0"/>
              <a:t>‹#›</a:t>
            </a:fld>
            <a:endParaRPr lang="pt-PT"/>
          </a:p>
        </p:txBody>
      </p:sp>
    </p:spTree>
    <p:extLst>
      <p:ext uri="{BB962C8B-B14F-4D97-AF65-F5344CB8AC3E}">
        <p14:creationId xmlns:p14="http://schemas.microsoft.com/office/powerpoint/2010/main" val="332075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988678F3-C079-CE53-49F7-1BB97D1A5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EB3831D5-AA99-AD2A-6836-F93D224A72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4" name="Marcador de Posição da Data 3">
            <a:extLst>
              <a:ext uri="{FF2B5EF4-FFF2-40B4-BE49-F238E27FC236}">
                <a16:creationId xmlns:a16="http://schemas.microsoft.com/office/drawing/2014/main" id="{5201DA8F-7215-45BE-415F-D878B5686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1695445-587F-D547-B76C-829349ED506B}" type="datetimeFigureOut">
              <a:rPr lang="pt-PT" smtClean="0"/>
              <a:pPr/>
              <a:t>05/09/2024</a:t>
            </a:fld>
            <a:endParaRPr lang="pt-PT" dirty="0"/>
          </a:p>
        </p:txBody>
      </p:sp>
      <p:sp>
        <p:nvSpPr>
          <p:cNvPr id="5" name="Marcador de Posição do Rodapé 4">
            <a:extLst>
              <a:ext uri="{FF2B5EF4-FFF2-40B4-BE49-F238E27FC236}">
                <a16:creationId xmlns:a16="http://schemas.microsoft.com/office/drawing/2014/main" id="{2BCF2AC5-FC2A-2700-FC86-610B668F07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pt-PT" dirty="0"/>
          </a:p>
        </p:txBody>
      </p:sp>
      <p:sp>
        <p:nvSpPr>
          <p:cNvPr id="6" name="Marcador de Posição do Número do Diapositivo 5">
            <a:extLst>
              <a:ext uri="{FF2B5EF4-FFF2-40B4-BE49-F238E27FC236}">
                <a16:creationId xmlns:a16="http://schemas.microsoft.com/office/drawing/2014/main" id="{94844DE9-CED4-B987-C252-84A0FE576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4A63602-74F0-9147-9D8B-97FA76C729E2}" type="slidenum">
              <a:rPr lang="pt-PT" smtClean="0"/>
              <a:pPr/>
              <a:t>‹#›</a:t>
            </a:fld>
            <a:endParaRPr lang="pt-PT" dirty="0"/>
          </a:p>
        </p:txBody>
      </p:sp>
    </p:spTree>
    <p:extLst>
      <p:ext uri="{BB962C8B-B14F-4D97-AF65-F5344CB8AC3E}">
        <p14:creationId xmlns:p14="http://schemas.microsoft.com/office/powerpoint/2010/main" val="1595928536"/>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C7A63-F0DD-2DC1-C5FE-BC15A48E3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153D4F3-7AE4-30F1-6632-9ACF1A938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0435250-8929-298B-B2D6-0EBB84BFB7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DB0AE-3037-44CD-A954-827D7EE97997}" type="datetimeFigureOut">
              <a:rPr lang="en-CA" smtClean="0"/>
              <a:t>2024-09-05</a:t>
            </a:fld>
            <a:endParaRPr lang="en-CA"/>
          </a:p>
        </p:txBody>
      </p:sp>
      <p:sp>
        <p:nvSpPr>
          <p:cNvPr id="5" name="Footer Placeholder 4">
            <a:extLst>
              <a:ext uri="{FF2B5EF4-FFF2-40B4-BE49-F238E27FC236}">
                <a16:creationId xmlns:a16="http://schemas.microsoft.com/office/drawing/2014/main" id="{99782CE8-1603-446F-765E-077D5A68D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223D5F4-C6B2-F67C-A988-2F06A777BE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9EB7E-4AD5-4C4C-8BF5-380FD8F6E82C}" type="slidenum">
              <a:rPr lang="en-CA" smtClean="0"/>
              <a:t>‹#›</a:t>
            </a:fld>
            <a:endParaRPr lang="en-CA"/>
          </a:p>
        </p:txBody>
      </p:sp>
    </p:spTree>
    <p:extLst>
      <p:ext uri="{BB962C8B-B14F-4D97-AF65-F5344CB8AC3E}">
        <p14:creationId xmlns:p14="http://schemas.microsoft.com/office/powerpoint/2010/main" val="197868444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tiff"/><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tiff"/><Relationship Id="rId21" Type="http://schemas.openxmlformats.org/officeDocument/2006/relationships/image" Target="../media/image44.png"/><Relationship Id="rId7" Type="http://schemas.openxmlformats.org/officeDocument/2006/relationships/image" Target="../media/image30.tiff"/><Relationship Id="rId12" Type="http://schemas.openxmlformats.org/officeDocument/2006/relationships/image" Target="../media/image35.jpe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11.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9.tiff"/><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tiff"/><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tiff"/><Relationship Id="rId19" Type="http://schemas.openxmlformats.org/officeDocument/2006/relationships/image" Target="../media/image42.png"/><Relationship Id="rId4" Type="http://schemas.openxmlformats.org/officeDocument/2006/relationships/image" Target="../media/image27.jpeg"/><Relationship Id="rId9" Type="http://schemas.openxmlformats.org/officeDocument/2006/relationships/image" Target="../media/image32.tiff"/><Relationship Id="rId14" Type="http://schemas.openxmlformats.org/officeDocument/2006/relationships/image" Target="../media/image37.jpeg"/><Relationship Id="rId22" Type="http://schemas.openxmlformats.org/officeDocument/2006/relationships/image" Target="../media/image45.png"/><Relationship Id="rId27"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3.pn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10.png"/><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9.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tângulo 43">
            <a:extLst>
              <a:ext uri="{FF2B5EF4-FFF2-40B4-BE49-F238E27FC236}">
                <a16:creationId xmlns:a16="http://schemas.microsoft.com/office/drawing/2014/main" id="{DF2F25D1-56F1-8E6E-9D26-7C32D56FAD48}"/>
              </a:ext>
            </a:extLst>
          </p:cNvPr>
          <p:cNvSpPr/>
          <p:nvPr/>
        </p:nvSpPr>
        <p:spPr>
          <a:xfrm>
            <a:off x="6514" y="-12724"/>
            <a:ext cx="12192000" cy="1175639"/>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 name="Retângulo 5">
            <a:extLst>
              <a:ext uri="{FF2B5EF4-FFF2-40B4-BE49-F238E27FC236}">
                <a16:creationId xmlns:a16="http://schemas.microsoft.com/office/drawing/2014/main" id="{5B1F49BE-530E-E796-0788-439B286F1158}"/>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4" name="Retângulo 13">
            <a:extLst>
              <a:ext uri="{FF2B5EF4-FFF2-40B4-BE49-F238E27FC236}">
                <a16:creationId xmlns:a16="http://schemas.microsoft.com/office/drawing/2014/main" id="{67D0C5C9-7AD1-3653-9D68-00337813369E}"/>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342D8370-7CC7-B57F-57A8-E7623C15621F}"/>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 name="Retângulo 11">
            <a:extLst>
              <a:ext uri="{FF2B5EF4-FFF2-40B4-BE49-F238E27FC236}">
                <a16:creationId xmlns:a16="http://schemas.microsoft.com/office/drawing/2014/main" id="{90655C59-7768-69E7-7003-F7C6F1597172}"/>
              </a:ext>
            </a:extLst>
          </p:cNvPr>
          <p:cNvSpPr/>
          <p:nvPr/>
        </p:nvSpPr>
        <p:spPr>
          <a:xfrm>
            <a:off x="247135" y="5855076"/>
            <a:ext cx="329514" cy="68055"/>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pic>
        <p:nvPicPr>
          <p:cNvPr id="9" name="Picture 8" descr="A picture containing text, businesscard, font, logo&#10;&#10;Description automatically generated">
            <a:extLst>
              <a:ext uri="{FF2B5EF4-FFF2-40B4-BE49-F238E27FC236}">
                <a16:creationId xmlns:a16="http://schemas.microsoft.com/office/drawing/2014/main" id="{CA6CA8FD-A968-00B1-02F2-157D86CFDE33}"/>
              </a:ext>
            </a:extLst>
          </p:cNvPr>
          <p:cNvPicPr>
            <a:picLocks noChangeAspect="1"/>
          </p:cNvPicPr>
          <p:nvPr/>
        </p:nvPicPr>
        <p:blipFill>
          <a:blip r:embed="rId3"/>
          <a:stretch>
            <a:fillRect/>
          </a:stretch>
        </p:blipFill>
        <p:spPr>
          <a:xfrm>
            <a:off x="252268" y="5938501"/>
            <a:ext cx="2144287" cy="837612"/>
          </a:xfrm>
          <a:prstGeom prst="rect">
            <a:avLst/>
          </a:prstGeom>
        </p:spPr>
      </p:pic>
      <p:sp>
        <p:nvSpPr>
          <p:cNvPr id="2" name="TextBox 1">
            <a:extLst>
              <a:ext uri="{FF2B5EF4-FFF2-40B4-BE49-F238E27FC236}">
                <a16:creationId xmlns:a16="http://schemas.microsoft.com/office/drawing/2014/main" id="{5357CD51-57BA-2D7F-79BF-187C78B39EA0}"/>
              </a:ext>
            </a:extLst>
          </p:cNvPr>
          <p:cNvSpPr txBox="1"/>
          <p:nvPr/>
        </p:nvSpPr>
        <p:spPr>
          <a:xfrm>
            <a:off x="2315378" y="2366899"/>
            <a:ext cx="6097836" cy="646331"/>
          </a:xfrm>
          <a:prstGeom prst="rect">
            <a:avLst/>
          </a:prstGeom>
          <a:noFill/>
        </p:spPr>
        <p:txBody>
          <a:bodyPr wrap="square">
            <a:spAutoFit/>
          </a:bodyPr>
          <a:lstStyle/>
          <a:p>
            <a:r>
              <a:rPr lang="en-US" sz="1800" b="0" i="1" u="none" strike="noStrike" dirty="0">
                <a:solidFill>
                  <a:srgbClr val="000000"/>
                </a:solidFill>
                <a:effectLst/>
                <a:latin typeface="Helvetica" pitchFamily="2" charset="0"/>
              </a:rPr>
              <a:t>Joint WMO-IOC Collaborative Board</a:t>
            </a:r>
            <a:r>
              <a:rPr lang="en-US" sz="1800" b="0" i="0" u="none" strike="noStrike" dirty="0">
                <a:effectLst/>
                <a:latin typeface="Helvetica" pitchFamily="2" charset="0"/>
              </a:rPr>
              <a:t>​</a:t>
            </a:r>
            <a:br>
              <a:rPr lang="en-US" sz="1800" b="0" i="0" u="none" strike="noStrike" dirty="0">
                <a:effectLst/>
                <a:latin typeface="Helvetica" pitchFamily="2" charset="0"/>
              </a:rPr>
            </a:br>
            <a:endParaRPr lang="en-FR" dirty="0"/>
          </a:p>
        </p:txBody>
      </p:sp>
      <p:sp>
        <p:nvSpPr>
          <p:cNvPr id="3" name="TextBox 2">
            <a:extLst>
              <a:ext uri="{FF2B5EF4-FFF2-40B4-BE49-F238E27FC236}">
                <a16:creationId xmlns:a16="http://schemas.microsoft.com/office/drawing/2014/main" id="{ECF46C94-1A5F-07A5-CD2B-71916AF84881}"/>
              </a:ext>
            </a:extLst>
          </p:cNvPr>
          <p:cNvSpPr txBox="1"/>
          <p:nvPr/>
        </p:nvSpPr>
        <p:spPr>
          <a:xfrm>
            <a:off x="2315378" y="3304738"/>
            <a:ext cx="7194932" cy="1199431"/>
          </a:xfrm>
          <a:prstGeom prst="rect">
            <a:avLst/>
          </a:prstGeom>
          <a:noFill/>
        </p:spPr>
        <p:txBody>
          <a:bodyPr wrap="square">
            <a:spAutoFit/>
          </a:bodyPr>
          <a:lstStyle/>
          <a:p>
            <a:pPr>
              <a:lnSpc>
                <a:spcPct val="116000"/>
              </a:lnSpc>
              <a:spcAft>
                <a:spcPts val="800"/>
              </a:spcAft>
            </a:pPr>
            <a:r>
              <a:rPr lang="en-US" sz="3200" dirty="0">
                <a:solidFill>
                  <a:srgbClr val="000000"/>
                </a:solidFill>
                <a:effectLst/>
                <a:latin typeface="Verdana" panose="020B0604030504040204" pitchFamily="34" charset="0"/>
                <a:ea typeface="MS Mincho" panose="02020609040205080304" pitchFamily="49" charset="-128"/>
                <a:cs typeface="Arial" panose="020B0604020202020204" pitchFamily="34" charset="0"/>
              </a:rPr>
              <a:t>Item 6. Science perspectives and the Ocean Decade </a:t>
            </a:r>
            <a:endParaRPr lang="en-FR" sz="4400" dirty="0">
              <a:effectLst/>
              <a:latin typeface="Aptos" panose="020B00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07784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m 24">
            <a:extLst>
              <a:ext uri="{FF2B5EF4-FFF2-40B4-BE49-F238E27FC236}">
                <a16:creationId xmlns:a16="http://schemas.microsoft.com/office/drawing/2014/main" id="{A468A87D-931A-8E29-1963-67A8D3F0CD82}"/>
              </a:ext>
            </a:extLst>
          </p:cNvPr>
          <p:cNvPicPr>
            <a:picLocks noChangeAspect="1"/>
          </p:cNvPicPr>
          <p:nvPr/>
        </p:nvPicPr>
        <p:blipFill rotWithShape="1">
          <a:blip r:embed="rId3">
            <a:alphaModFix/>
          </a:blip>
          <a:srcRect t="37917" b="22049"/>
          <a:stretch/>
        </p:blipFill>
        <p:spPr>
          <a:xfrm>
            <a:off x="4678" y="-31299"/>
            <a:ext cx="12192000" cy="5887913"/>
          </a:xfrm>
          <a:prstGeom prst="rect">
            <a:avLst/>
          </a:prstGeom>
          <a:effectLst>
            <a:outerShdw blurRad="50800" dist="50800" dir="5400000" algn="ctr" rotWithShape="0">
              <a:srgbClr val="000000"/>
            </a:outerShdw>
          </a:effectLst>
        </p:spPr>
      </p:pic>
      <p:sp>
        <p:nvSpPr>
          <p:cNvPr id="7" name="Retângulo 6">
            <a:extLst>
              <a:ext uri="{FF2B5EF4-FFF2-40B4-BE49-F238E27FC236}">
                <a16:creationId xmlns:a16="http://schemas.microsoft.com/office/drawing/2014/main" id="{8610F651-870B-77EF-86F1-C7915C601B16}"/>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Arial" panose="020B0604020202020204" pitchFamily="34" charset="0"/>
            </a:endParaRPr>
          </a:p>
        </p:txBody>
      </p:sp>
      <p:pic>
        <p:nvPicPr>
          <p:cNvPr id="6" name="Picture 5" descr="A picture containing text, businesscard, font, logo&#10;&#10;Description automatically generated">
            <a:extLst>
              <a:ext uri="{FF2B5EF4-FFF2-40B4-BE49-F238E27FC236}">
                <a16:creationId xmlns:a16="http://schemas.microsoft.com/office/drawing/2014/main" id="{C56B01B3-17C7-0537-0A88-FB58AE8EED8E}"/>
              </a:ext>
            </a:extLst>
          </p:cNvPr>
          <p:cNvPicPr>
            <a:picLocks noChangeAspect="1"/>
          </p:cNvPicPr>
          <p:nvPr/>
        </p:nvPicPr>
        <p:blipFill>
          <a:blip r:embed="rId4"/>
          <a:stretch>
            <a:fillRect/>
          </a:stretch>
        </p:blipFill>
        <p:spPr>
          <a:xfrm>
            <a:off x="252268" y="5938501"/>
            <a:ext cx="2144287" cy="837612"/>
          </a:xfrm>
          <a:prstGeom prst="rect">
            <a:avLst/>
          </a:prstGeom>
        </p:spPr>
      </p:pic>
      <p:pic>
        <p:nvPicPr>
          <p:cNvPr id="10" name="Picture 9">
            <a:extLst>
              <a:ext uri="{FF2B5EF4-FFF2-40B4-BE49-F238E27FC236}">
                <a16:creationId xmlns:a16="http://schemas.microsoft.com/office/drawing/2014/main" id="{A7CAEF7E-5A5D-A84F-3B1E-A90E8672E75F}"/>
              </a:ext>
            </a:extLst>
          </p:cNvPr>
          <p:cNvPicPr>
            <a:picLocks noChangeAspect="1"/>
          </p:cNvPicPr>
          <p:nvPr/>
        </p:nvPicPr>
        <p:blipFill>
          <a:blip r:embed="rId5"/>
          <a:stretch>
            <a:fillRect/>
          </a:stretch>
        </p:blipFill>
        <p:spPr>
          <a:xfrm>
            <a:off x="115572" y="81887"/>
            <a:ext cx="4234530" cy="1622184"/>
          </a:xfrm>
          <a:prstGeom prst="rect">
            <a:avLst/>
          </a:prstGeom>
        </p:spPr>
      </p:pic>
      <p:sp>
        <p:nvSpPr>
          <p:cNvPr id="3" name="TextBox 2">
            <a:extLst>
              <a:ext uri="{FF2B5EF4-FFF2-40B4-BE49-F238E27FC236}">
                <a16:creationId xmlns:a16="http://schemas.microsoft.com/office/drawing/2014/main" id="{B648C391-71F7-CA62-A5AF-B8D70FB67082}"/>
              </a:ext>
            </a:extLst>
          </p:cNvPr>
          <p:cNvSpPr txBox="1"/>
          <p:nvPr/>
        </p:nvSpPr>
        <p:spPr>
          <a:xfrm>
            <a:off x="1657350" y="1900268"/>
            <a:ext cx="9296400" cy="3693319"/>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342900" lvl="0" indent="-342900">
              <a:buClr>
                <a:schemeClr val="bg1"/>
              </a:buClr>
              <a:buFont typeface="+mj-lt"/>
              <a:buAutoNum type="arabicPeriod"/>
            </a:pPr>
            <a:r>
              <a:rPr lang="en-US" sz="1800" dirty="0">
                <a:solidFill>
                  <a:schemeClr val="bg1"/>
                </a:solidFill>
              </a:rPr>
              <a:t>Systematic processes and structures to strengthen role of policy / user needs as drivers of Decade Actions </a:t>
            </a:r>
          </a:p>
          <a:p>
            <a:pPr marL="342900" indent="-342900">
              <a:buClr>
                <a:schemeClr val="bg1"/>
              </a:buClr>
              <a:buFont typeface="+mj-lt"/>
              <a:buAutoNum type="arabicPeriod"/>
            </a:pPr>
            <a:r>
              <a:rPr lang="en-US" sz="1800" dirty="0">
                <a:solidFill>
                  <a:schemeClr val="bg1"/>
                </a:solidFill>
              </a:rPr>
              <a:t>Translation of global priorities to specific needs of SIDS/LDCs &amp; proactive support and partnerships  </a:t>
            </a:r>
          </a:p>
          <a:p>
            <a:pPr marL="342900" lvl="0" indent="-342900">
              <a:buClr>
                <a:schemeClr val="bg1"/>
              </a:buClr>
              <a:buFont typeface="+mj-lt"/>
              <a:buAutoNum type="arabicPeriod"/>
            </a:pPr>
            <a:r>
              <a:rPr lang="en-US" sz="1800" dirty="0">
                <a:solidFill>
                  <a:schemeClr val="bg1"/>
                </a:solidFill>
              </a:rPr>
              <a:t>Approaches, tools and skills to increase inclusivity of all knowledge systems </a:t>
            </a:r>
          </a:p>
          <a:p>
            <a:pPr marL="342900" lvl="0" indent="-342900">
              <a:buClr>
                <a:schemeClr val="bg1"/>
              </a:buClr>
              <a:buFont typeface="+mj-lt"/>
              <a:buAutoNum type="arabicPeriod"/>
            </a:pPr>
            <a:r>
              <a:rPr lang="en-US" sz="1800" dirty="0">
                <a:solidFill>
                  <a:schemeClr val="bg1"/>
                </a:solidFill>
              </a:rPr>
              <a:t>Reinforced national level action &amp; strengthened guidance for national science – policy – society uptake</a:t>
            </a:r>
          </a:p>
          <a:p>
            <a:pPr marL="342900" lvl="0" indent="-342900">
              <a:buClr>
                <a:schemeClr val="bg1"/>
              </a:buClr>
              <a:buFont typeface="+mj-lt"/>
              <a:buAutoNum type="arabicPeriod"/>
            </a:pPr>
            <a:r>
              <a:rPr lang="en-US" sz="1800" dirty="0">
                <a:solidFill>
                  <a:schemeClr val="bg1"/>
                </a:solidFill>
              </a:rPr>
              <a:t>Capacity development with sustained impact for individuals and institutions </a:t>
            </a:r>
          </a:p>
          <a:p>
            <a:pPr marL="342900" lvl="0" indent="-342900">
              <a:buClr>
                <a:schemeClr val="bg1"/>
              </a:buClr>
              <a:buFont typeface="+mj-lt"/>
              <a:buAutoNum type="arabicPeriod"/>
            </a:pPr>
            <a:r>
              <a:rPr lang="en-US" sz="1800" dirty="0">
                <a:solidFill>
                  <a:schemeClr val="bg1"/>
                </a:solidFill>
              </a:rPr>
              <a:t>Industry engagement including with insurance, finance, tourism &amp; fisheries sectors </a:t>
            </a:r>
          </a:p>
          <a:p>
            <a:pPr marL="342900" lvl="0" indent="-342900">
              <a:buClr>
                <a:schemeClr val="bg1"/>
              </a:buClr>
              <a:buFont typeface="+mj-lt"/>
              <a:buAutoNum type="arabicPeriod"/>
            </a:pPr>
            <a:r>
              <a:rPr lang="en-US" sz="1800" dirty="0">
                <a:solidFill>
                  <a:schemeClr val="bg1"/>
                </a:solidFill>
              </a:rPr>
              <a:t>Strategic communications and broad approach to ocean literacy across all sectors of society</a:t>
            </a:r>
          </a:p>
          <a:p>
            <a:pPr marL="342900" lvl="0" indent="-342900">
              <a:buClr>
                <a:schemeClr val="bg1"/>
              </a:buClr>
              <a:buFont typeface="+mj-lt"/>
              <a:buAutoNum type="arabicPeriod"/>
            </a:pPr>
            <a:r>
              <a:rPr lang="en-US" sz="1800" dirty="0">
                <a:solidFill>
                  <a:schemeClr val="bg1"/>
                </a:solidFill>
              </a:rPr>
              <a:t>Equity, inclusivity &amp; diversity across generations, genders and geographies</a:t>
            </a:r>
          </a:p>
          <a:p>
            <a:pPr marL="342900" lvl="0" indent="-342900">
              <a:buClr>
                <a:schemeClr val="bg1"/>
              </a:buClr>
              <a:buFont typeface="+mj-lt"/>
              <a:buAutoNum type="arabicPeriod"/>
            </a:pPr>
            <a:r>
              <a:rPr lang="en-US" sz="1800" dirty="0">
                <a:solidFill>
                  <a:schemeClr val="bg1"/>
                </a:solidFill>
              </a:rPr>
              <a:t>Sustained &amp; sustainable financing, investment and resourcing for ocean science initiatives and infrastructure as a legacy of the Ocean Decade</a:t>
            </a:r>
          </a:p>
        </p:txBody>
      </p:sp>
      <p:sp>
        <p:nvSpPr>
          <p:cNvPr id="4" name="Arrow: Right 3">
            <a:extLst>
              <a:ext uri="{FF2B5EF4-FFF2-40B4-BE49-F238E27FC236}">
                <a16:creationId xmlns:a16="http://schemas.microsoft.com/office/drawing/2014/main" id="{55D962F4-A81C-2AC3-AE57-436CB49A0418}"/>
              </a:ext>
            </a:extLst>
          </p:cNvPr>
          <p:cNvSpPr/>
          <p:nvPr/>
        </p:nvSpPr>
        <p:spPr>
          <a:xfrm>
            <a:off x="4460996" y="130446"/>
            <a:ext cx="893470" cy="85879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807344-56E1-CBA6-F573-4184D6B0BA92}"/>
              </a:ext>
            </a:extLst>
          </p:cNvPr>
          <p:cNvSpPr txBox="1"/>
          <p:nvPr/>
        </p:nvSpPr>
        <p:spPr>
          <a:xfrm>
            <a:off x="5427260" y="73296"/>
            <a:ext cx="5265815" cy="954107"/>
          </a:xfrm>
          <a:prstGeom prst="rect">
            <a:avLst/>
          </a:prstGeom>
          <a:noFill/>
        </p:spPr>
        <p:txBody>
          <a:bodyPr wrap="square" rtlCol="0">
            <a:spAutoFit/>
          </a:bodyPr>
          <a:lstStyle/>
          <a:p>
            <a:r>
              <a:rPr lang="en-US" sz="2800" b="1">
                <a:solidFill>
                  <a:schemeClr val="bg1"/>
                </a:solidFill>
              </a:rPr>
              <a:t>ENABLING FACTORS FOR SUSTAINED IMPACT…</a:t>
            </a:r>
          </a:p>
        </p:txBody>
      </p:sp>
      <p:pic>
        <p:nvPicPr>
          <p:cNvPr id="2" name="Picture 1" descr="A qr code on a white background&#10;&#10;Description automatically generated">
            <a:extLst>
              <a:ext uri="{FF2B5EF4-FFF2-40B4-BE49-F238E27FC236}">
                <a16:creationId xmlns:a16="http://schemas.microsoft.com/office/drawing/2014/main" id="{0B769E79-83D4-0455-B83A-EBD9A7D9EAEF}"/>
              </a:ext>
            </a:extLst>
          </p:cNvPr>
          <p:cNvPicPr>
            <a:picLocks noChangeAspect="1"/>
          </p:cNvPicPr>
          <p:nvPr/>
        </p:nvPicPr>
        <p:blipFill>
          <a:blip r:embed="rId6"/>
          <a:stretch>
            <a:fillRect/>
          </a:stretch>
        </p:blipFill>
        <p:spPr>
          <a:xfrm>
            <a:off x="62910" y="4144557"/>
            <a:ext cx="1487079" cy="1481009"/>
          </a:xfrm>
          <a:prstGeom prst="rect">
            <a:avLst/>
          </a:prstGeom>
        </p:spPr>
      </p:pic>
    </p:spTree>
    <p:extLst>
      <p:ext uri="{BB962C8B-B14F-4D97-AF65-F5344CB8AC3E}">
        <p14:creationId xmlns:p14="http://schemas.microsoft.com/office/powerpoint/2010/main" val="120392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tângulo 43">
            <a:extLst>
              <a:ext uri="{FF2B5EF4-FFF2-40B4-BE49-F238E27FC236}">
                <a16:creationId xmlns:a16="http://schemas.microsoft.com/office/drawing/2014/main" id="{DF2F25D1-56F1-8E6E-9D26-7C32D56FAD48}"/>
              </a:ext>
            </a:extLst>
          </p:cNvPr>
          <p:cNvSpPr/>
          <p:nvPr/>
        </p:nvSpPr>
        <p:spPr>
          <a:xfrm>
            <a:off x="0" y="-25682"/>
            <a:ext cx="12192000" cy="1175639"/>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dirty="0">
                <a:latin typeface="Arial" panose="020B0604020202020204" pitchFamily="34" charset="0"/>
              </a:rPr>
              <a:t>	</a:t>
            </a:r>
            <a:r>
              <a:rPr lang="pt-PT" sz="2400" b="1" i="1" dirty="0" err="1">
                <a:latin typeface="Arial" panose="020B0604020202020204" pitchFamily="34" charset="0"/>
              </a:rPr>
              <a:t>Way</a:t>
            </a:r>
            <a:r>
              <a:rPr lang="pt-PT" sz="2400" b="1" i="1" dirty="0">
                <a:latin typeface="Arial" panose="020B0604020202020204" pitchFamily="34" charset="0"/>
              </a:rPr>
              <a:t> </a:t>
            </a:r>
            <a:r>
              <a:rPr lang="pt-PT" sz="2400" b="1" i="1" dirty="0" err="1">
                <a:latin typeface="Arial" panose="020B0604020202020204" pitchFamily="34" charset="0"/>
              </a:rPr>
              <a:t>forward</a:t>
            </a:r>
            <a:r>
              <a:rPr lang="pt-PT" sz="2400" b="1" i="1" dirty="0">
                <a:latin typeface="Arial" panose="020B0604020202020204" pitchFamily="34" charset="0"/>
              </a:rPr>
              <a:t> </a:t>
            </a:r>
            <a:r>
              <a:rPr lang="pt-PT" sz="2400" dirty="0">
                <a:latin typeface="Arial" panose="020B0604020202020204" pitchFamily="34" charset="0"/>
              </a:rPr>
              <a:t>– </a:t>
            </a:r>
            <a:r>
              <a:rPr lang="pt-PT" sz="2400" dirty="0" err="1">
                <a:latin typeface="Arial" panose="020B0604020202020204" pitchFamily="34" charset="0"/>
              </a:rPr>
              <a:t>What</a:t>
            </a:r>
            <a:r>
              <a:rPr lang="pt-PT" sz="2400" dirty="0">
                <a:latin typeface="Arial" panose="020B0604020202020204" pitchFamily="34" charset="0"/>
              </a:rPr>
              <a:t> </a:t>
            </a:r>
            <a:r>
              <a:rPr lang="pt-PT" sz="2400" dirty="0" err="1">
                <a:latin typeface="Arial" panose="020B0604020202020204" pitchFamily="34" charset="0"/>
              </a:rPr>
              <a:t>the</a:t>
            </a:r>
            <a:r>
              <a:rPr lang="pt-PT" sz="2400" dirty="0">
                <a:latin typeface="Arial" panose="020B0604020202020204" pitchFamily="34" charset="0"/>
              </a:rPr>
              <a:t> </a:t>
            </a:r>
            <a:r>
              <a:rPr lang="pt-PT" sz="2400" dirty="0" err="1">
                <a:latin typeface="Arial" panose="020B0604020202020204" pitchFamily="34" charset="0"/>
              </a:rPr>
              <a:t>Decade</a:t>
            </a:r>
            <a:r>
              <a:rPr lang="pt-PT" sz="2400" dirty="0">
                <a:latin typeface="Arial" panose="020B0604020202020204" pitchFamily="34" charset="0"/>
              </a:rPr>
              <a:t> </a:t>
            </a:r>
            <a:r>
              <a:rPr lang="pt-PT" sz="2400" dirty="0" err="1">
                <a:latin typeface="Arial" panose="020B0604020202020204" pitchFamily="34" charset="0"/>
              </a:rPr>
              <a:t>may</a:t>
            </a:r>
            <a:r>
              <a:rPr lang="pt-PT" sz="2400" dirty="0">
                <a:latin typeface="Arial" panose="020B0604020202020204" pitchFamily="34" charset="0"/>
              </a:rPr>
              <a:t> </a:t>
            </a:r>
            <a:r>
              <a:rPr lang="pt-PT" sz="2400" dirty="0" err="1">
                <a:latin typeface="Arial" panose="020B0604020202020204" pitchFamily="34" charset="0"/>
              </a:rPr>
              <a:t>offer</a:t>
            </a:r>
            <a:r>
              <a:rPr lang="pt-PT" sz="2400" dirty="0">
                <a:latin typeface="Arial" panose="020B0604020202020204" pitchFamily="34" charset="0"/>
              </a:rPr>
              <a:t> to </a:t>
            </a:r>
            <a:r>
              <a:rPr lang="pt-PT" sz="2400" dirty="0" err="1">
                <a:latin typeface="Arial" panose="020B0604020202020204" pitchFamily="34" charset="0"/>
              </a:rPr>
              <a:t>the</a:t>
            </a:r>
            <a:r>
              <a:rPr lang="pt-PT" sz="2400" dirty="0">
                <a:latin typeface="Arial" panose="020B0604020202020204" pitchFamily="34" charset="0"/>
              </a:rPr>
              <a:t> IOC &amp; WMO </a:t>
            </a:r>
            <a:r>
              <a:rPr lang="pt-PT" sz="2400" dirty="0" err="1">
                <a:latin typeface="Arial" panose="020B0604020202020204" pitchFamily="34" charset="0"/>
              </a:rPr>
              <a:t>collaboration</a:t>
            </a:r>
            <a:r>
              <a:rPr lang="pt-PT" sz="2400" dirty="0">
                <a:latin typeface="Arial" panose="020B0604020202020204" pitchFamily="34" charset="0"/>
              </a:rPr>
              <a:t> ?</a:t>
            </a:r>
            <a:endParaRPr lang="pt-PT" dirty="0">
              <a:latin typeface="Arial" panose="020B0604020202020204" pitchFamily="34" charset="0"/>
            </a:endParaRPr>
          </a:p>
        </p:txBody>
      </p:sp>
      <p:sp>
        <p:nvSpPr>
          <p:cNvPr id="6" name="Retângulo 5">
            <a:extLst>
              <a:ext uri="{FF2B5EF4-FFF2-40B4-BE49-F238E27FC236}">
                <a16:creationId xmlns:a16="http://schemas.microsoft.com/office/drawing/2014/main" id="{5B1F49BE-530E-E796-0788-439B286F1158}"/>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3" name="Retângulo 12">
            <a:extLst>
              <a:ext uri="{FF2B5EF4-FFF2-40B4-BE49-F238E27FC236}">
                <a16:creationId xmlns:a16="http://schemas.microsoft.com/office/drawing/2014/main" id="{5088E9F9-B7BB-9E53-7B90-801FD43141D0}"/>
              </a:ext>
            </a:extLst>
          </p:cNvPr>
          <p:cNvSpPr/>
          <p:nvPr/>
        </p:nvSpPr>
        <p:spPr>
          <a:xfrm>
            <a:off x="-2381" y="1168297"/>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4" name="Retângulo 13">
            <a:extLst>
              <a:ext uri="{FF2B5EF4-FFF2-40B4-BE49-F238E27FC236}">
                <a16:creationId xmlns:a16="http://schemas.microsoft.com/office/drawing/2014/main" id="{67D0C5C9-7AD1-3653-9D68-00337813369E}"/>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342D8370-7CC7-B57F-57A8-E7623C15621F}"/>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 name="Retângulo 11">
            <a:extLst>
              <a:ext uri="{FF2B5EF4-FFF2-40B4-BE49-F238E27FC236}">
                <a16:creationId xmlns:a16="http://schemas.microsoft.com/office/drawing/2014/main" id="{90655C59-7768-69E7-7003-F7C6F1597172}"/>
              </a:ext>
            </a:extLst>
          </p:cNvPr>
          <p:cNvSpPr/>
          <p:nvPr/>
        </p:nvSpPr>
        <p:spPr>
          <a:xfrm>
            <a:off x="247135" y="5865236"/>
            <a:ext cx="329514" cy="68055"/>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pic>
        <p:nvPicPr>
          <p:cNvPr id="18" name="Picture 17" descr="A picture containing text, businesscard, font, logo&#10;&#10;Description automatically generated">
            <a:extLst>
              <a:ext uri="{FF2B5EF4-FFF2-40B4-BE49-F238E27FC236}">
                <a16:creationId xmlns:a16="http://schemas.microsoft.com/office/drawing/2014/main" id="{28E6C04F-DFA0-2697-9513-77C7E4A969F0}"/>
              </a:ext>
            </a:extLst>
          </p:cNvPr>
          <p:cNvPicPr>
            <a:picLocks noChangeAspect="1"/>
          </p:cNvPicPr>
          <p:nvPr/>
        </p:nvPicPr>
        <p:blipFill>
          <a:blip r:embed="rId3"/>
          <a:stretch>
            <a:fillRect/>
          </a:stretch>
        </p:blipFill>
        <p:spPr>
          <a:xfrm>
            <a:off x="252268" y="5938501"/>
            <a:ext cx="2144287" cy="837612"/>
          </a:xfrm>
          <a:prstGeom prst="rect">
            <a:avLst/>
          </a:prstGeom>
        </p:spPr>
      </p:pic>
      <p:sp>
        <p:nvSpPr>
          <p:cNvPr id="2" name="TextBox 1">
            <a:extLst>
              <a:ext uri="{FF2B5EF4-FFF2-40B4-BE49-F238E27FC236}">
                <a16:creationId xmlns:a16="http://schemas.microsoft.com/office/drawing/2014/main" id="{8922CFBE-8F95-0EAC-5F0A-04E892DB70DC}"/>
              </a:ext>
            </a:extLst>
          </p:cNvPr>
          <p:cNvSpPr txBox="1"/>
          <p:nvPr/>
        </p:nvSpPr>
        <p:spPr>
          <a:xfrm>
            <a:off x="411892" y="1417306"/>
            <a:ext cx="11337285" cy="4154984"/>
          </a:xfrm>
          <a:prstGeom prst="rect">
            <a:avLst/>
          </a:prstGeom>
          <a:noFill/>
        </p:spPr>
        <p:txBody>
          <a:bodyPr wrap="square" rtlCol="0">
            <a:spAutoFit/>
          </a:bodyPr>
          <a:lstStyle/>
          <a:p>
            <a:pPr marL="285750" indent="-285750">
              <a:buFont typeface="Arial" panose="020B0604020202020204" pitchFamily="34" charset="0"/>
              <a:buChar char="•"/>
            </a:pPr>
            <a:r>
              <a:rPr lang="en-FR" sz="2400" dirty="0"/>
              <a:t>OD renewed priorities offer a visible and impactfull framework for collaboration (links with societal/policy actors)</a:t>
            </a:r>
          </a:p>
          <a:p>
            <a:pPr marL="285750" indent="-285750">
              <a:buFont typeface="Arial" panose="020B0604020202020204" pitchFamily="34" charset="0"/>
              <a:buChar char="•"/>
            </a:pPr>
            <a:r>
              <a:rPr lang="en-FR" sz="2400" dirty="0"/>
              <a:t>Opportunities to generate a shift in the way ocean obs/data is resources</a:t>
            </a:r>
          </a:p>
          <a:p>
            <a:pPr marL="285750" indent="-285750">
              <a:buFont typeface="Arial" panose="020B0604020202020204" pitchFamily="34" charset="0"/>
              <a:buChar char="•"/>
            </a:pPr>
            <a:r>
              <a:rPr lang="en-FR" sz="2400" dirty="0"/>
              <a:t>Generate greater integration across value chain – Observation-data-prediction – linking to diverse end-users, though enhance global /regional coordination</a:t>
            </a:r>
          </a:p>
          <a:p>
            <a:pPr marL="285750" indent="-285750">
              <a:buFont typeface="Arial" panose="020B0604020202020204" pitchFamily="34" charset="0"/>
              <a:buChar char="•"/>
            </a:pPr>
            <a:r>
              <a:rPr lang="en-FR" sz="2400" dirty="0"/>
              <a:t>Address capacity development needs of Member States, tailored to regions, leveraging the OD Capacity Development Facility</a:t>
            </a:r>
          </a:p>
          <a:p>
            <a:pPr marL="285750" indent="-285750">
              <a:buFont typeface="Arial" panose="020B0604020202020204" pitchFamily="34" charset="0"/>
              <a:buChar char="•"/>
            </a:pPr>
            <a:r>
              <a:rPr lang="en-FR" sz="2400" dirty="0"/>
              <a:t>Strengthen IOC &amp; Decade national and regional coordination mechanisms engagement with WMO’s own mechanims</a:t>
            </a:r>
          </a:p>
          <a:p>
            <a:pPr marL="285750" indent="-285750">
              <a:buFont typeface="Arial" panose="020B0604020202020204" pitchFamily="34" charset="0"/>
              <a:buChar char="•"/>
            </a:pPr>
            <a:r>
              <a:rPr lang="en-FR" sz="2400" dirty="0"/>
              <a:t>Create joint collaborative Decade Actions with high societal impacts and policy relevance, and leverage Decade ecosystem (Private sector, philantropy, Ocean tech, etc)</a:t>
            </a:r>
          </a:p>
        </p:txBody>
      </p:sp>
    </p:spTree>
    <p:extLst>
      <p:ext uri="{BB962C8B-B14F-4D97-AF65-F5344CB8AC3E}">
        <p14:creationId xmlns:p14="http://schemas.microsoft.com/office/powerpoint/2010/main" val="340840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D64BEE-07B8-C649-B573-11D7DF7621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2553" y="815053"/>
            <a:ext cx="1281584" cy="1281584"/>
          </a:xfrm>
          <a:prstGeom prst="rect">
            <a:avLst/>
          </a:prstGeom>
        </p:spPr>
      </p:pic>
      <p:pic>
        <p:nvPicPr>
          <p:cNvPr id="2" name="Object 1" descr="/tmp/-LrU0pfYqAyjbqAIX5cw-HiRes.jpg"/>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162819" y="1774462"/>
            <a:ext cx="7275867" cy="4092675"/>
          </a:xfrm>
          <a:prstGeom prst="rect">
            <a:avLst/>
          </a:prstGeom>
        </p:spPr>
      </p:pic>
      <p:pic>
        <p:nvPicPr>
          <p:cNvPr id="4" name="Picture 3">
            <a:extLst>
              <a:ext uri="{FF2B5EF4-FFF2-40B4-BE49-F238E27FC236}">
                <a16:creationId xmlns:a16="http://schemas.microsoft.com/office/drawing/2014/main" id="{BCD577D9-76D6-454E-93A3-58D6FE37CE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426" y="2509430"/>
            <a:ext cx="1423674" cy="1423674"/>
          </a:xfrm>
          <a:prstGeom prst="rect">
            <a:avLst/>
          </a:prstGeom>
        </p:spPr>
      </p:pic>
      <p:pic>
        <p:nvPicPr>
          <p:cNvPr id="5" name="Picture 4">
            <a:extLst>
              <a:ext uri="{FF2B5EF4-FFF2-40B4-BE49-F238E27FC236}">
                <a16:creationId xmlns:a16="http://schemas.microsoft.com/office/drawing/2014/main" id="{11FC40DE-AD56-7A4D-85C4-7A7FBBBB82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593660" y="-1791891"/>
            <a:ext cx="310440" cy="310440"/>
          </a:xfrm>
          <a:prstGeom prst="rect">
            <a:avLst/>
          </a:prstGeom>
        </p:spPr>
      </p:pic>
      <p:pic>
        <p:nvPicPr>
          <p:cNvPr id="6" name="Picture 5">
            <a:extLst>
              <a:ext uri="{FF2B5EF4-FFF2-40B4-BE49-F238E27FC236}">
                <a16:creationId xmlns:a16="http://schemas.microsoft.com/office/drawing/2014/main" id="{E15F10C1-7C15-8541-B52C-A148CAB6F67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82345" y="5893"/>
            <a:ext cx="1733549" cy="1733549"/>
          </a:xfrm>
          <a:prstGeom prst="rect">
            <a:avLst/>
          </a:prstGeom>
        </p:spPr>
      </p:pic>
      <p:pic>
        <p:nvPicPr>
          <p:cNvPr id="7" name="Picture 6">
            <a:extLst>
              <a:ext uri="{FF2B5EF4-FFF2-40B4-BE49-F238E27FC236}">
                <a16:creationId xmlns:a16="http://schemas.microsoft.com/office/drawing/2014/main" id="{81029F52-C0C6-A944-A3E8-8EC1DF180D9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02370" y="133946"/>
            <a:ext cx="1571294" cy="1571294"/>
          </a:xfrm>
          <a:prstGeom prst="rect">
            <a:avLst/>
          </a:prstGeom>
        </p:spPr>
      </p:pic>
      <p:pic>
        <p:nvPicPr>
          <p:cNvPr id="8" name="Picture 7">
            <a:extLst>
              <a:ext uri="{FF2B5EF4-FFF2-40B4-BE49-F238E27FC236}">
                <a16:creationId xmlns:a16="http://schemas.microsoft.com/office/drawing/2014/main" id="{CB456E8A-D359-5946-BE97-7C02A63FE2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2353" y="2121555"/>
            <a:ext cx="891888" cy="891888"/>
          </a:xfrm>
          <a:prstGeom prst="rect">
            <a:avLst/>
          </a:prstGeom>
        </p:spPr>
      </p:pic>
      <p:pic>
        <p:nvPicPr>
          <p:cNvPr id="9" name="Picture 8">
            <a:extLst>
              <a:ext uri="{FF2B5EF4-FFF2-40B4-BE49-F238E27FC236}">
                <a16:creationId xmlns:a16="http://schemas.microsoft.com/office/drawing/2014/main" id="{B33E4583-D145-1243-B0A5-C188832C725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39673" y="181741"/>
            <a:ext cx="1502929" cy="1502929"/>
          </a:xfrm>
          <a:prstGeom prst="rect">
            <a:avLst/>
          </a:prstGeom>
        </p:spPr>
      </p:pic>
      <p:sp>
        <p:nvSpPr>
          <p:cNvPr id="11" name="TextBox 10">
            <a:extLst>
              <a:ext uri="{FF2B5EF4-FFF2-40B4-BE49-F238E27FC236}">
                <a16:creationId xmlns:a16="http://schemas.microsoft.com/office/drawing/2014/main" id="{C691D2B8-33AA-BF4C-8133-9AF6B244CB62}"/>
              </a:ext>
            </a:extLst>
          </p:cNvPr>
          <p:cNvSpPr txBox="1"/>
          <p:nvPr/>
        </p:nvSpPr>
        <p:spPr>
          <a:xfrm>
            <a:off x="2193568" y="5960006"/>
            <a:ext cx="7849831" cy="646331"/>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fr-FR" sz="3600" b="1" dirty="0" err="1">
                <a:solidFill>
                  <a:schemeClr val="tx2"/>
                </a:solidFill>
              </a:rPr>
              <a:t>Thank</a:t>
            </a:r>
            <a:r>
              <a:rPr lang="fr-FR" sz="3600" b="1" dirty="0">
                <a:solidFill>
                  <a:schemeClr val="tx2"/>
                </a:solidFill>
              </a:rPr>
              <a:t> </a:t>
            </a:r>
            <a:r>
              <a:rPr lang="fr-FR" sz="3600" b="1" dirty="0" err="1">
                <a:solidFill>
                  <a:schemeClr val="tx2"/>
                </a:solidFill>
              </a:rPr>
              <a:t>you</a:t>
            </a:r>
            <a:endParaRPr lang="fr-FR" sz="3600" b="1" dirty="0">
              <a:solidFill>
                <a:schemeClr val="tx2"/>
              </a:solidFill>
            </a:endParaRPr>
          </a:p>
        </p:txBody>
      </p:sp>
      <p:pic>
        <p:nvPicPr>
          <p:cNvPr id="2050" name="Picture 2">
            <a:extLst>
              <a:ext uri="{FF2B5EF4-FFF2-40B4-BE49-F238E27FC236}">
                <a16:creationId xmlns:a16="http://schemas.microsoft.com/office/drawing/2014/main" id="{5E3A94C9-4BB8-DD4B-B15B-7C8B95F33596}"/>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7717" y="3569958"/>
            <a:ext cx="1082468" cy="7216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9B44B7-8FDD-1A4C-A6C6-F2073D7939B9}"/>
              </a:ext>
            </a:extLst>
          </p:cNvPr>
          <p:cNvSpPr txBox="1"/>
          <p:nvPr/>
        </p:nvSpPr>
        <p:spPr>
          <a:xfrm>
            <a:off x="9665405" y="5773699"/>
            <a:ext cx="2296160" cy="962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indent="0" algn="l" defTabSz="1300545" rtl="0" fontAlgn="auto" latinLnBrk="0" hangingPunct="0">
              <a:lnSpc>
                <a:spcPct val="100000"/>
              </a:lnSpc>
              <a:spcBef>
                <a:spcPts val="0"/>
              </a:spcBef>
              <a:spcAft>
                <a:spcPts val="0"/>
              </a:spcAft>
              <a:buClrTx/>
              <a:buSzTx/>
              <a:buFontTx/>
              <a:buNone/>
              <a:tabLst/>
            </a:pPr>
            <a:r>
              <a:rPr kumimoji="0" lang="en-FR" sz="1800" b="0" i="0" u="none" strike="noStrike" cap="none" spc="0" normalizeH="0" baseline="0">
                <a:ln>
                  <a:noFill/>
                </a:ln>
                <a:solidFill>
                  <a:srgbClr val="000000"/>
                </a:solidFill>
                <a:effectLst/>
                <a:uFillTx/>
                <a:latin typeface="+mn-lt"/>
                <a:ea typeface="+mn-ea"/>
                <a:cs typeface="+mn-cs"/>
                <a:sym typeface="Roboto"/>
              </a:rPr>
              <a:t>And many others that have contributed in-kind support…</a:t>
            </a:r>
            <a:endParaRPr kumimoji="0" lang="en-FR" sz="2400" b="0" i="0" u="none" strike="noStrike" cap="none" spc="0" normalizeH="0" baseline="0">
              <a:ln>
                <a:noFill/>
              </a:ln>
              <a:solidFill>
                <a:srgbClr val="000000"/>
              </a:solidFill>
              <a:effectLst/>
              <a:uFillTx/>
              <a:latin typeface="+mn-lt"/>
              <a:ea typeface="+mn-ea"/>
              <a:cs typeface="+mn-cs"/>
              <a:sym typeface="Roboto"/>
            </a:endParaRPr>
          </a:p>
        </p:txBody>
      </p:sp>
      <p:pic>
        <p:nvPicPr>
          <p:cNvPr id="1026" name="Picture 2" descr="See the source image">
            <a:extLst>
              <a:ext uri="{FF2B5EF4-FFF2-40B4-BE49-F238E27FC236}">
                <a16:creationId xmlns:a16="http://schemas.microsoft.com/office/drawing/2014/main" id="{C336B365-A2A9-CEC8-2CA0-2256DA68CD8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2906" y="4507816"/>
            <a:ext cx="1238250" cy="692807"/>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8" descr="Image result for drapeau france">
            <a:extLst>
              <a:ext uri="{FF2B5EF4-FFF2-40B4-BE49-F238E27FC236}">
                <a16:creationId xmlns:a16="http://schemas.microsoft.com/office/drawing/2014/main" id="{10B1D386-125A-01FE-753A-97F9A8579E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FR" sz="2700"/>
          </a:p>
        </p:txBody>
      </p:sp>
      <p:sp>
        <p:nvSpPr>
          <p:cNvPr id="18" name="AutoShape 14" descr="Drapeau de la France — Wikipédia">
            <a:extLst>
              <a:ext uri="{FF2B5EF4-FFF2-40B4-BE49-F238E27FC236}">
                <a16:creationId xmlns:a16="http://schemas.microsoft.com/office/drawing/2014/main" id="{AA2C9C47-FDBB-F4E4-676A-940E3BCFF53A}"/>
              </a:ext>
            </a:extLst>
          </p:cNvPr>
          <p:cNvSpPr>
            <a:spLocks noChangeAspect="1" noChangeArrowheads="1"/>
          </p:cNvSpPr>
          <p:nvPr/>
        </p:nvSpPr>
        <p:spPr bwMode="auto">
          <a:xfrm>
            <a:off x="4667250" y="2476500"/>
            <a:ext cx="28575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FR" sz="2700"/>
          </a:p>
        </p:txBody>
      </p:sp>
      <p:pic>
        <p:nvPicPr>
          <p:cNvPr id="1042" name="Picture 18">
            <a:extLst>
              <a:ext uri="{FF2B5EF4-FFF2-40B4-BE49-F238E27FC236}">
                <a16:creationId xmlns:a16="http://schemas.microsoft.com/office/drawing/2014/main" id="{F9E9A02C-B62C-9DA2-1DE3-6F99B8D2C2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86031" y="336562"/>
            <a:ext cx="1114628" cy="7399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4" name="Picture 20" descr="Image result for Flag of South Korea">
            <a:extLst>
              <a:ext uri="{FF2B5EF4-FFF2-40B4-BE49-F238E27FC236}">
                <a16:creationId xmlns:a16="http://schemas.microsoft.com/office/drawing/2014/main" id="{B94E8A9D-2229-2357-CA62-715C821029F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118" y="1343846"/>
            <a:ext cx="926305" cy="9263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FB6DC4E-4599-8EEE-692B-CD2FF0DA95CF}"/>
              </a:ext>
            </a:extLst>
          </p:cNvPr>
          <p:cNvPicPr>
            <a:picLocks noChangeAspect="1"/>
          </p:cNvPicPr>
          <p:nvPr/>
        </p:nvPicPr>
        <p:blipFill>
          <a:blip r:embed="rId15"/>
          <a:stretch>
            <a:fillRect/>
          </a:stretch>
        </p:blipFill>
        <p:spPr>
          <a:xfrm>
            <a:off x="10707572" y="5029394"/>
            <a:ext cx="1086850" cy="668412"/>
          </a:xfrm>
          <a:prstGeom prst="rect">
            <a:avLst/>
          </a:prstGeom>
        </p:spPr>
      </p:pic>
      <p:pic>
        <p:nvPicPr>
          <p:cNvPr id="16" name="Picture 15">
            <a:extLst>
              <a:ext uri="{FF2B5EF4-FFF2-40B4-BE49-F238E27FC236}">
                <a16:creationId xmlns:a16="http://schemas.microsoft.com/office/drawing/2014/main" id="{880C184E-A13B-0168-A0EF-DD9E62FE4035}"/>
              </a:ext>
            </a:extLst>
          </p:cNvPr>
          <p:cNvPicPr>
            <a:picLocks noChangeAspect="1"/>
          </p:cNvPicPr>
          <p:nvPr/>
        </p:nvPicPr>
        <p:blipFill>
          <a:blip r:embed="rId16"/>
          <a:stretch>
            <a:fillRect/>
          </a:stretch>
        </p:blipFill>
        <p:spPr>
          <a:xfrm>
            <a:off x="9548851" y="4895832"/>
            <a:ext cx="1084193" cy="870339"/>
          </a:xfrm>
          <a:prstGeom prst="rect">
            <a:avLst/>
          </a:prstGeom>
        </p:spPr>
      </p:pic>
      <p:pic>
        <p:nvPicPr>
          <p:cNvPr id="19" name="Picture 18">
            <a:extLst>
              <a:ext uri="{FF2B5EF4-FFF2-40B4-BE49-F238E27FC236}">
                <a16:creationId xmlns:a16="http://schemas.microsoft.com/office/drawing/2014/main" id="{56A96F6A-0470-FE12-1B33-89D3D3425A18}"/>
              </a:ext>
            </a:extLst>
          </p:cNvPr>
          <p:cNvPicPr>
            <a:picLocks noChangeAspect="1"/>
          </p:cNvPicPr>
          <p:nvPr/>
        </p:nvPicPr>
        <p:blipFill>
          <a:blip r:embed="rId17"/>
          <a:stretch>
            <a:fillRect/>
          </a:stretch>
        </p:blipFill>
        <p:spPr>
          <a:xfrm>
            <a:off x="9665405" y="368178"/>
            <a:ext cx="2319318" cy="965508"/>
          </a:xfrm>
          <a:prstGeom prst="rect">
            <a:avLst/>
          </a:prstGeom>
        </p:spPr>
      </p:pic>
      <p:pic>
        <p:nvPicPr>
          <p:cNvPr id="21" name="Picture 20">
            <a:extLst>
              <a:ext uri="{FF2B5EF4-FFF2-40B4-BE49-F238E27FC236}">
                <a16:creationId xmlns:a16="http://schemas.microsoft.com/office/drawing/2014/main" id="{6CA190DF-8040-BD89-0092-7A5BD963A643}"/>
              </a:ext>
            </a:extLst>
          </p:cNvPr>
          <p:cNvPicPr>
            <a:picLocks noChangeAspect="1"/>
          </p:cNvPicPr>
          <p:nvPr/>
        </p:nvPicPr>
        <p:blipFill>
          <a:blip r:embed="rId18"/>
          <a:stretch>
            <a:fillRect/>
          </a:stretch>
        </p:blipFill>
        <p:spPr>
          <a:xfrm>
            <a:off x="9702397" y="2139040"/>
            <a:ext cx="2222176" cy="609415"/>
          </a:xfrm>
          <a:prstGeom prst="rect">
            <a:avLst/>
          </a:prstGeom>
        </p:spPr>
      </p:pic>
      <p:pic>
        <p:nvPicPr>
          <p:cNvPr id="23" name="Picture 22">
            <a:extLst>
              <a:ext uri="{FF2B5EF4-FFF2-40B4-BE49-F238E27FC236}">
                <a16:creationId xmlns:a16="http://schemas.microsoft.com/office/drawing/2014/main" id="{58DABD75-5947-5A8F-7AF3-02862284F501}"/>
              </a:ext>
            </a:extLst>
          </p:cNvPr>
          <p:cNvPicPr>
            <a:picLocks noChangeAspect="1"/>
          </p:cNvPicPr>
          <p:nvPr/>
        </p:nvPicPr>
        <p:blipFill>
          <a:blip r:embed="rId19"/>
          <a:stretch>
            <a:fillRect/>
          </a:stretch>
        </p:blipFill>
        <p:spPr>
          <a:xfrm>
            <a:off x="713906" y="6008878"/>
            <a:ext cx="874939" cy="701215"/>
          </a:xfrm>
          <a:prstGeom prst="rect">
            <a:avLst/>
          </a:prstGeom>
        </p:spPr>
      </p:pic>
      <p:pic>
        <p:nvPicPr>
          <p:cNvPr id="25" name="Picture 24">
            <a:extLst>
              <a:ext uri="{FF2B5EF4-FFF2-40B4-BE49-F238E27FC236}">
                <a16:creationId xmlns:a16="http://schemas.microsoft.com/office/drawing/2014/main" id="{05DADB4E-572B-7AE5-F125-E2F1AAE6EA16}"/>
              </a:ext>
            </a:extLst>
          </p:cNvPr>
          <p:cNvPicPr>
            <a:picLocks noChangeAspect="1"/>
          </p:cNvPicPr>
          <p:nvPr/>
        </p:nvPicPr>
        <p:blipFill>
          <a:blip r:embed="rId20"/>
          <a:stretch>
            <a:fillRect/>
          </a:stretch>
        </p:blipFill>
        <p:spPr>
          <a:xfrm>
            <a:off x="9794122" y="1403692"/>
            <a:ext cx="2078556" cy="674498"/>
          </a:xfrm>
          <a:prstGeom prst="rect">
            <a:avLst/>
          </a:prstGeom>
        </p:spPr>
      </p:pic>
      <p:pic>
        <p:nvPicPr>
          <p:cNvPr id="27" name="Picture 26">
            <a:extLst>
              <a:ext uri="{FF2B5EF4-FFF2-40B4-BE49-F238E27FC236}">
                <a16:creationId xmlns:a16="http://schemas.microsoft.com/office/drawing/2014/main" id="{440DD717-16F2-4A02-8AAF-42EEDD917860}"/>
              </a:ext>
            </a:extLst>
          </p:cNvPr>
          <p:cNvPicPr>
            <a:picLocks noChangeAspect="1"/>
          </p:cNvPicPr>
          <p:nvPr/>
        </p:nvPicPr>
        <p:blipFill>
          <a:blip r:embed="rId21"/>
          <a:stretch>
            <a:fillRect/>
          </a:stretch>
        </p:blipFill>
        <p:spPr>
          <a:xfrm>
            <a:off x="369088" y="5359928"/>
            <a:ext cx="1680372" cy="475187"/>
          </a:xfrm>
          <a:prstGeom prst="rect">
            <a:avLst/>
          </a:prstGeom>
        </p:spPr>
      </p:pic>
      <p:pic>
        <p:nvPicPr>
          <p:cNvPr id="29" name="Picture 28">
            <a:extLst>
              <a:ext uri="{FF2B5EF4-FFF2-40B4-BE49-F238E27FC236}">
                <a16:creationId xmlns:a16="http://schemas.microsoft.com/office/drawing/2014/main" id="{3FA2913E-3EC4-4DCF-4D63-38ABB83B1927}"/>
              </a:ext>
            </a:extLst>
          </p:cNvPr>
          <p:cNvPicPr>
            <a:picLocks noChangeAspect="1"/>
          </p:cNvPicPr>
          <p:nvPr/>
        </p:nvPicPr>
        <p:blipFill>
          <a:blip r:embed="rId22"/>
          <a:stretch>
            <a:fillRect/>
          </a:stretch>
        </p:blipFill>
        <p:spPr>
          <a:xfrm>
            <a:off x="512569" y="342131"/>
            <a:ext cx="1139659" cy="970192"/>
          </a:xfrm>
          <a:prstGeom prst="rect">
            <a:avLst/>
          </a:prstGeom>
        </p:spPr>
      </p:pic>
      <p:pic>
        <p:nvPicPr>
          <p:cNvPr id="31" name="Picture 30">
            <a:extLst>
              <a:ext uri="{FF2B5EF4-FFF2-40B4-BE49-F238E27FC236}">
                <a16:creationId xmlns:a16="http://schemas.microsoft.com/office/drawing/2014/main" id="{3ECC53B6-9851-3C93-972B-EBC0A05743ED}"/>
              </a:ext>
            </a:extLst>
          </p:cNvPr>
          <p:cNvPicPr>
            <a:picLocks noChangeAspect="1"/>
          </p:cNvPicPr>
          <p:nvPr/>
        </p:nvPicPr>
        <p:blipFill>
          <a:blip r:embed="rId23"/>
          <a:stretch>
            <a:fillRect/>
          </a:stretch>
        </p:blipFill>
        <p:spPr>
          <a:xfrm>
            <a:off x="1761270" y="409709"/>
            <a:ext cx="1715742" cy="881482"/>
          </a:xfrm>
          <a:prstGeom prst="rect">
            <a:avLst/>
          </a:prstGeom>
        </p:spPr>
      </p:pic>
      <p:pic>
        <p:nvPicPr>
          <p:cNvPr id="15" name="Picture 14">
            <a:extLst>
              <a:ext uri="{FF2B5EF4-FFF2-40B4-BE49-F238E27FC236}">
                <a16:creationId xmlns:a16="http://schemas.microsoft.com/office/drawing/2014/main" id="{3F5E3072-CEE7-5465-4CB5-A785F5F20F69}"/>
              </a:ext>
            </a:extLst>
          </p:cNvPr>
          <p:cNvPicPr>
            <a:picLocks noChangeAspect="1"/>
          </p:cNvPicPr>
          <p:nvPr/>
        </p:nvPicPr>
        <p:blipFill>
          <a:blip r:embed="rId24"/>
          <a:stretch>
            <a:fillRect/>
          </a:stretch>
        </p:blipFill>
        <p:spPr>
          <a:xfrm>
            <a:off x="9614087" y="2920284"/>
            <a:ext cx="791226" cy="694608"/>
          </a:xfrm>
          <a:prstGeom prst="rect">
            <a:avLst/>
          </a:prstGeom>
        </p:spPr>
      </p:pic>
      <p:pic>
        <p:nvPicPr>
          <p:cNvPr id="20" name="Picture 19">
            <a:extLst>
              <a:ext uri="{FF2B5EF4-FFF2-40B4-BE49-F238E27FC236}">
                <a16:creationId xmlns:a16="http://schemas.microsoft.com/office/drawing/2014/main" id="{999BF342-BAEE-5746-9C17-CB969E83E383}"/>
              </a:ext>
            </a:extLst>
          </p:cNvPr>
          <p:cNvPicPr>
            <a:picLocks noChangeAspect="1"/>
          </p:cNvPicPr>
          <p:nvPr/>
        </p:nvPicPr>
        <p:blipFill>
          <a:blip r:embed="rId25"/>
          <a:stretch>
            <a:fillRect/>
          </a:stretch>
        </p:blipFill>
        <p:spPr>
          <a:xfrm>
            <a:off x="10580714" y="2861664"/>
            <a:ext cx="1213708" cy="781908"/>
          </a:xfrm>
          <a:prstGeom prst="rect">
            <a:avLst/>
          </a:prstGeom>
        </p:spPr>
      </p:pic>
      <p:pic>
        <p:nvPicPr>
          <p:cNvPr id="1028" name="Picture 4">
            <a:extLst>
              <a:ext uri="{FF2B5EF4-FFF2-40B4-BE49-F238E27FC236}">
                <a16:creationId xmlns:a16="http://schemas.microsoft.com/office/drawing/2014/main" id="{B7236BB6-F501-09A3-41DE-BC53E5AA2D4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614087" y="3713037"/>
            <a:ext cx="680483" cy="10858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8FEC867B-20C4-03D5-2B51-ECCCD46AFBA5}"/>
              </a:ext>
            </a:extLst>
          </p:cNvPr>
          <p:cNvPicPr>
            <a:picLocks noChangeAspect="1"/>
          </p:cNvPicPr>
          <p:nvPr/>
        </p:nvPicPr>
        <p:blipFill>
          <a:blip r:embed="rId27"/>
          <a:stretch>
            <a:fillRect/>
          </a:stretch>
        </p:blipFill>
        <p:spPr>
          <a:xfrm>
            <a:off x="10579186" y="3888147"/>
            <a:ext cx="1293492" cy="806912"/>
          </a:xfrm>
          <a:prstGeom prst="rect">
            <a:avLst/>
          </a:prstGeom>
        </p:spPr>
      </p:pic>
    </p:spTree>
    <p:extLst>
      <p:ext uri="{BB962C8B-B14F-4D97-AF65-F5344CB8AC3E}">
        <p14:creationId xmlns:p14="http://schemas.microsoft.com/office/powerpoint/2010/main" val="71585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
          <p:cNvSpPr/>
          <p:nvPr/>
        </p:nvSpPr>
        <p:spPr>
          <a:xfrm>
            <a:off x="0" y="0"/>
            <a:ext cx="12192000" cy="6858000"/>
          </a:xfrm>
          <a:prstGeom prst="rect">
            <a:avLst/>
          </a:prstGeom>
          <a:solidFill>
            <a:srgbClr val="005C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dirty="0">
              <a:solidFill>
                <a:schemeClr val="bg1"/>
              </a:solidFill>
              <a:latin typeface="Arial"/>
              <a:ea typeface="Arial"/>
              <a:cs typeface="Arial"/>
              <a:sym typeface="Arial"/>
            </a:endParaRPr>
          </a:p>
        </p:txBody>
      </p:sp>
      <p:pic>
        <p:nvPicPr>
          <p:cNvPr id="93" name="Google Shape;93;p1" descr="Une image contenant texte, carte de visite, Police, logo&#10;&#10;Description générée automatiquement"/>
          <p:cNvPicPr preferRelativeResize="0"/>
          <p:nvPr/>
        </p:nvPicPr>
        <p:blipFill rotWithShape="1">
          <a:blip r:embed="rId3">
            <a:alphaModFix/>
          </a:blip>
          <a:srcRect/>
          <a:stretch/>
        </p:blipFill>
        <p:spPr>
          <a:xfrm>
            <a:off x="142221" y="5587727"/>
            <a:ext cx="3123214" cy="1164045"/>
          </a:xfrm>
          <a:prstGeom prst="rect">
            <a:avLst/>
          </a:prstGeom>
          <a:noFill/>
          <a:ln>
            <a:noFill/>
          </a:ln>
        </p:spPr>
      </p:pic>
      <p:sp>
        <p:nvSpPr>
          <p:cNvPr id="3" name="TextBox 2"/>
          <p:cNvSpPr txBox="1"/>
          <p:nvPr/>
        </p:nvSpPr>
        <p:spPr>
          <a:xfrm>
            <a:off x="147378" y="1"/>
            <a:ext cx="10320096" cy="562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1300545" rtl="0" eaLnBrk="1"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Roboto"/>
                <a:ea typeface="+mn-ea"/>
                <a:cs typeface="Arial" panose="020B0604020202020204" pitchFamily="34" charset="0"/>
                <a:sym typeface="Roboto"/>
              </a:rPr>
              <a:t>Decade Action Framework: 10 Challenges, 10 years, 1 Ocean </a:t>
            </a:r>
            <a:endParaRPr kumimoji="0" lang="fr-FR" sz="2800" b="1" i="0" u="none" strike="noStrike" kern="1200" cap="none" spc="0" normalizeH="0" baseline="0" noProof="0" dirty="0">
              <a:ln>
                <a:noFill/>
              </a:ln>
              <a:solidFill>
                <a:schemeClr val="bg1"/>
              </a:solidFill>
              <a:effectLst/>
              <a:uLnTx/>
              <a:uFillTx/>
              <a:latin typeface="Roboto"/>
              <a:ea typeface="+mn-ea"/>
              <a:cs typeface="Arial" panose="020B0604020202020204" pitchFamily="34" charset="0"/>
              <a:sym typeface="Roboto"/>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475" y="559572"/>
            <a:ext cx="5161547" cy="6247157"/>
          </a:xfrm>
          <a:prstGeom prst="rect">
            <a:avLst/>
          </a:prstGeom>
        </p:spPr>
      </p:pic>
      <p:sp>
        <p:nvSpPr>
          <p:cNvPr id="10" name="TextBox 9">
            <a:extLst>
              <a:ext uri="{FF2B5EF4-FFF2-40B4-BE49-F238E27FC236}">
                <a16:creationId xmlns:a16="http://schemas.microsoft.com/office/drawing/2014/main" id="{645148D5-038F-4CE2-B862-9A6074CF79A8}"/>
              </a:ext>
            </a:extLst>
          </p:cNvPr>
          <p:cNvSpPr txBox="1"/>
          <p:nvPr/>
        </p:nvSpPr>
        <p:spPr>
          <a:xfrm>
            <a:off x="6264438" y="1051143"/>
            <a:ext cx="4034587"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dirty="0">
                <a:solidFill>
                  <a:schemeClr val="bg1"/>
                </a:solidFill>
                <a:latin typeface="Roboto" panose="02000000000000000000" pitchFamily="2" charset="0"/>
                <a:ea typeface="Roboto" panose="02000000000000000000" pitchFamily="2" charset="0"/>
              </a:rPr>
              <a:t>Knowledge &amp; Solutions Challenges:</a:t>
            </a:r>
          </a:p>
          <a:p>
            <a:pPr marL="342917" lvl="0" indent="-342917" rtl="0" fontAlgn="base">
              <a:buSzPts val="1000"/>
              <a:buFont typeface="+mj-lt"/>
              <a:buAutoNum type="arabicPeriod"/>
              <a:tabLst>
                <a:tab pos="457223" algn="l"/>
              </a:tabLst>
            </a:pPr>
            <a:r>
              <a:rPr lang="en-US" sz="1600" dirty="0">
                <a:solidFill>
                  <a:schemeClr val="bg1"/>
                </a:solidFill>
                <a:effectLst/>
                <a:latin typeface="Roboto" panose="02000000000000000000" pitchFamily="2" charset="0"/>
                <a:ea typeface="Roboto" panose="02000000000000000000" pitchFamily="2" charset="0"/>
              </a:rPr>
              <a:t>Marine Pollution</a:t>
            </a:r>
            <a:endParaRPr lang="fr-FR" sz="1600" dirty="0">
              <a:solidFill>
                <a:schemeClr val="bg1"/>
              </a:solidFill>
              <a:effectLst/>
              <a:latin typeface="Roboto" panose="02000000000000000000" pitchFamily="2" charset="0"/>
              <a:ea typeface="Roboto" panose="02000000000000000000" pitchFamily="2" charset="0"/>
            </a:endParaRPr>
          </a:p>
          <a:p>
            <a:pPr marL="342917" lvl="0" indent="-342917" fontAlgn="base">
              <a:buSzPts val="1000"/>
              <a:buFont typeface="+mj-lt"/>
              <a:buAutoNum type="arabicPeriod"/>
              <a:tabLst>
                <a:tab pos="457223" algn="l"/>
              </a:tabLst>
            </a:pPr>
            <a:r>
              <a:rPr lang="en-US" sz="1600" dirty="0">
                <a:solidFill>
                  <a:schemeClr val="bg1"/>
                </a:solidFill>
                <a:effectLst/>
                <a:latin typeface="Roboto" panose="02000000000000000000" pitchFamily="2" charset="0"/>
                <a:ea typeface="Roboto" panose="02000000000000000000" pitchFamily="2" charset="0"/>
              </a:rPr>
              <a:t>Protect and Restore Ecosystems </a:t>
            </a:r>
            <a:endParaRPr lang="fr-FR" sz="1600" dirty="0">
              <a:solidFill>
                <a:schemeClr val="bg1"/>
              </a:solidFill>
              <a:effectLst/>
              <a:latin typeface="Roboto" panose="02000000000000000000" pitchFamily="2" charset="0"/>
              <a:ea typeface="Roboto" panose="02000000000000000000" pitchFamily="2" charset="0"/>
            </a:endParaRPr>
          </a:p>
          <a:p>
            <a:pPr marL="342917" lvl="0" indent="-342917" fontAlgn="base">
              <a:buSzPts val="1000"/>
              <a:buFont typeface="+mj-lt"/>
              <a:buAutoNum type="arabicPeriod"/>
              <a:tabLst>
                <a:tab pos="457223" algn="l"/>
              </a:tabLst>
            </a:pPr>
            <a:r>
              <a:rPr lang="en-US" sz="1600" dirty="0">
                <a:solidFill>
                  <a:schemeClr val="bg1"/>
                </a:solidFill>
                <a:effectLst/>
                <a:latin typeface="Roboto" panose="02000000000000000000" pitchFamily="2" charset="0"/>
                <a:ea typeface="Roboto" panose="02000000000000000000" pitchFamily="2" charset="0"/>
              </a:rPr>
              <a:t>Sustainable Blue Food</a:t>
            </a:r>
            <a:endParaRPr lang="fr-FR" sz="1600" dirty="0">
              <a:solidFill>
                <a:schemeClr val="bg1"/>
              </a:solidFill>
              <a:effectLst/>
              <a:latin typeface="Roboto" panose="02000000000000000000" pitchFamily="2" charset="0"/>
              <a:ea typeface="Roboto" panose="02000000000000000000" pitchFamily="2" charset="0"/>
            </a:endParaRPr>
          </a:p>
          <a:p>
            <a:pPr marL="342917" lvl="0" indent="-342917" fontAlgn="base">
              <a:buSzPts val="1000"/>
              <a:buFont typeface="+mj-lt"/>
              <a:buAutoNum type="arabicPeriod"/>
              <a:tabLst>
                <a:tab pos="457223" algn="l"/>
              </a:tabLst>
            </a:pPr>
            <a:r>
              <a:rPr lang="en-US" sz="1600" dirty="0">
                <a:solidFill>
                  <a:schemeClr val="bg1"/>
                </a:solidFill>
                <a:effectLst/>
                <a:latin typeface="Roboto" panose="02000000000000000000" pitchFamily="2" charset="0"/>
                <a:ea typeface="Roboto" panose="02000000000000000000" pitchFamily="2" charset="0"/>
              </a:rPr>
              <a:t>Sustainable Ocean Economy</a:t>
            </a:r>
            <a:endParaRPr lang="fr-FR" sz="1600" dirty="0">
              <a:solidFill>
                <a:schemeClr val="bg1"/>
              </a:solidFill>
              <a:effectLst/>
              <a:latin typeface="Roboto" panose="02000000000000000000" pitchFamily="2" charset="0"/>
              <a:ea typeface="Roboto" panose="02000000000000000000" pitchFamily="2" charset="0"/>
            </a:endParaRPr>
          </a:p>
          <a:p>
            <a:pPr marL="342917" lvl="0" indent="-342917" fontAlgn="base">
              <a:buSzPts val="1000"/>
              <a:buFont typeface="+mj-lt"/>
              <a:buAutoNum type="arabicPeriod"/>
              <a:tabLst>
                <a:tab pos="457223" algn="l"/>
              </a:tabLst>
            </a:pPr>
            <a:r>
              <a:rPr lang="en-US" sz="1600" dirty="0">
                <a:solidFill>
                  <a:schemeClr val="bg1"/>
                </a:solidFill>
                <a:effectLst/>
                <a:latin typeface="Roboto" panose="02000000000000000000" pitchFamily="2" charset="0"/>
                <a:ea typeface="Roboto" panose="02000000000000000000" pitchFamily="2" charset="0"/>
              </a:rPr>
              <a:t>Ocean-Climate Nexus</a:t>
            </a:r>
            <a:endParaRPr lang="fr-FR" sz="1600" dirty="0">
              <a:solidFill>
                <a:schemeClr val="bg1"/>
              </a:solidFill>
              <a:effectLst/>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C146B61D-E770-4FA9-9CE7-9DEB746AA6E6}"/>
              </a:ext>
            </a:extLst>
          </p:cNvPr>
          <p:cNvSpPr txBox="1"/>
          <p:nvPr/>
        </p:nvSpPr>
        <p:spPr>
          <a:xfrm>
            <a:off x="6276475" y="2692402"/>
            <a:ext cx="4034587"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dirty="0">
                <a:solidFill>
                  <a:schemeClr val="bg1"/>
                </a:solidFill>
                <a:latin typeface="Roboto" panose="02000000000000000000" pitchFamily="2" charset="0"/>
                <a:ea typeface="Roboto" panose="02000000000000000000" pitchFamily="2" charset="0"/>
              </a:rPr>
              <a:t>Infrastructure Challenges:</a:t>
            </a:r>
          </a:p>
          <a:p>
            <a:r>
              <a:rPr lang="en-US" sz="1600" dirty="0">
                <a:solidFill>
                  <a:schemeClr val="bg1"/>
                </a:solidFill>
                <a:latin typeface="Roboto" panose="02000000000000000000" pitchFamily="2" charset="0"/>
                <a:ea typeface="Roboto" panose="02000000000000000000" pitchFamily="2" charset="0"/>
              </a:rPr>
              <a:t>6. Community &amp; Coastal Resilience</a:t>
            </a:r>
          </a:p>
          <a:p>
            <a:r>
              <a:rPr lang="en-US" sz="1600" dirty="0">
                <a:solidFill>
                  <a:schemeClr val="bg1"/>
                </a:solidFill>
                <a:latin typeface="Roboto" panose="02000000000000000000" pitchFamily="2" charset="0"/>
                <a:ea typeface="Roboto" panose="02000000000000000000" pitchFamily="2" charset="0"/>
              </a:rPr>
              <a:t>7. Ocean Observations</a:t>
            </a:r>
          </a:p>
          <a:p>
            <a:r>
              <a:rPr lang="en-US" sz="1600" dirty="0">
                <a:solidFill>
                  <a:schemeClr val="bg1"/>
                </a:solidFill>
                <a:latin typeface="Roboto" panose="02000000000000000000" pitchFamily="2" charset="0"/>
                <a:ea typeface="Roboto" panose="02000000000000000000" pitchFamily="2" charset="0"/>
              </a:rPr>
              <a:t>8. Digital Representation of the Ocean</a:t>
            </a:r>
          </a:p>
        </p:txBody>
      </p:sp>
      <p:sp>
        <p:nvSpPr>
          <p:cNvPr id="12" name="TextBox 11">
            <a:extLst>
              <a:ext uri="{FF2B5EF4-FFF2-40B4-BE49-F238E27FC236}">
                <a16:creationId xmlns:a16="http://schemas.microsoft.com/office/drawing/2014/main" id="{4A6A31E2-37E7-40F1-BA00-6A5169B54B96}"/>
              </a:ext>
            </a:extLst>
          </p:cNvPr>
          <p:cNvSpPr txBox="1"/>
          <p:nvPr/>
        </p:nvSpPr>
        <p:spPr>
          <a:xfrm>
            <a:off x="6264439" y="3842613"/>
            <a:ext cx="403458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1600" b="1" dirty="0">
                <a:solidFill>
                  <a:schemeClr val="bg1"/>
                </a:solidFill>
                <a:latin typeface="Roboto" panose="02000000000000000000" pitchFamily="2" charset="0"/>
                <a:ea typeface="Roboto" panose="02000000000000000000" pitchFamily="2" charset="0"/>
              </a:rPr>
              <a:t>Foundational Challenges:</a:t>
            </a:r>
          </a:p>
          <a:p>
            <a:r>
              <a:rPr lang="en-US" sz="1600" dirty="0">
                <a:solidFill>
                  <a:schemeClr val="bg1"/>
                </a:solidFill>
                <a:latin typeface="Roboto" panose="02000000000000000000" pitchFamily="2" charset="0"/>
                <a:ea typeface="Roboto" panose="02000000000000000000" pitchFamily="2" charset="0"/>
              </a:rPr>
              <a:t>9. Capacity Development, Skills and Technology for All </a:t>
            </a:r>
          </a:p>
          <a:p>
            <a:r>
              <a:rPr lang="en-US" sz="1600" dirty="0">
                <a:solidFill>
                  <a:schemeClr val="bg1"/>
                </a:solidFill>
                <a:latin typeface="Roboto" panose="02000000000000000000" pitchFamily="2" charset="0"/>
                <a:ea typeface="Roboto" panose="02000000000000000000" pitchFamily="2" charset="0"/>
              </a:rPr>
              <a:t>10. Restoring Human Connection to the Ocean</a:t>
            </a:r>
            <a:endParaRPr lang="fr-FR" sz="1600" dirty="0">
              <a:solidFill>
                <a:schemeClr val="bg1"/>
              </a:solidFill>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68674D9F-FE27-4960-9591-7A15EEB39897}"/>
              </a:ext>
            </a:extLst>
          </p:cNvPr>
          <p:cNvSpPr txBox="1"/>
          <p:nvPr/>
        </p:nvSpPr>
        <p:spPr>
          <a:xfrm>
            <a:off x="6136100" y="5451700"/>
            <a:ext cx="5839326" cy="1015663"/>
          </a:xfrm>
          <a:prstGeom prst="rect">
            <a:avLst/>
          </a:prstGeom>
          <a:noFill/>
        </p:spPr>
        <p:txBody>
          <a:bodyPr wrap="square" rtlCol="0">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US" sz="2000" dirty="0">
                <a:solidFill>
                  <a:schemeClr val="bg1"/>
                </a:solidFill>
                <a:latin typeface="Roboto" panose="02000000000000000000" pitchFamily="2" charset="0"/>
                <a:ea typeface="Roboto" panose="02000000000000000000" pitchFamily="2" charset="0"/>
              </a:rPr>
              <a:t>Decade Programmes, Projects, Activities and Contributions solicited on a regular basis to contribute to Ocean Decade Challenges</a:t>
            </a:r>
            <a:endParaRPr lang="fr-FR" sz="20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2729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FF285-CBD7-BDCA-E2A1-2A915836AF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40FBF71-A14F-4DF9-1D60-4623A258CF6F}"/>
              </a:ext>
            </a:extLst>
          </p:cNvPr>
          <p:cNvSpPr txBox="1"/>
          <p:nvPr/>
        </p:nvSpPr>
        <p:spPr>
          <a:xfrm>
            <a:off x="3903517" y="862700"/>
            <a:ext cx="4107599" cy="584775"/>
          </a:xfrm>
          <a:prstGeom prst="rect">
            <a:avLst/>
          </a:prstGeom>
          <a:noFill/>
        </p:spPr>
        <p:txBody>
          <a:bodyPr wrap="none" rtlCol="0">
            <a:spAutoFit/>
          </a:bodyPr>
          <a:lstStyle/>
          <a:p>
            <a:r>
              <a:rPr lang="en-US" sz="3200" b="1">
                <a:solidFill>
                  <a:schemeClr val="bg1"/>
                </a:solidFill>
                <a:latin typeface="DIN Pro Bold" panose="020B0504020101020102" pitchFamily="34" charset="0"/>
                <a:cs typeface="DIN Pro Bold" panose="020B0504020101020102" pitchFamily="34" charset="0"/>
              </a:rPr>
              <a:t>Where are we in 2024?</a:t>
            </a:r>
          </a:p>
        </p:txBody>
      </p:sp>
      <p:sp>
        <p:nvSpPr>
          <p:cNvPr id="4" name="CuadroTexto 3">
            <a:extLst>
              <a:ext uri="{FF2B5EF4-FFF2-40B4-BE49-F238E27FC236}">
                <a16:creationId xmlns:a16="http://schemas.microsoft.com/office/drawing/2014/main" id="{12B8C293-0B3D-E2E9-F9DB-419298205739}"/>
              </a:ext>
            </a:extLst>
          </p:cNvPr>
          <p:cNvSpPr txBox="1"/>
          <p:nvPr/>
        </p:nvSpPr>
        <p:spPr>
          <a:xfrm>
            <a:off x="231588" y="750362"/>
            <a:ext cx="3052557" cy="809452"/>
          </a:xfrm>
          <a:prstGeom prst="rect">
            <a:avLst/>
          </a:prstGeom>
          <a:noFill/>
        </p:spPr>
        <p:txBody>
          <a:bodyPr wrap="square" rtlCol="0">
            <a:spAutoFit/>
          </a:bodyPr>
          <a:lstStyle/>
          <a:p>
            <a:r>
              <a:rPr lang="es-ES" sz="2330" b="1">
                <a:solidFill>
                  <a:schemeClr val="bg1"/>
                </a:solidFill>
                <a:latin typeface="DIN Pro Bold" panose="020B0504020101020102" pitchFamily="34" charset="0"/>
                <a:cs typeface="DIN Pro Bold" panose="020B0504020101020102" pitchFamily="34" charset="0"/>
              </a:rPr>
              <a:t>2024 OCEAN DECADE CONFERENCE</a:t>
            </a:r>
          </a:p>
        </p:txBody>
      </p:sp>
      <p:sp>
        <p:nvSpPr>
          <p:cNvPr id="5" name="CuadroTexto 4">
            <a:extLst>
              <a:ext uri="{FF2B5EF4-FFF2-40B4-BE49-F238E27FC236}">
                <a16:creationId xmlns:a16="http://schemas.microsoft.com/office/drawing/2014/main" id="{3B2CF7D9-F49C-5D54-B411-3615C7E14E1E}"/>
              </a:ext>
            </a:extLst>
          </p:cNvPr>
          <p:cNvSpPr txBox="1"/>
          <p:nvPr/>
        </p:nvSpPr>
        <p:spPr>
          <a:xfrm>
            <a:off x="231587" y="1644394"/>
            <a:ext cx="3052557" cy="997196"/>
          </a:xfrm>
          <a:prstGeom prst="rect">
            <a:avLst/>
          </a:prstGeom>
          <a:noFill/>
        </p:spPr>
        <p:txBody>
          <a:bodyPr wrap="square" rtlCol="0">
            <a:spAutoFit/>
          </a:bodyPr>
          <a:lstStyle/>
          <a:p>
            <a:r>
              <a:rPr lang="es-ES" sz="1470">
                <a:solidFill>
                  <a:schemeClr val="bg1"/>
                </a:solidFill>
                <a:latin typeface="DIN Pro Regular" panose="020B0504020101020102" pitchFamily="34" charset="0"/>
                <a:cs typeface="DIN Pro Regular" panose="020B0504020101020102" pitchFamily="34" charset="0"/>
              </a:rPr>
              <a:t>DELIVERING THE SCIENCE WE NEED FOR THE OCEAN WE WANT 10-12 APRIL 2024</a:t>
            </a:r>
            <a:br>
              <a:rPr lang="es-ES" sz="1470">
                <a:solidFill>
                  <a:schemeClr val="bg1"/>
                </a:solidFill>
                <a:latin typeface="DIN Pro Regular" panose="020B0504020101020102" pitchFamily="34" charset="0"/>
                <a:cs typeface="DIN Pro Regular" panose="020B0504020101020102" pitchFamily="34" charset="0"/>
              </a:rPr>
            </a:br>
            <a:r>
              <a:rPr lang="es-ES" sz="1470">
                <a:solidFill>
                  <a:schemeClr val="bg1"/>
                </a:solidFill>
                <a:latin typeface="DIN Pro Regular" panose="020B0504020101020102" pitchFamily="34" charset="0"/>
                <a:cs typeface="DIN Pro Regular" panose="020B0504020101020102" pitchFamily="34" charset="0"/>
              </a:rPr>
              <a:t>BARCELONA, SPAIN</a:t>
            </a:r>
          </a:p>
        </p:txBody>
      </p:sp>
      <p:sp>
        <p:nvSpPr>
          <p:cNvPr id="7" name="CuadroTexto 6">
            <a:extLst>
              <a:ext uri="{FF2B5EF4-FFF2-40B4-BE49-F238E27FC236}">
                <a16:creationId xmlns:a16="http://schemas.microsoft.com/office/drawing/2014/main" id="{E5B0D9F6-07D8-8649-120D-BE1DC15A2290}"/>
              </a:ext>
            </a:extLst>
          </p:cNvPr>
          <p:cNvSpPr txBox="1"/>
          <p:nvPr/>
        </p:nvSpPr>
        <p:spPr>
          <a:xfrm>
            <a:off x="231587" y="2683156"/>
            <a:ext cx="3052557" cy="238527"/>
          </a:xfrm>
          <a:prstGeom prst="rect">
            <a:avLst/>
          </a:prstGeom>
          <a:noFill/>
        </p:spPr>
        <p:txBody>
          <a:bodyPr wrap="square" rtlCol="0">
            <a:spAutoFit/>
          </a:bodyPr>
          <a:lstStyle/>
          <a:p>
            <a:r>
              <a:rPr lang="es-ES" sz="950" b="1">
                <a:solidFill>
                  <a:schemeClr val="bg1"/>
                </a:solidFill>
                <a:latin typeface="DIN Pro Bold" panose="020B0504020101020102" pitchFamily="34" charset="0"/>
                <a:cs typeface="DIN Pro Bold" panose="020B0504020101020102" pitchFamily="34" charset="0"/>
              </a:rPr>
              <a:t>As </a:t>
            </a:r>
            <a:r>
              <a:rPr lang="es-ES" sz="950" b="1" err="1">
                <a:solidFill>
                  <a:schemeClr val="bg1"/>
                </a:solidFill>
                <a:latin typeface="DIN Pro Bold" panose="020B0504020101020102" pitchFamily="34" charset="0"/>
                <a:cs typeface="DIN Pro Bold" panose="020B0504020101020102" pitchFamily="34" charset="0"/>
              </a:rPr>
              <a:t>part</a:t>
            </a:r>
            <a:r>
              <a:rPr lang="es-ES" sz="950" b="1">
                <a:solidFill>
                  <a:schemeClr val="bg1"/>
                </a:solidFill>
                <a:latin typeface="DIN Pro Bold" panose="020B0504020101020102" pitchFamily="34" charset="0"/>
                <a:cs typeface="DIN Pro Bold" panose="020B0504020101020102" pitchFamily="34" charset="0"/>
              </a:rPr>
              <a:t> </a:t>
            </a:r>
            <a:r>
              <a:rPr lang="es-ES" sz="950" b="1" err="1">
                <a:solidFill>
                  <a:schemeClr val="bg1"/>
                </a:solidFill>
                <a:latin typeface="DIN Pro Bold" panose="020B0504020101020102" pitchFamily="34" charset="0"/>
                <a:cs typeface="DIN Pro Bold" panose="020B0504020101020102" pitchFamily="34" charset="0"/>
              </a:rPr>
              <a:t>of</a:t>
            </a:r>
            <a:r>
              <a:rPr lang="es-ES" sz="950" b="1">
                <a:solidFill>
                  <a:schemeClr val="bg1"/>
                </a:solidFill>
                <a:latin typeface="DIN Pro Bold" panose="020B0504020101020102" pitchFamily="34" charset="0"/>
                <a:cs typeface="DIN Pro Bold" panose="020B0504020101020102" pitchFamily="34" charset="0"/>
              </a:rPr>
              <a:t> </a:t>
            </a:r>
            <a:r>
              <a:rPr lang="es-ES" sz="950" b="1" err="1">
                <a:solidFill>
                  <a:schemeClr val="bg1"/>
                </a:solidFill>
                <a:latin typeface="DIN Pro Bold" panose="020B0504020101020102" pitchFamily="34" charset="0"/>
                <a:cs typeface="DIN Pro Bold" panose="020B0504020101020102" pitchFamily="34" charset="0"/>
              </a:rPr>
              <a:t>the</a:t>
            </a:r>
            <a:r>
              <a:rPr lang="es-ES" sz="950" b="1">
                <a:solidFill>
                  <a:schemeClr val="bg1"/>
                </a:solidFill>
                <a:latin typeface="DIN Pro Bold" panose="020B0504020101020102" pitchFamily="34" charset="0"/>
                <a:cs typeface="DIN Pro Bold" panose="020B0504020101020102" pitchFamily="34" charset="0"/>
              </a:rPr>
              <a:t> </a:t>
            </a:r>
            <a:r>
              <a:rPr lang="es-ES" sz="950" b="1" err="1">
                <a:solidFill>
                  <a:schemeClr val="bg1"/>
                </a:solidFill>
                <a:latin typeface="DIN Pro Bold" panose="020B0504020101020102" pitchFamily="34" charset="0"/>
                <a:cs typeface="DIN Pro Bold" panose="020B0504020101020102" pitchFamily="34" charset="0"/>
              </a:rPr>
              <a:t>Ocean</a:t>
            </a:r>
            <a:r>
              <a:rPr lang="es-ES" sz="950" b="1">
                <a:solidFill>
                  <a:schemeClr val="bg1"/>
                </a:solidFill>
                <a:latin typeface="DIN Pro Bold" panose="020B0504020101020102" pitchFamily="34" charset="0"/>
                <a:cs typeface="DIN Pro Bold" panose="020B0504020101020102" pitchFamily="34" charset="0"/>
              </a:rPr>
              <a:t> </a:t>
            </a:r>
            <a:r>
              <a:rPr lang="es-ES" sz="950" b="1" err="1">
                <a:solidFill>
                  <a:schemeClr val="bg1"/>
                </a:solidFill>
                <a:latin typeface="DIN Pro Bold" panose="020B0504020101020102" pitchFamily="34" charset="0"/>
                <a:cs typeface="DIN Pro Bold" panose="020B0504020101020102" pitchFamily="34" charset="0"/>
              </a:rPr>
              <a:t>Decade</a:t>
            </a:r>
            <a:r>
              <a:rPr lang="es-ES" sz="950" b="1">
                <a:solidFill>
                  <a:schemeClr val="bg1"/>
                </a:solidFill>
                <a:latin typeface="DIN Pro Bold" panose="020B0504020101020102" pitchFamily="34" charset="0"/>
                <a:cs typeface="DIN Pro Bold" panose="020B0504020101020102" pitchFamily="34" charset="0"/>
              </a:rPr>
              <a:t> </a:t>
            </a:r>
            <a:r>
              <a:rPr lang="es-ES" sz="950" b="1" err="1">
                <a:solidFill>
                  <a:schemeClr val="bg1"/>
                </a:solidFill>
                <a:latin typeface="DIN Pro Bold" panose="020B0504020101020102" pitchFamily="34" charset="0"/>
                <a:cs typeface="DIN Pro Bold" panose="020B0504020101020102" pitchFamily="34" charset="0"/>
              </a:rPr>
              <a:t>Week</a:t>
            </a:r>
            <a:r>
              <a:rPr lang="es-ES" sz="950" b="1">
                <a:solidFill>
                  <a:schemeClr val="bg1"/>
                </a:solidFill>
                <a:latin typeface="DIN Pro Bold" panose="020B0504020101020102" pitchFamily="34" charset="0"/>
                <a:cs typeface="DIN Pro Bold" panose="020B0504020101020102" pitchFamily="34" charset="0"/>
              </a:rPr>
              <a:t> (8-12 April 2024)</a:t>
            </a:r>
          </a:p>
        </p:txBody>
      </p:sp>
      <p:pic>
        <p:nvPicPr>
          <p:cNvPr id="6" name="Imagem 5">
            <a:extLst>
              <a:ext uri="{FF2B5EF4-FFF2-40B4-BE49-F238E27FC236}">
                <a16:creationId xmlns:a16="http://schemas.microsoft.com/office/drawing/2014/main" id="{CE04A826-34F4-55D2-DBFC-9EB2F4640EF5}"/>
              </a:ext>
            </a:extLst>
          </p:cNvPr>
          <p:cNvPicPr>
            <a:picLocks noChangeAspect="1"/>
          </p:cNvPicPr>
          <p:nvPr/>
        </p:nvPicPr>
        <p:blipFill>
          <a:blip r:embed="rId2"/>
          <a:stretch>
            <a:fillRect/>
          </a:stretch>
        </p:blipFill>
        <p:spPr>
          <a:xfrm>
            <a:off x="0" y="543317"/>
            <a:ext cx="12192000" cy="109837"/>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CB21B4EA-35B3-766B-711C-6FE2B6024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458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tângulo 47">
            <a:extLst>
              <a:ext uri="{FF2B5EF4-FFF2-40B4-BE49-F238E27FC236}">
                <a16:creationId xmlns:a16="http://schemas.microsoft.com/office/drawing/2014/main" id="{1A5B55E9-8ACA-E6E6-BCA7-ED9F4B1DE3D1}"/>
              </a:ext>
            </a:extLst>
          </p:cNvPr>
          <p:cNvSpPr/>
          <p:nvPr/>
        </p:nvSpPr>
        <p:spPr>
          <a:xfrm>
            <a:off x="6514" y="1226252"/>
            <a:ext cx="12191999" cy="46587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latin typeface="Arial" panose="020B0604020202020204" pitchFamily="34" charset="0"/>
              </a:rPr>
              <a:t>             </a:t>
            </a:r>
          </a:p>
        </p:txBody>
      </p:sp>
      <p:sp>
        <p:nvSpPr>
          <p:cNvPr id="44" name="Retângulo 43">
            <a:extLst>
              <a:ext uri="{FF2B5EF4-FFF2-40B4-BE49-F238E27FC236}">
                <a16:creationId xmlns:a16="http://schemas.microsoft.com/office/drawing/2014/main" id="{DF2F25D1-56F1-8E6E-9D26-7C32D56FAD48}"/>
              </a:ext>
            </a:extLst>
          </p:cNvPr>
          <p:cNvSpPr/>
          <p:nvPr/>
        </p:nvSpPr>
        <p:spPr>
          <a:xfrm>
            <a:off x="6514" y="-12724"/>
            <a:ext cx="12192000" cy="1175639"/>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 name="Retângulo 5">
            <a:extLst>
              <a:ext uri="{FF2B5EF4-FFF2-40B4-BE49-F238E27FC236}">
                <a16:creationId xmlns:a16="http://schemas.microsoft.com/office/drawing/2014/main" id="{5B1F49BE-530E-E796-0788-439B286F1158}"/>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3" name="Retângulo 12">
            <a:extLst>
              <a:ext uri="{FF2B5EF4-FFF2-40B4-BE49-F238E27FC236}">
                <a16:creationId xmlns:a16="http://schemas.microsoft.com/office/drawing/2014/main" id="{5088E9F9-B7BB-9E53-7B90-801FD43141D0}"/>
              </a:ext>
            </a:extLst>
          </p:cNvPr>
          <p:cNvSpPr/>
          <p:nvPr/>
        </p:nvSpPr>
        <p:spPr>
          <a:xfrm>
            <a:off x="-2381" y="1168297"/>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4" name="Retângulo 13">
            <a:extLst>
              <a:ext uri="{FF2B5EF4-FFF2-40B4-BE49-F238E27FC236}">
                <a16:creationId xmlns:a16="http://schemas.microsoft.com/office/drawing/2014/main" id="{67D0C5C9-7AD1-3653-9D68-00337813369E}"/>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5" name="CaixaDeTexto 14">
            <a:extLst>
              <a:ext uri="{FF2B5EF4-FFF2-40B4-BE49-F238E27FC236}">
                <a16:creationId xmlns:a16="http://schemas.microsoft.com/office/drawing/2014/main" id="{C83B57C3-E7E3-37F0-E38E-19246D8195FA}"/>
              </a:ext>
            </a:extLst>
          </p:cNvPr>
          <p:cNvSpPr txBox="1"/>
          <p:nvPr/>
        </p:nvSpPr>
        <p:spPr>
          <a:xfrm>
            <a:off x="649434" y="497479"/>
            <a:ext cx="9383065" cy="461665"/>
          </a:xfrm>
          <a:prstGeom prst="rect">
            <a:avLst/>
          </a:prstGeom>
          <a:noFill/>
        </p:spPr>
        <p:txBody>
          <a:bodyPr wrap="square" rtlCol="0">
            <a:spAutoFit/>
          </a:bodyPr>
          <a:lstStyle/>
          <a:p>
            <a:r>
              <a:rPr lang="fr-FR" sz="2400" b="1" dirty="0">
                <a:solidFill>
                  <a:schemeClr val="bg1"/>
                </a:solidFill>
                <a:latin typeface="DIN Pro Regular" panose="020B0504020101020102" pitchFamily="34" charset="0"/>
              </a:rPr>
              <a:t>THE VISION 2030 PROCESS</a:t>
            </a:r>
            <a:endParaRPr lang="en-US" sz="2700" b="1" dirty="0">
              <a:solidFill>
                <a:schemeClr val="bg1"/>
              </a:solidFill>
              <a:latin typeface="DIN Pro Regular" panose="020B0504020101020102"/>
              <a:cs typeface="DIN Pro Bold" panose="020B0504020101020102" pitchFamily="34" charset="0"/>
            </a:endParaRPr>
          </a:p>
        </p:txBody>
      </p:sp>
      <p:sp>
        <p:nvSpPr>
          <p:cNvPr id="11" name="Retângulo 10">
            <a:extLst>
              <a:ext uri="{FF2B5EF4-FFF2-40B4-BE49-F238E27FC236}">
                <a16:creationId xmlns:a16="http://schemas.microsoft.com/office/drawing/2014/main" id="{342D8370-7CC7-B57F-57A8-E7623C15621F}"/>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 name="Retângulo 11">
            <a:extLst>
              <a:ext uri="{FF2B5EF4-FFF2-40B4-BE49-F238E27FC236}">
                <a16:creationId xmlns:a16="http://schemas.microsoft.com/office/drawing/2014/main" id="{90655C59-7768-69E7-7003-F7C6F1597172}"/>
              </a:ext>
            </a:extLst>
          </p:cNvPr>
          <p:cNvSpPr/>
          <p:nvPr/>
        </p:nvSpPr>
        <p:spPr>
          <a:xfrm>
            <a:off x="247135" y="5855076"/>
            <a:ext cx="329514" cy="68055"/>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8" name="Retângulo 17">
            <a:extLst>
              <a:ext uri="{FF2B5EF4-FFF2-40B4-BE49-F238E27FC236}">
                <a16:creationId xmlns:a16="http://schemas.microsoft.com/office/drawing/2014/main" id="{E7F10261-6877-27F6-DA8D-8F86A14E4D47}"/>
              </a:ext>
            </a:extLst>
          </p:cNvPr>
          <p:cNvSpPr/>
          <p:nvPr/>
        </p:nvSpPr>
        <p:spPr>
          <a:xfrm>
            <a:off x="-2381" y="1226252"/>
            <a:ext cx="4834731" cy="4628824"/>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Triângulo 18">
            <a:extLst>
              <a:ext uri="{FF2B5EF4-FFF2-40B4-BE49-F238E27FC236}">
                <a16:creationId xmlns:a16="http://schemas.microsoft.com/office/drawing/2014/main" id="{183AEAF3-3FE4-1C6F-8F89-63A734A4F0EB}"/>
              </a:ext>
            </a:extLst>
          </p:cNvPr>
          <p:cNvSpPr/>
          <p:nvPr/>
        </p:nvSpPr>
        <p:spPr>
          <a:xfrm rot="5400000">
            <a:off x="4663388" y="3066903"/>
            <a:ext cx="495214" cy="426908"/>
          </a:xfrm>
          <a:prstGeom prst="triangle">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51" name="CaixaDeTexto 50">
            <a:extLst>
              <a:ext uri="{FF2B5EF4-FFF2-40B4-BE49-F238E27FC236}">
                <a16:creationId xmlns:a16="http://schemas.microsoft.com/office/drawing/2014/main" id="{0827E17E-FB42-6E3F-0584-5B1E39AF500A}"/>
              </a:ext>
            </a:extLst>
          </p:cNvPr>
          <p:cNvSpPr txBox="1"/>
          <p:nvPr/>
        </p:nvSpPr>
        <p:spPr>
          <a:xfrm>
            <a:off x="115914" y="1513780"/>
            <a:ext cx="4640444" cy="40934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solidFill>
                  <a:srgbClr val="005C6D"/>
                </a:solidFill>
                <a:latin typeface="DIN Pro Bold" panose="020B0504020101020102" pitchFamily="34" charset="0"/>
                <a:cs typeface="DIN Pro Bold" panose="020B0504020101020102" pitchFamily="34" charset="0"/>
              </a:rPr>
              <a:t>Strong demand from Decade community </a:t>
            </a:r>
            <a:r>
              <a:rPr lang="en-US" sz="1600" u="sng" dirty="0">
                <a:solidFill>
                  <a:srgbClr val="005C6D"/>
                </a:solidFill>
                <a:latin typeface="DIN Pro Bold" panose="020B0504020101020102" pitchFamily="34" charset="0"/>
                <a:cs typeface="DIN Pro Bold" panose="020B0504020101020102" pitchFamily="34" charset="0"/>
              </a:rPr>
              <a:t>to shape a common vision</a:t>
            </a:r>
            <a:r>
              <a:rPr lang="en-US" sz="1600" dirty="0">
                <a:solidFill>
                  <a:srgbClr val="005C6D"/>
                </a:solidFill>
                <a:latin typeface="DIN Pro Bold" panose="020B0504020101020102" pitchFamily="34" charset="0"/>
                <a:cs typeface="DIN Pro Bold" panose="020B0504020101020102" pitchFamily="34" charset="0"/>
              </a:rPr>
              <a:t> for the next 7 years &amp; enhance collective impact </a:t>
            </a:r>
          </a:p>
          <a:p>
            <a:pPr marL="285750" indent="-285750">
              <a:spcAft>
                <a:spcPts val="600"/>
              </a:spcAft>
              <a:buFont typeface="Arial" panose="020B0604020202020204" pitchFamily="34" charset="0"/>
              <a:buChar char="•"/>
            </a:pPr>
            <a:r>
              <a:rPr lang="en-US" sz="1600" dirty="0">
                <a:solidFill>
                  <a:srgbClr val="005C6D"/>
                </a:solidFill>
                <a:latin typeface="DIN Pro Bold" panose="020B0504020101020102" pitchFamily="34" charset="0"/>
                <a:cs typeface="DIN Pro Bold" panose="020B0504020101020102" pitchFamily="34" charset="0"/>
              </a:rPr>
              <a:t>Unique window of opportunity to </a:t>
            </a:r>
            <a:r>
              <a:rPr lang="en-US" sz="1600" u="sng" dirty="0">
                <a:solidFill>
                  <a:srgbClr val="005C6D"/>
                </a:solidFill>
                <a:latin typeface="DIN Pro Bold" panose="020B0504020101020102" pitchFamily="34" charset="0"/>
                <a:cs typeface="DIN Pro Bold" panose="020B0504020101020102" pitchFamily="34" charset="0"/>
              </a:rPr>
              <a:t>deliberately design the ‘science we need’</a:t>
            </a:r>
            <a:r>
              <a:rPr lang="en-US" sz="1600" dirty="0">
                <a:solidFill>
                  <a:srgbClr val="005C6D"/>
                </a:solidFill>
                <a:latin typeface="DIN Pro Bold" panose="020B0504020101020102" pitchFamily="34" charset="0"/>
                <a:cs typeface="DIN Pro Bold" panose="020B0504020101020102" pitchFamily="34" charset="0"/>
              </a:rPr>
              <a:t> and avoid dispersion of Decade Actions</a:t>
            </a:r>
          </a:p>
          <a:p>
            <a:pPr marL="285750" indent="-285750">
              <a:buFont typeface="Arial" panose="020B0604020202020204" pitchFamily="34" charset="0"/>
              <a:buChar char="•"/>
            </a:pPr>
            <a:r>
              <a:rPr lang="en-US" sz="1600" dirty="0">
                <a:solidFill>
                  <a:srgbClr val="005C6D"/>
                </a:solidFill>
                <a:latin typeface="DIN Pro Bold" panose="020B0504020101020102" pitchFamily="34" charset="0"/>
                <a:cs typeface="DIN Pro Bold" panose="020B0504020101020102" pitchFamily="34" charset="0"/>
              </a:rPr>
              <a:t>Growing need to </a:t>
            </a:r>
            <a:r>
              <a:rPr lang="en-US" sz="1600" u="sng" dirty="0">
                <a:solidFill>
                  <a:srgbClr val="005C6D"/>
                </a:solidFill>
                <a:latin typeface="DIN Pro Bold" panose="020B0504020101020102" pitchFamily="34" charset="0"/>
                <a:cs typeface="DIN Pro Bold" panose="020B0504020101020102" pitchFamily="34" charset="0"/>
              </a:rPr>
              <a:t>measure &amp; document</a:t>
            </a:r>
            <a:r>
              <a:rPr lang="en-US" sz="1600" dirty="0">
                <a:solidFill>
                  <a:srgbClr val="005C6D"/>
                </a:solidFill>
                <a:latin typeface="DIN Pro Bold" panose="020B0504020101020102" pitchFamily="34" charset="0"/>
                <a:cs typeface="DIN Pro Bold" panose="020B0504020101020102" pitchFamily="34" charset="0"/>
              </a:rPr>
              <a:t> impact of the Ocean Decade</a:t>
            </a:r>
          </a:p>
          <a:p>
            <a:endParaRPr lang="en-US" sz="1600" b="1" dirty="0">
              <a:solidFill>
                <a:srgbClr val="005C6D"/>
              </a:solidFill>
              <a:latin typeface="DIN Pro Bold" panose="020B0504020101020102" pitchFamily="34" charset="0"/>
              <a:cs typeface="DIN Pro Bold" panose="020B0504020101020102" pitchFamily="34" charset="0"/>
            </a:endParaRPr>
          </a:p>
          <a:p>
            <a:pPr>
              <a:spcAft>
                <a:spcPts val="600"/>
              </a:spcAft>
            </a:pPr>
            <a:r>
              <a:rPr lang="en-US" sz="1600" b="1" u="sng" dirty="0">
                <a:solidFill>
                  <a:srgbClr val="005C6D"/>
                </a:solidFill>
                <a:latin typeface="DIN Pro Bold" panose="020B0504020101020102" pitchFamily="34" charset="0"/>
                <a:cs typeface="DIN Pro Bold" panose="020B0504020101020102" pitchFamily="34" charset="0"/>
              </a:rPr>
              <a:t>STRATEGIC AMBITION:</a:t>
            </a:r>
          </a:p>
          <a:p>
            <a:pPr>
              <a:spcAft>
                <a:spcPts val="600"/>
              </a:spcAft>
            </a:pPr>
            <a:r>
              <a:rPr lang="en-US" sz="1600" b="1" dirty="0">
                <a:solidFill>
                  <a:srgbClr val="005C6D"/>
                </a:solidFill>
                <a:latin typeface="DIN Pro Bold" panose="020B0504020101020102" pitchFamily="34" charset="0"/>
                <a:cs typeface="DIN Pro Bold" panose="020B0504020101020102" pitchFamily="34" charset="0"/>
              </a:rPr>
              <a:t>What does success look like for this Ocean Decade Challenge at the end of the Decade?</a:t>
            </a:r>
          </a:p>
          <a:p>
            <a:r>
              <a:rPr lang="en-US" sz="1600" b="1" dirty="0">
                <a:solidFill>
                  <a:srgbClr val="005C6D"/>
                </a:solidFill>
                <a:latin typeface="DIN Pro Bold" panose="020B0504020101020102" pitchFamily="34" charset="0"/>
                <a:cs typeface="DIN Pro Bold" panose="020B0504020101020102" pitchFamily="34" charset="0"/>
              </a:rPr>
              <a:t>What milestones / targets do we need to achieve throughout the Decade to be on the path for success for this Challenge?</a:t>
            </a:r>
          </a:p>
        </p:txBody>
      </p:sp>
      <p:grpSp>
        <p:nvGrpSpPr>
          <p:cNvPr id="7" name="Google Shape;179;p14">
            <a:extLst>
              <a:ext uri="{FF2B5EF4-FFF2-40B4-BE49-F238E27FC236}">
                <a16:creationId xmlns:a16="http://schemas.microsoft.com/office/drawing/2014/main" id="{4075A6FB-A732-811B-BB27-AD8CE7854A1B}"/>
              </a:ext>
            </a:extLst>
          </p:cNvPr>
          <p:cNvGrpSpPr/>
          <p:nvPr/>
        </p:nvGrpSpPr>
        <p:grpSpPr>
          <a:xfrm>
            <a:off x="6498368" y="1332754"/>
            <a:ext cx="4520511" cy="4372244"/>
            <a:chOff x="2280911" y="796167"/>
            <a:chExt cx="4661002" cy="4577581"/>
          </a:xfrm>
        </p:grpSpPr>
        <p:sp>
          <p:nvSpPr>
            <p:cNvPr id="8" name="Google Shape;180;p14">
              <a:extLst>
                <a:ext uri="{FF2B5EF4-FFF2-40B4-BE49-F238E27FC236}">
                  <a16:creationId xmlns:a16="http://schemas.microsoft.com/office/drawing/2014/main" id="{0E1E4271-9135-79E3-5F33-BC5AD2B1EDD5}"/>
                </a:ext>
              </a:extLst>
            </p:cNvPr>
            <p:cNvSpPr/>
            <p:nvPr/>
          </p:nvSpPr>
          <p:spPr>
            <a:xfrm>
              <a:off x="3867028" y="2315271"/>
              <a:ext cx="1556007" cy="1556007"/>
            </a:xfrm>
            <a:prstGeom prst="roundRect">
              <a:avLst>
                <a:gd name="adj" fmla="val 16667"/>
              </a:avLst>
            </a:prstGeom>
            <a:solidFill>
              <a:srgbClr val="005C6D">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1;p14">
              <a:extLst>
                <a:ext uri="{FF2B5EF4-FFF2-40B4-BE49-F238E27FC236}">
                  <a16:creationId xmlns:a16="http://schemas.microsoft.com/office/drawing/2014/main" id="{1621D320-0B0A-B2BB-8D6D-9A5B0F147302}"/>
                </a:ext>
              </a:extLst>
            </p:cNvPr>
            <p:cNvSpPr txBox="1"/>
            <p:nvPr/>
          </p:nvSpPr>
          <p:spPr>
            <a:xfrm>
              <a:off x="3942986" y="2391229"/>
              <a:ext cx="1404091" cy="140409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Roboto"/>
                  <a:ea typeface="Roboto"/>
                  <a:cs typeface="Roboto"/>
                  <a:sym typeface="Roboto"/>
                </a:rPr>
                <a:t>Strategic Ambition</a:t>
              </a:r>
              <a:endParaRPr/>
            </a:p>
          </p:txBody>
        </p:sp>
        <p:sp>
          <p:nvSpPr>
            <p:cNvPr id="21" name="Google Shape;182;p14">
              <a:extLst>
                <a:ext uri="{FF2B5EF4-FFF2-40B4-BE49-F238E27FC236}">
                  <a16:creationId xmlns:a16="http://schemas.microsoft.com/office/drawing/2014/main" id="{37879DF1-B7DE-C38C-F823-14D1F0C9FFCE}"/>
                </a:ext>
              </a:extLst>
            </p:cNvPr>
            <p:cNvSpPr/>
            <p:nvPr/>
          </p:nvSpPr>
          <p:spPr>
            <a:xfrm rot="5394261">
              <a:off x="4533122" y="1890765"/>
              <a:ext cx="220337" cy="319477"/>
            </a:xfrm>
            <a:prstGeom prst="rightArrow">
              <a:avLst>
                <a:gd name="adj1" fmla="val 60000"/>
                <a:gd name="adj2" fmla="val 50000"/>
              </a:avLst>
            </a:prstGeom>
            <a:solidFill>
              <a:srgbClr val="F8B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3;p14">
              <a:extLst>
                <a:ext uri="{FF2B5EF4-FFF2-40B4-BE49-F238E27FC236}">
                  <a16:creationId xmlns:a16="http://schemas.microsoft.com/office/drawing/2014/main" id="{64658A8B-8AF6-8852-B6E3-8719AA6241F2}"/>
                </a:ext>
              </a:extLst>
            </p:cNvPr>
            <p:cNvSpPr txBox="1"/>
            <p:nvPr/>
          </p:nvSpPr>
          <p:spPr>
            <a:xfrm rot="-5405739">
              <a:off x="4566117" y="1921610"/>
              <a:ext cx="154236" cy="19168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p:txBody>
        </p:sp>
        <p:sp>
          <p:nvSpPr>
            <p:cNvPr id="24" name="Google Shape;184;p14">
              <a:extLst>
                <a:ext uri="{FF2B5EF4-FFF2-40B4-BE49-F238E27FC236}">
                  <a16:creationId xmlns:a16="http://schemas.microsoft.com/office/drawing/2014/main" id="{2D2F870D-5F74-9057-6811-BD7A1759F313}"/>
                </a:ext>
              </a:extLst>
            </p:cNvPr>
            <p:cNvSpPr/>
            <p:nvPr/>
          </p:nvSpPr>
          <p:spPr>
            <a:xfrm>
              <a:off x="4155414" y="796167"/>
              <a:ext cx="973190" cy="973190"/>
            </a:xfrm>
            <a:prstGeom prst="roundRect">
              <a:avLst>
                <a:gd name="adj" fmla="val 16667"/>
              </a:avLst>
            </a:prstGeom>
            <a:solidFill>
              <a:srgbClr val="F8B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5;p14">
              <a:extLst>
                <a:ext uri="{FF2B5EF4-FFF2-40B4-BE49-F238E27FC236}">
                  <a16:creationId xmlns:a16="http://schemas.microsoft.com/office/drawing/2014/main" id="{10C9EBFD-7645-7309-2C63-D8A6E55C71FA}"/>
                </a:ext>
              </a:extLst>
            </p:cNvPr>
            <p:cNvSpPr txBox="1"/>
            <p:nvPr/>
          </p:nvSpPr>
          <p:spPr>
            <a:xfrm>
              <a:off x="4202921" y="843674"/>
              <a:ext cx="878176" cy="878176"/>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1" i="0" u="none" strike="noStrike" cap="none" dirty="0">
                  <a:solidFill>
                    <a:schemeClr val="lt1"/>
                  </a:solidFill>
                  <a:latin typeface="Roboto"/>
                  <a:ea typeface="Roboto"/>
                  <a:cs typeface="Roboto"/>
                  <a:sym typeface="Roboto"/>
                </a:rPr>
                <a:t>Priority datasets to unlock &amp; generate</a:t>
              </a:r>
              <a:endParaRPr dirty="0"/>
            </a:p>
          </p:txBody>
        </p:sp>
        <p:sp>
          <p:nvSpPr>
            <p:cNvPr id="26" name="Google Shape;186;p14">
              <a:extLst>
                <a:ext uri="{FF2B5EF4-FFF2-40B4-BE49-F238E27FC236}">
                  <a16:creationId xmlns:a16="http://schemas.microsoft.com/office/drawing/2014/main" id="{44F7E2A5-A355-6241-BBC7-7E4D5D4A0913}"/>
                </a:ext>
              </a:extLst>
            </p:cNvPr>
            <p:cNvSpPr/>
            <p:nvPr/>
          </p:nvSpPr>
          <p:spPr>
            <a:xfrm rot="8239043">
              <a:off x="5469216" y="2217372"/>
              <a:ext cx="258337" cy="353544"/>
            </a:xfrm>
            <a:prstGeom prst="rightArrow">
              <a:avLst>
                <a:gd name="adj1" fmla="val 60000"/>
                <a:gd name="adj2" fmla="val 50000"/>
              </a:avLst>
            </a:prstGeom>
            <a:solidFill>
              <a:srgbClr val="CA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7;p14">
              <a:extLst>
                <a:ext uri="{FF2B5EF4-FFF2-40B4-BE49-F238E27FC236}">
                  <a16:creationId xmlns:a16="http://schemas.microsoft.com/office/drawing/2014/main" id="{A53D15AB-405A-925B-9BA4-CF3219126224}"/>
                </a:ext>
              </a:extLst>
            </p:cNvPr>
            <p:cNvSpPr txBox="1"/>
            <p:nvPr/>
          </p:nvSpPr>
          <p:spPr>
            <a:xfrm rot="8239043">
              <a:off x="5536453" y="2261811"/>
              <a:ext cx="180836" cy="21212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p:txBody>
        </p:sp>
        <p:sp>
          <p:nvSpPr>
            <p:cNvPr id="32" name="Google Shape;188;p14">
              <a:extLst>
                <a:ext uri="{FF2B5EF4-FFF2-40B4-BE49-F238E27FC236}">
                  <a16:creationId xmlns:a16="http://schemas.microsoft.com/office/drawing/2014/main" id="{5EE54F8A-6BD3-7E53-77D4-4003BBBAB395}"/>
                </a:ext>
              </a:extLst>
            </p:cNvPr>
            <p:cNvSpPr/>
            <p:nvPr/>
          </p:nvSpPr>
          <p:spPr>
            <a:xfrm>
              <a:off x="5844725" y="1361281"/>
              <a:ext cx="996601" cy="973577"/>
            </a:xfrm>
            <a:prstGeom prst="roundRect">
              <a:avLst>
                <a:gd name="adj" fmla="val 16667"/>
              </a:avLst>
            </a:prstGeom>
            <a:solidFill>
              <a:srgbClr val="CA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p14">
              <a:extLst>
                <a:ext uri="{FF2B5EF4-FFF2-40B4-BE49-F238E27FC236}">
                  <a16:creationId xmlns:a16="http://schemas.microsoft.com/office/drawing/2014/main" id="{FAC16BEC-E688-C6B0-D30C-3702EA854EDD}"/>
                </a:ext>
              </a:extLst>
            </p:cNvPr>
            <p:cNvSpPr txBox="1"/>
            <p:nvPr/>
          </p:nvSpPr>
          <p:spPr>
            <a:xfrm>
              <a:off x="5892251" y="1408807"/>
              <a:ext cx="901549" cy="87852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1" i="0" u="none" strike="noStrike" cap="none" dirty="0">
                  <a:solidFill>
                    <a:schemeClr val="lt1"/>
                  </a:solidFill>
                  <a:latin typeface="Roboto"/>
                  <a:ea typeface="Roboto"/>
                  <a:cs typeface="Roboto"/>
                  <a:sym typeface="Roboto"/>
                </a:rPr>
                <a:t>Technology &amp; innovation solutions </a:t>
              </a:r>
              <a:endParaRPr dirty="0"/>
            </a:p>
          </p:txBody>
        </p:sp>
        <p:sp>
          <p:nvSpPr>
            <p:cNvPr id="36" name="Google Shape;190;p14">
              <a:extLst>
                <a:ext uri="{FF2B5EF4-FFF2-40B4-BE49-F238E27FC236}">
                  <a16:creationId xmlns:a16="http://schemas.microsoft.com/office/drawing/2014/main" id="{13F1B51C-3935-1EE9-D50D-1FA5F8F0BDBA}"/>
                </a:ext>
              </a:extLst>
            </p:cNvPr>
            <p:cNvSpPr/>
            <p:nvPr/>
          </p:nvSpPr>
          <p:spPr>
            <a:xfrm rot="11814217">
              <a:off x="5553589" y="3184784"/>
              <a:ext cx="235996" cy="357934"/>
            </a:xfrm>
            <a:prstGeom prst="rightArrow">
              <a:avLst>
                <a:gd name="adj1" fmla="val 60000"/>
                <a:gd name="adj2" fmla="val 50000"/>
              </a:avLst>
            </a:prstGeom>
            <a:solidFill>
              <a:srgbClr val="988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1;p14">
              <a:extLst>
                <a:ext uri="{FF2B5EF4-FFF2-40B4-BE49-F238E27FC236}">
                  <a16:creationId xmlns:a16="http://schemas.microsoft.com/office/drawing/2014/main" id="{11E2C052-499C-3213-CC4F-2B69588D8AEC}"/>
                </a:ext>
              </a:extLst>
            </p:cNvPr>
            <p:cNvSpPr txBox="1"/>
            <p:nvPr/>
          </p:nvSpPr>
          <p:spPr>
            <a:xfrm rot="-9785783">
              <a:off x="5622859" y="3266664"/>
              <a:ext cx="165197" cy="214760"/>
            </a:xfrm>
            <a:prstGeom prst="rect">
              <a:avLst/>
            </a:prstGeom>
            <a:solidFill>
              <a:srgbClr val="9883BA"/>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p:txBody>
        </p:sp>
        <p:sp>
          <p:nvSpPr>
            <p:cNvPr id="39" name="Google Shape;192;p14">
              <a:extLst>
                <a:ext uri="{FF2B5EF4-FFF2-40B4-BE49-F238E27FC236}">
                  <a16:creationId xmlns:a16="http://schemas.microsoft.com/office/drawing/2014/main" id="{A4E54B50-5013-6DF7-AFAE-6B038ADEBC6F}"/>
                </a:ext>
              </a:extLst>
            </p:cNvPr>
            <p:cNvSpPr/>
            <p:nvPr/>
          </p:nvSpPr>
          <p:spPr>
            <a:xfrm>
              <a:off x="5946349" y="3069518"/>
              <a:ext cx="995564" cy="995564"/>
            </a:xfrm>
            <a:prstGeom prst="roundRect">
              <a:avLst>
                <a:gd name="adj" fmla="val 16667"/>
              </a:avLst>
            </a:prstGeom>
            <a:solidFill>
              <a:srgbClr val="9883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3;p14">
              <a:extLst>
                <a:ext uri="{FF2B5EF4-FFF2-40B4-BE49-F238E27FC236}">
                  <a16:creationId xmlns:a16="http://schemas.microsoft.com/office/drawing/2014/main" id="{6F1F7CCF-2F27-46A9-1EAD-8FC928D40291}"/>
                </a:ext>
              </a:extLst>
            </p:cNvPr>
            <p:cNvSpPr txBox="1"/>
            <p:nvPr/>
          </p:nvSpPr>
          <p:spPr>
            <a:xfrm>
              <a:off x="5994948" y="3118117"/>
              <a:ext cx="898366" cy="89836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900" b="1" i="0" u="none" strike="noStrike" cap="none">
                  <a:solidFill>
                    <a:schemeClr val="lt1"/>
                  </a:solidFill>
                  <a:latin typeface="Roboto"/>
                  <a:ea typeface="Roboto"/>
                  <a:cs typeface="Roboto"/>
                  <a:sym typeface="Roboto"/>
                </a:rPr>
                <a:t>Infrastructure  for data &amp; knowledge generation</a:t>
              </a:r>
              <a:endParaRPr/>
            </a:p>
          </p:txBody>
        </p:sp>
        <p:sp>
          <p:nvSpPr>
            <p:cNvPr id="41" name="Google Shape;194;p14">
              <a:extLst>
                <a:ext uri="{FF2B5EF4-FFF2-40B4-BE49-F238E27FC236}">
                  <a16:creationId xmlns:a16="http://schemas.microsoft.com/office/drawing/2014/main" id="{C11F2E5F-E628-453F-8B1C-D69842268714}"/>
                </a:ext>
              </a:extLst>
            </p:cNvPr>
            <p:cNvSpPr/>
            <p:nvPr/>
          </p:nvSpPr>
          <p:spPr>
            <a:xfrm rot="-7314187">
              <a:off x="5022648" y="3920236"/>
              <a:ext cx="297319" cy="357934"/>
            </a:xfrm>
            <a:prstGeom prst="rightArrow">
              <a:avLst>
                <a:gd name="adj1" fmla="val 60000"/>
                <a:gd name="adj2" fmla="val 50000"/>
              </a:avLst>
            </a:prstGeom>
            <a:solidFill>
              <a:srgbClr val="E5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5;p14">
              <a:extLst>
                <a:ext uri="{FF2B5EF4-FFF2-40B4-BE49-F238E27FC236}">
                  <a16:creationId xmlns:a16="http://schemas.microsoft.com/office/drawing/2014/main" id="{5962F980-AE85-216D-B95E-32B45A7B55B5}"/>
                </a:ext>
              </a:extLst>
            </p:cNvPr>
            <p:cNvSpPr txBox="1"/>
            <p:nvPr/>
          </p:nvSpPr>
          <p:spPr>
            <a:xfrm rot="-7314187">
              <a:off x="5090815" y="4029684"/>
              <a:ext cx="208123" cy="21476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p:txBody>
        </p:sp>
        <p:sp>
          <p:nvSpPr>
            <p:cNvPr id="53" name="Google Shape;196;p14">
              <a:extLst>
                <a:ext uri="{FF2B5EF4-FFF2-40B4-BE49-F238E27FC236}">
                  <a16:creationId xmlns:a16="http://schemas.microsoft.com/office/drawing/2014/main" id="{548AF29F-5D3E-AF06-CAAE-9C04D2D6A66F}"/>
                </a:ext>
              </a:extLst>
            </p:cNvPr>
            <p:cNvSpPr/>
            <p:nvPr/>
          </p:nvSpPr>
          <p:spPr>
            <a:xfrm>
              <a:off x="5080273" y="4378663"/>
              <a:ext cx="995085" cy="995085"/>
            </a:xfrm>
            <a:prstGeom prst="roundRect">
              <a:avLst>
                <a:gd name="adj" fmla="val 16667"/>
              </a:avLst>
            </a:prstGeom>
            <a:solidFill>
              <a:srgbClr val="E5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7;p14">
              <a:extLst>
                <a:ext uri="{FF2B5EF4-FFF2-40B4-BE49-F238E27FC236}">
                  <a16:creationId xmlns:a16="http://schemas.microsoft.com/office/drawing/2014/main" id="{742A2E16-F253-6419-8A6C-7E64C12FAF09}"/>
                </a:ext>
              </a:extLst>
            </p:cNvPr>
            <p:cNvSpPr txBox="1"/>
            <p:nvPr/>
          </p:nvSpPr>
          <p:spPr>
            <a:xfrm>
              <a:off x="5128849" y="4427239"/>
              <a:ext cx="897933" cy="89793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lt1"/>
                  </a:solidFill>
                  <a:latin typeface="Roboto"/>
                  <a:ea typeface="Roboto"/>
                  <a:cs typeface="Roboto"/>
                  <a:sym typeface="Roboto"/>
                </a:rPr>
                <a:t>Knowledge to generate &amp; share</a:t>
              </a:r>
              <a:endParaRPr/>
            </a:p>
          </p:txBody>
        </p:sp>
        <p:sp>
          <p:nvSpPr>
            <p:cNvPr id="55" name="Google Shape;198;p14">
              <a:extLst>
                <a:ext uri="{FF2B5EF4-FFF2-40B4-BE49-F238E27FC236}">
                  <a16:creationId xmlns:a16="http://schemas.microsoft.com/office/drawing/2014/main" id="{0C9775D4-7EFC-C949-34AF-779E9E1DE897}"/>
                </a:ext>
              </a:extLst>
            </p:cNvPr>
            <p:cNvSpPr/>
            <p:nvPr/>
          </p:nvSpPr>
          <p:spPr>
            <a:xfrm rot="17715780">
              <a:off x="3951284" y="3907657"/>
              <a:ext cx="266631" cy="357934"/>
            </a:xfrm>
            <a:prstGeom prst="rightArrow">
              <a:avLst>
                <a:gd name="adj1" fmla="val 60000"/>
                <a:gd name="adj2" fmla="val 50000"/>
              </a:avLst>
            </a:prstGeom>
            <a:solidFill>
              <a:srgbClr val="F8B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9;p14">
              <a:extLst>
                <a:ext uri="{FF2B5EF4-FFF2-40B4-BE49-F238E27FC236}">
                  <a16:creationId xmlns:a16="http://schemas.microsoft.com/office/drawing/2014/main" id="{4A618BF2-2EEA-F958-6C67-5CB6EF0E2C5F}"/>
                </a:ext>
              </a:extLst>
            </p:cNvPr>
            <p:cNvSpPr txBox="1"/>
            <p:nvPr/>
          </p:nvSpPr>
          <p:spPr>
            <a:xfrm rot="6915780">
              <a:off x="3974210" y="4015413"/>
              <a:ext cx="186642" cy="21476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p:txBody>
        </p:sp>
        <p:sp>
          <p:nvSpPr>
            <p:cNvPr id="57" name="Google Shape;200;p14">
              <a:extLst>
                <a:ext uri="{FF2B5EF4-FFF2-40B4-BE49-F238E27FC236}">
                  <a16:creationId xmlns:a16="http://schemas.microsoft.com/office/drawing/2014/main" id="{0361A1E0-D95E-6B5A-1027-F3D0E95B4F7C}"/>
                </a:ext>
              </a:extLst>
            </p:cNvPr>
            <p:cNvSpPr/>
            <p:nvPr/>
          </p:nvSpPr>
          <p:spPr>
            <a:xfrm>
              <a:off x="3229523" y="4346716"/>
              <a:ext cx="995085" cy="995085"/>
            </a:xfrm>
            <a:prstGeom prst="roundRect">
              <a:avLst>
                <a:gd name="adj" fmla="val 16667"/>
              </a:avLst>
            </a:prstGeom>
            <a:solidFill>
              <a:srgbClr val="F8B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1;p14">
              <a:extLst>
                <a:ext uri="{FF2B5EF4-FFF2-40B4-BE49-F238E27FC236}">
                  <a16:creationId xmlns:a16="http://schemas.microsoft.com/office/drawing/2014/main" id="{35EF4F52-0689-ECA2-9E66-8D81888A8553}"/>
                </a:ext>
              </a:extLst>
            </p:cNvPr>
            <p:cNvSpPr txBox="1"/>
            <p:nvPr/>
          </p:nvSpPr>
          <p:spPr>
            <a:xfrm>
              <a:off x="3278099" y="4395292"/>
              <a:ext cx="897933" cy="89793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dirty="0">
                  <a:solidFill>
                    <a:schemeClr val="lt1"/>
                  </a:solidFill>
                  <a:latin typeface="Roboto"/>
                  <a:ea typeface="Roboto"/>
                  <a:cs typeface="Roboto"/>
                  <a:sym typeface="Roboto"/>
                </a:rPr>
                <a:t>Partnership &amp; resources</a:t>
              </a:r>
              <a:endParaRPr dirty="0"/>
            </a:p>
          </p:txBody>
        </p:sp>
        <p:sp>
          <p:nvSpPr>
            <p:cNvPr id="59" name="Google Shape;202;p14">
              <a:extLst>
                <a:ext uri="{FF2B5EF4-FFF2-40B4-BE49-F238E27FC236}">
                  <a16:creationId xmlns:a16="http://schemas.microsoft.com/office/drawing/2014/main" id="{10554C02-3E47-0A3F-78F8-9A526AAB91D9}"/>
                </a:ext>
              </a:extLst>
            </p:cNvPr>
            <p:cNvSpPr/>
            <p:nvPr/>
          </p:nvSpPr>
          <p:spPr>
            <a:xfrm rot="-592519">
              <a:off x="3457800" y="3099236"/>
              <a:ext cx="249877" cy="357934"/>
            </a:xfrm>
            <a:prstGeom prst="rightArrow">
              <a:avLst>
                <a:gd name="adj1" fmla="val 60000"/>
                <a:gd name="adj2" fmla="val 50000"/>
              </a:avLst>
            </a:prstGeom>
            <a:solidFill>
              <a:srgbClr val="CA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3;p14">
              <a:extLst>
                <a:ext uri="{FF2B5EF4-FFF2-40B4-BE49-F238E27FC236}">
                  <a16:creationId xmlns:a16="http://schemas.microsoft.com/office/drawing/2014/main" id="{0C75EB32-7D21-64D7-BABF-7136E0E654F4}"/>
                </a:ext>
              </a:extLst>
            </p:cNvPr>
            <p:cNvSpPr txBox="1"/>
            <p:nvPr/>
          </p:nvSpPr>
          <p:spPr>
            <a:xfrm rot="10207481">
              <a:off x="3445261" y="3177250"/>
              <a:ext cx="174914" cy="214759"/>
            </a:xfrm>
            <a:prstGeom prst="rect">
              <a:avLst/>
            </a:prstGeom>
            <a:solidFill>
              <a:srgbClr val="CAAF85"/>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p:txBody>
        </p:sp>
        <p:sp>
          <p:nvSpPr>
            <p:cNvPr id="61" name="Google Shape;204;p14">
              <a:extLst>
                <a:ext uri="{FF2B5EF4-FFF2-40B4-BE49-F238E27FC236}">
                  <a16:creationId xmlns:a16="http://schemas.microsoft.com/office/drawing/2014/main" id="{5B946945-485B-2DAE-8393-AD8BBB249F7D}"/>
                </a:ext>
              </a:extLst>
            </p:cNvPr>
            <p:cNvSpPr/>
            <p:nvPr/>
          </p:nvSpPr>
          <p:spPr>
            <a:xfrm>
              <a:off x="2280911" y="2854192"/>
              <a:ext cx="995085" cy="995085"/>
            </a:xfrm>
            <a:prstGeom prst="roundRect">
              <a:avLst>
                <a:gd name="adj" fmla="val 16667"/>
              </a:avLst>
            </a:prstGeom>
            <a:solidFill>
              <a:srgbClr val="CAAF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5;p14">
              <a:extLst>
                <a:ext uri="{FF2B5EF4-FFF2-40B4-BE49-F238E27FC236}">
                  <a16:creationId xmlns:a16="http://schemas.microsoft.com/office/drawing/2014/main" id="{9993C06F-0DB0-1884-108F-0B3F22C4B76F}"/>
                </a:ext>
              </a:extLst>
            </p:cNvPr>
            <p:cNvSpPr txBox="1"/>
            <p:nvPr/>
          </p:nvSpPr>
          <p:spPr>
            <a:xfrm>
              <a:off x="2329487" y="2902768"/>
              <a:ext cx="897933" cy="897933"/>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dirty="0">
                  <a:solidFill>
                    <a:schemeClr val="lt1"/>
                  </a:solidFill>
                  <a:latin typeface="Roboto"/>
                  <a:ea typeface="Roboto"/>
                  <a:cs typeface="Roboto"/>
                  <a:sym typeface="Roboto"/>
                </a:rPr>
                <a:t>Capacity development &amp; exchange needs</a:t>
              </a:r>
              <a:endParaRPr dirty="0"/>
            </a:p>
          </p:txBody>
        </p:sp>
        <p:sp>
          <p:nvSpPr>
            <p:cNvPr id="63" name="Google Shape;206;p14">
              <a:extLst>
                <a:ext uri="{FF2B5EF4-FFF2-40B4-BE49-F238E27FC236}">
                  <a16:creationId xmlns:a16="http://schemas.microsoft.com/office/drawing/2014/main" id="{342FD534-0BEF-7E12-292A-0773854AFCE9}"/>
                </a:ext>
              </a:extLst>
            </p:cNvPr>
            <p:cNvSpPr/>
            <p:nvPr/>
          </p:nvSpPr>
          <p:spPr>
            <a:xfrm rot="2367375">
              <a:off x="3539958" y="2121190"/>
              <a:ext cx="224864" cy="322727"/>
            </a:xfrm>
            <a:prstGeom prst="rightArrow">
              <a:avLst>
                <a:gd name="adj1" fmla="val 60000"/>
                <a:gd name="adj2" fmla="val 50000"/>
              </a:avLst>
            </a:prstGeom>
            <a:solidFill>
              <a:srgbClr val="E5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7;p14">
              <a:extLst>
                <a:ext uri="{FF2B5EF4-FFF2-40B4-BE49-F238E27FC236}">
                  <a16:creationId xmlns:a16="http://schemas.microsoft.com/office/drawing/2014/main" id="{775AACD0-AC06-315F-CA87-1FF299B6742F}"/>
                </a:ext>
              </a:extLst>
            </p:cNvPr>
            <p:cNvSpPr txBox="1"/>
            <p:nvPr/>
          </p:nvSpPr>
          <p:spPr>
            <a:xfrm rot="-8432625">
              <a:off x="3547645" y="2164300"/>
              <a:ext cx="157405" cy="193637"/>
            </a:xfrm>
            <a:prstGeom prst="rect">
              <a:avLst/>
            </a:prstGeom>
            <a:solidFill>
              <a:srgbClr val="E54963"/>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Roboto"/>
                <a:ea typeface="Roboto"/>
                <a:cs typeface="Roboto"/>
                <a:sym typeface="Roboto"/>
              </a:endParaRPr>
            </a:p>
          </p:txBody>
        </p:sp>
        <p:sp>
          <p:nvSpPr>
            <p:cNvPr id="65" name="Google Shape;208;p14">
              <a:extLst>
                <a:ext uri="{FF2B5EF4-FFF2-40B4-BE49-F238E27FC236}">
                  <a16:creationId xmlns:a16="http://schemas.microsoft.com/office/drawing/2014/main" id="{CE1D16FA-B8A6-D86E-2FD5-B7B368072743}"/>
                </a:ext>
              </a:extLst>
            </p:cNvPr>
            <p:cNvSpPr/>
            <p:nvPr/>
          </p:nvSpPr>
          <p:spPr>
            <a:xfrm>
              <a:off x="2423296" y="1174102"/>
              <a:ext cx="1023617" cy="1023617"/>
            </a:xfrm>
            <a:prstGeom prst="roundRect">
              <a:avLst>
                <a:gd name="adj" fmla="val 16667"/>
              </a:avLst>
            </a:prstGeom>
            <a:solidFill>
              <a:srgbClr val="E54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p14">
              <a:extLst>
                <a:ext uri="{FF2B5EF4-FFF2-40B4-BE49-F238E27FC236}">
                  <a16:creationId xmlns:a16="http://schemas.microsoft.com/office/drawing/2014/main" id="{CDE64782-8C83-E643-5BFA-516993ED5E14}"/>
                </a:ext>
              </a:extLst>
            </p:cNvPr>
            <p:cNvSpPr txBox="1"/>
            <p:nvPr/>
          </p:nvSpPr>
          <p:spPr>
            <a:xfrm>
              <a:off x="2473265" y="1224071"/>
              <a:ext cx="923679" cy="92367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lt1"/>
                  </a:solidFill>
                  <a:latin typeface="Roboto"/>
                  <a:ea typeface="Roboto"/>
                  <a:cs typeface="Roboto"/>
                  <a:sym typeface="Roboto"/>
                </a:rPr>
                <a:t>Indicators to measure progress</a:t>
              </a:r>
              <a:endParaRPr/>
            </a:p>
          </p:txBody>
        </p:sp>
      </p:grpSp>
      <p:pic>
        <p:nvPicPr>
          <p:cNvPr id="9" name="Picture 8" descr="A picture containing text, businesscard, font, logo&#10;&#10;Description automatically generated">
            <a:extLst>
              <a:ext uri="{FF2B5EF4-FFF2-40B4-BE49-F238E27FC236}">
                <a16:creationId xmlns:a16="http://schemas.microsoft.com/office/drawing/2014/main" id="{CA6CA8FD-A968-00B1-02F2-157D86CFDE33}"/>
              </a:ext>
            </a:extLst>
          </p:cNvPr>
          <p:cNvPicPr>
            <a:picLocks noChangeAspect="1"/>
          </p:cNvPicPr>
          <p:nvPr/>
        </p:nvPicPr>
        <p:blipFill>
          <a:blip r:embed="rId3"/>
          <a:stretch>
            <a:fillRect/>
          </a:stretch>
        </p:blipFill>
        <p:spPr>
          <a:xfrm>
            <a:off x="252268" y="5938501"/>
            <a:ext cx="2144287" cy="837612"/>
          </a:xfrm>
          <a:prstGeom prst="rect">
            <a:avLst/>
          </a:prstGeom>
        </p:spPr>
      </p:pic>
    </p:spTree>
    <p:extLst>
      <p:ext uri="{BB962C8B-B14F-4D97-AF65-F5344CB8AC3E}">
        <p14:creationId xmlns:p14="http://schemas.microsoft.com/office/powerpoint/2010/main" val="328428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m 24">
            <a:extLst>
              <a:ext uri="{FF2B5EF4-FFF2-40B4-BE49-F238E27FC236}">
                <a16:creationId xmlns:a16="http://schemas.microsoft.com/office/drawing/2014/main" id="{A468A87D-931A-8E29-1963-67A8D3F0CD82}"/>
              </a:ext>
            </a:extLst>
          </p:cNvPr>
          <p:cNvPicPr>
            <a:picLocks noChangeAspect="1"/>
          </p:cNvPicPr>
          <p:nvPr/>
        </p:nvPicPr>
        <p:blipFill rotWithShape="1">
          <a:blip r:embed="rId3">
            <a:alphaModFix/>
          </a:blip>
          <a:srcRect t="37917" b="22049"/>
          <a:stretch/>
        </p:blipFill>
        <p:spPr>
          <a:xfrm>
            <a:off x="8346" y="-18487"/>
            <a:ext cx="12192000" cy="5887913"/>
          </a:xfrm>
          <a:prstGeom prst="rect">
            <a:avLst/>
          </a:prstGeom>
          <a:effectLst>
            <a:outerShdw blurRad="50800" dist="50800" dir="5400000" algn="ctr" rotWithShape="0">
              <a:srgbClr val="000000"/>
            </a:outerShdw>
          </a:effectLst>
        </p:spPr>
      </p:pic>
      <p:sp>
        <p:nvSpPr>
          <p:cNvPr id="7" name="Retângulo 6">
            <a:extLst>
              <a:ext uri="{FF2B5EF4-FFF2-40B4-BE49-F238E27FC236}">
                <a16:creationId xmlns:a16="http://schemas.microsoft.com/office/drawing/2014/main" id="{8610F651-870B-77EF-86F1-C7915C601B16}"/>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Arial" panose="020B0604020202020204" pitchFamily="34" charset="0"/>
            </a:endParaRPr>
          </a:p>
        </p:txBody>
      </p:sp>
      <p:pic>
        <p:nvPicPr>
          <p:cNvPr id="6" name="Picture 5" descr="A picture containing text, businesscard, font, logo&#10;&#10;Description automatically generated">
            <a:extLst>
              <a:ext uri="{FF2B5EF4-FFF2-40B4-BE49-F238E27FC236}">
                <a16:creationId xmlns:a16="http://schemas.microsoft.com/office/drawing/2014/main" id="{C56B01B3-17C7-0537-0A88-FB58AE8EED8E}"/>
              </a:ext>
            </a:extLst>
          </p:cNvPr>
          <p:cNvPicPr>
            <a:picLocks noChangeAspect="1"/>
          </p:cNvPicPr>
          <p:nvPr/>
        </p:nvPicPr>
        <p:blipFill>
          <a:blip r:embed="rId4"/>
          <a:stretch>
            <a:fillRect/>
          </a:stretch>
        </p:blipFill>
        <p:spPr>
          <a:xfrm>
            <a:off x="252268" y="5938501"/>
            <a:ext cx="2144287" cy="837612"/>
          </a:xfrm>
          <a:prstGeom prst="rect">
            <a:avLst/>
          </a:prstGeom>
        </p:spPr>
      </p:pic>
      <p:sp>
        <p:nvSpPr>
          <p:cNvPr id="3" name="Arrow: Right 2">
            <a:extLst>
              <a:ext uri="{FF2B5EF4-FFF2-40B4-BE49-F238E27FC236}">
                <a16:creationId xmlns:a16="http://schemas.microsoft.com/office/drawing/2014/main" id="{BC9D9189-E290-5090-79EB-00B30D515E6E}"/>
              </a:ext>
            </a:extLst>
          </p:cNvPr>
          <p:cNvSpPr/>
          <p:nvPr/>
        </p:nvSpPr>
        <p:spPr>
          <a:xfrm>
            <a:off x="7049625" y="2329720"/>
            <a:ext cx="893470" cy="858795"/>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7CAEF7E-5A5D-A84F-3B1E-A90E8672E75F}"/>
              </a:ext>
            </a:extLst>
          </p:cNvPr>
          <p:cNvPicPr>
            <a:picLocks noChangeAspect="1"/>
          </p:cNvPicPr>
          <p:nvPr/>
        </p:nvPicPr>
        <p:blipFill>
          <a:blip r:embed="rId5"/>
          <a:stretch>
            <a:fillRect/>
          </a:stretch>
        </p:blipFill>
        <p:spPr>
          <a:xfrm>
            <a:off x="7959758" y="1723248"/>
            <a:ext cx="3965541" cy="1418999"/>
          </a:xfrm>
          <a:prstGeom prst="rect">
            <a:avLst/>
          </a:prstGeom>
        </p:spPr>
      </p:pic>
      <p:sp>
        <p:nvSpPr>
          <p:cNvPr id="4" name="CaixaDeTexto 16">
            <a:extLst>
              <a:ext uri="{FF2B5EF4-FFF2-40B4-BE49-F238E27FC236}">
                <a16:creationId xmlns:a16="http://schemas.microsoft.com/office/drawing/2014/main" id="{F6350735-69A8-35AF-0140-8E2525CAA20D}"/>
              </a:ext>
            </a:extLst>
          </p:cNvPr>
          <p:cNvSpPr txBox="1"/>
          <p:nvPr/>
        </p:nvSpPr>
        <p:spPr>
          <a:xfrm>
            <a:off x="4026722" y="1461748"/>
            <a:ext cx="2919601" cy="2923877"/>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marL="342900" indent="-342900">
              <a:buFont typeface="Arial" panose="020B0604020202020204" pitchFamily="34" charset="0"/>
              <a:buChar char="•"/>
            </a:pPr>
            <a:r>
              <a:rPr lang="en-US" sz="2400" b="1">
                <a:solidFill>
                  <a:schemeClr val="bg1"/>
                </a:solidFill>
                <a:latin typeface="DIN Pro Regular" panose="020B0504020101020102" pitchFamily="34" charset="0"/>
                <a:cs typeface="DIN Pro Regular" panose="020B0504020101020102" pitchFamily="34" charset="0"/>
              </a:rPr>
              <a:t>2,630</a:t>
            </a:r>
            <a:r>
              <a:rPr lang="en-US" sz="2400">
                <a:solidFill>
                  <a:schemeClr val="bg1"/>
                </a:solidFill>
                <a:latin typeface="DIN Pro Regular" panose="020B0504020101020102" pitchFamily="34" charset="0"/>
                <a:cs typeface="DIN Pro Regular" panose="020B0504020101020102" pitchFamily="34" charset="0"/>
              </a:rPr>
              <a:t> in-person attendees from </a:t>
            </a:r>
            <a:r>
              <a:rPr lang="en-US" sz="2400" b="1">
                <a:solidFill>
                  <a:schemeClr val="bg1"/>
                </a:solidFill>
                <a:latin typeface="DIN Pro Regular" panose="020B0504020101020102" pitchFamily="34" charset="0"/>
                <a:cs typeface="DIN Pro Regular" panose="020B0504020101020102" pitchFamily="34" charset="0"/>
              </a:rPr>
              <a:t>124 countries</a:t>
            </a:r>
          </a:p>
          <a:p>
            <a:pPr marL="342900" indent="-342900">
              <a:buFont typeface="Arial" panose="020B0604020202020204" pitchFamily="34" charset="0"/>
              <a:buChar char="•"/>
            </a:pPr>
            <a:r>
              <a:rPr lang="en-US" sz="2400" b="1">
                <a:solidFill>
                  <a:schemeClr val="bg1"/>
                </a:solidFill>
                <a:latin typeface="DIN Pro Regular" panose="020B0504020101020102" pitchFamily="34" charset="0"/>
                <a:cs typeface="DIN Pro Regular" panose="020B0504020101020102" pitchFamily="34" charset="0"/>
              </a:rPr>
              <a:t>&gt; 3,000 </a:t>
            </a:r>
            <a:r>
              <a:rPr lang="en-US" sz="2400">
                <a:solidFill>
                  <a:schemeClr val="bg1"/>
                </a:solidFill>
                <a:latin typeface="DIN Pro Regular" panose="020B0504020101020102" pitchFamily="34" charset="0"/>
                <a:cs typeface="DIN Pro Regular" panose="020B0504020101020102" pitchFamily="34" charset="0"/>
              </a:rPr>
              <a:t>online viewers</a:t>
            </a:r>
          </a:p>
          <a:p>
            <a:pPr marL="342900" indent="-342900">
              <a:buFont typeface="Arial" panose="020B0604020202020204" pitchFamily="34" charset="0"/>
              <a:buChar char="•"/>
            </a:pPr>
            <a:r>
              <a:rPr lang="en-US" sz="2400" b="1">
                <a:solidFill>
                  <a:schemeClr val="bg1"/>
                </a:solidFill>
                <a:latin typeface="DIN Pro Regular" panose="020B0504020101020102" pitchFamily="34" charset="0"/>
                <a:cs typeface="DIN Pro Regular" panose="020B0504020101020102" pitchFamily="34" charset="0"/>
              </a:rPr>
              <a:t>165</a:t>
            </a:r>
            <a:r>
              <a:rPr lang="en-US" sz="2400">
                <a:solidFill>
                  <a:schemeClr val="bg1"/>
                </a:solidFill>
                <a:latin typeface="DIN Pro Regular" panose="020B0504020101020102" pitchFamily="34" charset="0"/>
                <a:cs typeface="DIN Pro Regular" panose="020B0504020101020102" pitchFamily="34" charset="0"/>
              </a:rPr>
              <a:t> Satellite Events</a:t>
            </a:r>
            <a:endParaRPr lang="en-US" sz="1400" b="1">
              <a:solidFill>
                <a:schemeClr val="bg1"/>
              </a:solidFill>
              <a:latin typeface="DIN Pro Regular" panose="020B0504020101020102" pitchFamily="34" charset="0"/>
              <a:cs typeface="DIN Pro Regular" panose="020B0504020101020102" pitchFamily="34" charset="0"/>
            </a:endParaRPr>
          </a:p>
          <a:p>
            <a:r>
              <a:rPr lang="en-US" sz="1600" b="1">
                <a:solidFill>
                  <a:schemeClr val="bg1"/>
                </a:solidFill>
                <a:latin typeface="DIN Pro Regular" panose="020B0504020101020102" pitchFamily="34" charset="0"/>
                <a:cs typeface="DIN Pro Regular" panose="020B0504020101020102" pitchFamily="34" charset="0"/>
              </a:rPr>
              <a:t> </a:t>
            </a:r>
            <a:endParaRPr lang="pt-PT" sz="1600" b="1">
              <a:solidFill>
                <a:schemeClr val="bg1"/>
              </a:solidFill>
              <a:latin typeface="DIN Pro Regular" panose="020B0504020101020102" pitchFamily="34" charset="0"/>
              <a:cs typeface="DIN Pro Regular" panose="020B0504020101020102" pitchFamily="34" charset="0"/>
            </a:endParaRPr>
          </a:p>
        </p:txBody>
      </p:sp>
      <p:sp>
        <p:nvSpPr>
          <p:cNvPr id="8" name="CaixaDeTexto 14">
            <a:extLst>
              <a:ext uri="{FF2B5EF4-FFF2-40B4-BE49-F238E27FC236}">
                <a16:creationId xmlns:a16="http://schemas.microsoft.com/office/drawing/2014/main" id="{C8FA4DCD-01EB-816D-ACF7-33780A6AC425}"/>
              </a:ext>
            </a:extLst>
          </p:cNvPr>
          <p:cNvSpPr txBox="1"/>
          <p:nvPr/>
        </p:nvSpPr>
        <p:spPr>
          <a:xfrm>
            <a:off x="609740" y="7389"/>
            <a:ext cx="8953360" cy="1015663"/>
          </a:xfrm>
          <a:prstGeom prst="rect">
            <a:avLst/>
          </a:prstGeom>
          <a:noFill/>
        </p:spPr>
        <p:txBody>
          <a:bodyPr wrap="square" rtlCol="0">
            <a:spAutoFit/>
          </a:bodyPr>
          <a:lstStyle/>
          <a:p>
            <a:r>
              <a:rPr lang="pt-PT" sz="3200" b="1" dirty="0">
                <a:solidFill>
                  <a:schemeClr val="bg1"/>
                </a:solidFill>
                <a:latin typeface="DIN Pro Regular" panose="020B0504020101020102" pitchFamily="34" charset="0"/>
                <a:cs typeface="DIN Pro Bold" panose="020B0504020101020102" pitchFamily="34" charset="0"/>
              </a:rPr>
              <a:t>2024 OCEAN DECADE CONFERENCE</a:t>
            </a:r>
          </a:p>
          <a:p>
            <a:r>
              <a:rPr lang="pt-PT" sz="2800" b="1" i="1" dirty="0">
                <a:solidFill>
                  <a:schemeClr val="accent2"/>
                </a:solidFill>
                <a:latin typeface="DIN Pro Regular" panose="020B0504020101020102" pitchFamily="34" charset="0"/>
                <a:cs typeface="DIN Pro Bold" panose="020B0504020101020102" pitchFamily="34" charset="0"/>
              </a:rPr>
              <a:t>Take Stock – Set Priorities – Catalyze Action to 2030 </a:t>
            </a:r>
            <a:endParaRPr lang="pt-PT" sz="2400" b="1" i="1" dirty="0">
              <a:solidFill>
                <a:schemeClr val="accent2"/>
              </a:solidFill>
              <a:latin typeface="DIN Pro Bold" panose="020B0504020101020102" pitchFamily="34" charset="0"/>
              <a:cs typeface="DIN Pro Bold" panose="020B0504020101020102" pitchFamily="34" charset="0"/>
            </a:endParaRPr>
          </a:p>
        </p:txBody>
      </p:sp>
      <p:pic>
        <p:nvPicPr>
          <p:cNvPr id="9" name="Picture 8" descr="A qr code on a white background&#10;&#10;Description automatically generated">
            <a:extLst>
              <a:ext uri="{FF2B5EF4-FFF2-40B4-BE49-F238E27FC236}">
                <a16:creationId xmlns:a16="http://schemas.microsoft.com/office/drawing/2014/main" id="{1D0A5A2C-9F69-FED2-330A-3EECF7B1734C}"/>
              </a:ext>
            </a:extLst>
          </p:cNvPr>
          <p:cNvPicPr>
            <a:picLocks noChangeAspect="1"/>
          </p:cNvPicPr>
          <p:nvPr/>
        </p:nvPicPr>
        <p:blipFill>
          <a:blip r:embed="rId6"/>
          <a:stretch>
            <a:fillRect/>
          </a:stretch>
        </p:blipFill>
        <p:spPr>
          <a:xfrm>
            <a:off x="10696575" y="-31299"/>
            <a:ext cx="1487079" cy="1481009"/>
          </a:xfrm>
          <a:prstGeom prst="rect">
            <a:avLst/>
          </a:prstGeom>
        </p:spPr>
      </p:pic>
      <p:sp>
        <p:nvSpPr>
          <p:cNvPr id="2" name="TextBox 1">
            <a:extLst>
              <a:ext uri="{FF2B5EF4-FFF2-40B4-BE49-F238E27FC236}">
                <a16:creationId xmlns:a16="http://schemas.microsoft.com/office/drawing/2014/main" id="{537C42B7-D139-4AA0-6AFB-7EC7ABC87C26}"/>
              </a:ext>
            </a:extLst>
          </p:cNvPr>
          <p:cNvSpPr txBox="1"/>
          <p:nvPr/>
        </p:nvSpPr>
        <p:spPr>
          <a:xfrm>
            <a:off x="8288174" y="3368160"/>
            <a:ext cx="3476008" cy="32778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2300" b="1">
                <a:solidFill>
                  <a:schemeClr val="bg1"/>
                </a:solidFill>
              </a:rPr>
              <a:t>1.SCIENCE &amp; KNOWLEDGE PRIORITIES </a:t>
            </a:r>
          </a:p>
          <a:p>
            <a:pPr algn="ctr"/>
            <a:endParaRPr lang="en-US" sz="2300" b="1">
              <a:solidFill>
                <a:schemeClr val="bg1"/>
              </a:solidFill>
            </a:endParaRPr>
          </a:p>
          <a:p>
            <a:pPr algn="ctr"/>
            <a:r>
              <a:rPr lang="en-US" sz="2300" b="1">
                <a:solidFill>
                  <a:schemeClr val="bg1"/>
                </a:solidFill>
              </a:rPr>
              <a:t>2.CROSS-CUTTING / ENABLING ENVIRONMENT PRIORITIES</a:t>
            </a:r>
          </a:p>
          <a:p>
            <a:pPr algn="ctr"/>
            <a:endParaRPr lang="en-US" sz="2300" b="1">
              <a:solidFill>
                <a:schemeClr val="bg1"/>
              </a:solidFill>
            </a:endParaRPr>
          </a:p>
          <a:p>
            <a:pPr algn="ctr"/>
            <a:r>
              <a:rPr lang="en-US" sz="2300" b="1">
                <a:solidFill>
                  <a:schemeClr val="bg1"/>
                </a:solidFill>
              </a:rPr>
              <a:t>3. ANNOUNCEMENTS &amp; COMMITMENTS</a:t>
            </a:r>
          </a:p>
        </p:txBody>
      </p:sp>
      <p:sp>
        <p:nvSpPr>
          <p:cNvPr id="13" name="Arrow: Right 12">
            <a:extLst>
              <a:ext uri="{FF2B5EF4-FFF2-40B4-BE49-F238E27FC236}">
                <a16:creationId xmlns:a16="http://schemas.microsoft.com/office/drawing/2014/main" id="{32FF01F1-A993-0F1D-9881-F76D1752515D}"/>
              </a:ext>
            </a:extLst>
          </p:cNvPr>
          <p:cNvSpPr/>
          <p:nvPr/>
        </p:nvSpPr>
        <p:spPr>
          <a:xfrm>
            <a:off x="3223578" y="2349771"/>
            <a:ext cx="893470" cy="858795"/>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DF6E626-40D3-9555-B610-3E66DC5DC60C}"/>
              </a:ext>
            </a:extLst>
          </p:cNvPr>
          <p:cNvPicPr>
            <a:picLocks noChangeAspect="1"/>
          </p:cNvPicPr>
          <p:nvPr/>
        </p:nvPicPr>
        <p:blipFill>
          <a:blip r:embed="rId7"/>
          <a:stretch>
            <a:fillRect/>
          </a:stretch>
        </p:blipFill>
        <p:spPr>
          <a:xfrm>
            <a:off x="-6754" y="1420614"/>
            <a:ext cx="3813847" cy="4320250"/>
          </a:xfrm>
          <a:prstGeom prst="rect">
            <a:avLst/>
          </a:prstGeom>
        </p:spPr>
      </p:pic>
      <p:pic>
        <p:nvPicPr>
          <p:cNvPr id="15" name="Picture 14">
            <a:extLst>
              <a:ext uri="{FF2B5EF4-FFF2-40B4-BE49-F238E27FC236}">
                <a16:creationId xmlns:a16="http://schemas.microsoft.com/office/drawing/2014/main" id="{98AFB764-C84B-CD0B-242B-C8E365C3F8C0}"/>
              </a:ext>
            </a:extLst>
          </p:cNvPr>
          <p:cNvPicPr>
            <a:picLocks noChangeAspect="1"/>
          </p:cNvPicPr>
          <p:nvPr/>
        </p:nvPicPr>
        <p:blipFill>
          <a:blip r:embed="rId8"/>
          <a:stretch>
            <a:fillRect/>
          </a:stretch>
        </p:blipFill>
        <p:spPr>
          <a:xfrm>
            <a:off x="5587647" y="3615914"/>
            <a:ext cx="2144287" cy="2979373"/>
          </a:xfrm>
          <a:prstGeom prst="rect">
            <a:avLst/>
          </a:prstGeom>
        </p:spPr>
      </p:pic>
      <p:pic>
        <p:nvPicPr>
          <p:cNvPr id="5" name="Picture 4">
            <a:extLst>
              <a:ext uri="{FF2B5EF4-FFF2-40B4-BE49-F238E27FC236}">
                <a16:creationId xmlns:a16="http://schemas.microsoft.com/office/drawing/2014/main" id="{A8D70CE7-37E2-1819-0F9F-FA32CD418933}"/>
              </a:ext>
            </a:extLst>
          </p:cNvPr>
          <p:cNvPicPr>
            <a:picLocks noChangeAspect="1"/>
          </p:cNvPicPr>
          <p:nvPr/>
        </p:nvPicPr>
        <p:blipFill>
          <a:blip r:embed="rId9"/>
          <a:stretch>
            <a:fillRect/>
          </a:stretch>
        </p:blipFill>
        <p:spPr>
          <a:xfrm>
            <a:off x="3308041" y="5341168"/>
            <a:ext cx="2144287" cy="1299247"/>
          </a:xfrm>
          <a:prstGeom prst="rect">
            <a:avLst/>
          </a:prstGeom>
        </p:spPr>
      </p:pic>
      <p:sp>
        <p:nvSpPr>
          <p:cNvPr id="11" name="TextBox 10">
            <a:extLst>
              <a:ext uri="{FF2B5EF4-FFF2-40B4-BE49-F238E27FC236}">
                <a16:creationId xmlns:a16="http://schemas.microsoft.com/office/drawing/2014/main" id="{97499384-004E-AD43-5166-3FFE740FB010}"/>
              </a:ext>
            </a:extLst>
          </p:cNvPr>
          <p:cNvSpPr txBox="1"/>
          <p:nvPr/>
        </p:nvSpPr>
        <p:spPr>
          <a:xfrm>
            <a:off x="3655279" y="5728349"/>
            <a:ext cx="747721" cy="307777"/>
          </a:xfrm>
          <a:prstGeom prst="rect">
            <a:avLst/>
          </a:prstGeom>
          <a:noFill/>
        </p:spPr>
        <p:txBody>
          <a:bodyPr wrap="square" rtlCol="0">
            <a:spAutoFit/>
          </a:bodyPr>
          <a:lstStyle/>
          <a:p>
            <a:r>
              <a:rPr lang="en-US">
                <a:solidFill>
                  <a:schemeClr val="bg1"/>
                </a:solidFill>
              </a:rPr>
              <a:t>10 x </a:t>
            </a:r>
          </a:p>
        </p:txBody>
      </p:sp>
    </p:spTree>
    <p:extLst>
      <p:ext uri="{BB962C8B-B14F-4D97-AF65-F5344CB8AC3E}">
        <p14:creationId xmlns:p14="http://schemas.microsoft.com/office/powerpoint/2010/main" val="272078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tângulo 47">
            <a:extLst>
              <a:ext uri="{FF2B5EF4-FFF2-40B4-BE49-F238E27FC236}">
                <a16:creationId xmlns:a16="http://schemas.microsoft.com/office/drawing/2014/main" id="{1A5B55E9-8ACA-E6E6-BCA7-ED9F4B1DE3D1}"/>
              </a:ext>
            </a:extLst>
          </p:cNvPr>
          <p:cNvSpPr/>
          <p:nvPr/>
        </p:nvSpPr>
        <p:spPr>
          <a:xfrm>
            <a:off x="135376" y="607400"/>
            <a:ext cx="12183687" cy="47037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Calibri"/>
              <a:ea typeface="Calibri"/>
              <a:cs typeface="Calibri"/>
            </a:endParaRPr>
          </a:p>
        </p:txBody>
      </p:sp>
      <p:sp>
        <p:nvSpPr>
          <p:cNvPr id="44" name="Retângulo 43">
            <a:extLst>
              <a:ext uri="{FF2B5EF4-FFF2-40B4-BE49-F238E27FC236}">
                <a16:creationId xmlns:a16="http://schemas.microsoft.com/office/drawing/2014/main" id="{DF2F25D1-56F1-8E6E-9D26-7C32D56FAD48}"/>
              </a:ext>
            </a:extLst>
          </p:cNvPr>
          <p:cNvSpPr/>
          <p:nvPr/>
        </p:nvSpPr>
        <p:spPr>
          <a:xfrm>
            <a:off x="-1799" y="-12724"/>
            <a:ext cx="12192000" cy="1175639"/>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Calibri"/>
              <a:ea typeface="Calibri"/>
              <a:cs typeface="Calibri"/>
            </a:endParaRPr>
          </a:p>
        </p:txBody>
      </p:sp>
      <p:sp>
        <p:nvSpPr>
          <p:cNvPr id="6" name="Retângulo 5">
            <a:extLst>
              <a:ext uri="{FF2B5EF4-FFF2-40B4-BE49-F238E27FC236}">
                <a16:creationId xmlns:a16="http://schemas.microsoft.com/office/drawing/2014/main" id="{5B1F49BE-530E-E796-0788-439B286F1158}"/>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Calibri"/>
              <a:ea typeface="Calibri"/>
              <a:cs typeface="Calibri"/>
            </a:endParaRPr>
          </a:p>
        </p:txBody>
      </p:sp>
      <p:sp>
        <p:nvSpPr>
          <p:cNvPr id="13" name="Retângulo 12">
            <a:extLst>
              <a:ext uri="{FF2B5EF4-FFF2-40B4-BE49-F238E27FC236}">
                <a16:creationId xmlns:a16="http://schemas.microsoft.com/office/drawing/2014/main" id="{5088E9F9-B7BB-9E53-7B90-801FD43141D0}"/>
              </a:ext>
            </a:extLst>
          </p:cNvPr>
          <p:cNvSpPr/>
          <p:nvPr/>
        </p:nvSpPr>
        <p:spPr>
          <a:xfrm>
            <a:off x="-2381" y="1168297"/>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Calibri"/>
              <a:ea typeface="Calibri"/>
              <a:cs typeface="Calibri"/>
            </a:endParaRPr>
          </a:p>
        </p:txBody>
      </p:sp>
      <p:sp>
        <p:nvSpPr>
          <p:cNvPr id="14" name="Retângulo 13">
            <a:extLst>
              <a:ext uri="{FF2B5EF4-FFF2-40B4-BE49-F238E27FC236}">
                <a16:creationId xmlns:a16="http://schemas.microsoft.com/office/drawing/2014/main" id="{67D0C5C9-7AD1-3653-9D68-00337813369E}"/>
              </a:ext>
            </a:extLst>
          </p:cNvPr>
          <p:cNvSpPr/>
          <p:nvPr/>
        </p:nvSpPr>
        <p:spPr>
          <a:xfrm>
            <a:off x="247135" y="337751"/>
            <a:ext cx="329514" cy="954107"/>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Calibri"/>
              <a:ea typeface="Calibri"/>
              <a:cs typeface="Calibri"/>
            </a:endParaRPr>
          </a:p>
        </p:txBody>
      </p:sp>
      <p:sp>
        <p:nvSpPr>
          <p:cNvPr id="11" name="Retângulo 10">
            <a:extLst>
              <a:ext uri="{FF2B5EF4-FFF2-40B4-BE49-F238E27FC236}">
                <a16:creationId xmlns:a16="http://schemas.microsoft.com/office/drawing/2014/main" id="{342D8370-7CC7-B57F-57A8-E7623C15621F}"/>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Calibri"/>
              <a:ea typeface="Calibri"/>
              <a:cs typeface="Calibri"/>
            </a:endParaRPr>
          </a:p>
        </p:txBody>
      </p:sp>
      <p:sp>
        <p:nvSpPr>
          <p:cNvPr id="12" name="Retângulo 11">
            <a:extLst>
              <a:ext uri="{FF2B5EF4-FFF2-40B4-BE49-F238E27FC236}">
                <a16:creationId xmlns:a16="http://schemas.microsoft.com/office/drawing/2014/main" id="{90655C59-7768-69E7-7003-F7C6F1597172}"/>
              </a:ext>
            </a:extLst>
          </p:cNvPr>
          <p:cNvSpPr/>
          <p:nvPr/>
        </p:nvSpPr>
        <p:spPr>
          <a:xfrm>
            <a:off x="247135" y="5857487"/>
            <a:ext cx="329514" cy="78748"/>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Calibri"/>
              <a:ea typeface="Calibri"/>
              <a:cs typeface="Calibri"/>
            </a:endParaRPr>
          </a:p>
        </p:txBody>
      </p:sp>
      <p:pic>
        <p:nvPicPr>
          <p:cNvPr id="4" name="Picture 3" descr="A picture containing text, businesscard, font, logo&#10;&#10;Description automatically generated">
            <a:extLst>
              <a:ext uri="{FF2B5EF4-FFF2-40B4-BE49-F238E27FC236}">
                <a16:creationId xmlns:a16="http://schemas.microsoft.com/office/drawing/2014/main" id="{2C5A5886-CE64-EF76-A839-833327353660}"/>
              </a:ext>
            </a:extLst>
          </p:cNvPr>
          <p:cNvPicPr>
            <a:picLocks noChangeAspect="1"/>
          </p:cNvPicPr>
          <p:nvPr/>
        </p:nvPicPr>
        <p:blipFill>
          <a:blip r:embed="rId3"/>
          <a:stretch>
            <a:fillRect/>
          </a:stretch>
        </p:blipFill>
        <p:spPr>
          <a:xfrm>
            <a:off x="252268" y="5938501"/>
            <a:ext cx="2144287" cy="837612"/>
          </a:xfrm>
          <a:prstGeom prst="rect">
            <a:avLst/>
          </a:prstGeom>
        </p:spPr>
      </p:pic>
      <p:sp>
        <p:nvSpPr>
          <p:cNvPr id="17" name="CaixaDeTexto 16">
            <a:extLst>
              <a:ext uri="{FF2B5EF4-FFF2-40B4-BE49-F238E27FC236}">
                <a16:creationId xmlns:a16="http://schemas.microsoft.com/office/drawing/2014/main" id="{29B590EC-9F0A-4307-8D08-DBFA271ECC55}"/>
              </a:ext>
            </a:extLst>
          </p:cNvPr>
          <p:cNvSpPr txBox="1"/>
          <p:nvPr/>
        </p:nvSpPr>
        <p:spPr>
          <a:xfrm>
            <a:off x="8817429" y="6149687"/>
            <a:ext cx="3374572" cy="600164"/>
          </a:xfrm>
          <a:prstGeom prst="rect">
            <a:avLst/>
          </a:prstGeom>
          <a:noFill/>
        </p:spPr>
        <p:txBody>
          <a:bodyPr wrap="square" rtlCol="0">
            <a:spAutoFit/>
          </a:bodyPr>
          <a:lstStyle/>
          <a:p>
            <a:r>
              <a:rPr lang="pt-PT" sz="1100">
                <a:solidFill>
                  <a:schemeClr val="bg1"/>
                </a:solidFill>
                <a:latin typeface="Calibri"/>
                <a:ea typeface="Calibri"/>
                <a:cs typeface="Calibri"/>
              </a:rPr>
              <a:t>INFORMATION SESSIONS FOR ENDORSED DECADE ACTIONS</a:t>
            </a:r>
          </a:p>
          <a:p>
            <a:r>
              <a:rPr lang="pt-PT" sz="1100">
                <a:solidFill>
                  <a:schemeClr val="bg1"/>
                </a:solidFill>
                <a:latin typeface="Calibri"/>
                <a:ea typeface="Calibri"/>
                <a:cs typeface="Calibri"/>
              </a:rPr>
              <a:t>JUNE 2024</a:t>
            </a:r>
          </a:p>
        </p:txBody>
      </p:sp>
      <p:pic>
        <p:nvPicPr>
          <p:cNvPr id="2" name="Imagem 1">
            <a:extLst>
              <a:ext uri="{FF2B5EF4-FFF2-40B4-BE49-F238E27FC236}">
                <a16:creationId xmlns:a16="http://schemas.microsoft.com/office/drawing/2014/main" id="{CCB181F1-526A-A5FE-6C83-BDA204A0D3B7}"/>
              </a:ext>
            </a:extLst>
          </p:cNvPr>
          <p:cNvPicPr>
            <a:picLocks noChangeAspect="1"/>
          </p:cNvPicPr>
          <p:nvPr/>
        </p:nvPicPr>
        <p:blipFill rotWithShape="1">
          <a:blip r:embed="rId4"/>
          <a:srcRect l="2852" t="-616" r="244" b="389"/>
          <a:stretch/>
        </p:blipFill>
        <p:spPr>
          <a:xfrm>
            <a:off x="5534025" y="1343762"/>
            <a:ext cx="2265255" cy="3241827"/>
          </a:xfrm>
          <a:prstGeom prst="rect">
            <a:avLst/>
          </a:prstGeom>
        </p:spPr>
      </p:pic>
      <p:sp>
        <p:nvSpPr>
          <p:cNvPr id="8" name="CaixaDeTexto 16">
            <a:extLst>
              <a:ext uri="{FF2B5EF4-FFF2-40B4-BE49-F238E27FC236}">
                <a16:creationId xmlns:a16="http://schemas.microsoft.com/office/drawing/2014/main" id="{921F8289-FC2C-C782-3D71-AC7D0A63AD95}"/>
              </a:ext>
            </a:extLst>
          </p:cNvPr>
          <p:cNvSpPr txBox="1"/>
          <p:nvPr/>
        </p:nvSpPr>
        <p:spPr>
          <a:xfrm>
            <a:off x="5534025" y="4707725"/>
            <a:ext cx="2265255" cy="1077218"/>
          </a:xfrm>
          <a:prstGeom prst="rect">
            <a:avLst/>
          </a:prstGeom>
          <a:noFill/>
          <a:ln w="28575">
            <a:solidFill>
              <a:srgbClr val="005C6D"/>
            </a:solidFill>
          </a:ln>
        </p:spPr>
        <p:txBody>
          <a:bodyPr wrap="square" lIns="91440" tIns="45720" rIns="91440" bIns="45720" rtlCol="0" anchor="t">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05C6D"/>
                </a:solidFill>
                <a:latin typeface="Calibri"/>
                <a:cs typeface="Calibri"/>
              </a:rPr>
              <a:t>Report drawing on the WPs and including additional analysis authored by the DCU</a:t>
            </a:r>
          </a:p>
        </p:txBody>
      </p:sp>
      <p:pic>
        <p:nvPicPr>
          <p:cNvPr id="3" name="Picture 2" descr="A red and blue cover with white text&#10;&#10;Description automatically generated">
            <a:extLst>
              <a:ext uri="{FF2B5EF4-FFF2-40B4-BE49-F238E27FC236}">
                <a16:creationId xmlns:a16="http://schemas.microsoft.com/office/drawing/2014/main" id="{B9D90B21-3173-4C67-C0C0-E3DA6E270C05}"/>
              </a:ext>
            </a:extLst>
          </p:cNvPr>
          <p:cNvPicPr>
            <a:picLocks noChangeAspect="1"/>
          </p:cNvPicPr>
          <p:nvPr/>
        </p:nvPicPr>
        <p:blipFill rotWithShape="1">
          <a:blip r:embed="rId5"/>
          <a:srcRect b="20192"/>
          <a:stretch/>
        </p:blipFill>
        <p:spPr>
          <a:xfrm>
            <a:off x="109905" y="1535227"/>
            <a:ext cx="1132254" cy="1264619"/>
          </a:xfrm>
          <a:prstGeom prst="rect">
            <a:avLst/>
          </a:prstGeom>
        </p:spPr>
      </p:pic>
      <p:pic>
        <p:nvPicPr>
          <p:cNvPr id="9" name="Picture 8" descr="A red and blue cover with white text&#10;&#10;Description automatically generated">
            <a:extLst>
              <a:ext uri="{FF2B5EF4-FFF2-40B4-BE49-F238E27FC236}">
                <a16:creationId xmlns:a16="http://schemas.microsoft.com/office/drawing/2014/main" id="{B7C437F2-13A6-8F2A-F495-7665238FB2C5}"/>
              </a:ext>
            </a:extLst>
          </p:cNvPr>
          <p:cNvPicPr>
            <a:picLocks noChangeAspect="1"/>
          </p:cNvPicPr>
          <p:nvPr/>
        </p:nvPicPr>
        <p:blipFill rotWithShape="1">
          <a:blip r:embed="rId6"/>
          <a:srcRect b="20192"/>
          <a:stretch/>
        </p:blipFill>
        <p:spPr>
          <a:xfrm>
            <a:off x="1333937" y="1535227"/>
            <a:ext cx="1132254" cy="1264619"/>
          </a:xfrm>
          <a:prstGeom prst="rect">
            <a:avLst/>
          </a:prstGeom>
        </p:spPr>
      </p:pic>
      <p:pic>
        <p:nvPicPr>
          <p:cNvPr id="7" name="Picture 6" descr="A cover of a book&#10;&#10;Description automatically generated">
            <a:extLst>
              <a:ext uri="{FF2B5EF4-FFF2-40B4-BE49-F238E27FC236}">
                <a16:creationId xmlns:a16="http://schemas.microsoft.com/office/drawing/2014/main" id="{4F2FE06C-6110-3688-8C8A-35C106B1ECCC}"/>
              </a:ext>
            </a:extLst>
          </p:cNvPr>
          <p:cNvPicPr>
            <a:picLocks noChangeAspect="1"/>
          </p:cNvPicPr>
          <p:nvPr/>
        </p:nvPicPr>
        <p:blipFill rotWithShape="1">
          <a:blip r:embed="rId7"/>
          <a:srcRect b="20192"/>
          <a:stretch/>
        </p:blipFill>
        <p:spPr>
          <a:xfrm>
            <a:off x="2557969" y="1535227"/>
            <a:ext cx="1132254" cy="1264619"/>
          </a:xfrm>
          <a:prstGeom prst="rect">
            <a:avLst/>
          </a:prstGeom>
        </p:spPr>
      </p:pic>
      <p:pic>
        <p:nvPicPr>
          <p:cNvPr id="16" name="Picture 15" descr="A green and blue cover with white text&#10;&#10;Description automatically generated">
            <a:extLst>
              <a:ext uri="{FF2B5EF4-FFF2-40B4-BE49-F238E27FC236}">
                <a16:creationId xmlns:a16="http://schemas.microsoft.com/office/drawing/2014/main" id="{46664005-D4A0-EA3E-9166-804FFE6D07BD}"/>
              </a:ext>
            </a:extLst>
          </p:cNvPr>
          <p:cNvPicPr>
            <a:picLocks noChangeAspect="1"/>
          </p:cNvPicPr>
          <p:nvPr/>
        </p:nvPicPr>
        <p:blipFill rotWithShape="1">
          <a:blip r:embed="rId8"/>
          <a:srcRect b="19815"/>
          <a:stretch/>
        </p:blipFill>
        <p:spPr>
          <a:xfrm>
            <a:off x="3782001" y="1535227"/>
            <a:ext cx="1132254" cy="1264619"/>
          </a:xfrm>
          <a:prstGeom prst="rect">
            <a:avLst/>
          </a:prstGeom>
        </p:spPr>
      </p:pic>
      <p:pic>
        <p:nvPicPr>
          <p:cNvPr id="19" name="Picture 18" descr="A blue and green cover with white text&#10;&#10;Description automatically generated">
            <a:extLst>
              <a:ext uri="{FF2B5EF4-FFF2-40B4-BE49-F238E27FC236}">
                <a16:creationId xmlns:a16="http://schemas.microsoft.com/office/drawing/2014/main" id="{D025F0DD-4AA2-91A2-7330-530EA8F8D5C2}"/>
              </a:ext>
            </a:extLst>
          </p:cNvPr>
          <p:cNvPicPr>
            <a:picLocks noChangeAspect="1"/>
          </p:cNvPicPr>
          <p:nvPr/>
        </p:nvPicPr>
        <p:blipFill rotWithShape="1">
          <a:blip r:embed="rId9"/>
          <a:srcRect b="19486"/>
          <a:stretch/>
        </p:blipFill>
        <p:spPr>
          <a:xfrm>
            <a:off x="109906" y="2889645"/>
            <a:ext cx="1132253" cy="1288945"/>
          </a:xfrm>
          <a:prstGeom prst="rect">
            <a:avLst/>
          </a:prstGeom>
        </p:spPr>
      </p:pic>
      <p:pic>
        <p:nvPicPr>
          <p:cNvPr id="21" name="Picture 20" descr="A purple cover with white text&#10;&#10;Description automatically generated">
            <a:extLst>
              <a:ext uri="{FF2B5EF4-FFF2-40B4-BE49-F238E27FC236}">
                <a16:creationId xmlns:a16="http://schemas.microsoft.com/office/drawing/2014/main" id="{DD831047-2B79-85C6-3BB9-DA45E96E6CCD}"/>
              </a:ext>
            </a:extLst>
          </p:cNvPr>
          <p:cNvPicPr>
            <a:picLocks noChangeAspect="1"/>
          </p:cNvPicPr>
          <p:nvPr/>
        </p:nvPicPr>
        <p:blipFill rotWithShape="1">
          <a:blip r:embed="rId10"/>
          <a:srcRect b="19933"/>
          <a:stretch/>
        </p:blipFill>
        <p:spPr>
          <a:xfrm>
            <a:off x="1333936" y="2896803"/>
            <a:ext cx="1132253" cy="1281787"/>
          </a:xfrm>
          <a:prstGeom prst="rect">
            <a:avLst/>
          </a:prstGeom>
        </p:spPr>
      </p:pic>
      <p:pic>
        <p:nvPicPr>
          <p:cNvPr id="23" name="Picture 22" descr="A pink and blue cover with white text&#10;&#10;Description automatically generated">
            <a:extLst>
              <a:ext uri="{FF2B5EF4-FFF2-40B4-BE49-F238E27FC236}">
                <a16:creationId xmlns:a16="http://schemas.microsoft.com/office/drawing/2014/main" id="{4E1EB2C6-697D-33B4-1709-D5F72B7E2B18}"/>
              </a:ext>
            </a:extLst>
          </p:cNvPr>
          <p:cNvPicPr>
            <a:picLocks noChangeAspect="1"/>
          </p:cNvPicPr>
          <p:nvPr/>
        </p:nvPicPr>
        <p:blipFill rotWithShape="1">
          <a:blip r:embed="rId11"/>
          <a:srcRect b="19933"/>
          <a:stretch/>
        </p:blipFill>
        <p:spPr>
          <a:xfrm>
            <a:off x="2557965" y="2896803"/>
            <a:ext cx="1132253" cy="1281787"/>
          </a:xfrm>
          <a:prstGeom prst="rect">
            <a:avLst/>
          </a:prstGeom>
        </p:spPr>
      </p:pic>
      <p:pic>
        <p:nvPicPr>
          <p:cNvPr id="25" name="Picture 24" descr="A cover of a book&#10;&#10;Description automatically generated">
            <a:extLst>
              <a:ext uri="{FF2B5EF4-FFF2-40B4-BE49-F238E27FC236}">
                <a16:creationId xmlns:a16="http://schemas.microsoft.com/office/drawing/2014/main" id="{FAFA282B-7983-AB0A-05AD-FDC91B5C7969}"/>
              </a:ext>
            </a:extLst>
          </p:cNvPr>
          <p:cNvPicPr>
            <a:picLocks noChangeAspect="1"/>
          </p:cNvPicPr>
          <p:nvPr/>
        </p:nvPicPr>
        <p:blipFill rotWithShape="1">
          <a:blip r:embed="rId12"/>
          <a:srcRect b="19732"/>
          <a:stretch/>
        </p:blipFill>
        <p:spPr>
          <a:xfrm>
            <a:off x="3781994" y="2880510"/>
            <a:ext cx="1143777" cy="1298080"/>
          </a:xfrm>
          <a:prstGeom prst="rect">
            <a:avLst/>
          </a:prstGeom>
        </p:spPr>
      </p:pic>
      <p:pic>
        <p:nvPicPr>
          <p:cNvPr id="27" name="Picture 26" descr="A cover of a book&#10;&#10;Description automatically generated">
            <a:extLst>
              <a:ext uri="{FF2B5EF4-FFF2-40B4-BE49-F238E27FC236}">
                <a16:creationId xmlns:a16="http://schemas.microsoft.com/office/drawing/2014/main" id="{CBBB0ABA-93C7-3C30-5014-364D48A75F93}"/>
              </a:ext>
            </a:extLst>
          </p:cNvPr>
          <p:cNvPicPr>
            <a:picLocks noChangeAspect="1"/>
          </p:cNvPicPr>
          <p:nvPr/>
        </p:nvPicPr>
        <p:blipFill rotWithShape="1">
          <a:blip r:embed="rId13"/>
          <a:srcRect b="19486"/>
          <a:stretch/>
        </p:blipFill>
        <p:spPr>
          <a:xfrm>
            <a:off x="109905" y="4275547"/>
            <a:ext cx="1132253" cy="1288945"/>
          </a:xfrm>
          <a:prstGeom prst="rect">
            <a:avLst/>
          </a:prstGeom>
        </p:spPr>
      </p:pic>
      <p:pic>
        <p:nvPicPr>
          <p:cNvPr id="29" name="Picture 28" descr="A purple and white cover with white text&#10;&#10;Description automatically generated">
            <a:extLst>
              <a:ext uri="{FF2B5EF4-FFF2-40B4-BE49-F238E27FC236}">
                <a16:creationId xmlns:a16="http://schemas.microsoft.com/office/drawing/2014/main" id="{9C10C4D0-8C32-1F86-B372-19DFAB24E263}"/>
              </a:ext>
            </a:extLst>
          </p:cNvPr>
          <p:cNvPicPr>
            <a:picLocks noChangeAspect="1"/>
          </p:cNvPicPr>
          <p:nvPr/>
        </p:nvPicPr>
        <p:blipFill rotWithShape="1">
          <a:blip r:embed="rId14"/>
          <a:srcRect b="19486"/>
          <a:stretch/>
        </p:blipFill>
        <p:spPr>
          <a:xfrm>
            <a:off x="1333936" y="4269659"/>
            <a:ext cx="1132253" cy="1288945"/>
          </a:xfrm>
          <a:prstGeom prst="rect">
            <a:avLst/>
          </a:prstGeom>
        </p:spPr>
      </p:pic>
      <p:sp>
        <p:nvSpPr>
          <p:cNvPr id="30" name="CaixaDeTexto 16">
            <a:extLst>
              <a:ext uri="{FF2B5EF4-FFF2-40B4-BE49-F238E27FC236}">
                <a16:creationId xmlns:a16="http://schemas.microsoft.com/office/drawing/2014/main" id="{B841CEDD-EDD9-8F91-7D60-2B9F16C73EED}"/>
              </a:ext>
            </a:extLst>
          </p:cNvPr>
          <p:cNvSpPr txBox="1"/>
          <p:nvPr/>
        </p:nvSpPr>
        <p:spPr>
          <a:xfrm>
            <a:off x="2684407" y="4468169"/>
            <a:ext cx="2233681" cy="830997"/>
          </a:xfrm>
          <a:prstGeom prst="rect">
            <a:avLst/>
          </a:prstGeom>
          <a:noFill/>
          <a:ln w="28575">
            <a:solidFill>
              <a:srgbClr val="005C6D"/>
            </a:solidFill>
          </a:ln>
        </p:spPr>
        <p:txBody>
          <a:bodyPr wrap="square" lIns="91440" tIns="45720" rIns="91440" bIns="45720" rtlCol="0" anchor="t">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05C6D"/>
                </a:solidFill>
                <a:latin typeface="Calibri"/>
                <a:cs typeface="Calibri"/>
              </a:rPr>
              <a:t>10 White Papers authored by 10 expert Working Groups</a:t>
            </a:r>
          </a:p>
        </p:txBody>
      </p:sp>
      <p:sp>
        <p:nvSpPr>
          <p:cNvPr id="31" name="CaixaDeTexto 16">
            <a:extLst>
              <a:ext uri="{FF2B5EF4-FFF2-40B4-BE49-F238E27FC236}">
                <a16:creationId xmlns:a16="http://schemas.microsoft.com/office/drawing/2014/main" id="{0CD35E5D-CC6C-7E45-84F7-A05312597F94}"/>
              </a:ext>
            </a:extLst>
          </p:cNvPr>
          <p:cNvSpPr txBox="1"/>
          <p:nvPr/>
        </p:nvSpPr>
        <p:spPr>
          <a:xfrm>
            <a:off x="8336594" y="1382151"/>
            <a:ext cx="3489230" cy="2308324"/>
          </a:xfrm>
          <a:prstGeom prst="rect">
            <a:avLst/>
          </a:prstGeom>
          <a:noFill/>
          <a:ln w="28575">
            <a:solidFill>
              <a:srgbClr val="005C6D"/>
            </a:solidFill>
          </a:ln>
        </p:spPr>
        <p:txBody>
          <a:bodyPr wrap="square" lIns="91440" tIns="45720" rIns="91440" bIns="45720" rtlCol="0" anchor="t">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rgbClr val="005C6D"/>
                </a:solidFill>
                <a:latin typeface="Calibri"/>
                <a:cs typeface="Calibri"/>
              </a:rPr>
              <a:t>Vision 2030 Key Elements</a:t>
            </a:r>
          </a:p>
          <a:p>
            <a:endParaRPr lang="en-US" sz="1600">
              <a:solidFill>
                <a:srgbClr val="005C6D"/>
              </a:solidFill>
              <a:latin typeface="Calibri"/>
              <a:cs typeface="Calibri"/>
            </a:endParaRPr>
          </a:p>
          <a:p>
            <a:pPr marL="285750" indent="-285750">
              <a:buClr>
                <a:srgbClr val="005C6D"/>
              </a:buClr>
              <a:buFont typeface="Wingdings" panose="05000000000000000000" pitchFamily="2" charset="2"/>
              <a:buChar char="Ø"/>
            </a:pPr>
            <a:r>
              <a:rPr lang="en-US" sz="1600">
                <a:solidFill>
                  <a:srgbClr val="005C6D"/>
                </a:solidFill>
                <a:latin typeface="Calibri"/>
                <a:cs typeface="Calibri"/>
              </a:rPr>
              <a:t>Refinement of Challenges</a:t>
            </a:r>
          </a:p>
          <a:p>
            <a:pPr marL="285750" indent="-285750">
              <a:buClr>
                <a:srgbClr val="005C6D"/>
              </a:buClr>
              <a:buFont typeface="Wingdings" panose="05000000000000000000" pitchFamily="2" charset="2"/>
              <a:buChar char="Ø"/>
            </a:pPr>
            <a:endParaRPr lang="en-US" sz="1600">
              <a:solidFill>
                <a:srgbClr val="005C6D"/>
              </a:solidFill>
              <a:latin typeface="Calibri"/>
              <a:cs typeface="Calibri"/>
            </a:endParaRPr>
          </a:p>
          <a:p>
            <a:pPr marL="285750" indent="-285750">
              <a:buClr>
                <a:srgbClr val="005C6D"/>
              </a:buClr>
              <a:buFont typeface="Wingdings" panose="05000000000000000000" pitchFamily="2" charset="2"/>
              <a:buChar char="Ø"/>
            </a:pPr>
            <a:r>
              <a:rPr lang="en-US" sz="1600">
                <a:solidFill>
                  <a:srgbClr val="005C6D"/>
                </a:solidFill>
                <a:latin typeface="Calibri"/>
                <a:cs typeface="Calibri"/>
              </a:rPr>
              <a:t>Priorities by Challenges</a:t>
            </a:r>
          </a:p>
          <a:p>
            <a:pPr marL="285750" indent="-285750">
              <a:buClr>
                <a:srgbClr val="005C6D"/>
              </a:buClr>
              <a:buFont typeface="Wingdings" panose="05000000000000000000" pitchFamily="2" charset="2"/>
              <a:buChar char="Ø"/>
            </a:pPr>
            <a:endParaRPr lang="en-US" sz="1600">
              <a:solidFill>
                <a:srgbClr val="005C6D"/>
              </a:solidFill>
              <a:latin typeface="Calibri"/>
              <a:cs typeface="Calibri"/>
            </a:endParaRPr>
          </a:p>
          <a:p>
            <a:pPr marL="285750" indent="-285750">
              <a:buClr>
                <a:srgbClr val="005C6D"/>
              </a:buClr>
              <a:buFont typeface="Wingdings" panose="05000000000000000000" pitchFamily="2" charset="2"/>
              <a:buChar char="Ø"/>
            </a:pPr>
            <a:r>
              <a:rPr lang="en-US" sz="1600">
                <a:solidFill>
                  <a:srgbClr val="005C6D"/>
                </a:solidFill>
                <a:latin typeface="Calibri"/>
                <a:cs typeface="Calibri"/>
              </a:rPr>
              <a:t>Priorities across Challenges</a:t>
            </a:r>
          </a:p>
          <a:p>
            <a:pPr marL="285750" indent="-285750">
              <a:buClr>
                <a:srgbClr val="005C6D"/>
              </a:buClr>
              <a:buFont typeface="Wingdings" panose="05000000000000000000" pitchFamily="2" charset="2"/>
              <a:buChar char="Ø"/>
            </a:pPr>
            <a:endParaRPr lang="en-US" sz="1600">
              <a:solidFill>
                <a:srgbClr val="005C6D"/>
              </a:solidFill>
              <a:latin typeface="Calibri"/>
              <a:cs typeface="Calibri"/>
            </a:endParaRPr>
          </a:p>
          <a:p>
            <a:pPr marL="285750" indent="-285750">
              <a:buClr>
                <a:srgbClr val="005C6D"/>
              </a:buClr>
              <a:buFont typeface="Wingdings" panose="05000000000000000000" pitchFamily="2" charset="2"/>
              <a:buChar char="Ø"/>
            </a:pPr>
            <a:r>
              <a:rPr lang="en-US" sz="1600">
                <a:solidFill>
                  <a:srgbClr val="005C6D"/>
                </a:solidFill>
                <a:latin typeface="Calibri"/>
                <a:cs typeface="Calibri"/>
              </a:rPr>
              <a:t>Cross-Cutting Issues</a:t>
            </a:r>
          </a:p>
        </p:txBody>
      </p:sp>
      <p:pic>
        <p:nvPicPr>
          <p:cNvPr id="5" name="Picture 4">
            <a:extLst>
              <a:ext uri="{FF2B5EF4-FFF2-40B4-BE49-F238E27FC236}">
                <a16:creationId xmlns:a16="http://schemas.microsoft.com/office/drawing/2014/main" id="{CDE3BE07-C8A8-C8A7-AAA5-AFF533D9D919}"/>
              </a:ext>
            </a:extLst>
          </p:cNvPr>
          <p:cNvPicPr>
            <a:picLocks noChangeAspect="1"/>
          </p:cNvPicPr>
          <p:nvPr/>
        </p:nvPicPr>
        <p:blipFill>
          <a:blip r:embed="rId15"/>
          <a:stretch>
            <a:fillRect/>
          </a:stretch>
        </p:blipFill>
        <p:spPr>
          <a:xfrm>
            <a:off x="8336594" y="4027250"/>
            <a:ext cx="3489230" cy="1336671"/>
          </a:xfrm>
          <a:prstGeom prst="rect">
            <a:avLst/>
          </a:prstGeom>
        </p:spPr>
      </p:pic>
      <p:sp>
        <p:nvSpPr>
          <p:cNvPr id="10" name="CaixaDeTexto 14">
            <a:extLst>
              <a:ext uri="{FF2B5EF4-FFF2-40B4-BE49-F238E27FC236}">
                <a16:creationId xmlns:a16="http://schemas.microsoft.com/office/drawing/2014/main" id="{1A8C5192-FE4E-CDC8-4AF7-CFFF6CAB9229}"/>
              </a:ext>
            </a:extLst>
          </p:cNvPr>
          <p:cNvSpPr txBox="1"/>
          <p:nvPr/>
        </p:nvSpPr>
        <p:spPr>
          <a:xfrm>
            <a:off x="649434" y="497479"/>
            <a:ext cx="10281325" cy="461665"/>
          </a:xfrm>
          <a:prstGeom prst="rect">
            <a:avLst/>
          </a:prstGeom>
          <a:noFill/>
        </p:spPr>
        <p:txBody>
          <a:bodyPr wrap="square" rtlCol="0">
            <a:spAutoFit/>
          </a:bodyPr>
          <a:lstStyle/>
          <a:p>
            <a:r>
              <a:rPr lang="fr-FR" sz="2400" b="1" dirty="0">
                <a:solidFill>
                  <a:schemeClr val="bg1"/>
                </a:solidFill>
                <a:latin typeface="DIN Pro Regular" panose="020B0504020101020102" pitchFamily="34" charset="0"/>
              </a:rPr>
              <a:t>VISION 2030 WHITE PAPERS</a:t>
            </a:r>
            <a:endParaRPr lang="en-US" sz="2700" b="1" dirty="0">
              <a:solidFill>
                <a:schemeClr val="bg1"/>
              </a:solidFill>
              <a:latin typeface="DIN Pro Regular" panose="020B0504020101020102"/>
              <a:cs typeface="DIN Pro Bold" panose="020B0504020101020102" pitchFamily="34" charset="0"/>
            </a:endParaRPr>
          </a:p>
        </p:txBody>
      </p:sp>
      <p:sp>
        <p:nvSpPr>
          <p:cNvPr id="15" name="Rectangle 14">
            <a:extLst>
              <a:ext uri="{FF2B5EF4-FFF2-40B4-BE49-F238E27FC236}">
                <a16:creationId xmlns:a16="http://schemas.microsoft.com/office/drawing/2014/main" id="{06FFF845-DF73-AD31-722E-973432EB4E3F}"/>
              </a:ext>
            </a:extLst>
          </p:cNvPr>
          <p:cNvSpPr/>
          <p:nvPr/>
        </p:nvSpPr>
        <p:spPr>
          <a:xfrm>
            <a:off x="62704" y="2845599"/>
            <a:ext cx="4894598" cy="1378743"/>
          </a:xfrm>
          <a:prstGeom prst="rect">
            <a:avLst/>
          </a:prstGeom>
          <a:noFill/>
          <a:ln w="28575">
            <a:solidFill>
              <a:srgbClr val="005C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69F776A-504D-22DC-109F-945908753375}"/>
              </a:ext>
            </a:extLst>
          </p:cNvPr>
          <p:cNvSpPr/>
          <p:nvPr/>
        </p:nvSpPr>
        <p:spPr>
          <a:xfrm>
            <a:off x="62703" y="4228964"/>
            <a:ext cx="1218083" cy="1378743"/>
          </a:xfrm>
          <a:prstGeom prst="rect">
            <a:avLst/>
          </a:prstGeom>
          <a:noFill/>
          <a:ln w="28575">
            <a:solidFill>
              <a:srgbClr val="005C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COS at the WMO International Greenhouse Gas Monitoring ...">
            <a:extLst>
              <a:ext uri="{FF2B5EF4-FFF2-40B4-BE49-F238E27FC236}">
                <a16:creationId xmlns:a16="http://schemas.microsoft.com/office/drawing/2014/main" id="{37624DDB-A9F4-CFDA-A528-37F9D71F86C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544" y="3654422"/>
            <a:ext cx="542165" cy="5102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COS at the WMO International Greenhouse Gas Monitoring ...">
            <a:extLst>
              <a:ext uri="{FF2B5EF4-FFF2-40B4-BE49-F238E27FC236}">
                <a16:creationId xmlns:a16="http://schemas.microsoft.com/office/drawing/2014/main" id="{A791C9C5-69BE-1BEC-F5E9-1A8691FB33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33701" y="3677500"/>
            <a:ext cx="542164" cy="5102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COS at the WMO International Greenhouse Gas Monitoring ...">
            <a:extLst>
              <a:ext uri="{FF2B5EF4-FFF2-40B4-BE49-F238E27FC236}">
                <a16:creationId xmlns:a16="http://schemas.microsoft.com/office/drawing/2014/main" id="{57DB8ADB-D0F1-1BD3-F6F9-8CE2AB64D8C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48055" y="3700868"/>
            <a:ext cx="542164" cy="5102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COS at the WMO International Greenhouse Gas Monitoring ...">
            <a:extLst>
              <a:ext uri="{FF2B5EF4-FFF2-40B4-BE49-F238E27FC236}">
                <a16:creationId xmlns:a16="http://schemas.microsoft.com/office/drawing/2014/main" id="{1A3BBE9F-16EC-89CF-C9D0-4F67D0D02A8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9076" y="3716381"/>
            <a:ext cx="542164" cy="5102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COS at the WMO International Greenhouse Gas Monitoring ...">
            <a:extLst>
              <a:ext uri="{FF2B5EF4-FFF2-40B4-BE49-F238E27FC236}">
                <a16:creationId xmlns:a16="http://schemas.microsoft.com/office/drawing/2014/main" id="{C9820290-3025-644C-2FE9-8344A3D5A3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9934" y="5124974"/>
            <a:ext cx="520166" cy="51027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qr code on a white background&#10;&#10;Description automatically generated">
            <a:extLst>
              <a:ext uri="{FF2B5EF4-FFF2-40B4-BE49-F238E27FC236}">
                <a16:creationId xmlns:a16="http://schemas.microsoft.com/office/drawing/2014/main" id="{DDD91657-73B0-F5CD-FB01-C3E845625FB0}"/>
              </a:ext>
            </a:extLst>
          </p:cNvPr>
          <p:cNvPicPr>
            <a:picLocks noChangeAspect="1"/>
          </p:cNvPicPr>
          <p:nvPr/>
        </p:nvPicPr>
        <p:blipFill>
          <a:blip r:embed="rId17"/>
          <a:stretch>
            <a:fillRect/>
          </a:stretch>
        </p:blipFill>
        <p:spPr>
          <a:xfrm>
            <a:off x="7077152" y="412879"/>
            <a:ext cx="1126948" cy="1122348"/>
          </a:xfrm>
          <a:prstGeom prst="rect">
            <a:avLst/>
          </a:prstGeom>
        </p:spPr>
      </p:pic>
    </p:spTree>
    <p:extLst>
      <p:ext uri="{BB962C8B-B14F-4D97-AF65-F5344CB8AC3E}">
        <p14:creationId xmlns:p14="http://schemas.microsoft.com/office/powerpoint/2010/main" val="110404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tângulo 43">
            <a:extLst>
              <a:ext uri="{FF2B5EF4-FFF2-40B4-BE49-F238E27FC236}">
                <a16:creationId xmlns:a16="http://schemas.microsoft.com/office/drawing/2014/main" id="{DF2F25D1-56F1-8E6E-9D26-7C32D56FAD48}"/>
              </a:ext>
            </a:extLst>
          </p:cNvPr>
          <p:cNvSpPr/>
          <p:nvPr/>
        </p:nvSpPr>
        <p:spPr>
          <a:xfrm>
            <a:off x="6514" y="-12724"/>
            <a:ext cx="12192000" cy="1175639"/>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 name="Retângulo 5">
            <a:extLst>
              <a:ext uri="{FF2B5EF4-FFF2-40B4-BE49-F238E27FC236}">
                <a16:creationId xmlns:a16="http://schemas.microsoft.com/office/drawing/2014/main" id="{5B1F49BE-530E-E796-0788-439B286F1158}"/>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3" name="Retângulo 12">
            <a:extLst>
              <a:ext uri="{FF2B5EF4-FFF2-40B4-BE49-F238E27FC236}">
                <a16:creationId xmlns:a16="http://schemas.microsoft.com/office/drawing/2014/main" id="{5088E9F9-B7BB-9E53-7B90-801FD43141D0}"/>
              </a:ext>
            </a:extLst>
          </p:cNvPr>
          <p:cNvSpPr/>
          <p:nvPr/>
        </p:nvSpPr>
        <p:spPr>
          <a:xfrm>
            <a:off x="-2381" y="1168297"/>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4" name="Retângulo 13">
            <a:extLst>
              <a:ext uri="{FF2B5EF4-FFF2-40B4-BE49-F238E27FC236}">
                <a16:creationId xmlns:a16="http://schemas.microsoft.com/office/drawing/2014/main" id="{67D0C5C9-7AD1-3653-9D68-00337813369E}"/>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342D8370-7CC7-B57F-57A8-E7623C15621F}"/>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 name="Retângulo 11">
            <a:extLst>
              <a:ext uri="{FF2B5EF4-FFF2-40B4-BE49-F238E27FC236}">
                <a16:creationId xmlns:a16="http://schemas.microsoft.com/office/drawing/2014/main" id="{90655C59-7768-69E7-7003-F7C6F1597172}"/>
              </a:ext>
            </a:extLst>
          </p:cNvPr>
          <p:cNvSpPr/>
          <p:nvPr/>
        </p:nvSpPr>
        <p:spPr>
          <a:xfrm>
            <a:off x="247135" y="5865236"/>
            <a:ext cx="329514" cy="68055"/>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pic>
        <p:nvPicPr>
          <p:cNvPr id="18" name="Picture 17" descr="A picture containing text, businesscard, font, logo&#10;&#10;Description automatically generated">
            <a:extLst>
              <a:ext uri="{FF2B5EF4-FFF2-40B4-BE49-F238E27FC236}">
                <a16:creationId xmlns:a16="http://schemas.microsoft.com/office/drawing/2014/main" id="{28E6C04F-DFA0-2697-9513-77C7E4A969F0}"/>
              </a:ext>
            </a:extLst>
          </p:cNvPr>
          <p:cNvPicPr>
            <a:picLocks noChangeAspect="1"/>
          </p:cNvPicPr>
          <p:nvPr/>
        </p:nvPicPr>
        <p:blipFill>
          <a:blip r:embed="rId3"/>
          <a:stretch>
            <a:fillRect/>
          </a:stretch>
        </p:blipFill>
        <p:spPr>
          <a:xfrm>
            <a:off x="252268" y="5938501"/>
            <a:ext cx="2144287" cy="837612"/>
          </a:xfrm>
          <a:prstGeom prst="rect">
            <a:avLst/>
          </a:prstGeom>
        </p:spPr>
      </p:pic>
      <p:sp>
        <p:nvSpPr>
          <p:cNvPr id="3" name="CaixaDeTexto 14">
            <a:extLst>
              <a:ext uri="{FF2B5EF4-FFF2-40B4-BE49-F238E27FC236}">
                <a16:creationId xmlns:a16="http://schemas.microsoft.com/office/drawing/2014/main" id="{68653A0E-EDD4-1F2A-1587-597EB40B6541}"/>
              </a:ext>
            </a:extLst>
          </p:cNvPr>
          <p:cNvSpPr txBox="1"/>
          <p:nvPr/>
        </p:nvSpPr>
        <p:spPr>
          <a:xfrm>
            <a:off x="649434" y="497479"/>
            <a:ext cx="10862862" cy="461665"/>
          </a:xfrm>
          <a:prstGeom prst="rect">
            <a:avLst/>
          </a:prstGeom>
          <a:noFill/>
        </p:spPr>
        <p:txBody>
          <a:bodyPr wrap="square" rtlCol="0">
            <a:spAutoFit/>
          </a:bodyPr>
          <a:lstStyle/>
          <a:p>
            <a:r>
              <a:rPr lang="fr-FR" sz="2400" b="1" dirty="0">
                <a:solidFill>
                  <a:schemeClr val="bg1"/>
                </a:solidFill>
                <a:latin typeface="DIN Pro Regular" panose="020B0504020101020102" pitchFamily="34" charset="0"/>
              </a:rPr>
              <a:t>CONNECTIONS WITH WMO – </a:t>
            </a:r>
            <a:r>
              <a:rPr lang="fr-FR" sz="2400" b="1" dirty="0" err="1">
                <a:solidFill>
                  <a:schemeClr val="bg1"/>
                </a:solidFill>
                <a:latin typeface="DIN Pro Regular" panose="020B0504020101020102" pitchFamily="34" charset="0"/>
              </a:rPr>
              <a:t>Climate</a:t>
            </a:r>
            <a:r>
              <a:rPr lang="fr-FR" sz="2400" b="1" dirty="0">
                <a:solidFill>
                  <a:schemeClr val="bg1"/>
                </a:solidFill>
                <a:latin typeface="DIN Pro Regular" panose="020B0504020101020102" pitchFamily="34" charset="0"/>
              </a:rPr>
              <a:t> Change and Ocean </a:t>
            </a:r>
            <a:r>
              <a:rPr lang="fr-FR" sz="2400" b="1" dirty="0" err="1">
                <a:solidFill>
                  <a:schemeClr val="bg1"/>
                </a:solidFill>
                <a:latin typeface="DIN Pro Regular" panose="020B0504020101020102" pitchFamily="34" charset="0"/>
              </a:rPr>
              <a:t>Hazards</a:t>
            </a:r>
            <a:endParaRPr lang="en-US" sz="2700" b="1" dirty="0">
              <a:solidFill>
                <a:schemeClr val="bg1"/>
              </a:solidFill>
              <a:latin typeface="DIN Pro Regular" panose="020B0504020101020102"/>
              <a:cs typeface="DIN Pro Bold" panose="020B0504020101020102" pitchFamily="34" charset="0"/>
            </a:endParaRPr>
          </a:p>
        </p:txBody>
      </p:sp>
      <p:sp>
        <p:nvSpPr>
          <p:cNvPr id="5" name="Rectangle 4">
            <a:extLst>
              <a:ext uri="{FF2B5EF4-FFF2-40B4-BE49-F238E27FC236}">
                <a16:creationId xmlns:a16="http://schemas.microsoft.com/office/drawing/2014/main" id="{BF3376FF-8B89-CA56-3A52-E841DB87804F}"/>
              </a:ext>
            </a:extLst>
          </p:cNvPr>
          <p:cNvSpPr/>
          <p:nvPr/>
        </p:nvSpPr>
        <p:spPr>
          <a:xfrm>
            <a:off x="-2381" y="2993835"/>
            <a:ext cx="6098381" cy="2765095"/>
          </a:xfrm>
          <a:prstGeom prst="rect">
            <a:avLst/>
          </a:prstGeom>
          <a:solidFill>
            <a:srgbClr val="005C6D"/>
          </a:solidFill>
          <a:ln>
            <a:solidFill>
              <a:srgbClr val="005C6D"/>
            </a:solid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p>
            <a:pPr lvl="0">
              <a:spcAft>
                <a:spcPts val="600"/>
              </a:spcAft>
            </a:pPr>
            <a:r>
              <a:rPr lang="en-US" sz="1400" dirty="0">
                <a:latin typeface="DIN Pro Medium" panose="020B0604020101020102" pitchFamily="34" charset="0"/>
                <a:cs typeface="DIN Pro Medium" panose="020B0604020101020102" pitchFamily="34" charset="0"/>
              </a:rPr>
              <a:t>RECOMMENDATIONS </a:t>
            </a:r>
          </a:p>
          <a:p>
            <a:pPr marL="285750" lvl="0" indent="-285750">
              <a:spcAft>
                <a:spcPts val="600"/>
              </a:spcAft>
              <a:buFont typeface="Wingdings" panose="05000000000000000000" pitchFamily="2" charset="2"/>
              <a:buChar char="Ø"/>
            </a:pPr>
            <a:r>
              <a:rPr lang="en-US" sz="1400" dirty="0">
                <a:latin typeface="DIN Pro Medium" panose="020B0604020101020102" pitchFamily="34" charset="0"/>
                <a:cs typeface="DIN Pro Medium" panose="020B0604020101020102" pitchFamily="34" charset="0"/>
              </a:rPr>
              <a:t>Adaptive governance and management should be supported by </a:t>
            </a:r>
            <a:r>
              <a:rPr lang="en-US" sz="1400" dirty="0">
                <a:solidFill>
                  <a:srgbClr val="FFFF00"/>
                </a:solidFill>
                <a:highlight>
                  <a:srgbClr val="000000"/>
                </a:highlight>
                <a:latin typeface="DIN Pro Medium" panose="020B0604020101020102" pitchFamily="34" charset="0"/>
                <a:cs typeface="DIN Pro Medium" panose="020B0604020101020102" pitchFamily="34" charset="0"/>
              </a:rPr>
              <a:t>decision support tools for the assessment of vulnerability and risk to coastal communities and marine industries</a:t>
            </a:r>
            <a:r>
              <a:rPr lang="en-US" sz="1400" dirty="0">
                <a:solidFill>
                  <a:srgbClr val="FFFF00"/>
                </a:solidFill>
                <a:latin typeface="DIN Pro Medium" panose="020B0604020101020102" pitchFamily="34" charset="0"/>
                <a:cs typeface="DIN Pro Medium" panose="020B0604020101020102" pitchFamily="34" charset="0"/>
              </a:rPr>
              <a:t>, </a:t>
            </a:r>
            <a:r>
              <a:rPr lang="en-US" sz="1400" dirty="0">
                <a:latin typeface="DIN Pro Medium" panose="020B0604020101020102" pitchFamily="34" charset="0"/>
                <a:cs typeface="DIN Pro Medium" panose="020B0604020101020102" pitchFamily="34" charset="0"/>
              </a:rPr>
              <a:t>and for developing climate change adaptation pathways.</a:t>
            </a:r>
          </a:p>
          <a:p>
            <a:pPr marL="285750" indent="-285750">
              <a:spcAft>
                <a:spcPts val="600"/>
              </a:spcAft>
              <a:buFont typeface="Wingdings" panose="05000000000000000000" pitchFamily="2" charset="2"/>
              <a:buChar char="Ø"/>
            </a:pPr>
            <a:r>
              <a:rPr lang="en-US" sz="1400" dirty="0">
                <a:solidFill>
                  <a:srgbClr val="FFFF00"/>
                </a:solidFill>
                <a:highlight>
                  <a:srgbClr val="000000"/>
                </a:highlight>
                <a:latin typeface="DIN Pro Medium" panose="020B0604020101020102" pitchFamily="34" charset="0"/>
                <a:cs typeface="DIN Pro Medium" panose="020B0604020101020102" pitchFamily="34" charset="0"/>
              </a:rPr>
              <a:t>Equity in implementation. Prioritize fairness and inclusivity </a:t>
            </a:r>
            <a:r>
              <a:rPr lang="en-US" sz="1400" dirty="0">
                <a:latin typeface="DIN Pro Medium" panose="020B0604020101020102" pitchFamily="34" charset="0"/>
                <a:cs typeface="DIN Pro Medium" panose="020B0604020101020102" pitchFamily="34" charset="0"/>
              </a:rPr>
              <a:t>in the execution of mitigation and adaptation measures to ensure all stakeholders benefit equitably.</a:t>
            </a:r>
            <a:endParaRPr lang="en-US" sz="1400" dirty="0">
              <a:solidFill>
                <a:schemeClr val="bg1"/>
              </a:solidFill>
              <a:latin typeface="DIN Pro Medium" panose="020B0604020101020102" pitchFamily="34" charset="0"/>
              <a:cs typeface="DIN Pro Medium" panose="020B0604020101020102" pitchFamily="34" charset="0"/>
            </a:endParaRPr>
          </a:p>
        </p:txBody>
      </p:sp>
      <p:sp>
        <p:nvSpPr>
          <p:cNvPr id="10" name="Rectangle 9">
            <a:extLst>
              <a:ext uri="{FF2B5EF4-FFF2-40B4-BE49-F238E27FC236}">
                <a16:creationId xmlns:a16="http://schemas.microsoft.com/office/drawing/2014/main" id="{9F41063B-7A2B-A0FE-DD68-8CB41ACEB15F}"/>
              </a:ext>
            </a:extLst>
          </p:cNvPr>
          <p:cNvSpPr/>
          <p:nvPr/>
        </p:nvSpPr>
        <p:spPr>
          <a:xfrm>
            <a:off x="6093618" y="2993835"/>
            <a:ext cx="6098381" cy="2765095"/>
          </a:xfrm>
          <a:prstGeom prst="rect">
            <a:avLst/>
          </a:prstGeom>
          <a:solidFill>
            <a:schemeClr val="bg1"/>
          </a:solidFill>
          <a:ln>
            <a:solidFill>
              <a:srgbClr val="005C6D"/>
            </a:solid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p>
            <a:pPr lvl="0">
              <a:spcAft>
                <a:spcPts val="600"/>
              </a:spcAft>
            </a:pPr>
            <a:r>
              <a:rPr lang="en-US" sz="1400" dirty="0">
                <a:solidFill>
                  <a:srgbClr val="005C6D"/>
                </a:solidFill>
                <a:latin typeface="DIN Pro Medium" panose="020B0604020101020102" pitchFamily="34" charset="0"/>
                <a:cs typeface="DIN Pro Medium" panose="020B0604020101020102" pitchFamily="34" charset="0"/>
              </a:rPr>
              <a:t>RECOMMENDATIONS</a:t>
            </a:r>
          </a:p>
          <a:p>
            <a:pPr marL="285750" lvl="0" indent="-285750">
              <a:spcAft>
                <a:spcPts val="600"/>
              </a:spcAft>
              <a:buFont typeface="Wingdings" panose="05000000000000000000" pitchFamily="2" charset="2"/>
              <a:buChar char="Ø"/>
            </a:pPr>
            <a:r>
              <a:rPr lang="en-US" sz="1200" dirty="0">
                <a:solidFill>
                  <a:srgbClr val="005C6D"/>
                </a:solidFill>
                <a:latin typeface="DIN Pro Medium" panose="020B0604020101020102" pitchFamily="34" charset="0"/>
                <a:cs typeface="DIN Pro Medium" panose="020B0604020101020102" pitchFamily="34" charset="0"/>
              </a:rPr>
              <a:t>Developing an </a:t>
            </a:r>
            <a:r>
              <a:rPr lang="en-US" sz="1200" dirty="0">
                <a:solidFill>
                  <a:srgbClr val="FFFF00"/>
                </a:solidFill>
                <a:highlight>
                  <a:srgbClr val="000000"/>
                </a:highlight>
                <a:latin typeface="DIN Pro Medium" panose="020B0604020101020102" pitchFamily="34" charset="0"/>
                <a:cs typeface="DIN Pro Medium" panose="020B0604020101020102" pitchFamily="34" charset="0"/>
              </a:rPr>
              <a:t>open and accessible information system to support risk assessment and management, leveraging observations, advanced numerical/AI models, and people-centered early warning systems </a:t>
            </a:r>
            <a:r>
              <a:rPr lang="en-US" sz="1200" dirty="0">
                <a:solidFill>
                  <a:srgbClr val="005C6D"/>
                </a:solidFill>
                <a:latin typeface="DIN Pro Medium" panose="020B0604020101020102" pitchFamily="34" charset="0"/>
                <a:cs typeface="DIN Pro Medium" panose="020B0604020101020102" pitchFamily="34" charset="0"/>
              </a:rPr>
              <a:t>for multiple hazards.</a:t>
            </a:r>
          </a:p>
          <a:p>
            <a:pPr marL="285750" indent="-285750">
              <a:spcAft>
                <a:spcPts val="600"/>
              </a:spcAft>
              <a:buFont typeface="Wingdings" panose="05000000000000000000" pitchFamily="2" charset="2"/>
              <a:buChar char="Ø"/>
            </a:pPr>
            <a:r>
              <a:rPr lang="en-US" sz="1200" dirty="0">
                <a:solidFill>
                  <a:srgbClr val="005C6D"/>
                </a:solidFill>
                <a:latin typeface="DIN Pro Medium" panose="020B0604020101020102" pitchFamily="34" charset="0"/>
                <a:cs typeface="DIN Pro Medium" panose="020B0604020101020102" pitchFamily="34" charset="0"/>
              </a:rPr>
              <a:t>Integrating coastal resilience targets into SDGs, particularly by incorporating indicators for coastal cities within SDG 11, indicators for coastal and ocean hazards within SDG 13, and indicators for coastal resilience within SDG 14.</a:t>
            </a:r>
          </a:p>
          <a:p>
            <a:pPr marL="285750" indent="-285750">
              <a:spcAft>
                <a:spcPts val="600"/>
              </a:spcAft>
              <a:buFont typeface="Wingdings" panose="05000000000000000000" pitchFamily="2" charset="2"/>
              <a:buChar char="Ø"/>
            </a:pPr>
            <a:r>
              <a:rPr lang="en-US" sz="1200" dirty="0">
                <a:solidFill>
                  <a:srgbClr val="FFFF00"/>
                </a:solidFill>
                <a:highlight>
                  <a:srgbClr val="000000"/>
                </a:highlight>
                <a:latin typeface="DIN Pro Medium" panose="020B0604020101020102" pitchFamily="34" charset="0"/>
                <a:cs typeface="DIN Pro Medium" panose="020B0604020101020102" pitchFamily="34" charset="0"/>
              </a:rPr>
              <a:t>Establishing a Coastal Resilience Review of Requirement (C3R) proc</a:t>
            </a:r>
            <a:r>
              <a:rPr lang="en-US" sz="1200" dirty="0">
                <a:solidFill>
                  <a:srgbClr val="005C6D"/>
                </a:solidFill>
                <a:latin typeface="DIN Pro Medium" panose="020B0604020101020102" pitchFamily="34" charset="0"/>
                <a:cs typeface="DIN Pro Medium" panose="020B0604020101020102" pitchFamily="34" charset="0"/>
              </a:rPr>
              <a:t>ess, which involves clearly identifying diverse stakeholder needs and implementing a periodic consultation mechanism with Member States to assess progress.</a:t>
            </a:r>
          </a:p>
        </p:txBody>
      </p:sp>
      <p:sp>
        <p:nvSpPr>
          <p:cNvPr id="16" name="TextBox 15">
            <a:extLst>
              <a:ext uri="{FF2B5EF4-FFF2-40B4-BE49-F238E27FC236}">
                <a16:creationId xmlns:a16="http://schemas.microsoft.com/office/drawing/2014/main" id="{8404E743-4081-5A61-233A-27BADA0B0F95}"/>
              </a:ext>
            </a:extLst>
          </p:cNvPr>
          <p:cNvSpPr txBox="1"/>
          <p:nvPr/>
        </p:nvSpPr>
        <p:spPr>
          <a:xfrm>
            <a:off x="-2381" y="1441143"/>
            <a:ext cx="6095999" cy="1231106"/>
          </a:xfrm>
          <a:prstGeom prst="rect">
            <a:avLst/>
          </a:prstGeom>
          <a:noFill/>
        </p:spPr>
        <p:txBody>
          <a:bodyPr wrap="square">
            <a:spAutoFit/>
          </a:bodyPr>
          <a:lstStyle/>
          <a:p>
            <a:r>
              <a:rPr lang="en-US" sz="1600" dirty="0">
                <a:solidFill>
                  <a:srgbClr val="005C6D"/>
                </a:solidFill>
                <a:latin typeface="DIN Pro Medium" panose="020B0604020101020102" pitchFamily="34" charset="0"/>
                <a:cs typeface="DIN Pro Medium" panose="020B0604020101020102" pitchFamily="34" charset="0"/>
              </a:rPr>
              <a:t>CHALLENGE 5: Unlock ocean-based solutions to climate change</a:t>
            </a:r>
          </a:p>
          <a:p>
            <a:r>
              <a:rPr lang="en-US" sz="1400" dirty="0">
                <a:solidFill>
                  <a:srgbClr val="005C6D"/>
                </a:solidFill>
                <a:latin typeface="DIN Pro Regular" panose="020B0504020101020102" pitchFamily="34" charset="0"/>
                <a:cs typeface="DIN Pro Regular" panose="020B0504020101020102" pitchFamily="34" charset="0"/>
              </a:rPr>
              <a:t>‘Enhance understanding of the ocean-climate nexus and generate knowledge and solutions to mitigate, adapt and build resilience to the effects of climate change across all geographies and at all scales, and to improve services including predictions for the ocean, climate and weather’ </a:t>
            </a:r>
            <a:r>
              <a:rPr lang="en-US" sz="1600" dirty="0">
                <a:solidFill>
                  <a:srgbClr val="005C6D"/>
                </a:solidFill>
                <a:latin typeface="DIN Pro Regular" panose="020B0504020101020102" pitchFamily="34" charset="0"/>
                <a:cs typeface="DIN Pro Regular" panose="020B0504020101020102" pitchFamily="34" charset="0"/>
              </a:rPr>
              <a:t> </a:t>
            </a:r>
            <a:endParaRPr lang="en-US" sz="1600" dirty="0">
              <a:latin typeface="DIN Pro Regular" panose="020B0504020101020102" pitchFamily="34" charset="0"/>
              <a:cs typeface="DIN Pro Regular" panose="020B0504020101020102" pitchFamily="34" charset="0"/>
            </a:endParaRPr>
          </a:p>
        </p:txBody>
      </p:sp>
      <p:sp>
        <p:nvSpPr>
          <p:cNvPr id="17" name="Rectangle 16">
            <a:extLst>
              <a:ext uri="{FF2B5EF4-FFF2-40B4-BE49-F238E27FC236}">
                <a16:creationId xmlns:a16="http://schemas.microsoft.com/office/drawing/2014/main" id="{D3D74857-5051-E141-1884-6099ECC7A690}"/>
              </a:ext>
            </a:extLst>
          </p:cNvPr>
          <p:cNvSpPr/>
          <p:nvPr/>
        </p:nvSpPr>
        <p:spPr>
          <a:xfrm>
            <a:off x="6093618" y="1099070"/>
            <a:ext cx="6091868" cy="1894765"/>
          </a:xfrm>
          <a:prstGeom prst="rect">
            <a:avLst/>
          </a:prstGeom>
          <a:solidFill>
            <a:srgbClr val="005C6D"/>
          </a:solidFill>
          <a:ln>
            <a:solidFill>
              <a:srgbClr val="005C6D"/>
            </a:solid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285750" lvl="0" indent="-285750">
              <a:buFont typeface="Wingdings" panose="05000000000000000000" pitchFamily="2" charset="2"/>
              <a:buChar char="Ø"/>
            </a:pPr>
            <a:endParaRPr lang="en-US" sz="1400" b="1" dirty="0">
              <a:latin typeface="DIN Pro Medium" panose="020B0604020101020102" pitchFamily="34" charset="0"/>
              <a:cs typeface="DIN Pro Medium" panose="020B0604020101020102" pitchFamily="34" charset="0"/>
            </a:endParaRPr>
          </a:p>
        </p:txBody>
      </p:sp>
      <p:sp>
        <p:nvSpPr>
          <p:cNvPr id="19" name="TextBox 18">
            <a:extLst>
              <a:ext uri="{FF2B5EF4-FFF2-40B4-BE49-F238E27FC236}">
                <a16:creationId xmlns:a16="http://schemas.microsoft.com/office/drawing/2014/main" id="{39459634-87A1-89B7-AC50-8AF314FE145A}"/>
              </a:ext>
            </a:extLst>
          </p:cNvPr>
          <p:cNvSpPr txBox="1"/>
          <p:nvPr/>
        </p:nvSpPr>
        <p:spPr>
          <a:xfrm>
            <a:off x="6147444" y="1430635"/>
            <a:ext cx="6038042" cy="1200329"/>
          </a:xfrm>
          <a:prstGeom prst="rect">
            <a:avLst/>
          </a:prstGeom>
          <a:noFill/>
        </p:spPr>
        <p:txBody>
          <a:bodyPr wrap="square">
            <a:spAutoFit/>
          </a:bodyPr>
          <a:lstStyle/>
          <a:p>
            <a:r>
              <a:rPr lang="en-US" sz="1600" dirty="0">
                <a:solidFill>
                  <a:schemeClr val="bg1"/>
                </a:solidFill>
                <a:latin typeface="DIN Pro Medium" panose="020B0604020101020102" pitchFamily="34" charset="0"/>
                <a:cs typeface="DIN Pro Medium" panose="020B0604020101020102" pitchFamily="34" charset="0"/>
              </a:rPr>
              <a:t>CHALLENGE 6: Increase community resilience to ocean hazards</a:t>
            </a:r>
          </a:p>
          <a:p>
            <a:r>
              <a:rPr lang="en-US" sz="1400" dirty="0">
                <a:solidFill>
                  <a:schemeClr val="bg1"/>
                </a:solidFill>
                <a:latin typeface="DIN Pro Regular" panose="020B0504020101020102" pitchFamily="34" charset="0"/>
                <a:cs typeface="DIN Pro Regular" panose="020B0504020101020102" pitchFamily="34" charset="0"/>
              </a:rPr>
              <a:t>‘Enhance multi-hazard early warning services for all geophysical, ecological, biological, weather, climate and anthropogenic related ocean and coastal hazards, and mainstream community preparedness and resilience’</a:t>
            </a:r>
          </a:p>
        </p:txBody>
      </p:sp>
    </p:spTree>
    <p:extLst>
      <p:ext uri="{BB962C8B-B14F-4D97-AF65-F5344CB8AC3E}">
        <p14:creationId xmlns:p14="http://schemas.microsoft.com/office/powerpoint/2010/main" val="678205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tângulo 43">
            <a:extLst>
              <a:ext uri="{FF2B5EF4-FFF2-40B4-BE49-F238E27FC236}">
                <a16:creationId xmlns:a16="http://schemas.microsoft.com/office/drawing/2014/main" id="{DF2F25D1-56F1-8E6E-9D26-7C32D56FAD48}"/>
              </a:ext>
            </a:extLst>
          </p:cNvPr>
          <p:cNvSpPr/>
          <p:nvPr/>
        </p:nvSpPr>
        <p:spPr>
          <a:xfrm>
            <a:off x="6514" y="-12724"/>
            <a:ext cx="12192000" cy="1175639"/>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 name="Retângulo 5">
            <a:extLst>
              <a:ext uri="{FF2B5EF4-FFF2-40B4-BE49-F238E27FC236}">
                <a16:creationId xmlns:a16="http://schemas.microsoft.com/office/drawing/2014/main" id="{5B1F49BE-530E-E796-0788-439B286F1158}"/>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3" name="Retângulo 12">
            <a:extLst>
              <a:ext uri="{FF2B5EF4-FFF2-40B4-BE49-F238E27FC236}">
                <a16:creationId xmlns:a16="http://schemas.microsoft.com/office/drawing/2014/main" id="{5088E9F9-B7BB-9E53-7B90-801FD43141D0}"/>
              </a:ext>
            </a:extLst>
          </p:cNvPr>
          <p:cNvSpPr/>
          <p:nvPr/>
        </p:nvSpPr>
        <p:spPr>
          <a:xfrm>
            <a:off x="-2381" y="1168297"/>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4" name="Retângulo 13">
            <a:extLst>
              <a:ext uri="{FF2B5EF4-FFF2-40B4-BE49-F238E27FC236}">
                <a16:creationId xmlns:a16="http://schemas.microsoft.com/office/drawing/2014/main" id="{67D0C5C9-7AD1-3653-9D68-00337813369E}"/>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342D8370-7CC7-B57F-57A8-E7623C15621F}"/>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 name="Retângulo 11">
            <a:extLst>
              <a:ext uri="{FF2B5EF4-FFF2-40B4-BE49-F238E27FC236}">
                <a16:creationId xmlns:a16="http://schemas.microsoft.com/office/drawing/2014/main" id="{90655C59-7768-69E7-7003-F7C6F1597172}"/>
              </a:ext>
            </a:extLst>
          </p:cNvPr>
          <p:cNvSpPr/>
          <p:nvPr/>
        </p:nvSpPr>
        <p:spPr>
          <a:xfrm>
            <a:off x="247135" y="5865236"/>
            <a:ext cx="329514" cy="68055"/>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pic>
        <p:nvPicPr>
          <p:cNvPr id="18" name="Picture 17" descr="A picture containing text, businesscard, font, logo&#10;&#10;Description automatically generated">
            <a:extLst>
              <a:ext uri="{FF2B5EF4-FFF2-40B4-BE49-F238E27FC236}">
                <a16:creationId xmlns:a16="http://schemas.microsoft.com/office/drawing/2014/main" id="{28E6C04F-DFA0-2697-9513-77C7E4A969F0}"/>
              </a:ext>
            </a:extLst>
          </p:cNvPr>
          <p:cNvPicPr>
            <a:picLocks noChangeAspect="1"/>
          </p:cNvPicPr>
          <p:nvPr/>
        </p:nvPicPr>
        <p:blipFill>
          <a:blip r:embed="rId3"/>
          <a:stretch>
            <a:fillRect/>
          </a:stretch>
        </p:blipFill>
        <p:spPr>
          <a:xfrm>
            <a:off x="252268" y="5938501"/>
            <a:ext cx="2144287" cy="837612"/>
          </a:xfrm>
          <a:prstGeom prst="rect">
            <a:avLst/>
          </a:prstGeom>
        </p:spPr>
      </p:pic>
      <p:sp>
        <p:nvSpPr>
          <p:cNvPr id="3" name="CaixaDeTexto 14">
            <a:extLst>
              <a:ext uri="{FF2B5EF4-FFF2-40B4-BE49-F238E27FC236}">
                <a16:creationId xmlns:a16="http://schemas.microsoft.com/office/drawing/2014/main" id="{68653A0E-EDD4-1F2A-1587-597EB40B6541}"/>
              </a:ext>
            </a:extLst>
          </p:cNvPr>
          <p:cNvSpPr txBox="1"/>
          <p:nvPr/>
        </p:nvSpPr>
        <p:spPr>
          <a:xfrm>
            <a:off x="649434" y="497479"/>
            <a:ext cx="10734846" cy="461665"/>
          </a:xfrm>
          <a:prstGeom prst="rect">
            <a:avLst/>
          </a:prstGeom>
          <a:noFill/>
        </p:spPr>
        <p:txBody>
          <a:bodyPr wrap="square" rtlCol="0">
            <a:spAutoFit/>
          </a:bodyPr>
          <a:lstStyle/>
          <a:p>
            <a:r>
              <a:rPr lang="fr-FR" sz="2400" b="1" dirty="0">
                <a:solidFill>
                  <a:schemeClr val="bg1"/>
                </a:solidFill>
                <a:latin typeface="DIN Pro Regular" panose="020B0504020101020102" pitchFamily="34" charset="0"/>
              </a:rPr>
              <a:t>CONNECTIONS WITH WMO – </a:t>
            </a:r>
            <a:r>
              <a:rPr lang="fr-FR" sz="2400" b="1" dirty="0" err="1">
                <a:solidFill>
                  <a:schemeClr val="bg1"/>
                </a:solidFill>
                <a:latin typeface="DIN Pro Regular" panose="020B0504020101020102" pitchFamily="34" charset="0"/>
              </a:rPr>
              <a:t>Climate</a:t>
            </a:r>
            <a:r>
              <a:rPr lang="fr-FR" sz="2400" b="1" dirty="0">
                <a:solidFill>
                  <a:schemeClr val="bg1"/>
                </a:solidFill>
                <a:latin typeface="DIN Pro Regular" panose="020B0504020101020102" pitchFamily="34" charset="0"/>
              </a:rPr>
              <a:t> and </a:t>
            </a:r>
            <a:r>
              <a:rPr lang="fr-FR" sz="2400" b="1" dirty="0" err="1">
                <a:solidFill>
                  <a:schemeClr val="bg1"/>
                </a:solidFill>
                <a:latin typeface="DIN Pro Regular" panose="020B0504020101020102" pitchFamily="34" charset="0"/>
              </a:rPr>
              <a:t>Environmental</a:t>
            </a:r>
            <a:r>
              <a:rPr lang="fr-FR" sz="2400" b="1" dirty="0">
                <a:solidFill>
                  <a:schemeClr val="bg1"/>
                </a:solidFill>
                <a:latin typeface="DIN Pro Regular" panose="020B0504020101020102" pitchFamily="34" charset="0"/>
              </a:rPr>
              <a:t> Observations</a:t>
            </a:r>
            <a:endParaRPr lang="en-US" sz="2700" b="1" dirty="0">
              <a:solidFill>
                <a:schemeClr val="bg1"/>
              </a:solidFill>
              <a:latin typeface="DIN Pro Regular" panose="020B0504020101020102"/>
              <a:cs typeface="DIN Pro Bold" panose="020B0504020101020102" pitchFamily="34" charset="0"/>
            </a:endParaRPr>
          </a:p>
        </p:txBody>
      </p:sp>
      <p:sp>
        <p:nvSpPr>
          <p:cNvPr id="5" name="Rectangle 4">
            <a:extLst>
              <a:ext uri="{FF2B5EF4-FFF2-40B4-BE49-F238E27FC236}">
                <a16:creationId xmlns:a16="http://schemas.microsoft.com/office/drawing/2014/main" id="{BF3376FF-8B89-CA56-3A52-E841DB87804F}"/>
              </a:ext>
            </a:extLst>
          </p:cNvPr>
          <p:cNvSpPr/>
          <p:nvPr/>
        </p:nvSpPr>
        <p:spPr>
          <a:xfrm>
            <a:off x="-2382" y="2230483"/>
            <a:ext cx="12200895" cy="3478269"/>
          </a:xfrm>
          <a:prstGeom prst="rect">
            <a:avLst/>
          </a:prstGeom>
          <a:solidFill>
            <a:srgbClr val="005C6D"/>
          </a:solidFill>
          <a:ln>
            <a:solidFill>
              <a:srgbClr val="005C6D"/>
            </a:solid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p>
            <a:pPr lvl="0">
              <a:spcAft>
                <a:spcPts val="600"/>
              </a:spcAft>
            </a:pPr>
            <a:r>
              <a:rPr lang="en-US" sz="1400" dirty="0">
                <a:latin typeface="DIN Pro Medium" panose="020B0604020101020102" pitchFamily="34" charset="0"/>
                <a:cs typeface="DIN Pro Medium" panose="020B0604020101020102" pitchFamily="34" charset="0"/>
              </a:rPr>
              <a:t>RECOMMENDATIONS</a:t>
            </a:r>
          </a:p>
          <a:p>
            <a:pPr marL="285750" indent="-285750">
              <a:spcAft>
                <a:spcPts val="600"/>
              </a:spcAft>
              <a:buFont typeface="Wingdings" panose="05000000000000000000" pitchFamily="2" charset="2"/>
              <a:buChar char="Ø"/>
            </a:pPr>
            <a:r>
              <a:rPr lang="en-GB" sz="1400" dirty="0">
                <a:solidFill>
                  <a:srgbClr val="FFFF00"/>
                </a:solidFill>
                <a:highlight>
                  <a:srgbClr val="000000"/>
                </a:highlight>
                <a:latin typeface="DIN Pro Medium" panose="020B0604020101020102" pitchFamily="34" charset="0"/>
                <a:cs typeface="DIN Pro Medium" panose="020B0604020101020102" pitchFamily="34" charset="0"/>
              </a:rPr>
              <a:t>Upgrade and expand ocean observing capacity in poorly-observed areas</a:t>
            </a:r>
            <a:r>
              <a:rPr lang="en-GB" sz="1400" dirty="0">
                <a:latin typeface="DIN Pro Medium" panose="020B0604020101020102" pitchFamily="34" charset="0"/>
                <a:cs typeface="DIN Pro Medium" panose="020B0604020101020102" pitchFamily="34" charset="0"/>
              </a:rPr>
              <a:t> (e.g., polar regions, SIDS and LDCs, deep-ocean). Thematic priorities should focus on </a:t>
            </a:r>
            <a:r>
              <a:rPr lang="en-GB" sz="1400" dirty="0">
                <a:solidFill>
                  <a:srgbClr val="FFFF00"/>
                </a:solidFill>
                <a:highlight>
                  <a:srgbClr val="000000"/>
                </a:highlight>
                <a:latin typeface="DIN Pro Medium" panose="020B0604020101020102" pitchFamily="34" charset="0"/>
                <a:cs typeface="DIN Pro Medium" panose="020B0604020101020102" pitchFamily="34" charset="0"/>
              </a:rPr>
              <a:t>key climate risk and adaptation needs, extreme events, coastal services for ocean management</a:t>
            </a:r>
            <a:r>
              <a:rPr lang="en-GB" sz="1400" dirty="0">
                <a:latin typeface="DIN Pro Medium" panose="020B0604020101020102" pitchFamily="34" charset="0"/>
                <a:cs typeface="DIN Pro Medium" panose="020B0604020101020102" pitchFamily="34" charset="0"/>
              </a:rPr>
              <a:t>, ocean carbon, marine pollution, biogeochemistry, and biodiversity.</a:t>
            </a:r>
            <a:endParaRPr lang="en-US" sz="1400" dirty="0">
              <a:latin typeface="DIN Pro Medium" panose="020B0604020101020102" pitchFamily="34" charset="0"/>
              <a:cs typeface="DIN Pro Medium" panose="020B0604020101020102" pitchFamily="34" charset="0"/>
            </a:endParaRPr>
          </a:p>
          <a:p>
            <a:pPr marL="285750" indent="-285750">
              <a:spcAft>
                <a:spcPts val="600"/>
              </a:spcAft>
              <a:buFont typeface="Wingdings" panose="05000000000000000000" pitchFamily="2" charset="2"/>
              <a:buChar char="Ø"/>
            </a:pPr>
            <a:r>
              <a:rPr lang="en-GB" sz="1400" dirty="0">
                <a:solidFill>
                  <a:srgbClr val="FFFF00"/>
                </a:solidFill>
                <a:highlight>
                  <a:srgbClr val="000000"/>
                </a:highlight>
                <a:latin typeface="DIN Pro Medium" panose="020B0604020101020102" pitchFamily="34" charset="0"/>
                <a:cs typeface="DIN Pro Medium" panose="020B0604020101020102" pitchFamily="34" charset="0"/>
              </a:rPr>
              <a:t>Establish new and sustained financing mechanisms for global ocean observing, including resourcing for SIDS and LDCs</a:t>
            </a:r>
            <a:r>
              <a:rPr lang="en-GB" sz="1400" dirty="0">
                <a:latin typeface="DIN Pro Medium" panose="020B0604020101020102" pitchFamily="34" charset="0"/>
                <a:cs typeface="DIN Pro Medium" panose="020B0604020101020102" pitchFamily="34" charset="0"/>
              </a:rPr>
              <a:t>. Use economic models for ocean investment to diversify and accelerate investment in ocean observing and infrastructure from new actors. </a:t>
            </a:r>
          </a:p>
          <a:p>
            <a:pPr marL="285750" indent="-285750">
              <a:spcAft>
                <a:spcPts val="600"/>
              </a:spcAft>
              <a:buFont typeface="Wingdings" panose="05000000000000000000" pitchFamily="2" charset="2"/>
              <a:buChar char="Ø"/>
            </a:pPr>
            <a:r>
              <a:rPr lang="en-GB" sz="1400" dirty="0">
                <a:solidFill>
                  <a:srgbClr val="FFFF00"/>
                </a:solidFill>
                <a:highlight>
                  <a:srgbClr val="000000"/>
                </a:highlight>
                <a:latin typeface="DIN Pro Medium" panose="020B0604020101020102" pitchFamily="34" charset="0"/>
                <a:cs typeface="DIN Pro Medium" panose="020B0604020101020102" pitchFamily="34" charset="0"/>
              </a:rPr>
              <a:t>Integrate and harmonise observations across observing platforms (in situ, satellite, emerging networks). </a:t>
            </a:r>
            <a:r>
              <a:rPr lang="en-GB" sz="1400" dirty="0">
                <a:latin typeface="DIN Pro Medium" panose="020B0604020101020102" pitchFamily="34" charset="0"/>
                <a:cs typeface="DIN Pro Medium" panose="020B0604020101020102" pitchFamily="34" charset="0"/>
              </a:rPr>
              <a:t>Develop innovative in situ, autonomous and cost-effective technologies to maximise reach, ensuring standardisation and best practices. Lower technology barriers to ensure everyone has equitable access and use of observing technology (e.g. AI). </a:t>
            </a:r>
          </a:p>
          <a:p>
            <a:pPr marL="285750" indent="-285750">
              <a:spcAft>
                <a:spcPts val="600"/>
              </a:spcAft>
              <a:buFont typeface="Wingdings" panose="05000000000000000000" pitchFamily="2" charset="2"/>
              <a:buChar char="Ø"/>
            </a:pPr>
            <a:r>
              <a:rPr lang="en-GB" sz="1400" dirty="0">
                <a:latin typeface="DIN Pro Medium" panose="020B0604020101020102" pitchFamily="34" charset="0"/>
                <a:cs typeface="DIN Pro Medium" panose="020B0604020101020102" pitchFamily="34" charset="0"/>
              </a:rPr>
              <a:t>Training and capacity development will be critical across the observing ‘ecosystem’ outlined in the Framework for Ocean Observing (FOO), from data collection to data analysis and modelling, and for data use and application.</a:t>
            </a:r>
          </a:p>
        </p:txBody>
      </p:sp>
      <p:sp>
        <p:nvSpPr>
          <p:cNvPr id="16" name="TextBox 15">
            <a:extLst>
              <a:ext uri="{FF2B5EF4-FFF2-40B4-BE49-F238E27FC236}">
                <a16:creationId xmlns:a16="http://schemas.microsoft.com/office/drawing/2014/main" id="{8404E743-4081-5A61-233A-27BADA0B0F95}"/>
              </a:ext>
            </a:extLst>
          </p:cNvPr>
          <p:cNvSpPr txBox="1"/>
          <p:nvPr/>
        </p:nvSpPr>
        <p:spPr>
          <a:xfrm>
            <a:off x="-2383" y="1328724"/>
            <a:ext cx="11994685" cy="800219"/>
          </a:xfrm>
          <a:prstGeom prst="rect">
            <a:avLst/>
          </a:prstGeom>
          <a:noFill/>
        </p:spPr>
        <p:txBody>
          <a:bodyPr wrap="square">
            <a:spAutoFit/>
          </a:bodyPr>
          <a:lstStyle/>
          <a:p>
            <a:r>
              <a:rPr lang="en-US" dirty="0">
                <a:solidFill>
                  <a:srgbClr val="005C6D"/>
                </a:solidFill>
                <a:latin typeface="DIN Pro Medium" panose="020B0604020101020102" pitchFamily="34" charset="0"/>
                <a:cs typeface="DIN Pro Medium" panose="020B0604020101020102" pitchFamily="34" charset="0"/>
              </a:rPr>
              <a:t>CHALLENGE 7: Sustainably expand the Global Ocean Observing System</a:t>
            </a:r>
          </a:p>
          <a:p>
            <a:r>
              <a:rPr lang="en-US" sz="1400" b="0" i="0" dirty="0">
                <a:solidFill>
                  <a:srgbClr val="005C6D"/>
                </a:solidFill>
                <a:effectLst/>
                <a:highlight>
                  <a:srgbClr val="FFFFFF"/>
                </a:highlight>
                <a:latin typeface="DIN Pro Regular" panose="020B0504020101020102" pitchFamily="34" charset="0"/>
                <a:cs typeface="DIN Pro Regular" panose="020B0504020101020102" pitchFamily="34" charset="0"/>
              </a:rPr>
              <a:t>‘Ensure a sustainable ocean observing system across all ocean basins that delivers accessible, timely, and actionable data and information to all’ users.</a:t>
            </a:r>
            <a:endParaRPr lang="en-US" sz="1400" dirty="0">
              <a:solidFill>
                <a:srgbClr val="005C6D"/>
              </a:solidFill>
              <a:latin typeface="DIN Pro Regular" panose="020B0504020101020102" pitchFamily="34" charset="0"/>
              <a:cs typeface="DIN Pro Regular" panose="020B0504020101020102" pitchFamily="34" charset="0"/>
            </a:endParaRPr>
          </a:p>
        </p:txBody>
      </p:sp>
    </p:spTree>
    <p:extLst>
      <p:ext uri="{BB962C8B-B14F-4D97-AF65-F5344CB8AC3E}">
        <p14:creationId xmlns:p14="http://schemas.microsoft.com/office/powerpoint/2010/main" val="82219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tângulo 43">
            <a:extLst>
              <a:ext uri="{FF2B5EF4-FFF2-40B4-BE49-F238E27FC236}">
                <a16:creationId xmlns:a16="http://schemas.microsoft.com/office/drawing/2014/main" id="{DF2F25D1-56F1-8E6E-9D26-7C32D56FAD48}"/>
              </a:ext>
            </a:extLst>
          </p:cNvPr>
          <p:cNvSpPr/>
          <p:nvPr/>
        </p:nvSpPr>
        <p:spPr>
          <a:xfrm>
            <a:off x="6514" y="-12724"/>
            <a:ext cx="12192000" cy="1175639"/>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 name="Retângulo 5">
            <a:extLst>
              <a:ext uri="{FF2B5EF4-FFF2-40B4-BE49-F238E27FC236}">
                <a16:creationId xmlns:a16="http://schemas.microsoft.com/office/drawing/2014/main" id="{5B1F49BE-530E-E796-0788-439B286F1158}"/>
              </a:ext>
            </a:extLst>
          </p:cNvPr>
          <p:cNvSpPr/>
          <p:nvPr/>
        </p:nvSpPr>
        <p:spPr>
          <a:xfrm>
            <a:off x="0" y="5912524"/>
            <a:ext cx="12192000" cy="945476"/>
          </a:xfrm>
          <a:prstGeom prst="rect">
            <a:avLst/>
          </a:prstGeom>
          <a:solidFill>
            <a:srgbClr val="005C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3" name="Retângulo 12">
            <a:extLst>
              <a:ext uri="{FF2B5EF4-FFF2-40B4-BE49-F238E27FC236}">
                <a16:creationId xmlns:a16="http://schemas.microsoft.com/office/drawing/2014/main" id="{5088E9F9-B7BB-9E53-7B90-801FD43141D0}"/>
              </a:ext>
            </a:extLst>
          </p:cNvPr>
          <p:cNvSpPr/>
          <p:nvPr/>
        </p:nvSpPr>
        <p:spPr>
          <a:xfrm>
            <a:off x="-2381" y="1168297"/>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4" name="Retângulo 13">
            <a:extLst>
              <a:ext uri="{FF2B5EF4-FFF2-40B4-BE49-F238E27FC236}">
                <a16:creationId xmlns:a16="http://schemas.microsoft.com/office/drawing/2014/main" id="{67D0C5C9-7AD1-3653-9D68-00337813369E}"/>
              </a:ext>
            </a:extLst>
          </p:cNvPr>
          <p:cNvSpPr/>
          <p:nvPr/>
        </p:nvSpPr>
        <p:spPr>
          <a:xfrm>
            <a:off x="247135" y="337751"/>
            <a:ext cx="329514" cy="889433"/>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342D8370-7CC7-B57F-57A8-E7623C15621F}"/>
              </a:ext>
            </a:extLst>
          </p:cNvPr>
          <p:cNvSpPr/>
          <p:nvPr/>
        </p:nvSpPr>
        <p:spPr>
          <a:xfrm>
            <a:off x="-2381" y="5861274"/>
            <a:ext cx="12194380" cy="58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 name="Retângulo 11">
            <a:extLst>
              <a:ext uri="{FF2B5EF4-FFF2-40B4-BE49-F238E27FC236}">
                <a16:creationId xmlns:a16="http://schemas.microsoft.com/office/drawing/2014/main" id="{90655C59-7768-69E7-7003-F7C6F1597172}"/>
              </a:ext>
            </a:extLst>
          </p:cNvPr>
          <p:cNvSpPr/>
          <p:nvPr/>
        </p:nvSpPr>
        <p:spPr>
          <a:xfrm>
            <a:off x="247135" y="5865236"/>
            <a:ext cx="329514" cy="68055"/>
          </a:xfrm>
          <a:prstGeom prst="rect">
            <a:avLst/>
          </a:prstGeom>
          <a:solidFill>
            <a:srgbClr val="0CA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pic>
        <p:nvPicPr>
          <p:cNvPr id="18" name="Picture 17" descr="A picture containing text, businesscard, font, logo&#10;&#10;Description automatically generated">
            <a:extLst>
              <a:ext uri="{FF2B5EF4-FFF2-40B4-BE49-F238E27FC236}">
                <a16:creationId xmlns:a16="http://schemas.microsoft.com/office/drawing/2014/main" id="{28E6C04F-DFA0-2697-9513-77C7E4A969F0}"/>
              </a:ext>
            </a:extLst>
          </p:cNvPr>
          <p:cNvPicPr>
            <a:picLocks noChangeAspect="1"/>
          </p:cNvPicPr>
          <p:nvPr/>
        </p:nvPicPr>
        <p:blipFill>
          <a:blip r:embed="rId3"/>
          <a:stretch>
            <a:fillRect/>
          </a:stretch>
        </p:blipFill>
        <p:spPr>
          <a:xfrm>
            <a:off x="252268" y="5938501"/>
            <a:ext cx="2144287" cy="837612"/>
          </a:xfrm>
          <a:prstGeom prst="rect">
            <a:avLst/>
          </a:prstGeom>
        </p:spPr>
      </p:pic>
      <p:sp>
        <p:nvSpPr>
          <p:cNvPr id="3" name="CaixaDeTexto 14">
            <a:extLst>
              <a:ext uri="{FF2B5EF4-FFF2-40B4-BE49-F238E27FC236}">
                <a16:creationId xmlns:a16="http://schemas.microsoft.com/office/drawing/2014/main" id="{68653A0E-EDD4-1F2A-1587-597EB40B6541}"/>
              </a:ext>
            </a:extLst>
          </p:cNvPr>
          <p:cNvSpPr txBox="1"/>
          <p:nvPr/>
        </p:nvSpPr>
        <p:spPr>
          <a:xfrm>
            <a:off x="649434" y="497479"/>
            <a:ext cx="11036598" cy="461665"/>
          </a:xfrm>
          <a:prstGeom prst="rect">
            <a:avLst/>
          </a:prstGeom>
          <a:noFill/>
        </p:spPr>
        <p:txBody>
          <a:bodyPr wrap="square" rtlCol="0">
            <a:spAutoFit/>
          </a:bodyPr>
          <a:lstStyle/>
          <a:p>
            <a:r>
              <a:rPr lang="fr-FR" sz="2400" b="1" dirty="0">
                <a:solidFill>
                  <a:schemeClr val="bg1"/>
                </a:solidFill>
                <a:latin typeface="DIN Pro Regular" panose="020B0504020101020102" pitchFamily="34" charset="0"/>
              </a:rPr>
              <a:t>CONNECTIONS WITH WMO – Tools, </a:t>
            </a:r>
            <a:r>
              <a:rPr lang="fr-FR" sz="2400" b="1" dirty="0" err="1">
                <a:solidFill>
                  <a:schemeClr val="bg1"/>
                </a:solidFill>
                <a:latin typeface="DIN Pro Regular" panose="020B0504020101020102" pitchFamily="34" charset="0"/>
              </a:rPr>
              <a:t>Forecasting</a:t>
            </a:r>
            <a:r>
              <a:rPr lang="fr-FR" sz="2400" b="1" dirty="0">
                <a:solidFill>
                  <a:schemeClr val="bg1"/>
                </a:solidFill>
                <a:latin typeface="DIN Pro Regular" panose="020B0504020101020102" pitchFamily="34" charset="0"/>
              </a:rPr>
              <a:t> and </a:t>
            </a:r>
            <a:r>
              <a:rPr lang="fr-FR" sz="2400" b="1" dirty="0" err="1">
                <a:solidFill>
                  <a:schemeClr val="bg1"/>
                </a:solidFill>
                <a:latin typeface="DIN Pro Regular" panose="020B0504020101020102" pitchFamily="34" charset="0"/>
              </a:rPr>
              <a:t>Capacity</a:t>
            </a:r>
            <a:r>
              <a:rPr lang="fr-FR" sz="2400" b="1" dirty="0">
                <a:solidFill>
                  <a:schemeClr val="bg1"/>
                </a:solidFill>
                <a:latin typeface="DIN Pro Regular" panose="020B0504020101020102" pitchFamily="34" charset="0"/>
              </a:rPr>
              <a:t> </a:t>
            </a:r>
            <a:r>
              <a:rPr lang="fr-FR" sz="2400" b="1" dirty="0" err="1">
                <a:solidFill>
                  <a:schemeClr val="bg1"/>
                </a:solidFill>
                <a:latin typeface="DIN Pro Regular" panose="020B0504020101020102" pitchFamily="34" charset="0"/>
              </a:rPr>
              <a:t>Development</a:t>
            </a:r>
            <a:r>
              <a:rPr lang="fr-FR" sz="2400" b="1" dirty="0">
                <a:solidFill>
                  <a:schemeClr val="bg1"/>
                </a:solidFill>
                <a:latin typeface="DIN Pro Regular" panose="020B0504020101020102" pitchFamily="34" charset="0"/>
              </a:rPr>
              <a:t> </a:t>
            </a:r>
            <a:endParaRPr lang="en-US" sz="2700" b="1" dirty="0">
              <a:solidFill>
                <a:schemeClr val="bg1"/>
              </a:solidFill>
              <a:latin typeface="DIN Pro Regular" panose="020B0504020101020102"/>
              <a:cs typeface="DIN Pro Bold" panose="020B0504020101020102" pitchFamily="34" charset="0"/>
            </a:endParaRPr>
          </a:p>
        </p:txBody>
      </p:sp>
      <p:sp>
        <p:nvSpPr>
          <p:cNvPr id="5" name="Rectangle 4">
            <a:extLst>
              <a:ext uri="{FF2B5EF4-FFF2-40B4-BE49-F238E27FC236}">
                <a16:creationId xmlns:a16="http://schemas.microsoft.com/office/drawing/2014/main" id="{BF3376FF-8B89-CA56-3A52-E841DB87804F}"/>
              </a:ext>
            </a:extLst>
          </p:cNvPr>
          <p:cNvSpPr/>
          <p:nvPr/>
        </p:nvSpPr>
        <p:spPr>
          <a:xfrm>
            <a:off x="-2381" y="2906032"/>
            <a:ext cx="6098381" cy="2852897"/>
          </a:xfrm>
          <a:prstGeom prst="rect">
            <a:avLst/>
          </a:prstGeom>
          <a:solidFill>
            <a:srgbClr val="005C6D"/>
          </a:solidFill>
          <a:ln>
            <a:solidFill>
              <a:srgbClr val="005C6D"/>
            </a:solid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p>
            <a:pPr lvl="0">
              <a:spcAft>
                <a:spcPts val="600"/>
              </a:spcAft>
            </a:pPr>
            <a:r>
              <a:rPr lang="en-US" sz="1400" dirty="0">
                <a:latin typeface="DIN Pro Medium" panose="020B0604020101020102" pitchFamily="34" charset="0"/>
                <a:cs typeface="DIN Pro Medium" panose="020B0604020101020102" pitchFamily="34" charset="0"/>
              </a:rPr>
              <a:t>RECOMMENDATIONS </a:t>
            </a:r>
            <a:endParaRPr lang="en-US" sz="1200" dirty="0">
              <a:latin typeface="DIN Pro Medium" panose="020B0604020101020102" pitchFamily="34" charset="0"/>
              <a:cs typeface="DIN Pro Medium" panose="020B0604020101020102" pitchFamily="34" charset="0"/>
            </a:endParaRPr>
          </a:p>
          <a:p>
            <a:pPr marL="342900" marR="0" lvl="0" indent="-342900" algn="just" rtl="0" fontAlgn="base">
              <a:lnSpc>
                <a:spcPct val="115000"/>
              </a:lnSpc>
              <a:spcAft>
                <a:spcPts val="600"/>
              </a:spcAft>
              <a:buFont typeface="Wingdings" panose="05000000000000000000" pitchFamily="2" charset="2"/>
              <a:buChar char="Ø"/>
            </a:pPr>
            <a:r>
              <a:rPr lang="en-US" sz="1400" dirty="0">
                <a:solidFill>
                  <a:srgbClr val="FFFF00"/>
                </a:solidFill>
                <a:highlight>
                  <a:srgbClr val="000000"/>
                </a:highlight>
                <a:latin typeface="DIN Pro Medium" panose="020B0604020101020102" pitchFamily="34" charset="0"/>
                <a:cs typeface="DIN Pro Medium" panose="020B0604020101020102" pitchFamily="34" charset="0"/>
              </a:rPr>
              <a:t>A federated global Ocean Data Discovery and Access Service (DDAS) providing access to multi-disciplinary data, data products and information </a:t>
            </a:r>
            <a:r>
              <a:rPr lang="en-US" sz="1400" dirty="0">
                <a:latin typeface="DIN Pro Medium" panose="020B0604020101020102" pitchFamily="34" charset="0"/>
                <a:cs typeface="DIN Pro Medium" panose="020B0604020101020102" pitchFamily="34" charset="0"/>
              </a:rPr>
              <a:t>on the past and current state and use of the ocean, accompanied by an Ocean Data Help Desk and distributed Data Ingestion service.</a:t>
            </a:r>
          </a:p>
          <a:p>
            <a:pPr marL="342900" marR="0" lvl="0" indent="-342900" algn="just" rtl="0" fontAlgn="base">
              <a:lnSpc>
                <a:spcPct val="115000"/>
              </a:lnSpc>
              <a:spcAft>
                <a:spcPts val="600"/>
              </a:spcAft>
              <a:buFont typeface="Wingdings" panose="05000000000000000000" pitchFamily="2" charset="2"/>
              <a:buChar char="Ø"/>
            </a:pPr>
            <a:r>
              <a:rPr lang="en-US" sz="1400" dirty="0">
                <a:solidFill>
                  <a:srgbClr val="FFFF00"/>
                </a:solidFill>
                <a:highlight>
                  <a:srgbClr val="000000"/>
                </a:highlight>
                <a:latin typeface="DIN Pro Medium" panose="020B0604020101020102" pitchFamily="34" charset="0"/>
                <a:cs typeface="DIN Pro Medium" panose="020B0604020101020102" pitchFamily="34" charset="0"/>
              </a:rPr>
              <a:t>A global Technical and Organizational Structure for Ocean Forecasting</a:t>
            </a:r>
            <a:r>
              <a:rPr lang="en-US" sz="1400" dirty="0">
                <a:latin typeface="DIN Pro Medium" panose="020B0604020101020102" pitchFamily="34" charset="0"/>
                <a:cs typeface="DIN Pro Medium" panose="020B0604020101020102" pitchFamily="34" charset="0"/>
              </a:rPr>
              <a:t>, promoting harmonized methods, data standards, shared architectures, and tools to foster ocean prediction worldwide.</a:t>
            </a:r>
          </a:p>
        </p:txBody>
      </p:sp>
      <p:sp>
        <p:nvSpPr>
          <p:cNvPr id="10" name="Rectangle 9">
            <a:extLst>
              <a:ext uri="{FF2B5EF4-FFF2-40B4-BE49-F238E27FC236}">
                <a16:creationId xmlns:a16="http://schemas.microsoft.com/office/drawing/2014/main" id="{9F41063B-7A2B-A0FE-DD68-8CB41ACEB15F}"/>
              </a:ext>
            </a:extLst>
          </p:cNvPr>
          <p:cNvSpPr/>
          <p:nvPr/>
        </p:nvSpPr>
        <p:spPr>
          <a:xfrm>
            <a:off x="6093618" y="2906032"/>
            <a:ext cx="6098381" cy="2852898"/>
          </a:xfrm>
          <a:prstGeom prst="rect">
            <a:avLst/>
          </a:prstGeom>
          <a:solidFill>
            <a:schemeClr val="bg1"/>
          </a:solidFill>
          <a:ln>
            <a:solidFill>
              <a:srgbClr val="005C6D"/>
            </a:solid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p>
            <a:pPr lvl="0">
              <a:spcAft>
                <a:spcPts val="600"/>
              </a:spcAft>
            </a:pPr>
            <a:r>
              <a:rPr lang="en-US" sz="1400" dirty="0">
                <a:solidFill>
                  <a:srgbClr val="005C6D"/>
                </a:solidFill>
                <a:latin typeface="DIN Pro Medium" panose="020B0604020101020102" pitchFamily="34" charset="0"/>
                <a:cs typeface="DIN Pro Medium" panose="020B0604020101020102" pitchFamily="34" charset="0"/>
              </a:rPr>
              <a:t>RECOMMENDATIONS </a:t>
            </a:r>
          </a:p>
          <a:p>
            <a:pPr marL="342900" marR="0" lvl="0" indent="-342900" algn="just" rtl="0">
              <a:lnSpc>
                <a:spcPct val="115000"/>
              </a:lnSpc>
              <a:spcBef>
                <a:spcPts val="0"/>
              </a:spcBef>
              <a:spcAft>
                <a:spcPts val="600"/>
              </a:spcAft>
              <a:buFont typeface="Wingdings" panose="05000000000000000000" pitchFamily="2" charset="2"/>
              <a:buChar char="Ø"/>
            </a:pPr>
            <a:r>
              <a:rPr lang="en-GB" sz="1400" dirty="0">
                <a:solidFill>
                  <a:srgbClr val="FFFF00"/>
                </a:solidFill>
                <a:highlight>
                  <a:srgbClr val="000000"/>
                </a:highlight>
                <a:latin typeface="DIN Pro Medium" panose="020B0604020101020102" pitchFamily="34" charset="0"/>
                <a:cs typeface="DIN Pro Medium" panose="020B0604020101020102" pitchFamily="34" charset="0"/>
              </a:rPr>
              <a:t>Technical, transdisciplinary, and transversal skills required </a:t>
            </a:r>
            <a:r>
              <a:rPr lang="en-GB" sz="1400" dirty="0">
                <a:solidFill>
                  <a:srgbClr val="005C6D"/>
                </a:solidFill>
                <a:latin typeface="DIN Pro Medium" panose="020B0604020101020102" pitchFamily="34" charset="0"/>
                <a:cs typeface="DIN Pro Medium" panose="020B0604020101020102" pitchFamily="34" charset="0"/>
              </a:rPr>
              <a:t>by scientists, resource users, educators, communicators, managers, and policymakers are strengthened and evenly distributed with an emphasis on LDCs, SIDS and other under-represented groups.</a:t>
            </a:r>
            <a:endParaRPr lang="en-US" sz="1400" dirty="0">
              <a:solidFill>
                <a:srgbClr val="005C6D"/>
              </a:solidFill>
              <a:latin typeface="DIN Pro Medium" panose="020B0604020101020102" pitchFamily="34" charset="0"/>
              <a:cs typeface="DIN Pro Medium" panose="020B0604020101020102" pitchFamily="34" charset="0"/>
            </a:endParaRPr>
          </a:p>
          <a:p>
            <a:pPr marL="342900" marR="0" lvl="0" indent="-342900" algn="just">
              <a:lnSpc>
                <a:spcPct val="115000"/>
              </a:lnSpc>
              <a:spcBef>
                <a:spcPts val="0"/>
              </a:spcBef>
              <a:spcAft>
                <a:spcPts val="600"/>
              </a:spcAft>
              <a:buFont typeface="Wingdings" panose="05000000000000000000" pitchFamily="2" charset="2"/>
              <a:buChar char="Ø"/>
            </a:pPr>
            <a:r>
              <a:rPr lang="en-GB" sz="1400" dirty="0">
                <a:solidFill>
                  <a:srgbClr val="FFFF00"/>
                </a:solidFill>
                <a:highlight>
                  <a:srgbClr val="000000"/>
                </a:highlight>
                <a:latin typeface="DIN Pro Medium" panose="020B0604020101020102" pitchFamily="34" charset="0"/>
                <a:cs typeface="DIN Pro Medium" panose="020B0604020101020102" pitchFamily="34" charset="0"/>
              </a:rPr>
              <a:t>Users and stakeholders from currently under-represented groups </a:t>
            </a:r>
            <a:r>
              <a:rPr lang="en-GB" sz="1400" dirty="0">
                <a:solidFill>
                  <a:srgbClr val="005C6D"/>
                </a:solidFill>
                <a:latin typeface="DIN Pro Medium" panose="020B0604020101020102" pitchFamily="34" charset="0"/>
                <a:cs typeface="DIN Pro Medium" panose="020B0604020101020102" pitchFamily="34" charset="0"/>
              </a:rPr>
              <a:t>(i.e., women; ECOPs; Indigenous communities; LDCs and SIDS; people with disabilities; and others) are </a:t>
            </a:r>
            <a:r>
              <a:rPr lang="en-GB" sz="1400" dirty="0">
                <a:solidFill>
                  <a:srgbClr val="FFFF00"/>
                </a:solidFill>
                <a:highlight>
                  <a:srgbClr val="000000"/>
                </a:highlight>
                <a:latin typeface="DIN Pro Medium" panose="020B0604020101020102" pitchFamily="34" charset="0"/>
                <a:cs typeface="DIN Pro Medium" panose="020B0604020101020102" pitchFamily="34" charset="0"/>
              </a:rPr>
              <a:t>well-represented and participatory in ocean science, communication, management, decision making</a:t>
            </a:r>
            <a:r>
              <a:rPr lang="en-GB" sz="1400" dirty="0">
                <a:solidFill>
                  <a:srgbClr val="005C6D"/>
                </a:solidFill>
                <a:latin typeface="DIN Pro Medium" panose="020B0604020101020102" pitchFamily="34" charset="0"/>
                <a:cs typeface="DIN Pro Medium" panose="020B0604020101020102" pitchFamily="34" charset="0"/>
              </a:rPr>
              <a:t>, and policy within the Decade framework.</a:t>
            </a:r>
            <a:endParaRPr lang="en-US" sz="1400" dirty="0">
              <a:solidFill>
                <a:srgbClr val="005C6D"/>
              </a:solidFill>
              <a:latin typeface="DIN Pro Medium" panose="020B0604020101020102" pitchFamily="34" charset="0"/>
              <a:cs typeface="DIN Pro Medium" panose="020B0604020101020102" pitchFamily="34" charset="0"/>
            </a:endParaRPr>
          </a:p>
        </p:txBody>
      </p:sp>
      <p:sp>
        <p:nvSpPr>
          <p:cNvPr id="16" name="TextBox 15">
            <a:extLst>
              <a:ext uri="{FF2B5EF4-FFF2-40B4-BE49-F238E27FC236}">
                <a16:creationId xmlns:a16="http://schemas.microsoft.com/office/drawing/2014/main" id="{8404E743-4081-5A61-233A-27BADA0B0F95}"/>
              </a:ext>
            </a:extLst>
          </p:cNvPr>
          <p:cNvSpPr txBox="1"/>
          <p:nvPr/>
        </p:nvSpPr>
        <p:spPr>
          <a:xfrm>
            <a:off x="-2381" y="1441143"/>
            <a:ext cx="6095999" cy="1446550"/>
          </a:xfrm>
          <a:prstGeom prst="rect">
            <a:avLst/>
          </a:prstGeom>
          <a:noFill/>
        </p:spPr>
        <p:txBody>
          <a:bodyPr wrap="square">
            <a:spAutoFit/>
          </a:bodyPr>
          <a:lstStyle/>
          <a:p>
            <a:r>
              <a:rPr lang="en-US" sz="1600" dirty="0">
                <a:solidFill>
                  <a:srgbClr val="005C6D"/>
                </a:solidFill>
                <a:latin typeface="DIN Pro Medium" panose="020B0604020101020102" pitchFamily="34" charset="0"/>
                <a:cs typeface="DIN Pro Medium" panose="020B0604020101020102" pitchFamily="34" charset="0"/>
              </a:rPr>
              <a:t>CHALLENGE 8: Create a digital representation of the Ocean</a:t>
            </a:r>
          </a:p>
          <a:p>
            <a:r>
              <a:rPr lang="en-US" sz="1400" b="0" i="0" dirty="0">
                <a:solidFill>
                  <a:srgbClr val="005C6D"/>
                </a:solidFill>
                <a:effectLst/>
                <a:latin typeface="DIN Pro Regular" panose="020B0504020101020102" pitchFamily="34" charset="0"/>
                <a:cs typeface="DIN Pro Regular" panose="020B0504020101020102" pitchFamily="34" charset="0"/>
              </a:rPr>
              <a:t>‘Through multi-stakeholder collaboration, develop a comprehensive digital representation of the ocean, including a dynamic ocean map, which provides free and open access for exploring, discovering, and visualizing past, current, and future ocean conditions in a manner relevant to diverse stakeholders</a:t>
            </a:r>
            <a:r>
              <a:rPr lang="en-US" sz="1600" dirty="0">
                <a:solidFill>
                  <a:srgbClr val="000000"/>
                </a:solidFill>
                <a:latin typeface="DINPro" panose="020B0504020101020102" pitchFamily="34" charset="0"/>
                <a:cs typeface="DIN Pro Regular" panose="020B0504020101020102" pitchFamily="34" charset="0"/>
              </a:rPr>
              <a:t>’</a:t>
            </a:r>
            <a:endParaRPr lang="en-US" sz="1600" dirty="0"/>
          </a:p>
        </p:txBody>
      </p:sp>
      <p:sp>
        <p:nvSpPr>
          <p:cNvPr id="17" name="Rectangle 16">
            <a:extLst>
              <a:ext uri="{FF2B5EF4-FFF2-40B4-BE49-F238E27FC236}">
                <a16:creationId xmlns:a16="http://schemas.microsoft.com/office/drawing/2014/main" id="{D3D74857-5051-E141-1884-6099ECC7A690}"/>
              </a:ext>
            </a:extLst>
          </p:cNvPr>
          <p:cNvSpPr/>
          <p:nvPr/>
        </p:nvSpPr>
        <p:spPr>
          <a:xfrm>
            <a:off x="6093618" y="1099070"/>
            <a:ext cx="6091868" cy="1806961"/>
          </a:xfrm>
          <a:prstGeom prst="rect">
            <a:avLst/>
          </a:prstGeom>
          <a:solidFill>
            <a:srgbClr val="005C6D"/>
          </a:solidFill>
          <a:ln>
            <a:solidFill>
              <a:srgbClr val="005C6D"/>
            </a:solid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marL="285750" lvl="0" indent="-285750">
              <a:buFont typeface="Wingdings" panose="05000000000000000000" pitchFamily="2" charset="2"/>
              <a:buChar char="Ø"/>
            </a:pPr>
            <a:endParaRPr lang="en-US" sz="1400" b="1" dirty="0">
              <a:latin typeface="DIN Pro Medium" panose="020B0604020101020102" pitchFamily="34" charset="0"/>
              <a:cs typeface="DIN Pro Medium" panose="020B0604020101020102" pitchFamily="34" charset="0"/>
            </a:endParaRPr>
          </a:p>
        </p:txBody>
      </p:sp>
      <p:sp>
        <p:nvSpPr>
          <p:cNvPr id="19" name="TextBox 18">
            <a:extLst>
              <a:ext uri="{FF2B5EF4-FFF2-40B4-BE49-F238E27FC236}">
                <a16:creationId xmlns:a16="http://schemas.microsoft.com/office/drawing/2014/main" id="{39459634-87A1-89B7-AC50-8AF314FE145A}"/>
              </a:ext>
            </a:extLst>
          </p:cNvPr>
          <p:cNvSpPr txBox="1"/>
          <p:nvPr/>
        </p:nvSpPr>
        <p:spPr>
          <a:xfrm>
            <a:off x="6160472" y="1281794"/>
            <a:ext cx="6038042" cy="1231106"/>
          </a:xfrm>
          <a:prstGeom prst="rect">
            <a:avLst/>
          </a:prstGeom>
          <a:noFill/>
        </p:spPr>
        <p:txBody>
          <a:bodyPr wrap="square">
            <a:spAutoFit/>
          </a:bodyPr>
          <a:lstStyle/>
          <a:p>
            <a:r>
              <a:rPr lang="en-US" sz="1600" dirty="0">
                <a:solidFill>
                  <a:schemeClr val="bg1"/>
                </a:solidFill>
                <a:latin typeface="DIN Pro Medium" panose="020B0604020101020102" pitchFamily="34" charset="0"/>
                <a:cs typeface="DIN Pro Medium" panose="020B0604020101020102" pitchFamily="34" charset="0"/>
              </a:rPr>
              <a:t>CHALLENGE 9:</a:t>
            </a:r>
            <a:r>
              <a:rPr lang="en-US" sz="1400" dirty="0">
                <a:solidFill>
                  <a:schemeClr val="bg1"/>
                </a:solidFill>
                <a:latin typeface="DIN Pro Medium" panose="020B0604020101020102" pitchFamily="34" charset="0"/>
                <a:cs typeface="DIN Pro Medium" panose="020B0604020101020102" pitchFamily="34" charset="0"/>
              </a:rPr>
              <a:t> </a:t>
            </a:r>
            <a:r>
              <a:rPr lang="en-US" sz="1600" dirty="0">
                <a:solidFill>
                  <a:schemeClr val="bg1"/>
                </a:solidFill>
                <a:latin typeface="DIN Pro Medium" panose="020B0604020101020102" pitchFamily="34" charset="0"/>
                <a:cs typeface="DIN Pro Medium" panose="020B0604020101020102" pitchFamily="34" charset="0"/>
              </a:rPr>
              <a:t>Skills, knowledge, technology, and participatory decision-making for all</a:t>
            </a:r>
          </a:p>
          <a:p>
            <a:r>
              <a:rPr lang="en-US" sz="1400" b="0" i="0" dirty="0">
                <a:solidFill>
                  <a:schemeClr val="bg1"/>
                </a:solidFill>
                <a:effectLst/>
                <a:latin typeface="DIN Pro Regular" panose="020B0504020101020102" pitchFamily="34" charset="0"/>
                <a:cs typeface="DIN Pro Regular" panose="020B0504020101020102" pitchFamily="34" charset="0"/>
              </a:rPr>
              <a:t>‘Ensure comprehensive capacity development and equitable access to data, information, knowledge and technology across all aspects of ocean science and for all stakeholders’</a:t>
            </a:r>
            <a:endParaRPr lang="en-US" sz="1400" dirty="0">
              <a:solidFill>
                <a:schemeClr val="bg1"/>
              </a:solidFill>
              <a:latin typeface="DIN Pro Regular" panose="020B0504020101020102" pitchFamily="34" charset="0"/>
              <a:cs typeface="DIN Pro Regular" panose="020B0504020101020102" pitchFamily="34" charset="0"/>
            </a:endParaRPr>
          </a:p>
        </p:txBody>
      </p:sp>
    </p:spTree>
    <p:extLst>
      <p:ext uri="{BB962C8B-B14F-4D97-AF65-F5344CB8AC3E}">
        <p14:creationId xmlns:p14="http://schemas.microsoft.com/office/powerpoint/2010/main" val="7567500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799ec2-212c-48b5-b7ff-d14ec6cbce2b" xsi:nil="true"/>
    <_Flow_SignoffStatus xmlns="f8ef70f3-4e3d-42be-bd40-fbc1cacc1519" xsi:nil="true"/>
    <Date xmlns="f8ef70f3-4e3d-42be-bd40-fbc1cacc1519" xsi:nil="true"/>
    <lcf76f155ced4ddcb4097134ff3c332f xmlns="f8ef70f3-4e3d-42be-bd40-fbc1cacc15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354335BECF21B40B6CCFAE91E076EEB" ma:contentTypeVersion="20" ma:contentTypeDescription="Crie um novo documento." ma:contentTypeScope="" ma:versionID="d3768d5d16af620b4f55e8dc62229c8e">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f727a23e26ad9a307b151143061bac4d"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Marcações de imagem"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Only"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hes de Compartilhado Com" ma:internalName="SharedWithDetails" ma:readOnly="true">
      <xsd:simpleType>
        <xsd:restriction base="dms:Note">
          <xsd:maxLength value="255"/>
        </xsd:restriction>
      </xsd:simpleType>
    </xsd:element>
    <xsd:element name="TaxCatchAll" ma:index="24" nillable="true" ma:displayName="Taxonomy Catch All Column" ma:hidden="true" ma:list="{69356fda-4aa5-4147-874c-60c3a814ea89}"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12FAD-AE37-434F-BFDD-49454D459BBF}">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60e4f8f0-4686-4fb5-a761-1192f8270dd1"/>
    <ds:schemaRef ds:uri="http://purl.org/dc/terms/"/>
    <ds:schemaRef ds:uri="a519c9a6-63c0-402b-bba8-e6b0902b5865"/>
    <ds:schemaRef ds:uri="http://www.w3.org/XML/1998/namespace"/>
    <ds:schemaRef ds:uri="5b799ec2-212c-48b5-b7ff-d14ec6cbce2b"/>
    <ds:schemaRef ds:uri="f8ef70f3-4e3d-42be-bd40-fbc1cacc1519"/>
  </ds:schemaRefs>
</ds:datastoreItem>
</file>

<file path=customXml/itemProps2.xml><?xml version="1.0" encoding="utf-8"?>
<ds:datastoreItem xmlns:ds="http://schemas.openxmlformats.org/officeDocument/2006/customXml" ds:itemID="{1340C8BB-B688-4109-8E3F-5CF3F27BCBBB}">
  <ds:schemaRefs>
    <ds:schemaRef ds:uri="http://schemas.microsoft.com/sharepoint/v3/contenttype/forms"/>
  </ds:schemaRefs>
</ds:datastoreItem>
</file>

<file path=customXml/itemProps3.xml><?xml version="1.0" encoding="utf-8"?>
<ds:datastoreItem xmlns:ds="http://schemas.openxmlformats.org/officeDocument/2006/customXml" ds:itemID="{B45C1CEF-7092-415B-8269-9D07016F44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14266</TotalTime>
  <Words>1958</Words>
  <Application>Microsoft Office PowerPoint</Application>
  <PresentationFormat>Widescreen</PresentationFormat>
  <Paragraphs>150</Paragraphs>
  <Slides>12</Slides>
  <Notes>11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12</vt:i4>
      </vt:variant>
    </vt:vector>
  </HeadingPairs>
  <TitlesOfParts>
    <vt:vector size="28" baseType="lpstr">
      <vt:lpstr>Aptos</vt:lpstr>
      <vt:lpstr>Arial</vt:lpstr>
      <vt:lpstr>Calibri</vt:lpstr>
      <vt:lpstr>Calibri Light</vt:lpstr>
      <vt:lpstr>Courier New</vt:lpstr>
      <vt:lpstr>DIN Pro Bold</vt:lpstr>
      <vt:lpstr>DIN Pro Medium</vt:lpstr>
      <vt:lpstr>DIN Pro Regular</vt:lpstr>
      <vt:lpstr>DINPro</vt:lpstr>
      <vt:lpstr>Helvetica</vt:lpstr>
      <vt:lpstr>Roboto</vt:lpstr>
      <vt:lpstr>Verdana</vt:lpstr>
      <vt:lpstr>Wingdings</vt:lpstr>
      <vt:lpstr>Tema do Office</vt:lpstr>
      <vt:lpstr>9_Custom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Joana Moreira</dc:creator>
  <cp:lastModifiedBy>Smith, Emily</cp:lastModifiedBy>
  <cp:revision>127</cp:revision>
  <cp:lastPrinted>2024-05-21T08:44:24Z</cp:lastPrinted>
  <dcterms:created xsi:type="dcterms:W3CDTF">2023-01-30T09:44:16Z</dcterms:created>
  <dcterms:modified xsi:type="dcterms:W3CDTF">2024-09-05T10:11:39Z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0x010100F507CC357937D64D9CDF89104D58C81B</vt:lpwstr>
  </property>
  <property fmtid="{D5CDD505-2E9C-101B-9397-08002B2CF9AE}" pid="3" name="MediaServiceImageTags">
    <vt:lpwstr/>
  </property>
</Properties>
</file>