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79" r:id="rId2"/>
    <p:sldMasterId id="2147483684" r:id="rId3"/>
    <p:sldMasterId id="2147483691" r:id="rId4"/>
    <p:sldMasterId id="2147483693" r:id="rId5"/>
    <p:sldMasterId id="2147483695" r:id="rId6"/>
    <p:sldMasterId id="2147483697" r:id="rId7"/>
    <p:sldMasterId id="2147483699" r:id="rId8"/>
    <p:sldMasterId id="2147483706" r:id="rId9"/>
    <p:sldMasterId id="2147483709" r:id="rId10"/>
    <p:sldMasterId id="2147483711" r:id="rId11"/>
  </p:sldMasterIdLst>
  <p:notesMasterIdLst>
    <p:notesMasterId r:id="rId23"/>
  </p:notesMasterIdLst>
  <p:handoutMasterIdLst>
    <p:handoutMasterId r:id="rId24"/>
  </p:handoutMasterIdLst>
  <p:sldIdLst>
    <p:sldId id="256" r:id="rId12"/>
    <p:sldId id="1059" r:id="rId13"/>
    <p:sldId id="1063" r:id="rId14"/>
    <p:sldId id="1066" r:id="rId15"/>
    <p:sldId id="1070" r:id="rId16"/>
    <p:sldId id="1065" r:id="rId17"/>
    <p:sldId id="1064" r:id="rId18"/>
    <p:sldId id="1067" r:id="rId19"/>
    <p:sldId id="1068" r:id="rId20"/>
    <p:sldId id="1069" r:id="rId21"/>
    <p:sldId id="27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37" autoAdjust="0"/>
    <p:restoredTop sz="86490" autoAdjust="0"/>
  </p:normalViewPr>
  <p:slideViewPr>
    <p:cSldViewPr snapToGrid="0" showGuides="1">
      <p:cViewPr>
        <p:scale>
          <a:sx n="110" d="100"/>
          <a:sy n="110" d="100"/>
        </p:scale>
        <p:origin x="640" y="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61A3E-AC6E-4B60-95A4-C1B3371851F9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A3E0-14E8-4BE6-85AB-5C5385A6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53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A0C6-C354-4AEA-AE4D-C43C6449392C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6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4A57-4768-425F-82D9-5DEC7BB9BCC6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4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DBAD-F062-4320-8A2B-85A68E676193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48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6472-67F3-4BE7-B8D4-0C41B6970670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374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68924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4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9512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67943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2" y="420414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6848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3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8123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30" y="1779105"/>
            <a:ext cx="3970735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7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z="900" smtClean="0"/>
              <a:pPr/>
              <a:t>‹#›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1025286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72D8-59FE-4246-B614-846CC7D2BBBA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802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730-0DCE-48DD-9E93-7B74F8592BCA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796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BC18-4819-4AC7-8250-AF3C763A0A15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552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939B-A42E-451E-B7B1-AEBDA3FF056A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939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389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A2D7-9CE7-45D2-A29B-34686F2B7D82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294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6210-0E44-4A7A-ABEB-2CDDF81485E1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057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72D9-28E3-4DF2-B65F-2378A035DDDD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679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6EBB-4FBF-40F0-8DAE-6C07D516A879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635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378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97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E7DA-12BF-4802-A01C-C6DE4C400865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480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4D21-CA32-4DE2-81BB-8EEEA8CC3152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451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1A8-0ABE-4EB8-9272-41B84181F7D4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944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11F2-00AC-44C2-A7AB-CFC85292A3F2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979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47E6-9ACA-4DCA-8FFD-F7BAAF6CCCE2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394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0430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5F32-6383-4B2C-8D3D-6AF51286F6D2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826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2E88-6DFA-41E0-9B70-52B3F6D2D2D1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183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1A2D-A0F4-45C8-9E06-5400D5630D9A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844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D83-3DC2-4D9B-97F2-5F2770D1C425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222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69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88FB-920C-441C-A347-2CC026D4C7B1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591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235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81202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3892154"/>
            <a:ext cx="8128572" cy="37548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3" y="1972195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2246258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860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5" y="3792789"/>
            <a:ext cx="8128572" cy="37548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21307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41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9" y="3434571"/>
            <a:ext cx="8128572" cy="37548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4" y="1170916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54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09" y="1990019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1693167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0F88-0F7C-423A-A922-3894009904E6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9934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3DB-6513-4035-81A5-9CE3B3F0616C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223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45AC-E9B2-41EC-A6C6-F1D7D0F4B1F5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031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101E-8A2C-4E39-B2DC-3EFACFCD841C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497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3293509"/>
            <a:ext cx="6203183" cy="375485"/>
          </a:xfrm>
          <a:prstGeom prst="rect">
            <a:avLst/>
          </a:prstGeom>
          <a:solidFill>
            <a:srgbClr val="18325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B0CD4-6B8D-45A9-9DCA-8CB0A0C6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9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7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13021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093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D1DA-F835-44C3-9A43-A5B911E5D505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902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D0D2-62F2-470F-902A-7463E07FCFE2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0907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DD14-F682-4BAD-9ABA-06E5FFF9AD02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663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1390B-237C-4913-9A16-1E255619FD66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687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1434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BEAC-8BBA-4D63-9D1F-0850D306AD4F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0713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55A0-7E68-4676-837A-30E125C63F62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76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4B12-85D3-439E-A6DC-FE5CAEE0A323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189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240-ED32-4677-B80A-3BE9E4ED0E48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1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8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016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5042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731A-9560-497B-A32F-AAF7E05AEE9F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3814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9647-8A50-41BA-8CFF-5BB1115650C5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6497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565B-0014-4C31-BDA9-E0D543BCF31C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9843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A45D-C66F-40DF-94B0-66CF45048A10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87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622" y="5349548"/>
            <a:ext cx="1495759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3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67984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2"/>
            <a:ext cx="2423422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44491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9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2"/>
            <a:ext cx="2423422" cy="98239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1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C563-6D40-43C8-8B29-88A681590551}" type="datetime1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4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/>
        </p:nvSpPr>
        <p:spPr>
          <a:xfrm rot="5400000">
            <a:off x="1721008" y="3812569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1" name="Rectangle 10"/>
          <p:cNvSpPr/>
          <p:nvPr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3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/>
        </p:nvSpPr>
        <p:spPr>
          <a:xfrm rot="5400000">
            <a:off x="4884289" y="3379882"/>
            <a:ext cx="2423422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77951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8" r:id="rId4"/>
    <p:sldLayoutId id="2147483672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/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z="900" smtClean="0"/>
              <a:pPr/>
              <a:t>17/09/2024</a:t>
            </a:fld>
            <a:endParaRPr lang="fr-FR" sz="900" dirty="0"/>
          </a:p>
        </p:txBody>
      </p:sp>
      <p:sp>
        <p:nvSpPr>
          <p:cNvPr id="12" name="Rectangle 11"/>
          <p:cNvSpPr/>
          <p:nvPr/>
        </p:nvSpPr>
        <p:spPr>
          <a:xfrm>
            <a:off x="1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Rectangle"/>
          <p:cNvSpPr/>
          <p:nvPr/>
        </p:nvSpPr>
        <p:spPr>
          <a:xfrm rot="5400000">
            <a:off x="1974074" y="3090728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6" name="Rectangle 15"/>
          <p:cNvSpPr/>
          <p:nvPr/>
        </p:nvSpPr>
        <p:spPr>
          <a:xfrm>
            <a:off x="1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Rectangle 1"/>
          <p:cNvSpPr/>
          <p:nvPr/>
        </p:nvSpPr>
        <p:spPr>
          <a:xfrm>
            <a:off x="2529840" y="2716523"/>
            <a:ext cx="753291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753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525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7534053-254D-4E28-925D-C8196B6A1DA0}"/>
              </a:ext>
            </a:extLst>
          </p:cNvPr>
          <p:cNvSpPr/>
          <p:nvPr/>
        </p:nvSpPr>
        <p:spPr>
          <a:xfrm rot="5400000">
            <a:off x="1001944" y="3379882"/>
            <a:ext cx="2423422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EE516-FBD8-4DC1-9266-A07046C024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37" r:id="rId2"/>
    <p:sldLayoutId id="2147483738" r:id="rId3"/>
    <p:sldLayoutId id="2147483739" r:id="rId4"/>
    <p:sldLayoutId id="2147483740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9045603" y="6356347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z="900" smtClean="0"/>
              <a:pPr/>
              <a:t>‹#›</a:t>
            </a:fld>
            <a:endParaRPr lang="fr-FR" sz="9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/>
        </p:nvSpPr>
        <p:spPr>
          <a:xfrm rot="5400000">
            <a:off x="1974074" y="3090728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6" name="Rectangle 15"/>
          <p:cNvSpPr/>
          <p:nvPr/>
        </p:nvSpPr>
        <p:spPr>
          <a:xfrm>
            <a:off x="2396837" y="0"/>
            <a:ext cx="9826971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Rectangle 1"/>
          <p:cNvSpPr/>
          <p:nvPr/>
        </p:nvSpPr>
        <p:spPr>
          <a:xfrm>
            <a:off x="2557321" y="2786402"/>
            <a:ext cx="753291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753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52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5" r="-1568"/>
          <a:stretch/>
        </p:blipFill>
        <p:spPr>
          <a:xfrm>
            <a:off x="8255300" y="2786397"/>
            <a:ext cx="1161899" cy="86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7D3D-79F0-46CE-815A-70D872E7A5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9" cy="1437388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A47F5B70-A4B3-46E6-B156-999A54EA23A3}"/>
              </a:ext>
            </a:extLst>
          </p:cNvPr>
          <p:cNvSpPr/>
          <p:nvPr/>
        </p:nvSpPr>
        <p:spPr>
          <a:xfrm rot="5400000">
            <a:off x="1001944" y="3379882"/>
            <a:ext cx="2423422" cy="98239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6429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41" r:id="rId2"/>
    <p:sldLayoutId id="2147483742" r:id="rId3"/>
    <p:sldLayoutId id="2147483743" r:id="rId4"/>
    <p:sldLayoutId id="2147483744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4A60-1254-47E3-A8CD-8136A9B59320}" type="datetime1">
              <a:rPr lang="ja-JP" altLang="en-US" smtClean="0"/>
              <a:t>2024/9/17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4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/>
        </p:nvSpPr>
        <p:spPr>
          <a:xfrm rot="5400000">
            <a:off x="1721008" y="3812569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9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5" r:id="rId5"/>
    <p:sldLayoutId id="2147483746" r:id="rId6"/>
    <p:sldLayoutId id="2147483747" r:id="rId7"/>
    <p:sldLayoutId id="2147483748" r:id="rId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/>
        </p:nvSpPr>
        <p:spPr>
          <a:xfrm>
            <a:off x="0" y="6315535"/>
            <a:ext cx="12192000" cy="375485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7713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713" r:id="rId7"/>
    <p:sldLayoutId id="2147483715" r:id="rId8"/>
    <p:sldLayoutId id="2147483716" r:id="rId9"/>
  </p:sldLayoutIdLst>
  <p:transition spd="med"/>
  <p:hf sldNum="0" hdr="0" ftr="0" dt="0"/>
  <p:txStyles>
    <p:titleStyle>
      <a:lvl1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163598" marR="0" indent="-163598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431958" marR="0" indent="-190865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711224" marR="0" indent="-229038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977766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1218859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1459952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1701045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1942138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183231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241093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482186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723279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964372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205465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446558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1687651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1928744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marL="0" marR="0" lvl="0" indent="0" algn="ctr" defTabSz="97536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8AB85A-D4DC-48B7-AC15-2A576CD744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AEC65851-C120-4AE0-9C20-79A8D25101DF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3FB3321D-09B7-419A-8BAF-CB3FBE47F72F}"/>
              </a:ext>
            </a:extLst>
          </p:cNvPr>
          <p:cNvSpPr/>
          <p:nvPr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marL="0" marR="0" lvl="0" indent="0" algn="ctr" defTabSz="97536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2CCC20A-A1CA-4F8C-9E43-B430FE3E37D3}"/>
              </a:ext>
            </a:extLst>
          </p:cNvPr>
          <p:cNvSpPr/>
          <p:nvPr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marL="0" marR="0" lvl="0" indent="0" algn="ctr" defTabSz="97536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09056-E910-4D3F-9F8A-C35247846223}"/>
              </a:ext>
            </a:extLst>
          </p:cNvPr>
          <p:cNvSpPr/>
          <p:nvPr/>
        </p:nvSpPr>
        <p:spPr>
          <a:xfrm>
            <a:off x="0" y="6315535"/>
            <a:ext cx="12192000" cy="375485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2279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7" r:id="rId2"/>
    <p:sldLayoutId id="2147483718" r:id="rId3"/>
    <p:sldLayoutId id="2147483719" r:id="rId4"/>
    <p:sldLayoutId id="2147483720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/>
          <p:nvPr/>
        </p:nvSpPr>
        <p:spPr>
          <a:xfrm>
            <a:off x="4585099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/>
        </p:nvSpPr>
        <p:spPr>
          <a:xfrm>
            <a:off x="701294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/>
        </p:nvSpPr>
        <p:spPr>
          <a:xfrm>
            <a:off x="1697785" y="3511090"/>
            <a:ext cx="98551" cy="35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sz="1650" dirty="0"/>
          </a:p>
        </p:txBody>
      </p:sp>
      <p:sp>
        <p:nvSpPr>
          <p:cNvPr id="15" name="TextBox 27"/>
          <p:cNvSpPr txBox="1"/>
          <p:nvPr/>
        </p:nvSpPr>
        <p:spPr>
          <a:xfrm>
            <a:off x="5592373" y="3291783"/>
            <a:ext cx="98551" cy="35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sz="1650" dirty="0"/>
          </a:p>
        </p:txBody>
      </p:sp>
      <p:sp>
        <p:nvSpPr>
          <p:cNvPr id="16" name="Oval 8"/>
          <p:cNvSpPr/>
          <p:nvPr/>
        </p:nvSpPr>
        <p:spPr>
          <a:xfrm>
            <a:off x="8491954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/>
        </p:nvSpPr>
        <p:spPr>
          <a:xfrm>
            <a:off x="10561169" y="1924232"/>
            <a:ext cx="1025587" cy="1024496"/>
          </a:xfrm>
          <a:prstGeom prst="ellipse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9529309" y="3526718"/>
            <a:ext cx="98551" cy="35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sz="1650" dirty="0"/>
          </a:p>
        </p:txBody>
      </p:sp>
      <p:sp>
        <p:nvSpPr>
          <p:cNvPr id="19" name="Oval 8"/>
          <p:cNvSpPr/>
          <p:nvPr/>
        </p:nvSpPr>
        <p:spPr>
          <a:xfrm>
            <a:off x="4731524" y="4539439"/>
            <a:ext cx="1025587" cy="1024496"/>
          </a:xfrm>
          <a:prstGeom prst="ellipse">
            <a:avLst/>
          </a:prstGeom>
          <a:solidFill>
            <a:srgbClr val="67BB89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/>
        </p:nvSpPr>
        <p:spPr>
          <a:xfrm>
            <a:off x="582903" y="1846397"/>
            <a:ext cx="1025587" cy="1024496"/>
          </a:xfrm>
          <a:prstGeom prst="ellipse">
            <a:avLst/>
          </a:prstGeom>
          <a:solidFill>
            <a:srgbClr val="FCC002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>
              <a:solidFill>
                <a:srgbClr val="41B7C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4347AA-9E03-4E79-83A3-F0BEFFA791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id="{139CCA59-4736-4A16-BAF9-7008590D0EB3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40950-1C56-4BF3-A2DD-AF830DAE5D27}"/>
              </a:ext>
            </a:extLst>
          </p:cNvPr>
          <p:cNvSpPr/>
          <p:nvPr/>
        </p:nvSpPr>
        <p:spPr>
          <a:xfrm>
            <a:off x="0" y="6315535"/>
            <a:ext cx="12192000" cy="375485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487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58707" y="3941578"/>
            <a:ext cx="11074588" cy="375485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4FD65-7187-4ED1-A740-6B2F1CAEAE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D21CA73B-23B0-4E0C-A623-4B3E1ABEB8B3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64482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21" r:id="rId2"/>
    <p:sldLayoutId id="2147483722" r:id="rId3"/>
    <p:sldLayoutId id="2147483723" r:id="rId4"/>
    <p:sldLayoutId id="2147483724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7"/>
          <p:cNvSpPr/>
          <p:nvPr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0" name="Rectangle 59"/>
          <p:cNvSpPr/>
          <p:nvPr/>
        </p:nvSpPr>
        <p:spPr>
          <a:xfrm>
            <a:off x="5367338" y="3829971"/>
            <a:ext cx="1774525" cy="116156"/>
          </a:xfrm>
          <a:prstGeom prst="rect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1" name="Rectangle 60"/>
          <p:cNvSpPr/>
          <p:nvPr/>
        </p:nvSpPr>
        <p:spPr>
          <a:xfrm>
            <a:off x="7140607" y="3829971"/>
            <a:ext cx="1774527" cy="116156"/>
          </a:xfrm>
          <a:prstGeom prst="rect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2" name="Oval 62"/>
          <p:cNvSpPr/>
          <p:nvPr/>
        </p:nvSpPr>
        <p:spPr>
          <a:xfrm>
            <a:off x="2271204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41B7C8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/>
        </p:nvCxnSpPr>
        <p:spPr>
          <a:xfrm flipV="1">
            <a:off x="2695552" y="2112580"/>
            <a:ext cx="1" cy="1724728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4" name="Oval 67"/>
          <p:cNvSpPr/>
          <p:nvPr/>
        </p:nvSpPr>
        <p:spPr>
          <a:xfrm>
            <a:off x="5823633" y="2112580"/>
            <a:ext cx="848697" cy="794330"/>
          </a:xfrm>
          <a:prstGeom prst="ellipse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/>
        </p:nvCxnSpPr>
        <p:spPr>
          <a:xfrm flipV="1">
            <a:off x="6247981" y="2509747"/>
            <a:ext cx="1" cy="1385641"/>
          </a:xfrm>
          <a:prstGeom prst="straightConnector1">
            <a:avLst/>
          </a:prstGeom>
          <a:ln w="25400">
            <a:solidFill>
              <a:srgbClr val="67BB89"/>
            </a:solidFill>
            <a:miter/>
          </a:ln>
        </p:spPr>
      </p:cxnSp>
      <p:sp>
        <p:nvSpPr>
          <p:cNvPr id="16" name="Oval 72"/>
          <p:cNvSpPr/>
          <p:nvPr/>
        </p:nvSpPr>
        <p:spPr>
          <a:xfrm>
            <a:off x="9335365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/>
        </p:nvCxnSpPr>
        <p:spPr>
          <a:xfrm flipH="1" flipV="1">
            <a:off x="9759712" y="2509747"/>
            <a:ext cx="5" cy="1385641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8" name="Oval 76"/>
          <p:cNvSpPr/>
          <p:nvPr/>
        </p:nvSpPr>
        <p:spPr>
          <a:xfrm>
            <a:off x="4049106" y="4859415"/>
            <a:ext cx="848697" cy="794330"/>
          </a:xfrm>
          <a:prstGeom prst="ellipse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/>
        </p:nvCxnSpPr>
        <p:spPr>
          <a:xfrm flipV="1">
            <a:off x="4473456" y="3837309"/>
            <a:ext cx="1" cy="1022107"/>
          </a:xfrm>
          <a:prstGeom prst="straightConnector1">
            <a:avLst/>
          </a:prstGeom>
          <a:ln w="25400">
            <a:solidFill>
              <a:srgbClr val="183254"/>
            </a:solidFill>
            <a:miter/>
          </a:ln>
        </p:spPr>
      </p:cxnSp>
      <p:sp>
        <p:nvSpPr>
          <p:cNvPr id="20" name="Oval 80"/>
          <p:cNvSpPr/>
          <p:nvPr/>
        </p:nvSpPr>
        <p:spPr>
          <a:xfrm>
            <a:off x="7560838" y="4859415"/>
            <a:ext cx="848697" cy="794330"/>
          </a:xfrm>
          <a:prstGeom prst="ellipse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/>
        </p:nvCxnSpPr>
        <p:spPr>
          <a:xfrm flipV="1">
            <a:off x="7985187" y="3837309"/>
            <a:ext cx="1255" cy="1022107"/>
          </a:xfrm>
          <a:prstGeom prst="straightConnector1">
            <a:avLst/>
          </a:prstGeom>
          <a:ln w="25400">
            <a:solidFill>
              <a:srgbClr val="FCC002"/>
            </a:solidFill>
            <a:miter/>
          </a:ln>
        </p:spPr>
      </p:cxnSp>
      <p:sp>
        <p:nvSpPr>
          <p:cNvPr id="32" name="Rectangle 59"/>
          <p:cNvSpPr/>
          <p:nvPr/>
        </p:nvSpPr>
        <p:spPr>
          <a:xfrm>
            <a:off x="3594067" y="3829971"/>
            <a:ext cx="1774525" cy="116156"/>
          </a:xfrm>
          <a:prstGeom prst="rect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3" name="Rectangle 59"/>
          <p:cNvSpPr/>
          <p:nvPr/>
        </p:nvSpPr>
        <p:spPr>
          <a:xfrm>
            <a:off x="1818290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AA509E63-55CD-40EB-85AD-92344A66B7D1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56F82B-0653-4C84-95C0-C657FF2E42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8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25" r:id="rId2"/>
    <p:sldLayoutId id="2147483726" r:id="rId3"/>
    <p:sldLayoutId id="2147483727" r:id="rId4"/>
    <p:sldLayoutId id="2147483728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3FE81-0D90-4272-BC39-C055F7743AB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EB2C2B3B-334A-4D6A-B56D-1C2D00B9E443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04264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29" r:id="rId7"/>
    <p:sldLayoutId id="2147483730" r:id="rId8"/>
    <p:sldLayoutId id="2147483731" r:id="rId9"/>
    <p:sldLayoutId id="2147483732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4"/>
            <a:ext cx="1692368" cy="805623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1C4609B-4DB2-4730-BF27-120777E420A1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383C4-C2B5-4C73-B449-6D166856C7A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3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33" r:id="rId3"/>
    <p:sldLayoutId id="2147483734" r:id="rId4"/>
    <p:sldLayoutId id="2147483735" r:id="rId5"/>
    <p:sldLayoutId id="2147483736" r:id="rId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6335516" y="3066020"/>
            <a:ext cx="5745299" cy="2922588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+mn-lt"/>
              </a:rPr>
              <a:t>PTWS-SG</a:t>
            </a:r>
            <a:br>
              <a:rPr lang="en-US" altLang="ja-JP" sz="3600" dirty="0">
                <a:solidFill>
                  <a:schemeClr val="bg1"/>
                </a:solidFill>
                <a:latin typeface="+mn-lt"/>
              </a:rPr>
            </a:br>
            <a:r>
              <a:rPr lang="en-US" altLang="ja-JP" sz="3600" dirty="0">
                <a:solidFill>
                  <a:schemeClr val="bg1"/>
                </a:solidFill>
                <a:latin typeface="+mn-lt"/>
              </a:rPr>
              <a:t>Agenda item 7.2:</a:t>
            </a:r>
            <a:br>
              <a:rPr lang="en-US" altLang="ja-JP" sz="3600" dirty="0">
                <a:solidFill>
                  <a:schemeClr val="bg1"/>
                </a:solidFill>
                <a:latin typeface="+mn-lt"/>
              </a:rPr>
            </a:br>
            <a:r>
              <a:rPr lang="en-US" altLang="ja-JP" sz="3600" dirty="0">
                <a:solidFill>
                  <a:schemeClr val="bg1"/>
                </a:solidFill>
                <a:latin typeface="+mn-lt"/>
              </a:rPr>
              <a:t>WG2 Progress Summary</a:t>
            </a:r>
            <a:br>
              <a:rPr lang="en-US" altLang="ja-JP" sz="3600" dirty="0">
                <a:solidFill>
                  <a:schemeClr val="bg1"/>
                </a:solidFill>
                <a:latin typeface="+mn-lt"/>
              </a:rPr>
            </a:br>
            <a:r>
              <a:rPr lang="en-US" altLang="ja-JP" sz="3600" dirty="0">
                <a:solidFill>
                  <a:schemeClr val="bg1"/>
                </a:solidFill>
                <a:latin typeface="+mn-lt"/>
              </a:rPr>
              <a:t>Bill Fry, WG2 Chair</a:t>
            </a:r>
            <a:br>
              <a:rPr lang="en-US" altLang="ja-JP" sz="3600" dirty="0">
                <a:solidFill>
                  <a:schemeClr val="bg1"/>
                </a:solidFill>
                <a:latin typeface="+mn-lt"/>
              </a:rPr>
            </a:br>
            <a:endParaRPr lang="en-US" altLang="ja-JP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C007AE-3D96-E082-81A4-11105E19AC55}"/>
              </a:ext>
            </a:extLst>
          </p:cNvPr>
          <p:cNvSpPr txBox="1"/>
          <p:nvPr/>
        </p:nvSpPr>
        <p:spPr>
          <a:xfrm>
            <a:off x="9342667" y="79512"/>
            <a:ext cx="2491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September, 2024</a:t>
            </a:r>
          </a:p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Honolulu</a:t>
            </a:r>
            <a:endParaRPr kumimoji="1" lang="ja-JP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1A01A6-2AEB-CB9F-24A6-A8E762430A2C}"/>
              </a:ext>
            </a:extLst>
          </p:cNvPr>
          <p:cNvSpPr txBox="1"/>
          <p:nvPr/>
        </p:nvSpPr>
        <p:spPr>
          <a:xfrm>
            <a:off x="335666" y="208344"/>
            <a:ext cx="8709949" cy="685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  <a:sym typeface="Roboto"/>
              </a:rPr>
              <a:t>WG2 General 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BD03E-C2D0-6237-66A7-54CA5EFE994E}"/>
              </a:ext>
            </a:extLst>
          </p:cNvPr>
          <p:cNvSpPr txBox="1"/>
          <p:nvPr/>
        </p:nvSpPr>
        <p:spPr>
          <a:xfrm>
            <a:off x="335666" y="1532967"/>
            <a:ext cx="10984375" cy="33239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Developments continued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New Zealand have developed a SC module to improve analysis of slow tsunami earthquakes based on rupture duration and will make this module available to member states.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Upcoming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Utilize the 2025 Capability Assessment to stocktake current monitoring capability across member states.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42824174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6198975" y="2821290"/>
            <a:ext cx="5570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mahalo</a:t>
            </a:r>
            <a:endParaRPr kumimoji="1" lang="ja-JP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407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1A01A6-2AEB-CB9F-24A6-A8E762430A2C}"/>
              </a:ext>
            </a:extLst>
          </p:cNvPr>
          <p:cNvSpPr txBox="1"/>
          <p:nvPr/>
        </p:nvSpPr>
        <p:spPr>
          <a:xfrm>
            <a:off x="335666" y="208344"/>
            <a:ext cx="8709949" cy="685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  <a:sym typeface="Roboto"/>
              </a:rPr>
              <a:t>TT TGV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BD03E-C2D0-6237-66A7-54CA5EFE994E}"/>
              </a:ext>
            </a:extLst>
          </p:cNvPr>
          <p:cNvSpPr txBox="1"/>
          <p:nvPr/>
        </p:nvSpPr>
        <p:spPr>
          <a:xfrm>
            <a:off x="40511" y="1428794"/>
            <a:ext cx="12110977" cy="46782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effectLst/>
                <a:latin typeface="ArialMT"/>
              </a:rPr>
              <a:t>Developments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>
                <a:effectLst/>
                <a:latin typeface="ArialMT"/>
              </a:rPr>
              <a:t>Confirmed membership and still to be confirmed co-chair Matias </a:t>
            </a:r>
            <a:r>
              <a:rPr lang="en-NZ" sz="2000" dirty="0" err="1">
                <a:effectLst/>
                <a:latin typeface="ArialMT"/>
              </a:rPr>
              <a:t>Sifon</a:t>
            </a:r>
            <a:endParaRPr lang="en-NZ" sz="2000" dirty="0">
              <a:effectLst/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 err="1">
                <a:effectLst/>
                <a:latin typeface="ArialMT"/>
              </a:rPr>
              <a:t>To</a:t>
            </a:r>
            <a:r>
              <a:rPr lang="en-NZ" sz="2000" dirty="0" err="1">
                <a:latin typeface="ArialMT"/>
              </a:rPr>
              <a:t>R</a:t>
            </a:r>
            <a:r>
              <a:rPr lang="en-NZ" sz="2000" dirty="0">
                <a:latin typeface="ArialMT"/>
              </a:rPr>
              <a:t> – revision will be proposed at the next ICG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ArialMT"/>
              </a:rPr>
              <a:t>Need to expand </a:t>
            </a:r>
            <a:r>
              <a:rPr lang="en-NZ" sz="2000" dirty="0">
                <a:effectLst/>
                <a:latin typeface="ArialMT"/>
              </a:rPr>
              <a:t>catalogue of volcanoes that pos</a:t>
            </a:r>
            <a:r>
              <a:rPr lang="en-NZ" sz="2000" dirty="0">
                <a:latin typeface="ArialMT"/>
              </a:rPr>
              <a:t>e a tsunami threat for PTWS service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ArialMT"/>
              </a:rPr>
              <a:t>Upcoming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ArialMT"/>
              </a:rPr>
              <a:t>Hazard and Forecasting (Develop MCE?)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ArialMT"/>
              </a:rPr>
              <a:t>Break into 7+1 tsunami source mechanisms</a:t>
            </a:r>
            <a:endParaRPr lang="en-NZ" sz="2000" dirty="0">
              <a:effectLst/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ArialMT"/>
              </a:rPr>
              <a:t>Develop links with IAVCEI-WOVO and WMO-VAAC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ArialMT"/>
              </a:rPr>
              <a:t>Establish POC for VAL triggered exchange of information between volcano and tsunami experts during volcanic unrest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ArialMT"/>
              </a:rPr>
              <a:t>Discussion of interactions with TT FOO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ArialMT"/>
              </a:rPr>
              <a:t>Both pragmatic short-term source dependent and long-term source agnostic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>
                <a:effectLst/>
                <a:latin typeface="ArialMT"/>
              </a:rPr>
              <a:t>Discussion of interactions with WG1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ArialMT"/>
              </a:rPr>
              <a:t>Can we provide information to help develop hazard and risk assessment?</a:t>
            </a:r>
            <a:endParaRPr lang="en-NZ" sz="2000" dirty="0">
              <a:effectLst/>
              <a:latin typeface="ArialMT"/>
            </a:endParaRPr>
          </a:p>
          <a:p>
            <a:endParaRPr lang="en-NZ" sz="1800" dirty="0"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4615866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1A01A6-2AEB-CB9F-24A6-A8E762430A2C}"/>
              </a:ext>
            </a:extLst>
          </p:cNvPr>
          <p:cNvSpPr txBox="1"/>
          <p:nvPr/>
        </p:nvSpPr>
        <p:spPr>
          <a:xfrm>
            <a:off x="335666" y="208344"/>
            <a:ext cx="8709949" cy="685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  <a:sym typeface="Roboto"/>
              </a:rPr>
              <a:t>TT ISN 1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BD03E-C2D0-6237-66A7-54CA5EFE994E}"/>
              </a:ext>
            </a:extLst>
          </p:cNvPr>
          <p:cNvSpPr txBox="1"/>
          <p:nvPr/>
        </p:nvSpPr>
        <p:spPr>
          <a:xfrm>
            <a:off x="335666" y="1289899"/>
            <a:ext cx="10192634" cy="4801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Developments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 err="1">
                <a:latin typeface="ArialMT"/>
              </a:rPr>
              <a:t>ToR</a:t>
            </a:r>
            <a:r>
              <a:rPr lang="en-NZ" sz="2400" dirty="0">
                <a:latin typeface="ArialMT"/>
              </a:rPr>
              <a:t> revision to be proposed at the next ICG</a:t>
            </a:r>
            <a:endParaRPr lang="en-NZ" sz="2400" dirty="0">
              <a:effectLst/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effectLst/>
                <a:latin typeface="ArialMT"/>
              </a:rPr>
              <a:t>Network analysis approach considering “in use” vs. “novel” technologies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In Use technologies: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E.g. OBP, Seismic, GNSS static displacement, tide gauges, inclusive HF coastal radar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Subcategory of in-use candidates for near real-time operational measurements, e.g. satellite altimetry, MERMAID, SMART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effectLst/>
                <a:latin typeface="ArialMT"/>
              </a:rPr>
              <a:t>Novel technologies: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E.g. Optic fibre interferometry, GNSS TEC</a:t>
            </a:r>
            <a:endParaRPr lang="en-NZ" sz="2400" dirty="0">
              <a:effectLst/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SMART projects in train, but in early stages no data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1545511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1A01A6-2AEB-CB9F-24A6-A8E762430A2C}"/>
              </a:ext>
            </a:extLst>
          </p:cNvPr>
          <p:cNvSpPr txBox="1"/>
          <p:nvPr/>
        </p:nvSpPr>
        <p:spPr>
          <a:xfrm>
            <a:off x="335666" y="208344"/>
            <a:ext cx="8709949" cy="685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  <a:sym typeface="Roboto"/>
              </a:rPr>
              <a:t>TT ISN 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BD03E-C2D0-6237-66A7-54CA5EFE994E}"/>
              </a:ext>
            </a:extLst>
          </p:cNvPr>
          <p:cNvSpPr txBox="1"/>
          <p:nvPr/>
        </p:nvSpPr>
        <p:spPr>
          <a:xfrm>
            <a:off x="335666" y="1833908"/>
            <a:ext cx="4734046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OSN assessment to deliver ODTP implementation plan target warning</a:t>
            </a:r>
          </a:p>
          <a:p>
            <a:endParaRPr lang="en-NZ" sz="2400" dirty="0">
              <a:latin typeface="ArialMT"/>
            </a:endParaRPr>
          </a:p>
          <a:p>
            <a:endParaRPr lang="en-NZ" sz="2400" dirty="0">
              <a:latin typeface="ArialM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7352D23-1532-3EFD-0AA4-28B989C37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31" y="1621632"/>
            <a:ext cx="6654140" cy="46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67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1A01A6-2AEB-CB9F-24A6-A8E762430A2C}"/>
              </a:ext>
            </a:extLst>
          </p:cNvPr>
          <p:cNvSpPr txBox="1"/>
          <p:nvPr/>
        </p:nvSpPr>
        <p:spPr>
          <a:xfrm>
            <a:off x="335666" y="208344"/>
            <a:ext cx="8709949" cy="685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  <a:sym typeface="Roboto"/>
              </a:rPr>
              <a:t>TT ISN 3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BD03E-C2D0-6237-66A7-54CA5EFE994E}"/>
              </a:ext>
            </a:extLst>
          </p:cNvPr>
          <p:cNvSpPr txBox="1"/>
          <p:nvPr/>
        </p:nvSpPr>
        <p:spPr>
          <a:xfrm>
            <a:off x="335665" y="1833909"/>
            <a:ext cx="10648709" cy="3693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Ongoing: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Data sharing and availability is still an ongoing concern across all technologies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 err="1">
                <a:latin typeface="ArialMT"/>
              </a:rPr>
              <a:t>GeTEWS</a:t>
            </a:r>
            <a:r>
              <a:rPr lang="en-NZ" sz="2400" dirty="0">
                <a:latin typeface="ArialMT"/>
              </a:rPr>
              <a:t> Oceania – targeting increased GNSS infrastructure for DRR in SW Pacific – November 2025 regional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Establish contacts with GOOS, GGOS and through these group 1) raise awareness about needs of PTWS and to 2) promote top-down advocacy for data to be made available for tsunami DRR (</a:t>
            </a:r>
            <a:r>
              <a:rPr lang="en-NZ" sz="2400" dirty="0" err="1"/>
              <a:t>papaʻaina</a:t>
            </a:r>
            <a:r>
              <a:rPr lang="en-NZ" sz="2400" dirty="0"/>
              <a:t> </a:t>
            </a:r>
            <a:r>
              <a:rPr lang="en-NZ" sz="2400" dirty="0" err="1"/>
              <a:t>nui</a:t>
            </a:r>
            <a:r>
              <a:rPr lang="en-NZ" sz="2400" dirty="0">
                <a:latin typeface="ArialMT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8877964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1A01A6-2AEB-CB9F-24A6-A8E762430A2C}"/>
              </a:ext>
            </a:extLst>
          </p:cNvPr>
          <p:cNvSpPr txBox="1"/>
          <p:nvPr/>
        </p:nvSpPr>
        <p:spPr>
          <a:xfrm>
            <a:off x="335666" y="208344"/>
            <a:ext cx="8709949" cy="685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  <a:sym typeface="Roboto"/>
              </a:rPr>
              <a:t>TT FOO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BD03E-C2D0-6237-66A7-54CA5EFE994E}"/>
              </a:ext>
            </a:extLst>
          </p:cNvPr>
          <p:cNvSpPr txBox="1"/>
          <p:nvPr/>
        </p:nvSpPr>
        <p:spPr>
          <a:xfrm>
            <a:off x="335666" y="1498243"/>
            <a:ext cx="10192634" cy="51706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Developments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 err="1">
                <a:latin typeface="ArialMT"/>
              </a:rPr>
              <a:t>ToR</a:t>
            </a:r>
            <a:r>
              <a:rPr lang="en-NZ" sz="2400" dirty="0">
                <a:latin typeface="ArialMT"/>
              </a:rPr>
              <a:t> revisions to be proposed at the next ICG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Summarized big data approaches applicable to real-time tsunami forecasting. Tests and implementation are currently being undertaken in Japan, U.S.A. and New Zealand. Note, these include both source dependent and source-agnostic capabilities and have possible links with WG1 basin-wide hazard assessment.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French and New Zealand studies suggest that using regional Green’s Functions can improve time-dependent accuracy of </a:t>
            </a:r>
            <a:r>
              <a:rPr lang="en-NZ" sz="2400" dirty="0" err="1">
                <a:latin typeface="ArialMT"/>
              </a:rPr>
              <a:t>Wphase</a:t>
            </a:r>
            <a:r>
              <a:rPr lang="en-NZ" sz="2400" dirty="0">
                <a:latin typeface="ArialMT"/>
              </a:rPr>
              <a:t> results for tsunami forecasting in the SW Pacific and Japan.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Discussion of alignment with TT ISN and TT TGV.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>
              <a:effectLst/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319616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1A01A6-2AEB-CB9F-24A6-A8E762430A2C}"/>
              </a:ext>
            </a:extLst>
          </p:cNvPr>
          <p:cNvSpPr txBox="1"/>
          <p:nvPr/>
        </p:nvSpPr>
        <p:spPr>
          <a:xfrm>
            <a:off x="335666" y="208344"/>
            <a:ext cx="8709949" cy="685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  <a:sym typeface="Roboto"/>
              </a:rPr>
              <a:t>WG2 General 1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BD03E-C2D0-6237-66A7-54CA5EFE994E}"/>
              </a:ext>
            </a:extLst>
          </p:cNvPr>
          <p:cNvSpPr txBox="1"/>
          <p:nvPr/>
        </p:nvSpPr>
        <p:spPr>
          <a:xfrm>
            <a:off x="150471" y="1116280"/>
            <a:ext cx="11725154" cy="5262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effectLst/>
                <a:latin typeface="ArialMT"/>
              </a:rPr>
              <a:t>Developments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effectLst/>
                <a:latin typeface="ArialMT"/>
              </a:rPr>
              <a:t>Recognise the need across all TT to improve links to international bodies responsible for various data activities relevant to tsunami forecasting.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Australia, US, France and Aotearoa New Zealand work prototyping a system for real time sharing of </a:t>
            </a:r>
            <a:r>
              <a:rPr lang="en-NZ" sz="2400" dirty="0" err="1">
                <a:latin typeface="ArialMT"/>
              </a:rPr>
              <a:t>wphase</a:t>
            </a:r>
            <a:r>
              <a:rPr lang="en-NZ" sz="2400" dirty="0">
                <a:latin typeface="ArialMT"/>
              </a:rPr>
              <a:t> solutions and future capability of ocean observation inversion solutions.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US contributions to development of common ocean observation-based source inversion for forecasting. Operational system deployed in Aotearoa New Zealand.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Aotearoa New Zealand have developed a SC module to improve analysis of slow tsunami earthquakes based on rupture duration and will make this module available to member states.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152722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1A01A6-2AEB-CB9F-24A6-A8E762430A2C}"/>
              </a:ext>
            </a:extLst>
          </p:cNvPr>
          <p:cNvSpPr txBox="1"/>
          <p:nvPr/>
        </p:nvSpPr>
        <p:spPr>
          <a:xfrm>
            <a:off x="335666" y="208344"/>
            <a:ext cx="8709949" cy="685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  <a:sym typeface="Roboto"/>
              </a:rPr>
              <a:t>WG2 General 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BD03E-C2D0-6237-66A7-54CA5EFE994E}"/>
              </a:ext>
            </a:extLst>
          </p:cNvPr>
          <p:cNvSpPr txBox="1"/>
          <p:nvPr/>
        </p:nvSpPr>
        <p:spPr>
          <a:xfrm>
            <a:off x="7736711" y="1683438"/>
            <a:ext cx="4317357" cy="44319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Developments continued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Aotearoa New Zealand have developed a simple risk-based method to assess multi-sensor network warning time capability and propose to make this available to member states for their own use in informing network investment.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latin typeface="ArialM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3E80F2-2478-2770-C0A7-BD28787E8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2" y="1151166"/>
            <a:ext cx="7598779" cy="515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781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1A01A6-2AEB-CB9F-24A6-A8E762430A2C}"/>
              </a:ext>
            </a:extLst>
          </p:cNvPr>
          <p:cNvSpPr txBox="1"/>
          <p:nvPr/>
        </p:nvSpPr>
        <p:spPr>
          <a:xfrm>
            <a:off x="335666" y="208344"/>
            <a:ext cx="8709949" cy="685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  <a:sym typeface="Roboto"/>
              </a:rPr>
              <a:t>WG2 General 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BD03E-C2D0-6237-66A7-54CA5EFE994E}"/>
              </a:ext>
            </a:extLst>
          </p:cNvPr>
          <p:cNvSpPr txBox="1"/>
          <p:nvPr/>
        </p:nvSpPr>
        <p:spPr>
          <a:xfrm>
            <a:off x="335666" y="943314"/>
            <a:ext cx="10984375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NZ" sz="2400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Developments continued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MT"/>
              </a:rPr>
              <a:t>Australia, US, France and New Zealand work prototyping a system for real time sharing of </a:t>
            </a:r>
            <a:r>
              <a:rPr lang="en-NZ" sz="2400" dirty="0" err="1">
                <a:latin typeface="ArialMT"/>
              </a:rPr>
              <a:t>wphase</a:t>
            </a:r>
            <a:r>
              <a:rPr lang="en-NZ" sz="2400" dirty="0">
                <a:latin typeface="ArialMT"/>
              </a:rPr>
              <a:t> solutions.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latin typeface="ArialM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2C7A97-5838-74A2-84B4-E77359D3D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234" y="2676496"/>
            <a:ext cx="7177425" cy="34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915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5D0FC492-41C1-471F-B0FE-1346596ADD6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B13FDAD6-7AD1-42FE-8A4E-E96C4AED2565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746743D3-9BF1-4F37-9E90-12BB0B17C0B2}"/>
    </a:ext>
  </a:extLst>
</a:theme>
</file>

<file path=ppt/theme/theme1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30156B24-9CF6-43A2-A0E5-94F72B391F2E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7D1EE385-4B87-49B7-A642-75E2E3944241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324C5DA6-45BD-4B4B-9260-240EBD6A640C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197A9F0E-3400-4037-8CC3-A2A23DF8B6D6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7D585DBE-C9EC-423D-B740-7932DE33820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C1CB18CD-FBC3-4DE9-8EFD-DA967A080843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19DB3EB8-CEB4-47CF-9E62-432247038579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B2464D8B-D0F5-46C6-A84E-CD3CA882E6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IOC_PPT_Template_NewLogo_June2021</Template>
  <TotalTime>11111</TotalTime>
  <Words>626</Words>
  <Application>Microsoft Macintosh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</vt:lpstr>
      <vt:lpstr>ArialMT</vt:lpstr>
      <vt:lpstr>Calibri</vt:lpstr>
      <vt:lpstr>Open Sans</vt:lpstr>
      <vt:lpstr>Roboto</vt:lpstr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PTWS-SG Agenda item 7.2: WG2 Progress Summary Bill Fry, WG2 Chair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ICG/PTWS activities from Feb 2021 to Feb 2022</dc:title>
  <dc:creator>Nihismae</dc:creator>
  <cp:lastModifiedBy>Bill Fry</cp:lastModifiedBy>
  <cp:revision>160</cp:revision>
  <dcterms:created xsi:type="dcterms:W3CDTF">2022-12-06T02:55:00Z</dcterms:created>
  <dcterms:modified xsi:type="dcterms:W3CDTF">2024-09-18T08:24:02Z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1041-11.8.2.8498</vt:lpwstr>
  </property>
</Properties>
</file>