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4"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698" autoAdjust="0"/>
    <p:restoredTop sz="94660"/>
  </p:normalViewPr>
  <p:slideViewPr>
    <p:cSldViewPr snapToGrid="0">
      <p:cViewPr>
        <p:scale>
          <a:sx n="80" d="100"/>
          <a:sy n="80" d="100"/>
        </p:scale>
        <p:origin x="2010" y="8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35FD4A-D06B-49A4-9CC9-D875322D168A}" type="datetimeFigureOut">
              <a:rPr lang="en-US" smtClean="0"/>
              <a:t>9/15/2024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2978015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35FD4A-D06B-49A4-9CC9-D875322D168A}" type="datetimeFigureOut">
              <a:rPr lang="en-US" smtClean="0"/>
              <a:t>9/15/2024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3171733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35FD4A-D06B-49A4-9CC9-D875322D168A}" type="datetimeFigureOut">
              <a:rPr lang="en-US" smtClean="0"/>
              <a:t>9/15/2024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313743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35FD4A-D06B-49A4-9CC9-D875322D168A}" type="datetimeFigureOut">
              <a:rPr lang="en-US" smtClean="0"/>
              <a:t>9/15/2024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3111247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35FD4A-D06B-49A4-9CC9-D875322D168A}" type="datetimeFigureOut">
              <a:rPr lang="en-US" smtClean="0"/>
              <a:t>9/15/2024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3765542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35FD4A-D06B-49A4-9CC9-D875322D168A}" type="datetimeFigureOut">
              <a:rPr lang="en-US" smtClean="0"/>
              <a:t>9/15/2024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208763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35FD4A-D06B-49A4-9CC9-D875322D168A}" type="datetimeFigureOut">
              <a:rPr lang="en-US" smtClean="0"/>
              <a:t>9/15/2024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3685778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35FD4A-D06B-49A4-9CC9-D875322D168A}" type="datetimeFigureOut">
              <a:rPr lang="en-US" smtClean="0"/>
              <a:t>9/15/2024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86759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35FD4A-D06B-49A4-9CC9-D875322D168A}" type="datetimeFigureOut">
              <a:rPr lang="en-US" smtClean="0"/>
              <a:t>9/15/2024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232775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35FD4A-D06B-49A4-9CC9-D875322D168A}" type="datetimeFigureOut">
              <a:rPr lang="en-US" smtClean="0"/>
              <a:t>9/15/2024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263586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35FD4A-D06B-49A4-9CC9-D875322D168A}" type="datetimeFigureOut">
              <a:rPr lang="en-US" smtClean="0"/>
              <a:t>9/15/2024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1582933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5FD4A-D06B-49A4-9CC9-D875322D168A}" type="datetimeFigureOut">
              <a:rPr lang="en-US" smtClean="0"/>
              <a:t>9/15/2024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3E3E6-F19B-48A7-A4BE-CA45D891F5F6}" type="slidenum">
              <a:rPr lang="en-US" smtClean="0"/>
              <a:t>‹#›</a:t>
            </a:fld>
            <a:endParaRPr lang="en-US"/>
          </a:p>
        </p:txBody>
      </p:sp>
    </p:spTree>
    <p:extLst>
      <p:ext uri="{BB962C8B-B14F-4D97-AF65-F5344CB8AC3E}">
        <p14:creationId xmlns:p14="http://schemas.microsoft.com/office/powerpoint/2010/main" val="986998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8407" y="269419"/>
            <a:ext cx="8507186" cy="6740307"/>
          </a:xfrm>
          <a:prstGeom prst="rect">
            <a:avLst/>
          </a:prstGeom>
          <a:noFill/>
        </p:spPr>
        <p:txBody>
          <a:bodyPr wrap="square" rtlCol="0">
            <a:spAutoFit/>
          </a:bodyPr>
          <a:lstStyle/>
          <a:p>
            <a:pPr algn="ctr"/>
            <a:r>
              <a:rPr lang="en-US" b="1" dirty="0"/>
              <a:t>Overview of TOWS-WG Proposal to the World-Wide Navigational Warning Service Sub-Committee (WWNWS-SC) on </a:t>
            </a:r>
          </a:p>
          <a:p>
            <a:pPr algn="ctr"/>
            <a:r>
              <a:rPr lang="en-US" b="1" dirty="0"/>
              <a:t>Tsunami Service Provider Messages for the Maritime Community</a:t>
            </a:r>
          </a:p>
          <a:p>
            <a:pPr algn="ctr"/>
            <a:endParaRPr lang="en-US" dirty="0"/>
          </a:p>
          <a:p>
            <a:pPr marL="285750" indent="-285750">
              <a:buFont typeface="Arial" panose="020B0604020202020204" pitchFamily="34" charset="0"/>
              <a:buChar char="•"/>
            </a:pPr>
            <a:r>
              <a:rPr lang="en-US" dirty="0"/>
              <a:t>Only for potential or confirmed tsunamis &gt;0.3m in TSP’s Area of Service (AOS)</a:t>
            </a:r>
          </a:p>
          <a:p>
            <a:pPr marL="285750" indent="-285750">
              <a:buFont typeface="Arial" panose="020B0604020202020204" pitchFamily="34" charset="0"/>
              <a:buChar char="•"/>
            </a:pPr>
            <a:r>
              <a:rPr lang="en-US" dirty="0"/>
              <a:t>Disseminated to IMO/IHO NAVAREA Coordinators covering that TSP’s AOS</a:t>
            </a:r>
          </a:p>
          <a:p>
            <a:pPr marL="285750" indent="-285750">
              <a:buFont typeface="Arial" panose="020B0604020202020204" pitchFamily="34" charset="0"/>
              <a:buChar char="•"/>
            </a:pPr>
            <a:r>
              <a:rPr lang="en-US" dirty="0"/>
              <a:t>Issued when TSP issues a Quantitative, not Qualitative, forecast</a:t>
            </a:r>
          </a:p>
          <a:p>
            <a:pPr marL="285750" indent="-285750">
              <a:buFont typeface="Arial" panose="020B0604020202020204" pitchFamily="34" charset="0"/>
              <a:buChar char="•"/>
            </a:pPr>
            <a:r>
              <a:rPr lang="en-US" dirty="0"/>
              <a:t>Only reissue if forecast changes</a:t>
            </a:r>
          </a:p>
          <a:p>
            <a:pPr marL="285750" indent="-285750">
              <a:buFont typeface="Arial" panose="020B0604020202020204" pitchFamily="34" charset="0"/>
              <a:buChar char="•"/>
            </a:pPr>
            <a:r>
              <a:rPr lang="en-US" dirty="0"/>
              <a:t>Issue a final message when threat mostly passed</a:t>
            </a:r>
          </a:p>
          <a:p>
            <a:pPr marL="285750" indent="-285750">
              <a:buFont typeface="Arial" panose="020B0604020202020204" pitchFamily="34" charset="0"/>
              <a:buChar char="•"/>
            </a:pPr>
            <a:r>
              <a:rPr lang="en-US" dirty="0"/>
              <a:t>NAVAREA Coordinators turn into maritime safety messages issued via </a:t>
            </a:r>
            <a:r>
              <a:rPr lang="en-US" dirty="0" err="1"/>
              <a:t>SafetyNet</a:t>
            </a:r>
            <a:r>
              <a:rPr lang="en-US" dirty="0"/>
              <a:t> to ships at sea.</a:t>
            </a:r>
          </a:p>
          <a:p>
            <a:pPr marL="285750" indent="-285750">
              <a:buFont typeface="Arial" panose="020B0604020202020204" pitchFamily="34" charset="0"/>
              <a:buChar char="•"/>
            </a:pPr>
            <a:endParaRPr lang="en-US" dirty="0"/>
          </a:p>
          <a:p>
            <a:pPr algn="ctr"/>
            <a:r>
              <a:rPr lang="en-US" b="1" dirty="0"/>
              <a:t>Message Content</a:t>
            </a:r>
          </a:p>
          <a:p>
            <a:pPr algn="ctr"/>
            <a:endParaRPr lang="en-US" dirty="0"/>
          </a:p>
          <a:p>
            <a:pPr marL="342900" indent="-342900">
              <a:buFont typeface="+mj-lt"/>
              <a:buAutoNum type="arabicPeriod"/>
            </a:pPr>
            <a:r>
              <a:rPr lang="en-US" dirty="0"/>
              <a:t>NAVAREA names (21 of these world-wide)</a:t>
            </a:r>
          </a:p>
          <a:p>
            <a:pPr marL="342900" indent="-342900">
              <a:buFont typeface="+mj-lt"/>
              <a:buAutoNum type="arabicPeriod"/>
            </a:pPr>
            <a:r>
              <a:rPr lang="en-US" dirty="0"/>
              <a:t>General Area (e.g., Western Pacific, South China Sea)</a:t>
            </a:r>
          </a:p>
          <a:p>
            <a:pPr marL="342900" indent="-342900">
              <a:buFont typeface="+mj-lt"/>
              <a:buAutoNum type="arabicPeriod"/>
            </a:pPr>
            <a:r>
              <a:rPr lang="en-US" dirty="0"/>
              <a:t>Key Subject (e.g., Confirmed Tsunami Threat, Final Message)</a:t>
            </a:r>
          </a:p>
          <a:p>
            <a:pPr marL="342900" indent="-342900">
              <a:buFont typeface="+mj-lt"/>
              <a:buAutoNum type="arabicPeriod"/>
            </a:pPr>
            <a:r>
              <a:rPr lang="en-US" dirty="0"/>
              <a:t>Tsunami Source (e.g., a magnitude 8.4 earthquake on May 17, 2020 at 0718 UTC in the Solomon Islands)</a:t>
            </a:r>
          </a:p>
          <a:p>
            <a:pPr marL="342900" indent="-342900">
              <a:buFont typeface="+mj-lt"/>
              <a:buAutoNum type="arabicPeriod"/>
            </a:pPr>
            <a:r>
              <a:rPr lang="en-US" dirty="0"/>
              <a:t>List of countries and islands with threat &gt;0.3m and corresponding harbors</a:t>
            </a:r>
          </a:p>
          <a:p>
            <a:pPr marL="342900" indent="-342900">
              <a:buFont typeface="+mj-lt"/>
              <a:buAutoNum type="arabicPeriod"/>
            </a:pPr>
            <a:r>
              <a:rPr lang="en-US" dirty="0"/>
              <a:t>Amplifying remarks (e.g., strong currents, coastal flooding, etc.)</a:t>
            </a:r>
          </a:p>
          <a:p>
            <a:pPr marL="342900" indent="-342900">
              <a:buFont typeface="+mj-lt"/>
              <a:buAutoNum type="arabicPeriod"/>
            </a:pPr>
            <a:r>
              <a:rPr lang="en-US" dirty="0"/>
              <a:t>Cancellation Details – up to local authorities to determine</a:t>
            </a:r>
          </a:p>
          <a:p>
            <a:endParaRPr lang="en-US" dirty="0"/>
          </a:p>
          <a:p>
            <a:endParaRPr lang="en-US" dirty="0"/>
          </a:p>
        </p:txBody>
      </p:sp>
    </p:spTree>
    <p:extLst>
      <p:ext uri="{BB962C8B-B14F-4D97-AF65-F5344CB8AC3E}">
        <p14:creationId xmlns:p14="http://schemas.microsoft.com/office/powerpoint/2010/main" val="360670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b="2987"/>
          <a:stretch/>
        </p:blipFill>
        <p:spPr>
          <a:xfrm>
            <a:off x="262760" y="390525"/>
            <a:ext cx="8618480" cy="6381750"/>
          </a:xfrm>
          <a:prstGeom prst="rect">
            <a:avLst/>
          </a:prstGeom>
        </p:spPr>
      </p:pic>
      <p:sp>
        <p:nvSpPr>
          <p:cNvPr id="3" name="TextBox 2"/>
          <p:cNvSpPr txBox="1"/>
          <p:nvPr/>
        </p:nvSpPr>
        <p:spPr>
          <a:xfrm>
            <a:off x="1179740" y="253093"/>
            <a:ext cx="6784521" cy="400110"/>
          </a:xfrm>
          <a:prstGeom prst="rect">
            <a:avLst/>
          </a:prstGeom>
          <a:noFill/>
        </p:spPr>
        <p:txBody>
          <a:bodyPr wrap="square" rtlCol="0">
            <a:spAutoFit/>
          </a:bodyPr>
          <a:lstStyle/>
          <a:p>
            <a:pPr algn="ctr"/>
            <a:r>
              <a:rPr lang="en-US" sz="2000" dirty="0"/>
              <a:t>Global NAVAREAs</a:t>
            </a:r>
          </a:p>
        </p:txBody>
      </p:sp>
    </p:spTree>
    <p:extLst>
      <p:ext uri="{BB962C8B-B14F-4D97-AF65-F5344CB8AC3E}">
        <p14:creationId xmlns:p14="http://schemas.microsoft.com/office/powerpoint/2010/main" val="1011564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8407" y="269419"/>
            <a:ext cx="8507186" cy="6093976"/>
          </a:xfrm>
          <a:prstGeom prst="rect">
            <a:avLst/>
          </a:prstGeom>
          <a:noFill/>
        </p:spPr>
        <p:txBody>
          <a:bodyPr wrap="square" rtlCol="0">
            <a:spAutoFit/>
          </a:bodyPr>
          <a:lstStyle/>
          <a:p>
            <a:pPr algn="ctr"/>
            <a:r>
              <a:rPr lang="en-US" b="1" dirty="0"/>
              <a:t>Sample Message 1 - Tsunami Threat</a:t>
            </a:r>
          </a:p>
          <a:p>
            <a:pPr algn="ctr"/>
            <a:endParaRPr lang="en-US" dirty="0"/>
          </a:p>
          <a:p>
            <a:pPr>
              <a:spcBef>
                <a:spcPts val="600"/>
              </a:spcBef>
            </a:pPr>
            <a:r>
              <a:rPr lang="en-US" sz="1600" b="1" dirty="0">
                <a:latin typeface="Courier New" panose="02070309020205020404" pitchFamily="49" charset="0"/>
                <a:cs typeface="Courier New" panose="02070309020205020404" pitchFamily="49" charset="0"/>
              </a:rPr>
              <a:t>NAVAREA XI, NAVAREA XIII, NAVAREA X</a:t>
            </a:r>
          </a:p>
          <a:p>
            <a:pPr>
              <a:spcBef>
                <a:spcPts val="600"/>
              </a:spcBef>
            </a:pPr>
            <a:r>
              <a:rPr lang="en-US" sz="1600" b="1" dirty="0">
                <a:latin typeface="Courier New" panose="02070309020205020404" pitchFamily="49" charset="0"/>
                <a:cs typeface="Courier New" panose="02070309020205020404" pitchFamily="49" charset="0"/>
              </a:rPr>
              <a:t>NORTHEAST PACIFIC COASTS</a:t>
            </a:r>
          </a:p>
          <a:p>
            <a:pPr>
              <a:spcBef>
                <a:spcPts val="600"/>
              </a:spcBef>
            </a:pPr>
            <a:r>
              <a:rPr lang="en-US" sz="1600" b="1" dirty="0">
                <a:highlight>
                  <a:srgbClr val="FFFF00"/>
                </a:highlight>
                <a:latin typeface="Courier New" panose="02070309020205020404" pitchFamily="49" charset="0"/>
                <a:cs typeface="Courier New" panose="02070309020205020404" pitchFamily="49" charset="0"/>
              </a:rPr>
              <a:t>TSUNAMI THREAT MESSAGE </a:t>
            </a:r>
            <a:r>
              <a:rPr lang="en-US" sz="1600" b="1" dirty="0">
                <a:latin typeface="Courier New" panose="02070309020205020404" pitchFamily="49" charset="0"/>
                <a:cs typeface="Courier New" panose="02070309020205020404" pitchFamily="49" charset="0"/>
              </a:rPr>
              <a:t>[or whatever the correct term will be] ISSUED BY PACIFIC TSUNAMI WARNING CENTRE [fill in name of the issuing TSP] in support of the UNESCO/IOC PACIFIC TSUNAMI WARNING AND MITIGATION SYSTEM [fill in name of the regional system] AT DDHHMM UTC MMM YY. [This clearly identifies that the message has been issued by the </a:t>
            </a:r>
            <a:r>
              <a:rPr lang="en-US" sz="1600" b="1" dirty="0" err="1">
                <a:latin typeface="Courier New" panose="02070309020205020404" pitchFamily="49" charset="0"/>
                <a:cs typeface="Courier New" panose="02070309020205020404" pitchFamily="49" charset="0"/>
              </a:rPr>
              <a:t>recognised</a:t>
            </a:r>
            <a:r>
              <a:rPr lang="en-US" sz="1600" b="1" dirty="0">
                <a:latin typeface="Courier New" panose="02070309020205020404" pitchFamily="49" charset="0"/>
                <a:cs typeface="Courier New" panose="02070309020205020404" pitchFamily="49" charset="0"/>
              </a:rPr>
              <a:t> expert]</a:t>
            </a:r>
          </a:p>
          <a:p>
            <a:pPr>
              <a:spcBef>
                <a:spcPts val="600"/>
              </a:spcBef>
            </a:pPr>
            <a:r>
              <a:rPr lang="en-US" sz="1600" b="1" dirty="0">
                <a:latin typeface="Courier New" panose="02070309020205020404" pitchFamily="49" charset="0"/>
                <a:cs typeface="Courier New" panose="02070309020205020404" pitchFamily="49" charset="0"/>
              </a:rPr>
              <a:t>A TSUNAMI HAS BEEN GENERATED BY A MAGNITUDE 8.4 EARTHQUAKE THAT OCCURRED IN VICINITY OF [Position] DD-MM N/S DDD-MM E/W, THE RYUKYU ISLANDS DDHHMM UTC MMM YY [this is the date/time of the earthquake, rather than the originating message]</a:t>
            </a:r>
          </a:p>
          <a:p>
            <a:pPr>
              <a:spcBef>
                <a:spcPts val="600"/>
              </a:spcBef>
            </a:pPr>
            <a:r>
              <a:rPr lang="en-US" sz="1600" b="1" dirty="0">
                <a:latin typeface="Courier New" panose="02070309020205020404" pitchFamily="49" charset="0"/>
                <a:cs typeface="Courier New" panose="02070309020205020404" pitchFamily="49" charset="0"/>
              </a:rPr>
              <a:t>HAZARDOUS TSUNAMI WAVES ARE FORECAST FOR SOME COASTS OF JAPAN, THE PHILIPPINES, AND INDONESIA [from a list of countries/islands]</a:t>
            </a:r>
          </a:p>
          <a:p>
            <a:pPr>
              <a:spcBef>
                <a:spcPts val="600"/>
              </a:spcBef>
            </a:pPr>
            <a:r>
              <a:rPr lang="en-US" sz="1600" b="1" dirty="0">
                <a:latin typeface="Courier New" panose="02070309020205020404" pitchFamily="49" charset="0"/>
                <a:cs typeface="Courier New" panose="02070309020205020404" pitchFamily="49" charset="0"/>
              </a:rPr>
              <a:t>TSUNAMI WAVES ARE NOT A HAZARD TO SHIPS IN DEEP WATER BUT CAN CAUSE STRONG CURRENTS AND RAPID SEA LEVEL CHANGES IN SHALLOW WATER, AS WELL AS INUNDATION OF THE COAST.  SHIPS APPROACHING THE COAST SHOULD CONSULT LOCAL AUTHORITIES REGARDING LOCAL CONDITIONS AND ADVICES.</a:t>
            </a:r>
          </a:p>
          <a:p>
            <a:endParaRPr lang="en-US" dirty="0"/>
          </a:p>
          <a:p>
            <a:endParaRPr lang="en-US" dirty="0"/>
          </a:p>
        </p:txBody>
      </p:sp>
    </p:spTree>
    <p:extLst>
      <p:ext uri="{BB962C8B-B14F-4D97-AF65-F5344CB8AC3E}">
        <p14:creationId xmlns:p14="http://schemas.microsoft.com/office/powerpoint/2010/main" val="2035774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8407" y="269419"/>
            <a:ext cx="8507186" cy="5278368"/>
          </a:xfrm>
          <a:prstGeom prst="rect">
            <a:avLst/>
          </a:prstGeom>
          <a:noFill/>
        </p:spPr>
        <p:txBody>
          <a:bodyPr wrap="square" rtlCol="0">
            <a:spAutoFit/>
          </a:bodyPr>
          <a:lstStyle/>
          <a:p>
            <a:pPr algn="ctr"/>
            <a:r>
              <a:rPr lang="en-US" b="1" dirty="0"/>
              <a:t>Sample Message 2 - Cancellation</a:t>
            </a:r>
          </a:p>
          <a:p>
            <a:pPr algn="ctr"/>
            <a:endParaRPr lang="en-US" dirty="0"/>
          </a:p>
          <a:p>
            <a:pPr>
              <a:spcBef>
                <a:spcPts val="600"/>
              </a:spcBef>
            </a:pPr>
            <a:r>
              <a:rPr lang="en-US" sz="1600" b="1" dirty="0">
                <a:latin typeface="Courier New" panose="02070309020205020404" pitchFamily="49" charset="0"/>
                <a:cs typeface="Courier New" panose="02070309020205020404" pitchFamily="49" charset="0"/>
              </a:rPr>
              <a:t>NAVAREA XI, NAVAREA XIII, NAVAREA X</a:t>
            </a:r>
          </a:p>
          <a:p>
            <a:pPr>
              <a:spcBef>
                <a:spcPts val="600"/>
              </a:spcBef>
            </a:pPr>
            <a:r>
              <a:rPr lang="en-US" sz="1600" b="1" dirty="0">
                <a:latin typeface="Courier New" panose="02070309020205020404" pitchFamily="49" charset="0"/>
                <a:cs typeface="Courier New" panose="02070309020205020404" pitchFamily="49" charset="0"/>
              </a:rPr>
              <a:t>NORTHEAST PACIFIC COASTS</a:t>
            </a:r>
          </a:p>
          <a:p>
            <a:pPr>
              <a:spcBef>
                <a:spcPts val="600"/>
              </a:spcBef>
            </a:pPr>
            <a:r>
              <a:rPr lang="en-US" sz="1600" b="1" dirty="0">
                <a:highlight>
                  <a:srgbClr val="FFFF00"/>
                </a:highlight>
                <a:latin typeface="Courier New" panose="02070309020205020404" pitchFamily="49" charset="0"/>
                <a:cs typeface="Courier New" panose="02070309020205020404" pitchFamily="49" charset="0"/>
              </a:rPr>
              <a:t>TSUNAMI CANCELLATION MESSAGE </a:t>
            </a:r>
            <a:r>
              <a:rPr lang="en-US" sz="1600" b="1" dirty="0">
                <a:latin typeface="Courier New" panose="02070309020205020404" pitchFamily="49" charset="0"/>
                <a:cs typeface="Courier New" panose="02070309020205020404" pitchFamily="49" charset="0"/>
              </a:rPr>
              <a:t>[or whatever the correct term will be] ISSUED BY PACIFIC TSUNAMI WARNING CENTRE [fill in name of the issuing TSP] in support of the UNESCO/IOC PACIFIC TSUNAMI WARNING AND MITIGATION SYSTEM [fill in name of the regional system] AT DDHHMM UTC MMM YY. [This clearly identifies that the message has been issued by the </a:t>
            </a:r>
            <a:r>
              <a:rPr lang="en-US" sz="1600" b="1" dirty="0" err="1">
                <a:latin typeface="Courier New" panose="02070309020205020404" pitchFamily="49" charset="0"/>
                <a:cs typeface="Courier New" panose="02070309020205020404" pitchFamily="49" charset="0"/>
              </a:rPr>
              <a:t>recognised</a:t>
            </a:r>
            <a:r>
              <a:rPr lang="en-US" sz="1600" b="1" dirty="0">
                <a:latin typeface="Courier New" panose="02070309020205020404" pitchFamily="49" charset="0"/>
                <a:cs typeface="Courier New" panose="02070309020205020404" pitchFamily="49" charset="0"/>
              </a:rPr>
              <a:t> expert]</a:t>
            </a:r>
          </a:p>
          <a:p>
            <a:pPr>
              <a:spcBef>
                <a:spcPts val="600"/>
              </a:spcBef>
            </a:pPr>
            <a:r>
              <a:rPr lang="en-US" sz="1600" b="1" dirty="0">
                <a:latin typeface="Courier New" panose="02070309020205020404" pitchFamily="49" charset="0"/>
                <a:cs typeface="Courier New" panose="02070309020205020404" pitchFamily="49" charset="0"/>
              </a:rPr>
              <a:t>THE THREAT HAS NOW LARGELY PASSED FOR THE TSUNAMI GENERATED BY A MAGNITUDE 8.4 EARTHQUAKE THAT OCCURRED IN IN VICINITY OF [Position] DD-MM N/S DDD-MM E/W, THE RYUKYU ISLANDS DDHHMM UTC MMM YY [this is the date/time of the earthquake, rather than the originating message] </a:t>
            </a:r>
          </a:p>
          <a:p>
            <a:pPr>
              <a:spcBef>
                <a:spcPts val="600"/>
              </a:spcBef>
            </a:pPr>
            <a:r>
              <a:rPr lang="en-US" sz="1600" b="1" dirty="0">
                <a:latin typeface="Courier New" panose="02070309020205020404" pitchFamily="49" charset="0"/>
                <a:cs typeface="Courier New" panose="02070309020205020404" pitchFamily="49" charset="0"/>
              </a:rPr>
              <a:t>HOWEVER, SHIPS APPROACHING THE COAST SHOULD STILL CONSULT LOCAL AUTHORITIES REGARDING LOCAL CONDITIONS AND ADVICES.</a:t>
            </a:r>
          </a:p>
          <a:p>
            <a:endParaRPr lang="en-US" dirty="0"/>
          </a:p>
          <a:p>
            <a:endParaRPr lang="en-US" dirty="0"/>
          </a:p>
        </p:txBody>
      </p:sp>
    </p:spTree>
    <p:extLst>
      <p:ext uri="{BB962C8B-B14F-4D97-AF65-F5344CB8AC3E}">
        <p14:creationId xmlns:p14="http://schemas.microsoft.com/office/powerpoint/2010/main" val="2194256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3133AD-A110-4766-88F6-4AF18C2B24DE}"/>
              </a:ext>
            </a:extLst>
          </p:cNvPr>
          <p:cNvSpPr txBox="1"/>
          <p:nvPr/>
        </p:nvSpPr>
        <p:spPr>
          <a:xfrm>
            <a:off x="599209" y="397452"/>
            <a:ext cx="7945582" cy="369332"/>
          </a:xfrm>
          <a:prstGeom prst="rect">
            <a:avLst/>
          </a:prstGeom>
          <a:solidFill>
            <a:schemeClr val="accent1">
              <a:lumMod val="20000"/>
              <a:lumOff val="80000"/>
            </a:schemeClr>
          </a:solidFill>
        </p:spPr>
        <p:txBody>
          <a:bodyPr wrap="square" rtlCol="0">
            <a:spAutoFit/>
          </a:bodyPr>
          <a:lstStyle/>
          <a:p>
            <a:pPr algn="ctr"/>
            <a:r>
              <a:rPr lang="en-US" b="1" dirty="0"/>
              <a:t>Strategy for PTWC NAVAREA Messages Implementation</a:t>
            </a:r>
          </a:p>
        </p:txBody>
      </p:sp>
      <p:sp>
        <p:nvSpPr>
          <p:cNvPr id="6" name="TextBox 5">
            <a:extLst>
              <a:ext uri="{FF2B5EF4-FFF2-40B4-BE49-F238E27FC236}">
                <a16:creationId xmlns:a16="http://schemas.microsoft.com/office/drawing/2014/main" id="{ED093B05-EEBA-43DC-B55A-126336FB8040}"/>
              </a:ext>
            </a:extLst>
          </p:cNvPr>
          <p:cNvSpPr txBox="1"/>
          <p:nvPr/>
        </p:nvSpPr>
        <p:spPr>
          <a:xfrm>
            <a:off x="599209" y="942975"/>
            <a:ext cx="7945582" cy="5709255"/>
          </a:xfrm>
          <a:prstGeom prst="rect">
            <a:avLst/>
          </a:prstGeom>
          <a:noFill/>
        </p:spPr>
        <p:txBody>
          <a:bodyPr wrap="square" rtlCol="0">
            <a:spAutoFit/>
          </a:bodyPr>
          <a:lstStyle/>
          <a:p>
            <a:pPr marL="342900" indent="-342900">
              <a:spcAft>
                <a:spcPts val="600"/>
              </a:spcAft>
              <a:buFont typeface="+mj-lt"/>
              <a:buAutoNum type="arabicPeriod"/>
            </a:pPr>
            <a:r>
              <a:rPr lang="en-US" sz="1700" dirty="0"/>
              <a:t>November 5, 2024 at 01:00 UTC: As a part of the PacWave24 exercise, PTWC will issue a dummy-only test message by email to NTWCs of PTWS Member States responsible for Pacific NAVAREAs: Russian Federation, Japan, Australia, New Zealand, United States, Peru, and Chile. They will, in turn, send them to their NAVAREA Coordinators. </a:t>
            </a:r>
            <a:r>
              <a:rPr lang="en-US" sz="1700" dirty="0">
                <a:solidFill>
                  <a:srgbClr val="FF0000"/>
                </a:solidFill>
              </a:rPr>
              <a:t>(should we send directly to NAVAREA Coordinators too, if they are identified?)</a:t>
            </a:r>
          </a:p>
          <a:p>
            <a:pPr marL="342900" indent="-342900">
              <a:spcAft>
                <a:spcPts val="600"/>
              </a:spcAft>
              <a:buFont typeface="+mj-lt"/>
              <a:buAutoNum type="arabicPeriod"/>
            </a:pPr>
            <a:r>
              <a:rPr lang="en-US" sz="1700" dirty="0"/>
              <a:t>The same message will be sent by PTWC directly to Argentina’s NAVAREA Coordinator as a courtesy since they are not part of the PTWS and so do not have an NTWC. </a:t>
            </a:r>
            <a:r>
              <a:rPr lang="en-US" sz="1700" dirty="0">
                <a:solidFill>
                  <a:srgbClr val="FF0000"/>
                </a:solidFill>
              </a:rPr>
              <a:t>(should we still do this?)</a:t>
            </a:r>
          </a:p>
          <a:p>
            <a:pPr marL="342900" indent="-342900">
              <a:spcAft>
                <a:spcPts val="600"/>
              </a:spcAft>
              <a:buFont typeface="+mj-lt"/>
              <a:buAutoNum type="arabicPeriod"/>
            </a:pPr>
            <a:r>
              <a:rPr lang="en-US" sz="1700" dirty="0"/>
              <a:t>PTWC is still developing software to generate the messages following the example provided by the WWNWS.  Based on the RIFT forecast, the message will name the NAVAREAs with immediately adjacent coasts having any forecast values greater than 0.3 m.</a:t>
            </a:r>
          </a:p>
          <a:p>
            <a:pPr marL="342900" indent="-342900">
              <a:spcAft>
                <a:spcPts val="600"/>
              </a:spcAft>
              <a:buFont typeface="+mj-lt"/>
              <a:buAutoNum type="arabicPeriod"/>
            </a:pPr>
            <a:r>
              <a:rPr lang="en-US" sz="1700" dirty="0">
                <a:solidFill>
                  <a:srgbClr val="FF0000"/>
                </a:solidFill>
              </a:rPr>
              <a:t>Should PTWC send the NAVAREA message only to the affected NAVAREA NTWCs, or always to all 7 of them?</a:t>
            </a:r>
          </a:p>
          <a:p>
            <a:pPr marL="342900" indent="-342900">
              <a:spcAft>
                <a:spcPts val="600"/>
              </a:spcAft>
              <a:buFont typeface="+mj-lt"/>
              <a:buAutoNum type="arabicPeriod"/>
            </a:pPr>
            <a:r>
              <a:rPr lang="en-US" sz="1700" dirty="0">
                <a:solidFill>
                  <a:srgbClr val="FF0000"/>
                </a:solidFill>
              </a:rPr>
              <a:t>Although not requested by the WWNWS, PTWC could include tsunami ETAs for major ports in those NAVAREAs with expected amplitudes greater than 0.3m. </a:t>
            </a:r>
          </a:p>
          <a:p>
            <a:pPr marL="342900" indent="-342900">
              <a:spcAft>
                <a:spcPts val="600"/>
              </a:spcAft>
              <a:buFont typeface="+mj-lt"/>
              <a:buAutoNum type="arabicPeriod"/>
            </a:pPr>
            <a:r>
              <a:rPr lang="en-US" sz="1700" dirty="0"/>
              <a:t>PTWC will finish the software and write a descriptive manual prior to ICG/PTWS-XXXI in April 2025.  If accepted, a date for commencement of service can be decided upon, the WWNWS can be notified, and PTWC will start the service on that date.</a:t>
            </a:r>
          </a:p>
        </p:txBody>
      </p:sp>
    </p:spTree>
    <p:extLst>
      <p:ext uri="{BB962C8B-B14F-4D97-AF65-F5344CB8AC3E}">
        <p14:creationId xmlns:p14="http://schemas.microsoft.com/office/powerpoint/2010/main" val="278479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2D781-4AA4-41F9-AB30-780D0BCD99D7}"/>
              </a:ext>
            </a:extLst>
          </p:cNvPr>
          <p:cNvSpPr>
            <a:spLocks noGrp="1"/>
          </p:cNvSpPr>
          <p:nvPr>
            <p:ph type="title"/>
          </p:nvPr>
        </p:nvSpPr>
        <p:spPr>
          <a:xfrm>
            <a:off x="628650" y="365127"/>
            <a:ext cx="7886700" cy="511174"/>
          </a:xfrm>
          <a:solidFill>
            <a:schemeClr val="accent1">
              <a:lumMod val="20000"/>
              <a:lumOff val="80000"/>
            </a:schemeClr>
          </a:solidFill>
        </p:spPr>
        <p:txBody>
          <a:bodyPr>
            <a:noAutofit/>
          </a:bodyPr>
          <a:lstStyle/>
          <a:p>
            <a:pPr algn="ctr"/>
            <a:r>
              <a:rPr lang="en-US" sz="2800" b="1" dirty="0"/>
              <a:t>PacWave24 NAVAREA Dummy Message </a:t>
            </a:r>
          </a:p>
        </p:txBody>
      </p:sp>
      <p:sp>
        <p:nvSpPr>
          <p:cNvPr id="3" name="Content Placeholder 2">
            <a:extLst>
              <a:ext uri="{FF2B5EF4-FFF2-40B4-BE49-F238E27FC236}">
                <a16:creationId xmlns:a16="http://schemas.microsoft.com/office/drawing/2014/main" id="{4BC72A2E-465C-43DE-9E82-97F8DFB33C15}"/>
              </a:ext>
            </a:extLst>
          </p:cNvPr>
          <p:cNvSpPr>
            <a:spLocks noGrp="1"/>
          </p:cNvSpPr>
          <p:nvPr>
            <p:ph idx="1"/>
          </p:nvPr>
        </p:nvSpPr>
        <p:spPr>
          <a:xfrm>
            <a:off x="1052512" y="1009650"/>
            <a:ext cx="7038976" cy="5600699"/>
          </a:xfrm>
        </p:spPr>
        <p:txBody>
          <a:bodyPr>
            <a:normAutofit lnSpcReduction="10000"/>
          </a:bodyPr>
          <a:lstStyle/>
          <a:p>
            <a:pPr marL="0" indent="0">
              <a:lnSpc>
                <a:spcPct val="100000"/>
              </a:lnSpc>
              <a:spcBef>
                <a:spcPts val="0"/>
              </a:spcBef>
              <a:buNone/>
            </a:pPr>
            <a:r>
              <a:rPr lang="en-US" sz="1400" b="1" dirty="0">
                <a:solidFill>
                  <a:srgbClr val="000000"/>
                </a:solidFill>
                <a:latin typeface="Courier New" panose="02070309020205020404" pitchFamily="49" charset="0"/>
              </a:rPr>
              <a:t>TEST... DUMMY MARITIME MESSAGE FOR PACWAVE24 EXERCISE...TEST </a:t>
            </a:r>
          </a:p>
          <a:p>
            <a:pPr marL="0" indent="0">
              <a:lnSpc>
                <a:spcPct val="100000"/>
              </a:lnSpc>
              <a:spcBef>
                <a:spcPts val="0"/>
              </a:spcBef>
              <a:buNone/>
            </a:pPr>
            <a:r>
              <a:rPr lang="en-US" sz="1400" b="1" dirty="0">
                <a:solidFill>
                  <a:srgbClr val="000000"/>
                </a:solidFill>
                <a:latin typeface="Courier New" panose="02070309020205020404" pitchFamily="49" charset="0"/>
              </a:rPr>
              <a:t>NWS PACIFIC TSUNAMI WARNING CENTER EWA BEACH HI </a:t>
            </a:r>
          </a:p>
          <a:p>
            <a:pPr marL="0" indent="0">
              <a:lnSpc>
                <a:spcPct val="100000"/>
              </a:lnSpc>
              <a:spcBef>
                <a:spcPts val="0"/>
              </a:spcBef>
              <a:buNone/>
            </a:pPr>
            <a:r>
              <a:rPr lang="fr-FR" sz="1400" b="1" dirty="0">
                <a:solidFill>
                  <a:srgbClr val="000000"/>
                </a:solidFill>
                <a:latin typeface="Courier New" panose="02070309020205020404" pitchFamily="49" charset="0"/>
              </a:rPr>
              <a:t>0100 UTC TUE NOV 05 2024 </a:t>
            </a:r>
          </a:p>
          <a:p>
            <a:pPr marL="0" indent="0">
              <a:lnSpc>
                <a:spcPct val="100000"/>
              </a:lnSpc>
              <a:spcBef>
                <a:spcPts val="0"/>
              </a:spcBef>
              <a:buNone/>
            </a:pPr>
            <a:endParaRPr lang="fr-FR" sz="1400" b="1" dirty="0">
              <a:solidFill>
                <a:srgbClr val="000000"/>
              </a:solidFill>
              <a:latin typeface="Courier New" panose="02070309020205020404" pitchFamily="49" charset="0"/>
            </a:endParaRPr>
          </a:p>
          <a:p>
            <a:pPr marL="0" indent="0">
              <a:lnSpc>
                <a:spcPct val="100000"/>
              </a:lnSpc>
              <a:spcBef>
                <a:spcPts val="0"/>
              </a:spcBef>
              <a:buNone/>
            </a:pPr>
            <a:r>
              <a:rPr lang="en-US" sz="1400" b="1" dirty="0">
                <a:solidFill>
                  <a:srgbClr val="000000"/>
                </a:solidFill>
                <a:latin typeface="Courier New" panose="02070309020205020404" pitchFamily="49" charset="0"/>
              </a:rPr>
              <a:t>...THIS MESSAGE IS FOR TEST PURPOSES ONLY... </a:t>
            </a:r>
          </a:p>
          <a:p>
            <a:pPr marL="0" indent="0">
              <a:lnSpc>
                <a:spcPct val="100000"/>
              </a:lnSpc>
              <a:spcBef>
                <a:spcPts val="0"/>
              </a:spcBef>
              <a:buNone/>
            </a:pPr>
            <a:r>
              <a:rPr lang="en-US" sz="1400" b="1" dirty="0">
                <a:solidFill>
                  <a:srgbClr val="000000"/>
                </a:solidFill>
                <a:latin typeface="Courier New" panose="02070309020205020404" pitchFamily="49" charset="0"/>
              </a:rPr>
              <a:t>...TEST PACWAVE24 TSUNAMI EXERCISE MARITIME PRODUCTS TEST... </a:t>
            </a:r>
          </a:p>
          <a:p>
            <a:pPr marL="0" indent="0">
              <a:lnSpc>
                <a:spcPct val="100000"/>
              </a:lnSpc>
              <a:spcBef>
                <a:spcPts val="0"/>
              </a:spcBef>
              <a:buNone/>
            </a:pPr>
            <a:endParaRPr lang="en-US" sz="1400" b="1" dirty="0">
              <a:solidFill>
                <a:srgbClr val="000000"/>
              </a:solidFill>
              <a:latin typeface="Courier New" panose="02070309020205020404" pitchFamily="49" charset="0"/>
            </a:endParaRPr>
          </a:p>
          <a:p>
            <a:pPr marL="0" indent="0">
              <a:lnSpc>
                <a:spcPct val="100000"/>
              </a:lnSpc>
              <a:spcBef>
                <a:spcPts val="0"/>
              </a:spcBef>
              <a:buNone/>
            </a:pPr>
            <a:r>
              <a:rPr lang="en-US" sz="1400" b="1" dirty="0">
                <a:solidFill>
                  <a:srgbClr val="000000"/>
                </a:solidFill>
                <a:latin typeface="Courier New" panose="02070309020205020404" pitchFamily="49" charset="0"/>
              </a:rPr>
              <a:t>THIS IS A TEST. THIS MESSAGE IS BEING ISSUED AS A PART OF THE </a:t>
            </a:r>
          </a:p>
          <a:p>
            <a:pPr marL="0" indent="0">
              <a:lnSpc>
                <a:spcPct val="100000"/>
              </a:lnSpc>
              <a:spcBef>
                <a:spcPts val="0"/>
              </a:spcBef>
              <a:buNone/>
            </a:pPr>
            <a:r>
              <a:rPr lang="en-US" sz="1400" b="1" dirty="0">
                <a:solidFill>
                  <a:srgbClr val="000000"/>
                </a:solidFill>
                <a:latin typeface="Courier New" panose="02070309020205020404" pitchFamily="49" charset="0"/>
              </a:rPr>
              <a:t>PACWAVE24 TSUNAMI EXERCISE. ITS PURPOSE IS TO TEST THE END TO </a:t>
            </a:r>
          </a:p>
          <a:p>
            <a:pPr marL="0" indent="0">
              <a:lnSpc>
                <a:spcPct val="100000"/>
              </a:lnSpc>
              <a:spcBef>
                <a:spcPts val="0"/>
              </a:spcBef>
              <a:buNone/>
            </a:pPr>
            <a:r>
              <a:rPr lang="en-US" sz="1400" b="1" dirty="0">
                <a:solidFill>
                  <a:srgbClr val="000000"/>
                </a:solidFill>
                <a:latin typeface="Courier New" panose="02070309020205020404" pitchFamily="49" charset="0"/>
              </a:rPr>
              <a:t>END COMMUNICATIONS BETWEEN THE PACIFIC TSUNAMI WARNING CENTER </a:t>
            </a:r>
          </a:p>
          <a:p>
            <a:pPr marL="0" indent="0">
              <a:lnSpc>
                <a:spcPct val="100000"/>
              </a:lnSpc>
              <a:spcBef>
                <a:spcPts val="0"/>
              </a:spcBef>
              <a:buNone/>
            </a:pPr>
            <a:r>
              <a:rPr lang="en-US" sz="1400" b="1" dirty="0">
                <a:solidFill>
                  <a:srgbClr val="000000"/>
                </a:solidFill>
                <a:latin typeface="Courier New" panose="02070309020205020404" pitchFamily="49" charset="0"/>
              </a:rPr>
              <a:t>AND PACIFIC REGION NAVAREA COORDINATORS THROUGH THE NATIONAL </a:t>
            </a:r>
          </a:p>
          <a:p>
            <a:pPr marL="0" indent="0">
              <a:lnSpc>
                <a:spcPct val="100000"/>
              </a:lnSpc>
              <a:spcBef>
                <a:spcPts val="0"/>
              </a:spcBef>
              <a:buNone/>
            </a:pPr>
            <a:r>
              <a:rPr lang="en-US" sz="1400" b="1" dirty="0">
                <a:solidFill>
                  <a:srgbClr val="000000"/>
                </a:solidFill>
                <a:latin typeface="Courier New" panose="02070309020205020404" pitchFamily="49" charset="0"/>
              </a:rPr>
              <a:t>TSUNAMI WARNING CENTERS OF THE COUNTRIES RESPONSIBLE FOR THOSE </a:t>
            </a:r>
          </a:p>
          <a:p>
            <a:pPr marL="0" indent="0">
              <a:lnSpc>
                <a:spcPct val="100000"/>
              </a:lnSpc>
              <a:spcBef>
                <a:spcPts val="0"/>
              </a:spcBef>
              <a:buNone/>
            </a:pPr>
            <a:r>
              <a:rPr lang="en-US" sz="1400" b="1" dirty="0">
                <a:solidFill>
                  <a:srgbClr val="000000"/>
                </a:solidFill>
                <a:latin typeface="Courier New" panose="02070309020205020404" pitchFamily="49" charset="0"/>
              </a:rPr>
              <a:t>NAVAREAS. THIS MESSAGE IS BEING SENT ONLY BY EMAIL TO THOSE </a:t>
            </a:r>
          </a:p>
          <a:p>
            <a:pPr marL="0" indent="0">
              <a:lnSpc>
                <a:spcPct val="100000"/>
              </a:lnSpc>
              <a:spcBef>
                <a:spcPts val="0"/>
              </a:spcBef>
              <a:buNone/>
            </a:pPr>
            <a:r>
              <a:rPr lang="en-US" sz="1400" b="1" dirty="0">
                <a:solidFill>
                  <a:srgbClr val="000000"/>
                </a:solidFill>
                <a:latin typeface="Courier New" panose="02070309020205020404" pitchFamily="49" charset="0"/>
              </a:rPr>
              <a:t>NATIONAL TSUNAMI WARNING CENTERS FOR PROMPT RELAY TO THEIR </a:t>
            </a:r>
          </a:p>
          <a:p>
            <a:pPr marL="0" indent="0">
              <a:lnSpc>
                <a:spcPct val="100000"/>
              </a:lnSpc>
              <a:spcBef>
                <a:spcPts val="0"/>
              </a:spcBef>
              <a:buNone/>
            </a:pPr>
            <a:r>
              <a:rPr lang="en-US" sz="1400" b="1" dirty="0">
                <a:solidFill>
                  <a:srgbClr val="000000"/>
                </a:solidFill>
                <a:latin typeface="Courier New" panose="02070309020205020404" pitchFamily="49" charset="0"/>
              </a:rPr>
              <a:t>NAVAREA COORDINATORS BY APPROPRIATE MEANS. </a:t>
            </a:r>
          </a:p>
          <a:p>
            <a:pPr marL="0" indent="0">
              <a:lnSpc>
                <a:spcPct val="100000"/>
              </a:lnSpc>
              <a:spcBef>
                <a:spcPts val="0"/>
              </a:spcBef>
              <a:buNone/>
            </a:pPr>
            <a:endParaRPr lang="en-US" sz="1400" b="1" dirty="0">
              <a:solidFill>
                <a:srgbClr val="000000"/>
              </a:solidFill>
              <a:latin typeface="Courier New" panose="02070309020205020404" pitchFamily="49" charset="0"/>
            </a:endParaRPr>
          </a:p>
          <a:p>
            <a:pPr marL="0" indent="0">
              <a:lnSpc>
                <a:spcPct val="100000"/>
              </a:lnSpc>
              <a:spcBef>
                <a:spcPts val="0"/>
              </a:spcBef>
              <a:buNone/>
            </a:pPr>
            <a:r>
              <a:rPr lang="en-US" sz="1400" b="1" dirty="0">
                <a:solidFill>
                  <a:srgbClr val="000000"/>
                </a:solidFill>
                <a:latin typeface="Courier New" panose="02070309020205020404" pitchFamily="49" charset="0"/>
              </a:rPr>
              <a:t>THIS IS A TEST. IN THE CASE OF AN ACTUAL TSUNAMI THREAT... </a:t>
            </a:r>
          </a:p>
          <a:p>
            <a:pPr marL="0" indent="0">
              <a:lnSpc>
                <a:spcPct val="100000"/>
              </a:lnSpc>
              <a:spcBef>
                <a:spcPts val="0"/>
              </a:spcBef>
              <a:buNone/>
            </a:pPr>
            <a:r>
              <a:rPr lang="en-US" sz="1400" b="1" dirty="0">
                <a:solidFill>
                  <a:srgbClr val="000000"/>
                </a:solidFill>
                <a:latin typeface="Courier New" panose="02070309020205020404" pitchFamily="49" charset="0"/>
              </a:rPr>
              <a:t>THIS MESSAGE WOULD CONTAIN INFORMATION ABOUT THE TSUNAMI </a:t>
            </a:r>
          </a:p>
          <a:p>
            <a:pPr marL="0" indent="0">
              <a:lnSpc>
                <a:spcPct val="100000"/>
              </a:lnSpc>
              <a:spcBef>
                <a:spcPts val="0"/>
              </a:spcBef>
              <a:buNone/>
            </a:pPr>
            <a:r>
              <a:rPr lang="en-US" sz="1400" b="1" dirty="0">
                <a:solidFill>
                  <a:srgbClr val="000000"/>
                </a:solidFill>
                <a:latin typeface="Courier New" panose="02070309020205020404" pitchFamily="49" charset="0"/>
              </a:rPr>
              <a:t>SOURCE... POTENTIALLY AFFECTED COASTAL AREAS... AND RELATED </a:t>
            </a:r>
          </a:p>
          <a:p>
            <a:pPr marL="0" indent="0">
              <a:lnSpc>
                <a:spcPct val="100000"/>
              </a:lnSpc>
              <a:spcBef>
                <a:spcPts val="0"/>
              </a:spcBef>
              <a:buNone/>
            </a:pPr>
            <a:r>
              <a:rPr lang="en-US" sz="1400" b="1" dirty="0">
                <a:solidFill>
                  <a:srgbClr val="000000"/>
                </a:solidFill>
                <a:latin typeface="Courier New" panose="02070309020205020404" pitchFamily="49" charset="0"/>
              </a:rPr>
              <a:t>INFORMATION. NAVAREA COORDINATORS CAN RELAY THIS INFORMATION </a:t>
            </a:r>
          </a:p>
          <a:p>
            <a:pPr marL="0" indent="0">
              <a:lnSpc>
                <a:spcPct val="100000"/>
              </a:lnSpc>
              <a:spcBef>
                <a:spcPts val="0"/>
              </a:spcBef>
              <a:buNone/>
            </a:pPr>
            <a:r>
              <a:rPr lang="en-US" sz="1400" b="1" dirty="0">
                <a:solidFill>
                  <a:srgbClr val="000000"/>
                </a:solidFill>
                <a:latin typeface="Courier New" panose="02070309020205020404" pitchFamily="49" charset="0"/>
              </a:rPr>
              <a:t>TO SHIPS AT SEA FOR THEIR AWARENESS. </a:t>
            </a:r>
          </a:p>
          <a:p>
            <a:pPr marL="0" indent="0">
              <a:lnSpc>
                <a:spcPct val="100000"/>
              </a:lnSpc>
              <a:spcBef>
                <a:spcPts val="0"/>
              </a:spcBef>
              <a:buNone/>
            </a:pPr>
            <a:endParaRPr lang="en-US" sz="1400" b="1" dirty="0">
              <a:solidFill>
                <a:srgbClr val="000000"/>
              </a:solidFill>
              <a:latin typeface="Courier New" panose="02070309020205020404" pitchFamily="49" charset="0"/>
            </a:endParaRPr>
          </a:p>
          <a:p>
            <a:pPr marL="0" indent="0">
              <a:lnSpc>
                <a:spcPct val="100000"/>
              </a:lnSpc>
              <a:spcBef>
                <a:spcPts val="0"/>
              </a:spcBef>
              <a:buNone/>
            </a:pPr>
            <a:r>
              <a:rPr lang="en-US" sz="1400" b="1" dirty="0">
                <a:solidFill>
                  <a:srgbClr val="000000"/>
                </a:solidFill>
                <a:latin typeface="Courier New" panose="02070309020205020404" pitchFamily="49" charset="0"/>
              </a:rPr>
              <a:t>THIS IS A TEST. PLEASE RECORD THE TIME OF ARRIVAL OF THIS </a:t>
            </a:r>
          </a:p>
          <a:p>
            <a:pPr marL="0" indent="0">
              <a:lnSpc>
                <a:spcPct val="100000"/>
              </a:lnSpc>
              <a:spcBef>
                <a:spcPts val="0"/>
              </a:spcBef>
              <a:buNone/>
            </a:pPr>
            <a:r>
              <a:rPr lang="en-US" sz="1400" b="1" dirty="0">
                <a:solidFill>
                  <a:srgbClr val="000000"/>
                </a:solidFill>
                <a:latin typeface="Courier New" panose="02070309020205020404" pitchFamily="49" charset="0"/>
              </a:rPr>
              <a:t>MESSAGE BY NATIONAL TSUNAMI WARNING CENTERS AND NAVAREA </a:t>
            </a:r>
          </a:p>
          <a:p>
            <a:pPr marL="0" indent="0">
              <a:lnSpc>
                <a:spcPct val="100000"/>
              </a:lnSpc>
              <a:spcBef>
                <a:spcPts val="0"/>
              </a:spcBef>
              <a:buNone/>
            </a:pPr>
            <a:r>
              <a:rPr lang="en-US" sz="1400" b="1" dirty="0">
                <a:solidFill>
                  <a:srgbClr val="000000"/>
                </a:solidFill>
                <a:latin typeface="Courier New" panose="02070309020205020404" pitchFamily="49" charset="0"/>
              </a:rPr>
              <a:t>COORDINATORS FOR REPORTING IN THE POST-EXERCISE EVALUATION </a:t>
            </a:r>
          </a:p>
          <a:p>
            <a:pPr marL="0" indent="0">
              <a:lnSpc>
                <a:spcPct val="100000"/>
              </a:lnSpc>
              <a:spcBef>
                <a:spcPts val="0"/>
              </a:spcBef>
              <a:buNone/>
            </a:pPr>
            <a:r>
              <a:rPr lang="en-US" sz="1400" b="1" dirty="0">
                <a:solidFill>
                  <a:srgbClr val="000000"/>
                </a:solidFill>
                <a:latin typeface="Courier New" panose="02070309020205020404" pitchFamily="49" charset="0"/>
              </a:rPr>
              <a:t>BEFORE DECEMBER 15 2024. </a:t>
            </a:r>
            <a:endParaRPr lang="en-US" sz="1100" b="1" dirty="0"/>
          </a:p>
        </p:txBody>
      </p:sp>
    </p:spTree>
    <p:extLst>
      <p:ext uri="{BB962C8B-B14F-4D97-AF65-F5344CB8AC3E}">
        <p14:creationId xmlns:p14="http://schemas.microsoft.com/office/powerpoint/2010/main" val="2693114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FBBA663-BFA5-4567-B5C7-B1FF6394E747}"/>
              </a:ext>
            </a:extLst>
          </p:cNvPr>
          <p:cNvPicPr>
            <a:picLocks noChangeAspect="1"/>
          </p:cNvPicPr>
          <p:nvPr/>
        </p:nvPicPr>
        <p:blipFill rotWithShape="1">
          <a:blip r:embed="rId2"/>
          <a:srcRect l="29924" t="10177" r="11591"/>
          <a:stretch/>
        </p:blipFill>
        <p:spPr>
          <a:xfrm>
            <a:off x="1146103" y="946004"/>
            <a:ext cx="6851796" cy="5645296"/>
          </a:xfrm>
          <a:prstGeom prst="rect">
            <a:avLst/>
          </a:prstGeom>
          <a:ln>
            <a:solidFill>
              <a:schemeClr val="tx1"/>
            </a:solidFill>
          </a:ln>
        </p:spPr>
      </p:pic>
      <p:sp>
        <p:nvSpPr>
          <p:cNvPr id="5" name="TextBox 4">
            <a:extLst>
              <a:ext uri="{FF2B5EF4-FFF2-40B4-BE49-F238E27FC236}">
                <a16:creationId xmlns:a16="http://schemas.microsoft.com/office/drawing/2014/main" id="{6D3133AD-A110-4766-88F6-4AF18C2B24DE}"/>
              </a:ext>
            </a:extLst>
          </p:cNvPr>
          <p:cNvSpPr txBox="1"/>
          <p:nvPr/>
        </p:nvSpPr>
        <p:spPr>
          <a:xfrm>
            <a:off x="599209" y="168852"/>
            <a:ext cx="7945582" cy="646331"/>
          </a:xfrm>
          <a:prstGeom prst="rect">
            <a:avLst/>
          </a:prstGeom>
          <a:solidFill>
            <a:schemeClr val="accent1">
              <a:lumMod val="20000"/>
              <a:lumOff val="80000"/>
            </a:schemeClr>
          </a:solidFill>
        </p:spPr>
        <p:txBody>
          <a:bodyPr wrap="square" rtlCol="0">
            <a:spAutoFit/>
          </a:bodyPr>
          <a:lstStyle/>
          <a:p>
            <a:pPr algn="ctr"/>
            <a:r>
              <a:rPr lang="en-US" b="1" dirty="0"/>
              <a:t>NAVAREA Coordinators Contact Information from </a:t>
            </a:r>
          </a:p>
          <a:p>
            <a:pPr algn="ctr"/>
            <a:r>
              <a:rPr lang="en-US" b="1" dirty="0"/>
              <a:t>International Maritime Organization document from October 31, 2018</a:t>
            </a:r>
          </a:p>
        </p:txBody>
      </p:sp>
    </p:spTree>
    <p:extLst>
      <p:ext uri="{BB962C8B-B14F-4D97-AF65-F5344CB8AC3E}">
        <p14:creationId xmlns:p14="http://schemas.microsoft.com/office/powerpoint/2010/main" val="7207606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8804</TotalTime>
  <Words>1042</Words>
  <Application>Microsoft Office PowerPoint</Application>
  <PresentationFormat>On-screen Show (4:3)</PresentationFormat>
  <Paragraphs>71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PacWave24 NAVAREA Dummy Message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PTWC</dc:creator>
  <cp:lastModifiedBy>cmccreery</cp:lastModifiedBy>
  <cp:revision>20</cp:revision>
  <dcterms:created xsi:type="dcterms:W3CDTF">2020-10-28T22:27:13Z</dcterms:created>
  <dcterms:modified xsi:type="dcterms:W3CDTF">2024-09-21T20:47:08Z</dcterms:modified>
</cp:coreProperties>
</file>