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17" r:id="rId2"/>
  </p:sldMasterIdLst>
  <p:notesMasterIdLst>
    <p:notesMasterId r:id="rId23"/>
  </p:notesMasterIdLst>
  <p:sldIdLst>
    <p:sldId id="257" r:id="rId3"/>
    <p:sldId id="1222" r:id="rId4"/>
    <p:sldId id="303" r:id="rId5"/>
    <p:sldId id="3650" r:id="rId6"/>
    <p:sldId id="270" r:id="rId7"/>
    <p:sldId id="3657" r:id="rId8"/>
    <p:sldId id="3702" r:id="rId9"/>
    <p:sldId id="3698" r:id="rId10"/>
    <p:sldId id="3700" r:id="rId11"/>
    <p:sldId id="3655" r:id="rId12"/>
    <p:sldId id="3693" r:id="rId13"/>
    <p:sldId id="3694" r:id="rId14"/>
    <p:sldId id="3704" r:id="rId15"/>
    <p:sldId id="256" r:id="rId16"/>
    <p:sldId id="3696" r:id="rId17"/>
    <p:sldId id="258" r:id="rId18"/>
    <p:sldId id="259" r:id="rId19"/>
    <p:sldId id="260" r:id="rId20"/>
    <p:sldId id="3701" r:id="rId21"/>
    <p:sldId id="3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05EA38-6D5E-3A5E-5D36-F3A5F5DFA7B9}" name="Kodijat, Ardito" initials="AK" userId="S::a.kodijat@unesco.org::0f3f380b-ba8b-40e0-83de-3c74335293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8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23" autoAdjust="0"/>
    <p:restoredTop sz="93842" autoAdjust="0"/>
  </p:normalViewPr>
  <p:slideViewPr>
    <p:cSldViewPr snapToGrid="0">
      <p:cViewPr varScale="1">
        <p:scale>
          <a:sx n="127" d="100"/>
          <a:sy n="127" d="100"/>
        </p:scale>
        <p:origin x="10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B378A-7895-43BC-89CC-1829AC25569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D66E61-367A-4F90-9289-BC4320D9E6A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End </a:t>
          </a:r>
          <a:b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by XX 2025</a:t>
          </a:r>
        </a:p>
      </dgm:t>
    </dgm:pt>
    <dgm:pt modelId="{1B8C25FA-174B-452D-B2A0-91A6D0A3AA0E}" type="parTrans" cxnId="{622C4DD8-1682-4123-870A-E4A13C2DC098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156EA52-C901-40BE-AEE5-43CC56F25DEA}" type="sibTrans" cxnId="{622C4DD8-1682-4123-870A-E4A13C2DC098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474B20C9-F62D-4DB8-A61E-C27A77AFDB2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Approval PTWS Steering </a:t>
          </a:r>
          <a:r>
            <a:rPr lang="en-US" sz="1600" b="1" i="0" dirty="0" err="1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Commitee</a:t>
          </a:r>
          <a:b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Sep 2024</a:t>
          </a:r>
        </a:p>
      </dgm:t>
    </dgm:pt>
    <dgm:pt modelId="{2EFDD7A6-890E-43C3-861B-BE6F8717B8F4}" type="parTrans" cxnId="{0F8D6DC9-5277-42CC-BBE9-638631A3918A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5C1B2116-6A88-443D-943A-194D842EF15B}" type="sibTrans" cxnId="{0F8D6DC9-5277-42CC-BBE9-638631A3918A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E514A29-34ED-45F3-B76C-527C9E73A61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Budget and timelines for ESCAP meeting </a:t>
          </a:r>
          <a:b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 8 Oct 2024</a:t>
          </a:r>
        </a:p>
      </dgm:t>
    </dgm:pt>
    <dgm:pt modelId="{452E37AC-585D-4C74-BE0B-BED304CAD86A}" type="parTrans" cxnId="{0738438A-F039-4EC2-A0D6-4CDBA7F38C70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1A4F3672-7FFA-4620-9373-AAC5F89CC828}" type="sibTrans" cxnId="{0738438A-F039-4EC2-A0D6-4CDBA7F38C70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2EA4CB6F-4D32-4104-AC62-69E8589D13B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Review findings and draft recs</a:t>
          </a:r>
          <a:b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by xx Apr 2025</a:t>
          </a:r>
        </a:p>
      </dgm:t>
    </dgm:pt>
    <dgm:pt modelId="{73E62BFE-08AD-43BC-B5F1-E8DB105E208E}" type="parTrans" cxnId="{466F6B06-8E2F-4183-AEB9-D2C2BDA6D3AF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A2423CA-FB57-473B-BD13-0F58B134ADC6}" type="sibTrans" cxnId="{466F6B06-8E2F-4183-AEB9-D2C2BDA6D3AF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F71AF16D-D539-4A3D-AB3F-F6D9B28DA5F5}">
      <dgm:prSet phldrT="[Text]" custT="1"/>
      <dgm:spPr>
        <a:solidFill>
          <a:srgbClr val="4472C4"/>
        </a:solidFill>
      </dgm:spPr>
      <dgm:t>
        <a:bodyPr/>
        <a:lstStyle/>
        <a:p>
          <a:r>
            <a:rPr lang="en-US" sz="18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SC accepts recs</a:t>
          </a:r>
          <a:br>
            <a:rPr lang="en-US" sz="18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8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TBD</a:t>
          </a:r>
        </a:p>
      </dgm:t>
    </dgm:pt>
    <dgm:pt modelId="{EFB1C28C-BE7B-4FDC-BDDD-7BE5422AC06E}" type="parTrans" cxnId="{A8ECA915-F5F1-4190-8D4E-353E361D5855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391431E7-187C-4DEA-BAD1-E552FF7A0E1C}" type="sibTrans" cxnId="{A8ECA915-F5F1-4190-8D4E-353E361D5855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F9EB880-E159-4334-A2D2-BBFB6C86EA0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i="0" dirty="0" err="1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Finalise</a:t>
          </a:r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 questions</a:t>
          </a:r>
          <a:b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by 31 Dec 2024</a:t>
          </a:r>
        </a:p>
      </dgm:t>
    </dgm:pt>
    <dgm:pt modelId="{464774DF-854F-4014-A1E5-F091B29437AC}" type="parTrans" cxnId="{C7488319-85C0-49BB-ACBF-17164224288F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1C486589-A221-42AC-BFE1-4A4FBAA9A9B4}" type="sibTrans" cxnId="{C7488319-85C0-49BB-ACBF-17164224288F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EA4B5806-58B9-4986-AF4B-1E92326187E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Validation Workshop</a:t>
          </a:r>
          <a:b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TBD – when, who ?</a:t>
          </a:r>
        </a:p>
      </dgm:t>
    </dgm:pt>
    <dgm:pt modelId="{F6F354CC-36DD-4831-9643-BE7E83A7240C}" type="parTrans" cxnId="{056B44F7-D9D2-4230-BF02-D844D1D8B00A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9108431-65EC-42BF-8BC5-287F218ED868}" type="sibTrans" cxnId="{056B44F7-D9D2-4230-BF02-D844D1D8B00A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BEED875C-0A3B-4420-B1D0-D071A5EF64B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>
              <a:latin typeface="Book Antiqua" panose="02040602050305030304" pitchFamily="18" charset="0"/>
            </a:rPr>
            <a:t>Planning and Inception</a:t>
          </a:r>
        </a:p>
      </dgm:t>
    </dgm:pt>
    <dgm:pt modelId="{1714E587-3520-4F07-991F-828DA7B9383E}" type="parTrans" cxnId="{8AEF476D-4D79-48C4-A85E-3E8337ABDBD0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AB9F045-43F7-4A8D-92A8-08C01B74B2D4}" type="sibTrans" cxnId="{8AEF476D-4D79-48C4-A85E-3E8337ABDBD0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039D2394-DF33-44EF-A045-C29342E0413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b="1" dirty="0">
              <a:latin typeface="Book Antiqua" panose="02040602050305030304" pitchFamily="18" charset="0"/>
            </a:rPr>
            <a:t>Validation and Review</a:t>
          </a:r>
        </a:p>
      </dgm:t>
    </dgm:pt>
    <dgm:pt modelId="{955B02D0-7C67-4DBE-8CB4-9F024EE24BF5}" type="parTrans" cxnId="{BA3C4ADA-3DEA-4E37-B22D-E37DC0D09E39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DE8915EF-0D13-4785-885D-7E415DD7C9F2}" type="sibTrans" cxnId="{BA3C4ADA-3DEA-4E37-B22D-E37DC0D09E39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585B9AA5-7ED0-48A1-BA73-B1101F61262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Initial findings to ICG/PTWS-XXXI</a:t>
          </a:r>
          <a:b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7 – 11 Apr 2025</a:t>
          </a:r>
        </a:p>
      </dgm:t>
    </dgm:pt>
    <dgm:pt modelId="{CE8D16B5-285C-429B-A638-E63D6800BEC9}" type="parTrans" cxnId="{DDE9EFAA-18B9-4731-824F-9CD569E65A61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39F7EE30-3864-4B32-9BA7-C60CE3E371F7}" type="sibTrans" cxnId="{DDE9EFAA-18B9-4731-824F-9CD569E65A61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EEB3D5B7-3097-4811-8C72-4083B9AFCDF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>
              <a:latin typeface="Book Antiqua" panose="02040602050305030304" pitchFamily="18" charset="0"/>
            </a:rPr>
            <a:t>Finalisation and Communication</a:t>
          </a:r>
        </a:p>
      </dgm:t>
    </dgm:pt>
    <dgm:pt modelId="{AE87BD99-B8CD-4192-95E7-681293BFE501}" type="parTrans" cxnId="{6A38F810-C3DA-42FC-A37F-7D8B3F912824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E20B9A8A-C432-4000-AB25-1B046A800E5F}" type="sibTrans" cxnId="{6A38F810-C3DA-42FC-A37F-7D8B3F912824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89626FFF-000A-4101-9EDF-68130FC2F57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IOC Circular Letter distributes survey</a:t>
          </a:r>
          <a:b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1 Feb 2025</a:t>
          </a:r>
        </a:p>
      </dgm:t>
    </dgm:pt>
    <dgm:pt modelId="{0A1B43C1-B3BF-4DCD-B308-B842C9E60987}" type="parTrans" cxnId="{91468E6E-76BC-4B57-8136-B7960AC01C3C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986E8D6-BE23-4298-8868-06754279E612}" type="sibTrans" cxnId="{91468E6E-76BC-4B57-8136-B7960AC01C3C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10897C99-9601-46E3-B851-F0B68E87C3B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Survey completion by MSs</a:t>
          </a:r>
          <a:b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1 – 28 Feb 2025</a:t>
          </a:r>
        </a:p>
      </dgm:t>
    </dgm:pt>
    <dgm:pt modelId="{488ACD8E-B950-4708-9EC8-8398C5733A14}" type="parTrans" cxnId="{5A7536AE-2F3E-4018-92EF-519BCD3490F0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607719A6-D7AD-4C18-A089-27E7BD13988E}" type="sibTrans" cxnId="{5A7536AE-2F3E-4018-92EF-519BCD3490F0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0B53732-C7B5-48DD-8D15-C91E71C7CAA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Final report</a:t>
          </a:r>
        </a:p>
      </dgm:t>
    </dgm:pt>
    <dgm:pt modelId="{08B258B3-828A-4DD2-B6F8-40B3946C4937}" type="parTrans" cxnId="{E744FF37-4554-4E08-BA2E-FC9A9B055A44}">
      <dgm:prSet/>
      <dgm:spPr/>
      <dgm:t>
        <a:bodyPr/>
        <a:lstStyle/>
        <a:p>
          <a:endParaRPr lang="en-US" sz="1600"/>
        </a:p>
      </dgm:t>
    </dgm:pt>
    <dgm:pt modelId="{697D4705-F07C-48AF-9DDB-FC82A77BD0FB}" type="sibTrans" cxnId="{E744FF37-4554-4E08-BA2E-FC9A9B055A44}">
      <dgm:prSet/>
      <dgm:spPr/>
      <dgm:t>
        <a:bodyPr/>
        <a:lstStyle/>
        <a:p>
          <a:endParaRPr lang="en-US" sz="1600"/>
        </a:p>
      </dgm:t>
    </dgm:pt>
    <dgm:pt modelId="{E3D76A3B-DB65-408D-8EFD-D9589F59C38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Review IOTWMS questions</a:t>
          </a:r>
          <a:b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20 Sep – 30 Oct 2024</a:t>
          </a:r>
        </a:p>
      </dgm:t>
    </dgm:pt>
    <dgm:pt modelId="{B045D4F2-9873-4219-A1F3-B44C28F4112A}" type="sibTrans" cxnId="{3D1607EA-5B3F-4A77-9FEE-1A5DE4B63F89}">
      <dgm:prSet/>
      <dgm:spPr/>
      <dgm:t>
        <a:bodyPr/>
        <a:lstStyle/>
        <a:p>
          <a:endParaRPr lang="en-NZ"/>
        </a:p>
      </dgm:t>
    </dgm:pt>
    <dgm:pt modelId="{83D5954A-34BF-4353-B087-D7B9D0977BA0}" type="parTrans" cxnId="{3D1607EA-5B3F-4A77-9FEE-1A5DE4B63F89}">
      <dgm:prSet/>
      <dgm:spPr/>
      <dgm:t>
        <a:bodyPr/>
        <a:lstStyle/>
        <a:p>
          <a:endParaRPr lang="en-NZ"/>
        </a:p>
      </dgm:t>
    </dgm:pt>
    <dgm:pt modelId="{7602BE3A-259A-414F-A9F9-A2936D8D49E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>
              <a:latin typeface="Book Antiqua" panose="02040602050305030304" pitchFamily="18" charset="0"/>
            </a:rPr>
            <a:t>Data Collection and Analysis</a:t>
          </a:r>
        </a:p>
      </dgm:t>
    </dgm:pt>
    <dgm:pt modelId="{718A612E-3B89-4E35-A26F-E460E221D6B2}" type="sibTrans" cxnId="{A86AC88C-BF8A-47FF-BAC4-C2E571E9E0D6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7A3A9E7D-A3A3-42DC-BCFD-C39F10A5358A}" type="parTrans" cxnId="{A86AC88C-BF8A-47FF-BAC4-C2E571E9E0D6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615D8E04-85BB-4FED-9A2B-FA225706883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Compilation/ analysis of survey findings</a:t>
          </a:r>
          <a:b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1 Mar – 1 Apr 2025</a:t>
          </a:r>
        </a:p>
      </dgm:t>
    </dgm:pt>
    <dgm:pt modelId="{D3362C66-D1C9-4D04-A820-C054BC1F8F00}" type="parTrans" cxnId="{4F091172-DB57-4AF8-961D-B4E1F0F071B6}">
      <dgm:prSet/>
      <dgm:spPr/>
      <dgm:t>
        <a:bodyPr/>
        <a:lstStyle/>
        <a:p>
          <a:endParaRPr lang="en-NZ"/>
        </a:p>
      </dgm:t>
    </dgm:pt>
    <dgm:pt modelId="{ED78B0B9-3F05-4828-8E7A-05B24C72B21E}" type="sibTrans" cxnId="{4F091172-DB57-4AF8-961D-B4E1F0F071B6}">
      <dgm:prSet/>
      <dgm:spPr/>
      <dgm:t>
        <a:bodyPr/>
        <a:lstStyle/>
        <a:p>
          <a:endParaRPr lang="en-NZ"/>
        </a:p>
      </dgm:t>
    </dgm:pt>
    <dgm:pt modelId="{7678D6A6-3B49-4A8B-9BEC-8D3850D4017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Policy report      </a:t>
          </a:r>
        </a:p>
      </dgm:t>
    </dgm:pt>
    <dgm:pt modelId="{D273DEBB-1360-4791-80D0-5075849170B7}" type="sibTrans" cxnId="{3943B350-2C2B-4F32-9E13-FCC12FE66840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F451064A-17C4-4A32-B94F-76C6A1E4C83D}" type="parTrans" cxnId="{3943B350-2C2B-4F32-9E13-FCC12FE66840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07FC74A2-1AFB-4B56-878C-ADE6EFD9951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Tabled at IOC General Assembly          Jun 2025</a:t>
          </a:r>
        </a:p>
      </dgm:t>
    </dgm:pt>
    <dgm:pt modelId="{AC717351-CAA7-4B9A-9782-FC987528F2B9}" type="parTrans" cxnId="{9F9503A7-29DC-43E7-BB3D-0FA1AFFCB583}">
      <dgm:prSet/>
      <dgm:spPr/>
      <dgm:t>
        <a:bodyPr/>
        <a:lstStyle/>
        <a:p>
          <a:endParaRPr lang="en-NZ"/>
        </a:p>
      </dgm:t>
    </dgm:pt>
    <dgm:pt modelId="{63446DBB-4A7D-4F14-B6C5-6595E75872E8}" type="sibTrans" cxnId="{9F9503A7-29DC-43E7-BB3D-0FA1AFFCB583}">
      <dgm:prSet/>
      <dgm:spPr/>
      <dgm:t>
        <a:bodyPr/>
        <a:lstStyle/>
        <a:p>
          <a:endParaRPr lang="en-NZ"/>
        </a:p>
      </dgm:t>
    </dgm:pt>
    <dgm:pt modelId="{E9C1430C-EE34-4EE0-9085-D403447E39CA}" type="pres">
      <dgm:prSet presAssocID="{3D1B378A-7895-43BC-89CC-1829AC25569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5E9A60E-7019-48AE-9003-02D7745DC043}" type="pres">
      <dgm:prSet presAssocID="{BEED875C-0A3B-4420-B1D0-D071A5EF64B4}" presName="horFlow" presStyleCnt="0"/>
      <dgm:spPr/>
    </dgm:pt>
    <dgm:pt modelId="{F2C171B2-5E4C-4175-BA71-8F42C69D451C}" type="pres">
      <dgm:prSet presAssocID="{BEED875C-0A3B-4420-B1D0-D071A5EF64B4}" presName="bigChev" presStyleLbl="node1" presStyleIdx="0" presStyleCnt="4" custScaleY="111956" custLinFactNeighborX="-27901" custLinFactNeighborY="-18"/>
      <dgm:spPr/>
    </dgm:pt>
    <dgm:pt modelId="{3A9ECD42-28F9-4E09-9A74-E6A3C4416BB9}" type="pres">
      <dgm:prSet presAssocID="{2EFDD7A6-890E-43C3-861B-BE6F8717B8F4}" presName="parTrans" presStyleCnt="0"/>
      <dgm:spPr/>
    </dgm:pt>
    <dgm:pt modelId="{935FA97A-663B-4157-9B2F-6B40D2C82FB4}" type="pres">
      <dgm:prSet presAssocID="{474B20C9-F62D-4DB8-A61E-C27A77AFDB24}" presName="node" presStyleLbl="alignAccFollowNode1" presStyleIdx="0" presStyleCnt="15" custScaleX="114363" custScaleY="131230" custLinFactNeighborX="-31215" custLinFactNeighborY="-22">
        <dgm:presLayoutVars>
          <dgm:bulletEnabled val="1"/>
        </dgm:presLayoutVars>
      </dgm:prSet>
      <dgm:spPr/>
    </dgm:pt>
    <dgm:pt modelId="{A360C54E-8E4A-42FD-8D6B-D0867D976974}" type="pres">
      <dgm:prSet presAssocID="{5C1B2116-6A88-443D-943A-194D842EF15B}" presName="sibTrans" presStyleCnt="0"/>
      <dgm:spPr/>
    </dgm:pt>
    <dgm:pt modelId="{CB2786C1-6C07-42A6-B5AE-9AD5BF61D49A}" type="pres">
      <dgm:prSet presAssocID="{E3D76A3B-DB65-408D-8EFD-D9589F59C387}" presName="node" presStyleLbl="alignAccFollowNode1" presStyleIdx="1" presStyleCnt="15" custScaleX="117887" custScaleY="131230" custLinFactNeighborX="-31215" custLinFactNeighborY="-22">
        <dgm:presLayoutVars>
          <dgm:bulletEnabled val="1"/>
        </dgm:presLayoutVars>
      </dgm:prSet>
      <dgm:spPr/>
    </dgm:pt>
    <dgm:pt modelId="{F0195FD7-B5E6-4F94-B06E-709D60771600}" type="pres">
      <dgm:prSet presAssocID="{B045D4F2-9873-4219-A1F3-B44C28F4112A}" presName="sibTrans" presStyleCnt="0"/>
      <dgm:spPr/>
    </dgm:pt>
    <dgm:pt modelId="{614CE419-FFB3-4301-B55E-1CAAA75B6101}" type="pres">
      <dgm:prSet presAssocID="{CE514A29-34ED-45F3-B76C-527C9E73A618}" presName="node" presStyleLbl="alignAccFollowNode1" presStyleIdx="2" presStyleCnt="15" custScaleX="115289" custScaleY="131230" custLinFactNeighborX="-45196" custLinFactNeighborY="864">
        <dgm:presLayoutVars>
          <dgm:bulletEnabled val="1"/>
        </dgm:presLayoutVars>
      </dgm:prSet>
      <dgm:spPr/>
    </dgm:pt>
    <dgm:pt modelId="{54D19358-C33E-4E0F-A32A-D3A26B59D006}" type="pres">
      <dgm:prSet presAssocID="{1A4F3672-7FFA-4620-9373-AAC5F89CC828}" presName="sibTrans" presStyleCnt="0"/>
      <dgm:spPr/>
    </dgm:pt>
    <dgm:pt modelId="{C691C934-9D80-4D26-BD01-BDB4E8A39237}" type="pres">
      <dgm:prSet presAssocID="{CF9EB880-E159-4334-A2D2-BBFB6C86EA0B}" presName="node" presStyleLbl="alignAccFollowNode1" presStyleIdx="3" presStyleCnt="15" custScaleX="107470" custScaleY="131230" custLinFactNeighborX="-90022" custLinFactNeighborY="864">
        <dgm:presLayoutVars>
          <dgm:bulletEnabled val="1"/>
        </dgm:presLayoutVars>
      </dgm:prSet>
      <dgm:spPr/>
    </dgm:pt>
    <dgm:pt modelId="{03592A5F-F77F-4BF0-90CA-50FC01AED60F}" type="pres">
      <dgm:prSet presAssocID="{BEED875C-0A3B-4420-B1D0-D071A5EF64B4}" presName="vSp" presStyleCnt="0"/>
      <dgm:spPr/>
    </dgm:pt>
    <dgm:pt modelId="{CC4D5315-ADF5-4E25-9D15-3889265F5A6B}" type="pres">
      <dgm:prSet presAssocID="{7602BE3A-259A-414F-A9F9-A2936D8D49E2}" presName="horFlow" presStyleCnt="0"/>
      <dgm:spPr/>
    </dgm:pt>
    <dgm:pt modelId="{E935C47D-9EB9-4CBA-9A0A-0A8F01194B22}" type="pres">
      <dgm:prSet presAssocID="{7602BE3A-259A-414F-A9F9-A2936D8D49E2}" presName="bigChev" presStyleLbl="node1" presStyleIdx="1" presStyleCnt="4" custFlipHor="1" custScaleX="129017" custScaleY="115803" custLinFactX="249172" custLinFactNeighborX="300000" custLinFactNeighborY="5157"/>
      <dgm:spPr/>
    </dgm:pt>
    <dgm:pt modelId="{099C800E-D6D4-4A4D-911A-E046968C7C68}" type="pres">
      <dgm:prSet presAssocID="{0A1B43C1-B3BF-4DCD-B308-B842C9E60987}" presName="parTrans" presStyleCnt="0"/>
      <dgm:spPr/>
    </dgm:pt>
    <dgm:pt modelId="{B6093B22-2362-4FB7-B345-6E7A1A697504}" type="pres">
      <dgm:prSet presAssocID="{89626FFF-000A-4101-9EDF-68130FC2F57A}" presName="node" presStyleLbl="alignAccFollowNode1" presStyleIdx="4" presStyleCnt="15" custFlipHor="1" custScaleX="119240" custScaleY="133403" custLinFactX="87845" custLinFactNeighborX="100000" custLinFactNeighborY="5024">
        <dgm:presLayoutVars>
          <dgm:bulletEnabled val="1"/>
        </dgm:presLayoutVars>
      </dgm:prSet>
      <dgm:spPr/>
    </dgm:pt>
    <dgm:pt modelId="{638BFB5A-E0BE-46C2-B63B-8C04188B5466}" type="pres">
      <dgm:prSet presAssocID="{C986E8D6-BE23-4298-8868-06754279E612}" presName="sibTrans" presStyleCnt="0"/>
      <dgm:spPr/>
    </dgm:pt>
    <dgm:pt modelId="{F05EE3A9-688F-4C98-A8AE-DF7E0376AB31}" type="pres">
      <dgm:prSet presAssocID="{10897C99-9601-46E3-B851-F0B68E87C3BD}" presName="node" presStyleLbl="alignAccFollowNode1" presStyleIdx="5" presStyleCnt="15" custFlipHor="1" custScaleX="123949" custScaleY="133403" custLinFactX="-99341" custLinFactNeighborX="-100000" custLinFactNeighborY="5024">
        <dgm:presLayoutVars>
          <dgm:bulletEnabled val="1"/>
        </dgm:presLayoutVars>
      </dgm:prSet>
      <dgm:spPr/>
    </dgm:pt>
    <dgm:pt modelId="{0C017705-B739-4B8F-A754-DDF7D8A11415}" type="pres">
      <dgm:prSet presAssocID="{607719A6-D7AD-4C18-A089-27E7BD13988E}" presName="sibTrans" presStyleCnt="0"/>
      <dgm:spPr/>
    </dgm:pt>
    <dgm:pt modelId="{14B64D59-6B57-4C75-A188-5EB6157E6753}" type="pres">
      <dgm:prSet presAssocID="{615D8E04-85BB-4FED-9A2B-FA225706883E}" presName="node" presStyleLbl="alignAccFollowNode1" presStyleIdx="6" presStyleCnt="15" custFlipHor="1" custScaleX="126964" custScaleY="132133" custLinFactX="-291288" custLinFactNeighborX="-300000" custLinFactNeighborY="4802">
        <dgm:presLayoutVars>
          <dgm:bulletEnabled val="1"/>
        </dgm:presLayoutVars>
      </dgm:prSet>
      <dgm:spPr/>
    </dgm:pt>
    <dgm:pt modelId="{29D90D79-923F-498B-896D-210FC69E2CC0}" type="pres">
      <dgm:prSet presAssocID="{7602BE3A-259A-414F-A9F9-A2936D8D49E2}" presName="vSp" presStyleCnt="0"/>
      <dgm:spPr/>
    </dgm:pt>
    <dgm:pt modelId="{942DDEB6-DB0A-4880-B22E-C58C61A91F2D}" type="pres">
      <dgm:prSet presAssocID="{039D2394-DF33-44EF-A045-C29342E04136}" presName="horFlow" presStyleCnt="0"/>
      <dgm:spPr/>
    </dgm:pt>
    <dgm:pt modelId="{C0BC06ED-AB15-460B-8873-CCDA87EAD84A}" type="pres">
      <dgm:prSet presAssocID="{039D2394-DF33-44EF-A045-C29342E04136}" presName="bigChev" presStyleLbl="node1" presStyleIdx="2" presStyleCnt="4" custScaleY="114417" custLinFactNeighborX="-12" custLinFactNeighborY="9084"/>
      <dgm:spPr/>
    </dgm:pt>
    <dgm:pt modelId="{FF8149E0-5B38-46B4-A59F-5F70C082F723}" type="pres">
      <dgm:prSet presAssocID="{CE8D16B5-285C-429B-A638-E63D6800BEC9}" presName="parTrans" presStyleCnt="0"/>
      <dgm:spPr/>
    </dgm:pt>
    <dgm:pt modelId="{875F7A6C-A272-4737-BE8E-F809561D4822}" type="pres">
      <dgm:prSet presAssocID="{585B9AA5-7ED0-48A1-BA73-B1101F61262B}" presName="node" presStyleLbl="alignAccFollowNode1" presStyleIdx="7" presStyleCnt="15" custScaleX="111091" custScaleY="131541" custLinFactNeighborY="10379">
        <dgm:presLayoutVars>
          <dgm:bulletEnabled val="1"/>
        </dgm:presLayoutVars>
      </dgm:prSet>
      <dgm:spPr/>
    </dgm:pt>
    <dgm:pt modelId="{690840C5-CB01-48F9-99B8-D87B981D68C1}" type="pres">
      <dgm:prSet presAssocID="{39F7EE30-3864-4B32-9BA7-C60CE3E371F7}" presName="sibTrans" presStyleCnt="0"/>
      <dgm:spPr/>
    </dgm:pt>
    <dgm:pt modelId="{D1184248-5CB7-498C-A3DB-58C1E3DAB03B}" type="pres">
      <dgm:prSet presAssocID="{2EA4CB6F-4D32-4104-AC62-69E8589D13BE}" presName="node" presStyleLbl="alignAccFollowNode1" presStyleIdx="8" presStyleCnt="15" custScaleX="115669" custScaleY="127179" custLinFactNeighborX="9139" custLinFactNeighborY="7679">
        <dgm:presLayoutVars>
          <dgm:bulletEnabled val="1"/>
        </dgm:presLayoutVars>
      </dgm:prSet>
      <dgm:spPr/>
    </dgm:pt>
    <dgm:pt modelId="{F0A858AF-79A8-4ECF-B9B0-14269016DC1A}" type="pres">
      <dgm:prSet presAssocID="{CA2423CA-FB57-473B-BD13-0F58B134ADC6}" presName="sibTrans" presStyleCnt="0"/>
      <dgm:spPr/>
    </dgm:pt>
    <dgm:pt modelId="{B3B2DAD5-0181-4E8B-B5B4-159C04C9DC2E}" type="pres">
      <dgm:prSet presAssocID="{EA4B5806-58B9-4986-AF4B-1E92326187EB}" presName="node" presStyleLbl="alignAccFollowNode1" presStyleIdx="9" presStyleCnt="15" custScaleX="104041" custScaleY="131541" custLinFactNeighborX="9139" custLinFactNeighborY="7679">
        <dgm:presLayoutVars>
          <dgm:bulletEnabled val="1"/>
        </dgm:presLayoutVars>
      </dgm:prSet>
      <dgm:spPr/>
    </dgm:pt>
    <dgm:pt modelId="{E275305C-5F50-47FA-AE39-0DE288133510}" type="pres">
      <dgm:prSet presAssocID="{C9108431-65EC-42BF-8BC5-287F218ED868}" presName="sibTrans" presStyleCnt="0"/>
      <dgm:spPr/>
    </dgm:pt>
    <dgm:pt modelId="{40665510-43F7-4A62-A15C-76CE32C614F0}" type="pres">
      <dgm:prSet presAssocID="{F71AF16D-D539-4A3D-AB3F-F6D9B28DA5F5}" presName="node" presStyleLbl="alignAccFollowNode1" presStyleIdx="10" presStyleCnt="15" custScaleX="95545" custScaleY="133313" custLinFactNeighborX="5825" custLinFactNeighborY="7679">
        <dgm:presLayoutVars>
          <dgm:bulletEnabled val="1"/>
        </dgm:presLayoutVars>
      </dgm:prSet>
      <dgm:spPr/>
    </dgm:pt>
    <dgm:pt modelId="{BD553348-AE8F-4F91-9929-65B0E68E0CB1}" type="pres">
      <dgm:prSet presAssocID="{039D2394-DF33-44EF-A045-C29342E04136}" presName="vSp" presStyleCnt="0"/>
      <dgm:spPr/>
    </dgm:pt>
    <dgm:pt modelId="{E6F18605-FA13-46E8-B213-33A91FCD9081}" type="pres">
      <dgm:prSet presAssocID="{EEB3D5B7-3097-4811-8C72-4083B9AFCDFF}" presName="horFlow" presStyleCnt="0"/>
      <dgm:spPr/>
    </dgm:pt>
    <dgm:pt modelId="{F5B6F2E7-4000-4E28-9C01-0CAF7179699B}" type="pres">
      <dgm:prSet presAssocID="{EEB3D5B7-3097-4811-8C72-4083B9AFCDFF}" presName="bigChev" presStyleLbl="node1" presStyleIdx="3" presStyleCnt="4" custFlipHor="1" custScaleX="121138" custScaleY="114490" custLinFactX="265838" custLinFactNeighborX="300000" custLinFactNeighborY="7813"/>
      <dgm:spPr/>
    </dgm:pt>
    <dgm:pt modelId="{5652E21D-F6F3-4587-B89B-B79CF4FCC0D0}" type="pres">
      <dgm:prSet presAssocID="{F451064A-17C4-4A32-B94F-76C6A1E4C83D}" presName="parTrans" presStyleCnt="0"/>
      <dgm:spPr/>
    </dgm:pt>
    <dgm:pt modelId="{94B13EF0-14FB-4537-8012-2152DCA9DCC5}" type="pres">
      <dgm:prSet presAssocID="{7678D6A6-3B49-4A8B-9BEC-8D3850D40176}" presName="node" presStyleLbl="alignAccFollowNode1" presStyleIdx="11" presStyleCnt="15" custFlipHor="1" custScaleY="120892" custLinFactX="51282" custLinFactNeighborX="100000" custLinFactNeighborY="6049">
        <dgm:presLayoutVars>
          <dgm:bulletEnabled val="1"/>
        </dgm:presLayoutVars>
      </dgm:prSet>
      <dgm:spPr/>
    </dgm:pt>
    <dgm:pt modelId="{C58E6A9B-2D36-4D5A-B6D3-02FAAF8BF6BA}" type="pres">
      <dgm:prSet presAssocID="{D273DEBB-1360-4791-80D0-5075849170B7}" presName="sibTrans" presStyleCnt="0"/>
      <dgm:spPr/>
    </dgm:pt>
    <dgm:pt modelId="{06960C0D-0190-4F26-972C-13F633006B0C}" type="pres">
      <dgm:prSet presAssocID="{28D66E61-367A-4F90-9289-BC4320D9E6A2}" presName="node" presStyleLbl="alignAccFollowNode1" presStyleIdx="12" presStyleCnt="15" custFlipHor="1" custScaleX="108369" custScaleY="117247" custLinFactX="-94312" custLinFactNeighborX="-100000" custLinFactNeighborY="6049">
        <dgm:presLayoutVars>
          <dgm:bulletEnabled val="1"/>
        </dgm:presLayoutVars>
      </dgm:prSet>
      <dgm:spPr/>
    </dgm:pt>
    <dgm:pt modelId="{8F70625F-7764-413F-A915-A29CED5C65AB}" type="pres">
      <dgm:prSet presAssocID="{C156EA52-C901-40BE-AEE5-43CC56F25DEA}" presName="sibTrans" presStyleCnt="0"/>
      <dgm:spPr/>
    </dgm:pt>
    <dgm:pt modelId="{09B25894-3EE7-47DB-82DA-09BE801D0C2A}" type="pres">
      <dgm:prSet presAssocID="{07FC74A2-1AFB-4B56-878C-ADE6EFD99518}" presName="node" presStyleLbl="alignAccFollowNode1" presStyleIdx="13" presStyleCnt="15" custFlipHor="1" custScaleX="108369" custScaleY="117247" custLinFactX="-250005" custLinFactNeighborX="-300000" custLinFactNeighborY="6049">
        <dgm:presLayoutVars>
          <dgm:bulletEnabled val="1"/>
        </dgm:presLayoutVars>
      </dgm:prSet>
      <dgm:spPr/>
    </dgm:pt>
    <dgm:pt modelId="{098CA51C-B0F8-4DC8-A323-25A00B168CC6}" type="pres">
      <dgm:prSet presAssocID="{63446DBB-4A7D-4F14-B6C5-6595E75872E8}" presName="sibTrans" presStyleCnt="0"/>
      <dgm:spPr/>
    </dgm:pt>
    <dgm:pt modelId="{FFF5F97F-CBB7-4041-9FD0-A4F04622C988}" type="pres">
      <dgm:prSet presAssocID="{C0B53732-C7B5-48DD-8D15-C91E71C7CAA6}" presName="node" presStyleLbl="alignAccFollowNode1" presStyleIdx="14" presStyleCnt="15" custFlipHor="1" custScaleY="117169" custLinFactX="-100405" custLinFactNeighborX="-200000" custLinFactNeighborY="6049">
        <dgm:presLayoutVars>
          <dgm:bulletEnabled val="1"/>
        </dgm:presLayoutVars>
      </dgm:prSet>
      <dgm:spPr/>
    </dgm:pt>
  </dgm:ptLst>
  <dgm:cxnLst>
    <dgm:cxn modelId="{F8765A06-A246-4CF6-BB9F-B04756C8EF5F}" type="presOf" srcId="{10897C99-9601-46E3-B851-F0B68E87C3BD}" destId="{F05EE3A9-688F-4C98-A8AE-DF7E0376AB31}" srcOrd="0" destOrd="0" presId="urn:microsoft.com/office/officeart/2005/8/layout/lProcess3"/>
    <dgm:cxn modelId="{466F6B06-8E2F-4183-AEB9-D2C2BDA6D3AF}" srcId="{039D2394-DF33-44EF-A045-C29342E04136}" destId="{2EA4CB6F-4D32-4104-AC62-69E8589D13BE}" srcOrd="1" destOrd="0" parTransId="{73E62BFE-08AD-43BC-B5F1-E8DB105E208E}" sibTransId="{CA2423CA-FB57-473B-BD13-0F58B134ADC6}"/>
    <dgm:cxn modelId="{860D160C-11BF-4503-901C-5ED4D6CCF5F7}" type="presOf" srcId="{07FC74A2-1AFB-4B56-878C-ADE6EFD99518}" destId="{09B25894-3EE7-47DB-82DA-09BE801D0C2A}" srcOrd="0" destOrd="0" presId="urn:microsoft.com/office/officeart/2005/8/layout/lProcess3"/>
    <dgm:cxn modelId="{6A38F810-C3DA-42FC-A37F-7D8B3F912824}" srcId="{3D1B378A-7895-43BC-89CC-1829AC255690}" destId="{EEB3D5B7-3097-4811-8C72-4083B9AFCDFF}" srcOrd="3" destOrd="0" parTransId="{AE87BD99-B8CD-4192-95E7-681293BFE501}" sibTransId="{E20B9A8A-C432-4000-AB25-1B046A800E5F}"/>
    <dgm:cxn modelId="{A8ECA915-F5F1-4190-8D4E-353E361D5855}" srcId="{039D2394-DF33-44EF-A045-C29342E04136}" destId="{F71AF16D-D539-4A3D-AB3F-F6D9B28DA5F5}" srcOrd="3" destOrd="0" parTransId="{EFB1C28C-BE7B-4FDC-BDDD-7BE5422AC06E}" sibTransId="{391431E7-187C-4DEA-BAD1-E552FF7A0E1C}"/>
    <dgm:cxn modelId="{C7488319-85C0-49BB-ACBF-17164224288F}" srcId="{BEED875C-0A3B-4420-B1D0-D071A5EF64B4}" destId="{CF9EB880-E159-4334-A2D2-BBFB6C86EA0B}" srcOrd="3" destOrd="0" parTransId="{464774DF-854F-4014-A1E5-F091B29437AC}" sibTransId="{1C486589-A221-42AC-BFE1-4A4FBAA9A9B4}"/>
    <dgm:cxn modelId="{215B211F-0442-4ED2-8245-B9096E16DE40}" type="presOf" srcId="{7678D6A6-3B49-4A8B-9BEC-8D3850D40176}" destId="{94B13EF0-14FB-4537-8012-2152DCA9DCC5}" srcOrd="0" destOrd="0" presId="urn:microsoft.com/office/officeart/2005/8/layout/lProcess3"/>
    <dgm:cxn modelId="{E744FF37-4554-4E08-BA2E-FC9A9B055A44}" srcId="{EEB3D5B7-3097-4811-8C72-4083B9AFCDFF}" destId="{C0B53732-C7B5-48DD-8D15-C91E71C7CAA6}" srcOrd="3" destOrd="0" parTransId="{08B258B3-828A-4DD2-B6F8-40B3946C4937}" sibTransId="{697D4705-F07C-48AF-9DDB-FC82A77BD0FB}"/>
    <dgm:cxn modelId="{355C4A3D-4A65-4F93-A661-5F2BD456CE2D}" type="presOf" srcId="{615D8E04-85BB-4FED-9A2B-FA225706883E}" destId="{14B64D59-6B57-4C75-A188-5EB6157E6753}" srcOrd="0" destOrd="0" presId="urn:microsoft.com/office/officeart/2005/8/layout/lProcess3"/>
    <dgm:cxn modelId="{8E63B53F-9560-4C4B-B9CD-0E5EACA48059}" type="presOf" srcId="{474B20C9-F62D-4DB8-A61E-C27A77AFDB24}" destId="{935FA97A-663B-4157-9B2F-6B40D2C82FB4}" srcOrd="0" destOrd="0" presId="urn:microsoft.com/office/officeart/2005/8/layout/lProcess3"/>
    <dgm:cxn modelId="{303C9D44-2692-4F0F-90D5-C970BF358993}" type="presOf" srcId="{039D2394-DF33-44EF-A045-C29342E04136}" destId="{C0BC06ED-AB15-460B-8873-CCDA87EAD84A}" srcOrd="0" destOrd="0" presId="urn:microsoft.com/office/officeart/2005/8/layout/lProcess3"/>
    <dgm:cxn modelId="{3943B350-2C2B-4F32-9E13-FCC12FE66840}" srcId="{EEB3D5B7-3097-4811-8C72-4083B9AFCDFF}" destId="{7678D6A6-3B49-4A8B-9BEC-8D3850D40176}" srcOrd="0" destOrd="0" parTransId="{F451064A-17C4-4A32-B94F-76C6A1E4C83D}" sibTransId="{D273DEBB-1360-4791-80D0-5075849170B7}"/>
    <dgm:cxn modelId="{12B77856-DB11-423D-986D-DC58D73BDC8C}" type="presOf" srcId="{585B9AA5-7ED0-48A1-BA73-B1101F61262B}" destId="{875F7A6C-A272-4737-BE8E-F809561D4822}" srcOrd="0" destOrd="0" presId="urn:microsoft.com/office/officeart/2005/8/layout/lProcess3"/>
    <dgm:cxn modelId="{8AEF476D-4D79-48C4-A85E-3E8337ABDBD0}" srcId="{3D1B378A-7895-43BC-89CC-1829AC255690}" destId="{BEED875C-0A3B-4420-B1D0-D071A5EF64B4}" srcOrd="0" destOrd="0" parTransId="{1714E587-3520-4F07-991F-828DA7B9383E}" sibTransId="{CAB9F045-43F7-4A8D-92A8-08C01B74B2D4}"/>
    <dgm:cxn modelId="{4DE67E6D-8F4E-48F2-A588-A6746AB1A1BF}" type="presOf" srcId="{C0B53732-C7B5-48DD-8D15-C91E71C7CAA6}" destId="{FFF5F97F-CBB7-4041-9FD0-A4F04622C988}" srcOrd="0" destOrd="0" presId="urn:microsoft.com/office/officeart/2005/8/layout/lProcess3"/>
    <dgm:cxn modelId="{91468E6E-76BC-4B57-8136-B7960AC01C3C}" srcId="{7602BE3A-259A-414F-A9F9-A2936D8D49E2}" destId="{89626FFF-000A-4101-9EDF-68130FC2F57A}" srcOrd="0" destOrd="0" parTransId="{0A1B43C1-B3BF-4DCD-B308-B842C9E60987}" sibTransId="{C986E8D6-BE23-4298-8868-06754279E612}"/>
    <dgm:cxn modelId="{9ECECE6E-D9D4-4156-9F12-C1677AFA6EF4}" type="presOf" srcId="{CE514A29-34ED-45F3-B76C-527C9E73A618}" destId="{614CE419-FFB3-4301-B55E-1CAAA75B6101}" srcOrd="0" destOrd="0" presId="urn:microsoft.com/office/officeart/2005/8/layout/lProcess3"/>
    <dgm:cxn modelId="{A889B271-736E-4D76-9D7F-D8A8733105B1}" type="presOf" srcId="{3D1B378A-7895-43BC-89CC-1829AC255690}" destId="{E9C1430C-EE34-4EE0-9085-D403447E39CA}" srcOrd="0" destOrd="0" presId="urn:microsoft.com/office/officeart/2005/8/layout/lProcess3"/>
    <dgm:cxn modelId="{E1F90E72-2B56-4614-B3C6-F59007008BD9}" type="presOf" srcId="{BEED875C-0A3B-4420-B1D0-D071A5EF64B4}" destId="{F2C171B2-5E4C-4175-BA71-8F42C69D451C}" srcOrd="0" destOrd="0" presId="urn:microsoft.com/office/officeart/2005/8/layout/lProcess3"/>
    <dgm:cxn modelId="{4F091172-DB57-4AF8-961D-B4E1F0F071B6}" srcId="{7602BE3A-259A-414F-A9F9-A2936D8D49E2}" destId="{615D8E04-85BB-4FED-9A2B-FA225706883E}" srcOrd="2" destOrd="0" parTransId="{D3362C66-D1C9-4D04-A820-C054BC1F8F00}" sibTransId="{ED78B0B9-3F05-4828-8E7A-05B24C72B21E}"/>
    <dgm:cxn modelId="{204A9C78-67E0-401B-ACCB-14C3663714F9}" type="presOf" srcId="{E3D76A3B-DB65-408D-8EFD-D9589F59C387}" destId="{CB2786C1-6C07-42A6-B5AE-9AD5BF61D49A}" srcOrd="0" destOrd="0" presId="urn:microsoft.com/office/officeart/2005/8/layout/lProcess3"/>
    <dgm:cxn modelId="{1D9C077F-20F5-4E41-B1A7-3E13529DE0CD}" type="presOf" srcId="{CF9EB880-E159-4334-A2D2-BBFB6C86EA0B}" destId="{C691C934-9D80-4D26-BD01-BDB4E8A39237}" srcOrd="0" destOrd="0" presId="urn:microsoft.com/office/officeart/2005/8/layout/lProcess3"/>
    <dgm:cxn modelId="{0738438A-F039-4EC2-A0D6-4CDBA7F38C70}" srcId="{BEED875C-0A3B-4420-B1D0-D071A5EF64B4}" destId="{CE514A29-34ED-45F3-B76C-527C9E73A618}" srcOrd="2" destOrd="0" parTransId="{452E37AC-585D-4C74-BE0B-BED304CAD86A}" sibTransId="{1A4F3672-7FFA-4620-9373-AAC5F89CC828}"/>
    <dgm:cxn modelId="{A86AC88C-BF8A-47FF-BAC4-C2E571E9E0D6}" srcId="{3D1B378A-7895-43BC-89CC-1829AC255690}" destId="{7602BE3A-259A-414F-A9F9-A2936D8D49E2}" srcOrd="1" destOrd="0" parTransId="{7A3A9E7D-A3A3-42DC-BCFD-C39F10A5358A}" sibTransId="{718A612E-3B89-4E35-A26F-E460E221D6B2}"/>
    <dgm:cxn modelId="{C13E848F-1953-4574-B98A-860912873162}" type="presOf" srcId="{EA4B5806-58B9-4986-AF4B-1E92326187EB}" destId="{B3B2DAD5-0181-4E8B-B5B4-159C04C9DC2E}" srcOrd="0" destOrd="0" presId="urn:microsoft.com/office/officeart/2005/8/layout/lProcess3"/>
    <dgm:cxn modelId="{56B256A0-B919-4DA3-9FDB-00D9BDE7D8C4}" type="presOf" srcId="{2EA4CB6F-4D32-4104-AC62-69E8589D13BE}" destId="{D1184248-5CB7-498C-A3DB-58C1E3DAB03B}" srcOrd="0" destOrd="0" presId="urn:microsoft.com/office/officeart/2005/8/layout/lProcess3"/>
    <dgm:cxn modelId="{9F9503A7-29DC-43E7-BB3D-0FA1AFFCB583}" srcId="{EEB3D5B7-3097-4811-8C72-4083B9AFCDFF}" destId="{07FC74A2-1AFB-4B56-878C-ADE6EFD99518}" srcOrd="2" destOrd="0" parTransId="{AC717351-CAA7-4B9A-9782-FC987528F2B9}" sibTransId="{63446DBB-4A7D-4F14-B6C5-6595E75872E8}"/>
    <dgm:cxn modelId="{DDE9EFAA-18B9-4731-824F-9CD569E65A61}" srcId="{039D2394-DF33-44EF-A045-C29342E04136}" destId="{585B9AA5-7ED0-48A1-BA73-B1101F61262B}" srcOrd="0" destOrd="0" parTransId="{CE8D16B5-285C-429B-A638-E63D6800BEC9}" sibTransId="{39F7EE30-3864-4B32-9BA7-C60CE3E371F7}"/>
    <dgm:cxn modelId="{ABF346AD-865E-40DD-B41B-46FE8A93B77F}" type="presOf" srcId="{7602BE3A-259A-414F-A9F9-A2936D8D49E2}" destId="{E935C47D-9EB9-4CBA-9A0A-0A8F01194B22}" srcOrd="0" destOrd="0" presId="urn:microsoft.com/office/officeart/2005/8/layout/lProcess3"/>
    <dgm:cxn modelId="{5A7536AE-2F3E-4018-92EF-519BCD3490F0}" srcId="{7602BE3A-259A-414F-A9F9-A2936D8D49E2}" destId="{10897C99-9601-46E3-B851-F0B68E87C3BD}" srcOrd="1" destOrd="0" parTransId="{488ACD8E-B950-4708-9EC8-8398C5733A14}" sibTransId="{607719A6-D7AD-4C18-A089-27E7BD13988E}"/>
    <dgm:cxn modelId="{0F8D6DC9-5277-42CC-BBE9-638631A3918A}" srcId="{BEED875C-0A3B-4420-B1D0-D071A5EF64B4}" destId="{474B20C9-F62D-4DB8-A61E-C27A77AFDB24}" srcOrd="0" destOrd="0" parTransId="{2EFDD7A6-890E-43C3-861B-BE6F8717B8F4}" sibTransId="{5C1B2116-6A88-443D-943A-194D842EF15B}"/>
    <dgm:cxn modelId="{5B226ED4-13C2-4051-9EDB-2CB2F1CEC8E7}" type="presOf" srcId="{28D66E61-367A-4F90-9289-BC4320D9E6A2}" destId="{06960C0D-0190-4F26-972C-13F633006B0C}" srcOrd="0" destOrd="0" presId="urn:microsoft.com/office/officeart/2005/8/layout/lProcess3"/>
    <dgm:cxn modelId="{24FDA5D6-9ACC-4508-BA8A-A4CF0944AE5D}" type="presOf" srcId="{EEB3D5B7-3097-4811-8C72-4083B9AFCDFF}" destId="{F5B6F2E7-4000-4E28-9C01-0CAF7179699B}" srcOrd="0" destOrd="0" presId="urn:microsoft.com/office/officeart/2005/8/layout/lProcess3"/>
    <dgm:cxn modelId="{622C4DD8-1682-4123-870A-E4A13C2DC098}" srcId="{EEB3D5B7-3097-4811-8C72-4083B9AFCDFF}" destId="{28D66E61-367A-4F90-9289-BC4320D9E6A2}" srcOrd="1" destOrd="0" parTransId="{1B8C25FA-174B-452D-B2A0-91A6D0A3AA0E}" sibTransId="{C156EA52-C901-40BE-AEE5-43CC56F25DEA}"/>
    <dgm:cxn modelId="{BA3C4ADA-3DEA-4E37-B22D-E37DC0D09E39}" srcId="{3D1B378A-7895-43BC-89CC-1829AC255690}" destId="{039D2394-DF33-44EF-A045-C29342E04136}" srcOrd="2" destOrd="0" parTransId="{955B02D0-7C67-4DBE-8CB4-9F024EE24BF5}" sibTransId="{DE8915EF-0D13-4785-885D-7E415DD7C9F2}"/>
    <dgm:cxn modelId="{BCA85FE2-2E57-4067-8F9E-1C360C8EEADD}" type="presOf" srcId="{F71AF16D-D539-4A3D-AB3F-F6D9B28DA5F5}" destId="{40665510-43F7-4A62-A15C-76CE32C614F0}" srcOrd="0" destOrd="0" presId="urn:microsoft.com/office/officeart/2005/8/layout/lProcess3"/>
    <dgm:cxn modelId="{3D1607EA-5B3F-4A77-9FEE-1A5DE4B63F89}" srcId="{BEED875C-0A3B-4420-B1D0-D071A5EF64B4}" destId="{E3D76A3B-DB65-408D-8EFD-D9589F59C387}" srcOrd="1" destOrd="0" parTransId="{83D5954A-34BF-4353-B087-D7B9D0977BA0}" sibTransId="{B045D4F2-9873-4219-A1F3-B44C28F4112A}"/>
    <dgm:cxn modelId="{752263F5-43AD-40CB-BAD7-C2E53E879477}" type="presOf" srcId="{89626FFF-000A-4101-9EDF-68130FC2F57A}" destId="{B6093B22-2362-4FB7-B345-6E7A1A697504}" srcOrd="0" destOrd="0" presId="urn:microsoft.com/office/officeart/2005/8/layout/lProcess3"/>
    <dgm:cxn modelId="{056B44F7-D9D2-4230-BF02-D844D1D8B00A}" srcId="{039D2394-DF33-44EF-A045-C29342E04136}" destId="{EA4B5806-58B9-4986-AF4B-1E92326187EB}" srcOrd="2" destOrd="0" parTransId="{F6F354CC-36DD-4831-9643-BE7E83A7240C}" sibTransId="{C9108431-65EC-42BF-8BC5-287F218ED868}"/>
    <dgm:cxn modelId="{8613E908-3854-4737-AFA9-E960161FD626}" type="presParOf" srcId="{E9C1430C-EE34-4EE0-9085-D403447E39CA}" destId="{E5E9A60E-7019-48AE-9003-02D7745DC043}" srcOrd="0" destOrd="0" presId="urn:microsoft.com/office/officeart/2005/8/layout/lProcess3"/>
    <dgm:cxn modelId="{B60E9725-1C33-4E5C-9755-206A5B91E0D5}" type="presParOf" srcId="{E5E9A60E-7019-48AE-9003-02D7745DC043}" destId="{F2C171B2-5E4C-4175-BA71-8F42C69D451C}" srcOrd="0" destOrd="0" presId="urn:microsoft.com/office/officeart/2005/8/layout/lProcess3"/>
    <dgm:cxn modelId="{A828FEA4-8084-45DE-8548-0A7738FC1326}" type="presParOf" srcId="{E5E9A60E-7019-48AE-9003-02D7745DC043}" destId="{3A9ECD42-28F9-4E09-9A74-E6A3C4416BB9}" srcOrd="1" destOrd="0" presId="urn:microsoft.com/office/officeart/2005/8/layout/lProcess3"/>
    <dgm:cxn modelId="{84C3993F-3818-46ED-83C9-6FE92CF3AD96}" type="presParOf" srcId="{E5E9A60E-7019-48AE-9003-02D7745DC043}" destId="{935FA97A-663B-4157-9B2F-6B40D2C82FB4}" srcOrd="2" destOrd="0" presId="urn:microsoft.com/office/officeart/2005/8/layout/lProcess3"/>
    <dgm:cxn modelId="{A39A2409-4889-44A7-A549-FF189EDA72EB}" type="presParOf" srcId="{E5E9A60E-7019-48AE-9003-02D7745DC043}" destId="{A360C54E-8E4A-42FD-8D6B-D0867D976974}" srcOrd="3" destOrd="0" presId="urn:microsoft.com/office/officeart/2005/8/layout/lProcess3"/>
    <dgm:cxn modelId="{2BB2AA30-7363-4818-AF66-0551CD4EC589}" type="presParOf" srcId="{E5E9A60E-7019-48AE-9003-02D7745DC043}" destId="{CB2786C1-6C07-42A6-B5AE-9AD5BF61D49A}" srcOrd="4" destOrd="0" presId="urn:microsoft.com/office/officeart/2005/8/layout/lProcess3"/>
    <dgm:cxn modelId="{D60E3757-9B88-49D7-9D9D-E35C57F0B14F}" type="presParOf" srcId="{E5E9A60E-7019-48AE-9003-02D7745DC043}" destId="{F0195FD7-B5E6-4F94-B06E-709D60771600}" srcOrd="5" destOrd="0" presId="urn:microsoft.com/office/officeart/2005/8/layout/lProcess3"/>
    <dgm:cxn modelId="{4B113E57-13BD-48EF-8374-07D15DE13F07}" type="presParOf" srcId="{E5E9A60E-7019-48AE-9003-02D7745DC043}" destId="{614CE419-FFB3-4301-B55E-1CAAA75B6101}" srcOrd="6" destOrd="0" presId="urn:microsoft.com/office/officeart/2005/8/layout/lProcess3"/>
    <dgm:cxn modelId="{CB58E121-E3F1-4A2F-AD64-B40509686134}" type="presParOf" srcId="{E5E9A60E-7019-48AE-9003-02D7745DC043}" destId="{54D19358-C33E-4E0F-A32A-D3A26B59D006}" srcOrd="7" destOrd="0" presId="urn:microsoft.com/office/officeart/2005/8/layout/lProcess3"/>
    <dgm:cxn modelId="{A5DBECEB-C267-44F8-88BF-935A2AD8005E}" type="presParOf" srcId="{E5E9A60E-7019-48AE-9003-02D7745DC043}" destId="{C691C934-9D80-4D26-BD01-BDB4E8A39237}" srcOrd="8" destOrd="0" presId="urn:microsoft.com/office/officeart/2005/8/layout/lProcess3"/>
    <dgm:cxn modelId="{A12C2AA3-C84C-4DAD-AA1A-7E01DC1072B8}" type="presParOf" srcId="{E9C1430C-EE34-4EE0-9085-D403447E39CA}" destId="{03592A5F-F77F-4BF0-90CA-50FC01AED60F}" srcOrd="1" destOrd="0" presId="urn:microsoft.com/office/officeart/2005/8/layout/lProcess3"/>
    <dgm:cxn modelId="{ABACFA1C-5E73-4453-BEE1-68DA28B74558}" type="presParOf" srcId="{E9C1430C-EE34-4EE0-9085-D403447E39CA}" destId="{CC4D5315-ADF5-4E25-9D15-3889265F5A6B}" srcOrd="2" destOrd="0" presId="urn:microsoft.com/office/officeart/2005/8/layout/lProcess3"/>
    <dgm:cxn modelId="{C688740E-CD1A-4EBB-BEA0-196CCB694918}" type="presParOf" srcId="{CC4D5315-ADF5-4E25-9D15-3889265F5A6B}" destId="{E935C47D-9EB9-4CBA-9A0A-0A8F01194B22}" srcOrd="0" destOrd="0" presId="urn:microsoft.com/office/officeart/2005/8/layout/lProcess3"/>
    <dgm:cxn modelId="{5C30FF7D-10C9-49F6-9C40-2E5F1BCEEB0F}" type="presParOf" srcId="{CC4D5315-ADF5-4E25-9D15-3889265F5A6B}" destId="{099C800E-D6D4-4A4D-911A-E046968C7C68}" srcOrd="1" destOrd="0" presId="urn:microsoft.com/office/officeart/2005/8/layout/lProcess3"/>
    <dgm:cxn modelId="{46ACD1B6-B8EB-4938-9273-4F7089828D94}" type="presParOf" srcId="{CC4D5315-ADF5-4E25-9D15-3889265F5A6B}" destId="{B6093B22-2362-4FB7-B345-6E7A1A697504}" srcOrd="2" destOrd="0" presId="urn:microsoft.com/office/officeart/2005/8/layout/lProcess3"/>
    <dgm:cxn modelId="{2E124639-CA9F-4C96-881B-0AFFAD2AF9DB}" type="presParOf" srcId="{CC4D5315-ADF5-4E25-9D15-3889265F5A6B}" destId="{638BFB5A-E0BE-46C2-B63B-8C04188B5466}" srcOrd="3" destOrd="0" presId="urn:microsoft.com/office/officeart/2005/8/layout/lProcess3"/>
    <dgm:cxn modelId="{1A9D02F9-FEED-48A5-A852-622ADA1FAD41}" type="presParOf" srcId="{CC4D5315-ADF5-4E25-9D15-3889265F5A6B}" destId="{F05EE3A9-688F-4C98-A8AE-DF7E0376AB31}" srcOrd="4" destOrd="0" presId="urn:microsoft.com/office/officeart/2005/8/layout/lProcess3"/>
    <dgm:cxn modelId="{8992BC6D-B3A6-46DB-BC44-63D3245794AD}" type="presParOf" srcId="{CC4D5315-ADF5-4E25-9D15-3889265F5A6B}" destId="{0C017705-B739-4B8F-A754-DDF7D8A11415}" srcOrd="5" destOrd="0" presId="urn:microsoft.com/office/officeart/2005/8/layout/lProcess3"/>
    <dgm:cxn modelId="{FF5F622A-29ED-42C4-97FD-3345E4E3D9FC}" type="presParOf" srcId="{CC4D5315-ADF5-4E25-9D15-3889265F5A6B}" destId="{14B64D59-6B57-4C75-A188-5EB6157E6753}" srcOrd="6" destOrd="0" presId="urn:microsoft.com/office/officeart/2005/8/layout/lProcess3"/>
    <dgm:cxn modelId="{848E38B4-0F42-44BC-BC03-12ACA2669026}" type="presParOf" srcId="{E9C1430C-EE34-4EE0-9085-D403447E39CA}" destId="{29D90D79-923F-498B-896D-210FC69E2CC0}" srcOrd="3" destOrd="0" presId="urn:microsoft.com/office/officeart/2005/8/layout/lProcess3"/>
    <dgm:cxn modelId="{49AD629A-722E-4DA6-BB26-78848811D5C7}" type="presParOf" srcId="{E9C1430C-EE34-4EE0-9085-D403447E39CA}" destId="{942DDEB6-DB0A-4880-B22E-C58C61A91F2D}" srcOrd="4" destOrd="0" presId="urn:microsoft.com/office/officeart/2005/8/layout/lProcess3"/>
    <dgm:cxn modelId="{094F0654-FC28-4B51-B3D8-7E3A6AA4EB3F}" type="presParOf" srcId="{942DDEB6-DB0A-4880-B22E-C58C61A91F2D}" destId="{C0BC06ED-AB15-460B-8873-CCDA87EAD84A}" srcOrd="0" destOrd="0" presId="urn:microsoft.com/office/officeart/2005/8/layout/lProcess3"/>
    <dgm:cxn modelId="{CE7C53C3-307F-43C0-91D1-17A2372FE31A}" type="presParOf" srcId="{942DDEB6-DB0A-4880-B22E-C58C61A91F2D}" destId="{FF8149E0-5B38-46B4-A59F-5F70C082F723}" srcOrd="1" destOrd="0" presId="urn:microsoft.com/office/officeart/2005/8/layout/lProcess3"/>
    <dgm:cxn modelId="{2DA5D43C-31DA-463C-AC17-E7ABA8956726}" type="presParOf" srcId="{942DDEB6-DB0A-4880-B22E-C58C61A91F2D}" destId="{875F7A6C-A272-4737-BE8E-F809561D4822}" srcOrd="2" destOrd="0" presId="urn:microsoft.com/office/officeart/2005/8/layout/lProcess3"/>
    <dgm:cxn modelId="{19571789-ACA8-4006-8688-39FAA9AB4A2E}" type="presParOf" srcId="{942DDEB6-DB0A-4880-B22E-C58C61A91F2D}" destId="{690840C5-CB01-48F9-99B8-D87B981D68C1}" srcOrd="3" destOrd="0" presId="urn:microsoft.com/office/officeart/2005/8/layout/lProcess3"/>
    <dgm:cxn modelId="{71F36519-662D-4898-87E0-A30BDE89246D}" type="presParOf" srcId="{942DDEB6-DB0A-4880-B22E-C58C61A91F2D}" destId="{D1184248-5CB7-498C-A3DB-58C1E3DAB03B}" srcOrd="4" destOrd="0" presId="urn:microsoft.com/office/officeart/2005/8/layout/lProcess3"/>
    <dgm:cxn modelId="{DAE9DADF-2033-49EB-8546-41BEA87FD358}" type="presParOf" srcId="{942DDEB6-DB0A-4880-B22E-C58C61A91F2D}" destId="{F0A858AF-79A8-4ECF-B9B0-14269016DC1A}" srcOrd="5" destOrd="0" presId="urn:microsoft.com/office/officeart/2005/8/layout/lProcess3"/>
    <dgm:cxn modelId="{3D61AA89-CD93-4507-ADFB-F73BC8E1930D}" type="presParOf" srcId="{942DDEB6-DB0A-4880-B22E-C58C61A91F2D}" destId="{B3B2DAD5-0181-4E8B-B5B4-159C04C9DC2E}" srcOrd="6" destOrd="0" presId="urn:microsoft.com/office/officeart/2005/8/layout/lProcess3"/>
    <dgm:cxn modelId="{BC22A12A-D931-4461-A72B-BE3ACB4C1F3C}" type="presParOf" srcId="{942DDEB6-DB0A-4880-B22E-C58C61A91F2D}" destId="{E275305C-5F50-47FA-AE39-0DE288133510}" srcOrd="7" destOrd="0" presId="urn:microsoft.com/office/officeart/2005/8/layout/lProcess3"/>
    <dgm:cxn modelId="{A198A393-1F09-4879-8F41-E893A2381C94}" type="presParOf" srcId="{942DDEB6-DB0A-4880-B22E-C58C61A91F2D}" destId="{40665510-43F7-4A62-A15C-76CE32C614F0}" srcOrd="8" destOrd="0" presId="urn:microsoft.com/office/officeart/2005/8/layout/lProcess3"/>
    <dgm:cxn modelId="{F77B4975-3E0B-4D75-8112-839E5B5F25BE}" type="presParOf" srcId="{E9C1430C-EE34-4EE0-9085-D403447E39CA}" destId="{BD553348-AE8F-4F91-9929-65B0E68E0CB1}" srcOrd="5" destOrd="0" presId="urn:microsoft.com/office/officeart/2005/8/layout/lProcess3"/>
    <dgm:cxn modelId="{3EA3D918-5C7E-435C-BCE8-06CA66B24306}" type="presParOf" srcId="{E9C1430C-EE34-4EE0-9085-D403447E39CA}" destId="{E6F18605-FA13-46E8-B213-33A91FCD9081}" srcOrd="6" destOrd="0" presId="urn:microsoft.com/office/officeart/2005/8/layout/lProcess3"/>
    <dgm:cxn modelId="{7ECEE9AC-7B3D-4056-B4EF-B73249CDA905}" type="presParOf" srcId="{E6F18605-FA13-46E8-B213-33A91FCD9081}" destId="{F5B6F2E7-4000-4E28-9C01-0CAF7179699B}" srcOrd="0" destOrd="0" presId="urn:microsoft.com/office/officeart/2005/8/layout/lProcess3"/>
    <dgm:cxn modelId="{82922A23-386E-4F61-83BA-DA84D261D51D}" type="presParOf" srcId="{E6F18605-FA13-46E8-B213-33A91FCD9081}" destId="{5652E21D-F6F3-4587-B89B-B79CF4FCC0D0}" srcOrd="1" destOrd="0" presId="urn:microsoft.com/office/officeart/2005/8/layout/lProcess3"/>
    <dgm:cxn modelId="{B5E5D1A8-A347-4DD7-BEF9-25CFFF68440E}" type="presParOf" srcId="{E6F18605-FA13-46E8-B213-33A91FCD9081}" destId="{94B13EF0-14FB-4537-8012-2152DCA9DCC5}" srcOrd="2" destOrd="0" presId="urn:microsoft.com/office/officeart/2005/8/layout/lProcess3"/>
    <dgm:cxn modelId="{A8C708FE-8E38-406B-8BF9-992EA94D73BF}" type="presParOf" srcId="{E6F18605-FA13-46E8-B213-33A91FCD9081}" destId="{C58E6A9B-2D36-4D5A-B6D3-02FAAF8BF6BA}" srcOrd="3" destOrd="0" presId="urn:microsoft.com/office/officeart/2005/8/layout/lProcess3"/>
    <dgm:cxn modelId="{A37E9FFE-7F7C-4B9D-8D18-9130419E57A7}" type="presParOf" srcId="{E6F18605-FA13-46E8-B213-33A91FCD9081}" destId="{06960C0D-0190-4F26-972C-13F633006B0C}" srcOrd="4" destOrd="0" presId="urn:microsoft.com/office/officeart/2005/8/layout/lProcess3"/>
    <dgm:cxn modelId="{7D7BCEC3-4789-4A8B-916D-2F66AF909EC5}" type="presParOf" srcId="{E6F18605-FA13-46E8-B213-33A91FCD9081}" destId="{8F70625F-7764-413F-A915-A29CED5C65AB}" srcOrd="5" destOrd="0" presId="urn:microsoft.com/office/officeart/2005/8/layout/lProcess3"/>
    <dgm:cxn modelId="{FABB5508-3B0B-43E4-A452-9B5371430FB7}" type="presParOf" srcId="{E6F18605-FA13-46E8-B213-33A91FCD9081}" destId="{09B25894-3EE7-47DB-82DA-09BE801D0C2A}" srcOrd="6" destOrd="0" presId="urn:microsoft.com/office/officeart/2005/8/layout/lProcess3"/>
    <dgm:cxn modelId="{8ECE57EA-A3EC-4A5C-B0C4-66CAF6F8F327}" type="presParOf" srcId="{E6F18605-FA13-46E8-B213-33A91FCD9081}" destId="{098CA51C-B0F8-4DC8-A323-25A00B168CC6}" srcOrd="7" destOrd="0" presId="urn:microsoft.com/office/officeart/2005/8/layout/lProcess3"/>
    <dgm:cxn modelId="{E40368D3-4A49-404B-B736-05171C0CE5DE}" type="presParOf" srcId="{E6F18605-FA13-46E8-B213-33A91FCD9081}" destId="{FFF5F97F-CBB7-4041-9FD0-A4F04622C988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171B2-5E4C-4175-BA71-8F42C69D451C}">
      <dsp:nvSpPr>
        <dsp:cNvPr id="0" name=""/>
        <dsp:cNvSpPr/>
      </dsp:nvSpPr>
      <dsp:spPr>
        <a:xfrm>
          <a:off x="0" y="208249"/>
          <a:ext cx="2546475" cy="114037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ook Antiqua" panose="02040602050305030304" pitchFamily="18" charset="0"/>
            </a:rPr>
            <a:t>Planning and Inception</a:t>
          </a:r>
        </a:p>
      </dsp:txBody>
      <dsp:txXfrm>
        <a:off x="570186" y="208249"/>
        <a:ext cx="1406103" cy="1140372"/>
      </dsp:txXfrm>
    </dsp:sp>
    <dsp:sp modelId="{935FA97A-663B-4157-9B2F-6B40D2C82FB4}">
      <dsp:nvSpPr>
        <dsp:cNvPr id="0" name=""/>
        <dsp:cNvSpPr/>
      </dsp:nvSpPr>
      <dsp:spPr>
        <a:xfrm>
          <a:off x="2123108" y="223704"/>
          <a:ext cx="2417147" cy="1109457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Approval PTWS Steering </a:t>
          </a:r>
          <a:r>
            <a:rPr lang="en-US" sz="1600" b="1" i="0" kern="1200" dirty="0" err="1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Commitee</a:t>
          </a:r>
          <a:b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Sep 2024</a:t>
          </a:r>
        </a:p>
      </dsp:txBody>
      <dsp:txXfrm>
        <a:off x="2677837" y="223704"/>
        <a:ext cx="1307690" cy="1109457"/>
      </dsp:txXfrm>
    </dsp:sp>
    <dsp:sp modelId="{CB2786C1-6C07-42A6-B5AE-9AD5BF61D49A}">
      <dsp:nvSpPr>
        <dsp:cNvPr id="0" name=""/>
        <dsp:cNvSpPr/>
      </dsp:nvSpPr>
      <dsp:spPr>
        <a:xfrm>
          <a:off x="4244356" y="223704"/>
          <a:ext cx="2491630" cy="1109457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Review IOTWMS questions</a:t>
          </a:r>
          <a:b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20 Sep – 30 Oct 2024</a:t>
          </a:r>
        </a:p>
      </dsp:txBody>
      <dsp:txXfrm>
        <a:off x="4799085" y="223704"/>
        <a:ext cx="1382173" cy="1109457"/>
      </dsp:txXfrm>
    </dsp:sp>
    <dsp:sp modelId="{614CE419-FFB3-4301-B55E-1CAAA75B6101}">
      <dsp:nvSpPr>
        <dsp:cNvPr id="0" name=""/>
        <dsp:cNvSpPr/>
      </dsp:nvSpPr>
      <dsp:spPr>
        <a:xfrm>
          <a:off x="6398715" y="231195"/>
          <a:ext cx="2436719" cy="1109457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Budget and timelines for ESCAP meeting </a:t>
          </a:r>
          <a:b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 8 Oct 2024</a:t>
          </a:r>
        </a:p>
      </dsp:txBody>
      <dsp:txXfrm>
        <a:off x="6953444" y="231195"/>
        <a:ext cx="1327262" cy="1109457"/>
      </dsp:txXfrm>
    </dsp:sp>
    <dsp:sp modelId="{C691C934-9D80-4D26-BD01-BDB4E8A39237}">
      <dsp:nvSpPr>
        <dsp:cNvPr id="0" name=""/>
        <dsp:cNvSpPr/>
      </dsp:nvSpPr>
      <dsp:spPr>
        <a:xfrm>
          <a:off x="8406894" y="231195"/>
          <a:ext cx="2271458" cy="1109457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 err="1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Finalise</a:t>
          </a: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 questions</a:t>
          </a:r>
          <a:b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by 31 Dec 2024</a:t>
          </a:r>
        </a:p>
      </dsp:txBody>
      <dsp:txXfrm>
        <a:off x="8961623" y="231195"/>
        <a:ext cx="1162001" cy="1109457"/>
      </dsp:txXfrm>
    </dsp:sp>
    <dsp:sp modelId="{E935C47D-9EB9-4CBA-9A0A-0A8F01194B22}">
      <dsp:nvSpPr>
        <dsp:cNvPr id="0" name=""/>
        <dsp:cNvSpPr/>
      </dsp:nvSpPr>
      <dsp:spPr>
        <a:xfrm flipH="1">
          <a:off x="7338270" y="1543937"/>
          <a:ext cx="3285386" cy="117955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ook Antiqua" panose="02040602050305030304" pitchFamily="18" charset="0"/>
            </a:rPr>
            <a:t>Data Collection and Analysis</a:t>
          </a:r>
        </a:p>
      </dsp:txBody>
      <dsp:txXfrm>
        <a:off x="7928049" y="1543937"/>
        <a:ext cx="2105828" cy="1179558"/>
      </dsp:txXfrm>
    </dsp:sp>
    <dsp:sp modelId="{B6093B22-2362-4FB7-B345-6E7A1A697504}">
      <dsp:nvSpPr>
        <dsp:cNvPr id="0" name=""/>
        <dsp:cNvSpPr/>
      </dsp:nvSpPr>
      <dsp:spPr>
        <a:xfrm flipH="1">
          <a:off x="5106955" y="1559747"/>
          <a:ext cx="2520226" cy="112782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IOC Circular Letter distributes survey</a:t>
          </a:r>
          <a:b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1 Feb 2025</a:t>
          </a:r>
        </a:p>
      </dsp:txBody>
      <dsp:txXfrm>
        <a:off x="5670869" y="1559747"/>
        <a:ext cx="1392398" cy="1127828"/>
      </dsp:txXfrm>
    </dsp:sp>
    <dsp:sp modelId="{F05EE3A9-688F-4C98-A8AE-DF7E0376AB31}">
      <dsp:nvSpPr>
        <dsp:cNvPr id="0" name=""/>
        <dsp:cNvSpPr/>
      </dsp:nvSpPr>
      <dsp:spPr>
        <a:xfrm flipH="1">
          <a:off x="2783164" y="1559747"/>
          <a:ext cx="2619754" cy="112782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Survey completion by MSs</a:t>
          </a:r>
          <a:b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1 – 28 Feb 2025</a:t>
          </a:r>
        </a:p>
      </dsp:txBody>
      <dsp:txXfrm>
        <a:off x="3347078" y="1559747"/>
        <a:ext cx="1491926" cy="1127828"/>
      </dsp:txXfrm>
    </dsp:sp>
    <dsp:sp modelId="{14B64D59-6B57-4C75-A188-5EB6157E6753}">
      <dsp:nvSpPr>
        <dsp:cNvPr id="0" name=""/>
        <dsp:cNvSpPr/>
      </dsp:nvSpPr>
      <dsp:spPr>
        <a:xfrm flipH="1">
          <a:off x="458274" y="1563239"/>
          <a:ext cx="2683479" cy="1117091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Compilation/ analysis of survey findings</a:t>
          </a:r>
          <a:b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1 Mar – 1 Apr 2025</a:t>
          </a:r>
        </a:p>
      </dsp:txBody>
      <dsp:txXfrm>
        <a:off x="1016819" y="1563239"/>
        <a:ext cx="1566388" cy="1117091"/>
      </dsp:txXfrm>
    </dsp:sp>
    <dsp:sp modelId="{C0BC06ED-AB15-460B-8873-CCDA87EAD84A}">
      <dsp:nvSpPr>
        <dsp:cNvPr id="0" name=""/>
        <dsp:cNvSpPr/>
      </dsp:nvSpPr>
      <dsp:spPr>
        <a:xfrm>
          <a:off x="0" y="2906098"/>
          <a:ext cx="2546475" cy="116544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ook Antiqua" panose="02040602050305030304" pitchFamily="18" charset="0"/>
            </a:rPr>
            <a:t>Validation and Review</a:t>
          </a:r>
        </a:p>
      </dsp:txBody>
      <dsp:txXfrm>
        <a:off x="582720" y="2906098"/>
        <a:ext cx="1381035" cy="1165440"/>
      </dsp:txXfrm>
    </dsp:sp>
    <dsp:sp modelId="{875F7A6C-A272-4737-BE8E-F809561D4822}">
      <dsp:nvSpPr>
        <dsp:cNvPr id="0" name=""/>
        <dsp:cNvSpPr/>
      </dsp:nvSpPr>
      <dsp:spPr>
        <a:xfrm>
          <a:off x="2215474" y="2927993"/>
          <a:ext cx="2347991" cy="11120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Initial findings to ICG/PTWS-XXXI</a:t>
          </a:r>
          <a:b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7 – 11 Apr 2025</a:t>
          </a:r>
        </a:p>
      </dsp:txBody>
      <dsp:txXfrm>
        <a:off x="2771518" y="2927993"/>
        <a:ext cx="1235904" cy="1112087"/>
      </dsp:txXfrm>
    </dsp:sp>
    <dsp:sp modelId="{D1184248-5CB7-498C-A3DB-58C1E3DAB03B}">
      <dsp:nvSpPr>
        <dsp:cNvPr id="0" name=""/>
        <dsp:cNvSpPr/>
      </dsp:nvSpPr>
      <dsp:spPr>
        <a:xfrm>
          <a:off x="4294607" y="2923605"/>
          <a:ext cx="2444750" cy="107520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Review findings and draft recs</a:t>
          </a:r>
          <a:b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by xx Apr 2025</a:t>
          </a:r>
        </a:p>
      </dsp:txBody>
      <dsp:txXfrm>
        <a:off x="4832212" y="2923605"/>
        <a:ext cx="1369541" cy="1075209"/>
      </dsp:txXfrm>
    </dsp:sp>
    <dsp:sp modelId="{B3B2DAD5-0181-4E8B-B5B4-159C04C9DC2E}">
      <dsp:nvSpPr>
        <dsp:cNvPr id="0" name=""/>
        <dsp:cNvSpPr/>
      </dsp:nvSpPr>
      <dsp:spPr>
        <a:xfrm>
          <a:off x="6443458" y="2905166"/>
          <a:ext cx="2198984" cy="111208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Validation Workshop</a:t>
          </a:r>
          <a:b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TBD – when, who ?</a:t>
          </a:r>
        </a:p>
      </dsp:txBody>
      <dsp:txXfrm>
        <a:off x="6999502" y="2905166"/>
        <a:ext cx="1086897" cy="1112087"/>
      </dsp:txXfrm>
    </dsp:sp>
    <dsp:sp modelId="{40665510-43F7-4A62-A15C-76CE32C614F0}">
      <dsp:nvSpPr>
        <dsp:cNvPr id="0" name=""/>
        <dsp:cNvSpPr/>
      </dsp:nvSpPr>
      <dsp:spPr>
        <a:xfrm>
          <a:off x="8336735" y="2897676"/>
          <a:ext cx="2019415" cy="1127068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SC accepts recs</a:t>
          </a:r>
          <a:br>
            <a:rPr lang="en-US" sz="18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8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TBD</a:t>
          </a:r>
        </a:p>
      </dsp:txBody>
      <dsp:txXfrm>
        <a:off x="8900269" y="2897676"/>
        <a:ext cx="892347" cy="1127068"/>
      </dsp:txXfrm>
    </dsp:sp>
    <dsp:sp modelId="{F5B6F2E7-4000-4E28-9C01-0CAF7179699B}">
      <dsp:nvSpPr>
        <dsp:cNvPr id="0" name=""/>
        <dsp:cNvSpPr/>
      </dsp:nvSpPr>
      <dsp:spPr>
        <a:xfrm flipH="1">
          <a:off x="7762666" y="4201195"/>
          <a:ext cx="3084749" cy="116618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ook Antiqua" panose="02040602050305030304" pitchFamily="18" charset="0"/>
            </a:rPr>
            <a:t>Finalisation and Communication</a:t>
          </a:r>
        </a:p>
      </dsp:txBody>
      <dsp:txXfrm>
        <a:off x="8345758" y="4201195"/>
        <a:ext cx="1918565" cy="1166184"/>
      </dsp:txXfrm>
    </dsp:sp>
    <dsp:sp modelId="{94B13EF0-14FB-4537-8012-2152DCA9DCC5}">
      <dsp:nvSpPr>
        <dsp:cNvPr id="0" name=""/>
        <dsp:cNvSpPr/>
      </dsp:nvSpPr>
      <dsp:spPr>
        <a:xfrm flipH="1">
          <a:off x="4133532" y="4244816"/>
          <a:ext cx="2113574" cy="1022057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Policy report      </a:t>
          </a:r>
        </a:p>
      </dsp:txBody>
      <dsp:txXfrm>
        <a:off x="4644560" y="4244816"/>
        <a:ext cx="1091517" cy="1022057"/>
      </dsp:txXfrm>
    </dsp:sp>
    <dsp:sp modelId="{06960C0D-0190-4F26-972C-13F633006B0C}">
      <dsp:nvSpPr>
        <dsp:cNvPr id="0" name=""/>
        <dsp:cNvSpPr/>
      </dsp:nvSpPr>
      <dsp:spPr>
        <a:xfrm flipH="1">
          <a:off x="2282167" y="4260224"/>
          <a:ext cx="2290459" cy="991241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End </a:t>
          </a:r>
          <a:b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</a:b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by XX 2025</a:t>
          </a:r>
        </a:p>
      </dsp:txBody>
      <dsp:txXfrm>
        <a:off x="2777787" y="4260224"/>
        <a:ext cx="1299218" cy="991241"/>
      </dsp:txXfrm>
    </dsp:sp>
    <dsp:sp modelId="{09B25894-3EE7-47DB-82DA-09BE801D0C2A}">
      <dsp:nvSpPr>
        <dsp:cNvPr id="0" name=""/>
        <dsp:cNvSpPr/>
      </dsp:nvSpPr>
      <dsp:spPr>
        <a:xfrm flipH="1">
          <a:off x="394237" y="4260224"/>
          <a:ext cx="2290459" cy="991241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Tabled at IOC General Assembly          Jun 2025</a:t>
          </a:r>
        </a:p>
      </dsp:txBody>
      <dsp:txXfrm>
        <a:off x="889857" y="4260224"/>
        <a:ext cx="1299218" cy="991241"/>
      </dsp:txXfrm>
    </dsp:sp>
    <dsp:sp modelId="{FFF5F97F-CBB7-4041-9FD0-A4F04622C988}">
      <dsp:nvSpPr>
        <dsp:cNvPr id="0" name=""/>
        <dsp:cNvSpPr/>
      </dsp:nvSpPr>
      <dsp:spPr>
        <a:xfrm flipH="1">
          <a:off x="5846605" y="4260553"/>
          <a:ext cx="2113574" cy="990581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rPr>
            <a:t>Final report</a:t>
          </a:r>
        </a:p>
      </dsp:txBody>
      <dsp:txXfrm>
        <a:off x="6341895" y="4260553"/>
        <a:ext cx="1122993" cy="990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ECA1-CFEA-4EBD-8340-C93A7CE80DC2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E974F-D732-4E48-BE67-7CDA609F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7DF0-82C8-444B-9334-88C78B167A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comprehensive capacity assessments have been undertaken for both the IOTWMS and PTWS:</a:t>
            </a:r>
          </a:p>
          <a:p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Australian Government in 2009/2010 conducted a capacity assessment of tsunami preparedness for 14 SW Pacific countries.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ESCAP in 2011 conducted </a:t>
            </a:r>
            <a:r>
              <a:rPr lang="en-US"/>
              <a:t>a survey Immediately </a:t>
            </a:r>
            <a:r>
              <a:rPr lang="en-US" dirty="0"/>
              <a:t>following the aftermath of the 2004 Indian Ocean tsunami, UNESCO-IOC in 2005 conducted a baselines capacity assessment of tsunami preparedness for the Indian Ocean.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To evaluate progress since 2005, in 2018 the ICG/IOTWMS conducted a 2</a:t>
            </a:r>
            <a:r>
              <a:rPr lang="en-US" baseline="30000" dirty="0"/>
              <a:t>nd</a:t>
            </a:r>
            <a:r>
              <a:rPr lang="en-US" dirty="0"/>
              <a:t> capacity assessment of tsunami preparedness for the Indian Ocean.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In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7DF0-82C8-444B-9334-88C78B167A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5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7DF0-82C8-444B-9334-88C78B167A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2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7DF0-82C8-444B-9334-88C78B167A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3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7DF0-82C8-444B-9334-88C78B167A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7DF0-82C8-444B-9334-88C78B167A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9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7DF0-82C8-444B-9334-88C78B167A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2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DEC6-2D58-4871-840F-15AC72498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4D87C-46E7-4D8B-97D4-B0FE977E6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E1509-BAEF-4562-8A5E-2BE01B07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75D1-5967-45A4-8DC0-63B883294E7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BEB35-F793-43B2-BF21-21D11B85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1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96C8-2CD7-4FBA-9E62-19CB968D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9F9FD-975D-4A5B-8E19-5A0AF9067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D5BCE-A9DE-46BE-8A86-ABCB2FC6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75D1-5967-45A4-8DC0-63B883294E7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8BB9E-F3CD-4FE3-B377-20C610CB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2B0D2-475B-4B13-A845-C42E04A10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7491" y="1"/>
            <a:ext cx="1094509" cy="10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1F8D-B17F-4720-B211-FDA28AEB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2C3DA-501C-417E-BA29-452800FC7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AAE5A-E3E8-475A-818E-43A4F5C4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75D1-5967-45A4-8DC0-63B883294E7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5122-2EC4-40E2-9639-2D366119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6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42DA0-B936-374E-54E4-26FD2C4D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75D1-5967-45A4-8DC0-63B883294E7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73B17-C6D8-2723-4ABC-8F2B5F6A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2698" y="3246437"/>
            <a:ext cx="6317512" cy="365125"/>
          </a:xfrm>
        </p:spPr>
        <p:txBody>
          <a:bodyPr/>
          <a:lstStyle>
            <a:lvl1pPr>
              <a:defRPr sz="166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DRAFT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0A002-E9A3-89CF-3B21-91FAC4514868}"/>
              </a:ext>
            </a:extLst>
          </p:cNvPr>
          <p:cNvSpPr txBox="1"/>
          <p:nvPr userDrawn="1"/>
        </p:nvSpPr>
        <p:spPr>
          <a:xfrm>
            <a:off x="390583" y="182887"/>
            <a:ext cx="483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C000"/>
                </a:solidFill>
              </a:rPr>
              <a:t>DRAFT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70066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52F5E-FD45-470E-B8DB-F815A18E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CC964-472B-4E69-9963-FA695FEEA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B157-FE5F-4E8D-9BF3-9A7C2BFD4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75D1-5967-45A4-8DC0-63B883294E76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5A75-B0CF-4E47-A838-423570A88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80" r:id="rId1"/>
    <p:sldLayoutId id="2147483714" r:id="rId2"/>
    <p:sldLayoutId id="2147483651" r:id="rId3"/>
    <p:sldLayoutId id="21474908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.gale@unesco.or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unesdoc.unesco.org/ark:/48223/pf0000378083_eng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unesdoc.unesco.org/ark:/48223/pf0000377082.locale=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ceanexpert.org/document/23532" TargetMode="External"/><Relationship Id="rId11" Type="http://schemas.openxmlformats.org/officeDocument/2006/relationships/image" Target="../media/image36.png"/><Relationship Id="rId5" Type="http://schemas.openxmlformats.org/officeDocument/2006/relationships/hyperlink" Target="https://www.undrr.org/publication/sendai-framework-disaster-risk-reduction-2015-2030" TargetMode="External"/><Relationship Id="rId10" Type="http://schemas.openxmlformats.org/officeDocument/2006/relationships/image" Target="../media/image35.png"/><Relationship Id="rId4" Type="http://schemas.openxmlformats.org/officeDocument/2006/relationships/hyperlink" Target="https://unesdoc.unesco.org/ark:/48223/pf0000381388.locale=en" TargetMode="External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669263"/>
            <a:ext cx="59740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FF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PTWS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Assessment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Preparedness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Indian Ocean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Warning &amp; Mitigation System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(IOTWMS) Capacity Assessment</a:t>
            </a:r>
          </a:p>
          <a:p>
            <a:pPr marL="919163" indent="-48736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To be completed Nov 2024</a:t>
            </a:r>
          </a:p>
          <a:p>
            <a:pPr marL="919163" indent="-48736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Survey findings and Recommendations through Capacity Assessment Validation Workshop, 4-6 Sep 2024, Bangkok, Thailand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58C90-A829-78C6-9C6A-4D01E991F51B}"/>
              </a:ext>
            </a:extLst>
          </p:cNvPr>
          <p:cNvSpPr txBox="1"/>
          <p:nvPr/>
        </p:nvSpPr>
        <p:spPr>
          <a:xfrm>
            <a:off x="6444245" y="5811570"/>
            <a:ext cx="527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Laura Kong, Lara Bland,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Suci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Dewi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Angurah</a:t>
            </a:r>
            <a:endParaRPr lang="en-US" sz="20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872A0A74-A8FD-43F3-20CC-81D1C5E01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652"/>
          <a:stretch/>
        </p:blipFill>
        <p:spPr bwMode="auto">
          <a:xfrm>
            <a:off x="929665" y="5721779"/>
            <a:ext cx="1621155" cy="641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035F918-4E0E-3AA4-3121-B1AE30106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0CCDB6-B9B3-AE99-819C-9175EA1CDADE}"/>
              </a:ext>
            </a:extLst>
          </p:cNvPr>
          <p:cNvSpPr txBox="1"/>
          <p:nvPr/>
        </p:nvSpPr>
        <p:spPr>
          <a:xfrm>
            <a:off x="9929091" y="-34760"/>
            <a:ext cx="2262907" cy="19005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353322-0216-4A7E-BD4C-5C00C20846C9}"/>
              </a:ext>
            </a:extLst>
          </p:cNvPr>
          <p:cNvGrpSpPr/>
          <p:nvPr/>
        </p:nvGrpSpPr>
        <p:grpSpPr>
          <a:xfrm>
            <a:off x="-1" y="915493"/>
            <a:ext cx="12192000" cy="5997998"/>
            <a:chOff x="-550179" y="952590"/>
            <a:chExt cx="13291261" cy="62630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AC9365-AB64-BB41-8CA6-B550A585A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79934" y="7009694"/>
              <a:ext cx="12745378" cy="205948"/>
            </a:xfrm>
            <a:prstGeom prst="rect">
              <a:avLst/>
            </a:prstGeom>
          </p:spPr>
        </p:pic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9DE8C7CF-1F61-3007-8CF2-6E684E0463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32187362"/>
                </p:ext>
              </p:extLst>
            </p:nvPr>
          </p:nvGraphicFramePr>
          <p:xfrm>
            <a:off x="190985" y="952590"/>
            <a:ext cx="11931577" cy="57391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1" name="Arrow: Circular 10">
              <a:extLst>
                <a:ext uri="{FF2B5EF4-FFF2-40B4-BE49-F238E27FC236}">
                  <a16:creationId xmlns:a16="http://schemas.microsoft.com/office/drawing/2014/main" id="{5DB4D566-73AC-04A4-9185-AE43F8A60CEE}"/>
                </a:ext>
              </a:extLst>
            </p:cNvPr>
            <p:cNvSpPr/>
            <p:nvPr/>
          </p:nvSpPr>
          <p:spPr>
            <a:xfrm rot="5400000">
              <a:off x="11001871" y="4469281"/>
              <a:ext cx="1815243" cy="1472389"/>
            </a:xfrm>
            <a:prstGeom prst="circularArrow">
              <a:avLst>
                <a:gd name="adj1" fmla="val 7076"/>
                <a:gd name="adj2" fmla="val 1363315"/>
                <a:gd name="adj3" fmla="val 20557442"/>
                <a:gd name="adj4" fmla="val 10800000"/>
                <a:gd name="adj5" fmla="val 16878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4472C4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" name="Arrow: Circular 11">
              <a:extLst>
                <a:ext uri="{FF2B5EF4-FFF2-40B4-BE49-F238E27FC236}">
                  <a16:creationId xmlns:a16="http://schemas.microsoft.com/office/drawing/2014/main" id="{701D2246-4C7C-BD18-5B66-E44C25C1919E}"/>
                </a:ext>
              </a:extLst>
            </p:cNvPr>
            <p:cNvSpPr/>
            <p:nvPr/>
          </p:nvSpPr>
          <p:spPr>
            <a:xfrm rot="5400000">
              <a:off x="11097265" y="1757440"/>
              <a:ext cx="1815243" cy="1472390"/>
            </a:xfrm>
            <a:prstGeom prst="circularArrow">
              <a:avLst>
                <a:gd name="adj1" fmla="val 7076"/>
                <a:gd name="adj2" fmla="val 1363315"/>
                <a:gd name="adj3" fmla="val 20557442"/>
                <a:gd name="adj4" fmla="val 10800000"/>
                <a:gd name="adj5" fmla="val 16878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chemeClr val="accent2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3" name="Arrow: Circular 12">
              <a:extLst>
                <a:ext uri="{FF2B5EF4-FFF2-40B4-BE49-F238E27FC236}">
                  <a16:creationId xmlns:a16="http://schemas.microsoft.com/office/drawing/2014/main" id="{4D13BDF6-797A-78C9-B20A-3FAD735E989D}"/>
                </a:ext>
              </a:extLst>
            </p:cNvPr>
            <p:cNvSpPr/>
            <p:nvPr/>
          </p:nvSpPr>
          <p:spPr>
            <a:xfrm rot="16200000" flipH="1">
              <a:off x="-721606" y="3110313"/>
              <a:ext cx="1815243" cy="1472389"/>
            </a:xfrm>
            <a:prstGeom prst="circularArrow">
              <a:avLst>
                <a:gd name="adj1" fmla="val 7076"/>
                <a:gd name="adj2" fmla="val 1363315"/>
                <a:gd name="adj3" fmla="val 20557442"/>
                <a:gd name="adj4" fmla="val 10800000"/>
                <a:gd name="adj5" fmla="val 16878"/>
              </a:avLst>
            </a:prstGeom>
            <a:gradFill flip="none" rotWithShape="1">
              <a:gsLst>
                <a:gs pos="0">
                  <a:srgbClr val="4472C4"/>
                </a:gs>
                <a:gs pos="100000">
                  <a:srgbClr val="00B0F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A19904E-6712-0644-AEC3-4C8152825BD3}"/>
              </a:ext>
            </a:extLst>
          </p:cNvPr>
          <p:cNvSpPr/>
          <p:nvPr/>
        </p:nvSpPr>
        <p:spPr>
          <a:xfrm>
            <a:off x="1" y="-1253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EB53-BB24-C870-B165-1B0D558ACCF1}"/>
              </a:ext>
            </a:extLst>
          </p:cNvPr>
          <p:cNvSpPr txBox="1">
            <a:spLocks/>
          </p:cNvSpPr>
          <p:nvPr/>
        </p:nvSpPr>
        <p:spPr>
          <a:xfrm>
            <a:off x="231520" y="-98038"/>
            <a:ext cx="10392697" cy="88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PTWS Milestones - PROPOSED</a:t>
            </a:r>
          </a:p>
        </p:txBody>
      </p:sp>
    </p:spTree>
    <p:extLst>
      <p:ext uri="{BB962C8B-B14F-4D97-AF65-F5344CB8AC3E}">
        <p14:creationId xmlns:p14="http://schemas.microsoft.com/office/powerpoint/2010/main" val="150560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6632669-2DA6-86D6-007F-653140AF79A6}"/>
              </a:ext>
            </a:extLst>
          </p:cNvPr>
          <p:cNvSpPr txBox="1"/>
          <p:nvPr/>
        </p:nvSpPr>
        <p:spPr>
          <a:xfrm>
            <a:off x="417442" y="519923"/>
            <a:ext cx="8052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Capacity assessment input</a:t>
            </a:r>
            <a:br>
              <a:rPr lang="en-US" sz="2400" b="1" dirty="0">
                <a:solidFill>
                  <a:schemeClr val="accent6"/>
                </a:solidFill>
              </a:rPr>
            </a:b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1B9D-0090-3BCC-B5EB-7933A0978E5B}"/>
              </a:ext>
            </a:extLst>
          </p:cNvPr>
          <p:cNvSpPr txBox="1">
            <a:spLocks/>
          </p:cNvSpPr>
          <p:nvPr/>
        </p:nvSpPr>
        <p:spPr>
          <a:xfrm>
            <a:off x="449105" y="1683657"/>
            <a:ext cx="11586087" cy="5428807"/>
          </a:xfrm>
          <a:prstGeom prst="rect">
            <a:avLst/>
          </a:prstGeom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000" dirty="0"/>
              <a:t>Member States Survey: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000" dirty="0"/>
              <a:t>The official Tsunami National Contacts (TNCs) of the UNESCO-IOC ICG/IOTWMS were requested to coordinate the completion of an online survey (based on 2018 survey to enable comparisons), in consultation with other national stakeholders involved in end-to-end tsunami early warning and mitigation within the country.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000" dirty="0"/>
              <a:t>22/24 Member States completed and submitted the survey in May/June 2024.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000" dirty="0"/>
              <a:t>The survey data was analysed by the University of Huddersfield </a:t>
            </a:r>
          </a:p>
          <a:p>
            <a:pPr marL="914400" lvl="1" indent="-457200">
              <a:buFont typeface="+mj-lt"/>
              <a:buAutoNum type="alphaLcParenR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National tsunami warning chains review: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000" dirty="0"/>
              <a:t>As part of three SOP training workshops for all Member States in 2023, national tsunami warning chains and associated SOPs were forensically reviewed.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000" dirty="0"/>
              <a:t>A report was prepared on the status of national tsunami warnings and SOPs, which is used for the current capacity assessment</a:t>
            </a:r>
          </a:p>
          <a:p>
            <a:pPr marL="914400" lvl="1" indent="-457200">
              <a:buFont typeface="+mj-lt"/>
              <a:buAutoNum type="alphaLcParenR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ICG/IOTWMS Work Programmes:</a:t>
            </a:r>
          </a:p>
          <a:p>
            <a:r>
              <a:rPr lang="en-GB" sz="2000" dirty="0"/>
              <a:t>	Capacity gaps have been identified by the WGs and TT </a:t>
            </a:r>
            <a:r>
              <a:rPr lang="en-AU" sz="2000" dirty="0"/>
              <a:t>of the ICG/IOTWMS and reflect 	Member State needs</a:t>
            </a:r>
            <a:endParaRPr lang="en-US" sz="1600" dirty="0"/>
          </a:p>
          <a:p>
            <a:pPr marL="519112" indent="-342900"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19112" indent="-342900"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+mn-lt"/>
            </a:endParaRPr>
          </a:p>
          <a:p>
            <a:pPr marL="519112" indent="-342900"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+mn-lt"/>
            </a:endParaRPr>
          </a:p>
          <a:p>
            <a:pPr marL="519112" indent="-342900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F2089-FDD9-6400-5526-3B5825E31FE3}"/>
              </a:ext>
            </a:extLst>
          </p:cNvPr>
          <p:cNvSpPr txBox="1"/>
          <p:nvPr/>
        </p:nvSpPr>
        <p:spPr>
          <a:xfrm>
            <a:off x="417442" y="201364"/>
            <a:ext cx="3735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672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1B9D-0090-3BCC-B5EB-7933A0978E5B}"/>
              </a:ext>
            </a:extLst>
          </p:cNvPr>
          <p:cNvSpPr txBox="1">
            <a:spLocks/>
          </p:cNvSpPr>
          <p:nvPr/>
        </p:nvSpPr>
        <p:spPr>
          <a:xfrm>
            <a:off x="288132" y="1144425"/>
            <a:ext cx="11903867" cy="5829076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lnSpc>
                <a:spcPct val="9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AU" sz="2400" b="1" dirty="0">
                <a:solidFill>
                  <a:srgbClr val="C00000"/>
                </a:solidFill>
              </a:rPr>
              <a:t>ICG/PTWS Workshop to review Survey findings / analysis, discuss identified gaps, draft recommendations. </a:t>
            </a:r>
            <a:r>
              <a:rPr lang="en-AU" sz="2400" dirty="0">
                <a:solidFill>
                  <a:schemeClr val="tx1"/>
                </a:solidFill>
              </a:rPr>
              <a:t>Workshop participants are </a:t>
            </a:r>
            <a:r>
              <a:rPr lang="en-AU" sz="2400" b="1" dirty="0">
                <a:solidFill>
                  <a:schemeClr val="tx1"/>
                </a:solidFill>
              </a:rPr>
              <a:t>chairs of PTWS Working Groups and Task Teams </a:t>
            </a:r>
            <a:r>
              <a:rPr lang="en-AU" sz="2400" dirty="0">
                <a:solidFill>
                  <a:schemeClr val="tx1"/>
                </a:solidFill>
              </a:rPr>
              <a:t>+ invited guests.  Review outcomes     consistent with PTWS Medium Term Strategy (2022-2030, IOC TS 172)</a:t>
            </a:r>
            <a:endParaRPr lang="en-AU" sz="24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9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AU" sz="2400" b="1" dirty="0">
                <a:solidFill>
                  <a:srgbClr val="C00000"/>
                </a:solidFill>
              </a:rPr>
              <a:t>Draft recommendations </a:t>
            </a:r>
            <a:r>
              <a:rPr lang="en-AU" sz="2400" dirty="0"/>
              <a:t>to address identified gaps produced by Workshop        Then, </a:t>
            </a:r>
            <a:r>
              <a:rPr lang="en-AU" sz="2400" b="1" dirty="0">
                <a:solidFill>
                  <a:srgbClr val="C00000"/>
                </a:solidFill>
              </a:rPr>
              <a:t>further review by all members of Working Groups, Task Teams</a:t>
            </a:r>
          </a:p>
          <a:p>
            <a:pPr marL="457200" indent="-457200">
              <a:lnSpc>
                <a:spcPct val="9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AU" sz="2400" b="1" dirty="0">
                <a:solidFill>
                  <a:srgbClr val="C00000"/>
                </a:solidFill>
              </a:rPr>
              <a:t>Draft recommendations reviewed by ICG/PTWS Steering Group.                </a:t>
            </a:r>
            <a:r>
              <a:rPr lang="en-AU" sz="2400" dirty="0"/>
              <a:t>Steering Group advises Chair of ICG/PTWS Steering Group whether to                endorse recommendations (since full ICG/PTWS not able to convene)</a:t>
            </a:r>
          </a:p>
          <a:p>
            <a:pPr marL="457200" indent="-457200">
              <a:lnSpc>
                <a:spcPct val="9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AU" sz="2400" b="1" dirty="0">
                <a:solidFill>
                  <a:srgbClr val="C00000"/>
                </a:solidFill>
              </a:rPr>
              <a:t>Final report </a:t>
            </a:r>
            <a:r>
              <a:rPr lang="en-AU" sz="2400" dirty="0"/>
              <a:t>on outcomes of capacity assessment, including Executive Summary  </a:t>
            </a:r>
            <a:r>
              <a:rPr lang="en-AU" sz="2400" b="1" dirty="0">
                <a:solidFill>
                  <a:srgbClr val="C00000"/>
                </a:solidFill>
              </a:rPr>
              <a:t>Tabled at XXX YYY (location, date, such as IOC Assembly 2025?)</a:t>
            </a:r>
          </a:p>
          <a:p>
            <a:pPr marL="457200" indent="-457200">
              <a:lnSpc>
                <a:spcPct val="9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AU" sz="2400" dirty="0"/>
              <a:t>UN ESCAP to produce </a:t>
            </a:r>
            <a:r>
              <a:rPr lang="en-AU" sz="2400" b="1" dirty="0">
                <a:solidFill>
                  <a:srgbClr val="C00000"/>
                </a:solidFill>
              </a:rPr>
              <a:t>Summary of for policy- and decision-makers                      </a:t>
            </a:r>
            <a:r>
              <a:rPr lang="en-AU" sz="2400" dirty="0"/>
              <a:t>to facilitate uptake of outcomes of assessment for action and hopefully funding support from key donors</a:t>
            </a:r>
            <a:endParaRPr lang="en-US" sz="1800" dirty="0"/>
          </a:p>
          <a:p>
            <a:pPr marL="519112" indent="-342900">
              <a:spcAft>
                <a:spcPts val="600"/>
              </a:spcAft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519112" indent="-342900">
              <a:spcAft>
                <a:spcPts val="600"/>
              </a:spcAft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+mn-lt"/>
            </a:endParaRPr>
          </a:p>
          <a:p>
            <a:pPr marL="519112" indent="-342900">
              <a:spcAft>
                <a:spcPts val="600"/>
              </a:spcAft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+mn-lt"/>
            </a:endParaRPr>
          </a:p>
          <a:p>
            <a:pPr marL="519112" indent="-342900">
              <a:spcAft>
                <a:spcPts val="600"/>
              </a:spcAft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9F4E80-A6E5-2349-B932-53E37A912F13}"/>
              </a:ext>
            </a:extLst>
          </p:cNvPr>
          <p:cNvSpPr txBox="1"/>
          <p:nvPr/>
        </p:nvSpPr>
        <p:spPr>
          <a:xfrm>
            <a:off x="417442" y="201364"/>
            <a:ext cx="3735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C712B-0A86-7003-ECC5-99EF39C30916}"/>
              </a:ext>
            </a:extLst>
          </p:cNvPr>
          <p:cNvSpPr/>
          <p:nvPr/>
        </p:nvSpPr>
        <p:spPr>
          <a:xfrm>
            <a:off x="1" y="-481"/>
            <a:ext cx="12191999" cy="105004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4B05C0-F405-0DE8-93EC-D777FEEFD542}"/>
              </a:ext>
            </a:extLst>
          </p:cNvPr>
          <p:cNvSpPr txBox="1">
            <a:spLocks/>
          </p:cNvSpPr>
          <p:nvPr/>
        </p:nvSpPr>
        <p:spPr>
          <a:xfrm>
            <a:off x="208721" y="494076"/>
            <a:ext cx="10392697" cy="555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based on IOTWMS Capacity Assessment process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41F5B-65D4-39BC-D63F-ACE79605D8B6}"/>
              </a:ext>
            </a:extLst>
          </p:cNvPr>
          <p:cNvSpPr txBox="1"/>
          <p:nvPr/>
        </p:nvSpPr>
        <p:spPr>
          <a:xfrm>
            <a:off x="208721" y="-481"/>
            <a:ext cx="1217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Review Process and Drafting Recommendations - Proposed</a:t>
            </a:r>
          </a:p>
        </p:txBody>
      </p:sp>
    </p:spTree>
    <p:extLst>
      <p:ext uri="{BB962C8B-B14F-4D97-AF65-F5344CB8AC3E}">
        <p14:creationId xmlns:p14="http://schemas.microsoft.com/office/powerpoint/2010/main" val="36162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C9365-AB64-BB41-8CA6-B550A585A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035F918-4E0E-3AA4-3121-B1AE30106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DBDD92-503E-4264-CC4D-00F56FE1F0B4}"/>
              </a:ext>
            </a:extLst>
          </p:cNvPr>
          <p:cNvSpPr txBox="1"/>
          <p:nvPr/>
        </p:nvSpPr>
        <p:spPr>
          <a:xfrm>
            <a:off x="10688910" y="10330"/>
            <a:ext cx="1503088" cy="1101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06B3C0-145C-D7BE-B1F6-4ED448B8D108}"/>
              </a:ext>
            </a:extLst>
          </p:cNvPr>
          <p:cNvSpPr txBox="1">
            <a:spLocks/>
          </p:cNvSpPr>
          <p:nvPr/>
        </p:nvSpPr>
        <p:spPr>
          <a:xfrm>
            <a:off x="400608" y="1006628"/>
            <a:ext cx="11622302" cy="4637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34963">
              <a:buFont typeface="+mj-lt"/>
              <a:buAutoNum type="arabicPeriod"/>
            </a:pPr>
            <a:r>
              <a:rPr lang="en-US" sz="3200" b="1" dirty="0"/>
              <a:t>UNESCAP</a:t>
            </a:r>
          </a:p>
          <a:p>
            <a:pPr marL="808037" lvl="2" indent="-342900"/>
            <a:r>
              <a:rPr lang="en-US" sz="2800" b="1" dirty="0"/>
              <a:t>Workshop (UNESCAP member travel, venue)</a:t>
            </a:r>
          </a:p>
          <a:p>
            <a:pPr marL="808037" lvl="2" indent="-342900"/>
            <a:r>
              <a:rPr lang="en-US" sz="2800" b="1" dirty="0"/>
              <a:t>Consultants:  </a:t>
            </a:r>
          </a:p>
          <a:p>
            <a:pPr marL="1265237" lvl="3" indent="-342900"/>
            <a:r>
              <a:rPr lang="en-US" sz="2400" b="1" dirty="0"/>
              <a:t>Technical Assessment (Facilitate Workshop, Write Final Report)</a:t>
            </a:r>
          </a:p>
          <a:p>
            <a:pPr marL="1265237" lvl="3" indent="-342900"/>
            <a:r>
              <a:rPr lang="en-US" sz="2400" b="1" dirty="0"/>
              <a:t>Policy Paper</a:t>
            </a:r>
          </a:p>
          <a:p>
            <a:pPr marL="808037" lvl="2" indent="-342900"/>
            <a:r>
              <a:rPr lang="en-US" sz="2400" b="1" dirty="0"/>
              <a:t>Other – international staff, report editing/design, </a:t>
            </a:r>
            <a:r>
              <a:rPr lang="en-US" sz="2400" b="1" dirty="0" err="1"/>
              <a:t>misc</a:t>
            </a:r>
            <a:endParaRPr lang="en-US" sz="2400" b="1" dirty="0"/>
          </a:p>
          <a:p>
            <a:pPr marL="465137" lvl="1" indent="-457200">
              <a:spcBef>
                <a:spcPts val="1700"/>
              </a:spcBef>
              <a:buFont typeface="+mj-lt"/>
              <a:buAutoNum type="arabicPeriod"/>
            </a:pPr>
            <a:r>
              <a:rPr lang="en-US" sz="2800" b="1" dirty="0"/>
              <a:t>IOC </a:t>
            </a:r>
          </a:p>
          <a:p>
            <a:pPr marL="922337" lvl="2" indent="-457200"/>
            <a:r>
              <a:rPr lang="en-US" sz="2400" b="1" dirty="0"/>
              <a:t>Workshop (Remainder IOC PTWS member travel)</a:t>
            </a:r>
          </a:p>
          <a:p>
            <a:pPr marL="465137" lvl="1" indent="-457200">
              <a:spcBef>
                <a:spcPts val="1700"/>
              </a:spcBef>
              <a:buFont typeface="+mj-lt"/>
              <a:buAutoNum type="arabicPeriod"/>
            </a:pPr>
            <a:r>
              <a:rPr lang="en-US" sz="2800" b="1" dirty="0"/>
              <a:t>Other  Activities needed?</a:t>
            </a:r>
          </a:p>
          <a:p>
            <a:pPr marL="808037" lvl="2" indent="-342900"/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93049-BDB9-0D7E-3217-F1781ECF8CA2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436714-571E-2634-AFDF-98987D9A6742}"/>
              </a:ext>
            </a:extLst>
          </p:cNvPr>
          <p:cNvSpPr txBox="1">
            <a:spLocks/>
          </p:cNvSpPr>
          <p:nvPr/>
        </p:nvSpPr>
        <p:spPr>
          <a:xfrm>
            <a:off x="159706" y="31499"/>
            <a:ext cx="12104106" cy="598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PTWS Tsunami Preparedness Capacity Assessment - Funding</a:t>
            </a:r>
          </a:p>
        </p:txBody>
      </p:sp>
    </p:spTree>
    <p:extLst>
      <p:ext uri="{BB962C8B-B14F-4D97-AF65-F5344CB8AC3E}">
        <p14:creationId xmlns:p14="http://schemas.microsoft.com/office/powerpoint/2010/main" val="254740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2284"/>
          </a:xfrm>
          <a:custGeom>
            <a:avLst/>
            <a:gdLst/>
            <a:ahLst/>
            <a:cxnLst/>
            <a:rect l="l" t="t" r="r" b="b"/>
            <a:pathLst>
              <a:path w="12192000" h="6852284">
                <a:moveTo>
                  <a:pt x="0" y="6851903"/>
                </a:moveTo>
                <a:lnTo>
                  <a:pt x="12192000" y="6851903"/>
                </a:lnTo>
                <a:lnTo>
                  <a:pt x="12192000" y="0"/>
                </a:lnTo>
                <a:lnTo>
                  <a:pt x="0" y="0"/>
                </a:lnTo>
                <a:lnTo>
                  <a:pt x="0" y="6851903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7232" y="2215895"/>
            <a:ext cx="97790" cy="2426335"/>
          </a:xfrm>
          <a:custGeom>
            <a:avLst/>
            <a:gdLst/>
            <a:ahLst/>
            <a:cxnLst/>
            <a:rect l="l" t="t" r="r" b="b"/>
            <a:pathLst>
              <a:path w="97789" h="2426335">
                <a:moveTo>
                  <a:pt x="97536" y="0"/>
                </a:moveTo>
                <a:lnTo>
                  <a:pt x="0" y="0"/>
                </a:lnTo>
                <a:lnTo>
                  <a:pt x="0" y="2426208"/>
                </a:lnTo>
                <a:lnTo>
                  <a:pt x="97536" y="2426208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455" y="1639823"/>
            <a:ext cx="2743199" cy="27523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67093" y="1901714"/>
            <a:ext cx="5724907" cy="17273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9"/>
              </a:spcBef>
            </a:pP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from IOTWMS</a:t>
            </a:r>
            <a:b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sz="3600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sz="3600" b="1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  <a:r>
              <a:rPr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6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35748" y="4092588"/>
            <a:ext cx="3972560" cy="121539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45"/>
              </a:spcBef>
            </a:pP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Nora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Gale</a:t>
            </a:r>
            <a:endParaRPr sz="1600" dirty="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  <a:spcBef>
                <a:spcPts val="259"/>
              </a:spcBef>
            </a:pPr>
            <a:r>
              <a:rPr sz="1200" i="1" spc="-65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65" dirty="0">
                <a:solidFill>
                  <a:srgbClr val="FFFFFF"/>
                </a:solidFill>
                <a:latin typeface="Arial"/>
                <a:cs typeface="Arial"/>
              </a:rPr>
              <a:t>Programme</a:t>
            </a:r>
            <a:r>
              <a:rPr sz="12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Specialist</a:t>
            </a:r>
            <a:endParaRPr sz="1200" dirty="0">
              <a:latin typeface="Arial"/>
              <a:cs typeface="Arial"/>
            </a:endParaRPr>
          </a:p>
          <a:p>
            <a:pPr marL="350520" marR="9525" indent="-338455" algn="r">
              <a:lnSpc>
                <a:spcPct val="125000"/>
              </a:lnSpc>
            </a:pPr>
            <a:r>
              <a:rPr sz="1200" i="1" spc="-40" dirty="0">
                <a:solidFill>
                  <a:srgbClr val="FFFFFF"/>
                </a:solidFill>
                <a:latin typeface="Arial"/>
                <a:cs typeface="Arial"/>
              </a:rPr>
              <a:t>Indian</a:t>
            </a:r>
            <a:r>
              <a:rPr sz="12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95" dirty="0">
                <a:solidFill>
                  <a:srgbClr val="FFFFFF"/>
                </a:solidFill>
                <a:latin typeface="Arial"/>
                <a:cs typeface="Arial"/>
              </a:rPr>
              <a:t>Ocean</a:t>
            </a:r>
            <a:r>
              <a:rPr sz="12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75" dirty="0">
                <a:solidFill>
                  <a:srgbClr val="FFFFFF"/>
                </a:solidFill>
                <a:latin typeface="Arial"/>
                <a:cs typeface="Arial"/>
              </a:rPr>
              <a:t>Tsunami</a:t>
            </a:r>
            <a:r>
              <a:rPr sz="12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FFFFFF"/>
                </a:solidFill>
                <a:latin typeface="Arial"/>
                <a:cs typeface="Arial"/>
              </a:rPr>
              <a:t>Warning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2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</a:rPr>
              <a:t>Mitigation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10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30" dirty="0">
                <a:solidFill>
                  <a:srgbClr val="FFFFFF"/>
                </a:solidFill>
                <a:latin typeface="Arial"/>
                <a:cs typeface="Arial"/>
              </a:rPr>
              <a:t>Secretariat </a:t>
            </a:r>
            <a:r>
              <a:rPr sz="1200" i="1" spc="-45" dirty="0">
                <a:solidFill>
                  <a:srgbClr val="FFFFFF"/>
                </a:solidFill>
                <a:latin typeface="Arial"/>
                <a:cs typeface="Arial"/>
              </a:rPr>
              <a:t>Intergovernmental</a:t>
            </a:r>
            <a:r>
              <a:rPr sz="12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65" dirty="0">
                <a:solidFill>
                  <a:srgbClr val="FFFFFF"/>
                </a:solidFill>
                <a:latin typeface="Arial"/>
                <a:cs typeface="Arial"/>
              </a:rPr>
              <a:t>Oceanographic</a:t>
            </a:r>
            <a:r>
              <a:rPr sz="1200" i="1" spc="-85" dirty="0">
                <a:solidFill>
                  <a:srgbClr val="FFFFFF"/>
                </a:solidFill>
                <a:latin typeface="Arial"/>
                <a:cs typeface="Arial"/>
              </a:rPr>
              <a:t> Commission</a:t>
            </a:r>
            <a:r>
              <a:rPr sz="12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spc="-140" dirty="0">
                <a:solidFill>
                  <a:srgbClr val="FFFFFF"/>
                </a:solidFill>
                <a:latin typeface="Arial"/>
                <a:cs typeface="Arial"/>
              </a:rPr>
              <a:t>UNESCO</a:t>
            </a:r>
            <a:endParaRPr sz="1200" dirty="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360"/>
              </a:spcBef>
            </a:pPr>
            <a:r>
              <a:rPr sz="1200" i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n.gale@unesco.org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8532" y="5888772"/>
            <a:ext cx="7137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Briefing:</a:t>
            </a:r>
            <a:r>
              <a:rPr sz="1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UNESCO-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IOC</a:t>
            </a:r>
            <a:r>
              <a:rPr sz="18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sz="1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r>
              <a:rPr sz="180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r>
              <a:rPr sz="18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i="1" spc="-20" dirty="0">
                <a:solidFill>
                  <a:srgbClr val="FFFFFF"/>
                </a:solidFill>
                <a:latin typeface="Arial"/>
                <a:cs typeface="Arial"/>
              </a:rPr>
              <a:t>Tsunami</a:t>
            </a:r>
            <a:r>
              <a:rPr sz="18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Preparedness</a:t>
            </a:r>
            <a:r>
              <a:rPr sz="1800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ICG/IOTWMS</a:t>
            </a:r>
            <a:r>
              <a:rPr sz="18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Member States,</a:t>
            </a:r>
            <a:r>
              <a:rPr sz="18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r>
              <a:rPr sz="18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890" y="1223605"/>
            <a:ext cx="10575290" cy="45794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800" b="1" dirty="0">
                <a:latin typeface="Arial"/>
                <a:cs typeface="Arial"/>
              </a:rPr>
              <a:t>S</a:t>
            </a:r>
            <a:r>
              <a:rPr sz="2800" b="1" dirty="0">
                <a:latin typeface="Arial"/>
                <a:cs typeface="Arial"/>
              </a:rPr>
              <a:t>urvey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has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six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(6)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distinct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parts</a:t>
            </a:r>
            <a:endParaRPr lang="en-US" sz="28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800" b="1" dirty="0">
                <a:latin typeface="Arial"/>
                <a:cs typeface="Arial"/>
              </a:rPr>
              <a:t>Each part </a:t>
            </a:r>
            <a:r>
              <a:rPr sz="2800" b="1" dirty="0">
                <a:latin typeface="Arial"/>
                <a:cs typeface="Arial"/>
              </a:rPr>
              <a:t>may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need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inputs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from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different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stakeholders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based</a:t>
            </a:r>
            <a:r>
              <a:rPr lang="en-US"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on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their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national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responsibility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end-</a:t>
            </a:r>
            <a:r>
              <a:rPr sz="2800" b="1" spc="-10" dirty="0">
                <a:latin typeface="Arial"/>
                <a:cs typeface="Arial"/>
              </a:rPr>
              <a:t>to-</a:t>
            </a:r>
            <a:r>
              <a:rPr sz="2800" b="1" dirty="0">
                <a:latin typeface="Arial"/>
                <a:cs typeface="Arial"/>
              </a:rPr>
              <a:t>end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tsunami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warning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and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mitigation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system.</a:t>
            </a:r>
            <a:endParaRPr lang="en-US" sz="2800" b="1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600" b="1" dirty="0">
              <a:latin typeface="Arial"/>
              <a:cs typeface="Arial"/>
            </a:endParaRPr>
          </a:p>
          <a:p>
            <a:pPr marL="800100" indent="-571500">
              <a:lnSpc>
                <a:spcPct val="100000"/>
              </a:lnSpc>
              <a:spcBef>
                <a:spcPts val="5"/>
              </a:spcBef>
              <a:buFont typeface="+mj-lt"/>
              <a:buAutoNum type="romanUcPeriod"/>
              <a:tabLst>
                <a:tab pos="927100" algn="l"/>
              </a:tabLst>
            </a:pPr>
            <a:r>
              <a:rPr sz="2800" b="1" dirty="0">
                <a:latin typeface="Arial"/>
                <a:cs typeface="Arial"/>
              </a:rPr>
              <a:t>Basic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Information</a:t>
            </a:r>
            <a:endParaRPr sz="2800" b="1" dirty="0">
              <a:latin typeface="Arial"/>
              <a:cs typeface="Arial"/>
            </a:endParaRPr>
          </a:p>
          <a:p>
            <a:pPr marL="800100" indent="-571500">
              <a:lnSpc>
                <a:spcPct val="100000"/>
              </a:lnSpc>
              <a:buFont typeface="+mj-lt"/>
              <a:buAutoNum type="romanUcPeriod"/>
              <a:tabLst>
                <a:tab pos="927100" algn="l"/>
              </a:tabLst>
            </a:pPr>
            <a:r>
              <a:rPr sz="2800" b="1" spc="-10" dirty="0">
                <a:latin typeface="Arial"/>
                <a:cs typeface="Arial"/>
              </a:rPr>
              <a:t>Risk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Assessment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&amp;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Reduction</a:t>
            </a:r>
            <a:endParaRPr sz="2800" b="1" dirty="0">
              <a:latin typeface="Arial"/>
              <a:cs typeface="Arial"/>
            </a:endParaRPr>
          </a:p>
          <a:p>
            <a:pPr marL="800100" indent="-571500">
              <a:lnSpc>
                <a:spcPct val="100000"/>
              </a:lnSpc>
              <a:buFont typeface="+mj-lt"/>
              <a:buAutoNum type="romanUcPeriod"/>
              <a:tabLst>
                <a:tab pos="927100" algn="l"/>
              </a:tabLst>
            </a:pPr>
            <a:r>
              <a:rPr sz="2800" b="1" dirty="0">
                <a:latin typeface="Arial"/>
                <a:cs typeface="Arial"/>
              </a:rPr>
              <a:t>Detect,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Warning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&amp;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Dissemination</a:t>
            </a:r>
            <a:endParaRPr sz="2800" b="1" dirty="0">
              <a:latin typeface="Arial"/>
              <a:cs typeface="Arial"/>
            </a:endParaRPr>
          </a:p>
          <a:p>
            <a:pPr marL="800100" indent="-571500">
              <a:lnSpc>
                <a:spcPct val="100000"/>
              </a:lnSpc>
              <a:buFont typeface="+mj-lt"/>
              <a:buAutoNum type="romanUcPeriod"/>
              <a:tabLst>
                <a:tab pos="927100" algn="l"/>
              </a:tabLst>
            </a:pPr>
            <a:r>
              <a:rPr sz="2800" b="1" spc="-10" dirty="0">
                <a:latin typeface="Arial"/>
                <a:cs typeface="Arial"/>
              </a:rPr>
              <a:t>Public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Awareness,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Preparedness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&amp;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Response</a:t>
            </a:r>
            <a:endParaRPr sz="2800" b="1" dirty="0">
              <a:latin typeface="Arial"/>
              <a:cs typeface="Arial"/>
            </a:endParaRPr>
          </a:p>
          <a:p>
            <a:pPr marL="800100" indent="-571500">
              <a:lnSpc>
                <a:spcPct val="100000"/>
              </a:lnSpc>
              <a:spcBef>
                <a:spcPts val="5"/>
              </a:spcBef>
              <a:buFont typeface="+mj-lt"/>
              <a:buAutoNum type="romanUcPeriod"/>
              <a:tabLst>
                <a:tab pos="927100" algn="l"/>
              </a:tabLst>
            </a:pPr>
            <a:r>
              <a:rPr sz="2800" b="1" spc="-30" dirty="0">
                <a:latin typeface="Arial"/>
                <a:cs typeface="Arial"/>
              </a:rPr>
              <a:t>Tsunami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Ready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Recognition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Programme</a:t>
            </a:r>
            <a:endParaRPr sz="2800" b="1" dirty="0">
              <a:latin typeface="Arial"/>
              <a:cs typeface="Arial"/>
            </a:endParaRPr>
          </a:p>
          <a:p>
            <a:pPr marL="800100" indent="-571500">
              <a:lnSpc>
                <a:spcPct val="100000"/>
              </a:lnSpc>
              <a:buFont typeface="+mj-lt"/>
              <a:buAutoNum type="romanUcPeriod"/>
              <a:tabLst>
                <a:tab pos="927100" algn="l"/>
              </a:tabLst>
            </a:pPr>
            <a:r>
              <a:rPr sz="2800" b="1" spc="-10" dirty="0">
                <a:latin typeface="Arial"/>
                <a:cs typeface="Arial"/>
              </a:rPr>
              <a:t>Narrative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524505" y="6099773"/>
            <a:ext cx="713676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" algn="ctr">
              <a:lnSpc>
                <a:spcPts val="2090"/>
              </a:lnSpc>
            </a:pPr>
            <a:r>
              <a:rPr lang="en-US"/>
              <a:t>Briefing:</a:t>
            </a:r>
            <a:r>
              <a:rPr lang="en-US" spc="-40"/>
              <a:t> </a:t>
            </a:r>
            <a:r>
              <a:rPr lang="en-US" spc="-10"/>
              <a:t>UNESCO-</a:t>
            </a:r>
            <a:r>
              <a:rPr lang="en-US"/>
              <a:t>IOC</a:t>
            </a:r>
            <a:r>
              <a:rPr lang="en-US" spc="30"/>
              <a:t> </a:t>
            </a:r>
            <a:r>
              <a:rPr lang="en-US"/>
              <a:t>2024</a:t>
            </a:r>
            <a:r>
              <a:rPr lang="en-US" spc="-35"/>
              <a:t> </a:t>
            </a:r>
            <a:r>
              <a:rPr lang="en-US"/>
              <a:t>Survey of</a:t>
            </a:r>
            <a:r>
              <a:rPr lang="en-US" spc="-10"/>
              <a:t> </a:t>
            </a:r>
            <a:r>
              <a:rPr lang="en-US"/>
              <a:t>Capacity</a:t>
            </a:r>
            <a:r>
              <a:rPr lang="en-US" spc="-95"/>
              <a:t> </a:t>
            </a:r>
            <a:r>
              <a:rPr lang="en-US"/>
              <a:t>Assessment</a:t>
            </a:r>
            <a:r>
              <a:rPr lang="en-US" spc="-55"/>
              <a:t> </a:t>
            </a:r>
            <a:r>
              <a:rPr lang="en-US" spc="-25"/>
              <a:t>of</a:t>
            </a:r>
          </a:p>
          <a:p>
            <a:pPr algn="ctr"/>
            <a:r>
              <a:rPr lang="en-US" spc="-20"/>
              <a:t>Tsunami</a:t>
            </a:r>
            <a:r>
              <a:rPr lang="en-US" spc="-65"/>
              <a:t> </a:t>
            </a:r>
            <a:r>
              <a:rPr lang="en-US"/>
              <a:t>Preparedness</a:t>
            </a:r>
            <a:r>
              <a:rPr lang="en-US" spc="-80"/>
              <a:t> </a:t>
            </a:r>
            <a:r>
              <a:rPr lang="en-US"/>
              <a:t>in</a:t>
            </a:r>
            <a:r>
              <a:rPr lang="en-US" spc="-40"/>
              <a:t> </a:t>
            </a:r>
            <a:r>
              <a:rPr lang="en-US"/>
              <a:t>ICG/IOTWMS</a:t>
            </a:r>
            <a:r>
              <a:rPr lang="en-US" spc="-25"/>
              <a:t> </a:t>
            </a:r>
            <a:r>
              <a:rPr lang="en-US"/>
              <a:t>Member States,</a:t>
            </a:r>
            <a:r>
              <a:rPr lang="en-US" spc="-65"/>
              <a:t> </a:t>
            </a:r>
            <a:r>
              <a:rPr lang="en-US"/>
              <a:t>22</a:t>
            </a:r>
            <a:r>
              <a:rPr lang="en-US" spc="-25"/>
              <a:t> </a:t>
            </a:r>
            <a:r>
              <a:rPr lang="en-US"/>
              <a:t>May</a:t>
            </a:r>
            <a:r>
              <a:rPr lang="en-US" spc="-10"/>
              <a:t> </a:t>
            </a:r>
            <a:r>
              <a:rPr lang="en-US" spc="-20"/>
              <a:t>2024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890" y="222858"/>
            <a:ext cx="105156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b="1" spc="-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US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IOTWMS</a:t>
            </a:r>
            <a:endParaRPr b="1" spc="-1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DCBFD-92A6-50FB-4F8B-2525A8F75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608" y="3031836"/>
            <a:ext cx="2597380" cy="24730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837" y="401388"/>
            <a:ext cx="105156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b="1" spc="-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b="1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IOTWMS</a:t>
            </a:r>
            <a:endParaRPr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524505" y="6099773"/>
            <a:ext cx="713676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" algn="ctr">
              <a:lnSpc>
                <a:spcPts val="2090"/>
              </a:lnSpc>
            </a:pPr>
            <a:r>
              <a:rPr lang="en-US"/>
              <a:t>Briefing:</a:t>
            </a:r>
            <a:r>
              <a:rPr lang="en-US" spc="-40"/>
              <a:t> </a:t>
            </a:r>
            <a:r>
              <a:rPr lang="en-US" spc="-10"/>
              <a:t>UNESCO-</a:t>
            </a:r>
            <a:r>
              <a:rPr lang="en-US"/>
              <a:t>IOC</a:t>
            </a:r>
            <a:r>
              <a:rPr lang="en-US" spc="30"/>
              <a:t> </a:t>
            </a:r>
            <a:r>
              <a:rPr lang="en-US"/>
              <a:t>2024</a:t>
            </a:r>
            <a:r>
              <a:rPr lang="en-US" spc="-35"/>
              <a:t> </a:t>
            </a:r>
            <a:r>
              <a:rPr lang="en-US"/>
              <a:t>Survey of</a:t>
            </a:r>
            <a:r>
              <a:rPr lang="en-US" spc="-10"/>
              <a:t> </a:t>
            </a:r>
            <a:r>
              <a:rPr lang="en-US"/>
              <a:t>Capacity</a:t>
            </a:r>
            <a:r>
              <a:rPr lang="en-US" spc="-95"/>
              <a:t> </a:t>
            </a:r>
            <a:r>
              <a:rPr lang="en-US"/>
              <a:t>Assessment</a:t>
            </a:r>
            <a:r>
              <a:rPr lang="en-US" spc="-55"/>
              <a:t> </a:t>
            </a:r>
            <a:r>
              <a:rPr lang="en-US" spc="-25"/>
              <a:t>of</a:t>
            </a:r>
          </a:p>
          <a:p>
            <a:pPr algn="ctr"/>
            <a:r>
              <a:rPr lang="en-US" spc="-20"/>
              <a:t>Tsunami</a:t>
            </a:r>
            <a:r>
              <a:rPr lang="en-US" spc="-65"/>
              <a:t> </a:t>
            </a:r>
            <a:r>
              <a:rPr lang="en-US"/>
              <a:t>Preparedness</a:t>
            </a:r>
            <a:r>
              <a:rPr lang="en-US" spc="-80"/>
              <a:t> </a:t>
            </a:r>
            <a:r>
              <a:rPr lang="en-US"/>
              <a:t>in</a:t>
            </a:r>
            <a:r>
              <a:rPr lang="en-US" spc="-40"/>
              <a:t> </a:t>
            </a:r>
            <a:r>
              <a:rPr lang="en-US"/>
              <a:t>ICG/IOTWMS</a:t>
            </a:r>
            <a:r>
              <a:rPr lang="en-US" spc="-25"/>
              <a:t> </a:t>
            </a:r>
            <a:r>
              <a:rPr lang="en-US"/>
              <a:t>Member States,</a:t>
            </a:r>
            <a:r>
              <a:rPr lang="en-US" spc="-65"/>
              <a:t> </a:t>
            </a:r>
            <a:r>
              <a:rPr lang="en-US"/>
              <a:t>22</a:t>
            </a:r>
            <a:r>
              <a:rPr lang="en-US" spc="-25"/>
              <a:t> </a:t>
            </a:r>
            <a:r>
              <a:rPr lang="en-US"/>
              <a:t>May</a:t>
            </a:r>
            <a:r>
              <a:rPr lang="en-US" spc="-10"/>
              <a:t> </a:t>
            </a:r>
            <a:r>
              <a:rPr lang="en-US" spc="-20"/>
              <a:t>2024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60653"/>
              </p:ext>
            </p:extLst>
          </p:nvPr>
        </p:nvGraphicFramePr>
        <p:xfrm>
          <a:off x="516837" y="1409777"/>
          <a:ext cx="10685145" cy="4950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75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4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</a:t>
                      </a:r>
                      <a:endParaRPr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875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B3E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1250"/>
                        </a:spcBef>
                        <a:tabLst>
                          <a:tab pos="2716530" algn="l"/>
                        </a:tabLst>
                      </a:pPr>
                      <a:r>
                        <a:rPr sz="2400" b="1" spc="-20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r>
                        <a:rPr sz="2400" b="1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</a:t>
                      </a:r>
                      <a:r>
                        <a:rPr sz="2400" b="1" spc="-1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sz="2400" b="1" spc="-1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</a:t>
                      </a:r>
                      <a:r>
                        <a:rPr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sz="2400" b="1" spc="-1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</a:t>
                      </a:r>
                      <a:r>
                        <a:rPr sz="2400" b="1" spc="-1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Inputs</a:t>
                      </a:r>
                      <a:endParaRPr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875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B3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54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1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</a:t>
                      </a:r>
                      <a:r>
                        <a:rPr sz="2000" b="1" spc="-1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Information: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7465" marR="71755">
                        <a:lnSpc>
                          <a:spcPct val="113100"/>
                        </a:lnSpc>
                      </a:pPr>
                      <a:r>
                        <a:rPr sz="2000" spc="-1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TNC</a:t>
                      </a:r>
                      <a:r>
                        <a:rPr lang="en-US" sz="2000" spc="-1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1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spc="-1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1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NTWC</a:t>
                      </a:r>
                      <a:r>
                        <a:rPr lang="en-US" sz="2000" spc="-1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1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000" spc="-1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1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TWFP</a:t>
                      </a: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</a:t>
                      </a:r>
                      <a:r>
                        <a:rPr sz="2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Tsunami</a:t>
                      </a:r>
                      <a:r>
                        <a:rPr sz="20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sz="2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7465" marR="335915">
                        <a:lnSpc>
                          <a:spcPct val="113100"/>
                        </a:lnSpc>
                      </a:pPr>
                      <a:r>
                        <a:rPr sz="2000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Secretariat</a:t>
                      </a:r>
                      <a:r>
                        <a:rPr sz="2000" spc="-1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sz="20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</a:t>
                      </a:r>
                      <a:r>
                        <a:rPr sz="2000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sz="20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separately</a:t>
                      </a:r>
                      <a:r>
                        <a:rPr sz="2000" spc="-11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20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formally</a:t>
                      </a:r>
                      <a:r>
                        <a:rPr sz="2000" spc="-11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incorporate</a:t>
                      </a:r>
                      <a:r>
                        <a:rPr sz="2000" spc="-1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sz="2000" spc="-11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updates</a:t>
                      </a:r>
                      <a:r>
                        <a:rPr sz="20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</a:t>
                      </a:r>
                      <a:r>
                        <a:rPr sz="2000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</a:t>
                      </a:r>
                      <a:r>
                        <a:rPr sz="20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11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sz="2000" spc="-1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nominations</a:t>
                      </a:r>
                      <a:r>
                        <a:rPr sz="2000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2000" spc="-1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1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TNC</a:t>
                      </a:r>
                      <a:r>
                        <a:rPr sz="2000" spc="-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spc="-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</a:t>
                      </a:r>
                      <a:r>
                        <a:rPr sz="20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</a:t>
                      </a:r>
                      <a:r>
                        <a:rPr sz="20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channels.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20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b="1" spc="-1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</a:t>
                      </a:r>
                      <a:r>
                        <a:rPr sz="20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</a:t>
                      </a:r>
                      <a:r>
                        <a:rPr sz="20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 spc="-7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513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2511425" algn="l"/>
                        </a:tabLst>
                      </a:pPr>
                      <a:r>
                        <a:rPr lang="en-US" sz="20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Reduction                   </a:t>
                      </a:r>
                      <a:r>
                        <a:rPr sz="3200" kern="1200" spc="-30" baseline="3809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Inputs to be obtained from Disaster Management Agency </a:t>
                      </a:r>
                      <a:r>
                        <a:rPr lang="en-US" sz="3200" kern="1200" spc="-30" baseline="3809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marL="36513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2511425" algn="l"/>
                        </a:tabLst>
                      </a:pPr>
                      <a:r>
                        <a:rPr lang="en-US" sz="3200" kern="1200" spc="-30" baseline="3809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and/or other Hazard Assessment, Risk, Country</a:t>
                      </a:r>
                    </a:p>
                    <a:p>
                      <a:pPr marL="36513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2511425" algn="l"/>
                        </a:tabLst>
                      </a:pPr>
                      <a:r>
                        <a:rPr lang="en-US" sz="3200" kern="1200" spc="-30" baseline="3809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</a:t>
                      </a:r>
                      <a:r>
                        <a:rPr lang="en-US" sz="3200" spc="-30" baseline="380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Assessment, Policies, Plans, Guidelines </a:t>
                      </a:r>
                    </a:p>
                  </a:txBody>
                  <a:tcPr marL="0" marR="0" marT="161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III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marR="393700">
                        <a:lnSpc>
                          <a:spcPct val="113100"/>
                        </a:lnSpc>
                        <a:spcBef>
                          <a:spcPts val="1000"/>
                        </a:spcBef>
                      </a:pPr>
                      <a:r>
                        <a:rPr sz="20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Detection,</a:t>
                      </a:r>
                      <a:r>
                        <a:rPr sz="2000" b="1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-1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Warning</a:t>
                      </a:r>
                      <a:r>
                        <a:rPr sz="20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sz="20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Dissemination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0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Inputs</a:t>
                      </a:r>
                      <a:r>
                        <a:rPr sz="20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sz="2000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sz="2000" spc="-1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obtained</a:t>
                      </a:r>
                      <a:r>
                        <a:rPr sz="2000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sz="2000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r>
                        <a:rPr sz="2000" b="1" spc="-11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Tsunami</a:t>
                      </a:r>
                      <a:r>
                        <a:rPr sz="2000" b="1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-1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Warning</a:t>
                      </a:r>
                      <a:r>
                        <a:rPr sz="2000" b="1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</a:t>
                      </a:r>
                      <a:r>
                        <a:rPr sz="2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and/or</a:t>
                      </a:r>
                      <a:r>
                        <a:rPr sz="20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7465" marR="445770">
                        <a:lnSpc>
                          <a:spcPct val="113100"/>
                        </a:lnSpc>
                      </a:pPr>
                      <a:r>
                        <a:rPr sz="2000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</a:t>
                      </a:r>
                      <a:r>
                        <a:rPr sz="2000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</a:t>
                      </a:r>
                      <a:r>
                        <a:rPr sz="2000" spc="-1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sz="20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generation</a:t>
                      </a:r>
                      <a:r>
                        <a:rPr sz="20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sz="2000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dissemination</a:t>
                      </a:r>
                      <a:r>
                        <a:rPr sz="20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2000" spc="-1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tsunami</a:t>
                      </a:r>
                      <a:r>
                        <a:rPr sz="20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</a:t>
                      </a:r>
                      <a:r>
                        <a:rPr sz="20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warnings</a:t>
                      </a:r>
                      <a:r>
                        <a:rPr sz="2000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</a:t>
                      </a:r>
                      <a:r>
                        <a:rPr sz="2000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country.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924" y="317174"/>
            <a:ext cx="105156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b="1" spc="-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b="1" spc="-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b="1" spc="-1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n-US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IOTWMS</a:t>
            </a:r>
            <a:endParaRPr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524505" y="6099773"/>
            <a:ext cx="713676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" algn="ctr">
              <a:lnSpc>
                <a:spcPts val="2090"/>
              </a:lnSpc>
            </a:pPr>
            <a:r>
              <a:rPr lang="en-US"/>
              <a:t>Briefing:</a:t>
            </a:r>
            <a:r>
              <a:rPr lang="en-US" spc="-40"/>
              <a:t> </a:t>
            </a:r>
            <a:r>
              <a:rPr lang="en-US" spc="-10"/>
              <a:t>UNESCO-</a:t>
            </a:r>
            <a:r>
              <a:rPr lang="en-US"/>
              <a:t>IOC</a:t>
            </a:r>
            <a:r>
              <a:rPr lang="en-US" spc="30"/>
              <a:t> </a:t>
            </a:r>
            <a:r>
              <a:rPr lang="en-US"/>
              <a:t>2024</a:t>
            </a:r>
            <a:r>
              <a:rPr lang="en-US" spc="-35"/>
              <a:t> </a:t>
            </a:r>
            <a:r>
              <a:rPr lang="en-US"/>
              <a:t>Survey of</a:t>
            </a:r>
            <a:r>
              <a:rPr lang="en-US" spc="-10"/>
              <a:t> </a:t>
            </a:r>
            <a:r>
              <a:rPr lang="en-US"/>
              <a:t>Capacity</a:t>
            </a:r>
            <a:r>
              <a:rPr lang="en-US" spc="-95"/>
              <a:t> </a:t>
            </a:r>
            <a:r>
              <a:rPr lang="en-US"/>
              <a:t>Assessment</a:t>
            </a:r>
            <a:r>
              <a:rPr lang="en-US" spc="-55"/>
              <a:t> </a:t>
            </a:r>
            <a:r>
              <a:rPr lang="en-US" spc="-25"/>
              <a:t>of</a:t>
            </a:r>
          </a:p>
          <a:p>
            <a:pPr algn="ctr"/>
            <a:r>
              <a:rPr lang="en-US" spc="-20"/>
              <a:t>Tsunami</a:t>
            </a:r>
            <a:r>
              <a:rPr lang="en-US" spc="-65"/>
              <a:t> </a:t>
            </a:r>
            <a:r>
              <a:rPr lang="en-US"/>
              <a:t>Preparedness</a:t>
            </a:r>
            <a:r>
              <a:rPr lang="en-US" spc="-80"/>
              <a:t> </a:t>
            </a:r>
            <a:r>
              <a:rPr lang="en-US"/>
              <a:t>in</a:t>
            </a:r>
            <a:r>
              <a:rPr lang="en-US" spc="-40"/>
              <a:t> </a:t>
            </a:r>
            <a:r>
              <a:rPr lang="en-US"/>
              <a:t>ICG/IOTWMS</a:t>
            </a:r>
            <a:r>
              <a:rPr lang="en-US" spc="-25"/>
              <a:t> </a:t>
            </a:r>
            <a:r>
              <a:rPr lang="en-US"/>
              <a:t>Member States,</a:t>
            </a:r>
            <a:r>
              <a:rPr lang="en-US" spc="-65"/>
              <a:t> </a:t>
            </a:r>
            <a:r>
              <a:rPr lang="en-US"/>
              <a:t>22</a:t>
            </a:r>
            <a:r>
              <a:rPr lang="en-US" spc="-25"/>
              <a:t> </a:t>
            </a:r>
            <a:r>
              <a:rPr lang="en-US"/>
              <a:t>May</a:t>
            </a:r>
            <a:r>
              <a:rPr lang="en-US" spc="-10"/>
              <a:t> </a:t>
            </a:r>
            <a:r>
              <a:rPr lang="en-US" spc="-20"/>
              <a:t>2024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426159"/>
              </p:ext>
            </p:extLst>
          </p:nvPr>
        </p:nvGraphicFramePr>
        <p:xfrm>
          <a:off x="516805" y="1190367"/>
          <a:ext cx="11356539" cy="50137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5308">
                  <a:extLst>
                    <a:ext uri="{9D8B030D-6E8A-4147-A177-3AD203B41FA5}">
                      <a16:colId xmlns:a16="http://schemas.microsoft.com/office/drawing/2014/main" val="2852240525"/>
                    </a:ext>
                  </a:extLst>
                </a:gridCol>
              </a:tblGrid>
              <a:tr h="6038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2000" b="1" spc="-20" dirty="0">
                          <a:latin typeface="Arial"/>
                          <a:cs typeface="Arial"/>
                        </a:rPr>
                        <a:t>Part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065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B3E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1265"/>
                        </a:spcBef>
                        <a:tabLst>
                          <a:tab pos="2691130" algn="l"/>
                        </a:tabLst>
                      </a:pPr>
                      <a:r>
                        <a:rPr sz="2000" b="1" spc="-175" dirty="0">
                          <a:latin typeface="Arial"/>
                          <a:cs typeface="Arial"/>
                        </a:rPr>
                        <a:t>Topic</a:t>
                      </a:r>
                      <a:r>
                        <a:rPr sz="20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2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0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0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Survey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130" dirty="0">
                          <a:latin typeface="Arial"/>
                          <a:cs typeface="Arial"/>
                        </a:rPr>
                        <a:t>Stakeholder</a:t>
                      </a:r>
                      <a:r>
                        <a:rPr sz="20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Inputs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606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4B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1265"/>
                        </a:spcBef>
                        <a:tabLst>
                          <a:tab pos="2691130" algn="l"/>
                        </a:tabLst>
                      </a:pP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60655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IV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spc="-1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</a:t>
                      </a:r>
                      <a:r>
                        <a:rPr lang="en-US" sz="1800" b="1" spc="-1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Awareness,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830" marR="911225">
                        <a:lnSpc>
                          <a:spcPct val="111900"/>
                        </a:lnSpc>
                      </a:pPr>
                      <a:r>
                        <a:rPr sz="1800" b="1" spc="-1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Preparedness</a:t>
                      </a:r>
                      <a:r>
                        <a:rPr sz="18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sz="18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Response: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830" marR="238760">
                        <a:lnSpc>
                          <a:spcPct val="111800"/>
                        </a:lnSpc>
                        <a:spcBef>
                          <a:spcPts val="5"/>
                        </a:spcBef>
                      </a:pPr>
                      <a:r>
                        <a:rPr sz="1800" spc="-1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SOPs,</a:t>
                      </a:r>
                      <a:r>
                        <a:rPr sz="1800" spc="-1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Evacuation </a:t>
                      </a:r>
                      <a:r>
                        <a:rPr sz="1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Infrastructure,</a:t>
                      </a:r>
                      <a:r>
                        <a:rPr sz="18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Tsunami </a:t>
                      </a:r>
                      <a:r>
                        <a:rPr sz="1800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Exercises,</a:t>
                      </a:r>
                      <a:r>
                        <a:rPr sz="1800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Awareness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lang="en-US" sz="1800" dirty="0">
                        <a:latin typeface="Times New Roman"/>
                        <a:cs typeface="Times New Roman"/>
                      </a:endParaRPr>
                    </a:p>
                    <a:p>
                      <a:pPr marL="36830" marR="301625">
                        <a:lnSpc>
                          <a:spcPct val="111900"/>
                        </a:lnSpc>
                        <a:spcBef>
                          <a:spcPts val="5"/>
                        </a:spcBef>
                      </a:pPr>
                      <a:r>
                        <a:rPr lang="en-US" sz="1800" spc="-50" dirty="0">
                          <a:latin typeface="Arial"/>
                          <a:cs typeface="Arial"/>
                        </a:rPr>
                        <a:t>Inputs</a:t>
                      </a:r>
                      <a:r>
                        <a:rPr lang="en-US"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60" dirty="0">
                          <a:latin typeface="Arial"/>
                          <a:cs typeface="Arial"/>
                        </a:rPr>
                        <a:t>to</a:t>
                      </a:r>
                      <a:r>
                        <a:rPr lang="en-US"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85" dirty="0">
                          <a:latin typeface="Arial"/>
                          <a:cs typeface="Arial"/>
                        </a:rPr>
                        <a:t>be</a:t>
                      </a:r>
                      <a:r>
                        <a:rPr lang="en-US" sz="1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50" dirty="0">
                          <a:latin typeface="Arial"/>
                          <a:cs typeface="Arial"/>
                        </a:rPr>
                        <a:t>obtained</a:t>
                      </a:r>
                      <a:r>
                        <a:rPr lang="en-US"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4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lang="en-US" sz="1800" spc="-75" dirty="0">
                          <a:latin typeface="Arial"/>
                          <a:cs typeface="Arial"/>
                        </a:rPr>
                        <a:t> the </a:t>
                      </a:r>
                      <a:r>
                        <a:rPr lang="en-US" sz="1800" b="1" spc="-100" dirty="0">
                          <a:latin typeface="Arial"/>
                          <a:cs typeface="Arial"/>
                        </a:rPr>
                        <a:t>Disaster</a:t>
                      </a:r>
                      <a:r>
                        <a:rPr lang="en-US" sz="1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140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lang="en-US"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200" dirty="0">
                          <a:latin typeface="Arial"/>
                          <a:cs typeface="Arial"/>
                        </a:rPr>
                        <a:t>Agency</a:t>
                      </a:r>
                      <a:r>
                        <a:rPr lang="en-US"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25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lang="en-US"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10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lang="en-US" sz="1800" spc="-85" dirty="0">
                          <a:latin typeface="Arial"/>
                          <a:cs typeface="Arial"/>
                        </a:rPr>
                        <a:t>agencies</a:t>
                      </a:r>
                      <a:r>
                        <a:rPr lang="en-US"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50" dirty="0">
                          <a:latin typeface="Arial"/>
                          <a:cs typeface="Arial"/>
                        </a:rPr>
                        <a:t>responsible</a:t>
                      </a:r>
                      <a:r>
                        <a:rPr lang="en-US"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45" dirty="0">
                          <a:latin typeface="Arial"/>
                          <a:cs typeface="Arial"/>
                        </a:rPr>
                        <a:t>for</a:t>
                      </a:r>
                      <a:r>
                        <a:rPr lang="en-US"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10" dirty="0">
                          <a:latin typeface="Arial"/>
                          <a:cs typeface="Arial"/>
                        </a:rPr>
                        <a:t>public</a:t>
                      </a:r>
                      <a:r>
                        <a:rPr lang="en-US"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80" dirty="0">
                          <a:latin typeface="Arial"/>
                          <a:cs typeface="Arial"/>
                        </a:rPr>
                        <a:t>awareness,</a:t>
                      </a:r>
                      <a:r>
                        <a:rPr lang="en-US" sz="1800" spc="-75" dirty="0">
                          <a:latin typeface="Arial"/>
                          <a:cs typeface="Arial"/>
                        </a:rPr>
                        <a:t> preparedness,</a:t>
                      </a:r>
                      <a:r>
                        <a:rPr lang="en-US"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lang="en-US" sz="1800" spc="-75" dirty="0">
                          <a:latin typeface="Arial"/>
                          <a:cs typeface="Arial"/>
                        </a:rPr>
                        <a:t>response</a:t>
                      </a:r>
                      <a:r>
                        <a:rPr lang="en-US"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25" dirty="0">
                          <a:latin typeface="Arial"/>
                          <a:cs typeface="Arial"/>
                        </a:rPr>
                        <a:t>in </a:t>
                      </a:r>
                      <a:r>
                        <a:rPr lang="en-US" sz="1800" spc="-75" dirty="0">
                          <a:latin typeface="Arial"/>
                          <a:cs typeface="Arial"/>
                        </a:rPr>
                        <a:t>the</a:t>
                      </a:r>
                      <a:r>
                        <a:rPr lang="en-US"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10" dirty="0">
                          <a:latin typeface="Arial"/>
                          <a:cs typeface="Arial"/>
                        </a:rPr>
                        <a:t>country.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V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2469515" algn="l"/>
                        </a:tabLst>
                      </a:pPr>
                      <a:r>
                        <a:rPr sz="1800" b="1" spc="-160" dirty="0">
                          <a:latin typeface="Arial"/>
                          <a:cs typeface="Arial"/>
                        </a:rPr>
                        <a:t>Tsunami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Ready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lang="en-US" sz="1800" b="1" dirty="0">
                          <a:latin typeface="Arial"/>
                          <a:cs typeface="Arial"/>
                        </a:rPr>
                        <a:t>      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Inputs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obtained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60" dirty="0">
                          <a:latin typeface="Arial"/>
                          <a:cs typeface="Arial"/>
                        </a:rPr>
                        <a:t>Tsunami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60" dirty="0">
                          <a:latin typeface="Arial"/>
                          <a:cs typeface="Arial"/>
                        </a:rPr>
                        <a:t>Ready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5" dirty="0">
                          <a:latin typeface="Arial"/>
                          <a:cs typeface="Arial"/>
                        </a:rPr>
                        <a:t>Focal</a:t>
                      </a:r>
                      <a:r>
                        <a:rPr sz="18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5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(TRFP)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other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469515" algn="l"/>
                        </a:tabLst>
                      </a:pPr>
                      <a:r>
                        <a:rPr sz="1800" b="1" spc="-130" dirty="0">
                          <a:latin typeface="Arial"/>
                          <a:cs typeface="Arial"/>
                        </a:rPr>
                        <a:t>Recognition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Programme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lang="en-US" sz="1800" b="1" dirty="0">
                          <a:latin typeface="Arial"/>
                          <a:cs typeface="Arial"/>
                        </a:rPr>
                        <a:t>  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agency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responsible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the</a:t>
                      </a:r>
                      <a:r>
                        <a:rPr lang="en-US" sz="1800" spc="-75" dirty="0">
                          <a:latin typeface="Arial"/>
                          <a:cs typeface="Arial"/>
                        </a:rPr>
                        <a:t> TRRP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recognised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similar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initiative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in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469515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(TRRP)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lang="en-US" sz="1800" b="1" dirty="0">
                          <a:latin typeface="Arial"/>
                          <a:cs typeface="Arial"/>
                        </a:rPr>
                        <a:t>     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country.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2469515" algn="l"/>
                        </a:tabLst>
                      </a:pP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VI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12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l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Narrative: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6830" marR="160020" algn="l">
                        <a:lnSpc>
                          <a:spcPct val="111800"/>
                        </a:lnSpc>
                        <a:spcBef>
                          <a:spcPts val="5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Important</a:t>
                      </a:r>
                      <a:r>
                        <a:rPr lang="en-US"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since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last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report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summary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future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plans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9050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D3D3D3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endParaRPr lang="en-US" sz="1800" dirty="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lang="en-US" sz="1800" b="1" spc="-160" dirty="0">
                          <a:latin typeface="Arial"/>
                          <a:cs typeface="Arial"/>
                        </a:rPr>
                        <a:t>Tsunami</a:t>
                      </a:r>
                      <a:r>
                        <a:rPr lang="en-US"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100" dirty="0">
                          <a:latin typeface="Arial"/>
                          <a:cs typeface="Arial"/>
                        </a:rPr>
                        <a:t>National</a:t>
                      </a:r>
                      <a:r>
                        <a:rPr lang="en-US" sz="18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b="1" spc="-10" dirty="0">
                          <a:latin typeface="Arial"/>
                          <a:cs typeface="Arial"/>
                        </a:rPr>
                        <a:t>Contact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01295" marB="0">
                    <a:lnL w="190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058" y="1182087"/>
            <a:ext cx="11388141" cy="48288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urvey</a:t>
            </a:r>
            <a:r>
              <a:rPr sz="28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conducted</a:t>
            </a:r>
            <a:r>
              <a:rPr sz="28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sz="2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Monkey</a:t>
            </a:r>
            <a:r>
              <a:rPr sz="28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platform.</a:t>
            </a:r>
            <a:endParaRPr lang="en-US" sz="2800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sz="28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  <a:r>
              <a:rPr sz="28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sz="28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28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r>
              <a:rPr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8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XXX (date)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4069" lvl="1" indent="-344170">
              <a:buChar char="•"/>
              <a:tabLst>
                <a:tab pos="814069" algn="l"/>
              </a:tabLst>
            </a:pPr>
            <a:r>
              <a:rPr sz="2800" b="1" spc="-95" dirty="0">
                <a:latin typeface="Arial" panose="020B0604020202020204" pitchFamily="34" charset="0"/>
                <a:cs typeface="Arial" panose="020B0604020202020204" pitchFamily="34" charset="0"/>
              </a:rPr>
              <a:t>Subject:</a:t>
            </a:r>
            <a:r>
              <a:rPr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35" dirty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8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5" dirty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sz="28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40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sz="28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8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40" dirty="0">
                <a:latin typeface="Arial" panose="020B0604020202020204" pitchFamily="34" charset="0"/>
                <a:cs typeface="Arial" panose="020B0604020202020204" pitchFamily="34" charset="0"/>
              </a:rPr>
              <a:t>Tsunami</a:t>
            </a:r>
            <a:r>
              <a:rPr sz="28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25" dirty="0">
                <a:latin typeface="Arial" panose="020B0604020202020204" pitchFamily="34" charset="0"/>
                <a:cs typeface="Arial" panose="020B0604020202020204" pitchFamily="34" charset="0"/>
              </a:rPr>
              <a:t>Preparedness</a:t>
            </a:r>
            <a:r>
              <a:rPr sz="28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8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75" dirty="0">
                <a:latin typeface="Arial" panose="020B0604020202020204" pitchFamily="34" charset="0"/>
                <a:cs typeface="Arial" panose="020B0604020202020204" pitchFamily="34" charset="0"/>
              </a:rPr>
              <a:t>IOTWM</a:t>
            </a:r>
            <a:r>
              <a:rPr sz="2800" b="1" spc="-17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(PTWS) </a:t>
            </a:r>
            <a:r>
              <a:rPr sz="2800" b="1" spc="-55" dirty="0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4069" lvl="1" indent="-344170">
              <a:lnSpc>
                <a:spcPct val="100000"/>
              </a:lnSpc>
              <a:buChar char="•"/>
              <a:tabLst>
                <a:tab pos="814069" algn="l"/>
              </a:tabLst>
            </a:pPr>
            <a:r>
              <a:rPr sz="2800" b="1" spc="-85" dirty="0"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  <a:r>
              <a:rPr sz="28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90" dirty="0"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sz="2800" b="1" spc="-85" dirty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5" dirty="0">
                <a:latin typeface="Arial" panose="020B0604020202020204" pitchFamily="34" charset="0"/>
                <a:cs typeface="Arial" panose="020B0604020202020204" pitchFamily="34" charset="0"/>
              </a:rPr>
              <a:t>SurveyMonkey</a:t>
            </a:r>
            <a:endParaRPr lang="en-US" sz="2800" b="1" spc="-10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4069" lvl="1" indent="-344170">
              <a:lnSpc>
                <a:spcPct val="100000"/>
              </a:lnSpc>
              <a:buChar char="•"/>
              <a:tabLst>
                <a:tab pos="814069" algn="l"/>
              </a:tabLst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6870" indent="-344170">
              <a:buChar char="•"/>
              <a:tabLst>
                <a:tab pos="35687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urvey</a:t>
            </a:r>
            <a:r>
              <a:rPr sz="28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passport</a:t>
            </a:r>
            <a:r>
              <a:rPr sz="28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protected.</a:t>
            </a:r>
            <a:r>
              <a:rPr sz="28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spc="-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6870" indent="-344170">
              <a:buChar char="•"/>
              <a:tabLst>
                <a:tab pos="356870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assword</a:t>
            </a:r>
            <a:r>
              <a:rPr sz="28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sz="28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TNCs</a:t>
            </a:r>
            <a:r>
              <a:rPr sz="28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XXX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sz="28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28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55" dirty="0"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6870" algn="l"/>
              </a:tabLst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524505" y="6099773"/>
            <a:ext cx="713676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" algn="ctr">
              <a:lnSpc>
                <a:spcPts val="2090"/>
              </a:lnSpc>
            </a:pPr>
            <a:r>
              <a:rPr lang="en-US" dirty="0"/>
              <a:t>Briefing:</a:t>
            </a:r>
            <a:r>
              <a:rPr lang="en-US" spc="-40" dirty="0"/>
              <a:t> </a:t>
            </a:r>
            <a:r>
              <a:rPr lang="en-US" spc="-10" dirty="0"/>
              <a:t>UNESCO-</a:t>
            </a:r>
            <a:r>
              <a:rPr lang="en-US" dirty="0"/>
              <a:t>IOC</a:t>
            </a:r>
            <a:r>
              <a:rPr lang="en-US" spc="30" dirty="0"/>
              <a:t> </a:t>
            </a:r>
            <a:r>
              <a:rPr lang="en-US" dirty="0"/>
              <a:t>2024</a:t>
            </a:r>
            <a:r>
              <a:rPr lang="en-US" spc="-35" dirty="0"/>
              <a:t> </a:t>
            </a:r>
            <a:r>
              <a:rPr lang="en-US" dirty="0"/>
              <a:t>Survey of</a:t>
            </a:r>
            <a:r>
              <a:rPr lang="en-US" spc="-10" dirty="0"/>
              <a:t> </a:t>
            </a:r>
            <a:r>
              <a:rPr lang="en-US" dirty="0"/>
              <a:t>Capacity</a:t>
            </a:r>
            <a:r>
              <a:rPr lang="en-US" spc="-95" dirty="0"/>
              <a:t> </a:t>
            </a:r>
            <a:r>
              <a:rPr lang="en-US" dirty="0"/>
              <a:t>Assessment</a:t>
            </a:r>
            <a:r>
              <a:rPr lang="en-US" spc="-55" dirty="0"/>
              <a:t> </a:t>
            </a:r>
            <a:r>
              <a:rPr lang="en-US" spc="-25" dirty="0"/>
              <a:t>of</a:t>
            </a:r>
          </a:p>
          <a:p>
            <a:pPr algn="ctr"/>
            <a:r>
              <a:rPr lang="en-US" spc="-20" dirty="0"/>
              <a:t>Tsunami</a:t>
            </a:r>
            <a:r>
              <a:rPr lang="en-US" spc="-65" dirty="0"/>
              <a:t> </a:t>
            </a:r>
            <a:r>
              <a:rPr lang="en-US" dirty="0"/>
              <a:t>Preparedness</a:t>
            </a:r>
            <a:r>
              <a:rPr lang="en-US" spc="-80" dirty="0"/>
              <a:t> </a:t>
            </a:r>
            <a:r>
              <a:rPr lang="en-US" dirty="0"/>
              <a:t>in</a:t>
            </a:r>
            <a:r>
              <a:rPr lang="en-US" spc="-40" dirty="0"/>
              <a:t> </a:t>
            </a:r>
            <a:r>
              <a:rPr lang="en-US" dirty="0"/>
              <a:t>ICG/IOTWMS</a:t>
            </a:r>
            <a:r>
              <a:rPr lang="en-US" spc="-25" dirty="0"/>
              <a:t> </a:t>
            </a:r>
            <a:r>
              <a:rPr lang="en-US" dirty="0"/>
              <a:t>Member States,</a:t>
            </a:r>
            <a:r>
              <a:rPr lang="en-US" spc="-65" dirty="0"/>
              <a:t> </a:t>
            </a:r>
            <a:r>
              <a:rPr lang="en-US" dirty="0"/>
              <a:t>22</a:t>
            </a:r>
            <a:r>
              <a:rPr lang="en-US" spc="-25" dirty="0"/>
              <a:t> </a:t>
            </a:r>
            <a:r>
              <a:rPr lang="en-US" dirty="0"/>
              <a:t>May</a:t>
            </a:r>
            <a:r>
              <a:rPr lang="en-US" spc="-10" dirty="0"/>
              <a:t> </a:t>
            </a:r>
            <a:r>
              <a:rPr lang="en-US" spc="-20" dirty="0"/>
              <a:t>2024</a:t>
            </a:r>
            <a:endParaRPr spc="-2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7669" y="317174"/>
            <a:ext cx="105156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b="1" spc="-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n-US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IOTWMS </a:t>
            </a:r>
            <a:r>
              <a:rPr lang="en-US" sz="40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(generalized)</a:t>
            </a:r>
            <a:endParaRPr b="1" spc="-1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1B9D-0090-3BCC-B5EB-7933A0978E5B}"/>
              </a:ext>
            </a:extLst>
          </p:cNvPr>
          <p:cNvSpPr txBox="1">
            <a:spLocks/>
          </p:cNvSpPr>
          <p:nvPr/>
        </p:nvSpPr>
        <p:spPr>
          <a:xfrm>
            <a:off x="114554" y="824794"/>
            <a:ext cx="12031582" cy="5829076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87363" lvl="1" indent="-487363">
              <a:spcAft>
                <a:spcPts val="900"/>
              </a:spcAft>
              <a:buFont typeface="+mj-lt"/>
              <a:buAutoNum type="arabicPeriod"/>
            </a:pPr>
            <a:r>
              <a:rPr lang="en-AU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 Process – follow IOTMWS?  (Survey, Review Workshop for Recommendations, Approval by SC, Sharing)</a:t>
            </a:r>
          </a:p>
          <a:p>
            <a:pPr marL="487363" lvl="1" indent="-487363">
              <a:spcAft>
                <a:spcPts val="600"/>
              </a:spcAft>
              <a:buFont typeface="+mj-lt"/>
              <a:buAutoNum type="arabicPeriod"/>
            </a:pPr>
            <a:r>
              <a:rPr lang="en-AU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Timeline.  Deadlines:</a:t>
            </a:r>
          </a:p>
          <a:p>
            <a:pPr marL="688975" lvl="2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PTWS Proposal for ESCAP approval (funding) – before 8 Oct</a:t>
            </a:r>
          </a:p>
          <a:p>
            <a:pPr marL="688975" lvl="2" indent="-231775">
              <a:buFont typeface="Arial" panose="020B0604020202020204" pitchFamily="34" charset="0"/>
              <a:buChar char="•"/>
            </a:pPr>
            <a:r>
              <a:rPr lang="en-AU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process (when, who, how)</a:t>
            </a:r>
          </a:p>
          <a:p>
            <a:pPr marL="1149350" lvl="3" indent="-234950">
              <a:buFont typeface="Arial" panose="020B0604020202020204" pitchFamily="34" charset="0"/>
              <a:buChar char="•"/>
            </a:pPr>
            <a:r>
              <a:rPr lang="en-AU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Pre-inform countries (IOC CL, PTWS Chair?)</a:t>
            </a:r>
          </a:p>
          <a:p>
            <a:pPr marL="1149350" lvl="3" indent="-234950">
              <a:buFont typeface="Arial" panose="020B0604020202020204" pitchFamily="34" charset="0"/>
              <a:buChar char="•"/>
            </a:pPr>
            <a:r>
              <a:rPr lang="en-AU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Survey (when, who to announce)</a:t>
            </a:r>
          </a:p>
          <a:p>
            <a:pPr marL="1149350" lvl="3" indent="-234950">
              <a:buFont typeface="Arial" panose="020B0604020202020204" pitchFamily="34" charset="0"/>
              <a:buChar char="•"/>
            </a:pPr>
            <a:r>
              <a:rPr lang="en-AU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 review workshop (when, who)</a:t>
            </a:r>
          </a:p>
          <a:p>
            <a:pPr marL="1149350" lvl="3" indent="-234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report, w/recommendations for gaps (when, approval by?)</a:t>
            </a:r>
          </a:p>
          <a:p>
            <a:pPr marL="487363" lvl="1" indent="-487363">
              <a:spcAft>
                <a:spcPts val="900"/>
              </a:spcAft>
              <a:buFont typeface="+mj-lt"/>
              <a:buAutoNum type="arabicPeriod"/>
            </a:pPr>
            <a:r>
              <a:rPr lang="en-AU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who is involved?  Lead(s), Workshop, Review</a:t>
            </a:r>
          </a:p>
          <a:p>
            <a:pPr marL="487363" lvl="1" indent="-487363">
              <a:spcAft>
                <a:spcPts val="900"/>
              </a:spcAft>
              <a:buFont typeface="+mj-lt"/>
              <a:buAutoNum type="arabicPeriod"/>
            </a:pPr>
            <a:r>
              <a:rPr lang="en-AU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Finalize Survey Questions – Review, Modify – who, when, how (method)</a:t>
            </a:r>
          </a:p>
          <a:p>
            <a:pPr marL="487363" lvl="1" indent="-487363">
              <a:spcAft>
                <a:spcPts val="900"/>
              </a:spcAft>
              <a:buFont typeface="+mj-lt"/>
              <a:buAutoNum type="arabicPeriod"/>
            </a:pPr>
            <a:r>
              <a:rPr lang="en-AU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funding:  UNESCAP (</a:t>
            </a:r>
            <a:r>
              <a:rPr lang="en-A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States</a:t>
            </a:r>
            <a:r>
              <a:rPr lang="en-AU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IOC (</a:t>
            </a:r>
            <a:r>
              <a:rPr lang="en-A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 PTWS</a:t>
            </a:r>
            <a:r>
              <a:rPr lang="en-AU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A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other?</a:t>
            </a:r>
          </a:p>
          <a:p>
            <a:pPr marL="487363" lvl="1" indent="-487363">
              <a:spcAft>
                <a:spcPts val="900"/>
              </a:spcAft>
              <a:buFont typeface="+mj-lt"/>
              <a:buAutoNum type="arabicPeriod"/>
            </a:pPr>
            <a:r>
              <a:rPr lang="en-AU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?</a:t>
            </a:r>
          </a:p>
          <a:p>
            <a:pPr marL="487363" lvl="1" indent="-487363">
              <a:spcAft>
                <a:spcPts val="900"/>
              </a:spcAft>
              <a:buFont typeface="+mj-lt"/>
              <a:buAutoNum type="arabicPeriod"/>
            </a:pPr>
            <a:endParaRPr lang="en-AU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412" indent="-457200">
              <a:spcAft>
                <a:spcPts val="600"/>
              </a:spcAft>
              <a:buFont typeface="+mj-lt"/>
              <a:buAutoNum type="arabicPeriod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9F4E80-A6E5-2349-B932-53E37A912F13}"/>
              </a:ext>
            </a:extLst>
          </p:cNvPr>
          <p:cNvSpPr txBox="1"/>
          <p:nvPr/>
        </p:nvSpPr>
        <p:spPr>
          <a:xfrm>
            <a:off x="417442" y="201364"/>
            <a:ext cx="3735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C712B-0A86-7003-ECC5-99EF39C30916}"/>
              </a:ext>
            </a:extLst>
          </p:cNvPr>
          <p:cNvSpPr/>
          <p:nvPr/>
        </p:nvSpPr>
        <p:spPr>
          <a:xfrm>
            <a:off x="0" y="0"/>
            <a:ext cx="12191999" cy="785091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41F5B-65D4-39BC-D63F-ACE79605D8B6}"/>
              </a:ext>
            </a:extLst>
          </p:cNvPr>
          <p:cNvSpPr txBox="1"/>
          <p:nvPr/>
        </p:nvSpPr>
        <p:spPr>
          <a:xfrm>
            <a:off x="114554" y="70559"/>
            <a:ext cx="121790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PTWS Capacity Assessment – PTWS SC Considerations / Actions</a:t>
            </a:r>
          </a:p>
        </p:txBody>
      </p:sp>
    </p:spTree>
    <p:extLst>
      <p:ext uri="{BB962C8B-B14F-4D97-AF65-F5344CB8AC3E}">
        <p14:creationId xmlns:p14="http://schemas.microsoft.com/office/powerpoint/2010/main" val="65133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5859A9-89B8-B99E-70D5-D305C3375406}"/>
              </a:ext>
            </a:extLst>
          </p:cNvPr>
          <p:cNvSpPr txBox="1">
            <a:spLocks/>
          </p:cNvSpPr>
          <p:nvPr/>
        </p:nvSpPr>
        <p:spPr>
          <a:xfrm>
            <a:off x="417442" y="1055880"/>
            <a:ext cx="5578005" cy="435133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accent6"/>
                </a:solidFill>
              </a:rPr>
              <a:t>Working groups and task teams work across four pillars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across four pillars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ID"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32669-2DA6-86D6-007F-653140AF79A6}"/>
              </a:ext>
            </a:extLst>
          </p:cNvPr>
          <p:cNvSpPr txBox="1"/>
          <p:nvPr/>
        </p:nvSpPr>
        <p:spPr>
          <a:xfrm>
            <a:off x="417442" y="437322"/>
            <a:ext cx="914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UNESCO-IOC ICG/IOTWMS </a:t>
            </a:r>
            <a:r>
              <a:rPr lang="en-US" sz="2000" dirty="0">
                <a:solidFill>
                  <a:schemeClr val="bg1"/>
                </a:solidFill>
              </a:rPr>
              <a:t>(Established 2005)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33128-4DB4-E035-EF3F-6030CCA925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2928" y="3397614"/>
            <a:ext cx="2169434" cy="127893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B5FA7A5-CA00-3128-C49D-307DD7E7A446}"/>
              </a:ext>
            </a:extLst>
          </p:cNvPr>
          <p:cNvGrpSpPr/>
          <p:nvPr/>
        </p:nvGrpSpPr>
        <p:grpSpPr>
          <a:xfrm>
            <a:off x="1530839" y="2228093"/>
            <a:ext cx="8161958" cy="3669044"/>
            <a:chOff x="1624726" y="3839091"/>
            <a:chExt cx="7899046" cy="36373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FEB1B2-306E-9BF8-439D-5891BCFA5322}"/>
                </a:ext>
              </a:extLst>
            </p:cNvPr>
            <p:cNvGrpSpPr/>
            <p:nvPr/>
          </p:nvGrpSpPr>
          <p:grpSpPr>
            <a:xfrm>
              <a:off x="1624726" y="3839091"/>
              <a:ext cx="7899046" cy="3637389"/>
              <a:chOff x="709415" y="4809121"/>
              <a:chExt cx="10271637" cy="4729931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57D6C68-AA13-C67E-44BC-AB7B12C26F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9415" y="4809121"/>
                <a:ext cx="10271637" cy="4729931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DECCF6-CCAB-8527-6240-EFD542F02F72}"/>
                  </a:ext>
                </a:extLst>
              </p:cNvPr>
              <p:cNvSpPr txBox="1"/>
              <p:nvPr/>
            </p:nvSpPr>
            <p:spPr>
              <a:xfrm>
                <a:off x="2276425" y="4961589"/>
                <a:ext cx="861132" cy="34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29697"/>
                <a:r>
                  <a:rPr lang="en-US" sz="1671" b="1" dirty="0">
                    <a:solidFill>
                      <a:srgbClr val="11B5D6"/>
                    </a:solidFill>
                    <a:latin typeface="Roboto"/>
                  </a:rPr>
                  <a:t>Pillar 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036CBB-8483-0FA8-7A60-39A33980885D}"/>
                  </a:ext>
                </a:extLst>
              </p:cNvPr>
              <p:cNvSpPr txBox="1"/>
              <p:nvPr/>
            </p:nvSpPr>
            <p:spPr>
              <a:xfrm>
                <a:off x="7273833" y="4939053"/>
                <a:ext cx="861132" cy="349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29697"/>
                <a:r>
                  <a:rPr lang="en-US" sz="1671" b="1" dirty="0">
                    <a:solidFill>
                      <a:srgbClr val="165DAA"/>
                    </a:solidFill>
                    <a:latin typeface="Roboto"/>
                  </a:rPr>
                  <a:t>Pillar 2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4BFAD1-75C4-5CC2-D337-91A0D371DC91}"/>
                </a:ext>
              </a:extLst>
            </p:cNvPr>
            <p:cNvSpPr txBox="1"/>
            <p:nvPr/>
          </p:nvSpPr>
          <p:spPr>
            <a:xfrm>
              <a:off x="2631922" y="5691190"/>
              <a:ext cx="662224" cy="268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697"/>
              <a:r>
                <a:rPr lang="en-US" sz="1671" b="1" dirty="0">
                  <a:solidFill>
                    <a:srgbClr val="70C055"/>
                  </a:solidFill>
                  <a:latin typeface="Roboto"/>
                </a:rPr>
                <a:t>Pillar 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D72017-6EEA-3E95-6B04-611937490D0B}"/>
                </a:ext>
              </a:extLst>
            </p:cNvPr>
            <p:cNvSpPr txBox="1"/>
            <p:nvPr/>
          </p:nvSpPr>
          <p:spPr>
            <a:xfrm>
              <a:off x="6663115" y="5617595"/>
              <a:ext cx="662224" cy="2687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9697"/>
              <a:r>
                <a:rPr lang="en-US" sz="1671" b="1">
                  <a:solidFill>
                    <a:srgbClr val="F8A61F"/>
                  </a:solidFill>
                  <a:latin typeface="Roboto"/>
                </a:rPr>
                <a:t>Pillar 3</a:t>
              </a:r>
            </a:p>
          </p:txBody>
        </p:sp>
      </p:grp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D50E694-711C-5EB8-EE50-AA215E60C369}"/>
              </a:ext>
            </a:extLst>
          </p:cNvPr>
          <p:cNvSpPr txBox="1">
            <a:spLocks/>
          </p:cNvSpPr>
          <p:nvPr/>
        </p:nvSpPr>
        <p:spPr>
          <a:xfrm>
            <a:off x="11277920" y="6438663"/>
            <a:ext cx="1905000" cy="45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0A9B6A28-65CE-43F1-965B-C33147E00D1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94C2A-1B12-E76E-B0A4-92B9B80894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3895" y="1053031"/>
            <a:ext cx="3628901" cy="9932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BC36F3D-E480-2A18-F547-34CEBB43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31235"/>
            <a:ext cx="12188952" cy="4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BDD149-C985-75F7-D47A-0048148B8E76}"/>
              </a:ext>
            </a:extLst>
          </p:cNvPr>
          <p:cNvSpPr txBox="1"/>
          <p:nvPr/>
        </p:nvSpPr>
        <p:spPr>
          <a:xfrm>
            <a:off x="3244502" y="6010611"/>
            <a:ext cx="510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26 Member States (24 of which active)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87A97-174F-7B03-67AD-49E64B04EB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2928" y="4836800"/>
            <a:ext cx="2169433" cy="1216467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B68094E-A800-7FED-9DC4-F5374EE748F9}"/>
              </a:ext>
            </a:extLst>
          </p:cNvPr>
          <p:cNvCxnSpPr>
            <a:cxnSpLocks/>
          </p:cNvCxnSpPr>
          <p:nvPr/>
        </p:nvCxnSpPr>
        <p:spPr>
          <a:xfrm>
            <a:off x="8294255" y="3846584"/>
            <a:ext cx="822036" cy="350982"/>
          </a:xfrm>
          <a:prstGeom prst="bent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F2FD79-465A-BE4B-6C96-3EF809AEE82C}"/>
              </a:ext>
            </a:extLst>
          </p:cNvPr>
          <p:cNvSpPr txBox="1"/>
          <p:nvPr/>
        </p:nvSpPr>
        <p:spPr>
          <a:xfrm>
            <a:off x="3509445" y="2346364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DCED1"/>
                </a:solidFill>
              </a:rPr>
              <a:t>WG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41A435-E99E-59D3-EE6C-44A65B8EDE24}"/>
              </a:ext>
            </a:extLst>
          </p:cNvPr>
          <p:cNvSpPr txBox="1"/>
          <p:nvPr/>
        </p:nvSpPr>
        <p:spPr>
          <a:xfrm>
            <a:off x="7558064" y="2328013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WG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267E5-576F-A2AC-9DBD-910D31E42BB3}"/>
              </a:ext>
            </a:extLst>
          </p:cNvPr>
          <p:cNvSpPr txBox="1"/>
          <p:nvPr/>
        </p:nvSpPr>
        <p:spPr>
          <a:xfrm>
            <a:off x="7490999" y="404367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WG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F2252A-9C9C-551A-90CB-B35A0706309F}"/>
              </a:ext>
            </a:extLst>
          </p:cNvPr>
          <p:cNvSpPr txBox="1"/>
          <p:nvPr/>
        </p:nvSpPr>
        <p:spPr>
          <a:xfrm>
            <a:off x="3383635" y="4059609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CC00"/>
                </a:solidFill>
              </a:rPr>
              <a:t>WG 1 + 3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A44983-AF85-D0BD-610F-E04EE5C4CC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2928" y="2070916"/>
            <a:ext cx="2158974" cy="11606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02F7AD-83D4-9BF5-7EE4-DC56608BFD4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964" y="120232"/>
            <a:ext cx="1796786" cy="1726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FDBD3F-522F-FD61-AF4A-37F1A9F6DE77}"/>
              </a:ext>
            </a:extLst>
          </p:cNvPr>
          <p:cNvSpPr txBox="1"/>
          <p:nvPr/>
        </p:nvSpPr>
        <p:spPr>
          <a:xfrm>
            <a:off x="8478280" y="6026808"/>
            <a:ext cx="4337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i="0" dirty="0">
                <a:effectLst/>
                <a:latin typeface="arial" panose="020B0604020202020204" pitchFamily="34" charset="0"/>
              </a:rPr>
              <a:t>Indian Ocean Regional Decade Conference, 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</a:rPr>
              <a:t>Hyderabad, India, 1-3 February 2024</a:t>
            </a:r>
            <a:endParaRPr lang="en-ID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9331D-8F60-D29D-F76D-414395CC883A}"/>
              </a:ext>
            </a:extLst>
          </p:cNvPr>
          <p:cNvSpPr txBox="1"/>
          <p:nvPr/>
        </p:nvSpPr>
        <p:spPr>
          <a:xfrm>
            <a:off x="417442" y="437322"/>
            <a:ext cx="604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ICG/IOTWMS Work Programmes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31E69D-B9D3-6C47-6280-9D690438CF53}"/>
              </a:ext>
            </a:extLst>
          </p:cNvPr>
          <p:cNvSpPr txBox="1"/>
          <p:nvPr/>
        </p:nvSpPr>
        <p:spPr>
          <a:xfrm>
            <a:off x="417442" y="201364"/>
            <a:ext cx="3735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937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F5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EE3126C-2771-98F0-74FA-8D06E64449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850900"/>
            <a:ext cx="2470150" cy="3349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4196F92-7D8A-4286-BDBE-101F514A9A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177" y="4618038"/>
            <a:ext cx="2470150" cy="1744663"/>
          </a:xfrm>
          <a:prstGeom prst="rect">
            <a:avLst/>
          </a:prstGeom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B4618A6-84F0-67D7-4730-91CB738F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327" y="3265488"/>
            <a:ext cx="2927350" cy="2287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73CAB-04CE-4901-AC6D-BA11DFFE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68547" cy="685800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all need to 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 together to make 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world’s 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at-risk coastal communities 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Tsunami Ready 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2EA5D-FE3F-A195-7D55-2201147A3DC8}"/>
              </a:ext>
            </a:extLst>
          </p:cNvPr>
          <p:cNvSpPr txBox="1"/>
          <p:nvPr/>
        </p:nvSpPr>
        <p:spPr>
          <a:xfrm>
            <a:off x="9929091" y="-34760"/>
            <a:ext cx="2262907" cy="19005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39C62-25D3-DD41-A9DB-43410B52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01E91-FCBA-2245-A895-A346795B697C}"/>
              </a:ext>
            </a:extLst>
          </p:cNvPr>
          <p:cNvSpPr/>
          <p:nvPr/>
        </p:nvSpPr>
        <p:spPr>
          <a:xfrm>
            <a:off x="-42532" y="5108365"/>
            <a:ext cx="5463632" cy="174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F95F01-0795-EA48-9C2D-63FC19BE390A}"/>
              </a:ext>
            </a:extLst>
          </p:cNvPr>
          <p:cNvSpPr txBox="1">
            <a:spLocks/>
          </p:cNvSpPr>
          <p:nvPr/>
        </p:nvSpPr>
        <p:spPr>
          <a:xfrm>
            <a:off x="429053" y="2445729"/>
            <a:ext cx="11097534" cy="1532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cs typeface="Calibri"/>
            </a:endParaRPr>
          </a:p>
        </p:txBody>
      </p: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6863506D-0F9B-8744-9A4A-6957FCBB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08" y="-3597"/>
            <a:ext cx="12229308" cy="206607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C757C1-3FEC-5CFF-B73A-F05C082F5E44}"/>
              </a:ext>
            </a:extLst>
          </p:cNvPr>
          <p:cNvGrpSpPr/>
          <p:nvPr/>
        </p:nvGrpSpPr>
        <p:grpSpPr>
          <a:xfrm>
            <a:off x="4521601" y="3831303"/>
            <a:ext cx="2925919" cy="1645830"/>
            <a:chOff x="2113691" y="3671894"/>
            <a:chExt cx="4069517" cy="2289104"/>
          </a:xfrm>
        </p:grpSpPr>
        <p:pic>
          <p:nvPicPr>
            <p:cNvPr id="13" name="Content Placeholder 4">
              <a:extLst>
                <a:ext uri="{FF2B5EF4-FFF2-40B4-BE49-F238E27FC236}">
                  <a16:creationId xmlns:a16="http://schemas.microsoft.com/office/drawing/2014/main" id="{76AABC56-88FC-4C9E-BA2B-4709D4D3F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3691" y="3671894"/>
              <a:ext cx="4069517" cy="2289104"/>
            </a:xfrm>
            <a:prstGeom prst="rect">
              <a:avLst/>
            </a:prstGeom>
          </p:spPr>
        </p:pic>
        <p:sp>
          <p:nvSpPr>
            <p:cNvPr id="22" name="제목 1">
              <a:extLst>
                <a:ext uri="{FF2B5EF4-FFF2-40B4-BE49-F238E27FC236}">
                  <a16:creationId xmlns:a16="http://schemas.microsoft.com/office/drawing/2014/main" id="{BD7B0F4C-C75D-4E9F-88B9-1B04FB27A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9326" y="5280955"/>
              <a:ext cx="2760134" cy="6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5pPr>
              <a:lvl6pPr marL="2514600" indent="-228600" eaLnBrk="0" fontAlgn="base" latinLnBrk="1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6pPr>
              <a:lvl7pPr marL="2971800" indent="-228600" eaLnBrk="0" fontAlgn="base" latinLnBrk="1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7pPr>
              <a:lvl8pPr marL="3429000" indent="-228600" eaLnBrk="0" fontAlgn="base" latinLnBrk="1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8pPr>
              <a:lvl9pPr marL="3886200" indent="-228600" eaLnBrk="0" fontAlgn="base" latinLnBrk="1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b="1" dirty="0">
                  <a:solidFill>
                    <a:srgbClr val="1631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ESCAP Multi-Donor Trust Fund for Tsunami, Disaster and Climate Preparedness</a:t>
              </a:r>
              <a:endParaRPr lang="ko-KR" altLang="en-US" sz="900" b="1" dirty="0">
                <a:solidFill>
                  <a:srgbClr val="1631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부제목 2">
            <a:extLst>
              <a:ext uri="{FF2B5EF4-FFF2-40B4-BE49-F238E27FC236}">
                <a16:creationId xmlns:a16="http://schemas.microsoft.com/office/drawing/2014/main" id="{07E21C6C-98AB-4EB1-9662-0B9A39CC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13" y="2152173"/>
            <a:ext cx="10400123" cy="14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1pPr>
            <a:lvl2pPr marL="6858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16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Assessment Tsunami Preparedness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16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&amp; Pacific Oceans Project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FA559-5DFF-556B-C02A-A91865A20D59}"/>
              </a:ext>
            </a:extLst>
          </p:cNvPr>
          <p:cNvSpPr/>
          <p:nvPr/>
        </p:nvSpPr>
        <p:spPr>
          <a:xfrm>
            <a:off x="-44134" y="6174582"/>
            <a:ext cx="12236134" cy="685800"/>
          </a:xfrm>
          <a:prstGeom prst="rect">
            <a:avLst/>
          </a:prstGeom>
          <a:gradFill flip="none" rotWithShape="1">
            <a:gsLst>
              <a:gs pos="0">
                <a:srgbClr val="163159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id="{1CBBD0E4-C3E8-D133-DB4D-265BA68C6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776" y="4093505"/>
            <a:ext cx="1320061" cy="12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5" descr="Asian Development Bank | UrbanShift">
            <a:extLst>
              <a:ext uri="{FF2B5EF4-FFF2-40B4-BE49-F238E27FC236}">
                <a16:creationId xmlns:a16="http://schemas.microsoft.com/office/drawing/2014/main" id="{591B3A67-F112-1544-76E9-4501DE5E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707" y="3659393"/>
            <a:ext cx="1984493" cy="198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BAAEBFB7-7489-E6AB-0BEE-82F3FA0D3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E9CB7D2-6CFB-47FB-44B5-371D34F5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60D11452-7EE8-6845-1B76-BE060A9FD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29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Swiss Development and Cooperation Agency (SDC) | IFES - The International  Foundation for Electoral Systems">
            <a:extLst>
              <a:ext uri="{FF2B5EF4-FFF2-40B4-BE49-F238E27FC236}">
                <a16:creationId xmlns:a16="http://schemas.microsoft.com/office/drawing/2014/main" id="{AF2B7527-B096-9156-E470-513B0CAC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519" y="3979561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7E1348-4DDA-8636-2B40-B6EAF3871714}"/>
              </a:ext>
            </a:extLst>
          </p:cNvPr>
          <p:cNvSpPr/>
          <p:nvPr/>
        </p:nvSpPr>
        <p:spPr>
          <a:xfrm>
            <a:off x="293710" y="783839"/>
            <a:ext cx="3567935" cy="5787282"/>
          </a:xfrm>
          <a:prstGeom prst="rect">
            <a:avLst/>
          </a:prstGeom>
          <a:solidFill>
            <a:srgbClr val="FBF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368DB-E294-B2A7-4EDE-8A6A74FD3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45" y="916829"/>
            <a:ext cx="2219953" cy="3070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7D4582-23A1-FA63-663C-D2BF2CFED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9406" y="5071620"/>
            <a:ext cx="4280510" cy="15537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b="1" i="1" dirty="0"/>
              <a:t>I</a:t>
            </a:r>
            <a:r>
              <a:rPr lang="en-US" sz="2100" b="1" i="1" dirty="0"/>
              <a:t>OTWMS</a:t>
            </a:r>
          </a:p>
          <a:p>
            <a:pPr marL="0" indent="0" algn="ctr">
              <a:buNone/>
            </a:pPr>
            <a:r>
              <a:rPr lang="en-US" sz="2100" dirty="0"/>
              <a:t>-    Full capacity assessments in 2005 and 2018 and commitment to undertake 2024 </a:t>
            </a:r>
          </a:p>
          <a:p>
            <a:pPr algn="ctr">
              <a:buFontTx/>
              <a:buChar char="-"/>
            </a:pPr>
            <a:r>
              <a:rPr lang="en-US" sz="2100" dirty="0"/>
              <a:t>Capacity assessment framework and tools already developed</a:t>
            </a:r>
          </a:p>
          <a:p>
            <a:pPr algn="ctr">
              <a:buFontTx/>
              <a:buChar char="-"/>
            </a:pPr>
            <a:endParaRPr lang="en-US" sz="2000" b="1" i="1" dirty="0"/>
          </a:p>
          <a:p>
            <a:pPr algn="ctr">
              <a:buFontTx/>
              <a:buChar char="-"/>
            </a:pP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3EA7D-8DC4-8FCC-CA22-64C272089F1F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B55925-804C-CF45-DF6F-F1D088C97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5C60103B-0FBB-C3AA-C41E-8E8E16C0D7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BA54495-B5D4-B474-4737-F3CDC202E41C}"/>
              </a:ext>
            </a:extLst>
          </p:cNvPr>
          <p:cNvSpPr txBox="1">
            <a:spLocks/>
          </p:cNvSpPr>
          <p:nvPr/>
        </p:nvSpPr>
        <p:spPr>
          <a:xfrm>
            <a:off x="117986" y="43758"/>
            <a:ext cx="10392697" cy="598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Comprehensive Assessments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0EE2C0-9F26-5803-33E1-1C54430376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931" y="1007265"/>
            <a:ext cx="2294401" cy="3208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CF5200-1486-5930-7871-EA3846834D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225" y="1744349"/>
            <a:ext cx="2185142" cy="3103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447A501-6042-7128-4BFD-DC913F723DEA}"/>
              </a:ext>
            </a:extLst>
          </p:cNvPr>
          <p:cNvSpPr txBox="1"/>
          <p:nvPr/>
        </p:nvSpPr>
        <p:spPr>
          <a:xfrm>
            <a:off x="4167931" y="5071620"/>
            <a:ext cx="29694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i="1" dirty="0"/>
              <a:t>ESCAP</a:t>
            </a:r>
          </a:p>
          <a:p>
            <a:pPr algn="ctr"/>
            <a:r>
              <a:rPr lang="en-US" sz="1800" dirty="0"/>
              <a:t>Unmet needs survey for the region conducted in 2008 and 2011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9166DC-BFCE-DA7D-919D-666854F0B94B}"/>
              </a:ext>
            </a:extLst>
          </p:cNvPr>
          <p:cNvSpPr txBox="1"/>
          <p:nvPr/>
        </p:nvSpPr>
        <p:spPr>
          <a:xfrm>
            <a:off x="130417" y="4929876"/>
            <a:ext cx="38861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C00000"/>
                </a:solidFill>
              </a:rPr>
              <a:t>PTWS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National capacity assessments    for 14 Pacific countries and        consolidated regional report in 2009/2010 funded by Australia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880E7EF-718C-A503-2919-66E643FBA0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64" y="1757321"/>
            <a:ext cx="2299562" cy="3070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BF04C-6523-BD5F-2CD5-CB94195FD8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672" y="79761"/>
            <a:ext cx="2142900" cy="30378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969326-D524-46E1-6341-1E0E1CC8BE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576" y="2511575"/>
            <a:ext cx="1741112" cy="2462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Assessment of capacity building requirements for an ...">
            <a:extLst>
              <a:ext uri="{FF2B5EF4-FFF2-40B4-BE49-F238E27FC236}">
                <a16:creationId xmlns:a16="http://schemas.microsoft.com/office/drawing/2014/main" id="{8F60630B-70D9-9242-F6D7-A28630B3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558" y="943597"/>
            <a:ext cx="2142899" cy="30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6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ontiers | The UN Decade of Ocean Science for Sustainable Development">
            <a:extLst>
              <a:ext uri="{FF2B5EF4-FFF2-40B4-BE49-F238E27FC236}">
                <a16:creationId xmlns:a16="http://schemas.microsoft.com/office/drawing/2014/main" id="{CFC9D35D-9CE8-8FCF-B15D-91317EDB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20" y="5111363"/>
            <a:ext cx="2359995" cy="141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AC9365-AB64-BB41-8CA6-B550A585A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035F918-4E0E-3AA4-3121-B1AE301065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pic>
        <p:nvPicPr>
          <p:cNvPr id="1028" name="Picture 4" descr="Sendai Framework for Disaster Risk Reduction 2015-2030 | UNDRR">
            <a:extLst>
              <a:ext uri="{FF2B5EF4-FFF2-40B4-BE49-F238E27FC236}">
                <a16:creationId xmlns:a16="http://schemas.microsoft.com/office/drawing/2014/main" id="{A7A9A2EA-5FCE-B158-245B-19CA6762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678" y="5798084"/>
            <a:ext cx="290383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munications materials - United Nations Sustainable Development">
            <a:extLst>
              <a:ext uri="{FF2B5EF4-FFF2-40B4-BE49-F238E27FC236}">
                <a16:creationId xmlns:a16="http://schemas.microsoft.com/office/drawing/2014/main" id="{2CEE72DF-469B-EFC2-EDDB-7E9B0D94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789" y="5738515"/>
            <a:ext cx="4081591" cy="7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65DE5-8A99-956A-7B2C-EDE1DC1B99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859" y="5599925"/>
            <a:ext cx="1948875" cy="1053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DBDD92-503E-4264-CC4D-00F56FE1F0B4}"/>
              </a:ext>
            </a:extLst>
          </p:cNvPr>
          <p:cNvSpPr txBox="1"/>
          <p:nvPr/>
        </p:nvSpPr>
        <p:spPr>
          <a:xfrm>
            <a:off x="10688910" y="10330"/>
            <a:ext cx="1503088" cy="1101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06B3C0-145C-D7BE-B1F6-4ED448B8D108}"/>
              </a:ext>
            </a:extLst>
          </p:cNvPr>
          <p:cNvSpPr txBox="1">
            <a:spLocks/>
          </p:cNvSpPr>
          <p:nvPr/>
        </p:nvSpPr>
        <p:spPr>
          <a:xfrm>
            <a:off x="284847" y="820016"/>
            <a:ext cx="11622302" cy="4637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OBJECTIVES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To evaluate the existing technical capacity </a:t>
            </a:r>
            <a:r>
              <a:rPr lang="en-US" dirty="0"/>
              <a:t>of the UNESCO-IOC Indian Ocean Warning and Mitigation System (IOTWMS) and </a:t>
            </a:r>
            <a:r>
              <a:rPr lang="en-US" sz="2800" b="1" dirty="0">
                <a:solidFill>
                  <a:srgbClr val="C00000"/>
                </a:solidFill>
              </a:rPr>
              <a:t>Pacific Tsunami Warning &amp; Mitigation System (PTWS) </a:t>
            </a:r>
            <a:r>
              <a:rPr lang="en-US" dirty="0"/>
              <a:t>and highlight the progress made since 2004 Indian Ocean Tsunami and subsequent assessments. </a:t>
            </a:r>
          </a:p>
          <a:p>
            <a:pPr marL="800100" lvl="1" indent="-342900">
              <a:spcBef>
                <a:spcPts val="17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To identify specific gaps and capacity development requirements at regional and national levels for strengthening the technical and policy aspects of the tsunami warning and mitigation systems in the region</a:t>
            </a:r>
          </a:p>
          <a:p>
            <a:pPr marL="800100" lvl="1" indent="-342900">
              <a:spcBef>
                <a:spcPts val="1700"/>
              </a:spcBef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</a:rPr>
              <a:t>To reinvigorate political commitment and provide recommendations for investments </a:t>
            </a:r>
            <a:r>
              <a:rPr lang="en-US" dirty="0"/>
              <a:t>in tsunami preparedness, aiming to address the identified gaps in Asia and the Pacific through regional and subregional cooperation.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93049-BDB9-0D7E-3217-F1781ECF8CA2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436714-571E-2634-AFDF-98987D9A6742}"/>
              </a:ext>
            </a:extLst>
          </p:cNvPr>
          <p:cNvSpPr txBox="1">
            <a:spLocks/>
          </p:cNvSpPr>
          <p:nvPr/>
        </p:nvSpPr>
        <p:spPr>
          <a:xfrm>
            <a:off x="159706" y="31499"/>
            <a:ext cx="10392697" cy="598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assessment of tsunami preparedness </a:t>
            </a:r>
          </a:p>
        </p:txBody>
      </p:sp>
    </p:spTree>
    <p:extLst>
      <p:ext uri="{BB962C8B-B14F-4D97-AF65-F5344CB8AC3E}">
        <p14:creationId xmlns:p14="http://schemas.microsoft.com/office/powerpoint/2010/main" val="293357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85C86-A1E1-E826-E3CF-D53CCF89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62" y="954579"/>
            <a:ext cx="4911213" cy="544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2024 OUTPUTS - IOTWMS</a:t>
            </a: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1.A_ Member States Survey Analysis for IOTWMS (IOC)</a:t>
            </a: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1.B_  IOTWMS assessment summary and comparative analysis (IOC)</a:t>
            </a: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3.A_ Tsunami preparedness recommendations for ASEAN policymakers (UNESCAP)</a:t>
            </a: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3.B_  Tsunami preparedness recommendations for SAARC policymakers (UNESCAP)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C9365-AB64-BB41-8CA6-B550A585A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035F918-4E0E-3AA4-3121-B1AE30106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pic>
        <p:nvPicPr>
          <p:cNvPr id="10" name="Picture 6" descr="Frontiers | The UN Decade of Ocean Science for Sustainable Development">
            <a:extLst>
              <a:ext uri="{FF2B5EF4-FFF2-40B4-BE49-F238E27FC236}">
                <a16:creationId xmlns:a16="http://schemas.microsoft.com/office/drawing/2014/main" id="{AEAE2BCB-8F10-5860-C5D9-150FCE8E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20" y="5111363"/>
            <a:ext cx="2359995" cy="141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333142-E7C6-C02F-FCF2-6C50B9C2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13" name="Picture 4" descr="Sendai Framework for Disaster Risk Reduction 2015-2030 | UNDRR">
            <a:extLst>
              <a:ext uri="{FF2B5EF4-FFF2-40B4-BE49-F238E27FC236}">
                <a16:creationId xmlns:a16="http://schemas.microsoft.com/office/drawing/2014/main" id="{5C747D1F-AEAF-B389-081C-820671D43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678" y="5798084"/>
            <a:ext cx="290383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ommunications materials - United Nations Sustainable Development">
            <a:extLst>
              <a:ext uri="{FF2B5EF4-FFF2-40B4-BE49-F238E27FC236}">
                <a16:creationId xmlns:a16="http://schemas.microsoft.com/office/drawing/2014/main" id="{47560A8F-DE40-8664-10B6-6E3078B1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789" y="5738515"/>
            <a:ext cx="4081591" cy="7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87EEAB-FD58-661A-CD5D-B5BE386F19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859" y="5599925"/>
            <a:ext cx="1948875" cy="1053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663517-2325-DB62-4EE0-ABAF58366CD3}"/>
              </a:ext>
            </a:extLst>
          </p:cNvPr>
          <p:cNvSpPr txBox="1"/>
          <p:nvPr/>
        </p:nvSpPr>
        <p:spPr>
          <a:xfrm>
            <a:off x="9929091" y="-34760"/>
            <a:ext cx="2262907" cy="19005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EB98B8-5363-67C4-CCEB-25A88AD0487F}"/>
              </a:ext>
            </a:extLst>
          </p:cNvPr>
          <p:cNvSpPr txBox="1">
            <a:spLocks/>
          </p:cNvSpPr>
          <p:nvPr/>
        </p:nvSpPr>
        <p:spPr>
          <a:xfrm>
            <a:off x="5728119" y="1010864"/>
            <a:ext cx="5894621" cy="4598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2025 OUTPUTS - PTWS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2.A_ Member State Survey Analysis for PTWS (IOC)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2.B_  PTWS assessment summary and comparative analysis (IOC)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3.C_  Tsunami preparedness recommendations -                                   </a:t>
            </a:r>
            <a:r>
              <a:rPr lang="en-US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for PIF policymakers (UNESCAP),    ??? (for other parts of Pacific)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7E162-29D8-AA01-B7F6-57E890DEEE32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983FC3-6C93-F4A8-9702-BE3594C2D838}"/>
              </a:ext>
            </a:extLst>
          </p:cNvPr>
          <p:cNvSpPr txBox="1">
            <a:spLocks/>
          </p:cNvSpPr>
          <p:nvPr/>
        </p:nvSpPr>
        <p:spPr>
          <a:xfrm>
            <a:off x="159706" y="31499"/>
            <a:ext cx="10392697" cy="598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assessment of tsunami preparedness </a:t>
            </a:r>
          </a:p>
        </p:txBody>
      </p:sp>
    </p:spTree>
    <p:extLst>
      <p:ext uri="{BB962C8B-B14F-4D97-AF65-F5344CB8AC3E}">
        <p14:creationId xmlns:p14="http://schemas.microsoft.com/office/powerpoint/2010/main" val="206419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035F918-4E0E-3AA4-3121-B1AE30106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663517-2325-DB62-4EE0-ABAF58366CD3}"/>
              </a:ext>
            </a:extLst>
          </p:cNvPr>
          <p:cNvSpPr txBox="1"/>
          <p:nvPr/>
        </p:nvSpPr>
        <p:spPr>
          <a:xfrm>
            <a:off x="9929091" y="-34760"/>
            <a:ext cx="2262907" cy="19005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7E162-29D8-AA01-B7F6-57E890DEEE32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983FC3-6C93-F4A8-9702-BE3594C2D838}"/>
              </a:ext>
            </a:extLst>
          </p:cNvPr>
          <p:cNvSpPr txBox="1">
            <a:spLocks/>
          </p:cNvSpPr>
          <p:nvPr/>
        </p:nvSpPr>
        <p:spPr>
          <a:xfrm>
            <a:off x="159706" y="31499"/>
            <a:ext cx="12032294" cy="598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PTWS Scope – 46 Member States – Pacific Ocean, incl Marginal Seas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774BEA-5A0F-3987-489F-47A8C145F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3" y="813355"/>
            <a:ext cx="5713936" cy="1408872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PTWS:  </a:t>
            </a:r>
            <a:r>
              <a:rPr lang="en-US" sz="24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member states,               Pacific Ocean and its Marginal Seas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7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46, 4 are UNESCO, not IOC (Brunei, Cambodia,         RMI, FSM), 1 is UNESCO Assoc MS, not IOC (Tokelau)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0F656B-FE5E-BAAC-920B-CA39C9053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96" y="2330449"/>
            <a:ext cx="5415775" cy="42827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B3EF78-672D-6B2A-13CB-454059CF1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003" y="1452433"/>
            <a:ext cx="4843928" cy="47266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A0472E-8AA5-99FA-0BC2-E34B8CB6F3E8}"/>
              </a:ext>
            </a:extLst>
          </p:cNvPr>
          <p:cNvSpPr txBox="1"/>
          <p:nvPr/>
        </p:nvSpPr>
        <p:spPr>
          <a:xfrm>
            <a:off x="6175853" y="826662"/>
            <a:ext cx="627113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UNESCAP: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u="none" strike="noStrike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53 member states (extend east to Tonga/Samoa, 9 associate (</a:t>
            </a:r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 Island, FP/NC, Niue)</a:t>
            </a:r>
            <a:endParaRPr lang="en-US" sz="2000" u="none" strike="noStrike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14A899-C20D-4D54-0ADA-912FE0E872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188" y="5338618"/>
            <a:ext cx="3606810" cy="146198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36EBD4-0AAD-4794-CA46-EA074194EBCC}"/>
              </a:ext>
            </a:extLst>
          </p:cNvPr>
          <p:cNvCxnSpPr>
            <a:cxnSpLocks/>
          </p:cNvCxnSpPr>
          <p:nvPr/>
        </p:nvCxnSpPr>
        <p:spPr>
          <a:xfrm>
            <a:off x="6096000" y="851378"/>
            <a:ext cx="0" cy="5835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AA192CE-57CF-F137-E1CF-E67DEEEF0D39}"/>
              </a:ext>
            </a:extLst>
          </p:cNvPr>
          <p:cNvSpPr txBox="1"/>
          <p:nvPr/>
        </p:nvSpPr>
        <p:spPr>
          <a:xfrm>
            <a:off x="508000" y="2505670"/>
            <a:ext cx="27339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UNESCAP,                    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 also Netherlands,  UK, USA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610700-4AE2-8E9D-1E72-AA7E506F1CE4}"/>
              </a:ext>
            </a:extLst>
          </p:cNvPr>
          <p:cNvSpPr/>
          <p:nvPr/>
        </p:nvSpPr>
        <p:spPr>
          <a:xfrm>
            <a:off x="428148" y="2429164"/>
            <a:ext cx="2499779" cy="40917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5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1B9D-0090-3BCC-B5EB-7933A0978E5B}"/>
              </a:ext>
            </a:extLst>
          </p:cNvPr>
          <p:cNvSpPr txBox="1">
            <a:spLocks/>
          </p:cNvSpPr>
          <p:nvPr/>
        </p:nvSpPr>
        <p:spPr>
          <a:xfrm>
            <a:off x="208721" y="923591"/>
            <a:ext cx="11198188" cy="5829076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2800" b="1" dirty="0">
                <a:solidFill>
                  <a:srgbClr val="C00000"/>
                </a:solidFill>
              </a:rPr>
              <a:t>Aligned with</a:t>
            </a:r>
          </a:p>
          <a:p>
            <a:pPr marL="349250" lvl="1" indent="-3317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rialMT"/>
              </a:rPr>
              <a:t>United Nations Decade of Ocean Science for Sustainable Development               (2021– 2030): </a:t>
            </a:r>
            <a:r>
              <a:rPr lang="en-US" sz="2200" dirty="0">
                <a:solidFill>
                  <a:srgbClr val="0000FF"/>
                </a:solidFill>
                <a:effectLst/>
                <a:latin typeface="ArialMT"/>
                <a:hlinkClick r:id="rId2"/>
              </a:rPr>
              <a:t>Implementation Plan </a:t>
            </a:r>
            <a:endParaRPr lang="en-US" sz="2200" dirty="0">
              <a:effectLst/>
            </a:endParaRPr>
          </a:p>
          <a:p>
            <a:pPr marL="349250" lvl="1" indent="-3317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rialMT"/>
              </a:rPr>
              <a:t>UNESCO’s Medium-Term Strategy for 2022–2029 (</a:t>
            </a:r>
            <a:r>
              <a:rPr lang="en-US" sz="2200" dirty="0">
                <a:solidFill>
                  <a:srgbClr val="0000FF"/>
                </a:solidFill>
                <a:effectLst/>
                <a:latin typeface="ArialMT"/>
                <a:hlinkClick r:id="rId3"/>
              </a:rPr>
              <a:t>41 C/4</a:t>
            </a:r>
            <a:r>
              <a:rPr lang="en-US" sz="2200" dirty="0">
                <a:effectLst/>
                <a:latin typeface="ArialMT"/>
              </a:rPr>
              <a:t>). </a:t>
            </a:r>
            <a:endParaRPr lang="en-US" sz="2200" dirty="0">
              <a:effectLst/>
            </a:endParaRPr>
          </a:p>
          <a:p>
            <a:pPr marL="349250" lvl="1" indent="-3317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effectLst/>
                <a:latin typeface="ArialMT"/>
                <a:hlinkClick r:id="rId4"/>
              </a:rPr>
              <a:t>Intergovernmental Oceanographic Commission (IOC) Medium-Term Strategy               2022–2029 </a:t>
            </a:r>
            <a:r>
              <a:rPr lang="en-US" sz="2200" dirty="0">
                <a:effectLst/>
                <a:latin typeface="ArialMT"/>
              </a:rPr>
              <a:t>(PTWS parent body’s Strategy) that identifies early warning systems              as an important part of its strategic vision - Framework for Global Tsunami and          Other Ocean Hazards Warning and Mitigation Systems. </a:t>
            </a:r>
            <a:endParaRPr lang="en-US" sz="2200" dirty="0">
              <a:effectLst/>
            </a:endParaRPr>
          </a:p>
          <a:p>
            <a:pPr marL="349250" lvl="1" indent="-3317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MT"/>
              </a:rPr>
              <a:t>G</a:t>
            </a:r>
            <a:r>
              <a:rPr lang="en-US" sz="2200" dirty="0">
                <a:effectLst/>
                <a:latin typeface="ArialMT"/>
              </a:rPr>
              <a:t>lobal targets and priorities for action of </a:t>
            </a:r>
            <a:r>
              <a:rPr lang="en-US" sz="2200" dirty="0">
                <a:solidFill>
                  <a:srgbClr val="0000FF"/>
                </a:solidFill>
                <a:effectLst/>
                <a:latin typeface="ArialMT"/>
                <a:hlinkClick r:id="rId5"/>
              </a:rPr>
              <a:t>Sendai Framework for Disaster Risk Reduction (SFDRR) 2015–2030</a:t>
            </a:r>
            <a:r>
              <a:rPr lang="en-US" sz="2200" dirty="0">
                <a:solidFill>
                  <a:srgbClr val="0000FF"/>
                </a:solidFill>
                <a:effectLst/>
                <a:latin typeface="ArialMT"/>
              </a:rPr>
              <a:t> </a:t>
            </a:r>
            <a:r>
              <a:rPr lang="en-US" sz="2200" dirty="0">
                <a:effectLst/>
                <a:latin typeface="ArialMT"/>
              </a:rPr>
              <a:t>– specifically SFDRR Target G, which is to </a:t>
            </a:r>
            <a:r>
              <a:rPr lang="en-US" sz="21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Substantially increase the availability of and access to multi- hazard early warning systems and disaster risk information and assessments to people by 2030</a:t>
            </a:r>
            <a:r>
              <a:rPr lang="en-US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9250" lvl="1" indent="-3317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ArialMT"/>
              </a:rPr>
              <a:t>ICG/PTWS </a:t>
            </a:r>
            <a:r>
              <a:rPr lang="en-US" sz="2200" dirty="0">
                <a:solidFill>
                  <a:srgbClr val="0000FF"/>
                </a:solidFill>
                <a:effectLst/>
                <a:latin typeface="ArialMT"/>
                <a:hlinkClick r:id="rId6"/>
              </a:rPr>
              <a:t>Framework Future Goals and Performance Monitoring                                  of Tsunami Risk Reduction, Hazard Warning, and Mitigation</a:t>
            </a:r>
            <a:r>
              <a:rPr lang="en-US" sz="2200" dirty="0">
                <a:solidFill>
                  <a:srgbClr val="0000FF"/>
                </a:solidFill>
                <a:effectLst/>
                <a:latin typeface="ArialMT"/>
              </a:rPr>
              <a:t> </a:t>
            </a:r>
            <a:r>
              <a:rPr lang="en-US" sz="2200" dirty="0">
                <a:solidFill>
                  <a:schemeClr val="tx1"/>
                </a:solidFill>
                <a:effectLst/>
                <a:latin typeface="ArialMT"/>
              </a:rPr>
              <a:t>(2018)</a:t>
            </a:r>
            <a:endParaRPr lang="en-AU" sz="2200" b="1" dirty="0">
              <a:solidFill>
                <a:schemeClr val="tx1"/>
              </a:solidFill>
            </a:endParaRPr>
          </a:p>
          <a:p>
            <a:pPr marL="519112" indent="-342900"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9F4E80-A6E5-2349-B932-53E37A912F13}"/>
              </a:ext>
            </a:extLst>
          </p:cNvPr>
          <p:cNvSpPr txBox="1"/>
          <p:nvPr/>
        </p:nvSpPr>
        <p:spPr>
          <a:xfrm>
            <a:off x="417442" y="201364"/>
            <a:ext cx="3735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C712B-0A86-7003-ECC5-99EF39C30916}"/>
              </a:ext>
            </a:extLst>
          </p:cNvPr>
          <p:cNvSpPr/>
          <p:nvPr/>
        </p:nvSpPr>
        <p:spPr>
          <a:xfrm>
            <a:off x="0" y="0"/>
            <a:ext cx="12191999" cy="785091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41F5B-65D4-39BC-D63F-ACE79605D8B6}"/>
              </a:ext>
            </a:extLst>
          </p:cNvPr>
          <p:cNvSpPr txBox="1"/>
          <p:nvPr/>
        </p:nvSpPr>
        <p:spPr>
          <a:xfrm>
            <a:off x="208721" y="62864"/>
            <a:ext cx="1217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PTWS Medium Term Strategy, 2022-2030 (TS 172)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18099D-54CB-9F5F-E7E6-D1537AC43A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9097" y="1032908"/>
            <a:ext cx="1075624" cy="147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E60D1C-DEF5-64B0-93DB-F246E87F93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909" y="910559"/>
            <a:ext cx="1075624" cy="145775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0506BE-98BE-E13C-7890-6328131B41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416" y="2579554"/>
            <a:ext cx="1044869" cy="14404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844E87-F6F5-92A7-437A-6FFB6C0F11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775" y="3953780"/>
            <a:ext cx="1063282" cy="1506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6BE888-0190-91A4-3A76-56C3CB98EF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803" y="5560488"/>
            <a:ext cx="1856048" cy="12139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335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F4E80-A6E5-2349-B932-53E37A912F13}"/>
              </a:ext>
            </a:extLst>
          </p:cNvPr>
          <p:cNvSpPr txBox="1"/>
          <p:nvPr/>
        </p:nvSpPr>
        <p:spPr>
          <a:xfrm>
            <a:off x="417442" y="201364"/>
            <a:ext cx="3735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C712B-0A86-7003-ECC5-99EF39C30916}"/>
              </a:ext>
            </a:extLst>
          </p:cNvPr>
          <p:cNvSpPr/>
          <p:nvPr/>
        </p:nvSpPr>
        <p:spPr>
          <a:xfrm>
            <a:off x="0" y="1"/>
            <a:ext cx="12191999" cy="64585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41F5B-65D4-39BC-D63F-ACE79605D8B6}"/>
              </a:ext>
            </a:extLst>
          </p:cNvPr>
          <p:cNvSpPr txBox="1"/>
          <p:nvPr/>
        </p:nvSpPr>
        <p:spPr>
          <a:xfrm>
            <a:off x="208721" y="-481"/>
            <a:ext cx="1217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PTWS Vision, Goal, Objectives</a:t>
            </a:r>
          </a:p>
        </p:txBody>
      </p:sp>
      <p:pic>
        <p:nvPicPr>
          <p:cNvPr id="6" name="Picture 1" descr="page6image46502784">
            <a:extLst>
              <a:ext uri="{FF2B5EF4-FFF2-40B4-BE49-F238E27FC236}">
                <a16:creationId xmlns:a16="http://schemas.microsoft.com/office/drawing/2014/main" id="{7E987B28-4A77-D982-8755-E35A23778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3178" y="772059"/>
            <a:ext cx="8185648" cy="130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page6image46502784">
            <a:extLst>
              <a:ext uri="{FF2B5EF4-FFF2-40B4-BE49-F238E27FC236}">
                <a16:creationId xmlns:a16="http://schemas.microsoft.com/office/drawing/2014/main" id="{08CBFDA4-36B6-B43C-F631-0B10C5AC2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011" y="4015985"/>
            <a:ext cx="10853975" cy="27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6image46502784">
            <a:extLst>
              <a:ext uri="{FF2B5EF4-FFF2-40B4-BE49-F238E27FC236}">
                <a16:creationId xmlns:a16="http://schemas.microsoft.com/office/drawing/2014/main" id="{BC22F1A6-0FD5-23F8-3FEE-E436817CC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3176" y="2152389"/>
            <a:ext cx="8185650" cy="178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7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1947</Words>
  <Application>Microsoft Macintosh PowerPoint</Application>
  <PresentationFormat>Widescreen</PresentationFormat>
  <Paragraphs>228</Paragraphs>
  <Slides>20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</vt:lpstr>
      <vt:lpstr>Arial Narrow</vt:lpstr>
      <vt:lpstr>ArialMT</vt:lpstr>
      <vt:lpstr>Book Antiqua</vt:lpstr>
      <vt:lpstr>Calibri</vt:lpstr>
      <vt:lpstr>Calibri Light</vt:lpstr>
      <vt:lpstr>Roboto</vt:lpstr>
      <vt:lpstr>Times New Roman</vt:lpstr>
      <vt:lpstr>Office Theme</vt:lpstr>
      <vt:lpstr>9_Custom Design</vt:lpstr>
      <vt:lpstr>PowerPoint Presentation</vt:lpstr>
      <vt:lpstr>PowerPoint Presentation</vt:lpstr>
      <vt:lpstr>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from IOTWMS Online Survey Structure and Procedures</vt:lpstr>
      <vt:lpstr>Survey Structure - IOTWMS</vt:lpstr>
      <vt:lpstr>Parts I – III - IOTWMS</vt:lpstr>
      <vt:lpstr>Parts IV – VI - IOTWMS</vt:lpstr>
      <vt:lpstr>Online Survey – IOTWMS (generalized)</vt:lpstr>
      <vt:lpstr>PowerPoint Presentation</vt:lpstr>
      <vt:lpstr>We all need to  work together to make  the world’s  at-risk coastal communities  Tsunami Ready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Bailey, Richard;tribowo kriswinarso</dc:creator>
  <cp:lastModifiedBy>Laura Kong</cp:lastModifiedBy>
  <cp:revision>385</cp:revision>
  <dcterms:created xsi:type="dcterms:W3CDTF">2021-11-04T20:51:46Z</dcterms:created>
  <dcterms:modified xsi:type="dcterms:W3CDTF">2024-09-18T16:31:04Z</dcterms:modified>
</cp:coreProperties>
</file>