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 id="2147483679" r:id="rId2"/>
    <p:sldMasterId id="2147483684" r:id="rId3"/>
    <p:sldMasterId id="2147483691" r:id="rId4"/>
    <p:sldMasterId id="2147483693" r:id="rId5"/>
    <p:sldMasterId id="2147483695" r:id="rId6"/>
    <p:sldMasterId id="2147483697" r:id="rId7"/>
    <p:sldMasterId id="2147483699" r:id="rId8"/>
    <p:sldMasterId id="2147483706" r:id="rId9"/>
    <p:sldMasterId id="2147483709" r:id="rId10"/>
    <p:sldMasterId id="2147483711" r:id="rId11"/>
  </p:sldMasterIdLst>
  <p:notesMasterIdLst>
    <p:notesMasterId r:id="rId46"/>
  </p:notesMasterIdLst>
  <p:handoutMasterIdLst>
    <p:handoutMasterId r:id="rId47"/>
  </p:handoutMasterIdLst>
  <p:sldIdLst>
    <p:sldId id="256" r:id="rId12"/>
    <p:sldId id="303" r:id="rId13"/>
    <p:sldId id="314" r:id="rId14"/>
    <p:sldId id="1059" r:id="rId15"/>
    <p:sldId id="1051" r:id="rId16"/>
    <p:sldId id="1053" r:id="rId17"/>
    <p:sldId id="1054" r:id="rId18"/>
    <p:sldId id="1055" r:id="rId19"/>
    <p:sldId id="1056" r:id="rId20"/>
    <p:sldId id="1057" r:id="rId21"/>
    <p:sldId id="1060" r:id="rId22"/>
    <p:sldId id="1049" r:id="rId23"/>
    <p:sldId id="316" r:id="rId24"/>
    <p:sldId id="315" r:id="rId25"/>
    <p:sldId id="318" r:id="rId26"/>
    <p:sldId id="319" r:id="rId27"/>
    <p:sldId id="321" r:id="rId28"/>
    <p:sldId id="320" r:id="rId29"/>
    <p:sldId id="259" r:id="rId30"/>
    <p:sldId id="322" r:id="rId31"/>
    <p:sldId id="323" r:id="rId32"/>
    <p:sldId id="1041" r:id="rId33"/>
    <p:sldId id="324" r:id="rId34"/>
    <p:sldId id="1043" r:id="rId35"/>
    <p:sldId id="1044" r:id="rId36"/>
    <p:sldId id="1042" r:id="rId37"/>
    <p:sldId id="301" r:id="rId38"/>
    <p:sldId id="1045" r:id="rId39"/>
    <p:sldId id="1046" r:id="rId40"/>
    <p:sldId id="1047" r:id="rId41"/>
    <p:sldId id="261" r:id="rId42"/>
    <p:sldId id="308" r:id="rId43"/>
    <p:sldId id="306" r:id="rId44"/>
    <p:sldId id="276"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5" autoAdjust="0"/>
    <p:restoredTop sz="86490" autoAdjust="0"/>
  </p:normalViewPr>
  <p:slideViewPr>
    <p:cSldViewPr snapToGrid="0" showGuides="1">
      <p:cViewPr varScale="1">
        <p:scale>
          <a:sx n="107" d="100"/>
          <a:sy n="107" d="100"/>
        </p:scale>
        <p:origin x="744" y="168"/>
      </p:cViewPr>
      <p:guideLst>
        <p:guide orient="horz" pos="2160"/>
        <p:guide pos="3840"/>
      </p:guideLst>
    </p:cSldViewPr>
  </p:slideViewPr>
  <p:outlineViewPr>
    <p:cViewPr>
      <p:scale>
        <a:sx n="33" d="100"/>
        <a:sy n="33" d="100"/>
      </p:scale>
      <p:origin x="0" y="-43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2024/9/18</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2024/9/18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3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100A0C6-C354-4AEA-AE4D-C43C6449392C}"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931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C54A57-4768-425F-82D9-5DEC7BB9BCC6}"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9984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5DBAD-F062-4320-8A2B-85A68E676193}"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594480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E96472-67F3-4BE7-B8D4-0C41B6970670}"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90374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6892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5329951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6794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67986848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25205812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41025286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4E72D8-59FE-4246-B614-846CC7D2BBBA}"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9180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7779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FEA569-B11D-4A16-867C-BA7906E53C34}"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230253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91552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122939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389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5C3A2D7-9CE7-45D2-A29B-34686F2B7D82}"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55929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276210-0E44-4A7A-ABEB-2CDDF81485E1}"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50057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572D9-28E3-4DF2-B65F-2378A035DDDD}"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539679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CA96EBB-4FBF-40F0-8DAE-6C07D516A879}"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31635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37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2E7DA-12BF-4802-A01C-C6DE4C400865}"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4648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ja-JP" altLang="en-US"/>
              <a:t>マスター タイトルの書式設定</a:t>
            </a:r>
            <a:endParaRPr lang="fr-FR"/>
          </a:p>
        </p:txBody>
      </p:sp>
    </p:spTree>
    <p:extLst>
      <p:ext uri="{BB962C8B-B14F-4D97-AF65-F5344CB8AC3E}">
        <p14:creationId xmlns:p14="http://schemas.microsoft.com/office/powerpoint/2010/main" val="104297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A44D21-CA32-4DE2-81BB-8EEEA8CC3152}"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220451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AA31A8-0ABE-4EB8-9272-41B84181F7D4}"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062944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11F2-00AC-44C2-A7AB-CFC85292A3F2}"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61097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30147E6-9ACA-4DCA-8FFD-F7BAAF6CCCE2}"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565394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43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5D05F32-6383-4B2C-8D3D-6AF51286F6D2}"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991826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962E88-6DFA-41E0-9B70-52B3F6D2D2D1}"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70183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1A2D-A0F4-45C8-9E06-5400D5630D9A}"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567844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E2B0D83-3DC2-4D9B-97F2-5F2770D1C425}"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3122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AC88FB-920C-441C-A347-2CC026D4C7B1}"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759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695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235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881202"/>
            <a:ext cx="12192001" cy="4397389"/>
          </a:xfrm>
          <a:prstGeom prst="rect">
            <a:avLst/>
          </a:prstGeom>
        </p:spPr>
      </p:pic>
      <p:sp>
        <p:nvSpPr>
          <p:cNvPr id="5" name="Rectangle 4"/>
          <p:cNvSpPr/>
          <p:nvPr userDrawn="1"/>
        </p:nvSpPr>
        <p:spPr>
          <a:xfrm>
            <a:off x="2031714" y="3892154"/>
            <a:ext cx="8128572" cy="375485"/>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703253" y="1972195"/>
            <a:ext cx="955433" cy="955433"/>
          </a:xfrm>
          <a:prstGeom prst="ellipse">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dirty="0"/>
          </a:p>
        </p:txBody>
      </p:sp>
    </p:spTree>
    <p:extLst>
      <p:ext uri="{BB962C8B-B14F-4D97-AF65-F5344CB8AC3E}">
        <p14:creationId xmlns:p14="http://schemas.microsoft.com/office/powerpoint/2010/main" val="224625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D55D0-3C72-4164-9340-C8944BC236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10860"/>
            <a:ext cx="12192000" cy="4539343"/>
          </a:xfrm>
          <a:prstGeom prst="rect">
            <a:avLst/>
          </a:prstGeom>
        </p:spPr>
      </p:pic>
      <p:sp>
        <p:nvSpPr>
          <p:cNvPr id="5" name="Rectangle 4"/>
          <p:cNvSpPr/>
          <p:nvPr userDrawn="1"/>
        </p:nvSpPr>
        <p:spPr>
          <a:xfrm>
            <a:off x="2031715" y="3792789"/>
            <a:ext cx="8128572" cy="375485"/>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21307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52641"/>
            <a:ext cx="12192000" cy="4539343"/>
          </a:xfrm>
          <a:prstGeom prst="rect">
            <a:avLst/>
          </a:prstGeom>
        </p:spPr>
      </p:pic>
      <p:sp>
        <p:nvSpPr>
          <p:cNvPr id="8" name="Rectangle 7"/>
          <p:cNvSpPr/>
          <p:nvPr userDrawn="1"/>
        </p:nvSpPr>
        <p:spPr>
          <a:xfrm>
            <a:off x="2151899" y="3434571"/>
            <a:ext cx="8128572" cy="375485"/>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4" y="1170916"/>
            <a:ext cx="955433" cy="955433"/>
          </a:xfrm>
          <a:prstGeom prst="ellipse">
            <a:avLst/>
          </a:prstGeom>
          <a:solidFill>
            <a:srgbClr val="41B7C8"/>
          </a:solidFill>
          <a:ln w="12700">
            <a:miter lim="400000"/>
          </a:ln>
        </p:spPr>
        <p:txBody>
          <a:bodyPr lIns="48767" tIns="48767" rIns="48767" bIns="48767" anchor="ctr"/>
          <a:lstStyle/>
          <a:p>
            <a:pPr algn="ctr">
              <a:defRPr sz="1800">
                <a:solidFill>
                  <a:srgbClr val="FFFFFF"/>
                </a:solidFill>
              </a:defRPr>
            </a:pPr>
            <a:endParaRPr sz="1350" dirty="0"/>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5536" y="-115614"/>
            <a:ext cx="1629168" cy="1629168"/>
          </a:xfrm>
          <a:prstGeom prst="rect">
            <a:avLst/>
          </a:prstGeom>
        </p:spPr>
      </p:pic>
    </p:spTree>
    <p:extLst>
      <p:ext uri="{BB962C8B-B14F-4D97-AF65-F5344CB8AC3E}">
        <p14:creationId xmlns:p14="http://schemas.microsoft.com/office/powerpoint/2010/main" val="2344354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1990017"/>
            <a:ext cx="12192000" cy="436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33109" y="1990019"/>
            <a:ext cx="3458892" cy="4365641"/>
          </a:xfrm>
          <a:prstGeom prst="rect">
            <a:avLst/>
          </a:prstGeom>
          <a:solidFill>
            <a:srgbClr val="41B7C8"/>
          </a:solidFill>
          <a:ln w="12700">
            <a:solidFill>
              <a:srgbClr val="41B7C8"/>
            </a:solidFill>
          </a:ln>
        </p:spPr>
      </p:pic>
    </p:spTree>
    <p:extLst>
      <p:ext uri="{BB962C8B-B14F-4D97-AF65-F5344CB8AC3E}">
        <p14:creationId xmlns:p14="http://schemas.microsoft.com/office/powerpoint/2010/main" val="1693167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0560F88-0F7C-423A-A922-3894009904E6}"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36993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0F83DB-6513-4035-81A5-9CE3B3F0616C}"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994223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245AC-E9B2-41EC-A6C6-F1D7D0F4B1F5}"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791031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D79101E-8A2C-4E39-B2DC-3EFACFCD841C}"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70549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3021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Rectangle 4"/>
          <p:cNvSpPr/>
          <p:nvPr userDrawn="1"/>
        </p:nvSpPr>
        <p:spPr>
          <a:xfrm>
            <a:off x="5988818" y="3293509"/>
            <a:ext cx="6203183" cy="375485"/>
          </a:xfrm>
          <a:prstGeom prst="rect">
            <a:avLst/>
          </a:prstGeom>
          <a:solidFill>
            <a:srgbClr val="183254"/>
          </a:solidFill>
          <a:ln w="12700" cap="flat">
            <a:solidFill>
              <a:srgbClr val="1F476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A00B0CD4-6B8D-45A9-9DCA-8CB0A0C642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Tree>
    <p:extLst>
      <p:ext uri="{BB962C8B-B14F-4D97-AF65-F5344CB8AC3E}">
        <p14:creationId xmlns:p14="http://schemas.microsoft.com/office/powerpoint/2010/main" val="3867376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093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A3ED1DA-F835-44C3-9A43-A5B911E5D505}"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2890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63D0D2-62F2-470F-902A-7463E07FCFE2}"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87409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FDD14-F682-4BAD-9ABA-06E5FFF9AD02}"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517663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601390B-237C-4913-9A16-1E255619FD66}"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45687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43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D18BEAC-8BBA-4D63-9D1F-0850D306AD4F}"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286071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1655A0-7E68-4676-837A-30E125C63F62}"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10076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A4B12-85D3-439E-A6DC-FE5CAEE0A323}"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5291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Title 1"/>
          <p:cNvSpPr txBox="1">
            <a:spLocks/>
          </p:cNvSpPr>
          <p:nvPr userDrawn="1"/>
        </p:nvSpPr>
        <p:spPr>
          <a:xfrm>
            <a:off x="2596056" y="268758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sz="3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301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BCD240-ED32-4677-B80A-3BE9E4ED0E48}"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6218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504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7C0731A-9560-497B-A32F-AAF7E05AEE9F}"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21381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009647-8A50-41BA-8CFF-5BB1115650C5}" type="datetime1">
              <a:rPr kumimoji="1" lang="ja-JP" altLang="en-US" smtClean="0"/>
              <a:t>2024/9/18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045649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3565B-0014-4C31-BDA9-E0D543BCF31C}" type="datetime1">
              <a:rPr kumimoji="1" lang="ja-JP" altLang="en-US" smtClean="0"/>
              <a:t>2024/9/18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81984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BDEA45D-C66F-40DF-94B0-66CF45048A10}" type="datetime1">
              <a:rPr kumimoji="1" lang="ja-JP" altLang="en-US" smtClean="0"/>
              <a:t>2024/9/18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61487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622622" y="5349548"/>
            <a:ext cx="1495759"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3" cy="98238"/>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679846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Rectangle 6"/>
          <p:cNvSpPr/>
          <p:nvPr userDrawn="1"/>
        </p:nvSpPr>
        <p:spPr>
          <a:xfrm>
            <a:off x="1"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344491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9"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p:cNvSpPr/>
          <p:nvPr userDrawn="1"/>
        </p:nvSpPr>
        <p:spPr>
          <a:xfrm rot="5400000">
            <a:off x="1412796" y="3379882"/>
            <a:ext cx="2423422" cy="98239"/>
          </a:xfrm>
          <a:prstGeom prst="rect">
            <a:avLst/>
          </a:prstGeom>
          <a:solidFill>
            <a:srgbClr val="183254"/>
          </a:solidFill>
          <a:ln w="12700">
            <a:miter lim="400000"/>
          </a:ln>
        </p:spPr>
        <p:txBody>
          <a:bodyPr lIns="48767" tIns="48767" rIns="48767" bIns="48767" anchor="ctr"/>
          <a:lstStyle/>
          <a:p>
            <a:pPr>
              <a:defRPr>
                <a:solidFill>
                  <a:srgbClr val="3C3C3C"/>
                </a:solidFill>
              </a:defRPr>
            </a:pPr>
            <a:endParaRPr sz="1350"/>
          </a:p>
        </p:txBody>
      </p:sp>
      <p:sp>
        <p:nvSpPr>
          <p:cNvPr id="2" name="Rectangle 1"/>
          <p:cNvSpPr/>
          <p:nvPr userDrawn="1"/>
        </p:nvSpPr>
        <p:spPr>
          <a:xfrm>
            <a:off x="1"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397361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0.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image" Target="../media/image13.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11.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6.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7.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3.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8.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90C563-6D40-43C8-8B29-88A681590551}" type="datetime1">
              <a:rPr kumimoji="1" lang="ja-JP" altLang="en-US" smtClean="0"/>
              <a:t>2024/9/18</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61B85B-3F11-4807-BF0A-089ABAB91E6D}" type="slidenum">
              <a:rPr kumimoji="1" lang="ja-JP" altLang="en-US" smtClean="0"/>
              <a:t>‹#›</a:t>
            </a:fld>
            <a:endParaRPr kumimoji="1" lang="ja-JP" altLang="en-US"/>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Picture 12"/>
          <p:cNvPicPr>
            <a:picLocks noChangeAspect="1"/>
          </p:cNvPicPr>
          <p:nvPr/>
        </p:nvPicPr>
        <p:blipFill>
          <a:blip r:embed="rId8">
            <a:extLst>
              <a:ext uri="{28A0092B-C50C-407E-A947-70E740481C1C}">
                <a14:useLocalDpi xmlns:a14="http://schemas.microsoft.com/office/drawing/2010/main"/>
              </a:ext>
            </a:extLst>
          </a:blip>
          <a:srcRect/>
          <a:stretch/>
        </p:blipFill>
        <p:spPr>
          <a:xfrm>
            <a:off x="1548953"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p:nvSpPr>
        <p:spPr>
          <a:xfrm rot="5400000">
            <a:off x="4884289"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1779519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7" r:id="rId3"/>
    <p:sldLayoutId id="2147483678" r:id="rId4"/>
    <p:sldLayoutId id="2147483672"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e Placeholder 3"/>
          <p:cNvSpPr txBox="1">
            <a:spLocks/>
          </p:cNvSpPr>
          <p:nvPr/>
        </p:nvSpPr>
        <p:spPr>
          <a:xfrm>
            <a:off x="838200" y="6356351"/>
            <a:ext cx="2743200" cy="365125"/>
          </a:xfrm>
          <a:prstGeom prst="rect">
            <a:avLst/>
          </a:prstGeom>
        </p:spPr>
        <p:txBody>
          <a:bodyPr vert="horz" lIns="68580" tIns="34290" rIns="68580" bIns="3429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2A5ED9-6140-49EF-92C0-7F9DD0623968}" type="datetimeFigureOut">
              <a:rPr lang="fr-FR" sz="900" smtClean="0"/>
              <a:pPr/>
              <a:t>18/09/2024</a:t>
            </a:fld>
            <a:endParaRPr lang="fr-FR" sz="900" dirty="0"/>
          </a:p>
        </p:txBody>
      </p:sp>
      <p:sp>
        <p:nvSpPr>
          <p:cNvPr id="12" name="Rectangle 11"/>
          <p:cNvSpPr/>
          <p:nvPr/>
        </p:nvSpPr>
        <p:spPr>
          <a:xfrm>
            <a:off x="1"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Rectangle"/>
          <p:cNvSpPr/>
          <p:nvPr/>
        </p:nvSpPr>
        <p:spPr>
          <a:xfrm rot="5400000">
            <a:off x="1974074" y="3090728"/>
            <a:ext cx="1328398" cy="125771"/>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6" name="Rectangle 15"/>
          <p:cNvSpPr/>
          <p:nvPr/>
        </p:nvSpPr>
        <p:spPr>
          <a:xfrm>
            <a:off x="1"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p:cNvSpPr/>
          <p:nvPr/>
        </p:nvSpPr>
        <p:spPr>
          <a:xfrm>
            <a:off x="2529840" y="2716523"/>
            <a:ext cx="7532915" cy="900246"/>
          </a:xfrm>
          <a:prstGeom prst="rect">
            <a:avLst/>
          </a:prstGeom>
        </p:spPr>
        <p:txBody>
          <a:bodyPr wrap="square">
            <a:spAutoFit/>
          </a:bodyPr>
          <a:lstStyle/>
          <a:p>
            <a:pPr marL="0" marR="0" lvl="0" indent="0" algn="l" defTabSz="975360" rtl="0" eaLnBrk="1" fontAlgn="auto" latinLnBrk="0" hangingPunct="0">
              <a:lnSpc>
                <a:spcPct val="100000"/>
              </a:lnSpc>
              <a:spcBef>
                <a:spcPts val="0"/>
              </a:spcBef>
              <a:spcAft>
                <a:spcPts val="0"/>
              </a:spcAft>
              <a:buClrTx/>
              <a:buSzTx/>
              <a:buFontTx/>
              <a:buNone/>
              <a:tabLst/>
              <a:defRPr/>
            </a:pPr>
            <a:r>
              <a:rPr kumimoji="0" lang="en-US" sz="525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rPr>
              <a:t>THANK YOU</a:t>
            </a:r>
            <a:endParaRPr kumimoji="0" lang="fr-FR" sz="5250" b="1" i="0" u="none" strike="noStrike" kern="0" cap="none" spc="0" normalizeH="0" baseline="0" noProof="0" dirty="0">
              <a:ln>
                <a:noFill/>
              </a:ln>
              <a:solidFill>
                <a:srgbClr val="0069B4"/>
              </a:solidFill>
              <a:effectLst/>
              <a:uLnTx/>
              <a:uFillTx/>
              <a:latin typeface="Arial" panose="020B0604020202020204" pitchFamily="34" charset="0"/>
              <a:cs typeface="Arial" panose="020B0604020202020204" pitchFamily="34" charset="0"/>
              <a:sym typeface="Roboto"/>
            </a:endParaRPr>
          </a:p>
        </p:txBody>
      </p:sp>
      <p:sp>
        <p:nvSpPr>
          <p:cNvPr id="9" name="Rectangle">
            <a:extLst>
              <a:ext uri="{FF2B5EF4-FFF2-40B4-BE49-F238E27FC236}">
                <a16:creationId xmlns:a16="http://schemas.microsoft.com/office/drawing/2014/main" id="{77534053-254D-4E28-925D-C8196B6A1DA0}"/>
              </a:ext>
            </a:extLst>
          </p:cNvPr>
          <p:cNvSpPr/>
          <p:nvPr/>
        </p:nvSpPr>
        <p:spPr>
          <a:xfrm rot="5400000">
            <a:off x="1001944"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pic>
        <p:nvPicPr>
          <p:cNvPr id="11" name="Picture 10">
            <a:extLst>
              <a:ext uri="{FF2B5EF4-FFF2-40B4-BE49-F238E27FC236}">
                <a16:creationId xmlns:a16="http://schemas.microsoft.com/office/drawing/2014/main" id="{2BDEE516-FBD8-4DC1-9266-A07046C0240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47358074"/>
      </p:ext>
    </p:extLst>
  </p:cSld>
  <p:clrMap bg1="lt1" tx1="dk1" bg2="lt2" tx2="dk2" accent1="accent1" accent2="accent2" accent3="accent3" accent4="accent4" accent5="accent5" accent6="accent6" hlink="hlink" folHlink="folHlink"/>
  <p:sldLayoutIdLst>
    <p:sldLayoutId id="2147483710" r:id="rId1"/>
    <p:sldLayoutId id="2147483737" r:id="rId2"/>
    <p:sldLayoutId id="2147483738" r:id="rId3"/>
    <p:sldLayoutId id="2147483739" r:id="rId4"/>
    <p:sldLayoutId id="2147483740"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8" name="Slide Number Placeholder 5"/>
          <p:cNvSpPr txBox="1">
            <a:spLocks/>
          </p:cNvSpPr>
          <p:nvPr/>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
        <p:nvSpPr>
          <p:cNvPr id="11" name="Slide Number Placeholder 5"/>
          <p:cNvSpPr>
            <a:spLocks noGrp="1"/>
          </p:cNvSpPr>
          <p:nvPr>
            <p:ph type="sldNum" sz="quarter" idx="4"/>
          </p:nvPr>
        </p:nvSpPr>
        <p:spPr>
          <a:xfrm>
            <a:off x="8610600" y="6356352"/>
            <a:ext cx="2743200" cy="365125"/>
          </a:xfrm>
          <a:prstGeom prst="rect">
            <a:avLst/>
          </a:prstGeom>
        </p:spPr>
        <p:txBody>
          <a:bodyPr/>
          <a:lstStyle/>
          <a:p>
            <a:fld id="{2F397117-F3A1-41B5-B5A5-0FD5A7D43CA4}" type="slidenum">
              <a:rPr lang="fr-FR" smtClean="0"/>
              <a:t>‹#›</a:t>
            </a:fld>
            <a:endParaRPr lang="fr-FR"/>
          </a:p>
        </p:txBody>
      </p:sp>
      <p:sp>
        <p:nvSpPr>
          <p:cNvPr id="14" name="Rectangle"/>
          <p:cNvSpPr/>
          <p:nvPr/>
        </p:nvSpPr>
        <p:spPr>
          <a:xfrm rot="5400000">
            <a:off x="1974074" y="3090728"/>
            <a:ext cx="1328398" cy="125771"/>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6" name="Rectangle 15"/>
          <p:cNvSpPr/>
          <p:nvPr/>
        </p:nvSpPr>
        <p:spPr>
          <a:xfrm>
            <a:off x="2396837"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p:cNvSpPr/>
          <p:nvPr/>
        </p:nvSpPr>
        <p:spPr>
          <a:xfrm>
            <a:off x="2557321" y="2786402"/>
            <a:ext cx="7532915" cy="900246"/>
          </a:xfrm>
          <a:prstGeom prst="rect">
            <a:avLst/>
          </a:prstGeom>
        </p:spPr>
        <p:txBody>
          <a:bodyPr wrap="square">
            <a:spAutoFit/>
          </a:bodyPr>
          <a:lstStyle/>
          <a:p>
            <a:pPr marL="0" marR="0" lvl="0" indent="0" algn="l" defTabSz="975360" rtl="0" eaLnBrk="1" fontAlgn="auto" latinLnBrk="0" hangingPunct="0">
              <a:lnSpc>
                <a:spcPct val="100000"/>
              </a:lnSpc>
              <a:spcBef>
                <a:spcPts val="0"/>
              </a:spcBef>
              <a:spcAft>
                <a:spcPts val="0"/>
              </a:spcAft>
              <a:buClrTx/>
              <a:buSzTx/>
              <a:buFontTx/>
              <a:buNone/>
              <a:tabLst/>
              <a:defRPr/>
            </a:pPr>
            <a:r>
              <a:rPr kumimoji="0" lang="en-US" sz="525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525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t="24095" r="-1568"/>
          <a:stretch/>
        </p:blipFill>
        <p:spPr>
          <a:xfrm>
            <a:off x="8255300" y="2786397"/>
            <a:ext cx="1161899" cy="868324"/>
          </a:xfrm>
          <a:prstGeom prst="rect">
            <a:avLst/>
          </a:prstGeom>
        </p:spPr>
      </p:pic>
      <p:pic>
        <p:nvPicPr>
          <p:cNvPr id="12" name="Picture 11">
            <a:extLst>
              <a:ext uri="{FF2B5EF4-FFF2-40B4-BE49-F238E27FC236}">
                <a16:creationId xmlns:a16="http://schemas.microsoft.com/office/drawing/2014/main" id="{764F7D3D-79F0-46CE-815A-70D872E7A56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
        <p:nvSpPr>
          <p:cNvPr id="13" name="Rectangle">
            <a:extLst>
              <a:ext uri="{FF2B5EF4-FFF2-40B4-BE49-F238E27FC236}">
                <a16:creationId xmlns:a16="http://schemas.microsoft.com/office/drawing/2014/main" id="{A47F5B70-A4B3-46E6-B156-999A54EA23A3}"/>
              </a:ext>
            </a:extLst>
          </p:cNvPr>
          <p:cNvSpPr/>
          <p:nvPr/>
        </p:nvSpPr>
        <p:spPr>
          <a:xfrm rot="5400000">
            <a:off x="1001944" y="3379882"/>
            <a:ext cx="2423422" cy="98239"/>
          </a:xfrm>
          <a:prstGeom prst="rect">
            <a:avLst/>
          </a:prstGeom>
          <a:solidFill>
            <a:srgbClr val="18325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642943072"/>
      </p:ext>
    </p:extLst>
  </p:cSld>
  <p:clrMap bg1="lt1" tx1="dk1" bg2="lt2" tx2="dk2" accent1="accent1" accent2="accent2" accent3="accent3" accent4="accent4" accent5="accent5" accent6="accent6" hlink="hlink" folHlink="folHlink"/>
  <p:sldLayoutIdLst>
    <p:sldLayoutId id="2147483712" r:id="rId1"/>
    <p:sldLayoutId id="2147483741" r:id="rId2"/>
    <p:sldLayoutId id="2147483742" r:id="rId3"/>
    <p:sldLayoutId id="2147483743" r:id="rId4"/>
    <p:sldLayoutId id="2147483744"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764A60-1254-47E3-A8CD-8136A9B59320}" type="datetime1">
              <a:rPr lang="ja-JP" altLang="en-US" smtClean="0"/>
              <a:t>2024/9/18</a:t>
            </a:fld>
            <a:endParaRPr lang="fr-F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Picture 11"/>
          <p:cNvPicPr>
            <a:picLocks noChangeAspect="1"/>
          </p:cNvPicPr>
          <p:nvPr/>
        </p:nvPicPr>
        <p:blipFill>
          <a:blip r:embed="rId11">
            <a:extLst>
              <a:ext uri="{28A0092B-C50C-407E-A947-70E740481C1C}">
                <a14:useLocalDpi xmlns:a14="http://schemas.microsoft.com/office/drawing/2010/main"/>
              </a:ext>
            </a:extLst>
          </a:blip>
          <a:srcRect/>
          <a:stretch/>
        </p:blipFill>
        <p:spPr>
          <a:xfrm>
            <a:off x="10575486" y="136525"/>
            <a:ext cx="1495759" cy="1437388"/>
          </a:xfrm>
          <a:prstGeom prst="rect">
            <a:avLst/>
          </a:prstGeom>
        </p:spPr>
      </p:pic>
    </p:spTree>
    <p:extLst>
      <p:ext uri="{BB962C8B-B14F-4D97-AF65-F5344CB8AC3E}">
        <p14:creationId xmlns:p14="http://schemas.microsoft.com/office/powerpoint/2010/main" val="3365110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5" r:id="rId5"/>
    <p:sldLayoutId id="2147483746" r:id="rId6"/>
    <p:sldLayoutId id="2147483747" r:id="rId7"/>
    <p:sldLayoutId id="2147483748" r:id="rId8"/>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a16="http://schemas.microsoft.com/office/drawing/2014/main" id="{434AB9F8-DCDF-4F56-BFC8-6D6873D2C01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5771385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713" r:id="rId7"/>
    <p:sldLayoutId id="2147483714" r:id="rId8"/>
    <p:sldLayoutId id="2147483715" r:id="rId9"/>
    <p:sldLayoutId id="2147483716" r:id="rId10"/>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 name="Oval 8"/>
          <p:cNvSpPr/>
          <p:nvPr/>
        </p:nvSpPr>
        <p:spPr>
          <a:xfrm>
            <a:off x="518275" y="1855801"/>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pic>
        <p:nvPicPr>
          <p:cNvPr id="11" name="Picture 10">
            <a:extLst>
              <a:ext uri="{FF2B5EF4-FFF2-40B4-BE49-F238E27FC236}">
                <a16:creationId xmlns:a16="http://schemas.microsoft.com/office/drawing/2014/main" id="{A08AB85A-D4DC-48B7-AC15-2A576CD744D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12" name="Rectangle">
            <a:extLst>
              <a:ext uri="{FF2B5EF4-FFF2-40B4-BE49-F238E27FC236}">
                <a16:creationId xmlns:a16="http://schemas.microsoft.com/office/drawing/2014/main" id="{AEC65851-C120-4AE0-9C20-79A8D25101DF}"/>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
        <p:nvSpPr>
          <p:cNvPr id="13" name="Oval 8">
            <a:extLst>
              <a:ext uri="{FF2B5EF4-FFF2-40B4-BE49-F238E27FC236}">
                <a16:creationId xmlns:a16="http://schemas.microsoft.com/office/drawing/2014/main" id="{3FB3321D-09B7-419A-8BAF-CB3FBE47F72F}"/>
              </a:ext>
            </a:extLst>
          </p:cNvPr>
          <p:cNvSpPr/>
          <p:nvPr/>
        </p:nvSpPr>
        <p:spPr>
          <a:xfrm>
            <a:off x="502508" y="3269246"/>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sp>
        <p:nvSpPr>
          <p:cNvPr id="14" name="Oval 8">
            <a:extLst>
              <a:ext uri="{FF2B5EF4-FFF2-40B4-BE49-F238E27FC236}">
                <a16:creationId xmlns:a16="http://schemas.microsoft.com/office/drawing/2014/main" id="{62CCC20A-A1CA-4F8C-9E43-B430FE3E37D3}"/>
              </a:ext>
            </a:extLst>
          </p:cNvPr>
          <p:cNvSpPr/>
          <p:nvPr/>
        </p:nvSpPr>
        <p:spPr>
          <a:xfrm>
            <a:off x="518275" y="4682691"/>
            <a:ext cx="594088" cy="583454"/>
          </a:xfrm>
          <a:prstGeom prst="ellipse">
            <a:avLst/>
          </a:prstGeom>
          <a:solidFill>
            <a:srgbClr val="0069B4"/>
          </a:solidFill>
          <a:ln w="12700">
            <a:miter lim="400000"/>
          </a:ln>
        </p:spPr>
        <p:txBody>
          <a:bodyPr lIns="48767" tIns="48767" rIns="48767" bIns="48767" anchor="ctr"/>
          <a:lstStyle/>
          <a:p>
            <a:pPr marL="0" marR="0" lvl="0" indent="0" algn="ctr" defTabSz="975360" eaLnBrk="1" fontAlgn="auto" latinLnBrk="0" hangingPunct="0">
              <a:lnSpc>
                <a:spcPct val="100000"/>
              </a:lnSpc>
              <a:spcBef>
                <a:spcPts val="0"/>
              </a:spcBef>
              <a:spcAft>
                <a:spcPts val="0"/>
              </a:spcAft>
              <a:buClrTx/>
              <a:buSzTx/>
              <a:buFontTx/>
              <a:buNone/>
              <a:tabLst/>
              <a:defRPr sz="1800">
                <a:solidFill>
                  <a:srgbClr val="FFFFFF"/>
                </a:solidFill>
              </a:defRPr>
            </a:pPr>
            <a:endParaRPr kumimoji="0" sz="1350" b="0" i="0" u="none" strike="noStrike" kern="0" cap="none" spc="0" normalizeH="0" baseline="0" noProof="0">
              <a:ln>
                <a:noFill/>
              </a:ln>
              <a:solidFill>
                <a:srgbClr val="41B7C8"/>
              </a:solidFill>
              <a:effectLst/>
              <a:uLnTx/>
              <a:uFillTx/>
              <a:latin typeface="Roboto"/>
              <a:sym typeface="Roboto"/>
            </a:endParaRPr>
          </a:p>
        </p:txBody>
      </p:sp>
      <p:sp>
        <p:nvSpPr>
          <p:cNvPr id="16" name="Rectangle 15">
            <a:extLst>
              <a:ext uri="{FF2B5EF4-FFF2-40B4-BE49-F238E27FC236}">
                <a16:creationId xmlns:a16="http://schemas.microsoft.com/office/drawing/2014/main" id="{BF509056-E910-4D3F-9F8A-C35247846223}"/>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422792442"/>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18" r:id="rId3"/>
    <p:sldLayoutId id="2147483719" r:id="rId4"/>
    <p:sldLayoutId id="2147483720"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p:nvSpPr>
        <p:spPr>
          <a:xfrm>
            <a:off x="4585099" y="2105715"/>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2" name="Oval 8"/>
          <p:cNvSpPr/>
          <p:nvPr/>
        </p:nvSpPr>
        <p:spPr>
          <a:xfrm>
            <a:off x="701294" y="2204006"/>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4" name="TextBox 27"/>
          <p:cNvSpPr txBox="1"/>
          <p:nvPr/>
        </p:nvSpPr>
        <p:spPr>
          <a:xfrm>
            <a:off x="1697785" y="3511090"/>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sz="1650" dirty="0"/>
          </a:p>
        </p:txBody>
      </p:sp>
      <p:sp>
        <p:nvSpPr>
          <p:cNvPr id="15" name="TextBox 27"/>
          <p:cNvSpPr txBox="1"/>
          <p:nvPr/>
        </p:nvSpPr>
        <p:spPr>
          <a:xfrm>
            <a:off x="5592373" y="3291783"/>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lang="en-US" sz="1650" dirty="0"/>
          </a:p>
        </p:txBody>
      </p:sp>
      <p:sp>
        <p:nvSpPr>
          <p:cNvPr id="16" name="Oval 8"/>
          <p:cNvSpPr/>
          <p:nvPr/>
        </p:nvSpPr>
        <p:spPr>
          <a:xfrm>
            <a:off x="8491954" y="2236268"/>
            <a:ext cx="2976412" cy="3010378"/>
          </a:xfrm>
          <a:prstGeom prst="ellipse">
            <a:avLst/>
          </a:prstGeom>
          <a:solidFill>
            <a:schemeClr val="bg1">
              <a:lumMod val="95000"/>
            </a:schemeClr>
          </a:solidFill>
          <a:ln w="57150">
            <a:solidFill>
              <a:srgbClr val="0069B4"/>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sp>
        <p:nvSpPr>
          <p:cNvPr id="17" name="Oval 8"/>
          <p:cNvSpPr/>
          <p:nvPr/>
        </p:nvSpPr>
        <p:spPr>
          <a:xfrm>
            <a:off x="10561169" y="1924232"/>
            <a:ext cx="1025587" cy="1024496"/>
          </a:xfrm>
          <a:prstGeom prst="ellipse">
            <a:avLst/>
          </a:prstGeom>
          <a:solidFill>
            <a:srgbClr val="183254"/>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sp>
        <p:nvSpPr>
          <p:cNvPr id="18" name="TextBox 27"/>
          <p:cNvSpPr txBox="1"/>
          <p:nvPr/>
        </p:nvSpPr>
        <p:spPr>
          <a:xfrm>
            <a:off x="9529309" y="3526718"/>
            <a:ext cx="98551" cy="35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defRPr sz="2200" b="1">
                <a:latin typeface="Open Sans"/>
                <a:ea typeface="Open Sans"/>
                <a:cs typeface="Open Sans"/>
                <a:sym typeface="Open Sans"/>
              </a:defRPr>
            </a:lvl1pPr>
          </a:lstStyle>
          <a:p>
            <a:endParaRPr sz="1650" dirty="0"/>
          </a:p>
        </p:txBody>
      </p:sp>
      <p:sp>
        <p:nvSpPr>
          <p:cNvPr id="19" name="Oval 8"/>
          <p:cNvSpPr/>
          <p:nvPr/>
        </p:nvSpPr>
        <p:spPr>
          <a:xfrm>
            <a:off x="4731524" y="4539439"/>
            <a:ext cx="1025587" cy="1024496"/>
          </a:xfrm>
          <a:prstGeom prst="ellipse">
            <a:avLst/>
          </a:prstGeom>
          <a:solidFill>
            <a:srgbClr val="67BB89"/>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sp>
        <p:nvSpPr>
          <p:cNvPr id="20" name="Oval 8"/>
          <p:cNvSpPr/>
          <p:nvPr/>
        </p:nvSpPr>
        <p:spPr>
          <a:xfrm>
            <a:off x="582903" y="1846397"/>
            <a:ext cx="1025587" cy="1024496"/>
          </a:xfrm>
          <a:prstGeom prst="ellipse">
            <a:avLst/>
          </a:prstGeom>
          <a:solidFill>
            <a:srgbClr val="FCC002"/>
          </a:solidFill>
          <a:ln w="12700">
            <a:miter lim="400000"/>
          </a:ln>
        </p:spPr>
        <p:txBody>
          <a:bodyPr lIns="48767" tIns="48767" rIns="48767" bIns="48767" anchor="ctr"/>
          <a:lstStyle/>
          <a:p>
            <a:pPr algn="ctr">
              <a:defRPr sz="1800">
                <a:solidFill>
                  <a:srgbClr val="FFFFFF"/>
                </a:solidFill>
              </a:defRPr>
            </a:pPr>
            <a:endParaRPr sz="1350" dirty="0">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
        <p:nvSpPr>
          <p:cNvPr id="24" name="Rectangle 23">
            <a:extLst>
              <a:ext uri="{FF2B5EF4-FFF2-40B4-BE49-F238E27FC236}">
                <a16:creationId xmlns:a16="http://schemas.microsoft.com/office/drawing/2014/main" id="{A4F40950-1C56-4BF3-A2DD-AF830DAE5D27}"/>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148738386"/>
      </p:ext>
    </p:extLst>
  </p:cSld>
  <p:clrMap bg1="lt1" tx1="dk1" bg2="lt2" tx2="dk2" accent1="accent1" accent2="accent2" accent3="accent3" accent4="accent4" accent5="accent5" accent6="accent6" hlink="hlink" folHlink="folHlink"/>
  <p:sldLayoutIdLst>
    <p:sldLayoutId id="2147483694" r:id="rId1"/>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558707" y="3941578"/>
            <a:ext cx="11074588" cy="375485"/>
          </a:xfrm>
          <a:prstGeom prst="rect">
            <a:avLst/>
          </a:prstGeom>
          <a:solidFill>
            <a:schemeClr val="bg1"/>
          </a:solidFill>
          <a:ln w="28575"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pic>
        <p:nvPicPr>
          <p:cNvPr id="9" name="Picture 8">
            <a:extLst>
              <a:ext uri="{FF2B5EF4-FFF2-40B4-BE49-F238E27FC236}">
                <a16:creationId xmlns:a16="http://schemas.microsoft.com/office/drawing/2014/main" id="{DA34FD65-7187-4ED1-A740-6B2F1CAEAE1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10" name="Rectangle">
            <a:extLst>
              <a:ext uri="{FF2B5EF4-FFF2-40B4-BE49-F238E27FC236}">
                <a16:creationId xmlns:a16="http://schemas.microsoft.com/office/drawing/2014/main" id="{D21CA73B-23B0-4E0C-A623-4B3E1ABEB8B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3644826989"/>
      </p:ext>
    </p:extLst>
  </p:cSld>
  <p:clrMap bg1="lt1" tx1="dk1" bg2="lt2" tx2="dk2" accent1="accent1" accent2="accent2" accent3="accent3" accent4="accent4" accent5="accent5" accent6="accent6" hlink="hlink" folHlink="folHlink"/>
  <p:sldLayoutIdLst>
    <p:sldLayoutId id="2147483696" r:id="rId1"/>
    <p:sldLayoutId id="2147483721" r:id="rId2"/>
    <p:sldLayoutId id="2147483722" r:id="rId3"/>
    <p:sldLayoutId id="2147483723" r:id="rId4"/>
    <p:sldLayoutId id="2147483724"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7"/>
          <p:cNvSpPr/>
          <p:nvPr/>
        </p:nvSpPr>
        <p:spPr>
          <a:xfrm>
            <a:off x="8909764" y="3829971"/>
            <a:ext cx="1774525" cy="116156"/>
          </a:xfrm>
          <a:prstGeom prst="rect">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a:p>
        </p:txBody>
      </p:sp>
      <p:sp>
        <p:nvSpPr>
          <p:cNvPr id="10" name="Rectangle 59"/>
          <p:cNvSpPr/>
          <p:nvPr/>
        </p:nvSpPr>
        <p:spPr>
          <a:xfrm>
            <a:off x="5367338" y="3829971"/>
            <a:ext cx="1774525" cy="116156"/>
          </a:xfrm>
          <a:prstGeom prst="rect">
            <a:avLst/>
          </a:prstGeom>
          <a:solidFill>
            <a:srgbClr val="67BB89"/>
          </a:solidFill>
          <a:ln w="12700">
            <a:solidFill>
              <a:srgbClr val="67BB89"/>
            </a:solidFill>
            <a:miter lim="400000"/>
          </a:ln>
        </p:spPr>
        <p:txBody>
          <a:bodyPr lIns="48767" tIns="48767" rIns="48767" bIns="48767" anchor="ctr"/>
          <a:lstStyle/>
          <a:p>
            <a:pPr algn="ctr">
              <a:defRPr sz="1800">
                <a:solidFill>
                  <a:srgbClr val="FFFFFF"/>
                </a:solidFill>
              </a:defRPr>
            </a:pPr>
            <a:endParaRPr sz="1350"/>
          </a:p>
        </p:txBody>
      </p:sp>
      <p:sp>
        <p:nvSpPr>
          <p:cNvPr id="11" name="Rectangle 60"/>
          <p:cNvSpPr/>
          <p:nvPr/>
        </p:nvSpPr>
        <p:spPr>
          <a:xfrm>
            <a:off x="7140607" y="3829971"/>
            <a:ext cx="1774527" cy="116156"/>
          </a:xfrm>
          <a:prstGeom prst="rect">
            <a:avLst/>
          </a:prstGeom>
          <a:solidFill>
            <a:srgbClr val="FCC002"/>
          </a:solidFill>
          <a:ln w="12700">
            <a:solidFill>
              <a:srgbClr val="FCC002"/>
            </a:solidFill>
            <a:miter lim="400000"/>
          </a:ln>
        </p:spPr>
        <p:txBody>
          <a:bodyPr lIns="48767" tIns="48767" rIns="48767" bIns="48767" anchor="ctr"/>
          <a:lstStyle/>
          <a:p>
            <a:pPr algn="ctr">
              <a:defRPr sz="1800">
                <a:solidFill>
                  <a:srgbClr val="FFFFFF"/>
                </a:solidFill>
              </a:defRPr>
            </a:pPr>
            <a:endParaRPr sz="1350"/>
          </a:p>
        </p:txBody>
      </p:sp>
      <p:sp>
        <p:nvSpPr>
          <p:cNvPr id="12" name="Oval 62"/>
          <p:cNvSpPr/>
          <p:nvPr/>
        </p:nvSpPr>
        <p:spPr>
          <a:xfrm>
            <a:off x="2271204" y="2112580"/>
            <a:ext cx="848697" cy="794330"/>
          </a:xfrm>
          <a:prstGeom prst="ellipse">
            <a:avLst/>
          </a:prstGeom>
          <a:solidFill>
            <a:srgbClr val="0069B4"/>
          </a:solidFill>
          <a:ln w="12700">
            <a:solidFill>
              <a:srgbClr val="41B7C8"/>
            </a:solidFill>
            <a:miter lim="400000"/>
          </a:ln>
        </p:spPr>
        <p:txBody>
          <a:bodyPr lIns="48767" tIns="48767" rIns="48767" bIns="48767" anchor="ctr"/>
          <a:lstStyle/>
          <a:p>
            <a:pPr algn="ctr">
              <a:defRPr sz="1800">
                <a:solidFill>
                  <a:srgbClr val="FFFFFF"/>
                </a:solidFill>
              </a:defRPr>
            </a:pPr>
            <a:endParaRPr sz="1350">
              <a:solidFill>
                <a:srgbClr val="41B7C8"/>
              </a:solidFill>
            </a:endParaRPr>
          </a:p>
        </p:txBody>
      </p:sp>
      <p:cxnSp>
        <p:nvCxnSpPr>
          <p:cNvPr id="13" name="Straight Connector 9"/>
          <p:cNvCxnSpPr>
            <a:endCxn id="12" idx="0"/>
          </p:cNvCxnSpPr>
          <p:nvPr/>
        </p:nvCxnSpPr>
        <p:spPr>
          <a:xfrm flipV="1">
            <a:off x="2695552" y="2112580"/>
            <a:ext cx="1" cy="1724728"/>
          </a:xfrm>
          <a:prstGeom prst="straightConnector1">
            <a:avLst/>
          </a:prstGeom>
          <a:ln w="25400">
            <a:solidFill>
              <a:srgbClr val="0069B4"/>
            </a:solidFill>
            <a:miter/>
          </a:ln>
        </p:spPr>
      </p:cxnSp>
      <p:sp>
        <p:nvSpPr>
          <p:cNvPr id="14" name="Oval 67"/>
          <p:cNvSpPr/>
          <p:nvPr/>
        </p:nvSpPr>
        <p:spPr>
          <a:xfrm>
            <a:off x="5823633" y="2112580"/>
            <a:ext cx="848697" cy="794330"/>
          </a:xfrm>
          <a:prstGeom prst="ellipse">
            <a:avLst/>
          </a:prstGeom>
          <a:solidFill>
            <a:srgbClr val="67BB89"/>
          </a:solidFill>
          <a:ln w="12700">
            <a:solidFill>
              <a:srgbClr val="67BB89"/>
            </a:solidFill>
            <a:miter lim="400000"/>
          </a:ln>
        </p:spPr>
        <p:txBody>
          <a:bodyPr lIns="48767" tIns="48767" rIns="48767" bIns="48767" anchor="ctr"/>
          <a:lstStyle/>
          <a:p>
            <a:pPr algn="ctr">
              <a:defRPr sz="1800">
                <a:solidFill>
                  <a:srgbClr val="FFFFFF"/>
                </a:solidFill>
              </a:defRPr>
            </a:pPr>
            <a:endParaRPr sz="1350"/>
          </a:p>
        </p:txBody>
      </p:sp>
      <p:cxnSp>
        <p:nvCxnSpPr>
          <p:cNvPr id="15" name="Straight Connector 68"/>
          <p:cNvCxnSpPr>
            <a:stCxn id="10" idx="0"/>
            <a:endCxn id="14" idx="0"/>
          </p:cNvCxnSpPr>
          <p:nvPr/>
        </p:nvCxnSpPr>
        <p:spPr>
          <a:xfrm flipV="1">
            <a:off x="6247981" y="2509747"/>
            <a:ext cx="1" cy="1385641"/>
          </a:xfrm>
          <a:prstGeom prst="straightConnector1">
            <a:avLst/>
          </a:prstGeom>
          <a:ln w="25400">
            <a:solidFill>
              <a:srgbClr val="67BB89"/>
            </a:solidFill>
            <a:miter/>
          </a:ln>
        </p:spPr>
      </p:cxnSp>
      <p:sp>
        <p:nvSpPr>
          <p:cNvPr id="16" name="Oval 72"/>
          <p:cNvSpPr/>
          <p:nvPr/>
        </p:nvSpPr>
        <p:spPr>
          <a:xfrm>
            <a:off x="9335365" y="2112580"/>
            <a:ext cx="848697" cy="794330"/>
          </a:xfrm>
          <a:prstGeom prst="ellipse">
            <a:avLst/>
          </a:prstGeom>
          <a:solidFill>
            <a:srgbClr val="0069B4"/>
          </a:solidFill>
          <a:ln w="12700">
            <a:solidFill>
              <a:srgbClr val="0069B4"/>
            </a:solidFill>
            <a:miter lim="400000"/>
          </a:ln>
        </p:spPr>
        <p:txBody>
          <a:bodyPr lIns="48767" tIns="48767" rIns="48767" bIns="48767" anchor="ctr"/>
          <a:lstStyle/>
          <a:p>
            <a:pPr algn="ctr">
              <a:defRPr sz="1800">
                <a:solidFill>
                  <a:srgbClr val="FFFFFF"/>
                </a:solidFill>
              </a:defRPr>
            </a:pPr>
            <a:endParaRPr sz="1350"/>
          </a:p>
        </p:txBody>
      </p:sp>
      <p:cxnSp>
        <p:nvCxnSpPr>
          <p:cNvPr id="17" name="Straight Connector 73"/>
          <p:cNvCxnSpPr>
            <a:stCxn id="9" idx="0"/>
            <a:endCxn id="16" idx="0"/>
          </p:cNvCxnSpPr>
          <p:nvPr/>
        </p:nvCxnSpPr>
        <p:spPr>
          <a:xfrm flipH="1" flipV="1">
            <a:off x="9759712" y="2509747"/>
            <a:ext cx="5" cy="1385641"/>
          </a:xfrm>
          <a:prstGeom prst="straightConnector1">
            <a:avLst/>
          </a:prstGeom>
          <a:ln w="25400">
            <a:solidFill>
              <a:srgbClr val="0069B4"/>
            </a:solidFill>
            <a:miter/>
          </a:ln>
        </p:spPr>
      </p:cxnSp>
      <p:sp>
        <p:nvSpPr>
          <p:cNvPr id="18" name="Oval 76"/>
          <p:cNvSpPr/>
          <p:nvPr/>
        </p:nvSpPr>
        <p:spPr>
          <a:xfrm>
            <a:off x="4049106" y="4859415"/>
            <a:ext cx="848697" cy="794330"/>
          </a:xfrm>
          <a:prstGeom prst="ellipse">
            <a:avLst/>
          </a:prstGeom>
          <a:solidFill>
            <a:srgbClr val="183254"/>
          </a:solidFill>
          <a:ln w="12700">
            <a:solidFill>
              <a:srgbClr val="183254"/>
            </a:solidFill>
            <a:miter lim="400000"/>
          </a:ln>
        </p:spPr>
        <p:txBody>
          <a:bodyPr lIns="48767" tIns="48767" rIns="48767" bIns="48767" anchor="ctr"/>
          <a:lstStyle/>
          <a:p>
            <a:pPr algn="ctr">
              <a:defRPr sz="1800">
                <a:solidFill>
                  <a:srgbClr val="FFFFFF"/>
                </a:solidFill>
              </a:defRPr>
            </a:pPr>
            <a:endParaRPr sz="1350">
              <a:solidFill>
                <a:srgbClr val="F4C646"/>
              </a:solidFill>
            </a:endParaRPr>
          </a:p>
        </p:txBody>
      </p:sp>
      <p:cxnSp>
        <p:nvCxnSpPr>
          <p:cNvPr id="19" name="Straight Connector 77"/>
          <p:cNvCxnSpPr>
            <a:stCxn id="18" idx="0"/>
          </p:cNvCxnSpPr>
          <p:nvPr/>
        </p:nvCxnSpPr>
        <p:spPr>
          <a:xfrm flipV="1">
            <a:off x="4473456" y="3837309"/>
            <a:ext cx="1" cy="1022107"/>
          </a:xfrm>
          <a:prstGeom prst="straightConnector1">
            <a:avLst/>
          </a:prstGeom>
          <a:ln w="25400">
            <a:solidFill>
              <a:srgbClr val="183254"/>
            </a:solidFill>
            <a:miter/>
          </a:ln>
        </p:spPr>
      </p:cxnSp>
      <p:sp>
        <p:nvSpPr>
          <p:cNvPr id="20" name="Oval 80"/>
          <p:cNvSpPr/>
          <p:nvPr/>
        </p:nvSpPr>
        <p:spPr>
          <a:xfrm>
            <a:off x="7560838" y="4859415"/>
            <a:ext cx="848697" cy="794330"/>
          </a:xfrm>
          <a:prstGeom prst="ellipse">
            <a:avLst/>
          </a:prstGeom>
          <a:solidFill>
            <a:srgbClr val="FCC002"/>
          </a:solidFill>
          <a:ln w="12700">
            <a:solidFill>
              <a:srgbClr val="FCC002"/>
            </a:solidFill>
            <a:miter lim="400000"/>
          </a:ln>
        </p:spPr>
        <p:txBody>
          <a:bodyPr lIns="48767" tIns="48767" rIns="48767" bIns="48767" anchor="ctr"/>
          <a:lstStyle/>
          <a:p>
            <a:pPr algn="ctr">
              <a:defRPr sz="1800">
                <a:solidFill>
                  <a:srgbClr val="FFFFFF"/>
                </a:solidFill>
              </a:defRPr>
            </a:pPr>
            <a:endParaRPr sz="1350"/>
          </a:p>
        </p:txBody>
      </p:sp>
      <p:cxnSp>
        <p:nvCxnSpPr>
          <p:cNvPr id="21" name="Straight Connector 81"/>
          <p:cNvCxnSpPr>
            <a:stCxn id="20" idx="0"/>
            <a:endCxn id="11" idx="0"/>
          </p:cNvCxnSpPr>
          <p:nvPr/>
        </p:nvCxnSpPr>
        <p:spPr>
          <a:xfrm flipV="1">
            <a:off x="7985187" y="3837309"/>
            <a:ext cx="1255" cy="1022107"/>
          </a:xfrm>
          <a:prstGeom prst="straightConnector1">
            <a:avLst/>
          </a:prstGeom>
          <a:ln w="25400">
            <a:solidFill>
              <a:srgbClr val="FCC002"/>
            </a:solidFill>
            <a:miter/>
          </a:ln>
        </p:spPr>
      </p:cxnSp>
      <p:sp>
        <p:nvSpPr>
          <p:cNvPr id="32" name="Rectangle 59"/>
          <p:cNvSpPr/>
          <p:nvPr/>
        </p:nvSpPr>
        <p:spPr>
          <a:xfrm>
            <a:off x="3594067" y="3829971"/>
            <a:ext cx="1774525" cy="116156"/>
          </a:xfrm>
          <a:prstGeom prst="rect">
            <a:avLst/>
          </a:prstGeom>
          <a:solidFill>
            <a:srgbClr val="183254"/>
          </a:solidFill>
          <a:ln w="12700">
            <a:solidFill>
              <a:srgbClr val="183254"/>
            </a:solidFill>
            <a:miter lim="400000"/>
          </a:ln>
        </p:spPr>
        <p:txBody>
          <a:bodyPr lIns="48767" tIns="48767" rIns="48767" bIns="48767" anchor="ctr"/>
          <a:lstStyle/>
          <a:p>
            <a:pPr algn="ctr">
              <a:defRPr sz="1800">
                <a:solidFill>
                  <a:srgbClr val="FFFFFF"/>
                </a:solidFill>
              </a:defRPr>
            </a:pPr>
            <a:endParaRPr sz="1350"/>
          </a:p>
        </p:txBody>
      </p:sp>
      <p:sp>
        <p:nvSpPr>
          <p:cNvPr id="33" name="Rectangle 59"/>
          <p:cNvSpPr/>
          <p:nvPr/>
        </p:nvSpPr>
        <p:spPr>
          <a:xfrm>
            <a:off x="1818290" y="3829971"/>
            <a:ext cx="1774525" cy="116156"/>
          </a:xfrm>
          <a:prstGeom prst="rect">
            <a:avLst/>
          </a:prstGeom>
          <a:solidFill>
            <a:srgbClr val="0069B4"/>
          </a:solidFill>
          <a:ln w="12700">
            <a:miter lim="400000"/>
          </a:ln>
        </p:spPr>
        <p:txBody>
          <a:bodyPr lIns="48767" tIns="48767" rIns="48767" bIns="48767" anchor="ctr"/>
          <a:lstStyle/>
          <a:p>
            <a:pPr algn="ctr">
              <a:defRPr sz="1800">
                <a:solidFill>
                  <a:srgbClr val="FFFFFF"/>
                </a:solidFill>
              </a:defRPr>
            </a:pPr>
            <a:endParaRPr sz="1350"/>
          </a:p>
        </p:txBody>
      </p:sp>
      <p:sp>
        <p:nvSpPr>
          <p:cNvPr id="22" name="Rectangle">
            <a:extLst>
              <a:ext uri="{FF2B5EF4-FFF2-40B4-BE49-F238E27FC236}">
                <a16:creationId xmlns:a16="http://schemas.microsoft.com/office/drawing/2014/main" id="{AA509E63-55CD-40EB-85AD-92344A66B7D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23" name="Picture 22">
            <a:extLst>
              <a:ext uri="{FF2B5EF4-FFF2-40B4-BE49-F238E27FC236}">
                <a16:creationId xmlns:a16="http://schemas.microsoft.com/office/drawing/2014/main" id="{7156F82B-0653-4C84-95C0-C657FF2E425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1720781604"/>
      </p:ext>
    </p:extLst>
  </p:cSld>
  <p:clrMap bg1="lt1" tx1="dk1" bg2="lt2" tx2="dk2" accent1="accent1" accent2="accent2" accent3="accent3" accent4="accent4" accent5="accent5" accent6="accent6" hlink="hlink" folHlink="folHlink"/>
  <p:sldLayoutIdLst>
    <p:sldLayoutId id="2147483698" r:id="rId1"/>
    <p:sldLayoutId id="2147483725" r:id="rId2"/>
    <p:sldLayoutId id="2147483726" r:id="rId3"/>
    <p:sldLayoutId id="2147483727" r:id="rId4"/>
    <p:sldLayoutId id="2147483728" r:id="rId5"/>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3FE81-0D90-4272-BC39-C055F7743AB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4" name="Rectangle">
            <a:extLst>
              <a:ext uri="{FF2B5EF4-FFF2-40B4-BE49-F238E27FC236}">
                <a16:creationId xmlns:a16="http://schemas.microsoft.com/office/drawing/2014/main" id="{EB2C2B3B-334A-4D6A-B56D-1C2D00B9E443}"/>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10426441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29" r:id="rId7"/>
    <p:sldLayoutId id="2147483730" r:id="rId8"/>
    <p:sldLayoutId id="2147483731" r:id="rId9"/>
    <p:sldLayoutId id="2147483732" r:id="rId10"/>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1949" y="362664"/>
            <a:ext cx="1692368" cy="805623"/>
          </a:xfrm>
          <a:prstGeom prst="rect">
            <a:avLst/>
          </a:prstGeom>
        </p:spPr>
      </p:pic>
      <p:sp>
        <p:nvSpPr>
          <p:cNvPr id="4" name="Rectangle">
            <a:extLst>
              <a:ext uri="{FF2B5EF4-FFF2-40B4-BE49-F238E27FC236}">
                <a16:creationId xmlns:a16="http://schemas.microsoft.com/office/drawing/2014/main" id="{31C4609B-4DB2-4730-BF27-120777E420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5" name="Picture 4">
            <a:extLst>
              <a:ext uri="{FF2B5EF4-FFF2-40B4-BE49-F238E27FC236}">
                <a16:creationId xmlns:a16="http://schemas.microsoft.com/office/drawing/2014/main" id="{A98383C4-C2B5-4C73-B449-6D166856C7AA}"/>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Tree>
    <p:extLst>
      <p:ext uri="{BB962C8B-B14F-4D97-AF65-F5344CB8AC3E}">
        <p14:creationId xmlns:p14="http://schemas.microsoft.com/office/powerpoint/2010/main" val="36471350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33" r:id="rId3"/>
    <p:sldLayoutId id="2147483734" r:id="rId4"/>
    <p:sldLayoutId id="2147483735" r:id="rId5"/>
    <p:sldLayoutId id="2147483736" r:id="rId6"/>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335516" y="3066020"/>
            <a:ext cx="5745299" cy="2922588"/>
          </a:xfrm>
        </p:spPr>
        <p:txBody>
          <a:bodyPr>
            <a:normAutofit/>
          </a:bodyPr>
          <a:lstStyle/>
          <a:p>
            <a:pPr algn="ctr"/>
            <a:r>
              <a:rPr lang="en-US" altLang="ja-JP" sz="3600" dirty="0">
                <a:solidFill>
                  <a:schemeClr val="bg1"/>
                </a:solidFill>
                <a:latin typeface="+mn-lt"/>
              </a:rPr>
              <a:t>WG2 Pre-SG TT Meetings</a:t>
            </a:r>
            <a:br>
              <a:rPr lang="en-US" altLang="ja-JP" sz="3600" dirty="0">
                <a:solidFill>
                  <a:schemeClr val="bg1"/>
                </a:solidFill>
                <a:latin typeface="+mn-lt"/>
              </a:rPr>
            </a:br>
            <a:r>
              <a:rPr lang="en-US" altLang="ja-JP" sz="3600" dirty="0">
                <a:solidFill>
                  <a:schemeClr val="bg1"/>
                </a:solidFill>
                <a:latin typeface="+mn-lt"/>
              </a:rPr>
              <a:t>TGV</a:t>
            </a:r>
            <a:br>
              <a:rPr lang="en-US" altLang="ja-JP" sz="3600" dirty="0">
                <a:solidFill>
                  <a:schemeClr val="bg1"/>
                </a:solidFill>
                <a:latin typeface="+mn-lt"/>
              </a:rPr>
            </a:br>
            <a:r>
              <a:rPr lang="en-US" altLang="ja-JP" sz="3600" dirty="0">
                <a:solidFill>
                  <a:schemeClr val="bg1"/>
                </a:solidFill>
                <a:latin typeface="+mn-lt"/>
              </a:rPr>
              <a:t>ISN</a:t>
            </a:r>
            <a:br>
              <a:rPr lang="en-US" altLang="ja-JP" sz="3600" dirty="0">
                <a:solidFill>
                  <a:schemeClr val="bg1"/>
                </a:solidFill>
                <a:latin typeface="+mn-lt"/>
              </a:rPr>
            </a:br>
            <a:r>
              <a:rPr lang="en-US" altLang="ja-JP" sz="3600" dirty="0">
                <a:solidFill>
                  <a:schemeClr val="bg1"/>
                </a:solidFill>
                <a:latin typeface="+mn-lt"/>
              </a:rPr>
              <a:t>FOO</a:t>
            </a:r>
          </a:p>
        </p:txBody>
      </p:sp>
      <p:sp>
        <p:nvSpPr>
          <p:cNvPr id="4" name="テキスト ボックス 3">
            <a:extLst>
              <a:ext uri="{FF2B5EF4-FFF2-40B4-BE49-F238E27FC236}">
                <a16:creationId xmlns:a16="http://schemas.microsoft.com/office/drawing/2014/main" id="{4FC007AE-3D96-E082-81A4-11105E19AC55}"/>
              </a:ext>
            </a:extLst>
          </p:cNvPr>
          <p:cNvSpPr txBox="1"/>
          <p:nvPr/>
        </p:nvSpPr>
        <p:spPr>
          <a:xfrm>
            <a:off x="9342667" y="79512"/>
            <a:ext cx="2491644" cy="707886"/>
          </a:xfrm>
          <a:prstGeom prst="rect">
            <a:avLst/>
          </a:prstGeom>
          <a:noFill/>
        </p:spPr>
        <p:txBody>
          <a:bodyPr wrap="none" rtlCol="0">
            <a:spAutoFit/>
          </a:bodyPr>
          <a:lstStyle/>
          <a:p>
            <a:pPr algn="ctr"/>
            <a:r>
              <a:rPr kumimoji="1" lang="en-US" altLang="ja-JP" sz="2000" dirty="0">
                <a:solidFill>
                  <a:schemeClr val="bg1"/>
                </a:solidFill>
                <a:latin typeface="Arial" panose="020B0604020202020204" pitchFamily="34" charset="0"/>
                <a:cs typeface="Arial" panose="020B0604020202020204" pitchFamily="34" charset="0"/>
              </a:rPr>
              <a:t>17 September, 2024</a:t>
            </a:r>
          </a:p>
          <a:p>
            <a:pPr algn="ctr"/>
            <a:r>
              <a:rPr kumimoji="1" lang="en-US" altLang="ja-JP" sz="2000" dirty="0">
                <a:solidFill>
                  <a:schemeClr val="bg1"/>
                </a:solidFill>
                <a:latin typeface="Arial" panose="020B0604020202020204" pitchFamily="34" charset="0"/>
                <a:cs typeface="Arial" panose="020B0604020202020204" pitchFamily="34" charset="0"/>
              </a:rPr>
              <a:t>Honolulu</a:t>
            </a:r>
            <a:endParaRPr kumimoji="1" lang="ja-JP" alt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658396" y="250758"/>
            <a:ext cx="5041741"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mn-lt"/>
                <a:ea typeface="+mn-ea"/>
                <a:cs typeface="+mn-cs"/>
                <a:sym typeface="Roboto"/>
              </a:rPr>
              <a:t>Modelling</a:t>
            </a:r>
          </a:p>
        </p:txBody>
      </p:sp>
      <p:sp>
        <p:nvSpPr>
          <p:cNvPr id="3" name="TextBox 2">
            <a:extLst>
              <a:ext uri="{FF2B5EF4-FFF2-40B4-BE49-F238E27FC236}">
                <a16:creationId xmlns:a16="http://schemas.microsoft.com/office/drawing/2014/main" id="{5FA022A5-0EF6-226C-1504-93B9B77ABB87}"/>
              </a:ext>
            </a:extLst>
          </p:cNvPr>
          <p:cNvSpPr txBox="1"/>
          <p:nvPr/>
        </p:nvSpPr>
        <p:spPr>
          <a:xfrm>
            <a:off x="251669" y="1733527"/>
            <a:ext cx="3755555"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400" dirty="0">
                <a:effectLst/>
                <a:latin typeface="ArialMT"/>
              </a:rPr>
              <a:t>Synthetic forecasting threat level maps to be used only as a starting point within expert panel discussions</a:t>
            </a:r>
          </a:p>
          <a:p>
            <a:pPr marL="285750" indent="-285750">
              <a:buFont typeface="Arial" panose="020B0604020202020204" pitchFamily="34" charset="0"/>
              <a:buChar char="•"/>
            </a:pPr>
            <a:r>
              <a:rPr lang="en-NZ" sz="2400" dirty="0">
                <a:latin typeface="ArialMT"/>
              </a:rPr>
              <a:t>To be scaled by DART observations where possible</a:t>
            </a:r>
          </a:p>
          <a:p>
            <a:endParaRPr lang="en-NZ" dirty="0">
              <a:latin typeface="ArialMT"/>
            </a:endParaRPr>
          </a:p>
          <a:p>
            <a:pPr marL="285750" indent="-285750">
              <a:buFont typeface="Arial" panose="020B0604020202020204" pitchFamily="34" charset="0"/>
              <a:buChar char="•"/>
            </a:pPr>
            <a:endParaRPr lang="en-NZ" sz="1800" dirty="0">
              <a:effectLst/>
              <a:latin typeface="ArialMT"/>
            </a:endParaRPr>
          </a:p>
        </p:txBody>
      </p:sp>
      <p:pic>
        <p:nvPicPr>
          <p:cNvPr id="6" name="Picture 5">
            <a:extLst>
              <a:ext uri="{FF2B5EF4-FFF2-40B4-BE49-F238E27FC236}">
                <a16:creationId xmlns:a16="http://schemas.microsoft.com/office/drawing/2014/main" id="{2B2E7B58-D2DD-DFFE-64E7-D5DD0CE62548}"/>
              </a:ext>
            </a:extLst>
          </p:cNvPr>
          <p:cNvPicPr>
            <a:picLocks noChangeAspect="1"/>
          </p:cNvPicPr>
          <p:nvPr/>
        </p:nvPicPr>
        <p:blipFill>
          <a:blip r:embed="rId2"/>
          <a:stretch>
            <a:fillRect/>
          </a:stretch>
        </p:blipFill>
        <p:spPr>
          <a:xfrm>
            <a:off x="6750314" y="2756647"/>
            <a:ext cx="4912768" cy="3539390"/>
          </a:xfrm>
          <a:prstGeom prst="rect">
            <a:avLst/>
          </a:prstGeom>
        </p:spPr>
      </p:pic>
      <p:pic>
        <p:nvPicPr>
          <p:cNvPr id="7" name="Picture 6">
            <a:extLst>
              <a:ext uri="{FF2B5EF4-FFF2-40B4-BE49-F238E27FC236}">
                <a16:creationId xmlns:a16="http://schemas.microsoft.com/office/drawing/2014/main" id="{D77FE841-68AD-11D3-AE37-C28793A98923}"/>
              </a:ext>
            </a:extLst>
          </p:cNvPr>
          <p:cNvPicPr>
            <a:picLocks noChangeAspect="1"/>
          </p:cNvPicPr>
          <p:nvPr/>
        </p:nvPicPr>
        <p:blipFill>
          <a:blip r:embed="rId3"/>
          <a:stretch>
            <a:fillRect/>
          </a:stretch>
        </p:blipFill>
        <p:spPr>
          <a:xfrm>
            <a:off x="3852936" y="1111369"/>
            <a:ext cx="3051666" cy="4101353"/>
          </a:xfrm>
          <a:prstGeom prst="rect">
            <a:avLst/>
          </a:prstGeom>
        </p:spPr>
      </p:pic>
      <p:pic>
        <p:nvPicPr>
          <p:cNvPr id="8" name="Picture 7">
            <a:extLst>
              <a:ext uri="{FF2B5EF4-FFF2-40B4-BE49-F238E27FC236}">
                <a16:creationId xmlns:a16="http://schemas.microsoft.com/office/drawing/2014/main" id="{12826625-B5B5-4D85-B7F3-2C1707D97B0C}"/>
              </a:ext>
            </a:extLst>
          </p:cNvPr>
          <p:cNvPicPr>
            <a:picLocks noChangeAspect="1"/>
          </p:cNvPicPr>
          <p:nvPr/>
        </p:nvPicPr>
        <p:blipFill>
          <a:blip r:embed="rId4"/>
          <a:stretch>
            <a:fillRect/>
          </a:stretch>
        </p:blipFill>
        <p:spPr>
          <a:xfrm>
            <a:off x="7225970" y="14989"/>
            <a:ext cx="3112479" cy="3539390"/>
          </a:xfrm>
          <a:prstGeom prst="rect">
            <a:avLst/>
          </a:prstGeom>
        </p:spPr>
      </p:pic>
      <p:sp>
        <p:nvSpPr>
          <p:cNvPr id="2" name="TextBox 1">
            <a:extLst>
              <a:ext uri="{FF2B5EF4-FFF2-40B4-BE49-F238E27FC236}">
                <a16:creationId xmlns:a16="http://schemas.microsoft.com/office/drawing/2014/main" id="{BEE0E0BD-BED6-5D1F-4A6E-C82A1BBC8EB0}"/>
              </a:ext>
            </a:extLst>
          </p:cNvPr>
          <p:cNvSpPr txBox="1"/>
          <p:nvPr/>
        </p:nvSpPr>
        <p:spPr>
          <a:xfrm>
            <a:off x="2960914" y="5881644"/>
            <a:ext cx="417870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Roboto"/>
              </a:rPr>
              <a:t>Gusman</a:t>
            </a:r>
            <a:r>
              <a:rPr kumimoji="0" lang="en-US" sz="2400" b="0" i="0" u="none" strike="noStrike" cap="none" spc="0" normalizeH="0" baseline="0" dirty="0">
                <a:ln>
                  <a:noFill/>
                </a:ln>
                <a:solidFill>
                  <a:srgbClr val="000000"/>
                </a:solidFill>
                <a:effectLst/>
                <a:uFillTx/>
                <a:latin typeface="+mn-lt"/>
                <a:ea typeface="+mn-ea"/>
                <a:cs typeface="+mn-cs"/>
                <a:sym typeface="Roboto"/>
              </a:rPr>
              <a:t> and Wang, 2024</a:t>
            </a:r>
          </a:p>
        </p:txBody>
      </p:sp>
    </p:spTree>
    <p:extLst>
      <p:ext uri="{BB962C8B-B14F-4D97-AF65-F5344CB8AC3E}">
        <p14:creationId xmlns:p14="http://schemas.microsoft.com/office/powerpoint/2010/main" val="36545738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335666" y="208344"/>
            <a:ext cx="8709949"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3600" dirty="0">
                <a:solidFill>
                  <a:srgbClr val="000000"/>
                </a:solidFill>
                <a:sym typeface="Roboto"/>
              </a:rPr>
              <a:t>TT TGV</a:t>
            </a:r>
            <a:endParaRPr kumimoji="0" lang="en-US" sz="3600" b="0" i="0" u="none" strike="noStrike" cap="none" spc="0" normalizeH="0" baseline="0" dirty="0">
              <a:ln>
                <a:noFill/>
              </a:ln>
              <a:solidFill>
                <a:srgbClr val="000000"/>
              </a:solidFill>
              <a:effectLst/>
              <a:uFillTx/>
              <a:latin typeface="+mn-lt"/>
              <a:ea typeface="+mn-ea"/>
              <a:cs typeface="+mn-cs"/>
              <a:sym typeface="Roboto"/>
            </a:endParaRPr>
          </a:p>
        </p:txBody>
      </p:sp>
      <p:sp>
        <p:nvSpPr>
          <p:cNvPr id="5" name="TextBox 4">
            <a:extLst>
              <a:ext uri="{FF2B5EF4-FFF2-40B4-BE49-F238E27FC236}">
                <a16:creationId xmlns:a16="http://schemas.microsoft.com/office/drawing/2014/main" id="{F2CBD03E-C2D0-6237-66A7-54CA5EFE994E}"/>
              </a:ext>
            </a:extLst>
          </p:cNvPr>
          <p:cNvSpPr txBox="1"/>
          <p:nvPr/>
        </p:nvSpPr>
        <p:spPr>
          <a:xfrm>
            <a:off x="335666" y="1498243"/>
            <a:ext cx="10192634" cy="3385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800" dirty="0" err="1">
                <a:effectLst/>
                <a:latin typeface="ArialMT"/>
              </a:rPr>
              <a:t>To</a:t>
            </a:r>
            <a:r>
              <a:rPr lang="en-NZ" sz="2800" dirty="0" err="1">
                <a:latin typeface="ArialMT"/>
              </a:rPr>
              <a:t>R</a:t>
            </a:r>
            <a:endParaRPr lang="en-NZ" sz="2800" dirty="0">
              <a:latin typeface="ArialMT"/>
            </a:endParaRPr>
          </a:p>
          <a:p>
            <a:pPr marL="285750" indent="-285750">
              <a:buFont typeface="Arial" panose="020B0604020202020204" pitchFamily="34" charset="0"/>
              <a:buChar char="•"/>
            </a:pPr>
            <a:r>
              <a:rPr lang="en-NZ" sz="2800" dirty="0">
                <a:effectLst/>
                <a:latin typeface="ArialMT"/>
              </a:rPr>
              <a:t>Open discussion for MS advances or work in train</a:t>
            </a:r>
          </a:p>
          <a:p>
            <a:r>
              <a:rPr lang="en-NZ" sz="2800" dirty="0">
                <a:latin typeface="ArialMT"/>
              </a:rPr>
              <a:t>	</a:t>
            </a:r>
            <a:r>
              <a:rPr lang="en-NZ" sz="2800" dirty="0">
                <a:effectLst/>
                <a:latin typeface="ArialMT"/>
              </a:rPr>
              <a:t>NZ progress</a:t>
            </a:r>
          </a:p>
          <a:p>
            <a:pPr marL="285750" indent="-285750">
              <a:buFont typeface="Arial" panose="020B0604020202020204" pitchFamily="34" charset="0"/>
              <a:buChar char="•"/>
            </a:pPr>
            <a:r>
              <a:rPr lang="en-NZ" sz="2800" dirty="0">
                <a:latin typeface="ArialMT"/>
              </a:rPr>
              <a:t>Gaps</a:t>
            </a:r>
          </a:p>
          <a:p>
            <a:pPr marL="285750" indent="-285750">
              <a:buFont typeface="Arial" panose="020B0604020202020204" pitchFamily="34" charset="0"/>
              <a:buChar char="•"/>
            </a:pPr>
            <a:r>
              <a:rPr lang="en-NZ" sz="2800" dirty="0">
                <a:latin typeface="ArialMT"/>
              </a:rPr>
              <a:t>Discussion of interactions with TT FOO</a:t>
            </a:r>
          </a:p>
          <a:p>
            <a:pPr marL="285750" indent="-285750">
              <a:buFont typeface="Arial" panose="020B0604020202020204" pitchFamily="34" charset="0"/>
              <a:buChar char="•"/>
            </a:pPr>
            <a:r>
              <a:rPr lang="en-NZ" sz="2800" dirty="0">
                <a:effectLst/>
                <a:latin typeface="ArialMT"/>
              </a:rPr>
              <a:t>Discussion of interactions with WG1</a:t>
            </a:r>
          </a:p>
          <a:p>
            <a:pPr marL="285750" indent="-285750">
              <a:buFont typeface="Arial" panose="020B0604020202020204" pitchFamily="34" charset="0"/>
              <a:buChar char="•"/>
            </a:pPr>
            <a:r>
              <a:rPr lang="en-NZ" sz="2800" dirty="0" err="1">
                <a:latin typeface="ArialMT"/>
              </a:rPr>
              <a:t>AoB</a:t>
            </a:r>
            <a:endParaRPr lang="en-NZ" sz="2800" dirty="0">
              <a:effectLst/>
              <a:latin typeface="ArialMT"/>
            </a:endParaRPr>
          </a:p>
          <a:p>
            <a:endParaRPr lang="en-NZ" sz="1800" dirty="0">
              <a:effectLst/>
              <a:latin typeface="ArialMT"/>
            </a:endParaRPr>
          </a:p>
        </p:txBody>
      </p:sp>
    </p:spTree>
    <p:extLst>
      <p:ext uri="{BB962C8B-B14F-4D97-AF65-F5344CB8AC3E}">
        <p14:creationId xmlns:p14="http://schemas.microsoft.com/office/powerpoint/2010/main" val="12407267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252389" y="1332222"/>
            <a:ext cx="5745299" cy="2922588"/>
          </a:xfrm>
        </p:spPr>
        <p:txBody>
          <a:bodyPr>
            <a:normAutofit/>
          </a:bodyPr>
          <a:lstStyle/>
          <a:p>
            <a:pPr algn="ctr"/>
            <a:r>
              <a:rPr lang="en-US" altLang="ja-JP" sz="3600" dirty="0">
                <a:solidFill>
                  <a:schemeClr val="bg1"/>
                </a:solidFill>
                <a:latin typeface="+mn-lt"/>
              </a:rPr>
              <a:t>WG2 Task Team Integrated Sensor Network (INS)</a:t>
            </a:r>
          </a:p>
        </p:txBody>
      </p:sp>
      <p:sp>
        <p:nvSpPr>
          <p:cNvPr id="3" name="サブタイトル 2"/>
          <p:cNvSpPr>
            <a:spLocks noGrp="1"/>
          </p:cNvSpPr>
          <p:nvPr>
            <p:ph type="subTitle" idx="4294967295"/>
          </p:nvPr>
        </p:nvSpPr>
        <p:spPr>
          <a:xfrm>
            <a:off x="7345450" y="4254810"/>
            <a:ext cx="3559175" cy="1655762"/>
          </a:xfrm>
        </p:spPr>
        <p:txBody>
          <a:bodyPr>
            <a:normAutofit/>
          </a:bodyPr>
          <a:lstStyle/>
          <a:p>
            <a:pPr marL="0" indent="0" algn="ctr">
              <a:buNone/>
            </a:pPr>
            <a:r>
              <a:rPr lang="en-US" altLang="ja-JP" sz="2800" dirty="0">
                <a:solidFill>
                  <a:schemeClr val="bg1"/>
                </a:solidFill>
              </a:rPr>
              <a:t>Co-Chairs:</a:t>
            </a:r>
          </a:p>
          <a:p>
            <a:pPr marL="0" indent="0" algn="ctr">
              <a:buNone/>
            </a:pPr>
            <a:r>
              <a:rPr lang="en-US" altLang="ja-JP" sz="2800" dirty="0">
                <a:solidFill>
                  <a:schemeClr val="bg1"/>
                </a:solidFill>
              </a:rPr>
              <a:t>Adrienne Moseley</a:t>
            </a:r>
          </a:p>
          <a:p>
            <a:pPr marL="0" indent="0" algn="ctr">
              <a:buNone/>
            </a:pPr>
            <a:r>
              <a:rPr lang="en-US" altLang="ja-JP" sz="2800" dirty="0">
                <a:solidFill>
                  <a:schemeClr val="bg1"/>
                </a:solidFill>
              </a:rPr>
              <a:t>Tim Melbourne</a:t>
            </a:r>
          </a:p>
        </p:txBody>
      </p:sp>
      <p:sp>
        <p:nvSpPr>
          <p:cNvPr id="4" name="テキスト ボックス 3">
            <a:extLst>
              <a:ext uri="{FF2B5EF4-FFF2-40B4-BE49-F238E27FC236}">
                <a16:creationId xmlns:a16="http://schemas.microsoft.com/office/drawing/2014/main" id="{4FC007AE-3D96-E082-81A4-11105E19AC55}"/>
              </a:ext>
            </a:extLst>
          </p:cNvPr>
          <p:cNvSpPr txBox="1"/>
          <p:nvPr/>
        </p:nvSpPr>
        <p:spPr>
          <a:xfrm>
            <a:off x="9469207" y="79512"/>
            <a:ext cx="2238563" cy="1015663"/>
          </a:xfrm>
          <a:prstGeom prst="rect">
            <a:avLst/>
          </a:prstGeom>
          <a:noFill/>
        </p:spPr>
        <p:txBody>
          <a:bodyPr wrap="none" rtlCol="0">
            <a:spAutoFit/>
          </a:bodyPr>
          <a:lstStyle/>
          <a:p>
            <a:pPr algn="ctr"/>
            <a:r>
              <a:rPr kumimoji="1" lang="en-US" altLang="ja-JP" sz="2000" dirty="0">
                <a:solidFill>
                  <a:schemeClr val="bg1"/>
                </a:solidFill>
                <a:latin typeface="Arial" panose="020B0604020202020204" pitchFamily="34" charset="0"/>
                <a:cs typeface="Arial" panose="020B0604020202020204" pitchFamily="34" charset="0"/>
              </a:rPr>
              <a:t>WG2 TT Network</a:t>
            </a:r>
          </a:p>
          <a:p>
            <a:pPr algn="ctr"/>
            <a:r>
              <a:rPr kumimoji="1" lang="en-US" altLang="ja-JP" sz="2000" dirty="0">
                <a:solidFill>
                  <a:schemeClr val="bg1"/>
                </a:solidFill>
                <a:latin typeface="Arial" panose="020B0604020202020204" pitchFamily="34" charset="0"/>
                <a:cs typeface="Arial" panose="020B0604020202020204" pitchFamily="34" charset="0"/>
              </a:rPr>
              <a:t>13 Sept, 2023</a:t>
            </a:r>
          </a:p>
          <a:p>
            <a:pPr algn="ctr"/>
            <a:r>
              <a:rPr kumimoji="1" lang="en-US" altLang="ja-JP" sz="2000" dirty="0">
                <a:solidFill>
                  <a:schemeClr val="bg1"/>
                </a:solidFill>
                <a:latin typeface="Arial" panose="020B0604020202020204" pitchFamily="34" charset="0"/>
                <a:cs typeface="Arial" panose="020B0604020202020204" pitchFamily="34" charset="0"/>
              </a:rPr>
              <a:t>Nuku’alofa, Tonga</a:t>
            </a:r>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2575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18542" y="183860"/>
            <a:ext cx="7597302"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Science paper (Gledhill and team)</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1026" name="Picture 2">
            <a:extLst>
              <a:ext uri="{FF2B5EF4-FFF2-40B4-BE49-F238E27FC236}">
                <a16:creationId xmlns:a16="http://schemas.microsoft.com/office/drawing/2014/main" id="{21F899E0-0880-0C9E-8DFC-525041891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05" y="1175480"/>
            <a:ext cx="9307727" cy="495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206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18542" y="183860"/>
            <a:ext cx="7597302"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Science paper (Gledhill and team)</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1028" name="Picture 4">
            <a:extLst>
              <a:ext uri="{FF2B5EF4-FFF2-40B4-BE49-F238E27FC236}">
                <a16:creationId xmlns:a16="http://schemas.microsoft.com/office/drawing/2014/main" id="{669A6628-E088-5E90-90E0-B24C00EA0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29105"/>
            <a:ext cx="6654140" cy="4660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46D56B-BB89-EEA1-F089-C412C3930D60}"/>
              </a:ext>
            </a:extLst>
          </p:cNvPr>
          <p:cNvSpPr txBox="1"/>
          <p:nvPr/>
        </p:nvSpPr>
        <p:spPr>
          <a:xfrm>
            <a:off x="418542" y="2284428"/>
            <a:ext cx="3120306" cy="39477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NZ" sz="2800" dirty="0">
                <a:effectLst/>
                <a:latin typeface="Calibri" panose="020F0502020204030204" pitchFamily="34" charset="0"/>
              </a:rPr>
              <a:t>Minimum necessary observational grid to detect tsunami from subduction zones within 10 minutes and other sources </a:t>
            </a:r>
            <a:r>
              <a:rPr lang="en-NZ" sz="2800" dirty="0">
                <a:latin typeface="Calibri" panose="020F0502020204030204" pitchFamily="34" charset="0"/>
              </a:rPr>
              <a:t>within 60 minutes</a:t>
            </a:r>
            <a:endParaRPr lang="en-NZ" sz="2800" dirty="0">
              <a:effectLst/>
              <a:latin typeface="Calibri" panose="020F0502020204030204" pitchFamily="34" charset="0"/>
            </a:endParaRP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5880959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18542" y="183860"/>
            <a:ext cx="7597302"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Science paper (Gledhill and team)</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TextBox 2">
            <a:extLst>
              <a:ext uri="{FF2B5EF4-FFF2-40B4-BE49-F238E27FC236}">
                <a16:creationId xmlns:a16="http://schemas.microsoft.com/office/drawing/2014/main" id="{3146D56B-BB89-EEA1-F089-C412C3930D60}"/>
              </a:ext>
            </a:extLst>
          </p:cNvPr>
          <p:cNvSpPr txBox="1"/>
          <p:nvPr/>
        </p:nvSpPr>
        <p:spPr>
          <a:xfrm>
            <a:off x="418542" y="2284428"/>
            <a:ext cx="3120306" cy="2655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NZ" sz="2800" dirty="0">
                <a:effectLst/>
                <a:latin typeface="Calibri" panose="020F0502020204030204" pitchFamily="34" charset="0"/>
              </a:rPr>
              <a:t>Mitigated observational array considering existing cables and DARTs</a:t>
            </a: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pic>
        <p:nvPicPr>
          <p:cNvPr id="4" name="Picture 6">
            <a:extLst>
              <a:ext uri="{FF2B5EF4-FFF2-40B4-BE49-F238E27FC236}">
                <a16:creationId xmlns:a16="http://schemas.microsoft.com/office/drawing/2014/main" id="{8BD84559-262F-3F83-A3E5-3891DAD5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0306" y="1389413"/>
            <a:ext cx="6654139" cy="466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9002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18542" y="183860"/>
            <a:ext cx="7597302"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Science paper (Gledhill and team)</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TextBox 2">
            <a:extLst>
              <a:ext uri="{FF2B5EF4-FFF2-40B4-BE49-F238E27FC236}">
                <a16:creationId xmlns:a16="http://schemas.microsoft.com/office/drawing/2014/main" id="{3146D56B-BB89-EEA1-F089-C412C3930D60}"/>
              </a:ext>
            </a:extLst>
          </p:cNvPr>
          <p:cNvSpPr txBox="1"/>
          <p:nvPr/>
        </p:nvSpPr>
        <p:spPr>
          <a:xfrm>
            <a:off x="418542" y="2284428"/>
            <a:ext cx="3120306" cy="2655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NZ" sz="2800" dirty="0">
                <a:effectLst/>
                <a:latin typeface="Calibri" panose="020F0502020204030204" pitchFamily="34" charset="0"/>
              </a:rPr>
              <a:t>Largescale mitigation possible with GNSS and cabled technologies</a:t>
            </a: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pic>
        <p:nvPicPr>
          <p:cNvPr id="5122" name="Picture 2">
            <a:extLst>
              <a:ext uri="{FF2B5EF4-FFF2-40B4-BE49-F238E27FC236}">
                <a16:creationId xmlns:a16="http://schemas.microsoft.com/office/drawing/2014/main" id="{75DAF8EC-2CE1-DFC3-E06D-6B0094B7B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2275" y="1413288"/>
            <a:ext cx="6654140" cy="466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2469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219499-9C51-6F58-E8BE-7D2E089F667E}"/>
              </a:ext>
            </a:extLst>
          </p:cNvPr>
          <p:cNvPicPr>
            <a:picLocks noChangeAspect="1"/>
          </p:cNvPicPr>
          <p:nvPr/>
        </p:nvPicPr>
        <p:blipFill>
          <a:blip r:embed="rId2"/>
          <a:stretch>
            <a:fillRect/>
          </a:stretch>
        </p:blipFill>
        <p:spPr>
          <a:xfrm>
            <a:off x="57384" y="1879436"/>
            <a:ext cx="9760799" cy="3871884"/>
          </a:xfrm>
          <a:prstGeom prst="rect">
            <a:avLst/>
          </a:prstGeom>
        </p:spPr>
      </p:pic>
      <p:sp>
        <p:nvSpPr>
          <p:cNvPr id="2" name="タイトル 1"/>
          <p:cNvSpPr txBox="1">
            <a:spLocks/>
          </p:cNvSpPr>
          <p:nvPr/>
        </p:nvSpPr>
        <p:spPr>
          <a:xfrm>
            <a:off x="418542" y="183860"/>
            <a:ext cx="7597302"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Cable Interferometry (Giuseppe Marra, NPL)</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6" name="Picture 2" descr="Google logo - Wikipedia">
            <a:extLst>
              <a:ext uri="{FF2B5EF4-FFF2-40B4-BE49-F238E27FC236}">
                <a16:creationId xmlns:a16="http://schemas.microsoft.com/office/drawing/2014/main" id="{31B3E836-E81A-67F3-A503-8479883393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4416" y="2505600"/>
            <a:ext cx="1381525" cy="465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ome">
            <a:extLst>
              <a:ext uri="{FF2B5EF4-FFF2-40B4-BE49-F238E27FC236}">
                <a16:creationId xmlns:a16="http://schemas.microsoft.com/office/drawing/2014/main" id="{1A13BA1A-E32F-68B8-BEA1-1BC16C4FE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416" y="4821598"/>
            <a:ext cx="1430254" cy="461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FD32ED6-3C93-99D1-E3A8-0A8851812F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8183" y="4096485"/>
            <a:ext cx="1640341" cy="361456"/>
          </a:xfrm>
          <a:prstGeom prst="rect">
            <a:avLst/>
          </a:prstGeom>
        </p:spPr>
      </p:pic>
      <p:pic>
        <p:nvPicPr>
          <p:cNvPr id="9" name="Picture 2" descr="The University of Edinburgh | The University of Edinburgh">
            <a:extLst>
              <a:ext uri="{FF2B5EF4-FFF2-40B4-BE49-F238E27FC236}">
                <a16:creationId xmlns:a16="http://schemas.microsoft.com/office/drawing/2014/main" id="{6BF8E968-E25B-8025-45AD-94DDF72690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8183" y="3192158"/>
            <a:ext cx="2276755" cy="545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id="{E56DB31F-13FB-106F-8570-AEF4A3135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8184" y="1799662"/>
            <a:ext cx="1260089" cy="312375"/>
          </a:xfrm>
          <a:prstGeom prst="rect">
            <a:avLst/>
          </a:prstGeom>
        </p:spPr>
      </p:pic>
      <p:pic>
        <p:nvPicPr>
          <p:cNvPr id="11" name="Picture 10">
            <a:extLst>
              <a:ext uri="{FF2B5EF4-FFF2-40B4-BE49-F238E27FC236}">
                <a16:creationId xmlns:a16="http://schemas.microsoft.com/office/drawing/2014/main" id="{DA3561C3-A9A5-7D68-C90F-ADAD32117E2D}"/>
              </a:ext>
            </a:extLst>
          </p:cNvPr>
          <p:cNvPicPr>
            <a:picLocks noChangeAspect="1"/>
          </p:cNvPicPr>
          <p:nvPr/>
        </p:nvPicPr>
        <p:blipFill>
          <a:blip r:embed="rId8"/>
          <a:stretch>
            <a:fillRect/>
          </a:stretch>
        </p:blipFill>
        <p:spPr>
          <a:xfrm>
            <a:off x="9774416" y="5645060"/>
            <a:ext cx="945566" cy="522879"/>
          </a:xfrm>
          <a:prstGeom prst="rect">
            <a:avLst/>
          </a:prstGeom>
        </p:spPr>
      </p:pic>
    </p:spTree>
    <p:extLst>
      <p:ext uri="{BB962C8B-B14F-4D97-AF65-F5344CB8AC3E}">
        <p14:creationId xmlns:p14="http://schemas.microsoft.com/office/powerpoint/2010/main" val="13174914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B36C7-3ED4-087B-B6D6-8CB41CBF9C18}"/>
              </a:ext>
            </a:extLst>
          </p:cNvPr>
          <p:cNvPicPr>
            <a:picLocks noChangeAspect="1"/>
          </p:cNvPicPr>
          <p:nvPr/>
        </p:nvPicPr>
        <p:blipFill>
          <a:blip r:embed="rId2"/>
          <a:stretch>
            <a:fillRect/>
          </a:stretch>
        </p:blipFill>
        <p:spPr>
          <a:xfrm>
            <a:off x="1156781" y="3529661"/>
            <a:ext cx="9878438" cy="2552685"/>
          </a:xfrm>
          <a:prstGeom prst="rect">
            <a:avLst/>
          </a:prstGeom>
          <a:ln>
            <a:solidFill>
              <a:schemeClr val="bg1">
                <a:lumMod val="50000"/>
              </a:schemeClr>
            </a:solidFill>
          </a:ln>
          <a:effectLst>
            <a:outerShdw blurRad="342900" sx="101000" sy="101000" algn="ctr" rotWithShape="0">
              <a:prstClr val="black">
                <a:alpha val="40000"/>
              </a:prstClr>
            </a:outerShdw>
          </a:effectLst>
        </p:spPr>
      </p:pic>
      <p:pic>
        <p:nvPicPr>
          <p:cNvPr id="3" name="Picture 2">
            <a:extLst>
              <a:ext uri="{FF2B5EF4-FFF2-40B4-BE49-F238E27FC236}">
                <a16:creationId xmlns:a16="http://schemas.microsoft.com/office/drawing/2014/main" id="{EDF251E6-E12D-8451-2DE8-1AF5814BBCF9}"/>
              </a:ext>
            </a:extLst>
          </p:cNvPr>
          <p:cNvPicPr>
            <a:picLocks noChangeAspect="1"/>
          </p:cNvPicPr>
          <p:nvPr/>
        </p:nvPicPr>
        <p:blipFill>
          <a:blip r:embed="rId3"/>
          <a:stretch>
            <a:fillRect/>
          </a:stretch>
        </p:blipFill>
        <p:spPr>
          <a:xfrm>
            <a:off x="3328273" y="613860"/>
            <a:ext cx="6921245" cy="2549800"/>
          </a:xfrm>
          <a:prstGeom prst="rect">
            <a:avLst/>
          </a:prstGeom>
          <a:ln w="25400">
            <a:solidFill>
              <a:schemeClr val="tx1">
                <a:lumMod val="50000"/>
              </a:schemeClr>
            </a:solidFill>
          </a:ln>
          <a:effectLst>
            <a:outerShdw blurRad="63500" sx="101000" sy="101000" algn="ctr" rotWithShape="0">
              <a:prstClr val="black">
                <a:alpha val="40000"/>
              </a:prstClr>
            </a:outerShdw>
          </a:effectLst>
        </p:spPr>
      </p:pic>
      <p:pic>
        <p:nvPicPr>
          <p:cNvPr id="4" name="Picture 3">
            <a:extLst>
              <a:ext uri="{FF2B5EF4-FFF2-40B4-BE49-F238E27FC236}">
                <a16:creationId xmlns:a16="http://schemas.microsoft.com/office/drawing/2014/main" id="{287EC1AF-1BFE-7FA9-3387-5A2B4D458D9F}"/>
              </a:ext>
            </a:extLst>
          </p:cNvPr>
          <p:cNvPicPr>
            <a:picLocks noChangeAspect="1"/>
          </p:cNvPicPr>
          <p:nvPr/>
        </p:nvPicPr>
        <p:blipFill rotWithShape="1">
          <a:blip r:embed="rId4"/>
          <a:srcRect r="33007" b="2959"/>
          <a:stretch/>
        </p:blipFill>
        <p:spPr>
          <a:xfrm>
            <a:off x="589209" y="1450830"/>
            <a:ext cx="2182566" cy="1576449"/>
          </a:xfrm>
          <a:prstGeom prst="rect">
            <a:avLst/>
          </a:prstGeom>
          <a:effectLst>
            <a:outerShdw blurRad="50800" dist="38100" dir="2700000" algn="tl" rotWithShape="0">
              <a:prstClr val="black">
                <a:alpha val="40000"/>
              </a:prstClr>
            </a:outerShdw>
          </a:effectLst>
        </p:spPr>
      </p:pic>
      <p:sp>
        <p:nvSpPr>
          <p:cNvPr id="5" name="タイトル 1">
            <a:extLst>
              <a:ext uri="{FF2B5EF4-FFF2-40B4-BE49-F238E27FC236}">
                <a16:creationId xmlns:a16="http://schemas.microsoft.com/office/drawing/2014/main" id="{CBB29FD3-71BF-8CBE-5B80-EC936EDE8881}"/>
              </a:ext>
            </a:extLst>
          </p:cNvPr>
          <p:cNvSpPr txBox="1">
            <a:spLocks/>
          </p:cNvSpPr>
          <p:nvPr/>
        </p:nvSpPr>
        <p:spPr>
          <a:xfrm>
            <a:off x="0" y="113875"/>
            <a:ext cx="5677458"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Giuseppe Marra, NPL</a:t>
            </a:r>
            <a:endParaRPr kumimoji="1" lang="ja-JP" altLang="en-US" sz="2800" b="0" i="0" u="none" strike="noStrike" kern="1200" cap="none" spc="0" normalizeH="0" baseline="0" noProof="0" dirty="0">
              <a:ln>
                <a:noFill/>
              </a:ln>
              <a:effectLst/>
              <a:uLnTx/>
              <a:uFillTx/>
              <a:latin typeface="Roboto"/>
              <a:cs typeface="Helvetica"/>
            </a:endParaRPr>
          </a:p>
        </p:txBody>
      </p:sp>
    </p:spTree>
    <p:extLst>
      <p:ext uri="{BB962C8B-B14F-4D97-AF65-F5344CB8AC3E}">
        <p14:creationId xmlns:p14="http://schemas.microsoft.com/office/powerpoint/2010/main" val="9289891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18A5B5-DAE5-C535-FB50-9A77B08251D9}"/>
              </a:ext>
            </a:extLst>
          </p:cNvPr>
          <p:cNvSpPr>
            <a:spLocks noGrp="1"/>
          </p:cNvSpPr>
          <p:nvPr>
            <p:ph type="title"/>
          </p:nvPr>
        </p:nvSpPr>
        <p:spPr/>
        <p:txBody>
          <a:bodyPr/>
          <a:lstStyle/>
          <a:p>
            <a:endParaRPr lang="en-US" dirty="0"/>
          </a:p>
        </p:txBody>
      </p:sp>
      <p:pic>
        <p:nvPicPr>
          <p:cNvPr id="2050" name="Picture 2">
            <a:extLst>
              <a:ext uri="{FF2B5EF4-FFF2-40B4-BE49-F238E27FC236}">
                <a16:creationId xmlns:a16="http://schemas.microsoft.com/office/drawing/2014/main" id="{CAAF0AD1-466F-3E57-65B9-897456CB7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2" y="1228725"/>
            <a:ext cx="8262937" cy="50553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0335726-92CD-BD8C-6182-10B415C260C6}"/>
              </a:ext>
            </a:extLst>
          </p:cNvPr>
          <p:cNvSpPr txBox="1"/>
          <p:nvPr/>
        </p:nvSpPr>
        <p:spPr>
          <a:xfrm>
            <a:off x="9539288" y="5914752"/>
            <a:ext cx="3817088" cy="369332"/>
          </a:xfrm>
          <a:prstGeom prst="rect">
            <a:avLst/>
          </a:prstGeom>
          <a:noFill/>
        </p:spPr>
        <p:txBody>
          <a:bodyPr wrap="square" rtlCol="0">
            <a:spAutoFit/>
          </a:bodyPr>
          <a:lstStyle/>
          <a:p>
            <a:r>
              <a:rPr lang="en-US" dirty="0"/>
              <a:t>Mara et al., Science 2022</a:t>
            </a:r>
          </a:p>
        </p:txBody>
      </p:sp>
      <p:sp>
        <p:nvSpPr>
          <p:cNvPr id="3" name="タイトル 1">
            <a:extLst>
              <a:ext uri="{FF2B5EF4-FFF2-40B4-BE49-F238E27FC236}">
                <a16:creationId xmlns:a16="http://schemas.microsoft.com/office/drawing/2014/main" id="{C4DB77A9-A698-BD31-EE4E-B26A2EC026D4}"/>
              </a:ext>
            </a:extLst>
          </p:cNvPr>
          <p:cNvSpPr txBox="1">
            <a:spLocks/>
          </p:cNvSpPr>
          <p:nvPr/>
        </p:nvSpPr>
        <p:spPr>
          <a:xfrm>
            <a:off x="314324" y="185313"/>
            <a:ext cx="9544051"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Sensitive to earthquake and tsunami frequency ranges</a:t>
            </a:r>
            <a:endParaRPr kumimoji="1" lang="ja-JP" altLang="en-US" sz="2800" b="0" i="0" u="none" strike="noStrike" kern="1200" cap="none" spc="0" normalizeH="0" baseline="0" noProof="0" dirty="0">
              <a:ln>
                <a:noFill/>
              </a:ln>
              <a:effectLst/>
              <a:uLnTx/>
              <a:uFillTx/>
              <a:latin typeface="Roboto"/>
              <a:cs typeface="Helvetica"/>
            </a:endParaRPr>
          </a:p>
        </p:txBody>
      </p:sp>
    </p:spTree>
    <p:extLst>
      <p:ext uri="{BB962C8B-B14F-4D97-AF65-F5344CB8AC3E}">
        <p14:creationId xmlns:p14="http://schemas.microsoft.com/office/powerpoint/2010/main" val="378479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E36FC-6FD2-C305-82CE-7785B2795FAB}"/>
              </a:ext>
            </a:extLst>
          </p:cNvPr>
          <p:cNvSpPr txBox="1">
            <a:spLocks/>
          </p:cNvSpPr>
          <p:nvPr/>
        </p:nvSpPr>
        <p:spPr>
          <a:xfrm>
            <a:off x="418542" y="504622"/>
            <a:ext cx="9710738" cy="38735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Structure</a:t>
            </a:r>
            <a:endParaRPr kumimoji="1" lang="ja-JP" altLang="en-US" sz="2800" b="0" i="0" u="none" strike="noStrike" kern="1200" cap="none" spc="0" normalizeH="0" baseline="0" noProof="0" dirty="0">
              <a:ln>
                <a:noFill/>
              </a:ln>
              <a:effectLst/>
              <a:uLnTx/>
              <a:uFillTx/>
              <a:latin typeface="Roboto"/>
              <a:cs typeface="Helvetica"/>
            </a:endParaRPr>
          </a:p>
        </p:txBody>
      </p:sp>
      <p:pic>
        <p:nvPicPr>
          <p:cNvPr id="3" name="Picture 2">
            <a:extLst>
              <a:ext uri="{FF2B5EF4-FFF2-40B4-BE49-F238E27FC236}">
                <a16:creationId xmlns:a16="http://schemas.microsoft.com/office/drawing/2014/main" id="{35888557-FEF0-B37A-0692-275E2DC89A24}"/>
              </a:ext>
            </a:extLst>
          </p:cNvPr>
          <p:cNvPicPr>
            <a:picLocks noChangeAspect="1"/>
          </p:cNvPicPr>
          <p:nvPr/>
        </p:nvPicPr>
        <p:blipFill>
          <a:blip r:embed="rId2"/>
          <a:stretch>
            <a:fillRect/>
          </a:stretch>
        </p:blipFill>
        <p:spPr>
          <a:xfrm>
            <a:off x="625259" y="1227312"/>
            <a:ext cx="9048022" cy="5126066"/>
          </a:xfrm>
          <a:prstGeom prst="rect">
            <a:avLst/>
          </a:prstGeom>
        </p:spPr>
      </p:pic>
    </p:spTree>
    <p:extLst>
      <p:ext uri="{BB962C8B-B14F-4D97-AF65-F5344CB8AC3E}">
        <p14:creationId xmlns:p14="http://schemas.microsoft.com/office/powerpoint/2010/main" val="250441752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DF9C0-7A55-89C8-0B9C-017D09A3BC87}"/>
              </a:ext>
            </a:extLst>
          </p:cNvPr>
          <p:cNvPicPr>
            <a:picLocks noChangeAspect="1"/>
          </p:cNvPicPr>
          <p:nvPr/>
        </p:nvPicPr>
        <p:blipFill>
          <a:blip r:embed="rId2"/>
          <a:stretch>
            <a:fillRect/>
          </a:stretch>
        </p:blipFill>
        <p:spPr>
          <a:xfrm>
            <a:off x="282464" y="2300288"/>
            <a:ext cx="11627072" cy="3214687"/>
          </a:xfrm>
          <a:prstGeom prst="rect">
            <a:avLst/>
          </a:prstGeom>
        </p:spPr>
      </p:pic>
      <p:sp>
        <p:nvSpPr>
          <p:cNvPr id="3" name="タイトル 1">
            <a:extLst>
              <a:ext uri="{FF2B5EF4-FFF2-40B4-BE49-F238E27FC236}">
                <a16:creationId xmlns:a16="http://schemas.microsoft.com/office/drawing/2014/main" id="{3A277FC4-4AF9-1B6A-2CA5-3A815A0B2C29}"/>
              </a:ext>
            </a:extLst>
          </p:cNvPr>
          <p:cNvSpPr txBox="1">
            <a:spLocks/>
          </p:cNvSpPr>
          <p:nvPr/>
        </p:nvSpPr>
        <p:spPr>
          <a:xfrm>
            <a:off x="314324" y="185313"/>
            <a:ext cx="9544051"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Complementarity of DAS and cabled interferometry</a:t>
            </a:r>
            <a:endParaRPr kumimoji="1" lang="ja-JP" altLang="en-US" sz="2800" b="0" i="0" u="none" strike="noStrike" kern="1200" cap="none" spc="0" normalizeH="0" baseline="0" noProof="0" dirty="0">
              <a:ln>
                <a:noFill/>
              </a:ln>
              <a:effectLst/>
              <a:uLnTx/>
              <a:uFillTx/>
              <a:latin typeface="Roboto"/>
              <a:cs typeface="Helvetica"/>
            </a:endParaRPr>
          </a:p>
        </p:txBody>
      </p:sp>
      <p:sp>
        <p:nvSpPr>
          <p:cNvPr id="4" name="TextBox 3">
            <a:extLst>
              <a:ext uri="{FF2B5EF4-FFF2-40B4-BE49-F238E27FC236}">
                <a16:creationId xmlns:a16="http://schemas.microsoft.com/office/drawing/2014/main" id="{29690D5E-F34C-1958-6EF3-FCD4EC09B937}"/>
              </a:ext>
            </a:extLst>
          </p:cNvPr>
          <p:cNvSpPr txBox="1"/>
          <p:nvPr/>
        </p:nvSpPr>
        <p:spPr>
          <a:xfrm>
            <a:off x="9858375" y="5514975"/>
            <a:ext cx="1921947"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Roboto"/>
              </a:rPr>
              <a:t>G. Marra</a:t>
            </a:r>
          </a:p>
        </p:txBody>
      </p:sp>
    </p:spTree>
    <p:extLst>
      <p:ext uri="{BB962C8B-B14F-4D97-AF65-F5344CB8AC3E}">
        <p14:creationId xmlns:p14="http://schemas.microsoft.com/office/powerpoint/2010/main" val="324912712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5BD2C911-C044-5D93-E690-F4310733166A}"/>
              </a:ext>
            </a:extLst>
          </p:cNvPr>
          <p:cNvSpPr txBox="1">
            <a:spLocks/>
          </p:cNvSpPr>
          <p:nvPr/>
        </p:nvSpPr>
        <p:spPr>
          <a:xfrm>
            <a:off x="314324" y="185313"/>
            <a:ext cx="9544051"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U.K. Funded pilot</a:t>
            </a:r>
            <a:endParaRPr kumimoji="1" lang="ja-JP" altLang="en-US" sz="2800" b="0" i="0" u="none" strike="noStrike" kern="1200" cap="none" spc="0" normalizeH="0" baseline="0" noProof="0" dirty="0">
              <a:ln>
                <a:noFill/>
              </a:ln>
              <a:effectLst/>
              <a:uLnTx/>
              <a:uFillTx/>
              <a:latin typeface="Roboto"/>
              <a:cs typeface="Helvetica"/>
            </a:endParaRPr>
          </a:p>
        </p:txBody>
      </p:sp>
      <p:sp>
        <p:nvSpPr>
          <p:cNvPr id="4" name="TextBox 3">
            <a:extLst>
              <a:ext uri="{FF2B5EF4-FFF2-40B4-BE49-F238E27FC236}">
                <a16:creationId xmlns:a16="http://schemas.microsoft.com/office/drawing/2014/main" id="{568FF10E-F234-8B85-EC23-619D06719290}"/>
              </a:ext>
            </a:extLst>
          </p:cNvPr>
          <p:cNvSpPr txBox="1"/>
          <p:nvPr/>
        </p:nvSpPr>
        <p:spPr>
          <a:xfrm>
            <a:off x="275667" y="1432280"/>
            <a:ext cx="4639234" cy="4809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457200" indent="-457200" defTabSz="1300480" hangingPunct="0">
              <a:buFont typeface="Arial" panose="020B0604020202020204" pitchFamily="34" charset="0"/>
              <a:buChar char="•"/>
            </a:pPr>
            <a:r>
              <a:rPr lang="en-NZ" sz="2800" dirty="0">
                <a:effectLst/>
                <a:latin typeface="Calibri" panose="020F0502020204030204" pitchFamily="34" charset="0"/>
              </a:rPr>
              <a:t>Laser installed on </a:t>
            </a:r>
            <a:r>
              <a:rPr lang="en-NZ" sz="2800">
                <a:effectLst/>
                <a:latin typeface="Calibri" panose="020F0502020204030204" pitchFamily="34" charset="0"/>
              </a:rPr>
              <a:t>existing cable</a:t>
            </a:r>
            <a:r>
              <a:rPr lang="en-NZ" sz="2800" dirty="0">
                <a:effectLst/>
                <a:latin typeface="Calibri" panose="020F0502020204030204" pitchFamily="34" charset="0"/>
              </a:rPr>
              <a:t>, repeaters every ~50-60km</a:t>
            </a:r>
          </a:p>
          <a:p>
            <a:pPr marL="457200" indent="-457200" defTabSz="1300480" hangingPunct="0">
              <a:buFont typeface="Arial" panose="020B0604020202020204" pitchFamily="34" charset="0"/>
              <a:buChar char="•"/>
            </a:pPr>
            <a:r>
              <a:rPr lang="en-NZ" sz="2800" dirty="0">
                <a:latin typeface="Calibri" panose="020F0502020204030204" pitchFamily="34" charset="0"/>
              </a:rPr>
              <a:t>Pilot will record until March 2025, probably December 2025</a:t>
            </a:r>
          </a:p>
          <a:p>
            <a:pPr marL="457200" indent="-457200" defTabSz="1300480" hangingPunct="0">
              <a:buFont typeface="Arial" panose="020B0604020202020204" pitchFamily="34" charset="0"/>
              <a:buChar char="•"/>
            </a:pPr>
            <a:r>
              <a:rPr lang="en-NZ" sz="2800" dirty="0">
                <a:effectLst/>
                <a:latin typeface="Calibri" panose="020F0502020204030204" pitchFamily="34" charset="0"/>
              </a:rPr>
              <a:t>WG2 working with NPL to test forecasting potential</a:t>
            </a:r>
          </a:p>
          <a:p>
            <a:pPr defTabSz="1300480" hangingPunct="0"/>
            <a:endParaRPr lang="en-NZ" sz="2800" dirty="0">
              <a:effectLst/>
              <a:latin typeface="Calibri" panose="020F0502020204030204" pitchFamily="34" charset="0"/>
            </a:endParaRP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06135777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20DB-20A9-6223-7B8B-4FE2A4CE0907}"/>
              </a:ext>
            </a:extLst>
          </p:cNvPr>
          <p:cNvSpPr>
            <a:spLocks noGrp="1"/>
          </p:cNvSpPr>
          <p:nvPr>
            <p:ph type="title"/>
          </p:nvPr>
        </p:nvSpPr>
        <p:spPr>
          <a:xfrm>
            <a:off x="8092653" y="1781967"/>
            <a:ext cx="3701882" cy="3294066"/>
          </a:xfrm>
        </p:spPr>
        <p:txBody>
          <a:bodyPr/>
          <a:lstStyle/>
          <a:p>
            <a:r>
              <a:rPr lang="en-US" sz="2400" dirty="0"/>
              <a:t>Light green show 2-hour travel times from most likely tsunami sources. Red dots are </a:t>
            </a:r>
            <a:r>
              <a:rPr lang="en-US" sz="2400" dirty="0" err="1"/>
              <a:t>gnss</a:t>
            </a:r>
            <a:r>
              <a:rPr lang="en-US" sz="2400" dirty="0"/>
              <a:t>. Black dots are coastal exposure (people in harms way)</a:t>
            </a:r>
          </a:p>
        </p:txBody>
      </p:sp>
      <p:pic>
        <p:nvPicPr>
          <p:cNvPr id="4" name="Picture 3">
            <a:extLst>
              <a:ext uri="{FF2B5EF4-FFF2-40B4-BE49-F238E27FC236}">
                <a16:creationId xmlns:a16="http://schemas.microsoft.com/office/drawing/2014/main" id="{DB13AEB1-DCC0-B2E7-DCB6-A0E9E7DAA627}"/>
              </a:ext>
            </a:extLst>
          </p:cNvPr>
          <p:cNvPicPr>
            <a:picLocks noChangeAspect="1"/>
          </p:cNvPicPr>
          <p:nvPr/>
        </p:nvPicPr>
        <p:blipFill>
          <a:blip r:embed="rId2"/>
          <a:stretch>
            <a:fillRect/>
          </a:stretch>
        </p:blipFill>
        <p:spPr>
          <a:xfrm>
            <a:off x="490284" y="1360244"/>
            <a:ext cx="7269248" cy="4869105"/>
          </a:xfrm>
          <a:prstGeom prst="rect">
            <a:avLst/>
          </a:prstGeom>
        </p:spPr>
      </p:pic>
      <p:sp>
        <p:nvSpPr>
          <p:cNvPr id="3" name="Title 1">
            <a:extLst>
              <a:ext uri="{FF2B5EF4-FFF2-40B4-BE49-F238E27FC236}">
                <a16:creationId xmlns:a16="http://schemas.microsoft.com/office/drawing/2014/main" id="{17F3C209-9630-09B6-364D-FC8DA2EAA81F}"/>
              </a:ext>
            </a:extLst>
          </p:cNvPr>
          <p:cNvSpPr txBox="1">
            <a:spLocks/>
          </p:cNvSpPr>
          <p:nvPr/>
        </p:nvSpPr>
        <p:spPr>
          <a:xfrm>
            <a:off x="157163" y="327025"/>
            <a:ext cx="10501312"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GNSS Network potential for subduction zone sources</a:t>
            </a:r>
          </a:p>
        </p:txBody>
      </p:sp>
      <p:pic>
        <p:nvPicPr>
          <p:cNvPr id="7" name="Picture 2">
            <a:extLst>
              <a:ext uri="{FF2B5EF4-FFF2-40B4-BE49-F238E27FC236}">
                <a16:creationId xmlns:a16="http://schemas.microsoft.com/office/drawing/2014/main" id="{CABC4CB8-BB30-6320-E8D7-67C5843D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653" y="4131931"/>
            <a:ext cx="3942135" cy="209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8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tails are in the caption following the image">
            <a:extLst>
              <a:ext uri="{FF2B5EF4-FFF2-40B4-BE49-F238E27FC236}">
                <a16:creationId xmlns:a16="http://schemas.microsoft.com/office/drawing/2014/main" id="{BCC2F44D-2565-0AFD-DBE4-0E09C2C7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102" y="750094"/>
            <a:ext cx="5669111" cy="535781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2FFC3404-99AA-AD37-9D72-3E7060696CF0}"/>
              </a:ext>
            </a:extLst>
          </p:cNvPr>
          <p:cNvSpPr txBox="1">
            <a:spLocks/>
          </p:cNvSpPr>
          <p:nvPr/>
        </p:nvSpPr>
        <p:spPr>
          <a:xfrm>
            <a:off x="314324" y="185313"/>
            <a:ext cx="9544051"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ja-JP" sz="2800" dirty="0">
                <a:latin typeface="Roboto"/>
                <a:cs typeface="Helvetica"/>
              </a:rPr>
              <a:t>GNSS static displacements and TEC</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TextBox 2">
            <a:extLst>
              <a:ext uri="{FF2B5EF4-FFF2-40B4-BE49-F238E27FC236}">
                <a16:creationId xmlns:a16="http://schemas.microsoft.com/office/drawing/2014/main" id="{065548B3-C6CB-6FEF-D163-9295C9D69F4C}"/>
              </a:ext>
            </a:extLst>
          </p:cNvPr>
          <p:cNvSpPr txBox="1"/>
          <p:nvPr/>
        </p:nvSpPr>
        <p:spPr>
          <a:xfrm>
            <a:off x="10209213" y="5516525"/>
            <a:ext cx="2652712" cy="646331"/>
          </a:xfrm>
          <a:prstGeom prst="rect">
            <a:avLst/>
          </a:prstGeom>
          <a:noFill/>
        </p:spPr>
        <p:txBody>
          <a:bodyPr wrap="square" rtlCol="0">
            <a:spAutoFit/>
          </a:bodyPr>
          <a:lstStyle/>
          <a:p>
            <a:r>
              <a:rPr lang="en-US" dirty="0"/>
              <a:t>Williamson and </a:t>
            </a:r>
            <a:r>
              <a:rPr lang="en-US" dirty="0" err="1"/>
              <a:t>Newmann</a:t>
            </a:r>
            <a:r>
              <a:rPr lang="en-US" dirty="0"/>
              <a:t>, 2018</a:t>
            </a:r>
          </a:p>
        </p:txBody>
      </p:sp>
      <p:sp>
        <p:nvSpPr>
          <p:cNvPr id="4" name="TextBox 3">
            <a:extLst>
              <a:ext uri="{FF2B5EF4-FFF2-40B4-BE49-F238E27FC236}">
                <a16:creationId xmlns:a16="http://schemas.microsoft.com/office/drawing/2014/main" id="{76B11CC8-387E-69B8-D954-B1F80BE99912}"/>
              </a:ext>
            </a:extLst>
          </p:cNvPr>
          <p:cNvSpPr txBox="1"/>
          <p:nvPr/>
        </p:nvSpPr>
        <p:spPr>
          <a:xfrm>
            <a:off x="275667" y="1384064"/>
            <a:ext cx="4264435" cy="28397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defTabSz="1300480" hangingPunct="0"/>
            <a:r>
              <a:rPr lang="en-NZ" sz="2400" dirty="0">
                <a:latin typeface="Calibri" panose="020F0502020204030204" pitchFamily="34" charset="0"/>
              </a:rPr>
              <a:t>Resolution of GNSS network to resolve earthquake information diminishes with increasing distance to the trench</a:t>
            </a:r>
            <a:endParaRPr lang="en-NZ" sz="2400" dirty="0">
              <a:effectLst/>
              <a:latin typeface="Calibri" panose="020F0502020204030204" pitchFamily="34" charset="0"/>
            </a:endParaRPr>
          </a:p>
          <a:p>
            <a:pPr defTabSz="1300480" hangingPunct="0"/>
            <a:endParaRPr lang="en-NZ" sz="2800" dirty="0">
              <a:effectLst/>
              <a:latin typeface="Calibri" panose="020F0502020204030204" pitchFamily="34" charset="0"/>
            </a:endParaRP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pic>
        <p:nvPicPr>
          <p:cNvPr id="5" name="Picture 4">
            <a:extLst>
              <a:ext uri="{FF2B5EF4-FFF2-40B4-BE49-F238E27FC236}">
                <a16:creationId xmlns:a16="http://schemas.microsoft.com/office/drawing/2014/main" id="{1D6047B9-037E-C481-BEC7-A99F945ABE12}"/>
              </a:ext>
            </a:extLst>
          </p:cNvPr>
          <p:cNvPicPr>
            <a:picLocks noChangeAspect="1"/>
          </p:cNvPicPr>
          <p:nvPr/>
        </p:nvPicPr>
        <p:blipFill>
          <a:blip r:embed="rId3"/>
          <a:stretch>
            <a:fillRect/>
          </a:stretch>
        </p:blipFill>
        <p:spPr>
          <a:xfrm>
            <a:off x="157163" y="2915191"/>
            <a:ext cx="4518279" cy="3387356"/>
          </a:xfrm>
          <a:prstGeom prst="rect">
            <a:avLst/>
          </a:prstGeom>
        </p:spPr>
      </p:pic>
    </p:spTree>
    <p:extLst>
      <p:ext uri="{BB962C8B-B14F-4D97-AF65-F5344CB8AC3E}">
        <p14:creationId xmlns:p14="http://schemas.microsoft.com/office/powerpoint/2010/main" val="113863625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B3DB7A-BFEC-7C3B-A869-C90797FE087E}"/>
              </a:ext>
            </a:extLst>
          </p:cNvPr>
          <p:cNvSpPr txBox="1">
            <a:spLocks/>
          </p:cNvSpPr>
          <p:nvPr/>
        </p:nvSpPr>
        <p:spPr bwMode="auto">
          <a:xfrm>
            <a:off x="7974656" y="2513805"/>
            <a:ext cx="3526782" cy="202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NZ" sz="2800" b="1" dirty="0" smtClean="0">
                <a:ln>
                  <a:noFill/>
                </a:ln>
                <a:solidFill>
                  <a:schemeClr val="tx2"/>
                </a:solidFill>
                <a:effectLst/>
                <a:latin typeface="+mj-lt"/>
                <a:ea typeface="+mj-ea"/>
                <a:cs typeface="+mj-cs"/>
              </a:defRPr>
            </a:lvl1pPr>
            <a:lvl2pPr algn="l" rtl="0" eaLnBrk="1" fontAlgn="base" hangingPunct="1">
              <a:spcBef>
                <a:spcPct val="0"/>
              </a:spcBef>
              <a:spcAft>
                <a:spcPct val="0"/>
              </a:spcAft>
              <a:defRPr sz="2800" b="1">
                <a:solidFill>
                  <a:srgbClr val="FC9200"/>
                </a:solidFill>
                <a:latin typeface="Arial" charset="0"/>
              </a:defRPr>
            </a:lvl2pPr>
            <a:lvl3pPr algn="l" rtl="0" eaLnBrk="1" fontAlgn="base" hangingPunct="1">
              <a:spcBef>
                <a:spcPct val="0"/>
              </a:spcBef>
              <a:spcAft>
                <a:spcPct val="0"/>
              </a:spcAft>
              <a:defRPr sz="2800" b="1">
                <a:solidFill>
                  <a:srgbClr val="FC9200"/>
                </a:solidFill>
                <a:latin typeface="Arial" charset="0"/>
              </a:defRPr>
            </a:lvl3pPr>
            <a:lvl4pPr algn="l" rtl="0" eaLnBrk="1" fontAlgn="base" hangingPunct="1">
              <a:spcBef>
                <a:spcPct val="0"/>
              </a:spcBef>
              <a:spcAft>
                <a:spcPct val="0"/>
              </a:spcAft>
              <a:defRPr sz="2800" b="1">
                <a:solidFill>
                  <a:srgbClr val="FC9200"/>
                </a:solidFill>
                <a:latin typeface="Arial" charset="0"/>
              </a:defRPr>
            </a:lvl4pPr>
            <a:lvl5pPr algn="l" rtl="0" eaLnBrk="1" fontAlgn="base" hangingPunct="1">
              <a:spcBef>
                <a:spcPct val="0"/>
              </a:spcBef>
              <a:spcAft>
                <a:spcPct val="0"/>
              </a:spcAft>
              <a:defRPr sz="2800" b="1">
                <a:solidFill>
                  <a:srgbClr val="FC9200"/>
                </a:solidFill>
                <a:latin typeface="Arial" charset="0"/>
              </a:defRPr>
            </a:lvl5pPr>
            <a:lvl6pPr marL="457200" algn="l" rtl="0" eaLnBrk="1" fontAlgn="base" hangingPunct="1">
              <a:spcBef>
                <a:spcPct val="0"/>
              </a:spcBef>
              <a:spcAft>
                <a:spcPct val="0"/>
              </a:spcAft>
              <a:defRPr sz="2800" b="1">
                <a:solidFill>
                  <a:srgbClr val="FC9200"/>
                </a:solidFill>
                <a:latin typeface="Arial" charset="0"/>
              </a:defRPr>
            </a:lvl6pPr>
            <a:lvl7pPr marL="914400" algn="l" rtl="0" eaLnBrk="1" fontAlgn="base" hangingPunct="1">
              <a:spcBef>
                <a:spcPct val="0"/>
              </a:spcBef>
              <a:spcAft>
                <a:spcPct val="0"/>
              </a:spcAft>
              <a:defRPr sz="2800" b="1">
                <a:solidFill>
                  <a:srgbClr val="FC9200"/>
                </a:solidFill>
                <a:latin typeface="Arial" charset="0"/>
              </a:defRPr>
            </a:lvl7pPr>
            <a:lvl8pPr marL="1371600" algn="l" rtl="0" eaLnBrk="1" fontAlgn="base" hangingPunct="1">
              <a:spcBef>
                <a:spcPct val="0"/>
              </a:spcBef>
              <a:spcAft>
                <a:spcPct val="0"/>
              </a:spcAft>
              <a:defRPr sz="2800" b="1">
                <a:solidFill>
                  <a:srgbClr val="FC9200"/>
                </a:solidFill>
                <a:latin typeface="Arial" charset="0"/>
              </a:defRPr>
            </a:lvl8pPr>
            <a:lvl9pPr marL="1828800" algn="l" rtl="0" eaLnBrk="1" fontAlgn="base" hangingPunct="1">
              <a:spcBef>
                <a:spcPct val="0"/>
              </a:spcBef>
              <a:spcAft>
                <a:spcPct val="0"/>
              </a:spcAft>
              <a:defRPr sz="2800" b="1">
                <a:solidFill>
                  <a:srgbClr val="FC9200"/>
                </a:solidFill>
                <a:latin typeface="Arial" charset="0"/>
              </a:defRPr>
            </a:lvl9pPr>
          </a:lstStyle>
          <a:p>
            <a:pPr marL="342900" indent="-342900">
              <a:buFont typeface="Arial" panose="020B0604020202020204" pitchFamily="34" charset="0"/>
              <a:buChar char="•"/>
            </a:pPr>
            <a:r>
              <a:rPr lang="en-US" sz="2400" b="0" kern="0" dirty="0">
                <a:solidFill>
                  <a:schemeClr val="tx1"/>
                </a:solidFill>
              </a:rPr>
              <a:t>Relatively robust detector of tsunamis</a:t>
            </a:r>
          </a:p>
          <a:p>
            <a:pPr marL="342900" indent="-342900">
              <a:buFont typeface="Arial" panose="020B0604020202020204" pitchFamily="34" charset="0"/>
              <a:buChar char="•"/>
            </a:pPr>
            <a:r>
              <a:rPr lang="en-US" sz="2400" b="0" kern="0" dirty="0">
                <a:solidFill>
                  <a:schemeClr val="tx1"/>
                </a:solidFill>
              </a:rPr>
              <a:t>Provides </a:t>
            </a:r>
            <a:r>
              <a:rPr lang="en-US" sz="2400" b="0" kern="0" dirty="0">
                <a:solidFill>
                  <a:srgbClr val="FF0000"/>
                </a:solidFill>
              </a:rPr>
              <a:t>location information, not amplitude</a:t>
            </a:r>
            <a:r>
              <a:rPr lang="en-US" sz="2400" b="0" kern="0" dirty="0">
                <a:solidFill>
                  <a:schemeClr val="tx1"/>
                </a:solidFill>
              </a:rPr>
              <a:t> of wavefield disturbances</a:t>
            </a:r>
          </a:p>
        </p:txBody>
      </p:sp>
      <p:sp>
        <p:nvSpPr>
          <p:cNvPr id="3" name="Title 1">
            <a:extLst>
              <a:ext uri="{FF2B5EF4-FFF2-40B4-BE49-F238E27FC236}">
                <a16:creationId xmlns:a16="http://schemas.microsoft.com/office/drawing/2014/main" id="{17F3C209-9630-09B6-364D-FC8DA2EAA81F}"/>
              </a:ext>
            </a:extLst>
          </p:cNvPr>
          <p:cNvSpPr txBox="1">
            <a:spLocks/>
          </p:cNvSpPr>
          <p:nvPr/>
        </p:nvSpPr>
        <p:spPr>
          <a:xfrm>
            <a:off x="192598" y="455613"/>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GNSS TEC potential for source agnostic forecasting </a:t>
            </a:r>
          </a:p>
        </p:txBody>
      </p:sp>
      <p:sp>
        <p:nvSpPr>
          <p:cNvPr id="8" name="Title 7">
            <a:extLst>
              <a:ext uri="{FF2B5EF4-FFF2-40B4-BE49-F238E27FC236}">
                <a16:creationId xmlns:a16="http://schemas.microsoft.com/office/drawing/2014/main" id="{C52AECD5-A86E-7A78-A8F4-0FC3C1AB9D89}"/>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97075A0E-62BF-7AC4-4974-6D6D98FCFF72}"/>
              </a:ext>
            </a:extLst>
          </p:cNvPr>
          <p:cNvPicPr>
            <a:picLocks noChangeAspect="1"/>
          </p:cNvPicPr>
          <p:nvPr/>
        </p:nvPicPr>
        <p:blipFill>
          <a:blip r:embed="rId2"/>
          <a:stretch>
            <a:fillRect/>
          </a:stretch>
        </p:blipFill>
        <p:spPr>
          <a:xfrm>
            <a:off x="414337" y="1285875"/>
            <a:ext cx="7338580" cy="5000625"/>
          </a:xfrm>
          <a:prstGeom prst="rect">
            <a:avLst/>
          </a:prstGeom>
        </p:spPr>
      </p:pic>
      <p:sp>
        <p:nvSpPr>
          <p:cNvPr id="9" name="TextBox 8">
            <a:extLst>
              <a:ext uri="{FF2B5EF4-FFF2-40B4-BE49-F238E27FC236}">
                <a16:creationId xmlns:a16="http://schemas.microsoft.com/office/drawing/2014/main" id="{5C3706C1-E8FA-1F46-5902-FE5967BE59A5}"/>
              </a:ext>
            </a:extLst>
          </p:cNvPr>
          <p:cNvSpPr txBox="1"/>
          <p:nvPr/>
        </p:nvSpPr>
        <p:spPr>
          <a:xfrm>
            <a:off x="5353051" y="5715000"/>
            <a:ext cx="2205038" cy="369332"/>
          </a:xfrm>
          <a:prstGeom prst="rect">
            <a:avLst/>
          </a:prstGeom>
          <a:noFill/>
        </p:spPr>
        <p:txBody>
          <a:bodyPr wrap="square" rtlCol="0">
            <a:spAutoFit/>
          </a:bodyPr>
          <a:lstStyle/>
          <a:p>
            <a:r>
              <a:rPr lang="en-US" dirty="0"/>
              <a:t>Manta et al., 2020</a:t>
            </a:r>
          </a:p>
        </p:txBody>
      </p:sp>
    </p:spTree>
    <p:extLst>
      <p:ext uri="{BB962C8B-B14F-4D97-AF65-F5344CB8AC3E}">
        <p14:creationId xmlns:p14="http://schemas.microsoft.com/office/powerpoint/2010/main" val="1087992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AD37B-7B52-0151-51C7-BFC4CBECFA0B}"/>
              </a:ext>
            </a:extLst>
          </p:cNvPr>
          <p:cNvPicPr>
            <a:picLocks noChangeAspect="1"/>
          </p:cNvPicPr>
          <p:nvPr/>
        </p:nvPicPr>
        <p:blipFill>
          <a:blip r:embed="rId2"/>
          <a:stretch>
            <a:fillRect/>
          </a:stretch>
        </p:blipFill>
        <p:spPr>
          <a:xfrm>
            <a:off x="502161" y="1659234"/>
            <a:ext cx="6327264" cy="4366456"/>
          </a:xfrm>
          <a:prstGeom prst="rect">
            <a:avLst/>
          </a:prstGeom>
        </p:spPr>
      </p:pic>
      <p:sp>
        <p:nvSpPr>
          <p:cNvPr id="6" name="Title 1">
            <a:extLst>
              <a:ext uri="{FF2B5EF4-FFF2-40B4-BE49-F238E27FC236}">
                <a16:creationId xmlns:a16="http://schemas.microsoft.com/office/drawing/2014/main" id="{C1B3DB7A-BFEC-7C3B-A869-C90797FE087E}"/>
              </a:ext>
            </a:extLst>
          </p:cNvPr>
          <p:cNvSpPr txBox="1">
            <a:spLocks/>
          </p:cNvSpPr>
          <p:nvPr/>
        </p:nvSpPr>
        <p:spPr bwMode="auto">
          <a:xfrm>
            <a:off x="7241665" y="3429000"/>
            <a:ext cx="455981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lang="en-NZ" sz="2800" b="1" dirty="0" smtClean="0">
                <a:ln>
                  <a:noFill/>
                </a:ln>
                <a:solidFill>
                  <a:schemeClr val="tx2"/>
                </a:solidFill>
                <a:effectLst/>
                <a:latin typeface="+mj-lt"/>
                <a:ea typeface="+mj-ea"/>
                <a:cs typeface="+mj-cs"/>
              </a:defRPr>
            </a:lvl1pPr>
            <a:lvl2pPr algn="l" rtl="0" eaLnBrk="1" fontAlgn="base" hangingPunct="1">
              <a:spcBef>
                <a:spcPct val="0"/>
              </a:spcBef>
              <a:spcAft>
                <a:spcPct val="0"/>
              </a:spcAft>
              <a:defRPr sz="2800" b="1">
                <a:solidFill>
                  <a:srgbClr val="FC9200"/>
                </a:solidFill>
                <a:latin typeface="Arial" charset="0"/>
              </a:defRPr>
            </a:lvl2pPr>
            <a:lvl3pPr algn="l" rtl="0" eaLnBrk="1" fontAlgn="base" hangingPunct="1">
              <a:spcBef>
                <a:spcPct val="0"/>
              </a:spcBef>
              <a:spcAft>
                <a:spcPct val="0"/>
              </a:spcAft>
              <a:defRPr sz="2800" b="1">
                <a:solidFill>
                  <a:srgbClr val="FC9200"/>
                </a:solidFill>
                <a:latin typeface="Arial" charset="0"/>
              </a:defRPr>
            </a:lvl3pPr>
            <a:lvl4pPr algn="l" rtl="0" eaLnBrk="1" fontAlgn="base" hangingPunct="1">
              <a:spcBef>
                <a:spcPct val="0"/>
              </a:spcBef>
              <a:spcAft>
                <a:spcPct val="0"/>
              </a:spcAft>
              <a:defRPr sz="2800" b="1">
                <a:solidFill>
                  <a:srgbClr val="FC9200"/>
                </a:solidFill>
                <a:latin typeface="Arial" charset="0"/>
              </a:defRPr>
            </a:lvl4pPr>
            <a:lvl5pPr algn="l" rtl="0" eaLnBrk="1" fontAlgn="base" hangingPunct="1">
              <a:spcBef>
                <a:spcPct val="0"/>
              </a:spcBef>
              <a:spcAft>
                <a:spcPct val="0"/>
              </a:spcAft>
              <a:defRPr sz="2800" b="1">
                <a:solidFill>
                  <a:srgbClr val="FC9200"/>
                </a:solidFill>
                <a:latin typeface="Arial" charset="0"/>
              </a:defRPr>
            </a:lvl5pPr>
            <a:lvl6pPr marL="457200" algn="l" rtl="0" eaLnBrk="1" fontAlgn="base" hangingPunct="1">
              <a:spcBef>
                <a:spcPct val="0"/>
              </a:spcBef>
              <a:spcAft>
                <a:spcPct val="0"/>
              </a:spcAft>
              <a:defRPr sz="2800" b="1">
                <a:solidFill>
                  <a:srgbClr val="FC9200"/>
                </a:solidFill>
                <a:latin typeface="Arial" charset="0"/>
              </a:defRPr>
            </a:lvl6pPr>
            <a:lvl7pPr marL="914400" algn="l" rtl="0" eaLnBrk="1" fontAlgn="base" hangingPunct="1">
              <a:spcBef>
                <a:spcPct val="0"/>
              </a:spcBef>
              <a:spcAft>
                <a:spcPct val="0"/>
              </a:spcAft>
              <a:defRPr sz="2800" b="1">
                <a:solidFill>
                  <a:srgbClr val="FC9200"/>
                </a:solidFill>
                <a:latin typeface="Arial" charset="0"/>
              </a:defRPr>
            </a:lvl7pPr>
            <a:lvl8pPr marL="1371600" algn="l" rtl="0" eaLnBrk="1" fontAlgn="base" hangingPunct="1">
              <a:spcBef>
                <a:spcPct val="0"/>
              </a:spcBef>
              <a:spcAft>
                <a:spcPct val="0"/>
              </a:spcAft>
              <a:defRPr sz="2800" b="1">
                <a:solidFill>
                  <a:srgbClr val="FC9200"/>
                </a:solidFill>
                <a:latin typeface="Arial" charset="0"/>
              </a:defRPr>
            </a:lvl8pPr>
            <a:lvl9pPr marL="1828800" algn="l" rtl="0" eaLnBrk="1" fontAlgn="base" hangingPunct="1">
              <a:spcBef>
                <a:spcPct val="0"/>
              </a:spcBef>
              <a:spcAft>
                <a:spcPct val="0"/>
              </a:spcAft>
              <a:defRPr sz="2800" b="1">
                <a:solidFill>
                  <a:srgbClr val="FC9200"/>
                </a:solidFill>
                <a:latin typeface="Arial" charset="0"/>
              </a:defRPr>
            </a:lvl9pPr>
          </a:lstStyle>
          <a:p>
            <a:pPr marL="342900" indent="-342900">
              <a:buFont typeface="Arial" panose="020B0604020202020204" pitchFamily="34" charset="0"/>
              <a:buChar char="•"/>
            </a:pPr>
            <a:r>
              <a:rPr lang="en-US" sz="2400" b="0" kern="0" dirty="0">
                <a:solidFill>
                  <a:schemeClr val="tx1"/>
                </a:solidFill>
              </a:rPr>
              <a:t>Density of GNSS stations within 1000km of 0.5degree discretized ocean</a:t>
            </a:r>
          </a:p>
          <a:p>
            <a:pPr marL="342900" indent="-342900">
              <a:buFont typeface="Arial" panose="020B0604020202020204" pitchFamily="34" charset="0"/>
              <a:buChar char="•"/>
            </a:pPr>
            <a:r>
              <a:rPr lang="en-US" sz="2400" b="0" kern="0" dirty="0">
                <a:solidFill>
                  <a:schemeClr val="tx1"/>
                </a:solidFill>
              </a:rPr>
              <a:t>Range </a:t>
            </a:r>
            <a:r>
              <a:rPr lang="en-US" sz="2400" b="0" kern="0" dirty="0" err="1">
                <a:solidFill>
                  <a:schemeClr val="tx1"/>
                </a:solidFill>
              </a:rPr>
              <a:t>sensititivity</a:t>
            </a:r>
            <a:r>
              <a:rPr lang="en-US" sz="2400" b="0" kern="0" dirty="0">
                <a:solidFill>
                  <a:schemeClr val="tx1"/>
                </a:solidFill>
              </a:rPr>
              <a:t> is a swath from ~600-1200 km from GNSS locations</a:t>
            </a:r>
          </a:p>
          <a:p>
            <a:pPr marL="342900" indent="-342900">
              <a:buFont typeface="Arial" panose="020B0604020202020204" pitchFamily="34" charset="0"/>
              <a:buChar char="•"/>
            </a:pPr>
            <a:r>
              <a:rPr lang="en-US" sz="2400" b="0" kern="0" dirty="0">
                <a:solidFill>
                  <a:schemeClr val="tx1"/>
                </a:solidFill>
              </a:rPr>
              <a:t>Spatial density of measurements dependent on GNSS network density and satellite constellation density</a:t>
            </a:r>
          </a:p>
        </p:txBody>
      </p:sp>
      <p:sp>
        <p:nvSpPr>
          <p:cNvPr id="3" name="Title 1">
            <a:extLst>
              <a:ext uri="{FF2B5EF4-FFF2-40B4-BE49-F238E27FC236}">
                <a16:creationId xmlns:a16="http://schemas.microsoft.com/office/drawing/2014/main" id="{17F3C209-9630-09B6-364D-FC8DA2EAA81F}"/>
              </a:ext>
            </a:extLst>
          </p:cNvPr>
          <p:cNvSpPr txBox="1">
            <a:spLocks/>
          </p:cNvSpPr>
          <p:nvPr/>
        </p:nvSpPr>
        <p:spPr>
          <a:xfrm>
            <a:off x="192598" y="455613"/>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GNSS TEC potential for source agnostic forecasting </a:t>
            </a:r>
          </a:p>
        </p:txBody>
      </p:sp>
      <p:sp>
        <p:nvSpPr>
          <p:cNvPr id="8" name="Title 7">
            <a:extLst>
              <a:ext uri="{FF2B5EF4-FFF2-40B4-BE49-F238E27FC236}">
                <a16:creationId xmlns:a16="http://schemas.microsoft.com/office/drawing/2014/main" id="{C52AECD5-A86E-7A78-A8F4-0FC3C1AB9D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1778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6FE01-2AE4-6FBA-6E59-926C1F8C0BCC}"/>
              </a:ext>
            </a:extLst>
          </p:cNvPr>
          <p:cNvSpPr>
            <a:spLocks noGrp="1"/>
          </p:cNvSpPr>
          <p:nvPr>
            <p:ph idx="1"/>
          </p:nvPr>
        </p:nvSpPr>
        <p:spPr>
          <a:xfrm>
            <a:off x="300038" y="2343151"/>
            <a:ext cx="4779510" cy="5668964"/>
          </a:xfrm>
        </p:spPr>
        <p:txBody>
          <a:bodyPr/>
          <a:lstStyle/>
          <a:p>
            <a:pPr marL="0" indent="0">
              <a:buNone/>
            </a:pPr>
            <a:r>
              <a:rPr lang="en-US" dirty="0"/>
              <a:t>If we can use 1 DART or SMART for absolute amplitude calibration augmented by 2 GNSS (with 1000km radial TEC sensitivity) for spatial distribution of initial tsunami forecasting, then we can calculate the number of sources (earthquake) for which warning won’t be possible at least 20 minutes prior to wave impact – shown right</a:t>
            </a:r>
          </a:p>
        </p:txBody>
      </p:sp>
      <p:pic>
        <p:nvPicPr>
          <p:cNvPr id="4" name="Picture 3">
            <a:extLst>
              <a:ext uri="{FF2B5EF4-FFF2-40B4-BE49-F238E27FC236}">
                <a16:creationId xmlns:a16="http://schemas.microsoft.com/office/drawing/2014/main" id="{704591C7-6835-8D71-3BC1-15245A6F248B}"/>
              </a:ext>
            </a:extLst>
          </p:cNvPr>
          <p:cNvPicPr>
            <a:picLocks noChangeAspect="1"/>
          </p:cNvPicPr>
          <p:nvPr/>
        </p:nvPicPr>
        <p:blipFill>
          <a:blip r:embed="rId2"/>
          <a:stretch>
            <a:fillRect/>
          </a:stretch>
        </p:blipFill>
        <p:spPr>
          <a:xfrm>
            <a:off x="5079548" y="1417638"/>
            <a:ext cx="6604908" cy="4685914"/>
          </a:xfrm>
          <a:prstGeom prst="rect">
            <a:avLst/>
          </a:prstGeom>
        </p:spPr>
      </p:pic>
      <p:sp>
        <p:nvSpPr>
          <p:cNvPr id="2" name="Title 1">
            <a:extLst>
              <a:ext uri="{FF2B5EF4-FFF2-40B4-BE49-F238E27FC236}">
                <a16:creationId xmlns:a16="http://schemas.microsoft.com/office/drawing/2014/main" id="{D3D5CD43-4264-D9FE-1104-35EC3BABE086}"/>
              </a:ext>
            </a:extLst>
          </p:cNvPr>
          <p:cNvSpPr txBox="1">
            <a:spLocks/>
          </p:cNvSpPr>
          <p:nvPr/>
        </p:nvSpPr>
        <p:spPr>
          <a:xfrm>
            <a:off x="300038" y="434588"/>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GNSS TEC potential for gains in forecasting</a:t>
            </a:r>
          </a:p>
        </p:txBody>
      </p:sp>
    </p:spTree>
    <p:extLst>
      <p:ext uri="{BB962C8B-B14F-4D97-AF65-F5344CB8AC3E}">
        <p14:creationId xmlns:p14="http://schemas.microsoft.com/office/powerpoint/2010/main" val="3485233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252389" y="1332222"/>
            <a:ext cx="5745299" cy="2922588"/>
          </a:xfrm>
        </p:spPr>
        <p:txBody>
          <a:bodyPr>
            <a:normAutofit/>
          </a:bodyPr>
          <a:lstStyle/>
          <a:p>
            <a:pPr algn="ctr"/>
            <a:r>
              <a:rPr lang="en-US" altLang="ja-JP" sz="3600" dirty="0">
                <a:solidFill>
                  <a:schemeClr val="bg1"/>
                </a:solidFill>
                <a:latin typeface="+mn-lt"/>
              </a:rPr>
              <a:t>WG2 Task Team Forecasting from Ocean Observations (FOO)</a:t>
            </a:r>
          </a:p>
        </p:txBody>
      </p:sp>
      <p:sp>
        <p:nvSpPr>
          <p:cNvPr id="3" name="サブタイトル 2"/>
          <p:cNvSpPr>
            <a:spLocks noGrp="1"/>
          </p:cNvSpPr>
          <p:nvPr>
            <p:ph type="subTitle" idx="4294967295"/>
          </p:nvPr>
        </p:nvSpPr>
        <p:spPr>
          <a:xfrm>
            <a:off x="7345450" y="4254810"/>
            <a:ext cx="3559175" cy="1655762"/>
          </a:xfrm>
        </p:spPr>
        <p:txBody>
          <a:bodyPr>
            <a:normAutofit/>
          </a:bodyPr>
          <a:lstStyle/>
          <a:p>
            <a:pPr marL="0" indent="0" algn="ctr">
              <a:buNone/>
            </a:pPr>
            <a:r>
              <a:rPr lang="en-US" altLang="ja-JP" sz="2800" dirty="0">
                <a:solidFill>
                  <a:schemeClr val="bg1"/>
                </a:solidFill>
              </a:rPr>
              <a:t>Co-Chairs:</a:t>
            </a:r>
          </a:p>
          <a:p>
            <a:pPr marL="0" indent="0" algn="ctr">
              <a:buNone/>
            </a:pPr>
            <a:r>
              <a:rPr lang="en-US" altLang="ja-JP" sz="2800" dirty="0">
                <a:solidFill>
                  <a:schemeClr val="bg1"/>
                </a:solidFill>
              </a:rPr>
              <a:t>Bill Fry</a:t>
            </a:r>
          </a:p>
          <a:p>
            <a:pPr marL="0" indent="0" algn="ctr">
              <a:buNone/>
            </a:pPr>
            <a:r>
              <a:rPr lang="en-US" altLang="ja-JP" sz="2800" dirty="0">
                <a:solidFill>
                  <a:schemeClr val="bg1"/>
                </a:solidFill>
              </a:rPr>
              <a:t>Vasily Titov</a:t>
            </a:r>
          </a:p>
        </p:txBody>
      </p:sp>
      <p:sp>
        <p:nvSpPr>
          <p:cNvPr id="4" name="テキスト ボックス 3">
            <a:extLst>
              <a:ext uri="{FF2B5EF4-FFF2-40B4-BE49-F238E27FC236}">
                <a16:creationId xmlns:a16="http://schemas.microsoft.com/office/drawing/2014/main" id="{4FC007AE-3D96-E082-81A4-11105E19AC55}"/>
              </a:ext>
            </a:extLst>
          </p:cNvPr>
          <p:cNvSpPr txBox="1"/>
          <p:nvPr/>
        </p:nvSpPr>
        <p:spPr>
          <a:xfrm>
            <a:off x="9469207" y="79512"/>
            <a:ext cx="2238563" cy="1015663"/>
          </a:xfrm>
          <a:prstGeom prst="rect">
            <a:avLst/>
          </a:prstGeom>
          <a:noFill/>
        </p:spPr>
        <p:txBody>
          <a:bodyPr wrap="none" rtlCol="0">
            <a:spAutoFit/>
          </a:bodyPr>
          <a:lstStyle/>
          <a:p>
            <a:pPr algn="ctr"/>
            <a:r>
              <a:rPr kumimoji="1" lang="en-US" altLang="ja-JP" sz="2000" dirty="0">
                <a:solidFill>
                  <a:schemeClr val="bg1"/>
                </a:solidFill>
                <a:latin typeface="Arial" panose="020B0604020202020204" pitchFamily="34" charset="0"/>
                <a:cs typeface="Arial" panose="020B0604020202020204" pitchFamily="34" charset="0"/>
              </a:rPr>
              <a:t>WG2 TT Network</a:t>
            </a:r>
          </a:p>
          <a:p>
            <a:pPr algn="ctr"/>
            <a:r>
              <a:rPr kumimoji="1" lang="en-US" altLang="ja-JP" sz="2000" dirty="0">
                <a:solidFill>
                  <a:schemeClr val="bg1"/>
                </a:solidFill>
                <a:latin typeface="Arial" panose="020B0604020202020204" pitchFamily="34" charset="0"/>
                <a:cs typeface="Arial" panose="020B0604020202020204" pitchFamily="34" charset="0"/>
              </a:rPr>
              <a:t>13 Sept, 2023</a:t>
            </a:r>
          </a:p>
          <a:p>
            <a:pPr algn="ctr"/>
            <a:r>
              <a:rPr kumimoji="1" lang="en-US" altLang="ja-JP" sz="2000" dirty="0">
                <a:solidFill>
                  <a:schemeClr val="bg1"/>
                </a:solidFill>
                <a:latin typeface="Arial" panose="020B0604020202020204" pitchFamily="34" charset="0"/>
                <a:cs typeface="Arial" panose="020B0604020202020204" pitchFamily="34" charset="0"/>
              </a:rPr>
              <a:t>Nuku’alofa, Tonga</a:t>
            </a:r>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32702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6FE01-2AE4-6FBA-6E59-926C1F8C0BCC}"/>
              </a:ext>
            </a:extLst>
          </p:cNvPr>
          <p:cNvSpPr>
            <a:spLocks noGrp="1"/>
          </p:cNvSpPr>
          <p:nvPr>
            <p:ph idx="1"/>
          </p:nvPr>
        </p:nvSpPr>
        <p:spPr>
          <a:xfrm>
            <a:off x="300038" y="1471614"/>
            <a:ext cx="4500562" cy="3886199"/>
          </a:xfrm>
        </p:spPr>
        <p:txBody>
          <a:bodyPr/>
          <a:lstStyle/>
          <a:p>
            <a:r>
              <a:rPr lang="en-US" sz="2400" dirty="0" err="1"/>
              <a:t>tFISH</a:t>
            </a:r>
            <a:r>
              <a:rPr lang="en-US" sz="2400" dirty="0"/>
              <a:t> (Tsushima et al., 2009) – inversion for initial condition for forecast model (coastal amplitudes)</a:t>
            </a:r>
          </a:p>
          <a:p>
            <a:r>
              <a:rPr lang="en-US" sz="2400" dirty="0"/>
              <a:t>Assimilation (progressive forecast updates) – e.g. Maeda et al., 2015, </a:t>
            </a:r>
            <a:r>
              <a:rPr lang="en-US" sz="2400" dirty="0" err="1"/>
              <a:t>Gusman</a:t>
            </a:r>
            <a:r>
              <a:rPr lang="en-US" sz="2400" dirty="0"/>
              <a:t> et al., 2016</a:t>
            </a:r>
          </a:p>
          <a:p>
            <a:r>
              <a:rPr lang="en-US" sz="2400" dirty="0"/>
              <a:t>Neural networks / ML for coastal amplitude – e.g. </a:t>
            </a:r>
            <a:r>
              <a:rPr lang="en-US" sz="2400" dirty="0" err="1"/>
              <a:t>Mulia</a:t>
            </a:r>
            <a:r>
              <a:rPr lang="en-US" sz="2400" dirty="0"/>
              <a:t> et al. 2020, Liu et al., 2021</a:t>
            </a:r>
          </a:p>
          <a:p>
            <a:r>
              <a:rPr lang="en-US" sz="2400" dirty="0"/>
              <a:t>ML for inundation – </a:t>
            </a:r>
            <a:r>
              <a:rPr lang="en-US" sz="2400" dirty="0" err="1"/>
              <a:t>Mulia</a:t>
            </a:r>
            <a:r>
              <a:rPr lang="en-US" sz="2400" dirty="0"/>
              <a:t> et al., 2022</a:t>
            </a:r>
          </a:p>
          <a:p>
            <a:pPr marL="0" indent="0">
              <a:buNone/>
            </a:pPr>
            <a:endParaRPr lang="en-US" dirty="0"/>
          </a:p>
        </p:txBody>
      </p:sp>
      <p:sp>
        <p:nvSpPr>
          <p:cNvPr id="2" name="Title 1">
            <a:extLst>
              <a:ext uri="{FF2B5EF4-FFF2-40B4-BE49-F238E27FC236}">
                <a16:creationId xmlns:a16="http://schemas.microsoft.com/office/drawing/2014/main" id="{D3D5CD43-4264-D9FE-1104-35EC3BABE086}"/>
              </a:ext>
            </a:extLst>
          </p:cNvPr>
          <p:cNvSpPr txBox="1">
            <a:spLocks/>
          </p:cNvSpPr>
          <p:nvPr/>
        </p:nvSpPr>
        <p:spPr>
          <a:xfrm>
            <a:off x="300038" y="434588"/>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Big data approaches to forecasting</a:t>
            </a:r>
          </a:p>
        </p:txBody>
      </p:sp>
      <p:pic>
        <p:nvPicPr>
          <p:cNvPr id="17410" name="Picture 2" descr="Fig. 3">
            <a:extLst>
              <a:ext uri="{FF2B5EF4-FFF2-40B4-BE49-F238E27FC236}">
                <a16:creationId xmlns:a16="http://schemas.microsoft.com/office/drawing/2014/main" id="{4D183E74-08B5-C8B8-DA74-8F6397F04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28800"/>
            <a:ext cx="7121599" cy="40147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F6C396-BD0A-377B-0BE3-89A1C0F8A59A}"/>
              </a:ext>
            </a:extLst>
          </p:cNvPr>
          <p:cNvSpPr txBox="1"/>
          <p:nvPr/>
        </p:nvSpPr>
        <p:spPr>
          <a:xfrm>
            <a:off x="7681913" y="5715000"/>
            <a:ext cx="2205038" cy="369332"/>
          </a:xfrm>
          <a:prstGeom prst="rect">
            <a:avLst/>
          </a:prstGeom>
          <a:noFill/>
        </p:spPr>
        <p:txBody>
          <a:bodyPr wrap="square" rtlCol="0">
            <a:spAutoFit/>
          </a:bodyPr>
          <a:lstStyle/>
          <a:p>
            <a:r>
              <a:rPr lang="en-US" dirty="0"/>
              <a:t>Wang et al., 2023</a:t>
            </a:r>
          </a:p>
        </p:txBody>
      </p:sp>
    </p:spTree>
    <p:extLst>
      <p:ext uri="{BB962C8B-B14F-4D97-AF65-F5344CB8AC3E}">
        <p14:creationId xmlns:p14="http://schemas.microsoft.com/office/powerpoint/2010/main" val="1397960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6FE01-2AE4-6FBA-6E59-926C1F8C0BCC}"/>
              </a:ext>
            </a:extLst>
          </p:cNvPr>
          <p:cNvSpPr>
            <a:spLocks noGrp="1"/>
          </p:cNvSpPr>
          <p:nvPr>
            <p:ph idx="1"/>
          </p:nvPr>
        </p:nvSpPr>
        <p:spPr>
          <a:xfrm>
            <a:off x="300038" y="1577588"/>
            <a:ext cx="4500562" cy="3886199"/>
          </a:xfrm>
        </p:spPr>
        <p:txBody>
          <a:bodyPr/>
          <a:lstStyle/>
          <a:p>
            <a:r>
              <a:rPr lang="en-US" sz="2400" dirty="0"/>
              <a:t>Regional </a:t>
            </a:r>
            <a:r>
              <a:rPr lang="en-US" sz="2400" dirty="0" err="1"/>
              <a:t>wphase</a:t>
            </a:r>
            <a:r>
              <a:rPr lang="en-US" sz="2400" dirty="0"/>
              <a:t> automation</a:t>
            </a:r>
          </a:p>
          <a:p>
            <a:pPr lvl="1"/>
            <a:r>
              <a:rPr lang="en-US" sz="2400" dirty="0"/>
              <a:t>Pushing toward 15 or 10 minute solutions with regional Green’s Functions</a:t>
            </a:r>
          </a:p>
          <a:p>
            <a:r>
              <a:rPr lang="en-US" sz="2400" dirty="0"/>
              <a:t>Rupture duration, </a:t>
            </a:r>
            <a:r>
              <a:rPr lang="en-US" sz="2400" dirty="0" err="1"/>
              <a:t>M_e</a:t>
            </a:r>
            <a:r>
              <a:rPr lang="en-US" sz="2400" dirty="0"/>
              <a:t> and energy partitioning for slow tsunami earthquakes, SC module </a:t>
            </a:r>
          </a:p>
          <a:p>
            <a:r>
              <a:rPr lang="en-US" sz="2400" dirty="0"/>
              <a:t>Early-Est Td-T50 (INGV)</a:t>
            </a:r>
          </a:p>
          <a:p>
            <a:pPr marL="0" indent="0">
              <a:buNone/>
            </a:pPr>
            <a:endParaRPr lang="en-US" dirty="0"/>
          </a:p>
        </p:txBody>
      </p:sp>
      <p:sp>
        <p:nvSpPr>
          <p:cNvPr id="2" name="Title 1">
            <a:extLst>
              <a:ext uri="{FF2B5EF4-FFF2-40B4-BE49-F238E27FC236}">
                <a16:creationId xmlns:a16="http://schemas.microsoft.com/office/drawing/2014/main" id="{D3D5CD43-4264-D9FE-1104-35EC3BABE086}"/>
              </a:ext>
            </a:extLst>
          </p:cNvPr>
          <p:cNvSpPr txBox="1">
            <a:spLocks/>
          </p:cNvSpPr>
          <p:nvPr/>
        </p:nvSpPr>
        <p:spPr>
          <a:xfrm>
            <a:off x="300038" y="434588"/>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EQ source characterization advances</a:t>
            </a:r>
          </a:p>
        </p:txBody>
      </p:sp>
      <p:pic>
        <p:nvPicPr>
          <p:cNvPr id="6" name="Picture 5">
            <a:extLst>
              <a:ext uri="{FF2B5EF4-FFF2-40B4-BE49-F238E27FC236}">
                <a16:creationId xmlns:a16="http://schemas.microsoft.com/office/drawing/2014/main" id="{3357F5F5-AAB6-A518-7727-ACEE86A7C112}"/>
              </a:ext>
            </a:extLst>
          </p:cNvPr>
          <p:cNvPicPr>
            <a:picLocks noChangeAspect="1"/>
          </p:cNvPicPr>
          <p:nvPr/>
        </p:nvPicPr>
        <p:blipFill rotWithShape="1">
          <a:blip r:embed="rId2"/>
          <a:srcRect l="66667"/>
          <a:stretch/>
        </p:blipFill>
        <p:spPr>
          <a:xfrm>
            <a:off x="9076928" y="1577588"/>
            <a:ext cx="3115072" cy="4612856"/>
          </a:xfrm>
          <a:prstGeom prst="rect">
            <a:avLst/>
          </a:prstGeom>
        </p:spPr>
      </p:pic>
      <p:pic>
        <p:nvPicPr>
          <p:cNvPr id="7" name="Picture 6">
            <a:extLst>
              <a:ext uri="{FF2B5EF4-FFF2-40B4-BE49-F238E27FC236}">
                <a16:creationId xmlns:a16="http://schemas.microsoft.com/office/drawing/2014/main" id="{06FDE401-1693-B41F-5A6F-9A5A647E7917}"/>
              </a:ext>
            </a:extLst>
          </p:cNvPr>
          <p:cNvPicPr>
            <a:picLocks noChangeAspect="1"/>
          </p:cNvPicPr>
          <p:nvPr/>
        </p:nvPicPr>
        <p:blipFill rotWithShape="1">
          <a:blip r:embed="rId3"/>
          <a:srcRect l="6622" t="51465" r="6543" b="3131"/>
          <a:stretch/>
        </p:blipFill>
        <p:spPr>
          <a:xfrm>
            <a:off x="4849461" y="1471614"/>
            <a:ext cx="5394323" cy="2657474"/>
          </a:xfrm>
          <a:prstGeom prst="rect">
            <a:avLst/>
          </a:prstGeom>
        </p:spPr>
      </p:pic>
      <p:sp>
        <p:nvSpPr>
          <p:cNvPr id="8" name="TextBox 7">
            <a:extLst>
              <a:ext uri="{FF2B5EF4-FFF2-40B4-BE49-F238E27FC236}">
                <a16:creationId xmlns:a16="http://schemas.microsoft.com/office/drawing/2014/main" id="{FA172FD3-4853-348F-7937-F624A026F9CE}"/>
              </a:ext>
            </a:extLst>
          </p:cNvPr>
          <p:cNvSpPr txBox="1"/>
          <p:nvPr/>
        </p:nvSpPr>
        <p:spPr>
          <a:xfrm>
            <a:off x="5953125" y="4129088"/>
            <a:ext cx="2643188" cy="369332"/>
          </a:xfrm>
          <a:prstGeom prst="rect">
            <a:avLst/>
          </a:prstGeom>
          <a:noFill/>
        </p:spPr>
        <p:txBody>
          <a:bodyPr wrap="square" rtlCol="0">
            <a:spAutoFit/>
          </a:bodyPr>
          <a:lstStyle/>
          <a:p>
            <a:r>
              <a:rPr lang="en-US" dirty="0" err="1"/>
              <a:t>Chanony</a:t>
            </a:r>
            <a:r>
              <a:rPr lang="en-US" dirty="0"/>
              <a:t> et al., in prep</a:t>
            </a:r>
          </a:p>
        </p:txBody>
      </p:sp>
    </p:spTree>
    <p:extLst>
      <p:ext uri="{BB962C8B-B14F-4D97-AF65-F5344CB8AC3E}">
        <p14:creationId xmlns:p14="http://schemas.microsoft.com/office/powerpoint/2010/main" val="348922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6252389" y="1332222"/>
            <a:ext cx="5745299" cy="2922588"/>
          </a:xfrm>
        </p:spPr>
        <p:txBody>
          <a:bodyPr>
            <a:normAutofit/>
          </a:bodyPr>
          <a:lstStyle/>
          <a:p>
            <a:pPr algn="ctr"/>
            <a:r>
              <a:rPr lang="en-US" altLang="ja-JP" sz="3600" dirty="0">
                <a:solidFill>
                  <a:schemeClr val="bg1"/>
                </a:solidFill>
                <a:latin typeface="+mn-lt"/>
              </a:rPr>
              <a:t>WG2 Task Team TGV</a:t>
            </a:r>
          </a:p>
        </p:txBody>
      </p:sp>
      <p:sp>
        <p:nvSpPr>
          <p:cNvPr id="3" name="サブタイトル 2"/>
          <p:cNvSpPr>
            <a:spLocks noGrp="1"/>
          </p:cNvSpPr>
          <p:nvPr>
            <p:ph type="subTitle" idx="4294967295"/>
          </p:nvPr>
        </p:nvSpPr>
        <p:spPr>
          <a:xfrm>
            <a:off x="7345450" y="4254810"/>
            <a:ext cx="3559175" cy="1655762"/>
          </a:xfrm>
        </p:spPr>
        <p:txBody>
          <a:bodyPr>
            <a:normAutofit/>
          </a:bodyPr>
          <a:lstStyle/>
          <a:p>
            <a:pPr marL="0" indent="0" algn="ctr">
              <a:buNone/>
            </a:pPr>
            <a:r>
              <a:rPr lang="en-US" altLang="ja-JP" sz="2800" dirty="0">
                <a:solidFill>
                  <a:schemeClr val="bg1"/>
                </a:solidFill>
              </a:rPr>
              <a:t>Co-Chairs:</a:t>
            </a:r>
          </a:p>
          <a:p>
            <a:pPr marL="0" indent="0" algn="ctr">
              <a:buNone/>
            </a:pPr>
            <a:r>
              <a:rPr lang="en-US" altLang="ja-JP" sz="2800" dirty="0">
                <a:solidFill>
                  <a:schemeClr val="bg1"/>
                </a:solidFill>
              </a:rPr>
              <a:t>Geoff Kilgour</a:t>
            </a:r>
          </a:p>
          <a:p>
            <a:pPr marL="0" indent="0" algn="ctr">
              <a:buNone/>
            </a:pPr>
            <a:r>
              <a:rPr lang="en-US" altLang="ja-JP" sz="2800" dirty="0">
                <a:solidFill>
                  <a:schemeClr val="bg1"/>
                </a:solidFill>
              </a:rPr>
              <a:t>TBC</a:t>
            </a:r>
          </a:p>
        </p:txBody>
      </p:sp>
      <p:sp>
        <p:nvSpPr>
          <p:cNvPr id="4" name="テキスト ボックス 3">
            <a:extLst>
              <a:ext uri="{FF2B5EF4-FFF2-40B4-BE49-F238E27FC236}">
                <a16:creationId xmlns:a16="http://schemas.microsoft.com/office/drawing/2014/main" id="{4FC007AE-3D96-E082-81A4-11105E19AC55}"/>
              </a:ext>
            </a:extLst>
          </p:cNvPr>
          <p:cNvSpPr txBox="1"/>
          <p:nvPr/>
        </p:nvSpPr>
        <p:spPr>
          <a:xfrm>
            <a:off x="9469207" y="79512"/>
            <a:ext cx="2238563" cy="1015663"/>
          </a:xfrm>
          <a:prstGeom prst="rect">
            <a:avLst/>
          </a:prstGeom>
          <a:noFill/>
        </p:spPr>
        <p:txBody>
          <a:bodyPr wrap="none" rtlCol="0">
            <a:spAutoFit/>
          </a:bodyPr>
          <a:lstStyle/>
          <a:p>
            <a:pPr algn="ctr"/>
            <a:r>
              <a:rPr kumimoji="1" lang="en-US" altLang="ja-JP" sz="2000" dirty="0">
                <a:solidFill>
                  <a:schemeClr val="bg1"/>
                </a:solidFill>
                <a:latin typeface="Arial" panose="020B0604020202020204" pitchFamily="34" charset="0"/>
                <a:cs typeface="Arial" panose="020B0604020202020204" pitchFamily="34" charset="0"/>
              </a:rPr>
              <a:t>WG2 TT Network</a:t>
            </a:r>
          </a:p>
          <a:p>
            <a:pPr algn="ctr"/>
            <a:r>
              <a:rPr kumimoji="1" lang="en-US" altLang="ja-JP" sz="2000" dirty="0">
                <a:solidFill>
                  <a:schemeClr val="bg1"/>
                </a:solidFill>
                <a:latin typeface="Arial" panose="020B0604020202020204" pitchFamily="34" charset="0"/>
                <a:cs typeface="Arial" panose="020B0604020202020204" pitchFamily="34" charset="0"/>
              </a:rPr>
              <a:t>13 Sept, 2023</a:t>
            </a:r>
          </a:p>
          <a:p>
            <a:pPr algn="ctr"/>
            <a:r>
              <a:rPr kumimoji="1" lang="en-US" altLang="ja-JP" sz="2000" dirty="0">
                <a:solidFill>
                  <a:schemeClr val="bg1"/>
                </a:solidFill>
                <a:latin typeface="Arial" panose="020B0604020202020204" pitchFamily="34" charset="0"/>
                <a:cs typeface="Arial" panose="020B0604020202020204" pitchFamily="34" charset="0"/>
              </a:rPr>
              <a:t>Nuku’alofa, Tonga</a:t>
            </a:r>
            <a:endParaRPr kumimoji="1" lang="ja-JP"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4136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6FE01-2AE4-6FBA-6E59-926C1F8C0BCC}"/>
              </a:ext>
            </a:extLst>
          </p:cNvPr>
          <p:cNvSpPr>
            <a:spLocks noGrp="1"/>
          </p:cNvSpPr>
          <p:nvPr>
            <p:ph idx="1"/>
          </p:nvPr>
        </p:nvSpPr>
        <p:spPr>
          <a:xfrm>
            <a:off x="300038" y="1577588"/>
            <a:ext cx="4500562" cy="3886199"/>
          </a:xfrm>
        </p:spPr>
        <p:txBody>
          <a:bodyPr/>
          <a:lstStyle/>
          <a:p>
            <a:r>
              <a:rPr lang="en-US" sz="2400" dirty="0"/>
              <a:t>GA/GNS/NEIC/CPPT collaboration</a:t>
            </a:r>
          </a:p>
          <a:p>
            <a:r>
              <a:rPr lang="en-US" sz="2400" dirty="0"/>
              <a:t>Metadata server</a:t>
            </a:r>
          </a:p>
          <a:p>
            <a:pPr marL="0" indent="0">
              <a:buNone/>
            </a:pPr>
            <a:endParaRPr lang="en-US" dirty="0"/>
          </a:p>
        </p:txBody>
      </p:sp>
      <p:sp>
        <p:nvSpPr>
          <p:cNvPr id="2" name="Title 1">
            <a:extLst>
              <a:ext uri="{FF2B5EF4-FFF2-40B4-BE49-F238E27FC236}">
                <a16:creationId xmlns:a16="http://schemas.microsoft.com/office/drawing/2014/main" id="{D3D5CD43-4264-D9FE-1104-35EC3BABE086}"/>
              </a:ext>
            </a:extLst>
          </p:cNvPr>
          <p:cNvSpPr txBox="1">
            <a:spLocks/>
          </p:cNvSpPr>
          <p:nvPr/>
        </p:nvSpPr>
        <p:spPr>
          <a:xfrm>
            <a:off x="300038" y="434588"/>
            <a:ext cx="10651614" cy="1143000"/>
          </a:xfrm>
        </p:spPr>
        <p:txBody>
          <a:bodyPr/>
          <a:lst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a:lstStyle>
          <a:p>
            <a:r>
              <a:rPr lang="en-US" sz="3200" kern="0" dirty="0"/>
              <a:t>KAFKA clearing house prototype</a:t>
            </a:r>
          </a:p>
        </p:txBody>
      </p:sp>
      <p:pic>
        <p:nvPicPr>
          <p:cNvPr id="4" name="Picture 3">
            <a:extLst>
              <a:ext uri="{FF2B5EF4-FFF2-40B4-BE49-F238E27FC236}">
                <a16:creationId xmlns:a16="http://schemas.microsoft.com/office/drawing/2014/main" id="{2A98DA06-0F27-0548-D419-8CC1CE6A1F30}"/>
              </a:ext>
            </a:extLst>
          </p:cNvPr>
          <p:cNvPicPr>
            <a:picLocks noChangeAspect="1"/>
          </p:cNvPicPr>
          <p:nvPr/>
        </p:nvPicPr>
        <p:blipFill>
          <a:blip r:embed="rId2"/>
          <a:stretch>
            <a:fillRect/>
          </a:stretch>
        </p:blipFill>
        <p:spPr>
          <a:xfrm>
            <a:off x="3729036" y="2028488"/>
            <a:ext cx="8065938" cy="3886198"/>
          </a:xfrm>
          <a:prstGeom prst="rect">
            <a:avLst/>
          </a:prstGeom>
        </p:spPr>
      </p:pic>
    </p:spTree>
    <p:extLst>
      <p:ext uri="{BB962C8B-B14F-4D97-AF65-F5344CB8AC3E}">
        <p14:creationId xmlns:p14="http://schemas.microsoft.com/office/powerpoint/2010/main" val="3236666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5D97E-BCB8-FBD4-EDA7-F4C15929432F}"/>
              </a:ext>
            </a:extLst>
          </p:cNvPr>
          <p:cNvPicPr>
            <a:picLocks noChangeAspect="1"/>
          </p:cNvPicPr>
          <p:nvPr/>
        </p:nvPicPr>
        <p:blipFill>
          <a:blip r:embed="rId2"/>
          <a:stretch>
            <a:fillRect/>
          </a:stretch>
        </p:blipFill>
        <p:spPr>
          <a:xfrm>
            <a:off x="8817660" y="2849217"/>
            <a:ext cx="3374340" cy="4008783"/>
          </a:xfrm>
          <a:prstGeom prst="rect">
            <a:avLst/>
          </a:prstGeom>
        </p:spPr>
      </p:pic>
      <p:sp>
        <p:nvSpPr>
          <p:cNvPr id="8" name="Content Placeholder 7">
            <a:extLst>
              <a:ext uri="{FF2B5EF4-FFF2-40B4-BE49-F238E27FC236}">
                <a16:creationId xmlns:a16="http://schemas.microsoft.com/office/drawing/2014/main" id="{3C4FC582-59B8-E6C9-2578-BB86D18956D2}"/>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E814E602-8BAC-A780-3CA6-0AB270C6225A}"/>
              </a:ext>
            </a:extLst>
          </p:cNvPr>
          <p:cNvPicPr>
            <a:picLocks noChangeAspect="1"/>
          </p:cNvPicPr>
          <p:nvPr/>
        </p:nvPicPr>
        <p:blipFill>
          <a:blip r:embed="rId3"/>
          <a:stretch>
            <a:fillRect/>
          </a:stretch>
        </p:blipFill>
        <p:spPr>
          <a:xfrm>
            <a:off x="5817938" y="3773366"/>
            <a:ext cx="3148164" cy="2274511"/>
          </a:xfrm>
          <a:prstGeom prst="rect">
            <a:avLst/>
          </a:prstGeom>
        </p:spPr>
      </p:pic>
      <p:sp>
        <p:nvSpPr>
          <p:cNvPr id="12" name="Title 11">
            <a:extLst>
              <a:ext uri="{FF2B5EF4-FFF2-40B4-BE49-F238E27FC236}">
                <a16:creationId xmlns:a16="http://schemas.microsoft.com/office/drawing/2014/main" id="{6E7BAD2D-387F-68DC-4B68-3CAFFED4932D}"/>
              </a:ext>
            </a:extLst>
          </p:cNvPr>
          <p:cNvSpPr>
            <a:spLocks noGrp="1"/>
          </p:cNvSpPr>
          <p:nvPr>
            <p:ph type="title"/>
          </p:nvPr>
        </p:nvSpPr>
        <p:spPr>
          <a:xfrm>
            <a:off x="4487928" y="190263"/>
            <a:ext cx="6016902" cy="1325563"/>
          </a:xfrm>
        </p:spPr>
        <p:txBody>
          <a:bodyPr/>
          <a:lstStyle/>
          <a:p>
            <a:r>
              <a:rPr lang="en-US" dirty="0"/>
              <a:t>Candidate AI framework</a:t>
            </a:r>
          </a:p>
        </p:txBody>
      </p:sp>
      <p:sp>
        <p:nvSpPr>
          <p:cNvPr id="14" name="TextBox 13">
            <a:extLst>
              <a:ext uri="{FF2B5EF4-FFF2-40B4-BE49-F238E27FC236}">
                <a16:creationId xmlns:a16="http://schemas.microsoft.com/office/drawing/2014/main" id="{358C7FAF-C2FC-AE42-A0B3-8729CBF5BAE3}"/>
              </a:ext>
            </a:extLst>
          </p:cNvPr>
          <p:cNvSpPr txBox="1"/>
          <p:nvPr/>
        </p:nvSpPr>
        <p:spPr>
          <a:xfrm>
            <a:off x="6202430" y="5957715"/>
            <a:ext cx="2237068" cy="369332"/>
          </a:xfrm>
          <a:prstGeom prst="rect">
            <a:avLst/>
          </a:prstGeom>
          <a:noFill/>
        </p:spPr>
        <p:txBody>
          <a:bodyPr wrap="square" rtlCol="0">
            <a:spAutoFit/>
          </a:bodyPr>
          <a:lstStyle/>
          <a:p>
            <a:r>
              <a:rPr lang="en-US" dirty="0" err="1"/>
              <a:t>Gusman</a:t>
            </a:r>
            <a:r>
              <a:rPr lang="en-US" dirty="0"/>
              <a:t> and Wang</a:t>
            </a:r>
          </a:p>
        </p:txBody>
      </p:sp>
      <p:sp>
        <p:nvSpPr>
          <p:cNvPr id="15" name="TextBox 14">
            <a:extLst>
              <a:ext uri="{FF2B5EF4-FFF2-40B4-BE49-F238E27FC236}">
                <a16:creationId xmlns:a16="http://schemas.microsoft.com/office/drawing/2014/main" id="{9C4F0E25-77E2-96BB-9B3B-EC8028B50F7C}"/>
              </a:ext>
            </a:extLst>
          </p:cNvPr>
          <p:cNvSpPr txBox="1"/>
          <p:nvPr/>
        </p:nvSpPr>
        <p:spPr>
          <a:xfrm>
            <a:off x="9718847" y="2573592"/>
            <a:ext cx="3817088" cy="369332"/>
          </a:xfrm>
          <a:prstGeom prst="rect">
            <a:avLst/>
          </a:prstGeom>
          <a:noFill/>
        </p:spPr>
        <p:txBody>
          <a:bodyPr wrap="square" rtlCol="0">
            <a:spAutoFit/>
          </a:bodyPr>
          <a:lstStyle/>
          <a:p>
            <a:r>
              <a:rPr lang="en-US" dirty="0"/>
              <a:t>Liao et al. 2024</a:t>
            </a:r>
          </a:p>
        </p:txBody>
      </p:sp>
      <p:sp>
        <p:nvSpPr>
          <p:cNvPr id="16" name="TextBox 15">
            <a:extLst>
              <a:ext uri="{FF2B5EF4-FFF2-40B4-BE49-F238E27FC236}">
                <a16:creationId xmlns:a16="http://schemas.microsoft.com/office/drawing/2014/main" id="{896C0364-F204-59E9-D650-FE470D1894D4}"/>
              </a:ext>
            </a:extLst>
          </p:cNvPr>
          <p:cNvSpPr txBox="1"/>
          <p:nvPr/>
        </p:nvSpPr>
        <p:spPr>
          <a:xfrm>
            <a:off x="436861" y="6327047"/>
            <a:ext cx="3817088" cy="369332"/>
          </a:xfrm>
          <a:prstGeom prst="rect">
            <a:avLst/>
          </a:prstGeom>
          <a:noFill/>
        </p:spPr>
        <p:txBody>
          <a:bodyPr wrap="square" rtlCol="0">
            <a:spAutoFit/>
          </a:bodyPr>
          <a:lstStyle/>
          <a:p>
            <a:r>
              <a:rPr lang="en-US" dirty="0"/>
              <a:t>U.K. funded pilot on Southern Cross </a:t>
            </a:r>
          </a:p>
        </p:txBody>
      </p:sp>
      <p:pic>
        <p:nvPicPr>
          <p:cNvPr id="17" name="Picture 16">
            <a:extLst>
              <a:ext uri="{FF2B5EF4-FFF2-40B4-BE49-F238E27FC236}">
                <a16:creationId xmlns:a16="http://schemas.microsoft.com/office/drawing/2014/main" id="{2673974B-4704-FC04-4980-39CA22942AA1}"/>
              </a:ext>
            </a:extLst>
          </p:cNvPr>
          <p:cNvPicPr>
            <a:picLocks noChangeAspect="1"/>
          </p:cNvPicPr>
          <p:nvPr/>
        </p:nvPicPr>
        <p:blipFill>
          <a:blip r:embed="rId4"/>
          <a:stretch>
            <a:fillRect/>
          </a:stretch>
        </p:blipFill>
        <p:spPr>
          <a:xfrm>
            <a:off x="343511" y="112846"/>
            <a:ext cx="3545549" cy="2968610"/>
          </a:xfrm>
          <a:prstGeom prst="rect">
            <a:avLst/>
          </a:prstGeom>
        </p:spPr>
      </p:pic>
      <p:sp>
        <p:nvSpPr>
          <p:cNvPr id="2" name="Content Placeholder 2">
            <a:extLst>
              <a:ext uri="{FF2B5EF4-FFF2-40B4-BE49-F238E27FC236}">
                <a16:creationId xmlns:a16="http://schemas.microsoft.com/office/drawing/2014/main" id="{3B4AC310-4931-ECDA-FC5A-7EC39FC233C6}"/>
              </a:ext>
            </a:extLst>
          </p:cNvPr>
          <p:cNvSpPr txBox="1">
            <a:spLocks/>
          </p:cNvSpPr>
          <p:nvPr/>
        </p:nvSpPr>
        <p:spPr>
          <a:xfrm>
            <a:off x="436861" y="4067583"/>
            <a:ext cx="4765782" cy="1572050"/>
          </a:xfrm>
        </p:spPr>
        <p:txBody>
          <a:bodyPr/>
          <a:lst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a:lstStyle>
          <a:p>
            <a:pPr marL="0" indent="0">
              <a:buNone/>
            </a:pPr>
            <a:r>
              <a:rPr lang="en-US" sz="2000" kern="0" dirty="0"/>
              <a:t>Pilot based on earthquake cycle simulators and MCE from volcanoes</a:t>
            </a:r>
          </a:p>
          <a:p>
            <a:pPr marL="0" indent="0">
              <a:buNone/>
            </a:pPr>
            <a:r>
              <a:rPr lang="en-US" sz="2000" kern="0" dirty="0"/>
              <a:t>Calculating seismic (</a:t>
            </a:r>
            <a:r>
              <a:rPr lang="en-US" sz="2000" kern="0" dirty="0" err="1"/>
              <a:t>wm</a:t>
            </a:r>
            <a:r>
              <a:rPr lang="en-US" sz="2000" kern="0" dirty="0"/>
              <a:t>), GNSS (static) and tsunami (SMART+DART)</a:t>
            </a:r>
          </a:p>
          <a:p>
            <a:pPr marL="0" indent="0">
              <a:buNone/>
            </a:pPr>
            <a:r>
              <a:rPr lang="en-US" sz="2000" kern="0" dirty="0"/>
              <a:t>Scoping TEC and CI with partners (Sapienza, NASA JPL and NPL)</a:t>
            </a:r>
          </a:p>
          <a:p>
            <a:endParaRPr lang="en-US" sz="2000" kern="0" dirty="0"/>
          </a:p>
        </p:txBody>
      </p:sp>
      <p:pic>
        <p:nvPicPr>
          <p:cNvPr id="3" name="Picture 2">
            <a:extLst>
              <a:ext uri="{FF2B5EF4-FFF2-40B4-BE49-F238E27FC236}">
                <a16:creationId xmlns:a16="http://schemas.microsoft.com/office/drawing/2014/main" id="{115D67B3-610B-AD39-9C6D-AA9CBEA4742D}"/>
              </a:ext>
            </a:extLst>
          </p:cNvPr>
          <p:cNvPicPr>
            <a:picLocks noChangeAspect="1"/>
          </p:cNvPicPr>
          <p:nvPr/>
        </p:nvPicPr>
        <p:blipFill>
          <a:blip r:embed="rId5"/>
          <a:stretch>
            <a:fillRect/>
          </a:stretch>
        </p:blipFill>
        <p:spPr>
          <a:xfrm>
            <a:off x="4632111" y="810123"/>
            <a:ext cx="4349932" cy="3119648"/>
          </a:xfrm>
          <a:prstGeom prst="rect">
            <a:avLst/>
          </a:prstGeom>
        </p:spPr>
      </p:pic>
      <p:pic>
        <p:nvPicPr>
          <p:cNvPr id="4" name="Picture 3">
            <a:extLst>
              <a:ext uri="{FF2B5EF4-FFF2-40B4-BE49-F238E27FC236}">
                <a16:creationId xmlns:a16="http://schemas.microsoft.com/office/drawing/2014/main" id="{E9F24941-BD9D-B0D1-65AC-B1770EDFE194}"/>
              </a:ext>
            </a:extLst>
          </p:cNvPr>
          <p:cNvPicPr>
            <a:picLocks noChangeAspect="1"/>
          </p:cNvPicPr>
          <p:nvPr/>
        </p:nvPicPr>
        <p:blipFill>
          <a:blip r:embed="rId6"/>
          <a:stretch>
            <a:fillRect/>
          </a:stretch>
        </p:blipFill>
        <p:spPr>
          <a:xfrm>
            <a:off x="9203582" y="3021297"/>
            <a:ext cx="1621301" cy="684431"/>
          </a:xfrm>
          <a:prstGeom prst="rect">
            <a:avLst/>
          </a:prstGeom>
        </p:spPr>
      </p:pic>
    </p:spTree>
    <p:extLst>
      <p:ext uri="{BB962C8B-B14F-4D97-AF65-F5344CB8AC3E}">
        <p14:creationId xmlns:p14="http://schemas.microsoft.com/office/powerpoint/2010/main" val="331828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18542" y="183860"/>
            <a:ext cx="4931934" cy="633970"/>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Dense Array inversion strategy (one possibility)</a:t>
            </a:r>
            <a:endParaRPr kumimoji="1" lang="ja-JP" altLang="en-US" sz="2800" b="0" i="0" u="none" strike="noStrike" kern="1200" cap="none" spc="0" normalizeH="0" baseline="0" noProof="0" dirty="0">
              <a:ln>
                <a:noFill/>
              </a:ln>
              <a:effectLst/>
              <a:uLnTx/>
              <a:uFillTx/>
              <a:latin typeface="Roboto"/>
              <a:cs typeface="Helvetica"/>
            </a:endParaRPr>
          </a:p>
        </p:txBody>
      </p:sp>
      <p:sp>
        <p:nvSpPr>
          <p:cNvPr id="4" name="TextBox 3">
            <a:extLst>
              <a:ext uri="{FF2B5EF4-FFF2-40B4-BE49-F238E27FC236}">
                <a16:creationId xmlns:a16="http://schemas.microsoft.com/office/drawing/2014/main" id="{C1D56B6D-FACE-0287-05D2-B5368C1DAF0A}"/>
              </a:ext>
            </a:extLst>
          </p:cNvPr>
          <p:cNvSpPr txBox="1"/>
          <p:nvPr/>
        </p:nvSpPr>
        <p:spPr>
          <a:xfrm>
            <a:off x="219164" y="1209264"/>
            <a:ext cx="5128202" cy="4809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457200" indent="-457200" defTabSz="1300480" hangingPunct="0">
              <a:buFont typeface="Arial" panose="020B0604020202020204" pitchFamily="34" charset="0"/>
              <a:buChar char="•"/>
            </a:pPr>
            <a:endParaRPr lang="en-NZ" sz="2800" dirty="0">
              <a:latin typeface="Calibri" panose="020F0502020204030204" pitchFamily="34" charset="0"/>
            </a:endParaRPr>
          </a:p>
          <a:p>
            <a:pPr marL="457200" indent="-457200" defTabSz="1300480" hangingPunct="0">
              <a:buFont typeface="Arial" panose="020B0604020202020204" pitchFamily="34" charset="0"/>
              <a:buChar char="•"/>
            </a:pPr>
            <a:endParaRPr lang="en-NZ" sz="2800" dirty="0">
              <a:latin typeface="Calibri" panose="020F0502020204030204" pitchFamily="34" charset="0"/>
            </a:endParaRPr>
          </a:p>
          <a:p>
            <a:pPr marL="457200" indent="-457200" defTabSz="1300480" hangingPunct="0">
              <a:buFont typeface="Arial" panose="020B0604020202020204" pitchFamily="34" charset="0"/>
              <a:buChar char="•"/>
            </a:pPr>
            <a:r>
              <a:rPr lang="en-NZ" sz="2800" dirty="0">
                <a:latin typeface="Calibri" panose="020F0502020204030204" pitchFamily="34" charset="0"/>
              </a:rPr>
              <a:t>Synthetic o</a:t>
            </a:r>
            <a:r>
              <a:rPr lang="en-NZ" sz="2800" dirty="0">
                <a:effectLst/>
                <a:latin typeface="Calibri" panose="020F0502020204030204" pitchFamily="34" charset="0"/>
              </a:rPr>
              <a:t>bservations and precalculated </a:t>
            </a:r>
            <a:r>
              <a:rPr lang="en-NZ" sz="2800" dirty="0">
                <a:latin typeface="Calibri" panose="020F0502020204030204" pitchFamily="34" charset="0"/>
              </a:rPr>
              <a:t>forecasts</a:t>
            </a:r>
          </a:p>
          <a:p>
            <a:pPr marL="457200" indent="-457200" defTabSz="1300480" hangingPunct="0">
              <a:buFont typeface="Arial" panose="020B0604020202020204" pitchFamily="34" charset="0"/>
              <a:buChar char="•"/>
            </a:pPr>
            <a:r>
              <a:rPr lang="en-NZ" sz="2800" dirty="0">
                <a:effectLst/>
                <a:latin typeface="Calibri" panose="020F0502020204030204" pitchFamily="34" charset="0"/>
              </a:rPr>
              <a:t>Based on earthquake cycle simulations – </a:t>
            </a:r>
            <a:r>
              <a:rPr lang="en-NZ" sz="2800" dirty="0">
                <a:latin typeface="Calibri" panose="020F0502020204030204" pitchFamily="34" charset="0"/>
              </a:rPr>
              <a:t>millions of synthetic earthquakes</a:t>
            </a:r>
          </a:p>
          <a:p>
            <a:pPr marL="457200" indent="-457200" defTabSz="1300480" hangingPunct="0">
              <a:buFont typeface="Arial" panose="020B0604020202020204" pitchFamily="34" charset="0"/>
              <a:buChar char="•"/>
            </a:pPr>
            <a:endParaRPr lang="en-NZ" sz="2800" dirty="0">
              <a:latin typeface="Calibri" panose="020F0502020204030204" pitchFamily="34" charset="0"/>
            </a:endParaRPr>
          </a:p>
          <a:p>
            <a:pPr marL="457200" indent="-457200" defTabSz="1300480" hangingPunct="0">
              <a:buFont typeface="Arial" panose="020B0604020202020204" pitchFamily="34" charset="0"/>
              <a:buChar char="•"/>
            </a:pPr>
            <a:endParaRPr lang="en-NZ" sz="2800" dirty="0">
              <a:latin typeface="Calibri" panose="020F0502020204030204" pitchFamily="34" charset="0"/>
            </a:endParaRPr>
          </a:p>
          <a:p>
            <a:pPr marL="457200" indent="-457200" defTabSz="1300480" hangingPunct="0">
              <a:buFont typeface="Arial" panose="020B0604020202020204" pitchFamily="34" charset="0"/>
              <a:buChar char="•"/>
            </a:pPr>
            <a:endParaRPr lang="en-NZ" sz="2800" dirty="0">
              <a:effectLst/>
              <a:latin typeface="Calibri" panose="020F0502020204030204" pitchFamily="34"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pic>
        <p:nvPicPr>
          <p:cNvPr id="7" name="Picture 6">
            <a:extLst>
              <a:ext uri="{FF2B5EF4-FFF2-40B4-BE49-F238E27FC236}">
                <a16:creationId xmlns:a16="http://schemas.microsoft.com/office/drawing/2014/main" id="{AB4CCAE4-CE91-C425-762D-C69651DD15DC}"/>
              </a:ext>
            </a:extLst>
          </p:cNvPr>
          <p:cNvPicPr>
            <a:picLocks noChangeAspect="1"/>
          </p:cNvPicPr>
          <p:nvPr/>
        </p:nvPicPr>
        <p:blipFill>
          <a:blip r:embed="rId4"/>
          <a:stretch>
            <a:fillRect/>
          </a:stretch>
        </p:blipFill>
        <p:spPr>
          <a:xfrm>
            <a:off x="6844635" y="2584386"/>
            <a:ext cx="5128203" cy="3657914"/>
          </a:xfrm>
          <a:prstGeom prst="rect">
            <a:avLst/>
          </a:prstGeom>
        </p:spPr>
      </p:pic>
      <p:pic>
        <p:nvPicPr>
          <p:cNvPr id="8" name="Howell_catalog.mp4">
            <a:hlinkClick r:id="" action="ppaction://media"/>
            <a:extLst>
              <a:ext uri="{FF2B5EF4-FFF2-40B4-BE49-F238E27FC236}">
                <a16:creationId xmlns:a16="http://schemas.microsoft.com/office/drawing/2014/main" id="{2F47A565-0646-1CA4-B35A-155764E888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258002"/>
            <a:ext cx="2722391" cy="2722391"/>
          </a:xfrm>
          <a:prstGeom prst="rect">
            <a:avLst/>
          </a:prstGeom>
        </p:spPr>
      </p:pic>
      <p:pic>
        <p:nvPicPr>
          <p:cNvPr id="9" name="Picture 8">
            <a:extLst>
              <a:ext uri="{FF2B5EF4-FFF2-40B4-BE49-F238E27FC236}">
                <a16:creationId xmlns:a16="http://schemas.microsoft.com/office/drawing/2014/main" id="{0750D758-CFC0-F2AD-1889-D86C5E1F062F}"/>
              </a:ext>
            </a:extLst>
          </p:cNvPr>
          <p:cNvPicPr>
            <a:picLocks noChangeAspect="1"/>
          </p:cNvPicPr>
          <p:nvPr/>
        </p:nvPicPr>
        <p:blipFill>
          <a:blip r:embed="rId6"/>
          <a:stretch>
            <a:fillRect/>
          </a:stretch>
        </p:blipFill>
        <p:spPr>
          <a:xfrm>
            <a:off x="4252298" y="4019761"/>
            <a:ext cx="2588892" cy="2222539"/>
          </a:xfrm>
          <a:prstGeom prst="rect">
            <a:avLst/>
          </a:prstGeom>
        </p:spPr>
      </p:pic>
      <p:sp>
        <p:nvSpPr>
          <p:cNvPr id="3" name="TextBox 2">
            <a:extLst>
              <a:ext uri="{FF2B5EF4-FFF2-40B4-BE49-F238E27FC236}">
                <a16:creationId xmlns:a16="http://schemas.microsoft.com/office/drawing/2014/main" id="{7BFCEA26-DE48-3B55-E5E8-BAEFC9940F29}"/>
              </a:ext>
            </a:extLst>
          </p:cNvPr>
          <p:cNvSpPr txBox="1"/>
          <p:nvPr/>
        </p:nvSpPr>
        <p:spPr>
          <a:xfrm>
            <a:off x="7128709" y="6242300"/>
            <a:ext cx="4844129"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Roboto"/>
              </a:rPr>
              <a:t>Liao, Howell, O’Kane, NZ group</a:t>
            </a:r>
          </a:p>
        </p:txBody>
      </p:sp>
    </p:spTree>
    <p:extLst>
      <p:ext uri="{BB962C8B-B14F-4D97-AF65-F5344CB8AC3E}">
        <p14:creationId xmlns:p14="http://schemas.microsoft.com/office/powerpoint/2010/main" val="195457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E36FC-6FD2-C305-82CE-7785B2795FAB}"/>
              </a:ext>
            </a:extLst>
          </p:cNvPr>
          <p:cNvSpPr txBox="1">
            <a:spLocks/>
          </p:cNvSpPr>
          <p:nvPr/>
        </p:nvSpPr>
        <p:spPr>
          <a:xfrm>
            <a:off x="418541" y="234778"/>
            <a:ext cx="9713999" cy="657194"/>
          </a:xfrm>
          <a:solidFill>
            <a:schemeClr val="accent6">
              <a:lumMod val="40000"/>
              <a:lumOff val="60000"/>
            </a:schemeClr>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2800" b="0" i="0" u="none" strike="noStrike" kern="1200" cap="none" spc="0" normalizeH="0" baseline="0" noProof="0" dirty="0">
                <a:ln>
                  <a:noFill/>
                </a:ln>
                <a:effectLst/>
                <a:uLnTx/>
                <a:uFillTx/>
                <a:latin typeface="Roboto"/>
                <a:cs typeface="Helvetica"/>
              </a:rPr>
              <a:t>FOO</a:t>
            </a:r>
            <a:endParaRPr kumimoji="1" lang="ja-JP" altLang="en-US" sz="2800" b="0" i="0" u="none" strike="noStrike" kern="1200" cap="none" spc="0" normalizeH="0" baseline="0" noProof="0" dirty="0">
              <a:ln>
                <a:noFill/>
              </a:ln>
              <a:effectLst/>
              <a:uLnTx/>
              <a:uFillTx/>
              <a:latin typeface="Roboto"/>
              <a:cs typeface="Helvetica"/>
            </a:endParaRPr>
          </a:p>
        </p:txBody>
      </p:sp>
      <p:sp>
        <p:nvSpPr>
          <p:cNvPr id="3" name="TextBox 2">
            <a:extLst>
              <a:ext uri="{FF2B5EF4-FFF2-40B4-BE49-F238E27FC236}">
                <a16:creationId xmlns:a16="http://schemas.microsoft.com/office/drawing/2014/main" id="{D9A0AB36-7EAD-AC18-169C-4B6E0BD2454A}"/>
              </a:ext>
            </a:extLst>
          </p:cNvPr>
          <p:cNvSpPr txBox="1"/>
          <p:nvPr/>
        </p:nvSpPr>
        <p:spPr>
          <a:xfrm>
            <a:off x="148282" y="1938361"/>
            <a:ext cx="11378123" cy="3904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lvl="0">
              <a:lnSpc>
                <a:spcPct val="107000"/>
              </a:lnSpc>
            </a:pPr>
            <a:r>
              <a:rPr lang="fr-FR" sz="2800" kern="100" dirty="0" err="1">
                <a:effectLst/>
                <a:latin typeface="Aptos" panose="020B0004020202020204" pitchFamily="34" charset="0"/>
                <a:ea typeface="Aptos" panose="020B0004020202020204" pitchFamily="34" charset="0"/>
                <a:cs typeface="Times New Roman" panose="02020603050405020304" pitchFamily="18" charset="0"/>
              </a:rPr>
              <a:t>Terms</a:t>
            </a:r>
            <a:r>
              <a:rPr lang="fr-FR" sz="2800" kern="100" dirty="0">
                <a:effectLst/>
                <a:latin typeface="Aptos" panose="020B0004020202020204" pitchFamily="34" charset="0"/>
                <a:ea typeface="Aptos" panose="020B0004020202020204" pitchFamily="34" charset="0"/>
                <a:cs typeface="Times New Roman" panose="02020603050405020304" pitchFamily="18" charset="0"/>
              </a:rPr>
              <a:t> Of Reference</a:t>
            </a:r>
          </a:p>
          <a:p>
            <a:pPr marL="342900" lvl="0" indent="-342900">
              <a:lnSpc>
                <a:spcPct val="107000"/>
              </a:lnSpc>
              <a:buFont typeface="+mj-lt"/>
              <a:buAutoNum type="arabicPeriod"/>
            </a:pPr>
            <a:r>
              <a:rPr lang="fr-FR" sz="2000" kern="100" dirty="0">
                <a:effectLst/>
                <a:latin typeface="Aptos" panose="020B0004020202020204" pitchFamily="34" charset="0"/>
                <a:ea typeface="Aptos" panose="020B0004020202020204" pitchFamily="34" charset="0"/>
                <a:cs typeface="Times New Roman" panose="02020603050405020304" pitchFamily="18" charset="0"/>
              </a:rPr>
              <a:t>Compare and document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existing</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strategies</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for </a:t>
            </a:r>
            <a:r>
              <a:rPr lang="fr-FR"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source-</a:t>
            </a:r>
            <a:r>
              <a:rPr lang="fr-FR" sz="20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independent</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tsunami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early</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warning and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quantify</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and document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their</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operational</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usefulness</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Efforts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will</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include</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consideration</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of </a:t>
            </a:r>
            <a:r>
              <a:rPr lang="fr-FR" sz="2000" kern="100" dirty="0" err="1">
                <a:effectLst/>
                <a:latin typeface="Aptos" panose="020B0004020202020204" pitchFamily="34" charset="0"/>
                <a:ea typeface="Aptos" panose="020B0004020202020204" pitchFamily="34" charset="0"/>
                <a:cs typeface="Times New Roman" panose="02020603050405020304" pitchFamily="18" charset="0"/>
              </a:rPr>
              <a:t>both</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existing</a:t>
            </a:r>
            <a:r>
              <a:rPr lang="fr-FR"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and </a:t>
            </a:r>
            <a:r>
              <a:rPr lang="fr-FR" sz="20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emerging</a:t>
            </a:r>
            <a:r>
              <a:rPr lang="fr-FR"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fr-FR" sz="2000" kern="100" dirty="0" err="1">
                <a:solidFill>
                  <a:srgbClr val="FF0000"/>
                </a:solidFill>
                <a:effectLst/>
                <a:latin typeface="Aptos" panose="020B0004020202020204" pitchFamily="34" charset="0"/>
                <a:ea typeface="Aptos" panose="020B0004020202020204" pitchFamily="34" charset="0"/>
                <a:cs typeface="Times New Roman" panose="02020603050405020304" pitchFamily="18" charset="0"/>
              </a:rPr>
              <a:t>ocean</a:t>
            </a:r>
            <a:r>
              <a:rPr lang="fr-FR"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observations</a:t>
            </a:r>
            <a:r>
              <a:rPr lang="fr-FR" sz="2000" kern="100" dirty="0">
                <a:effectLst/>
                <a:latin typeface="Aptos" panose="020B0004020202020204" pitchFamily="34" charset="0"/>
                <a:ea typeface="Aptos" panose="020B0004020202020204" pitchFamily="34" charset="0"/>
                <a:cs typeface="Times New Roman" panose="02020603050405020304" pitchFamily="18" charset="0"/>
              </a:rPr>
              <a:t> technologies  and techniques.</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1200"/>
              </a:spcAft>
              <a:buFont typeface="+mj-lt"/>
              <a:buAutoNum type="arabicPeriod"/>
            </a:pPr>
            <a:r>
              <a:rPr lang="en-GB" sz="2000" kern="0" dirty="0">
                <a:effectLst/>
                <a:latin typeface="Arial" panose="020B0604020202020204" pitchFamily="34" charset="0"/>
                <a:ea typeface="Times New Roman" panose="02020603050405020304" pitchFamily="18" charset="0"/>
                <a:cs typeface="Times New Roman" panose="02020603050405020304" pitchFamily="18" charset="0"/>
              </a:rPr>
              <a:t>Connect with appropriate entities in the WMO and IOC Oceanographic communities to allow best-practice direct observation driven forecasting techniques to be assessed for their usefulness in TEW.</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1200"/>
              </a:spcAft>
              <a:buFont typeface="+mj-lt"/>
              <a:buAutoNum type="arabicPeriod"/>
            </a:pPr>
            <a:r>
              <a:rPr lang="en-GB" sz="2000" kern="0" dirty="0">
                <a:effectLst/>
                <a:latin typeface="Arial" panose="020B0604020202020204" pitchFamily="34" charset="0"/>
                <a:ea typeface="Times New Roman" panose="02020603050405020304" pitchFamily="18" charset="0"/>
                <a:cs typeface="Times New Roman" panose="02020603050405020304" pitchFamily="18" charset="0"/>
              </a:rPr>
              <a:t>Align efforts with the TT Integrated PTWS Sensor Networks to ensure that existing and likely future monitoring systems support TT recommendations.</a:t>
            </a:r>
            <a:endParaRPr lang="en-NZ"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l" defTabSz="130048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35691225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222124" y="2184682"/>
            <a:ext cx="5570614" cy="1077218"/>
          </a:xfrm>
          <a:prstGeom prst="rect">
            <a:avLst/>
          </a:prstGeom>
        </p:spPr>
        <p:txBody>
          <a:bodyPr wrap="square">
            <a:spAutoFit/>
          </a:bodyPr>
          <a:lstStyle/>
          <a:p>
            <a:pPr algn="ctr"/>
            <a:r>
              <a:rPr kumimoji="1" lang="en-US" altLang="ja-JP"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very much for your kind attention.</a:t>
            </a:r>
            <a:endParaRPr kumimoji="1" lang="ja-JP" alt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1407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335666" y="208344"/>
            <a:ext cx="8709949"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3600" dirty="0">
                <a:solidFill>
                  <a:srgbClr val="000000"/>
                </a:solidFill>
                <a:sym typeface="Roboto"/>
              </a:rPr>
              <a:t>TT TGV</a:t>
            </a:r>
            <a:endParaRPr kumimoji="0" lang="en-US" sz="3600" b="0" i="0" u="none" strike="noStrike" cap="none" spc="0" normalizeH="0" baseline="0" dirty="0">
              <a:ln>
                <a:noFill/>
              </a:ln>
              <a:solidFill>
                <a:srgbClr val="000000"/>
              </a:solidFill>
              <a:effectLst/>
              <a:uFillTx/>
              <a:latin typeface="+mn-lt"/>
              <a:ea typeface="+mn-ea"/>
              <a:cs typeface="+mn-cs"/>
              <a:sym typeface="Roboto"/>
            </a:endParaRPr>
          </a:p>
        </p:txBody>
      </p:sp>
      <p:sp>
        <p:nvSpPr>
          <p:cNvPr id="5" name="TextBox 4">
            <a:extLst>
              <a:ext uri="{FF2B5EF4-FFF2-40B4-BE49-F238E27FC236}">
                <a16:creationId xmlns:a16="http://schemas.microsoft.com/office/drawing/2014/main" id="{F2CBD03E-C2D0-6237-66A7-54CA5EFE994E}"/>
              </a:ext>
            </a:extLst>
          </p:cNvPr>
          <p:cNvSpPr txBox="1"/>
          <p:nvPr/>
        </p:nvSpPr>
        <p:spPr>
          <a:xfrm>
            <a:off x="335666" y="1498243"/>
            <a:ext cx="10192634" cy="33855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800" dirty="0" err="1">
                <a:effectLst/>
                <a:latin typeface="ArialMT"/>
              </a:rPr>
              <a:t>To</a:t>
            </a:r>
            <a:r>
              <a:rPr lang="en-NZ" sz="2800" dirty="0" err="1">
                <a:latin typeface="ArialMT"/>
              </a:rPr>
              <a:t>R</a:t>
            </a:r>
            <a:endParaRPr lang="en-NZ" sz="2800" dirty="0">
              <a:latin typeface="ArialMT"/>
            </a:endParaRPr>
          </a:p>
          <a:p>
            <a:pPr marL="285750" indent="-285750">
              <a:buFont typeface="Arial" panose="020B0604020202020204" pitchFamily="34" charset="0"/>
              <a:buChar char="•"/>
            </a:pPr>
            <a:r>
              <a:rPr lang="en-NZ" sz="2800" dirty="0">
                <a:effectLst/>
                <a:latin typeface="ArialMT"/>
              </a:rPr>
              <a:t>Open discussion for MS advances or work in train</a:t>
            </a:r>
          </a:p>
          <a:p>
            <a:r>
              <a:rPr lang="en-NZ" sz="2800" dirty="0">
                <a:latin typeface="ArialMT"/>
              </a:rPr>
              <a:t>	</a:t>
            </a:r>
            <a:r>
              <a:rPr lang="en-NZ" sz="2800" dirty="0">
                <a:effectLst/>
                <a:latin typeface="ArialMT"/>
              </a:rPr>
              <a:t>NZ progress</a:t>
            </a:r>
          </a:p>
          <a:p>
            <a:pPr marL="285750" indent="-285750">
              <a:buFont typeface="Arial" panose="020B0604020202020204" pitchFamily="34" charset="0"/>
              <a:buChar char="•"/>
            </a:pPr>
            <a:r>
              <a:rPr lang="en-NZ" sz="2800" dirty="0">
                <a:latin typeface="ArialMT"/>
              </a:rPr>
              <a:t>Gaps</a:t>
            </a:r>
          </a:p>
          <a:p>
            <a:pPr marL="285750" indent="-285750">
              <a:buFont typeface="Arial" panose="020B0604020202020204" pitchFamily="34" charset="0"/>
              <a:buChar char="•"/>
            </a:pPr>
            <a:r>
              <a:rPr lang="en-NZ" sz="2800" dirty="0">
                <a:latin typeface="ArialMT"/>
              </a:rPr>
              <a:t>Discussion of interactions with TT FOO</a:t>
            </a:r>
          </a:p>
          <a:p>
            <a:pPr marL="285750" indent="-285750">
              <a:buFont typeface="Arial" panose="020B0604020202020204" pitchFamily="34" charset="0"/>
              <a:buChar char="•"/>
            </a:pPr>
            <a:r>
              <a:rPr lang="en-NZ" sz="2800" dirty="0">
                <a:effectLst/>
                <a:latin typeface="ArialMT"/>
              </a:rPr>
              <a:t>Discussion of interactions with WG1</a:t>
            </a:r>
          </a:p>
          <a:p>
            <a:pPr marL="285750" indent="-285750">
              <a:buFont typeface="Arial" panose="020B0604020202020204" pitchFamily="34" charset="0"/>
              <a:buChar char="•"/>
            </a:pPr>
            <a:r>
              <a:rPr lang="en-NZ" sz="2800" dirty="0" err="1">
                <a:latin typeface="ArialMT"/>
              </a:rPr>
              <a:t>AoB</a:t>
            </a:r>
            <a:endParaRPr lang="en-NZ" sz="2800" dirty="0">
              <a:effectLst/>
              <a:latin typeface="ArialMT"/>
            </a:endParaRPr>
          </a:p>
          <a:p>
            <a:endParaRPr lang="en-NZ" sz="1800" dirty="0">
              <a:effectLst/>
              <a:latin typeface="ArialMT"/>
            </a:endParaRPr>
          </a:p>
        </p:txBody>
      </p:sp>
    </p:spTree>
    <p:extLst>
      <p:ext uri="{BB962C8B-B14F-4D97-AF65-F5344CB8AC3E}">
        <p14:creationId xmlns:p14="http://schemas.microsoft.com/office/powerpoint/2010/main" val="34615866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335666" y="208344"/>
            <a:ext cx="8709949"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3600" dirty="0">
                <a:solidFill>
                  <a:srgbClr val="000000"/>
                </a:solidFill>
                <a:sym typeface="Roboto"/>
              </a:rPr>
              <a:t>TT TGV</a:t>
            </a:r>
            <a:endParaRPr kumimoji="0" lang="en-US" sz="3600" b="0" i="0" u="none" strike="noStrike" cap="none" spc="0" normalizeH="0" baseline="0" dirty="0">
              <a:ln>
                <a:noFill/>
              </a:ln>
              <a:solidFill>
                <a:srgbClr val="000000"/>
              </a:solidFill>
              <a:effectLst/>
              <a:uFillTx/>
              <a:latin typeface="+mn-lt"/>
              <a:ea typeface="+mn-ea"/>
              <a:cs typeface="+mn-cs"/>
              <a:sym typeface="Roboto"/>
            </a:endParaRPr>
          </a:p>
        </p:txBody>
      </p:sp>
      <p:sp>
        <p:nvSpPr>
          <p:cNvPr id="5" name="TextBox 4">
            <a:extLst>
              <a:ext uri="{FF2B5EF4-FFF2-40B4-BE49-F238E27FC236}">
                <a16:creationId xmlns:a16="http://schemas.microsoft.com/office/drawing/2014/main" id="{F2CBD03E-C2D0-6237-66A7-54CA5EFE994E}"/>
              </a:ext>
            </a:extLst>
          </p:cNvPr>
          <p:cNvSpPr txBox="1"/>
          <p:nvPr/>
        </p:nvSpPr>
        <p:spPr>
          <a:xfrm>
            <a:off x="335666" y="1498243"/>
            <a:ext cx="10192634"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Font typeface="+mj-lt"/>
              <a:buAutoNum type="arabicPeriod"/>
            </a:pPr>
            <a:r>
              <a:rPr lang="en-NZ" sz="1800" dirty="0">
                <a:effectLst/>
                <a:latin typeface="ArialMT"/>
              </a:rPr>
              <a:t>To confirm the list of volcanoes identified by the TGV as posing a potential threat to the Pacific (referred in Annex 4 Technical Series 183), to identify additional potential threat volcanoes, and continually review the list. </a:t>
            </a:r>
          </a:p>
          <a:p>
            <a:pPr>
              <a:buFont typeface="+mj-lt"/>
              <a:buAutoNum type="arabicPeriod"/>
            </a:pPr>
            <a:r>
              <a:rPr lang="en-NZ" sz="1800" dirty="0">
                <a:effectLst/>
                <a:latin typeface="ArialMT"/>
              </a:rPr>
              <a:t>Among the volcanoes with potential tsunami threat, to identify those with implemented tsunami hazard assessment, monitoring, warning, and preparedness systems. </a:t>
            </a:r>
            <a:endParaRPr lang="en-NZ" dirty="0"/>
          </a:p>
          <a:p>
            <a:r>
              <a:rPr lang="en-NZ" sz="1800" dirty="0">
                <a:effectLst/>
                <a:latin typeface="ArialMT"/>
              </a:rPr>
              <a:t>4. </a:t>
            </a:r>
            <a:r>
              <a:rPr lang="en-NZ" sz="1800" dirty="0">
                <a:solidFill>
                  <a:srgbClr val="212121"/>
                </a:solidFill>
                <a:effectLst/>
                <a:latin typeface="ArialMT"/>
              </a:rPr>
              <a:t>To establish direct collaboration between ICG/PTWS member states and IAVCEI to facilitate the contribution of PTWS tsunami expertise to the monitoring and warning </a:t>
            </a:r>
            <a:endParaRPr lang="en-NZ" dirty="0"/>
          </a:p>
          <a:p>
            <a:r>
              <a:rPr lang="en-NZ" sz="1800" dirty="0">
                <a:solidFill>
                  <a:srgbClr val="212121"/>
                </a:solidFill>
                <a:effectLst/>
                <a:latin typeface="ArialMT"/>
              </a:rPr>
              <a:t>capability of existing volcano monitoring centres or NTWCs, as appropriate </a:t>
            </a:r>
            <a:endParaRPr lang="en-NZ" dirty="0"/>
          </a:p>
          <a:p>
            <a:r>
              <a:rPr lang="en-NZ" sz="1800" dirty="0">
                <a:solidFill>
                  <a:srgbClr val="212121"/>
                </a:solidFill>
                <a:effectLst/>
                <a:latin typeface="ArialMT"/>
              </a:rPr>
              <a:t>Identify potential volcanic partners in countries and international bodies, and </a:t>
            </a:r>
            <a:endParaRPr lang="en-NZ" dirty="0"/>
          </a:p>
          <a:p>
            <a:r>
              <a:rPr lang="en-NZ" sz="1800" dirty="0">
                <a:solidFill>
                  <a:srgbClr val="212121"/>
                </a:solidFill>
                <a:effectLst/>
                <a:latin typeface="ArialMT"/>
              </a:rPr>
              <a:t>recommend collaboration opportunities with them to improve tsunami early warning and to support the downstream decision makers affected by the volcanically-generated </a:t>
            </a:r>
            <a:endParaRPr lang="en-NZ" dirty="0"/>
          </a:p>
          <a:p>
            <a:r>
              <a:rPr lang="en-NZ" sz="1800" dirty="0">
                <a:solidFill>
                  <a:srgbClr val="212121"/>
                </a:solidFill>
                <a:effectLst/>
                <a:latin typeface="ArialMT"/>
              </a:rPr>
              <a:t>tsunami </a:t>
            </a:r>
            <a:endParaRPr lang="en-NZ" dirty="0"/>
          </a:p>
          <a:p>
            <a:pPr>
              <a:buFont typeface="+mj-lt"/>
              <a:buAutoNum type="arabicPeriod" startAt="5"/>
            </a:pPr>
            <a:r>
              <a:rPr lang="en-NZ" sz="1800" dirty="0">
                <a:effectLst/>
                <a:latin typeface="ArialMT"/>
              </a:rPr>
              <a:t>To develop guidelines on SOPs to monitor, detect, warn, and prepare for any volcano-induced tsunami waves. </a:t>
            </a:r>
          </a:p>
        </p:txBody>
      </p:sp>
    </p:spTree>
    <p:extLst>
      <p:ext uri="{BB962C8B-B14F-4D97-AF65-F5344CB8AC3E}">
        <p14:creationId xmlns:p14="http://schemas.microsoft.com/office/powerpoint/2010/main" val="20730973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335666" y="208344"/>
            <a:ext cx="8709949"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571500" marR="0" indent="-571500" algn="l" defTabSz="130048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Roboto"/>
              </a:rPr>
              <a:t>New Zealand </a:t>
            </a:r>
            <a:r>
              <a:rPr lang="en-US" sz="3600" dirty="0">
                <a:solidFill>
                  <a:srgbClr val="000000"/>
                </a:solidFill>
                <a:sym typeface="Roboto"/>
              </a:rPr>
              <a:t>interim approach</a:t>
            </a:r>
            <a:endParaRPr kumimoji="0" lang="en-US" sz="3600" b="0" i="0" u="none" strike="noStrike" cap="none" spc="0" normalizeH="0" baseline="0" dirty="0">
              <a:ln>
                <a:noFill/>
              </a:ln>
              <a:solidFill>
                <a:srgbClr val="000000"/>
              </a:solidFill>
              <a:effectLst/>
              <a:uFillTx/>
              <a:latin typeface="+mn-lt"/>
              <a:ea typeface="+mn-ea"/>
              <a:cs typeface="+mn-cs"/>
              <a:sym typeface="Roboto"/>
            </a:endParaRPr>
          </a:p>
        </p:txBody>
      </p:sp>
      <p:pic>
        <p:nvPicPr>
          <p:cNvPr id="2" name="Picture 1">
            <a:extLst>
              <a:ext uri="{FF2B5EF4-FFF2-40B4-BE49-F238E27FC236}">
                <a16:creationId xmlns:a16="http://schemas.microsoft.com/office/drawing/2014/main" id="{F2BB04EE-A119-EEF6-4174-2A45063A3B19}"/>
              </a:ext>
            </a:extLst>
          </p:cNvPr>
          <p:cNvPicPr>
            <a:picLocks noChangeAspect="1"/>
          </p:cNvPicPr>
          <p:nvPr/>
        </p:nvPicPr>
        <p:blipFill>
          <a:blip r:embed="rId2"/>
          <a:stretch>
            <a:fillRect/>
          </a:stretch>
        </p:blipFill>
        <p:spPr>
          <a:xfrm>
            <a:off x="5843000" y="1282535"/>
            <a:ext cx="4115449" cy="4701078"/>
          </a:xfrm>
          <a:prstGeom prst="rect">
            <a:avLst/>
          </a:prstGeom>
        </p:spPr>
      </p:pic>
      <p:sp>
        <p:nvSpPr>
          <p:cNvPr id="3" name="TextBox 2">
            <a:extLst>
              <a:ext uri="{FF2B5EF4-FFF2-40B4-BE49-F238E27FC236}">
                <a16:creationId xmlns:a16="http://schemas.microsoft.com/office/drawing/2014/main" id="{5FA022A5-0EF6-226C-1504-93B9B77ABB87}"/>
              </a:ext>
            </a:extLst>
          </p:cNvPr>
          <p:cNvSpPr txBox="1"/>
          <p:nvPr/>
        </p:nvSpPr>
        <p:spPr>
          <a:xfrm>
            <a:off x="537372" y="1578924"/>
            <a:ext cx="4989369"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1800" dirty="0">
                <a:effectLst/>
                <a:latin typeface="ArialMT"/>
              </a:rPr>
              <a:t>28 volcanoes identified with tsunamigenic potential and short travel times</a:t>
            </a:r>
          </a:p>
          <a:p>
            <a:pPr marL="285750" indent="-285750">
              <a:buFont typeface="Arial" panose="020B0604020202020204" pitchFamily="34" charset="0"/>
              <a:buChar char="•"/>
            </a:pPr>
            <a:r>
              <a:rPr lang="en-NZ" dirty="0">
                <a:latin typeface="ArialMT"/>
              </a:rPr>
              <a:t>Includes both oceanic and terrestrial sources</a:t>
            </a:r>
          </a:p>
          <a:p>
            <a:endParaRPr lang="en-NZ" dirty="0">
              <a:latin typeface="ArialMT"/>
            </a:endParaRPr>
          </a:p>
          <a:p>
            <a:pPr marL="285750" indent="-285750">
              <a:buFont typeface="Arial" panose="020B0604020202020204" pitchFamily="34" charset="0"/>
              <a:buChar char="•"/>
            </a:pPr>
            <a:endParaRPr lang="en-NZ" sz="1800" dirty="0">
              <a:effectLst/>
              <a:latin typeface="ArialMT"/>
            </a:endParaRPr>
          </a:p>
        </p:txBody>
      </p:sp>
      <p:sp>
        <p:nvSpPr>
          <p:cNvPr id="5" name="TextBox 4">
            <a:extLst>
              <a:ext uri="{FF2B5EF4-FFF2-40B4-BE49-F238E27FC236}">
                <a16:creationId xmlns:a16="http://schemas.microsoft.com/office/drawing/2014/main" id="{A994F89F-0188-EE1E-3FFE-A3B1995879D1}"/>
              </a:ext>
            </a:extLst>
          </p:cNvPr>
          <p:cNvSpPr txBox="1"/>
          <p:nvPr/>
        </p:nvSpPr>
        <p:spPr>
          <a:xfrm>
            <a:off x="6096000" y="5818909"/>
            <a:ext cx="417870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Roboto"/>
              </a:rPr>
              <a:t>Gusman</a:t>
            </a:r>
            <a:r>
              <a:rPr kumimoji="0" lang="en-US" sz="2400" b="0" i="0" u="none" strike="noStrike" cap="none" spc="0" normalizeH="0" baseline="0" dirty="0">
                <a:ln>
                  <a:noFill/>
                </a:ln>
                <a:solidFill>
                  <a:srgbClr val="000000"/>
                </a:solidFill>
                <a:effectLst/>
                <a:uFillTx/>
                <a:latin typeface="+mn-lt"/>
                <a:ea typeface="+mn-ea"/>
                <a:cs typeface="+mn-cs"/>
                <a:sym typeface="Roboto"/>
              </a:rPr>
              <a:t> and Wang, 2024</a:t>
            </a:r>
          </a:p>
        </p:txBody>
      </p:sp>
    </p:spTree>
    <p:extLst>
      <p:ext uri="{BB962C8B-B14F-4D97-AF65-F5344CB8AC3E}">
        <p14:creationId xmlns:p14="http://schemas.microsoft.com/office/powerpoint/2010/main" val="28914677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160855" y="1381776"/>
            <a:ext cx="5041741"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mn-lt"/>
                <a:ea typeface="+mn-ea"/>
                <a:cs typeface="+mn-cs"/>
                <a:sym typeface="Roboto"/>
              </a:rPr>
              <a:t>Maximum credible tsunami for direct generation (not coupled acoustic wave)</a:t>
            </a:r>
          </a:p>
        </p:txBody>
      </p:sp>
      <p:sp>
        <p:nvSpPr>
          <p:cNvPr id="3" name="TextBox 2">
            <a:extLst>
              <a:ext uri="{FF2B5EF4-FFF2-40B4-BE49-F238E27FC236}">
                <a16:creationId xmlns:a16="http://schemas.microsoft.com/office/drawing/2014/main" id="{5FA022A5-0EF6-226C-1504-93B9B77ABB87}"/>
              </a:ext>
            </a:extLst>
          </p:cNvPr>
          <p:cNvSpPr txBox="1"/>
          <p:nvPr/>
        </p:nvSpPr>
        <p:spPr>
          <a:xfrm>
            <a:off x="429795" y="3979185"/>
            <a:ext cx="4989369"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400" dirty="0">
                <a:effectLst/>
                <a:latin typeface="ArialMT"/>
              </a:rPr>
              <a:t>Symmetric</a:t>
            </a:r>
          </a:p>
          <a:p>
            <a:pPr marL="285750" indent="-285750">
              <a:buFont typeface="Arial" panose="020B0604020202020204" pitchFamily="34" charset="0"/>
              <a:buChar char="•"/>
            </a:pPr>
            <a:r>
              <a:rPr lang="en-NZ" sz="2400" dirty="0">
                <a:latin typeface="ArialMT"/>
              </a:rPr>
              <a:t>Conservative</a:t>
            </a:r>
          </a:p>
          <a:p>
            <a:pPr marL="285750" indent="-285750">
              <a:buFont typeface="Arial" panose="020B0604020202020204" pitchFamily="34" charset="0"/>
              <a:buChar char="•"/>
            </a:pPr>
            <a:r>
              <a:rPr lang="en-NZ" sz="2400" dirty="0">
                <a:latin typeface="ArialMT"/>
              </a:rPr>
              <a:t>To be iterated in expert panel</a:t>
            </a:r>
          </a:p>
          <a:p>
            <a:endParaRPr lang="en-NZ" dirty="0">
              <a:latin typeface="ArialMT"/>
            </a:endParaRPr>
          </a:p>
          <a:p>
            <a:pPr marL="285750" indent="-285750">
              <a:buFont typeface="Arial" panose="020B0604020202020204" pitchFamily="34" charset="0"/>
              <a:buChar char="•"/>
            </a:pPr>
            <a:endParaRPr lang="en-NZ" sz="1800" dirty="0">
              <a:effectLst/>
              <a:latin typeface="ArialMT"/>
            </a:endParaRPr>
          </a:p>
        </p:txBody>
      </p:sp>
      <p:pic>
        <p:nvPicPr>
          <p:cNvPr id="5" name="Picture 4">
            <a:extLst>
              <a:ext uri="{FF2B5EF4-FFF2-40B4-BE49-F238E27FC236}">
                <a16:creationId xmlns:a16="http://schemas.microsoft.com/office/drawing/2014/main" id="{87EA4EE0-EDFF-1AD2-E40B-9FF2A0A81296}"/>
              </a:ext>
            </a:extLst>
          </p:cNvPr>
          <p:cNvPicPr>
            <a:picLocks noChangeAspect="1"/>
          </p:cNvPicPr>
          <p:nvPr/>
        </p:nvPicPr>
        <p:blipFill>
          <a:blip r:embed="rId2"/>
          <a:stretch>
            <a:fillRect/>
          </a:stretch>
        </p:blipFill>
        <p:spPr>
          <a:xfrm>
            <a:off x="5202596" y="1425450"/>
            <a:ext cx="6413079" cy="4607265"/>
          </a:xfrm>
          <a:prstGeom prst="rect">
            <a:avLst/>
          </a:prstGeom>
        </p:spPr>
      </p:pic>
      <p:sp>
        <p:nvSpPr>
          <p:cNvPr id="2" name="TextBox 1">
            <a:extLst>
              <a:ext uri="{FF2B5EF4-FFF2-40B4-BE49-F238E27FC236}">
                <a16:creationId xmlns:a16="http://schemas.microsoft.com/office/drawing/2014/main" id="{4B89A6BE-433D-F4A9-452B-B3AFECE6D396}"/>
              </a:ext>
            </a:extLst>
          </p:cNvPr>
          <p:cNvSpPr txBox="1"/>
          <p:nvPr/>
        </p:nvSpPr>
        <p:spPr>
          <a:xfrm>
            <a:off x="3113242" y="5826065"/>
            <a:ext cx="417870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Roboto"/>
              </a:rPr>
              <a:t>Gusman</a:t>
            </a:r>
            <a:r>
              <a:rPr kumimoji="0" lang="en-US" sz="2400" b="0" i="0" u="none" strike="noStrike" cap="none" spc="0" normalizeH="0" baseline="0" dirty="0">
                <a:ln>
                  <a:noFill/>
                </a:ln>
                <a:solidFill>
                  <a:srgbClr val="000000"/>
                </a:solidFill>
                <a:effectLst/>
                <a:uFillTx/>
                <a:latin typeface="+mn-lt"/>
                <a:ea typeface="+mn-ea"/>
                <a:cs typeface="+mn-cs"/>
                <a:sym typeface="Roboto"/>
              </a:rPr>
              <a:t> and Wang, 2024</a:t>
            </a:r>
          </a:p>
        </p:txBody>
      </p:sp>
    </p:spTree>
    <p:extLst>
      <p:ext uri="{BB962C8B-B14F-4D97-AF65-F5344CB8AC3E}">
        <p14:creationId xmlns:p14="http://schemas.microsoft.com/office/powerpoint/2010/main" val="41593255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658396" y="250758"/>
            <a:ext cx="5041741"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mn-lt"/>
                <a:ea typeface="+mn-ea"/>
                <a:cs typeface="+mn-cs"/>
                <a:sym typeface="Roboto"/>
              </a:rPr>
              <a:t>Modelling</a:t>
            </a:r>
          </a:p>
        </p:txBody>
      </p:sp>
      <p:sp>
        <p:nvSpPr>
          <p:cNvPr id="3" name="TextBox 2">
            <a:extLst>
              <a:ext uri="{FF2B5EF4-FFF2-40B4-BE49-F238E27FC236}">
                <a16:creationId xmlns:a16="http://schemas.microsoft.com/office/drawing/2014/main" id="{5FA022A5-0EF6-226C-1504-93B9B77ABB87}"/>
              </a:ext>
            </a:extLst>
          </p:cNvPr>
          <p:cNvSpPr txBox="1"/>
          <p:nvPr/>
        </p:nvSpPr>
        <p:spPr>
          <a:xfrm>
            <a:off x="251669" y="1733527"/>
            <a:ext cx="3755555" cy="2492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400" dirty="0">
                <a:effectLst/>
                <a:latin typeface="ArialMT"/>
              </a:rPr>
              <a:t>Nested Grids (120, 60, 15 and 15 arcseconds</a:t>
            </a:r>
          </a:p>
          <a:p>
            <a:pPr marL="285750" indent="-285750">
              <a:buFont typeface="Arial" panose="020B0604020202020204" pitchFamily="34" charset="0"/>
              <a:buChar char="•"/>
            </a:pPr>
            <a:r>
              <a:rPr lang="en-NZ" sz="2400" dirty="0">
                <a:latin typeface="ArialMT"/>
              </a:rPr>
              <a:t>Hybrid shallow water non-linear and deep water linear equations</a:t>
            </a:r>
          </a:p>
          <a:p>
            <a:endParaRPr lang="en-NZ" dirty="0">
              <a:latin typeface="ArialMT"/>
            </a:endParaRPr>
          </a:p>
          <a:p>
            <a:pPr marL="285750" indent="-285750">
              <a:buFont typeface="Arial" panose="020B0604020202020204" pitchFamily="34" charset="0"/>
              <a:buChar char="•"/>
            </a:pPr>
            <a:endParaRPr lang="en-NZ" sz="1800" dirty="0">
              <a:effectLst/>
              <a:latin typeface="ArialMT"/>
            </a:endParaRPr>
          </a:p>
        </p:txBody>
      </p:sp>
      <p:pic>
        <p:nvPicPr>
          <p:cNvPr id="2" name="Picture 1">
            <a:extLst>
              <a:ext uri="{FF2B5EF4-FFF2-40B4-BE49-F238E27FC236}">
                <a16:creationId xmlns:a16="http://schemas.microsoft.com/office/drawing/2014/main" id="{82BE9B30-09A4-130F-7BF8-A86041C068B7}"/>
              </a:ext>
            </a:extLst>
          </p:cNvPr>
          <p:cNvPicPr>
            <a:picLocks noChangeAspect="1"/>
          </p:cNvPicPr>
          <p:nvPr/>
        </p:nvPicPr>
        <p:blipFill>
          <a:blip r:embed="rId2"/>
          <a:stretch>
            <a:fillRect/>
          </a:stretch>
        </p:blipFill>
        <p:spPr>
          <a:xfrm>
            <a:off x="4834310" y="359403"/>
            <a:ext cx="6104031" cy="5459506"/>
          </a:xfrm>
          <a:prstGeom prst="rect">
            <a:avLst/>
          </a:prstGeom>
        </p:spPr>
      </p:pic>
      <p:sp>
        <p:nvSpPr>
          <p:cNvPr id="5" name="TextBox 4">
            <a:extLst>
              <a:ext uri="{FF2B5EF4-FFF2-40B4-BE49-F238E27FC236}">
                <a16:creationId xmlns:a16="http://schemas.microsoft.com/office/drawing/2014/main" id="{95DFECB4-CBDC-0074-D701-F670988B5496}"/>
              </a:ext>
            </a:extLst>
          </p:cNvPr>
          <p:cNvSpPr txBox="1"/>
          <p:nvPr/>
        </p:nvSpPr>
        <p:spPr>
          <a:xfrm>
            <a:off x="6096000" y="5818909"/>
            <a:ext cx="417870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Roboto"/>
              </a:rPr>
              <a:t>Gusman</a:t>
            </a:r>
            <a:r>
              <a:rPr kumimoji="0" lang="en-US" sz="2400" b="0" i="0" u="none" strike="noStrike" cap="none" spc="0" normalizeH="0" baseline="0" dirty="0">
                <a:ln>
                  <a:noFill/>
                </a:ln>
                <a:solidFill>
                  <a:srgbClr val="000000"/>
                </a:solidFill>
                <a:effectLst/>
                <a:uFillTx/>
                <a:latin typeface="+mn-lt"/>
                <a:ea typeface="+mn-ea"/>
                <a:cs typeface="+mn-cs"/>
                <a:sym typeface="Roboto"/>
              </a:rPr>
              <a:t> and Wang, 2024</a:t>
            </a:r>
          </a:p>
        </p:txBody>
      </p:sp>
    </p:spTree>
    <p:extLst>
      <p:ext uri="{BB962C8B-B14F-4D97-AF65-F5344CB8AC3E}">
        <p14:creationId xmlns:p14="http://schemas.microsoft.com/office/powerpoint/2010/main" val="28884023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A01A6-2AEB-CB9F-24A6-A8E762430A2C}"/>
              </a:ext>
            </a:extLst>
          </p:cNvPr>
          <p:cNvSpPr txBox="1"/>
          <p:nvPr/>
        </p:nvSpPr>
        <p:spPr>
          <a:xfrm>
            <a:off x="658396" y="250758"/>
            <a:ext cx="5041741" cy="685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R="0" algn="l" defTabSz="130048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000000"/>
                </a:solidFill>
                <a:effectLst/>
                <a:uFillTx/>
                <a:latin typeface="+mn-lt"/>
                <a:ea typeface="+mn-ea"/>
                <a:cs typeface="+mn-cs"/>
                <a:sym typeface="Roboto"/>
              </a:rPr>
              <a:t>Modelling</a:t>
            </a:r>
          </a:p>
        </p:txBody>
      </p:sp>
      <p:sp>
        <p:nvSpPr>
          <p:cNvPr id="3" name="TextBox 2">
            <a:extLst>
              <a:ext uri="{FF2B5EF4-FFF2-40B4-BE49-F238E27FC236}">
                <a16:creationId xmlns:a16="http://schemas.microsoft.com/office/drawing/2014/main" id="{5FA022A5-0EF6-226C-1504-93B9B77ABB87}"/>
              </a:ext>
            </a:extLst>
          </p:cNvPr>
          <p:cNvSpPr txBox="1"/>
          <p:nvPr/>
        </p:nvSpPr>
        <p:spPr>
          <a:xfrm>
            <a:off x="251669" y="1733527"/>
            <a:ext cx="3755555"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NZ" sz="2400" dirty="0">
                <a:effectLst/>
                <a:latin typeface="ArialMT"/>
              </a:rPr>
              <a:t>Nested Grids (120, 60, 15 and 15 arcseconds</a:t>
            </a:r>
          </a:p>
          <a:p>
            <a:pPr marL="285750" indent="-285750">
              <a:buFont typeface="Arial" panose="020B0604020202020204" pitchFamily="34" charset="0"/>
              <a:buChar char="•"/>
            </a:pPr>
            <a:r>
              <a:rPr lang="en-NZ" sz="2400" dirty="0">
                <a:latin typeface="ArialMT"/>
              </a:rPr>
              <a:t>Hybrid shallow water non-linear and deep water linear equations</a:t>
            </a:r>
          </a:p>
          <a:p>
            <a:pPr marL="285750" indent="-285750">
              <a:buFont typeface="Arial" panose="020B0604020202020204" pitchFamily="34" charset="0"/>
              <a:buChar char="•"/>
            </a:pPr>
            <a:r>
              <a:rPr lang="en-NZ" sz="2400" dirty="0">
                <a:latin typeface="ArialMT"/>
              </a:rPr>
              <a:t>Solve for coastal and synthetic observations</a:t>
            </a:r>
          </a:p>
          <a:p>
            <a:endParaRPr lang="en-NZ" dirty="0">
              <a:latin typeface="ArialMT"/>
            </a:endParaRPr>
          </a:p>
          <a:p>
            <a:pPr marL="285750" indent="-285750">
              <a:buFont typeface="Arial" panose="020B0604020202020204" pitchFamily="34" charset="0"/>
              <a:buChar char="•"/>
            </a:pPr>
            <a:endParaRPr lang="en-NZ" sz="1800" dirty="0">
              <a:effectLst/>
              <a:latin typeface="ArialMT"/>
            </a:endParaRPr>
          </a:p>
        </p:txBody>
      </p:sp>
      <p:pic>
        <p:nvPicPr>
          <p:cNvPr id="2" name="Picture 1">
            <a:extLst>
              <a:ext uri="{FF2B5EF4-FFF2-40B4-BE49-F238E27FC236}">
                <a16:creationId xmlns:a16="http://schemas.microsoft.com/office/drawing/2014/main" id="{82BE9B30-09A4-130F-7BF8-A86041C068B7}"/>
              </a:ext>
            </a:extLst>
          </p:cNvPr>
          <p:cNvPicPr>
            <a:picLocks noChangeAspect="1"/>
          </p:cNvPicPr>
          <p:nvPr/>
        </p:nvPicPr>
        <p:blipFill>
          <a:blip r:embed="rId2"/>
          <a:stretch>
            <a:fillRect/>
          </a:stretch>
        </p:blipFill>
        <p:spPr>
          <a:xfrm>
            <a:off x="6981919" y="1900577"/>
            <a:ext cx="4510368" cy="4034118"/>
          </a:xfrm>
          <a:prstGeom prst="rect">
            <a:avLst/>
          </a:prstGeom>
        </p:spPr>
      </p:pic>
      <p:pic>
        <p:nvPicPr>
          <p:cNvPr id="5" name="Picture 4">
            <a:extLst>
              <a:ext uri="{FF2B5EF4-FFF2-40B4-BE49-F238E27FC236}">
                <a16:creationId xmlns:a16="http://schemas.microsoft.com/office/drawing/2014/main" id="{2FF2BCB0-3F81-456F-E656-E3042392DCD6}"/>
              </a:ext>
            </a:extLst>
          </p:cNvPr>
          <p:cNvPicPr>
            <a:picLocks noChangeAspect="1"/>
          </p:cNvPicPr>
          <p:nvPr/>
        </p:nvPicPr>
        <p:blipFill>
          <a:blip r:embed="rId3"/>
          <a:stretch>
            <a:fillRect/>
          </a:stretch>
        </p:blipFill>
        <p:spPr>
          <a:xfrm>
            <a:off x="4102801" y="250758"/>
            <a:ext cx="2783541" cy="2316709"/>
          </a:xfrm>
          <a:prstGeom prst="rect">
            <a:avLst/>
          </a:prstGeom>
        </p:spPr>
      </p:pic>
      <p:sp>
        <p:nvSpPr>
          <p:cNvPr id="6" name="TextBox 5">
            <a:extLst>
              <a:ext uri="{FF2B5EF4-FFF2-40B4-BE49-F238E27FC236}">
                <a16:creationId xmlns:a16="http://schemas.microsoft.com/office/drawing/2014/main" id="{2CECE02E-A854-5825-6703-6D422C347DF6}"/>
              </a:ext>
            </a:extLst>
          </p:cNvPr>
          <p:cNvSpPr txBox="1"/>
          <p:nvPr/>
        </p:nvSpPr>
        <p:spPr>
          <a:xfrm>
            <a:off x="7409156" y="5934695"/>
            <a:ext cx="4178708"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Roboto"/>
              </a:rPr>
              <a:t>Gusman</a:t>
            </a:r>
            <a:r>
              <a:rPr kumimoji="0" lang="en-US" sz="2400" b="0" i="0" u="none" strike="noStrike" cap="none" spc="0" normalizeH="0" baseline="0" dirty="0">
                <a:ln>
                  <a:noFill/>
                </a:ln>
                <a:solidFill>
                  <a:srgbClr val="000000"/>
                </a:solidFill>
                <a:effectLst/>
                <a:uFillTx/>
                <a:latin typeface="+mn-lt"/>
                <a:ea typeface="+mn-ea"/>
                <a:cs typeface="+mn-cs"/>
                <a:sym typeface="Roboto"/>
              </a:rPr>
              <a:t> and Wang, 2024</a:t>
            </a:r>
          </a:p>
        </p:txBody>
      </p:sp>
    </p:spTree>
    <p:extLst>
      <p:ext uri="{BB962C8B-B14F-4D97-AF65-F5344CB8AC3E}">
        <p14:creationId xmlns:p14="http://schemas.microsoft.com/office/powerpoint/2010/main" val="2853234487"/>
      </p:ext>
    </p:extLst>
  </p:cSld>
  <p:clrMapOvr>
    <a:masterClrMapping/>
  </p:clrMapOvr>
  <p:transition spd="med"/>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5D0FC492-41C1-471F-B0FE-1346596ADD6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B13FDAD6-7AD1-42FE-8A4E-E96C4AED2565}"/>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46743D3-9BF1-4F37-9E90-12BB0B17C0B2}"/>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30156B24-9CF6-43A2-A0E5-94F72B391F2E}"/>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324C5DA6-45BD-4B4B-9260-240EBD6A640C}"/>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197A9F0E-3400-4037-8CC3-A2A23DF8B6D6}"/>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D585DBE-C9EC-423D-B740-7932DE33820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C1CB18CD-FBC3-4DE9-8EFD-DA967A080843}"/>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19DB3EB8-CEB4-47CF-9E62-432247038579}"/>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B2464D8B-D0F5-46C6-A84E-CD3CA882E6BD}"/>
    </a:ext>
  </a:extLst>
</a:theme>
</file>

<file path=docProps/app.xml><?xml version="1.0" encoding="utf-8"?>
<Properties xmlns="http://schemas.openxmlformats.org/officeDocument/2006/extended-properties" xmlns:vt="http://schemas.openxmlformats.org/officeDocument/2006/docPropsVTypes">
  <Template>IOC_PPT_Template_NewLogo_June2021</Template>
  <TotalTime>10342</TotalTime>
  <Words>1094</Words>
  <Application>Microsoft Macintosh PowerPoint</Application>
  <PresentationFormat>Widescreen</PresentationFormat>
  <Paragraphs>142</Paragraphs>
  <Slides>34</Slides>
  <Notes>0</Notes>
  <HiddenSlides>0</HiddenSlides>
  <MMClips>1</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34</vt:i4>
      </vt:variant>
    </vt:vector>
  </HeadingPairs>
  <TitlesOfParts>
    <vt:vector size="51" baseType="lpstr">
      <vt:lpstr>Aptos</vt:lpstr>
      <vt:lpstr>Arial</vt:lpstr>
      <vt:lpstr>ArialMT</vt:lpstr>
      <vt:lpstr>Calibri</vt:lpstr>
      <vt:lpstr>Open Sans</vt:lpstr>
      <vt:lpstr>Roboto</vt:lpstr>
      <vt:lpstr>9_Custom Design</vt:lpstr>
      <vt:lpstr>Custom Design</vt:lpstr>
      <vt:lpstr>1_Office Theme</vt:lpstr>
      <vt:lpstr>1_Custom Design</vt:lpstr>
      <vt:lpstr>4_Custom Design</vt:lpstr>
      <vt:lpstr>6_Custom Design</vt:lpstr>
      <vt:lpstr>3_Custom Design</vt:lpstr>
      <vt:lpstr>2_Custom Design</vt:lpstr>
      <vt:lpstr>5_Custom Design</vt:lpstr>
      <vt:lpstr>7_Custom Design</vt:lpstr>
      <vt:lpstr>8_Custom Design</vt:lpstr>
      <vt:lpstr>WG2 Pre-SG TT Meetings TGV ISN FOO</vt:lpstr>
      <vt:lpstr>PowerPoint Presentation</vt:lpstr>
      <vt:lpstr>WG2 Task Team TGV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WG2 Task Team Integrated Sensor Network (INS)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 green show 2-hour travel times from most likely tsunami sources. Red dots are gnss. Black dots are coastal exposure (people in harms way)</vt:lpstr>
      <vt:lpstr>PowerPoint Presentation</vt:lpstr>
      <vt:lpstr>PowerPoint Presentation</vt:lpstr>
      <vt:lpstr>PowerPoint Presentation</vt:lpstr>
      <vt:lpstr>PowerPoint Presentation</vt:lpstr>
      <vt:lpstr>WG2 Task Team Forecasting from Ocean Observations (FOO)</vt:lpstr>
      <vt:lpstr>PowerPoint Presentation</vt:lpstr>
      <vt:lpstr>PowerPoint Presentation</vt:lpstr>
      <vt:lpstr>PowerPoint Presentation</vt:lpstr>
      <vt:lpstr>Candidate AI framework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ICG/PTWS activities from Feb 2021 to Feb 2022</dc:title>
  <dc:creator>Nihismae</dc:creator>
  <cp:lastModifiedBy>Bill Fry</cp:lastModifiedBy>
  <cp:revision>152</cp:revision>
  <dcterms:created xsi:type="dcterms:W3CDTF">2022-12-06T02:55:00Z</dcterms:created>
  <dcterms:modified xsi:type="dcterms:W3CDTF">2024-09-18T01:52:21Z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1041-11.8.2.8498</vt:lpwstr>
  </property>
</Properties>
</file>