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notesMasterIdLst>
    <p:notesMasterId r:id="rId10"/>
  </p:notesMasterIdLst>
  <p:sldIdLst>
    <p:sldId id="256" r:id="rId2"/>
    <p:sldId id="257" r:id="rId3"/>
    <p:sldId id="260" r:id="rId4"/>
    <p:sldId id="943" r:id="rId5"/>
    <p:sldId id="944" r:id="rId6"/>
    <p:sldId id="946" r:id="rId7"/>
    <p:sldId id="947" r:id="rId8"/>
    <p:sldId id="950" r:id="rId9"/>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C94"/>
    <a:srgbClr val="184A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98"/>
    <p:restoredTop sz="95820"/>
  </p:normalViewPr>
  <p:slideViewPr>
    <p:cSldViewPr snapToGrid="0">
      <p:cViewPr varScale="1">
        <p:scale>
          <a:sx n="101" d="100"/>
          <a:sy n="101" d="100"/>
        </p:scale>
        <p:origin x="20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B84AA8-5B0A-2C47-A47C-3290D2FB5F5C}"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GB"/>
        </a:p>
      </dgm:t>
    </dgm:pt>
    <dgm:pt modelId="{0879F65C-3407-BA4F-8C4C-85B11186A2A2}">
      <dgm:prSet phldrT="[Text]"/>
      <dgm:spPr/>
      <dgm:t>
        <a:bodyPr/>
        <a:lstStyle/>
        <a:p>
          <a:r>
            <a:rPr lang="en-GB" dirty="0"/>
            <a:t>Data</a:t>
          </a:r>
        </a:p>
      </dgm:t>
    </dgm:pt>
    <dgm:pt modelId="{27B056BF-FE05-0D44-80B8-E5E23999E1B6}" type="parTrans" cxnId="{F7B48864-AB4E-C34B-93E6-CB8AA1BA5560}">
      <dgm:prSet/>
      <dgm:spPr/>
      <dgm:t>
        <a:bodyPr/>
        <a:lstStyle/>
        <a:p>
          <a:endParaRPr lang="en-GB"/>
        </a:p>
      </dgm:t>
    </dgm:pt>
    <dgm:pt modelId="{06E601E1-B556-F442-A740-227218E2C9E1}" type="sibTrans" cxnId="{F7B48864-AB4E-C34B-93E6-CB8AA1BA5560}">
      <dgm:prSet/>
      <dgm:spPr/>
      <dgm:t>
        <a:bodyPr/>
        <a:lstStyle/>
        <a:p>
          <a:endParaRPr lang="en-GB"/>
        </a:p>
      </dgm:t>
    </dgm:pt>
    <dgm:pt modelId="{AEBA0B3F-E1EF-7242-AD42-7DA1430E813B}">
      <dgm:prSet phldrT="[Text]"/>
      <dgm:spPr/>
      <dgm:t>
        <a:bodyPr/>
        <a:lstStyle/>
        <a:p>
          <a:r>
            <a:rPr lang="en-GB" dirty="0"/>
            <a:t>Data and information products</a:t>
          </a:r>
        </a:p>
      </dgm:t>
    </dgm:pt>
    <dgm:pt modelId="{5F41CF29-3CA9-A941-9038-ED8CAD4C1102}" type="parTrans" cxnId="{62396AEE-6DCC-364C-A253-019D0CF80060}">
      <dgm:prSet/>
      <dgm:spPr/>
      <dgm:t>
        <a:bodyPr/>
        <a:lstStyle/>
        <a:p>
          <a:endParaRPr lang="en-GB"/>
        </a:p>
      </dgm:t>
    </dgm:pt>
    <dgm:pt modelId="{AF48335A-7027-7143-A69B-6A55CB75CD1A}" type="sibTrans" cxnId="{62396AEE-6DCC-364C-A253-019D0CF80060}">
      <dgm:prSet/>
      <dgm:spPr/>
      <dgm:t>
        <a:bodyPr/>
        <a:lstStyle/>
        <a:p>
          <a:endParaRPr lang="en-GB"/>
        </a:p>
      </dgm:t>
    </dgm:pt>
    <dgm:pt modelId="{AFEDC19F-4E43-534D-B0CD-E1E800E70BFE}">
      <dgm:prSet phldrT="[Text]"/>
      <dgm:spPr/>
      <dgm:t>
        <a:bodyPr/>
        <a:lstStyle/>
        <a:p>
          <a:r>
            <a:rPr lang="en-GB" i="1" dirty="0">
              <a:solidFill>
                <a:srgbClr val="FF0000"/>
              </a:solidFill>
            </a:rPr>
            <a:t>Decision support, advice to regulatory frameworks</a:t>
          </a:r>
        </a:p>
      </dgm:t>
    </dgm:pt>
    <dgm:pt modelId="{B1507150-9715-8945-BEE8-A47CFCB09F14}" type="parTrans" cxnId="{C2BF9A10-EBB3-CA44-9E29-AB1745E502D4}">
      <dgm:prSet/>
      <dgm:spPr/>
      <dgm:t>
        <a:bodyPr/>
        <a:lstStyle/>
        <a:p>
          <a:endParaRPr lang="en-GB"/>
        </a:p>
      </dgm:t>
    </dgm:pt>
    <dgm:pt modelId="{EB1D79DA-CA12-0D4B-ACC5-6833101A9E21}" type="sibTrans" cxnId="{C2BF9A10-EBB3-CA44-9E29-AB1745E502D4}">
      <dgm:prSet/>
      <dgm:spPr/>
      <dgm:t>
        <a:bodyPr/>
        <a:lstStyle/>
        <a:p>
          <a:endParaRPr lang="en-GB"/>
        </a:p>
      </dgm:t>
    </dgm:pt>
    <dgm:pt modelId="{768D2D26-FC2B-2745-A2E4-D4071894DAB3}">
      <dgm:prSet phldrT="[Text]"/>
      <dgm:spPr/>
      <dgm:t>
        <a:bodyPr/>
        <a:lstStyle/>
        <a:p>
          <a:r>
            <a:rPr lang="en-GB" dirty="0"/>
            <a:t>Observations</a:t>
          </a:r>
        </a:p>
        <a:p>
          <a:r>
            <a:rPr lang="en-GB" dirty="0"/>
            <a:t>science</a:t>
          </a:r>
        </a:p>
      </dgm:t>
    </dgm:pt>
    <dgm:pt modelId="{AC48C9A7-F0B5-A341-B8A5-7676C99C06CA}" type="parTrans" cxnId="{1F5CD45E-BC59-5F4C-A4CD-BB72648E6CB4}">
      <dgm:prSet/>
      <dgm:spPr/>
      <dgm:t>
        <a:bodyPr/>
        <a:lstStyle/>
        <a:p>
          <a:endParaRPr lang="en-GB"/>
        </a:p>
      </dgm:t>
    </dgm:pt>
    <dgm:pt modelId="{181DD0D7-DCD1-2445-895C-E1C276F0711F}" type="sibTrans" cxnId="{1F5CD45E-BC59-5F4C-A4CD-BB72648E6CB4}">
      <dgm:prSet/>
      <dgm:spPr/>
      <dgm:t>
        <a:bodyPr/>
        <a:lstStyle/>
        <a:p>
          <a:endParaRPr lang="en-GB"/>
        </a:p>
      </dgm:t>
    </dgm:pt>
    <dgm:pt modelId="{9DD981D3-C60F-A24F-9DBD-D7B75480D192}" type="pres">
      <dgm:prSet presAssocID="{3FB84AA8-5B0A-2C47-A47C-3290D2FB5F5C}" presName="cycle" presStyleCnt="0">
        <dgm:presLayoutVars>
          <dgm:dir/>
          <dgm:resizeHandles val="exact"/>
        </dgm:presLayoutVars>
      </dgm:prSet>
      <dgm:spPr/>
    </dgm:pt>
    <dgm:pt modelId="{99C78711-185B-5A4F-BA83-3740102BA5C7}" type="pres">
      <dgm:prSet presAssocID="{0879F65C-3407-BA4F-8C4C-85B11186A2A2}" presName="dummy" presStyleCnt="0"/>
      <dgm:spPr/>
    </dgm:pt>
    <dgm:pt modelId="{75C1FA0A-C1CD-344A-B9D0-AA8A63A375CE}" type="pres">
      <dgm:prSet presAssocID="{0879F65C-3407-BA4F-8C4C-85B11186A2A2}" presName="node" presStyleLbl="revTx" presStyleIdx="0" presStyleCnt="4">
        <dgm:presLayoutVars>
          <dgm:bulletEnabled val="1"/>
        </dgm:presLayoutVars>
      </dgm:prSet>
      <dgm:spPr/>
    </dgm:pt>
    <dgm:pt modelId="{7C81C704-AD65-1A49-9DF7-E713C6FD62C0}" type="pres">
      <dgm:prSet presAssocID="{06E601E1-B556-F442-A740-227218E2C9E1}" presName="sibTrans" presStyleLbl="node1" presStyleIdx="0" presStyleCnt="4"/>
      <dgm:spPr/>
    </dgm:pt>
    <dgm:pt modelId="{B8815F3C-414D-5940-8D71-11141D94B60A}" type="pres">
      <dgm:prSet presAssocID="{AEBA0B3F-E1EF-7242-AD42-7DA1430E813B}" presName="dummy" presStyleCnt="0"/>
      <dgm:spPr/>
    </dgm:pt>
    <dgm:pt modelId="{9D3CDB0C-7402-9C44-B3D8-17EE8D610870}" type="pres">
      <dgm:prSet presAssocID="{AEBA0B3F-E1EF-7242-AD42-7DA1430E813B}" presName="node" presStyleLbl="revTx" presStyleIdx="1" presStyleCnt="4">
        <dgm:presLayoutVars>
          <dgm:bulletEnabled val="1"/>
        </dgm:presLayoutVars>
      </dgm:prSet>
      <dgm:spPr/>
    </dgm:pt>
    <dgm:pt modelId="{22920A09-F708-EF4A-9C49-7114B60CAFE0}" type="pres">
      <dgm:prSet presAssocID="{AF48335A-7027-7143-A69B-6A55CB75CD1A}" presName="sibTrans" presStyleLbl="node1" presStyleIdx="1" presStyleCnt="4"/>
      <dgm:spPr/>
    </dgm:pt>
    <dgm:pt modelId="{27AA940D-01A5-E945-B9D8-CD5EC958400F}" type="pres">
      <dgm:prSet presAssocID="{AFEDC19F-4E43-534D-B0CD-E1E800E70BFE}" presName="dummy" presStyleCnt="0"/>
      <dgm:spPr/>
    </dgm:pt>
    <dgm:pt modelId="{A54FF14B-DC5C-3D44-91B0-FAE4D79A9731}" type="pres">
      <dgm:prSet presAssocID="{AFEDC19F-4E43-534D-B0CD-E1E800E70BFE}" presName="node" presStyleLbl="revTx" presStyleIdx="2" presStyleCnt="4">
        <dgm:presLayoutVars>
          <dgm:bulletEnabled val="1"/>
        </dgm:presLayoutVars>
      </dgm:prSet>
      <dgm:spPr/>
    </dgm:pt>
    <dgm:pt modelId="{B7772169-980B-9042-AD8F-65CFEC4C0B1D}" type="pres">
      <dgm:prSet presAssocID="{EB1D79DA-CA12-0D4B-ACC5-6833101A9E21}" presName="sibTrans" presStyleLbl="node1" presStyleIdx="2" presStyleCnt="4"/>
      <dgm:spPr/>
    </dgm:pt>
    <dgm:pt modelId="{AB76452F-ECA6-564C-8E68-BD130B93F0C5}" type="pres">
      <dgm:prSet presAssocID="{768D2D26-FC2B-2745-A2E4-D4071894DAB3}" presName="dummy" presStyleCnt="0"/>
      <dgm:spPr/>
    </dgm:pt>
    <dgm:pt modelId="{33F4ED8A-4928-7C43-9869-C450A7C6040F}" type="pres">
      <dgm:prSet presAssocID="{768D2D26-FC2B-2745-A2E4-D4071894DAB3}" presName="node" presStyleLbl="revTx" presStyleIdx="3" presStyleCnt="4">
        <dgm:presLayoutVars>
          <dgm:bulletEnabled val="1"/>
        </dgm:presLayoutVars>
      </dgm:prSet>
      <dgm:spPr/>
    </dgm:pt>
    <dgm:pt modelId="{771ECA24-86E3-4F4A-A90E-94806A9B3CE1}" type="pres">
      <dgm:prSet presAssocID="{181DD0D7-DCD1-2445-895C-E1C276F0711F}" presName="sibTrans" presStyleLbl="node1" presStyleIdx="3" presStyleCnt="4"/>
      <dgm:spPr/>
    </dgm:pt>
  </dgm:ptLst>
  <dgm:cxnLst>
    <dgm:cxn modelId="{B06D2806-13DD-A14D-99A2-FD5412BA03C5}" type="presOf" srcId="{3FB84AA8-5B0A-2C47-A47C-3290D2FB5F5C}" destId="{9DD981D3-C60F-A24F-9DBD-D7B75480D192}" srcOrd="0" destOrd="0" presId="urn:microsoft.com/office/officeart/2005/8/layout/cycle1"/>
    <dgm:cxn modelId="{C39FDA08-A997-A944-AA38-C49C95EBB109}" type="presOf" srcId="{06E601E1-B556-F442-A740-227218E2C9E1}" destId="{7C81C704-AD65-1A49-9DF7-E713C6FD62C0}" srcOrd="0" destOrd="0" presId="urn:microsoft.com/office/officeart/2005/8/layout/cycle1"/>
    <dgm:cxn modelId="{C2BF9A10-EBB3-CA44-9E29-AB1745E502D4}" srcId="{3FB84AA8-5B0A-2C47-A47C-3290D2FB5F5C}" destId="{AFEDC19F-4E43-534D-B0CD-E1E800E70BFE}" srcOrd="2" destOrd="0" parTransId="{B1507150-9715-8945-BEE8-A47CFCB09F14}" sibTransId="{EB1D79DA-CA12-0D4B-ACC5-6833101A9E21}"/>
    <dgm:cxn modelId="{1F5CD45E-BC59-5F4C-A4CD-BB72648E6CB4}" srcId="{3FB84AA8-5B0A-2C47-A47C-3290D2FB5F5C}" destId="{768D2D26-FC2B-2745-A2E4-D4071894DAB3}" srcOrd="3" destOrd="0" parTransId="{AC48C9A7-F0B5-A341-B8A5-7676C99C06CA}" sibTransId="{181DD0D7-DCD1-2445-895C-E1C276F0711F}"/>
    <dgm:cxn modelId="{F7B48864-AB4E-C34B-93E6-CB8AA1BA5560}" srcId="{3FB84AA8-5B0A-2C47-A47C-3290D2FB5F5C}" destId="{0879F65C-3407-BA4F-8C4C-85B11186A2A2}" srcOrd="0" destOrd="0" parTransId="{27B056BF-FE05-0D44-80B8-E5E23999E1B6}" sibTransId="{06E601E1-B556-F442-A740-227218E2C9E1}"/>
    <dgm:cxn modelId="{4D7A2866-0A88-F043-BD15-0D746D02F8A1}" type="presOf" srcId="{AEBA0B3F-E1EF-7242-AD42-7DA1430E813B}" destId="{9D3CDB0C-7402-9C44-B3D8-17EE8D610870}" srcOrd="0" destOrd="0" presId="urn:microsoft.com/office/officeart/2005/8/layout/cycle1"/>
    <dgm:cxn modelId="{5928FD75-F4EF-2D4D-8E59-8852A734FE80}" type="presOf" srcId="{EB1D79DA-CA12-0D4B-ACC5-6833101A9E21}" destId="{B7772169-980B-9042-AD8F-65CFEC4C0B1D}" srcOrd="0" destOrd="0" presId="urn:microsoft.com/office/officeart/2005/8/layout/cycle1"/>
    <dgm:cxn modelId="{D0FB3F7A-BE7F-CB42-BE5E-C9CB179B3645}" type="presOf" srcId="{181DD0D7-DCD1-2445-895C-E1C276F0711F}" destId="{771ECA24-86E3-4F4A-A90E-94806A9B3CE1}" srcOrd="0" destOrd="0" presId="urn:microsoft.com/office/officeart/2005/8/layout/cycle1"/>
    <dgm:cxn modelId="{19BE43B2-53BA-AD4B-8744-6A8B9AF67F4C}" type="presOf" srcId="{768D2D26-FC2B-2745-A2E4-D4071894DAB3}" destId="{33F4ED8A-4928-7C43-9869-C450A7C6040F}" srcOrd="0" destOrd="0" presId="urn:microsoft.com/office/officeart/2005/8/layout/cycle1"/>
    <dgm:cxn modelId="{228CBBB4-C63B-0E43-BF9E-20C0F0CA0A37}" type="presOf" srcId="{AFEDC19F-4E43-534D-B0CD-E1E800E70BFE}" destId="{A54FF14B-DC5C-3D44-91B0-FAE4D79A9731}" srcOrd="0" destOrd="0" presId="urn:microsoft.com/office/officeart/2005/8/layout/cycle1"/>
    <dgm:cxn modelId="{F5963DBB-BDB6-A641-899E-9582280EADFE}" type="presOf" srcId="{AF48335A-7027-7143-A69B-6A55CB75CD1A}" destId="{22920A09-F708-EF4A-9C49-7114B60CAFE0}" srcOrd="0" destOrd="0" presId="urn:microsoft.com/office/officeart/2005/8/layout/cycle1"/>
    <dgm:cxn modelId="{BFE36AE5-84EE-364B-B49E-2904392F6376}" type="presOf" srcId="{0879F65C-3407-BA4F-8C4C-85B11186A2A2}" destId="{75C1FA0A-C1CD-344A-B9D0-AA8A63A375CE}" srcOrd="0" destOrd="0" presId="urn:microsoft.com/office/officeart/2005/8/layout/cycle1"/>
    <dgm:cxn modelId="{62396AEE-6DCC-364C-A253-019D0CF80060}" srcId="{3FB84AA8-5B0A-2C47-A47C-3290D2FB5F5C}" destId="{AEBA0B3F-E1EF-7242-AD42-7DA1430E813B}" srcOrd="1" destOrd="0" parTransId="{5F41CF29-3CA9-A941-9038-ED8CAD4C1102}" sibTransId="{AF48335A-7027-7143-A69B-6A55CB75CD1A}"/>
    <dgm:cxn modelId="{F470E5CA-3007-704F-B016-1A5644DB5E3F}" type="presParOf" srcId="{9DD981D3-C60F-A24F-9DBD-D7B75480D192}" destId="{99C78711-185B-5A4F-BA83-3740102BA5C7}" srcOrd="0" destOrd="0" presId="urn:microsoft.com/office/officeart/2005/8/layout/cycle1"/>
    <dgm:cxn modelId="{5EB38A6E-054D-184D-AE8E-D4F8F555D3D2}" type="presParOf" srcId="{9DD981D3-C60F-A24F-9DBD-D7B75480D192}" destId="{75C1FA0A-C1CD-344A-B9D0-AA8A63A375CE}" srcOrd="1" destOrd="0" presId="urn:microsoft.com/office/officeart/2005/8/layout/cycle1"/>
    <dgm:cxn modelId="{1AB9185F-0B56-CD47-B0B8-DD26B6625B21}" type="presParOf" srcId="{9DD981D3-C60F-A24F-9DBD-D7B75480D192}" destId="{7C81C704-AD65-1A49-9DF7-E713C6FD62C0}" srcOrd="2" destOrd="0" presId="urn:microsoft.com/office/officeart/2005/8/layout/cycle1"/>
    <dgm:cxn modelId="{EB780525-09AE-C742-A219-A7382AC4B7D4}" type="presParOf" srcId="{9DD981D3-C60F-A24F-9DBD-D7B75480D192}" destId="{B8815F3C-414D-5940-8D71-11141D94B60A}" srcOrd="3" destOrd="0" presId="urn:microsoft.com/office/officeart/2005/8/layout/cycle1"/>
    <dgm:cxn modelId="{1299BFF8-43D1-E448-9F3E-75C2828F66A0}" type="presParOf" srcId="{9DD981D3-C60F-A24F-9DBD-D7B75480D192}" destId="{9D3CDB0C-7402-9C44-B3D8-17EE8D610870}" srcOrd="4" destOrd="0" presId="urn:microsoft.com/office/officeart/2005/8/layout/cycle1"/>
    <dgm:cxn modelId="{8E0FB484-B43F-3C40-8106-DC08468B861D}" type="presParOf" srcId="{9DD981D3-C60F-A24F-9DBD-D7B75480D192}" destId="{22920A09-F708-EF4A-9C49-7114B60CAFE0}" srcOrd="5" destOrd="0" presId="urn:microsoft.com/office/officeart/2005/8/layout/cycle1"/>
    <dgm:cxn modelId="{F9E122D9-9B94-1947-85B4-97C1BB82546D}" type="presParOf" srcId="{9DD981D3-C60F-A24F-9DBD-D7B75480D192}" destId="{27AA940D-01A5-E945-B9D8-CD5EC958400F}" srcOrd="6" destOrd="0" presId="urn:microsoft.com/office/officeart/2005/8/layout/cycle1"/>
    <dgm:cxn modelId="{FF30FAAC-FC92-874E-BF5A-5993A6B3DAD9}" type="presParOf" srcId="{9DD981D3-C60F-A24F-9DBD-D7B75480D192}" destId="{A54FF14B-DC5C-3D44-91B0-FAE4D79A9731}" srcOrd="7" destOrd="0" presId="urn:microsoft.com/office/officeart/2005/8/layout/cycle1"/>
    <dgm:cxn modelId="{3439D5DA-BEFB-3441-ADBD-58348CC2B122}" type="presParOf" srcId="{9DD981D3-C60F-A24F-9DBD-D7B75480D192}" destId="{B7772169-980B-9042-AD8F-65CFEC4C0B1D}" srcOrd="8" destOrd="0" presId="urn:microsoft.com/office/officeart/2005/8/layout/cycle1"/>
    <dgm:cxn modelId="{8E6AB91A-A5E4-ED48-BE86-D57AC2FA2413}" type="presParOf" srcId="{9DD981D3-C60F-A24F-9DBD-D7B75480D192}" destId="{AB76452F-ECA6-564C-8E68-BD130B93F0C5}" srcOrd="9" destOrd="0" presId="urn:microsoft.com/office/officeart/2005/8/layout/cycle1"/>
    <dgm:cxn modelId="{997C58D3-1933-8648-82A1-F5D50864895A}" type="presParOf" srcId="{9DD981D3-C60F-A24F-9DBD-D7B75480D192}" destId="{33F4ED8A-4928-7C43-9869-C450A7C6040F}" srcOrd="10" destOrd="0" presId="urn:microsoft.com/office/officeart/2005/8/layout/cycle1"/>
    <dgm:cxn modelId="{6467401D-FD49-FC46-B01F-775D41AC4642}" type="presParOf" srcId="{9DD981D3-C60F-A24F-9DBD-D7B75480D192}" destId="{771ECA24-86E3-4F4A-A90E-94806A9B3CE1}" srcOrd="11"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1FA0A-C1CD-344A-B9D0-AA8A63A375CE}">
      <dsp:nvSpPr>
        <dsp:cNvPr id="0" name=""/>
        <dsp:cNvSpPr/>
      </dsp:nvSpPr>
      <dsp:spPr>
        <a:xfrm>
          <a:off x="2986381" y="90847"/>
          <a:ext cx="1460422" cy="1460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kern="1200" dirty="0"/>
            <a:t>Data</a:t>
          </a:r>
        </a:p>
      </dsp:txBody>
      <dsp:txXfrm>
        <a:off x="2986381" y="90847"/>
        <a:ext cx="1460422" cy="1460422"/>
      </dsp:txXfrm>
    </dsp:sp>
    <dsp:sp modelId="{7C81C704-AD65-1A49-9DF7-E713C6FD62C0}">
      <dsp:nvSpPr>
        <dsp:cNvPr id="0" name=""/>
        <dsp:cNvSpPr/>
      </dsp:nvSpPr>
      <dsp:spPr>
        <a:xfrm>
          <a:off x="412895" y="-1348"/>
          <a:ext cx="4126103" cy="4126103"/>
        </a:xfrm>
        <a:prstGeom prst="circularArrow">
          <a:avLst>
            <a:gd name="adj1" fmla="val 6902"/>
            <a:gd name="adj2" fmla="val 465345"/>
            <a:gd name="adj3" fmla="val 549447"/>
            <a:gd name="adj4" fmla="val 20585209"/>
            <a:gd name="adj5" fmla="val 80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3CDB0C-7402-9C44-B3D8-17EE8D610870}">
      <dsp:nvSpPr>
        <dsp:cNvPr id="0" name=""/>
        <dsp:cNvSpPr/>
      </dsp:nvSpPr>
      <dsp:spPr>
        <a:xfrm>
          <a:off x="2986381" y="2572137"/>
          <a:ext cx="1460422" cy="1460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kern="1200" dirty="0"/>
            <a:t>Data and information products</a:t>
          </a:r>
        </a:p>
      </dsp:txBody>
      <dsp:txXfrm>
        <a:off x="2986381" y="2572137"/>
        <a:ext cx="1460422" cy="1460422"/>
      </dsp:txXfrm>
    </dsp:sp>
    <dsp:sp modelId="{22920A09-F708-EF4A-9C49-7114B60CAFE0}">
      <dsp:nvSpPr>
        <dsp:cNvPr id="0" name=""/>
        <dsp:cNvSpPr/>
      </dsp:nvSpPr>
      <dsp:spPr>
        <a:xfrm>
          <a:off x="412895" y="-1348"/>
          <a:ext cx="4126103" cy="4126103"/>
        </a:xfrm>
        <a:prstGeom prst="circularArrow">
          <a:avLst>
            <a:gd name="adj1" fmla="val 6902"/>
            <a:gd name="adj2" fmla="val 465345"/>
            <a:gd name="adj3" fmla="val 5949447"/>
            <a:gd name="adj4" fmla="val 4385209"/>
            <a:gd name="adj5" fmla="val 80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4FF14B-DC5C-3D44-91B0-FAE4D79A9731}">
      <dsp:nvSpPr>
        <dsp:cNvPr id="0" name=""/>
        <dsp:cNvSpPr/>
      </dsp:nvSpPr>
      <dsp:spPr>
        <a:xfrm>
          <a:off x="505091" y="2572137"/>
          <a:ext cx="1460422" cy="1460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i="1" kern="1200" dirty="0">
              <a:solidFill>
                <a:srgbClr val="FF0000"/>
              </a:solidFill>
            </a:rPr>
            <a:t>Decision support, advice to regulatory frameworks</a:t>
          </a:r>
        </a:p>
      </dsp:txBody>
      <dsp:txXfrm>
        <a:off x="505091" y="2572137"/>
        <a:ext cx="1460422" cy="1460422"/>
      </dsp:txXfrm>
    </dsp:sp>
    <dsp:sp modelId="{B7772169-980B-9042-AD8F-65CFEC4C0B1D}">
      <dsp:nvSpPr>
        <dsp:cNvPr id="0" name=""/>
        <dsp:cNvSpPr/>
      </dsp:nvSpPr>
      <dsp:spPr>
        <a:xfrm>
          <a:off x="412895" y="-1348"/>
          <a:ext cx="4126103" cy="4126103"/>
        </a:xfrm>
        <a:prstGeom prst="circularArrow">
          <a:avLst>
            <a:gd name="adj1" fmla="val 6902"/>
            <a:gd name="adj2" fmla="val 465345"/>
            <a:gd name="adj3" fmla="val 11349447"/>
            <a:gd name="adj4" fmla="val 9785209"/>
            <a:gd name="adj5" fmla="val 80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4ED8A-4928-7C43-9869-C450A7C6040F}">
      <dsp:nvSpPr>
        <dsp:cNvPr id="0" name=""/>
        <dsp:cNvSpPr/>
      </dsp:nvSpPr>
      <dsp:spPr>
        <a:xfrm>
          <a:off x="505091" y="90847"/>
          <a:ext cx="1460422" cy="1460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kern="1200" dirty="0"/>
            <a:t>Observations</a:t>
          </a:r>
        </a:p>
        <a:p>
          <a:pPr marL="0" lvl="0" indent="0" algn="ctr" defTabSz="755650">
            <a:lnSpc>
              <a:spcPct val="90000"/>
            </a:lnSpc>
            <a:spcBef>
              <a:spcPct val="0"/>
            </a:spcBef>
            <a:spcAft>
              <a:spcPct val="35000"/>
            </a:spcAft>
            <a:buNone/>
          </a:pPr>
          <a:r>
            <a:rPr lang="en-GB" sz="1700" kern="1200" dirty="0"/>
            <a:t>science</a:t>
          </a:r>
        </a:p>
      </dsp:txBody>
      <dsp:txXfrm>
        <a:off x="505091" y="90847"/>
        <a:ext cx="1460422" cy="1460422"/>
      </dsp:txXfrm>
    </dsp:sp>
    <dsp:sp modelId="{771ECA24-86E3-4F4A-A90E-94806A9B3CE1}">
      <dsp:nvSpPr>
        <dsp:cNvPr id="0" name=""/>
        <dsp:cNvSpPr/>
      </dsp:nvSpPr>
      <dsp:spPr>
        <a:xfrm>
          <a:off x="412895" y="-1348"/>
          <a:ext cx="4126103" cy="4126103"/>
        </a:xfrm>
        <a:prstGeom prst="circularArrow">
          <a:avLst>
            <a:gd name="adj1" fmla="val 6902"/>
            <a:gd name="adj2" fmla="val 465345"/>
            <a:gd name="adj3" fmla="val 16749447"/>
            <a:gd name="adj4" fmla="val 15185209"/>
            <a:gd name="adj5" fmla="val 80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0992C-BC9A-934E-B07C-6DF5C11498A5}" type="datetimeFigureOut">
              <a:rPr lang="en-BE" smtClean="0"/>
              <a:t>9/27/24</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950CC-F571-AF48-A7CB-BFBADF86E31D}" type="slidenum">
              <a:rPr lang="en-BE" smtClean="0"/>
              <a:t>‹#›</a:t>
            </a:fld>
            <a:endParaRPr lang="en-BE"/>
          </a:p>
        </p:txBody>
      </p:sp>
    </p:spTree>
    <p:extLst>
      <p:ext uri="{BB962C8B-B14F-4D97-AF65-F5344CB8AC3E}">
        <p14:creationId xmlns:p14="http://schemas.microsoft.com/office/powerpoint/2010/main" val="1241733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2950CC-F571-AF48-A7CB-BFBADF86E31D}" type="slidenum">
              <a:rPr lang="en-BE" smtClean="0"/>
              <a:t>2</a:t>
            </a:fld>
            <a:endParaRPr lang="en-BE"/>
          </a:p>
        </p:txBody>
      </p:sp>
    </p:spTree>
    <p:extLst>
      <p:ext uri="{BB962C8B-B14F-4D97-AF65-F5344CB8AC3E}">
        <p14:creationId xmlns:p14="http://schemas.microsoft.com/office/powerpoint/2010/main" val="192918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2950CC-F571-AF48-A7CB-BFBADF86E31D}" type="slidenum">
              <a:rPr lang="en-BE" smtClean="0"/>
              <a:t>6</a:t>
            </a:fld>
            <a:endParaRPr lang="en-BE"/>
          </a:p>
        </p:txBody>
      </p:sp>
    </p:spTree>
    <p:extLst>
      <p:ext uri="{BB962C8B-B14F-4D97-AF65-F5344CB8AC3E}">
        <p14:creationId xmlns:p14="http://schemas.microsoft.com/office/powerpoint/2010/main" val="3317531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9/27/24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678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9/27/24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8440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9/27/24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3363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9/27/24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7237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9/27/24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00363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9/27/24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9011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9/27/24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2490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9/27/24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16728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9/27/24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2598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9/27/24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03488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9/27/24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3028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9/27/24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64233331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50" r:id="rId6"/>
    <p:sldLayoutId id="2147483745" r:id="rId7"/>
    <p:sldLayoutId id="2147483746" r:id="rId8"/>
    <p:sldLayoutId id="2147483747" r:id="rId9"/>
    <p:sldLayoutId id="2147483749" r:id="rId10"/>
    <p:sldLayoutId id="2147483748"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iode.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web of dots connected">
            <a:extLst>
              <a:ext uri="{FF2B5EF4-FFF2-40B4-BE49-F238E27FC236}">
                <a16:creationId xmlns:a16="http://schemas.microsoft.com/office/drawing/2014/main" id="{5D36E9B6-A427-E915-C550-B7E26BF77DA5}"/>
              </a:ext>
            </a:extLst>
          </p:cNvPr>
          <p:cNvPicPr>
            <a:picLocks noChangeAspect="1"/>
          </p:cNvPicPr>
          <p:nvPr/>
        </p:nvPicPr>
        <p:blipFill rotWithShape="1">
          <a:blip r:embed="rId2"/>
          <a:srcRect l="32137" r="11299"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EF4855-9F81-B16E-74FF-CE46EDAB1B44}"/>
              </a:ext>
            </a:extLst>
          </p:cNvPr>
          <p:cNvSpPr>
            <a:spLocks noGrp="1"/>
          </p:cNvSpPr>
          <p:nvPr>
            <p:ph type="ctrTitle"/>
          </p:nvPr>
        </p:nvSpPr>
        <p:spPr>
          <a:xfrm>
            <a:off x="477981" y="1122363"/>
            <a:ext cx="4023360" cy="3204134"/>
          </a:xfrm>
        </p:spPr>
        <p:txBody>
          <a:bodyPr anchor="b">
            <a:normAutofit/>
          </a:bodyPr>
          <a:lstStyle/>
          <a:p>
            <a:r>
              <a:rPr lang="en-BE" sz="4800" dirty="0"/>
              <a:t>IODE </a:t>
            </a:r>
            <a:br>
              <a:rPr lang="en-BE" sz="4800"/>
            </a:br>
            <a:r>
              <a:rPr lang="en-GB" sz="3200" dirty="0"/>
              <a:t>(agenda item 3)</a:t>
            </a:r>
            <a:endParaRPr lang="en-BE" sz="4800" i="1" dirty="0"/>
          </a:p>
        </p:txBody>
      </p:sp>
      <p:sp>
        <p:nvSpPr>
          <p:cNvPr id="3" name="Subtitle 2">
            <a:extLst>
              <a:ext uri="{FF2B5EF4-FFF2-40B4-BE49-F238E27FC236}">
                <a16:creationId xmlns:a16="http://schemas.microsoft.com/office/drawing/2014/main" id="{965287A2-A2D8-A3FF-BA59-60B9EB953EA1}"/>
              </a:ext>
            </a:extLst>
          </p:cNvPr>
          <p:cNvSpPr>
            <a:spLocks noGrp="1"/>
          </p:cNvSpPr>
          <p:nvPr>
            <p:ph type="subTitle" idx="1"/>
          </p:nvPr>
        </p:nvSpPr>
        <p:spPr>
          <a:xfrm>
            <a:off x="477980" y="4872922"/>
            <a:ext cx="4023359" cy="1208141"/>
          </a:xfrm>
        </p:spPr>
        <p:txBody>
          <a:bodyPr>
            <a:normAutofit/>
          </a:bodyPr>
          <a:lstStyle/>
          <a:p>
            <a:r>
              <a:rPr lang="en-US" sz="2000" dirty="0"/>
              <a:t>IOC GOOS &amp; IODE WS,</a:t>
            </a:r>
            <a:br>
              <a:rPr lang="en-US" sz="2000" dirty="0"/>
            </a:br>
            <a:r>
              <a:rPr lang="en-US" sz="2000" dirty="0"/>
              <a:t>2024-09-30—10-02</a:t>
            </a:r>
          </a:p>
          <a:p>
            <a:endParaRPr lang="en-BE"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oogle Shape;33;p18">
            <a:extLst>
              <a:ext uri="{FF2B5EF4-FFF2-40B4-BE49-F238E27FC236}">
                <a16:creationId xmlns:a16="http://schemas.microsoft.com/office/drawing/2014/main" id="{753D83E7-F67C-37BC-1768-B6A8DC8A5B88}"/>
              </a:ext>
            </a:extLst>
          </p:cNvPr>
          <p:cNvPicPr preferRelativeResize="0"/>
          <p:nvPr/>
        </p:nvPicPr>
        <p:blipFill rotWithShape="1">
          <a:blip r:embed="rId3">
            <a:alphaModFix/>
          </a:blip>
          <a:srcRect/>
          <a:stretch/>
        </p:blipFill>
        <p:spPr>
          <a:xfrm>
            <a:off x="368792" y="203825"/>
            <a:ext cx="1837695" cy="1837075"/>
          </a:xfrm>
          <a:prstGeom prst="rect">
            <a:avLst/>
          </a:prstGeom>
          <a:noFill/>
          <a:ln>
            <a:noFill/>
          </a:ln>
        </p:spPr>
      </p:pic>
    </p:spTree>
    <p:extLst>
      <p:ext uri="{BB962C8B-B14F-4D97-AF65-F5344CB8AC3E}">
        <p14:creationId xmlns:p14="http://schemas.microsoft.com/office/powerpoint/2010/main" val="119190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p:txBody>
          <a:bodyPr/>
          <a:lstStyle/>
          <a:p>
            <a:r>
              <a:rPr lang="en-US" dirty="0"/>
              <a:t>1. Purpose</a:t>
            </a:r>
            <a:endParaRPr lang="en-BE" dirty="0"/>
          </a:p>
        </p:txBody>
      </p:sp>
      <p:sp>
        <p:nvSpPr>
          <p:cNvPr id="3" name="Content Placeholder 2">
            <a:extLst>
              <a:ext uri="{FF2B5EF4-FFF2-40B4-BE49-F238E27FC236}">
                <a16:creationId xmlns:a16="http://schemas.microsoft.com/office/drawing/2014/main" id="{C242DE73-FDCE-CF6B-296B-04A6D3ECD3B1}"/>
              </a:ext>
            </a:extLst>
          </p:cNvPr>
          <p:cNvSpPr>
            <a:spLocks noGrp="1"/>
          </p:cNvSpPr>
          <p:nvPr>
            <p:ph idx="1"/>
          </p:nvPr>
        </p:nvSpPr>
        <p:spPr>
          <a:xfrm>
            <a:off x="1115568" y="2478023"/>
            <a:ext cx="10168128" cy="4174567"/>
          </a:xfrm>
        </p:spPr>
        <p:txBody>
          <a:bodyPr>
            <a:normAutofit fontScale="92500" lnSpcReduction="10000"/>
          </a:bodyPr>
          <a:lstStyle/>
          <a:p>
            <a:r>
              <a:rPr lang="en-BE" dirty="0"/>
              <a:t>Established </a:t>
            </a:r>
            <a:r>
              <a:rPr lang="en-BE"/>
              <a:t>in 1961</a:t>
            </a:r>
            <a:endParaRPr lang="en-US" dirty="0"/>
          </a:p>
          <a:p>
            <a:pPr lvl="1"/>
            <a:r>
              <a:rPr lang="en-BE"/>
              <a:t>Formally the IODE started out as a Working Group on Oceanographic Data Exchange which was created by the First IOC Assembly (19-27 October 1961). The Working Group became a Working Committee in 1973 through Resolution VIII-31, adopted by the 8th Session of the IOC Assembly (5-17 November 1973)</a:t>
            </a:r>
            <a:r>
              <a:rPr lang="en-US" dirty="0"/>
              <a:t>. It is a Primary Subsidiary Body of the IOC</a:t>
            </a:r>
            <a:endParaRPr lang="en-BE"/>
          </a:p>
          <a:p>
            <a:r>
              <a:rPr lang="en-GB" b="0" i="0" u="none" strike="noStrike" dirty="0">
                <a:solidFill>
                  <a:srgbClr val="000000"/>
                </a:solidFill>
                <a:effectLst/>
                <a:latin typeface="Lucida Grande" panose="020B0600040502020204" pitchFamily="34" charset="0"/>
              </a:rPr>
              <a:t>“</a:t>
            </a:r>
            <a:r>
              <a:rPr lang="en-GB" b="0" i="1" u="none" strike="noStrike" dirty="0">
                <a:solidFill>
                  <a:srgbClr val="FF0000"/>
                </a:solidFill>
                <a:effectLst/>
                <a:latin typeface="Lucida Grande" panose="020B0600040502020204" pitchFamily="34" charset="0"/>
              </a:rPr>
              <a:t>to enhance marine research, exploitation and development, by facilitating the exchange of oceanographic data and information between participating Member States, and by meeting the needs of users for data and information products</a:t>
            </a:r>
            <a:r>
              <a:rPr lang="en-GB" b="0" i="0" u="none" strike="noStrike" dirty="0">
                <a:solidFill>
                  <a:srgbClr val="000000"/>
                </a:solidFill>
                <a:effectLst/>
                <a:latin typeface="Lucida Grande" panose="020B0600040502020204" pitchFamily="34" charset="0"/>
              </a:rPr>
              <a:t>”</a:t>
            </a:r>
          </a:p>
          <a:p>
            <a:r>
              <a:rPr lang="en-GB" dirty="0">
                <a:solidFill>
                  <a:srgbClr val="000000"/>
                </a:solidFill>
                <a:latin typeface="Lucida Grande" panose="020B0600040502020204" pitchFamily="34" charset="0"/>
              </a:rPr>
              <a:t>It’s all about </a:t>
            </a:r>
            <a:r>
              <a:rPr lang="en-GB" b="1" i="1" dirty="0">
                <a:solidFill>
                  <a:srgbClr val="000000"/>
                </a:solidFill>
                <a:latin typeface="Lucida Grande" panose="020B0600040502020204" pitchFamily="34" charset="0"/>
              </a:rPr>
              <a:t>data sharing</a:t>
            </a:r>
          </a:p>
          <a:p>
            <a:r>
              <a:rPr lang="en-GB" b="1" i="1" dirty="0">
                <a:solidFill>
                  <a:srgbClr val="000000"/>
                </a:solidFill>
                <a:latin typeface="Lucida Grande" panose="020B0600040502020204" pitchFamily="34" charset="0"/>
              </a:rPr>
              <a:t>IOC focus audience: ocean science community</a:t>
            </a:r>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3">
            <a:alphaModFix/>
          </a:blip>
          <a:stretch>
            <a:fillRect/>
          </a:stretch>
        </p:blipFill>
        <p:spPr>
          <a:xfrm>
            <a:off x="6199632" y="792353"/>
            <a:ext cx="4943061" cy="986625"/>
          </a:xfrm>
          <a:prstGeom prst="rect">
            <a:avLst/>
          </a:prstGeom>
          <a:noFill/>
          <a:ln>
            <a:noFill/>
          </a:ln>
        </p:spPr>
      </p:pic>
      <p:sp>
        <p:nvSpPr>
          <p:cNvPr id="5" name="TextBox 4">
            <a:extLst>
              <a:ext uri="{FF2B5EF4-FFF2-40B4-BE49-F238E27FC236}">
                <a16:creationId xmlns:a16="http://schemas.microsoft.com/office/drawing/2014/main" id="{954A1C3E-4DCA-D860-061E-3BF8656D9F40}"/>
              </a:ext>
            </a:extLst>
          </p:cNvPr>
          <p:cNvSpPr txBox="1"/>
          <p:nvPr/>
        </p:nvSpPr>
        <p:spPr>
          <a:xfrm>
            <a:off x="8236227" y="1943835"/>
            <a:ext cx="2452531" cy="369332"/>
          </a:xfrm>
          <a:prstGeom prst="rect">
            <a:avLst/>
          </a:prstGeom>
          <a:noFill/>
        </p:spPr>
        <p:txBody>
          <a:bodyPr wrap="none" rtlCol="0">
            <a:spAutoFit/>
          </a:bodyPr>
          <a:lstStyle/>
          <a:p>
            <a:r>
              <a:rPr lang="en-BE" dirty="0">
                <a:hlinkClick r:id="rId4"/>
              </a:rPr>
              <a:t>https://www.iode.org</a:t>
            </a:r>
            <a:r>
              <a:rPr lang="en-BE" dirty="0"/>
              <a:t> </a:t>
            </a:r>
          </a:p>
        </p:txBody>
      </p:sp>
    </p:spTree>
    <p:extLst>
      <p:ext uri="{BB962C8B-B14F-4D97-AF65-F5344CB8AC3E}">
        <p14:creationId xmlns:p14="http://schemas.microsoft.com/office/powerpoint/2010/main" val="239696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a:xfrm>
            <a:off x="357355" y="204697"/>
            <a:ext cx="10168128" cy="1179576"/>
          </a:xfrm>
        </p:spPr>
        <p:txBody>
          <a:bodyPr>
            <a:normAutofit/>
          </a:bodyPr>
          <a:lstStyle/>
          <a:p>
            <a:r>
              <a:rPr lang="en-US" sz="3600" dirty="0"/>
              <a:t>1a. </a:t>
            </a:r>
            <a:r>
              <a:rPr lang="en-BE" sz="3200"/>
              <a:t>IODE </a:t>
            </a:r>
            <a:r>
              <a:rPr lang="en-US" sz="3200" dirty="0"/>
              <a:t>operational structure</a:t>
            </a:r>
            <a:r>
              <a:rPr lang="en-BE" sz="3200"/>
              <a:t> </a:t>
            </a:r>
            <a:r>
              <a:rPr lang="en-BE" sz="3200" dirty="0"/>
              <a:t>2023</a:t>
            </a:r>
            <a:endParaRPr lang="en-BE" sz="3600" dirty="0"/>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2">
            <a:alphaModFix/>
          </a:blip>
          <a:stretch>
            <a:fillRect/>
          </a:stretch>
        </p:blipFill>
        <p:spPr>
          <a:xfrm>
            <a:off x="7963556" y="213987"/>
            <a:ext cx="3743739" cy="761338"/>
          </a:xfrm>
          <a:prstGeom prst="rect">
            <a:avLst/>
          </a:prstGeom>
          <a:noFill/>
          <a:ln>
            <a:noFill/>
          </a:ln>
        </p:spPr>
      </p:pic>
      <p:pic>
        <p:nvPicPr>
          <p:cNvPr id="8" name="Google Shape;163;p27">
            <a:extLst>
              <a:ext uri="{FF2B5EF4-FFF2-40B4-BE49-F238E27FC236}">
                <a16:creationId xmlns:a16="http://schemas.microsoft.com/office/drawing/2014/main" id="{3C6ED818-E619-D506-8610-C9F31019F443}"/>
              </a:ext>
            </a:extLst>
          </p:cNvPr>
          <p:cNvPicPr preferRelativeResize="0"/>
          <p:nvPr/>
        </p:nvPicPr>
        <p:blipFill>
          <a:blip r:embed="rId3">
            <a:alphaModFix/>
          </a:blip>
          <a:stretch>
            <a:fillRect/>
          </a:stretch>
        </p:blipFill>
        <p:spPr>
          <a:xfrm>
            <a:off x="720811" y="1384274"/>
            <a:ext cx="10168128" cy="4707998"/>
          </a:xfrm>
          <a:prstGeom prst="rect">
            <a:avLst/>
          </a:prstGeom>
          <a:noFill/>
          <a:ln>
            <a:noFill/>
          </a:ln>
        </p:spPr>
      </p:pic>
      <p:sp>
        <p:nvSpPr>
          <p:cNvPr id="9" name="Google Shape;164;p27">
            <a:extLst>
              <a:ext uri="{FF2B5EF4-FFF2-40B4-BE49-F238E27FC236}">
                <a16:creationId xmlns:a16="http://schemas.microsoft.com/office/drawing/2014/main" id="{34B70EF5-BA25-7926-FC23-FE507529B1BC}"/>
              </a:ext>
            </a:extLst>
          </p:cNvPr>
          <p:cNvSpPr txBox="1"/>
          <p:nvPr/>
        </p:nvSpPr>
        <p:spPr>
          <a:xfrm>
            <a:off x="4387858" y="3738273"/>
            <a:ext cx="2834031" cy="2052058"/>
          </a:xfrm>
          <a:prstGeom prst="rect">
            <a:avLst/>
          </a:prstGeom>
          <a:solidFill>
            <a:schemeClr val="bg1"/>
          </a:solidFill>
          <a:ln w="9525" cap="flat" cmpd="sng">
            <a:solidFill>
              <a:srgbClr val="212529"/>
            </a:solidFill>
            <a:prstDash val="solid"/>
            <a:round/>
            <a:headEnd type="none" w="sm" len="sm"/>
            <a:tailEnd type="none" w="sm" len="sm"/>
          </a:ln>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GB" sz="1100" dirty="0"/>
              <a:t>33 OBIS nodes</a:t>
            </a:r>
            <a:endParaRPr sz="1100" dirty="0"/>
          </a:p>
          <a:p>
            <a:pPr marL="457200" lvl="0" indent="-298450" algn="l" rtl="0">
              <a:spcBef>
                <a:spcPts val="0"/>
              </a:spcBef>
              <a:spcAft>
                <a:spcPts val="0"/>
              </a:spcAft>
              <a:buSzPts val="1100"/>
              <a:buChar char="●"/>
            </a:pPr>
            <a:r>
              <a:rPr lang="en-GB" sz="1100" dirty="0" err="1"/>
              <a:t>PacMAN</a:t>
            </a:r>
            <a:endParaRPr sz="1100" dirty="0"/>
          </a:p>
          <a:p>
            <a:pPr marL="457200" lvl="0" indent="-298450" algn="l" rtl="0">
              <a:spcBef>
                <a:spcPts val="0"/>
              </a:spcBef>
              <a:spcAft>
                <a:spcPts val="0"/>
              </a:spcAft>
              <a:buSzPts val="1100"/>
              <a:buChar char="●"/>
            </a:pPr>
            <a:r>
              <a:rPr lang="en-GB" sz="1100" dirty="0"/>
              <a:t>eDNA Expeditions</a:t>
            </a:r>
            <a:endParaRPr sz="1100" dirty="0"/>
          </a:p>
          <a:p>
            <a:pPr marL="457200" lvl="0" indent="-298450" algn="l" rtl="0">
              <a:spcBef>
                <a:spcPts val="0"/>
              </a:spcBef>
              <a:spcAft>
                <a:spcPts val="0"/>
              </a:spcAft>
              <a:buSzPts val="1100"/>
              <a:buChar char="●"/>
            </a:pPr>
            <a:r>
              <a:rPr lang="en-GB" sz="1100" dirty="0"/>
              <a:t>MARCO-BOLO</a:t>
            </a:r>
            <a:endParaRPr sz="1100" dirty="0"/>
          </a:p>
          <a:p>
            <a:pPr marL="457200" lvl="0" indent="-298450" algn="l" rtl="0">
              <a:spcBef>
                <a:spcPts val="0"/>
              </a:spcBef>
              <a:spcAft>
                <a:spcPts val="0"/>
              </a:spcAft>
              <a:buSzPts val="1100"/>
              <a:buChar char="●"/>
            </a:pPr>
            <a:r>
              <a:rPr lang="en-GB" sz="1100" dirty="0"/>
              <a:t>DTO-</a:t>
            </a:r>
            <a:r>
              <a:rPr lang="en-GB" sz="1100" dirty="0" err="1"/>
              <a:t>BioFlow</a:t>
            </a:r>
            <a:endParaRPr sz="1100" dirty="0"/>
          </a:p>
          <a:p>
            <a:pPr marL="457200" lvl="0" indent="-298450" algn="l" rtl="0">
              <a:spcBef>
                <a:spcPts val="0"/>
              </a:spcBef>
              <a:spcAft>
                <a:spcPts val="0"/>
              </a:spcAft>
              <a:buSzPts val="1100"/>
              <a:buChar char="●"/>
            </a:pPr>
            <a:r>
              <a:rPr lang="en-GB" sz="1100" dirty="0"/>
              <a:t>MPA Europe</a:t>
            </a:r>
            <a:endParaRPr sz="1100" dirty="0"/>
          </a:p>
          <a:p>
            <a:pPr marL="457200" lvl="0" indent="-298450" algn="l" rtl="0">
              <a:spcBef>
                <a:spcPts val="0"/>
              </a:spcBef>
              <a:spcAft>
                <a:spcPts val="0"/>
              </a:spcAft>
              <a:buSzPts val="1100"/>
              <a:buChar char="●"/>
            </a:pPr>
            <a:r>
              <a:rPr lang="en-GB" sz="1100" dirty="0" err="1"/>
              <a:t>eDNAquaPlan</a:t>
            </a:r>
            <a:endParaRPr sz="1100" dirty="0"/>
          </a:p>
          <a:p>
            <a:pPr marL="457200" lvl="0" indent="-298450" algn="l" rtl="0">
              <a:spcBef>
                <a:spcPts val="0"/>
              </a:spcBef>
              <a:spcAft>
                <a:spcPts val="0"/>
              </a:spcAft>
              <a:buSzPts val="1100"/>
              <a:buChar char="●"/>
            </a:pPr>
            <a:r>
              <a:rPr lang="en-GB" sz="1100" dirty="0" err="1"/>
              <a:t>BioEcoOcean</a:t>
            </a:r>
            <a:br>
              <a:rPr lang="en-GB" sz="1100" dirty="0"/>
            </a:br>
            <a:endParaRPr sz="1100" dirty="0"/>
          </a:p>
          <a:p>
            <a:pPr marL="457200" lvl="0" indent="-298450" algn="l" rtl="0">
              <a:spcBef>
                <a:spcPts val="0"/>
              </a:spcBef>
              <a:spcAft>
                <a:spcPts val="0"/>
              </a:spcAft>
              <a:buSzPts val="1100"/>
              <a:buChar char="●"/>
            </a:pPr>
            <a:r>
              <a:rPr lang="en-GB" sz="1100" dirty="0"/>
              <a:t>GOOS </a:t>
            </a:r>
            <a:r>
              <a:rPr lang="en-GB" sz="1100" dirty="0" err="1"/>
              <a:t>BioEco</a:t>
            </a:r>
            <a:r>
              <a:rPr lang="en-GB" sz="1100" dirty="0"/>
              <a:t> Portal</a:t>
            </a:r>
            <a:endParaRPr sz="1100" dirty="0"/>
          </a:p>
          <a:p>
            <a:pPr marL="457200" lvl="0" indent="-298450" algn="l" rtl="0">
              <a:spcBef>
                <a:spcPts val="0"/>
              </a:spcBef>
              <a:spcAft>
                <a:spcPts val="0"/>
              </a:spcAft>
              <a:buSzPts val="1100"/>
              <a:buChar char="●"/>
            </a:pPr>
            <a:r>
              <a:rPr lang="en-GB" sz="1100" dirty="0"/>
              <a:t>HAB portal</a:t>
            </a:r>
            <a:endParaRPr sz="1100" dirty="0"/>
          </a:p>
        </p:txBody>
      </p:sp>
      <p:sp>
        <p:nvSpPr>
          <p:cNvPr id="10" name="Google Shape;165;p27">
            <a:extLst>
              <a:ext uri="{FF2B5EF4-FFF2-40B4-BE49-F238E27FC236}">
                <a16:creationId xmlns:a16="http://schemas.microsoft.com/office/drawing/2014/main" id="{517B2BFB-5B85-3EAC-75E5-259DC123FB22}"/>
              </a:ext>
            </a:extLst>
          </p:cNvPr>
          <p:cNvSpPr txBox="1"/>
          <p:nvPr/>
        </p:nvSpPr>
        <p:spPr>
          <a:xfrm>
            <a:off x="875103" y="3738273"/>
            <a:ext cx="2834031" cy="2052058"/>
          </a:xfrm>
          <a:prstGeom prst="rect">
            <a:avLst/>
          </a:prstGeom>
          <a:solidFill>
            <a:schemeClr val="bg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269999" lvl="0" indent="-298450" algn="l" rtl="0">
              <a:spcBef>
                <a:spcPts val="0"/>
              </a:spcBef>
              <a:spcAft>
                <a:spcPts val="0"/>
              </a:spcAft>
              <a:buSzPts val="1100"/>
              <a:buChar char="●"/>
            </a:pPr>
            <a:r>
              <a:rPr lang="en-GB" sz="1100" dirty="0"/>
              <a:t>28 partners</a:t>
            </a:r>
            <a:endParaRPr sz="1100" dirty="0"/>
          </a:p>
          <a:p>
            <a:pPr marL="269999" lvl="0" indent="-298450" algn="l" rtl="0">
              <a:spcBef>
                <a:spcPts val="0"/>
              </a:spcBef>
              <a:spcAft>
                <a:spcPts val="0"/>
              </a:spcAft>
              <a:buSzPts val="1100"/>
              <a:buChar char="●"/>
            </a:pPr>
            <a:r>
              <a:rPr lang="en-GB" sz="1100" dirty="0"/>
              <a:t>World Ocean Database</a:t>
            </a:r>
            <a:endParaRPr sz="1100" dirty="0"/>
          </a:p>
          <a:p>
            <a:pPr marL="269999" lvl="0" indent="-298450" algn="l" rtl="0">
              <a:spcBef>
                <a:spcPts val="0"/>
              </a:spcBef>
              <a:spcAft>
                <a:spcPts val="0"/>
              </a:spcAft>
              <a:buSzPts val="1100"/>
              <a:buChar char="●"/>
            </a:pPr>
            <a:r>
              <a:rPr lang="en-GB" sz="1100" dirty="0"/>
              <a:t>GODAR</a:t>
            </a:r>
            <a:endParaRPr sz="1100" dirty="0"/>
          </a:p>
          <a:p>
            <a:pPr marL="269999" lvl="0" indent="-298450" algn="l" rtl="0">
              <a:spcBef>
                <a:spcPts val="0"/>
              </a:spcBef>
              <a:spcAft>
                <a:spcPts val="0"/>
              </a:spcAft>
              <a:buSzPts val="1100"/>
              <a:buChar char="●"/>
            </a:pPr>
            <a:r>
              <a:rPr lang="en-GB" sz="1100" dirty="0"/>
              <a:t>GTSPP</a:t>
            </a:r>
            <a:endParaRPr sz="1100" dirty="0"/>
          </a:p>
          <a:p>
            <a:pPr marL="269999" lvl="0" indent="-298450" algn="l" rtl="0">
              <a:spcBef>
                <a:spcPts val="0"/>
              </a:spcBef>
              <a:spcAft>
                <a:spcPts val="0"/>
              </a:spcAft>
              <a:buSzPts val="1100"/>
              <a:buChar char="●"/>
            </a:pPr>
            <a:r>
              <a:rPr lang="en-GB" sz="1100" dirty="0"/>
              <a:t>GOSUD</a:t>
            </a:r>
            <a:endParaRPr sz="1100" dirty="0"/>
          </a:p>
          <a:p>
            <a:pPr marL="269999" lvl="0" indent="-298450" algn="l" rtl="0">
              <a:spcBef>
                <a:spcPts val="0"/>
              </a:spcBef>
              <a:spcAft>
                <a:spcPts val="0"/>
              </a:spcAft>
              <a:buSzPts val="1100"/>
              <a:buChar char="●"/>
            </a:pPr>
            <a:r>
              <a:rPr lang="en-GB" sz="1100" dirty="0" err="1"/>
              <a:t>IQuOD</a:t>
            </a:r>
            <a:endParaRPr sz="1100" dirty="0"/>
          </a:p>
          <a:p>
            <a:pPr marL="269999" lvl="0" indent="-298450" algn="l" rtl="0">
              <a:spcBef>
                <a:spcPts val="0"/>
              </a:spcBef>
              <a:spcAft>
                <a:spcPts val="0"/>
              </a:spcAft>
              <a:buSzPts val="1100"/>
              <a:buChar char="●"/>
            </a:pPr>
            <a:r>
              <a:rPr lang="en-GB" sz="1100" dirty="0" err="1"/>
              <a:t>AquaDocs</a:t>
            </a:r>
            <a:endParaRPr sz="1100" dirty="0"/>
          </a:p>
          <a:p>
            <a:pPr marL="269999" lvl="0" indent="-298450" algn="l" rtl="0">
              <a:spcBef>
                <a:spcPts val="0"/>
              </a:spcBef>
              <a:spcAft>
                <a:spcPts val="0"/>
              </a:spcAft>
              <a:buSzPts val="1100"/>
              <a:buChar char="●"/>
            </a:pPr>
            <a:r>
              <a:rPr lang="en-GB" sz="1100" dirty="0" err="1"/>
              <a:t>OceanExpert</a:t>
            </a:r>
            <a:endParaRPr sz="1100" dirty="0"/>
          </a:p>
          <a:p>
            <a:pPr marL="269999" lvl="0" indent="-298450" algn="l" rtl="0">
              <a:spcBef>
                <a:spcPts val="0"/>
              </a:spcBef>
              <a:spcAft>
                <a:spcPts val="0"/>
              </a:spcAft>
              <a:buSzPts val="1100"/>
              <a:buChar char="●"/>
            </a:pPr>
            <a:r>
              <a:rPr lang="en-GB" sz="1100" dirty="0"/>
              <a:t>ICAN</a:t>
            </a:r>
            <a:endParaRPr sz="1100" dirty="0"/>
          </a:p>
          <a:p>
            <a:pPr marL="269999" lvl="0" indent="-298450" algn="l" rtl="0">
              <a:spcBef>
                <a:spcPts val="0"/>
              </a:spcBef>
              <a:spcAft>
                <a:spcPts val="0"/>
              </a:spcAft>
              <a:buSzPts val="1100"/>
              <a:buChar char="●"/>
            </a:pPr>
            <a:r>
              <a:rPr lang="en-GB" sz="1100" dirty="0"/>
              <a:t>OBPS (jointly with GOOS)</a:t>
            </a:r>
            <a:endParaRPr sz="1100" dirty="0"/>
          </a:p>
          <a:p>
            <a:pPr marL="269999" lvl="0" indent="-298450" algn="l" rtl="0">
              <a:spcBef>
                <a:spcPts val="0"/>
              </a:spcBef>
              <a:spcAft>
                <a:spcPts val="0"/>
              </a:spcAft>
              <a:buSzPts val="1100"/>
              <a:buChar char="●"/>
            </a:pPr>
            <a:r>
              <a:rPr lang="en-GB" sz="1100" dirty="0"/>
              <a:t>QMF</a:t>
            </a:r>
            <a:endParaRPr sz="1100" dirty="0"/>
          </a:p>
        </p:txBody>
      </p:sp>
      <p:sp>
        <p:nvSpPr>
          <p:cNvPr id="11" name="Google Shape;166;p27">
            <a:extLst>
              <a:ext uri="{FF2B5EF4-FFF2-40B4-BE49-F238E27FC236}">
                <a16:creationId xmlns:a16="http://schemas.microsoft.com/office/drawing/2014/main" id="{1F666887-1373-F6CF-F315-C6D9BA125C9F}"/>
              </a:ext>
            </a:extLst>
          </p:cNvPr>
          <p:cNvSpPr txBox="1"/>
          <p:nvPr/>
        </p:nvSpPr>
        <p:spPr>
          <a:xfrm>
            <a:off x="7691452" y="3752586"/>
            <a:ext cx="2834031" cy="1170755"/>
          </a:xfrm>
          <a:prstGeom prst="rect">
            <a:avLst/>
          </a:prstGeom>
          <a:solidFill>
            <a:schemeClr val="bg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269999" lvl="0" indent="-304800" algn="l" rtl="0">
              <a:spcBef>
                <a:spcPts val="0"/>
              </a:spcBef>
              <a:spcAft>
                <a:spcPts val="0"/>
              </a:spcAft>
              <a:buSzPts val="1200"/>
              <a:buChar char="●"/>
            </a:pPr>
            <a:r>
              <a:rPr lang="en-GB" sz="1200" dirty="0"/>
              <a:t>17 regional and specialized training centres</a:t>
            </a:r>
          </a:p>
          <a:p>
            <a:pPr marL="269999" lvl="0" indent="-304800" algn="l" rtl="0">
              <a:spcBef>
                <a:spcPts val="0"/>
              </a:spcBef>
              <a:spcAft>
                <a:spcPts val="0"/>
              </a:spcAft>
              <a:buSzPts val="1200"/>
              <a:buChar char="●"/>
            </a:pPr>
            <a:r>
              <a:rPr lang="en-GB" sz="1200" dirty="0"/>
              <a:t>Close cooperation with IOC Capacity development Unit</a:t>
            </a:r>
            <a:endParaRPr sz="1200" dirty="0"/>
          </a:p>
          <a:p>
            <a:pPr marL="457200" lvl="0" indent="0" algn="l" rtl="0">
              <a:spcBef>
                <a:spcPts val="0"/>
              </a:spcBef>
              <a:spcAft>
                <a:spcPts val="0"/>
              </a:spcAft>
              <a:buNone/>
            </a:pPr>
            <a:endParaRPr sz="1200" dirty="0"/>
          </a:p>
          <a:p>
            <a:pPr marL="457200" lvl="0" indent="0" algn="l" rtl="0">
              <a:spcBef>
                <a:spcPts val="0"/>
              </a:spcBef>
              <a:spcAft>
                <a:spcPts val="0"/>
              </a:spcAft>
              <a:buNone/>
            </a:pPr>
            <a:endParaRPr sz="1300" dirty="0"/>
          </a:p>
          <a:p>
            <a:pPr marL="0" lvl="0" indent="0" algn="l" rtl="0">
              <a:spcBef>
                <a:spcPts val="0"/>
              </a:spcBef>
              <a:spcAft>
                <a:spcPts val="0"/>
              </a:spcAft>
              <a:buNone/>
            </a:pPr>
            <a:endParaRPr dirty="0"/>
          </a:p>
        </p:txBody>
      </p:sp>
      <p:pic>
        <p:nvPicPr>
          <p:cNvPr id="31" name="Picture 30" descr="A black text on a white background&#10;&#10;Description automatically generated">
            <a:extLst>
              <a:ext uri="{FF2B5EF4-FFF2-40B4-BE49-F238E27FC236}">
                <a16:creationId xmlns:a16="http://schemas.microsoft.com/office/drawing/2014/main" id="{BEAD9FC0-F567-460F-857D-8DEC09BAB3BF}"/>
              </a:ext>
            </a:extLst>
          </p:cNvPr>
          <p:cNvPicPr>
            <a:picLocks noChangeAspect="1"/>
          </p:cNvPicPr>
          <p:nvPr/>
        </p:nvPicPr>
        <p:blipFill>
          <a:blip r:embed="rId4"/>
          <a:stretch>
            <a:fillRect/>
          </a:stretch>
        </p:blipFill>
        <p:spPr>
          <a:xfrm>
            <a:off x="1676169" y="1619347"/>
            <a:ext cx="1231900" cy="469900"/>
          </a:xfrm>
          <a:prstGeom prst="rect">
            <a:avLst/>
          </a:prstGeom>
        </p:spPr>
      </p:pic>
      <p:pic>
        <p:nvPicPr>
          <p:cNvPr id="35" name="Picture 34" descr="A black text on a white background&#10;&#10;Description automatically generated">
            <a:extLst>
              <a:ext uri="{FF2B5EF4-FFF2-40B4-BE49-F238E27FC236}">
                <a16:creationId xmlns:a16="http://schemas.microsoft.com/office/drawing/2014/main" id="{BE0AC05A-89F0-D70D-10F0-A1DA393725DF}"/>
              </a:ext>
            </a:extLst>
          </p:cNvPr>
          <p:cNvPicPr>
            <a:picLocks noChangeAspect="1"/>
          </p:cNvPicPr>
          <p:nvPr/>
        </p:nvPicPr>
        <p:blipFill>
          <a:blip r:embed="rId5"/>
          <a:stretch>
            <a:fillRect/>
          </a:stretch>
        </p:blipFill>
        <p:spPr>
          <a:xfrm>
            <a:off x="5201624" y="1568547"/>
            <a:ext cx="1206500" cy="571500"/>
          </a:xfrm>
          <a:prstGeom prst="rect">
            <a:avLst/>
          </a:prstGeom>
        </p:spPr>
      </p:pic>
    </p:spTree>
    <p:extLst>
      <p:ext uri="{BB962C8B-B14F-4D97-AF65-F5344CB8AC3E}">
        <p14:creationId xmlns:p14="http://schemas.microsoft.com/office/powerpoint/2010/main" val="183493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p:txBody>
          <a:bodyPr>
            <a:normAutofit fontScale="90000"/>
          </a:bodyPr>
          <a:lstStyle/>
          <a:p>
            <a:r>
              <a:rPr lang="en-US" sz="3600" dirty="0"/>
              <a:t>2. </a:t>
            </a:r>
            <a:r>
              <a:rPr lang="en-GB" sz="3200" i="0" u="none" strike="noStrike" dirty="0">
                <a:solidFill>
                  <a:srgbClr val="212121"/>
                </a:solidFill>
                <a:effectLst/>
              </a:rPr>
              <a:t>Outcomes/outputs/products or services of the programme activity</a:t>
            </a:r>
            <a:br>
              <a:rPr lang="en-GB" sz="1800" b="0" i="0" u="none" strike="noStrike" dirty="0">
                <a:solidFill>
                  <a:srgbClr val="212121"/>
                </a:solidFill>
                <a:effectLst/>
                <a:latin typeface="Aptos" panose="020B0004020202020204" pitchFamily="34" charset="0"/>
              </a:rPr>
            </a:br>
            <a:endParaRPr lang="en-BE" sz="3600" dirty="0"/>
          </a:p>
        </p:txBody>
      </p:sp>
      <p:sp>
        <p:nvSpPr>
          <p:cNvPr id="5" name="Content Placeholder 4">
            <a:extLst>
              <a:ext uri="{FF2B5EF4-FFF2-40B4-BE49-F238E27FC236}">
                <a16:creationId xmlns:a16="http://schemas.microsoft.com/office/drawing/2014/main" id="{6F68D63F-A898-7239-DD8F-7FF0967BDC94}"/>
              </a:ext>
            </a:extLst>
          </p:cNvPr>
          <p:cNvSpPr>
            <a:spLocks noGrp="1"/>
          </p:cNvSpPr>
          <p:nvPr>
            <p:ph idx="1"/>
          </p:nvPr>
        </p:nvSpPr>
        <p:spPr>
          <a:xfrm>
            <a:off x="1115568" y="1638795"/>
            <a:ext cx="10168128" cy="4533405"/>
          </a:xfrm>
        </p:spPr>
        <p:txBody>
          <a:bodyPr/>
          <a:lstStyle/>
          <a:p>
            <a:r>
              <a:rPr lang="en-GB" b="0" i="0" u="none" strike="noStrike" dirty="0">
                <a:solidFill>
                  <a:srgbClr val="FF0000"/>
                </a:solidFill>
                <a:effectLst/>
                <a:latin typeface="Arial" panose="020B0604020202020204" pitchFamily="34" charset="0"/>
                <a:cs typeface="Arial" panose="020B0604020202020204" pitchFamily="34" charset="0"/>
              </a:rPr>
              <a:t>OBIS</a:t>
            </a:r>
            <a:r>
              <a:rPr lang="en-GB" b="0" i="0" u="none" strike="noStrike" dirty="0">
                <a:solidFill>
                  <a:srgbClr val="000000"/>
                </a:solidFill>
                <a:effectLst/>
                <a:latin typeface="Arial" panose="020B0604020202020204" pitchFamily="34" charset="0"/>
                <a:cs typeface="Arial" panose="020B0604020202020204" pitchFamily="34" charset="0"/>
              </a:rPr>
              <a:t> considered as the </a:t>
            </a:r>
            <a:r>
              <a:rPr lang="en-GB" b="0" i="0" u="none" strike="noStrike" dirty="0">
                <a:solidFill>
                  <a:srgbClr val="FF0000"/>
                </a:solidFill>
                <a:effectLst/>
                <a:latin typeface="Arial" panose="020B0604020202020204" pitchFamily="34" charset="0"/>
                <a:cs typeface="Arial" panose="020B0604020202020204" pitchFamily="34" charset="0"/>
              </a:rPr>
              <a:t>ocean biodiversity </a:t>
            </a:r>
            <a:r>
              <a:rPr lang="en-GB" b="0" i="0" u="none" strike="noStrike" dirty="0">
                <a:solidFill>
                  <a:srgbClr val="000000"/>
                </a:solidFill>
                <a:effectLst/>
                <a:latin typeface="Arial" panose="020B0604020202020204" pitchFamily="34" charset="0"/>
                <a:cs typeface="Arial" panose="020B0604020202020204" pitchFamily="34" charset="0"/>
              </a:rPr>
              <a:t>“authority” within the UN;</a:t>
            </a:r>
          </a:p>
          <a:p>
            <a:r>
              <a:rPr lang="en-GB" dirty="0">
                <a:solidFill>
                  <a:srgbClr val="FF0000"/>
                </a:solidFill>
                <a:latin typeface="Arial" panose="020B0604020202020204" pitchFamily="34" charset="0"/>
                <a:cs typeface="Arial" panose="020B0604020202020204" pitchFamily="34" charset="0"/>
              </a:rPr>
              <a:t>ODIS</a:t>
            </a:r>
            <a:r>
              <a:rPr lang="en-GB" dirty="0">
                <a:solidFill>
                  <a:srgbClr val="000000"/>
                </a:solidFill>
                <a:latin typeface="Arial" panose="020B0604020202020204" pitchFamily="34" charset="0"/>
                <a:cs typeface="Arial" panose="020B0604020202020204" pitchFamily="34" charset="0"/>
              </a:rPr>
              <a:t> recognized as </a:t>
            </a:r>
            <a:r>
              <a:rPr lang="en-GB" b="0" i="0" u="none" strike="noStrike" dirty="0">
                <a:solidFill>
                  <a:srgbClr val="000000"/>
                </a:solidFill>
                <a:effectLst/>
                <a:latin typeface="Arial" panose="020B0604020202020204" pitchFamily="34" charset="0"/>
                <a:cs typeface="Arial" panose="020B0604020202020204" pitchFamily="34" charset="0"/>
              </a:rPr>
              <a:t>a </a:t>
            </a:r>
            <a:r>
              <a:rPr lang="en-GB" b="0" i="0" u="none" strike="noStrike" dirty="0">
                <a:solidFill>
                  <a:srgbClr val="FF0000"/>
                </a:solidFill>
                <a:effectLst/>
                <a:latin typeface="Arial" panose="020B0604020202020204" pitchFamily="34" charset="0"/>
                <a:cs typeface="Arial" panose="020B0604020202020204" pitchFamily="34" charset="0"/>
              </a:rPr>
              <a:t>global digital ecosystem </a:t>
            </a:r>
            <a:r>
              <a:rPr lang="en-GB" b="0" i="0" u="none" strike="noStrike" dirty="0">
                <a:solidFill>
                  <a:srgbClr val="000000"/>
                </a:solidFill>
                <a:effectLst/>
                <a:latin typeface="Arial" panose="020B0604020202020204" pitchFamily="34" charset="0"/>
                <a:cs typeface="Arial" panose="020B0604020202020204" pitchFamily="34" charset="0"/>
              </a:rPr>
              <a:t>for ocean data and promoting IOC’s important role as global network of ocean data centres, hosted by IOC Member States which is essential for these Member States to comply with their obligations in international frameworks (e.g. SDG, BBNJ).</a:t>
            </a:r>
            <a:endParaRPr lang="en-GB" dirty="0">
              <a:solidFill>
                <a:srgbClr val="000000"/>
              </a:solidFill>
              <a:latin typeface="Arial" panose="020B0604020202020204" pitchFamily="34" charset="0"/>
              <a:cs typeface="Arial" panose="020B0604020202020204" pitchFamily="34" charset="0"/>
            </a:endParaRPr>
          </a:p>
          <a:p>
            <a:r>
              <a:rPr lang="en-GB" b="0" i="0" u="none" strike="noStrike" dirty="0">
                <a:solidFill>
                  <a:srgbClr val="FF0000"/>
                </a:solidFill>
                <a:effectLst/>
                <a:latin typeface="Arial" panose="020B0604020202020204" pitchFamily="34" charset="0"/>
                <a:cs typeface="Arial" panose="020B0604020202020204" pitchFamily="34" charset="0"/>
              </a:rPr>
              <a:t>OTGA</a:t>
            </a:r>
            <a:r>
              <a:rPr lang="en-GB" b="0" i="0" u="none" strike="noStrike" dirty="0">
                <a:solidFill>
                  <a:srgbClr val="000000"/>
                </a:solidFill>
                <a:effectLst/>
                <a:latin typeface="Arial" panose="020B0604020202020204" pitchFamily="34" charset="0"/>
                <a:cs typeface="Arial" panose="020B0604020202020204" pitchFamily="34" charset="0"/>
              </a:rPr>
              <a:t> recognized as the </a:t>
            </a:r>
            <a:r>
              <a:rPr lang="en-GB" b="0" i="0" u="none" strike="noStrike" dirty="0">
                <a:solidFill>
                  <a:srgbClr val="FF0000"/>
                </a:solidFill>
                <a:effectLst/>
                <a:latin typeface="Arial" panose="020B0604020202020204" pitchFamily="34" charset="0"/>
                <a:cs typeface="Arial" panose="020B0604020202020204" pitchFamily="34" charset="0"/>
              </a:rPr>
              <a:t>training system </a:t>
            </a:r>
            <a:r>
              <a:rPr lang="en-GB" b="0" i="0" u="none" strike="noStrike" dirty="0">
                <a:solidFill>
                  <a:srgbClr val="000000"/>
                </a:solidFill>
                <a:effectLst/>
                <a:latin typeface="Arial" panose="020B0604020202020204" pitchFamily="34" charset="0"/>
                <a:cs typeface="Arial" panose="020B0604020202020204" pitchFamily="34" charset="0"/>
              </a:rPr>
              <a:t>of choice through its global network of regional and specialized training centres, hosted by IOC Member States, that promote south-south cooperation in ocean related learning</a:t>
            </a:r>
            <a:endParaRPr lang="en-US" dirty="0">
              <a:latin typeface="Arial" panose="020B0604020202020204" pitchFamily="34" charset="0"/>
              <a:cs typeface="Arial" panose="020B0604020202020204" pitchFamily="34" charset="0"/>
            </a:endParaRPr>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2">
            <a:alphaModFix/>
          </a:blip>
          <a:stretch>
            <a:fillRect/>
          </a:stretch>
        </p:blipFill>
        <p:spPr>
          <a:xfrm>
            <a:off x="10145993" y="204698"/>
            <a:ext cx="1874182" cy="395613"/>
          </a:xfrm>
          <a:prstGeom prst="rect">
            <a:avLst/>
          </a:prstGeom>
          <a:noFill/>
          <a:ln>
            <a:noFill/>
          </a:ln>
        </p:spPr>
      </p:pic>
    </p:spTree>
    <p:extLst>
      <p:ext uri="{BB962C8B-B14F-4D97-AF65-F5344CB8AC3E}">
        <p14:creationId xmlns:p14="http://schemas.microsoft.com/office/powerpoint/2010/main" val="179181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a:xfrm>
            <a:off x="611985" y="1091979"/>
            <a:ext cx="10168128" cy="1179576"/>
          </a:xfrm>
        </p:spPr>
        <p:txBody>
          <a:bodyPr>
            <a:normAutofit fontScale="90000"/>
          </a:bodyPr>
          <a:lstStyle/>
          <a:p>
            <a:r>
              <a:rPr lang="en-US" sz="3600" dirty="0"/>
              <a:t>3. </a:t>
            </a:r>
            <a:r>
              <a:rPr lang="en-GB" sz="3200" i="0" u="none" strike="noStrike" dirty="0">
                <a:solidFill>
                  <a:srgbClr val="212121"/>
                </a:solidFill>
                <a:effectLst/>
              </a:rPr>
              <a:t>Current and potential users of the outputs, products or services: how do they assist research, ocean policy and management, industry, multilateral processes (e.g. SDG, BBNJ, …)</a:t>
            </a:r>
            <a:br>
              <a:rPr lang="en-GB" sz="3200" i="0" u="none" strike="noStrike" dirty="0">
                <a:solidFill>
                  <a:srgbClr val="212121"/>
                </a:solidFill>
                <a:effectLst/>
              </a:rPr>
            </a:br>
            <a:br>
              <a:rPr lang="en-GB" sz="3200" i="0" u="none" strike="noStrike" dirty="0">
                <a:solidFill>
                  <a:srgbClr val="212121"/>
                </a:solidFill>
                <a:effectLst/>
              </a:rPr>
            </a:br>
            <a:br>
              <a:rPr lang="en-GB" sz="1800" b="0" i="0" u="none" strike="noStrike" dirty="0">
                <a:solidFill>
                  <a:srgbClr val="212121"/>
                </a:solidFill>
                <a:effectLst/>
                <a:latin typeface="Aptos" panose="020B0004020202020204" pitchFamily="34" charset="0"/>
              </a:rPr>
            </a:br>
            <a:endParaRPr lang="en-BE" sz="3600" dirty="0"/>
          </a:p>
        </p:txBody>
      </p:sp>
      <p:sp>
        <p:nvSpPr>
          <p:cNvPr id="5" name="Content Placeholder 4">
            <a:extLst>
              <a:ext uri="{FF2B5EF4-FFF2-40B4-BE49-F238E27FC236}">
                <a16:creationId xmlns:a16="http://schemas.microsoft.com/office/drawing/2014/main" id="{6F68D63F-A898-7239-DD8F-7FF0967BDC94}"/>
              </a:ext>
            </a:extLst>
          </p:cNvPr>
          <p:cNvSpPr>
            <a:spLocks noGrp="1"/>
          </p:cNvSpPr>
          <p:nvPr>
            <p:ph idx="1"/>
          </p:nvPr>
        </p:nvSpPr>
        <p:spPr/>
        <p:txBody>
          <a:bodyPr/>
          <a:lstStyle/>
          <a:p>
            <a:r>
              <a:rPr lang="en-US" dirty="0"/>
              <a:t>IODE data </a:t>
            </a:r>
            <a:r>
              <a:rPr lang="en-US" dirty="0" err="1"/>
              <a:t>centres</a:t>
            </a:r>
            <a:r>
              <a:rPr lang="en-US" dirty="0"/>
              <a:t> (NODCs) have been established by Member States mainly in ocean science government institutions. As such the main users of NODC data (and IODE </a:t>
            </a:r>
            <a:r>
              <a:rPr lang="en-US" dirty="0" err="1"/>
              <a:t>programme</a:t>
            </a:r>
            <a:r>
              <a:rPr lang="en-US" dirty="0"/>
              <a:t> activities) are ocean scientists;</a:t>
            </a:r>
          </a:p>
          <a:p>
            <a:r>
              <a:rPr lang="en-US" dirty="0"/>
              <a:t>ADUs are composed of OBIS nodes as well as national, regional, international and commercial entities. Main users are ocean scientists</a:t>
            </a:r>
          </a:p>
          <a:p>
            <a:r>
              <a:rPr lang="en-US" dirty="0"/>
              <a:t>See topic 4 for future opportunities</a:t>
            </a:r>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2">
            <a:alphaModFix/>
          </a:blip>
          <a:stretch>
            <a:fillRect/>
          </a:stretch>
        </p:blipFill>
        <p:spPr>
          <a:xfrm>
            <a:off x="10145993" y="204698"/>
            <a:ext cx="1874182" cy="395613"/>
          </a:xfrm>
          <a:prstGeom prst="rect">
            <a:avLst/>
          </a:prstGeom>
          <a:noFill/>
          <a:ln>
            <a:noFill/>
          </a:ln>
        </p:spPr>
      </p:pic>
    </p:spTree>
    <p:extLst>
      <p:ext uri="{BB962C8B-B14F-4D97-AF65-F5344CB8AC3E}">
        <p14:creationId xmlns:p14="http://schemas.microsoft.com/office/powerpoint/2010/main" val="421937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a:xfrm>
            <a:off x="1115568" y="949379"/>
            <a:ext cx="10168128" cy="1179576"/>
          </a:xfrm>
        </p:spPr>
        <p:txBody>
          <a:bodyPr>
            <a:normAutofit fontScale="90000"/>
          </a:bodyPr>
          <a:lstStyle/>
          <a:p>
            <a:r>
              <a:rPr lang="en-US" sz="3600" dirty="0"/>
              <a:t>4. </a:t>
            </a:r>
            <a:r>
              <a:rPr lang="en-GB" sz="3200" i="0" u="none" strike="noStrike" dirty="0">
                <a:solidFill>
                  <a:srgbClr val="212121"/>
                </a:solidFill>
                <a:effectLst/>
              </a:rPr>
              <a:t>How does the programme activity contribute to the IOC value chain?</a:t>
            </a:r>
            <a:br>
              <a:rPr lang="en-GB" sz="3200" i="0" u="none" strike="noStrike" dirty="0">
                <a:solidFill>
                  <a:srgbClr val="212121"/>
                </a:solidFill>
                <a:effectLst/>
              </a:rPr>
            </a:br>
            <a:br>
              <a:rPr lang="en-GB" sz="1800" b="0" i="0" u="none" strike="noStrike" dirty="0">
                <a:solidFill>
                  <a:srgbClr val="212121"/>
                </a:solidFill>
                <a:effectLst/>
                <a:latin typeface="Aptos" panose="020B0004020202020204" pitchFamily="34" charset="0"/>
              </a:rPr>
            </a:br>
            <a:endParaRPr lang="en-BE" sz="3600" dirty="0"/>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3">
            <a:alphaModFix/>
          </a:blip>
          <a:stretch>
            <a:fillRect/>
          </a:stretch>
        </p:blipFill>
        <p:spPr>
          <a:xfrm>
            <a:off x="10145993" y="204698"/>
            <a:ext cx="1874182" cy="395613"/>
          </a:xfrm>
          <a:prstGeom prst="rect">
            <a:avLst/>
          </a:prstGeom>
          <a:noFill/>
          <a:ln>
            <a:noFill/>
          </a:ln>
        </p:spPr>
      </p:pic>
      <p:graphicFrame>
        <p:nvGraphicFramePr>
          <p:cNvPr id="3" name="Diagram 2">
            <a:extLst>
              <a:ext uri="{FF2B5EF4-FFF2-40B4-BE49-F238E27FC236}">
                <a16:creationId xmlns:a16="http://schemas.microsoft.com/office/drawing/2014/main" id="{42FBB00D-E844-4B70-10C2-E0AF5C4B4C70}"/>
              </a:ext>
            </a:extLst>
          </p:cNvPr>
          <p:cNvGraphicFramePr/>
          <p:nvPr>
            <p:extLst>
              <p:ext uri="{D42A27DB-BD31-4B8C-83A1-F6EECF244321}">
                <p14:modId xmlns:p14="http://schemas.microsoft.com/office/powerpoint/2010/main" val="2449596976"/>
              </p:ext>
            </p:extLst>
          </p:nvPr>
        </p:nvGraphicFramePr>
        <p:xfrm>
          <a:off x="1129837" y="2128955"/>
          <a:ext cx="4951895" cy="41234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Content Placeholder 7">
            <a:extLst>
              <a:ext uri="{FF2B5EF4-FFF2-40B4-BE49-F238E27FC236}">
                <a16:creationId xmlns:a16="http://schemas.microsoft.com/office/drawing/2014/main" id="{46AFA227-51DE-4CF1-42F4-321342AAAFA0}"/>
              </a:ext>
            </a:extLst>
          </p:cNvPr>
          <p:cNvSpPr>
            <a:spLocks noGrp="1"/>
          </p:cNvSpPr>
          <p:nvPr>
            <p:ph idx="1"/>
          </p:nvPr>
        </p:nvSpPr>
        <p:spPr>
          <a:xfrm>
            <a:off x="6096000" y="1828666"/>
            <a:ext cx="5314122" cy="4399855"/>
          </a:xfrm>
        </p:spPr>
        <p:txBody>
          <a:bodyPr/>
          <a:lstStyle/>
          <a:p>
            <a:r>
              <a:rPr lang="en-US" dirty="0"/>
              <a:t>What is currently missing in IOC is a unit/section that deals with decision support. This results in a </a:t>
            </a:r>
            <a:r>
              <a:rPr lang="en-US" u="sng" dirty="0"/>
              <a:t>lack of users of data beyond the science community</a:t>
            </a:r>
          </a:p>
          <a:p>
            <a:r>
              <a:rPr lang="en-US" dirty="0"/>
              <a:t>We see the same problem at the national level (see topic 3)</a:t>
            </a:r>
          </a:p>
          <a:p>
            <a:r>
              <a:rPr lang="en-US" dirty="0"/>
              <a:t>IOC </a:t>
            </a:r>
            <a:r>
              <a:rPr lang="en-US" dirty="0" err="1"/>
              <a:t>programmes</a:t>
            </a:r>
            <a:r>
              <a:rPr lang="en-US" dirty="0"/>
              <a:t> are insufficiently visible/appreciated in the Ocean Decade </a:t>
            </a:r>
          </a:p>
        </p:txBody>
      </p:sp>
      <p:sp>
        <p:nvSpPr>
          <p:cNvPr id="9" name="Doughnut 8">
            <a:extLst>
              <a:ext uri="{FF2B5EF4-FFF2-40B4-BE49-F238E27FC236}">
                <a16:creationId xmlns:a16="http://schemas.microsoft.com/office/drawing/2014/main" id="{F25E4D9E-3263-EF74-E39E-ECBC420FD6BA}"/>
              </a:ext>
            </a:extLst>
          </p:cNvPr>
          <p:cNvSpPr/>
          <p:nvPr/>
        </p:nvSpPr>
        <p:spPr>
          <a:xfrm>
            <a:off x="4139096" y="2279169"/>
            <a:ext cx="1506330" cy="1368287"/>
          </a:xfrm>
          <a:prstGeom prst="donut">
            <a:avLst>
              <a:gd name="adj" fmla="val 9493"/>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Connector 5">
            <a:extLst>
              <a:ext uri="{FF2B5EF4-FFF2-40B4-BE49-F238E27FC236}">
                <a16:creationId xmlns:a16="http://schemas.microsoft.com/office/drawing/2014/main" id="{3EC51278-EA8E-3F99-7F0D-13581F1BC2F2}"/>
              </a:ext>
            </a:extLst>
          </p:cNvPr>
          <p:cNvCxnSpPr/>
          <p:nvPr/>
        </p:nvCxnSpPr>
        <p:spPr>
          <a:xfrm>
            <a:off x="1840675" y="4868883"/>
            <a:ext cx="1092530" cy="11281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B21975C-CA11-E150-5A9C-95757517A601}"/>
              </a:ext>
            </a:extLst>
          </p:cNvPr>
          <p:cNvCxnSpPr>
            <a:cxnSpLocks/>
          </p:cNvCxnSpPr>
          <p:nvPr/>
        </p:nvCxnSpPr>
        <p:spPr>
          <a:xfrm flipH="1">
            <a:off x="1721922" y="4868883"/>
            <a:ext cx="1054925" cy="11281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0292917-5956-85BC-D30C-9BADB92C7A99}"/>
              </a:ext>
            </a:extLst>
          </p:cNvPr>
          <p:cNvSpPr txBox="1"/>
          <p:nvPr/>
        </p:nvSpPr>
        <p:spPr>
          <a:xfrm>
            <a:off x="1076340" y="6141923"/>
            <a:ext cx="2529444" cy="369332"/>
          </a:xfrm>
          <a:prstGeom prst="rect">
            <a:avLst/>
          </a:prstGeom>
          <a:noFill/>
        </p:spPr>
        <p:txBody>
          <a:bodyPr wrap="square" rtlCol="0">
            <a:spAutoFit/>
          </a:bodyPr>
          <a:lstStyle/>
          <a:p>
            <a:r>
              <a:rPr lang="en-US" i="1" dirty="0">
                <a:highlight>
                  <a:srgbClr val="FFFF00"/>
                </a:highlight>
              </a:rPr>
              <a:t>This is missing!!</a:t>
            </a:r>
          </a:p>
        </p:txBody>
      </p:sp>
      <p:sp>
        <p:nvSpPr>
          <p:cNvPr id="12" name="Left Arrow 11">
            <a:extLst>
              <a:ext uri="{FF2B5EF4-FFF2-40B4-BE49-F238E27FC236}">
                <a16:creationId xmlns:a16="http://schemas.microsoft.com/office/drawing/2014/main" id="{F60CFD4C-946A-7F3E-407F-672FE0D93953}"/>
              </a:ext>
            </a:extLst>
          </p:cNvPr>
          <p:cNvSpPr/>
          <p:nvPr/>
        </p:nvSpPr>
        <p:spPr>
          <a:xfrm rot="18959139">
            <a:off x="2505481" y="3658848"/>
            <a:ext cx="1690400" cy="651950"/>
          </a:xfrm>
          <a:prstGeom prst="left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a:extLst>
              <a:ext uri="{FF2B5EF4-FFF2-40B4-BE49-F238E27FC236}">
                <a16:creationId xmlns:a16="http://schemas.microsoft.com/office/drawing/2014/main" id="{73D762DE-4365-0B50-A8B0-237F92C2E233}"/>
              </a:ext>
            </a:extLst>
          </p:cNvPr>
          <p:cNvSpPr/>
          <p:nvPr/>
        </p:nvSpPr>
        <p:spPr>
          <a:xfrm rot="8242770">
            <a:off x="2943641" y="4044396"/>
            <a:ext cx="1690400" cy="651950"/>
          </a:xfrm>
          <a:prstGeom prst="lef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8459E31E-EC77-76AE-94C5-A074ADEA6599}"/>
              </a:ext>
            </a:extLst>
          </p:cNvPr>
          <p:cNvSpPr txBox="1"/>
          <p:nvPr/>
        </p:nvSpPr>
        <p:spPr>
          <a:xfrm rot="18956937">
            <a:off x="2937179" y="3601772"/>
            <a:ext cx="1279511" cy="381137"/>
          </a:xfrm>
          <a:prstGeom prst="rect">
            <a:avLst/>
          </a:prstGeom>
          <a:noFill/>
        </p:spPr>
        <p:txBody>
          <a:bodyPr wrap="square" rtlCol="0">
            <a:spAutoFit/>
          </a:bodyPr>
          <a:lstStyle/>
          <a:p>
            <a:r>
              <a:rPr lang="en-US" dirty="0"/>
              <a:t>Offer</a:t>
            </a:r>
          </a:p>
        </p:txBody>
      </p:sp>
      <p:sp>
        <p:nvSpPr>
          <p:cNvPr id="15" name="TextBox 14">
            <a:extLst>
              <a:ext uri="{FF2B5EF4-FFF2-40B4-BE49-F238E27FC236}">
                <a16:creationId xmlns:a16="http://schemas.microsoft.com/office/drawing/2014/main" id="{7FAA92E7-424C-EBDC-909E-7AE8F582FDE4}"/>
              </a:ext>
            </a:extLst>
          </p:cNvPr>
          <p:cNvSpPr txBox="1"/>
          <p:nvPr/>
        </p:nvSpPr>
        <p:spPr>
          <a:xfrm rot="18956937">
            <a:off x="3303232" y="4000089"/>
            <a:ext cx="1279511" cy="381137"/>
          </a:xfrm>
          <a:prstGeom prst="rect">
            <a:avLst/>
          </a:prstGeom>
          <a:noFill/>
        </p:spPr>
        <p:txBody>
          <a:bodyPr wrap="square" rtlCol="0">
            <a:spAutoFit/>
          </a:bodyPr>
          <a:lstStyle/>
          <a:p>
            <a:r>
              <a:rPr lang="en-US" dirty="0"/>
              <a:t>Demand</a:t>
            </a:r>
          </a:p>
        </p:txBody>
      </p:sp>
    </p:spTree>
    <p:extLst>
      <p:ext uri="{BB962C8B-B14F-4D97-AF65-F5344CB8AC3E}">
        <p14:creationId xmlns:p14="http://schemas.microsoft.com/office/powerpoint/2010/main" val="120220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a:xfrm>
            <a:off x="1115568" y="949379"/>
            <a:ext cx="10168128" cy="1179576"/>
          </a:xfrm>
        </p:spPr>
        <p:txBody>
          <a:bodyPr>
            <a:normAutofit fontScale="90000"/>
          </a:bodyPr>
          <a:lstStyle/>
          <a:p>
            <a:r>
              <a:rPr lang="en-US" sz="3600" dirty="0"/>
              <a:t>5. </a:t>
            </a:r>
            <a:r>
              <a:rPr lang="en-GB" sz="3200" i="0" u="none" strike="noStrike" dirty="0">
                <a:solidFill>
                  <a:srgbClr val="212121"/>
                </a:solidFill>
                <a:effectLst/>
              </a:rPr>
              <a:t>Strategic planning for the next 5 years: priorities</a:t>
            </a:r>
            <a:br>
              <a:rPr lang="en-GB" sz="3200" i="0" u="none" strike="noStrike" dirty="0">
                <a:solidFill>
                  <a:srgbClr val="212121"/>
                </a:solidFill>
                <a:effectLst/>
              </a:rPr>
            </a:br>
            <a:br>
              <a:rPr lang="en-GB" sz="1800" b="0" i="0" u="none" strike="noStrike" dirty="0">
                <a:solidFill>
                  <a:srgbClr val="212121"/>
                </a:solidFill>
                <a:effectLst/>
                <a:latin typeface="Aptos" panose="020B0004020202020204" pitchFamily="34" charset="0"/>
              </a:rPr>
            </a:br>
            <a:endParaRPr lang="en-BE" sz="3600" dirty="0"/>
          </a:p>
        </p:txBody>
      </p:sp>
      <p:sp>
        <p:nvSpPr>
          <p:cNvPr id="5" name="Content Placeholder 4">
            <a:extLst>
              <a:ext uri="{FF2B5EF4-FFF2-40B4-BE49-F238E27FC236}">
                <a16:creationId xmlns:a16="http://schemas.microsoft.com/office/drawing/2014/main" id="{6F68D63F-A898-7239-DD8F-7FF0967BDC94}"/>
              </a:ext>
            </a:extLst>
          </p:cNvPr>
          <p:cNvSpPr>
            <a:spLocks noGrp="1"/>
          </p:cNvSpPr>
          <p:nvPr>
            <p:ph idx="1"/>
          </p:nvPr>
        </p:nvSpPr>
        <p:spPr>
          <a:xfrm>
            <a:off x="1115568" y="1828800"/>
            <a:ext cx="10168128" cy="4343400"/>
          </a:xfrm>
        </p:spPr>
        <p:txBody>
          <a:bodyPr>
            <a:normAutofit fontScale="77500" lnSpcReduction="20000"/>
          </a:bodyPr>
          <a:lstStyle/>
          <a:p>
            <a:pPr marL="171450" indent="-171450">
              <a:buFont typeface="Arial" panose="020B0604020202020204" pitchFamily="34" charset="0"/>
              <a:buChar char="•"/>
            </a:pPr>
            <a:r>
              <a:rPr lang="en-GB" sz="2400" dirty="0"/>
              <a:t>Further develop the IOC </a:t>
            </a:r>
            <a:r>
              <a:rPr lang="en-GB" sz="2400" b="1" dirty="0">
                <a:solidFill>
                  <a:srgbClr val="FF0000"/>
                </a:solidFill>
              </a:rPr>
              <a:t>Ocean Data and Information System (ODIS) </a:t>
            </a:r>
            <a:r>
              <a:rPr lang="en-GB" sz="2400" dirty="0"/>
              <a:t>into a global ocean data and information ecosystem making available data and information sources of all member states and to all member states</a:t>
            </a:r>
          </a:p>
          <a:p>
            <a:pPr marL="171450" indent="-171450">
              <a:buFont typeface="Arial" panose="020B0604020202020204" pitchFamily="34" charset="0"/>
              <a:buChar char="•"/>
            </a:pPr>
            <a:r>
              <a:rPr lang="en-GB" sz="2400" dirty="0"/>
              <a:t>Further develop the </a:t>
            </a:r>
            <a:r>
              <a:rPr lang="en-GB" sz="2400" b="1" dirty="0">
                <a:solidFill>
                  <a:srgbClr val="FF0000"/>
                </a:solidFill>
              </a:rPr>
              <a:t>Ocean Biodiversity Information System (OBIS) </a:t>
            </a:r>
            <a:r>
              <a:rPr lang="en-GB" sz="2400" dirty="0"/>
              <a:t>into a globally interconnected community of practice, facilitating seamless and near-real-time data flows, from biological observations to practical applications.</a:t>
            </a:r>
          </a:p>
          <a:p>
            <a:pPr marL="171450" indent="-171450">
              <a:buFont typeface="Arial" panose="020B0604020202020204" pitchFamily="34" charset="0"/>
              <a:buChar char="•"/>
            </a:pPr>
            <a:r>
              <a:rPr lang="en-GB" sz="2400" dirty="0"/>
              <a:t>Ensure that all </a:t>
            </a:r>
            <a:r>
              <a:rPr lang="en-GB" sz="2400" b="1" dirty="0">
                <a:solidFill>
                  <a:srgbClr val="FF0000"/>
                </a:solidFill>
              </a:rPr>
              <a:t>IOC Member States have the necessary capacity </a:t>
            </a:r>
            <a:r>
              <a:rPr lang="en-GB" sz="2400" dirty="0"/>
              <a:t>to manage ocean data and information (as part of the IOC value chain) and to develop products, services and policy advice for sustainable ocean planning and management</a:t>
            </a:r>
          </a:p>
          <a:p>
            <a:pPr marL="171450" indent="-171450">
              <a:buFont typeface="Arial" panose="020B0604020202020204" pitchFamily="34" charset="0"/>
              <a:buChar char="•"/>
            </a:pPr>
            <a:r>
              <a:rPr lang="en-GB" dirty="0">
                <a:solidFill>
                  <a:srgbClr val="FF0000"/>
                </a:solidFill>
              </a:rPr>
              <a:t>Align</a:t>
            </a:r>
            <a:r>
              <a:rPr lang="en-GB" dirty="0"/>
              <a:t> IODE with the </a:t>
            </a:r>
            <a:r>
              <a:rPr lang="en-GB" dirty="0">
                <a:solidFill>
                  <a:srgbClr val="FF0000"/>
                </a:solidFill>
              </a:rPr>
              <a:t>Ocean Decade </a:t>
            </a:r>
            <a:r>
              <a:rPr lang="en-GB" dirty="0"/>
              <a:t>objectives/implementation plan as well as </a:t>
            </a:r>
            <a:r>
              <a:rPr lang="en-GB" dirty="0">
                <a:solidFill>
                  <a:srgbClr val="FF0000"/>
                </a:solidFill>
              </a:rPr>
              <a:t>SOPM</a:t>
            </a:r>
          </a:p>
          <a:p>
            <a:pPr marL="171450" indent="-171450">
              <a:buFont typeface="Arial" panose="020B0604020202020204" pitchFamily="34" charset="0"/>
              <a:buChar char="•"/>
            </a:pPr>
            <a:r>
              <a:rPr lang="en-GB" dirty="0"/>
              <a:t>Focus on </a:t>
            </a:r>
            <a:r>
              <a:rPr lang="en-GB" dirty="0">
                <a:solidFill>
                  <a:srgbClr val="FF0000"/>
                </a:solidFill>
              </a:rPr>
              <a:t>building</a:t>
            </a:r>
            <a:r>
              <a:rPr lang="en-GB" dirty="0"/>
              <a:t> a (wider) </a:t>
            </a:r>
            <a:r>
              <a:rPr lang="en-GB" dirty="0">
                <a:solidFill>
                  <a:srgbClr val="FF0000"/>
                </a:solidFill>
              </a:rPr>
              <a:t>user audience </a:t>
            </a:r>
            <a:r>
              <a:rPr lang="en-GB" dirty="0"/>
              <a:t>among ocean policy and management, industry, multilateral processes </a:t>
            </a:r>
          </a:p>
          <a:p>
            <a:pPr marL="171450" indent="-171450">
              <a:buFont typeface="Arial" panose="020B0604020202020204" pitchFamily="34" charset="0"/>
              <a:buChar char="•"/>
            </a:pPr>
            <a:endParaRPr lang="en-GB" sz="2400" dirty="0"/>
          </a:p>
          <a:p>
            <a:endParaRPr lang="en-US" dirty="0"/>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2">
            <a:alphaModFix/>
          </a:blip>
          <a:stretch>
            <a:fillRect/>
          </a:stretch>
        </p:blipFill>
        <p:spPr>
          <a:xfrm>
            <a:off x="10145993" y="204698"/>
            <a:ext cx="1874182" cy="395613"/>
          </a:xfrm>
          <a:prstGeom prst="rect">
            <a:avLst/>
          </a:prstGeom>
          <a:noFill/>
          <a:ln>
            <a:noFill/>
          </a:ln>
        </p:spPr>
      </p:pic>
    </p:spTree>
    <p:extLst>
      <p:ext uri="{BB962C8B-B14F-4D97-AF65-F5344CB8AC3E}">
        <p14:creationId xmlns:p14="http://schemas.microsoft.com/office/powerpoint/2010/main" val="266065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5D86-62A0-2832-1428-5000BFCD4879}"/>
              </a:ext>
            </a:extLst>
          </p:cNvPr>
          <p:cNvSpPr>
            <a:spLocks noGrp="1"/>
          </p:cNvSpPr>
          <p:nvPr>
            <p:ph type="title"/>
          </p:nvPr>
        </p:nvSpPr>
        <p:spPr>
          <a:xfrm>
            <a:off x="1115568" y="949379"/>
            <a:ext cx="10168128" cy="1179576"/>
          </a:xfrm>
        </p:spPr>
        <p:txBody>
          <a:bodyPr>
            <a:normAutofit fontScale="90000"/>
          </a:bodyPr>
          <a:lstStyle/>
          <a:p>
            <a:r>
              <a:rPr lang="en-US" sz="3600" dirty="0">
                <a:solidFill>
                  <a:srgbClr val="212121"/>
                </a:solidFill>
              </a:rPr>
              <a:t>6</a:t>
            </a:r>
            <a:r>
              <a:rPr lang="en-US" sz="3600" i="0" u="none" strike="noStrike" dirty="0">
                <a:solidFill>
                  <a:srgbClr val="212121"/>
                </a:solidFill>
                <a:effectLst/>
              </a:rPr>
              <a:t>. Goals for an </a:t>
            </a:r>
            <a:r>
              <a:rPr lang="en-US" sz="3600" dirty="0">
                <a:solidFill>
                  <a:srgbClr val="212121"/>
                </a:solidFill>
              </a:rPr>
              <a:t>Integrated IODE-GOOS FAIR data landscape</a:t>
            </a:r>
            <a:br>
              <a:rPr lang="en-GB" sz="3200" i="0" u="none" strike="noStrike" dirty="0">
                <a:solidFill>
                  <a:srgbClr val="212121"/>
                </a:solidFill>
                <a:effectLst/>
              </a:rPr>
            </a:br>
            <a:br>
              <a:rPr lang="en-GB" sz="1800" b="0" i="0" u="none" strike="noStrike" dirty="0">
                <a:solidFill>
                  <a:srgbClr val="212121"/>
                </a:solidFill>
                <a:effectLst/>
                <a:latin typeface="Aptos" panose="020B0004020202020204" pitchFamily="34" charset="0"/>
              </a:rPr>
            </a:br>
            <a:endParaRPr lang="en-BE" sz="3600" dirty="0"/>
          </a:p>
        </p:txBody>
      </p:sp>
      <p:sp>
        <p:nvSpPr>
          <p:cNvPr id="5" name="Content Placeholder 4">
            <a:extLst>
              <a:ext uri="{FF2B5EF4-FFF2-40B4-BE49-F238E27FC236}">
                <a16:creationId xmlns:a16="http://schemas.microsoft.com/office/drawing/2014/main" id="{6F68D63F-A898-7239-DD8F-7FF0967BDC94}"/>
              </a:ext>
            </a:extLst>
          </p:cNvPr>
          <p:cNvSpPr>
            <a:spLocks noGrp="1"/>
          </p:cNvSpPr>
          <p:nvPr>
            <p:ph idx="1"/>
          </p:nvPr>
        </p:nvSpPr>
        <p:spPr>
          <a:xfrm>
            <a:off x="1115568" y="1828800"/>
            <a:ext cx="10168128" cy="4343400"/>
          </a:xfrm>
        </p:spPr>
        <p:txBody>
          <a:bodyPr>
            <a:normAutofit/>
          </a:bodyPr>
          <a:lstStyle/>
          <a:p>
            <a:pPr marL="171450" indent="-171450">
              <a:buFont typeface="Arial" panose="020B0604020202020204" pitchFamily="34" charset="0"/>
              <a:buChar char="•"/>
            </a:pPr>
            <a:endParaRPr lang="en-GB" sz="2400" dirty="0"/>
          </a:p>
          <a:p>
            <a:pPr marL="171450" indent="-171450">
              <a:buFont typeface="Arial" panose="020B0604020202020204" pitchFamily="34" charset="0"/>
              <a:buChar char="•"/>
            </a:pPr>
            <a:r>
              <a:rPr lang="en-GB" sz="2400" dirty="0"/>
              <a:t>Meet </a:t>
            </a:r>
            <a:r>
              <a:rPr lang="en-GB" sz="2400" dirty="0">
                <a:solidFill>
                  <a:srgbClr val="FF0000"/>
                </a:solidFill>
              </a:rPr>
              <a:t>user requirements </a:t>
            </a:r>
            <a:r>
              <a:rPr lang="en-GB" sz="2400" dirty="0"/>
              <a:t>both on a National and Global level</a:t>
            </a:r>
          </a:p>
          <a:p>
            <a:pPr marL="171450" indent="-171450">
              <a:buFont typeface="Arial" panose="020B0604020202020204" pitchFamily="34" charset="0"/>
              <a:buChar char="•"/>
            </a:pPr>
            <a:r>
              <a:rPr lang="en-GB" dirty="0"/>
              <a:t>A global </a:t>
            </a:r>
            <a:r>
              <a:rPr lang="en-GB" dirty="0">
                <a:solidFill>
                  <a:srgbClr val="FF0000"/>
                </a:solidFill>
              </a:rPr>
              <a:t>digital representations </a:t>
            </a:r>
            <a:r>
              <a:rPr lang="en-GB" dirty="0"/>
              <a:t>of the marine ecosystem </a:t>
            </a:r>
            <a:endParaRPr lang="en-GB" sz="2400" dirty="0"/>
          </a:p>
          <a:p>
            <a:pPr marL="171450" indent="-171450"/>
            <a:r>
              <a:rPr lang="en-GB" dirty="0">
                <a:solidFill>
                  <a:schemeClr val="tx2"/>
                </a:solidFill>
              </a:rPr>
              <a:t>An </a:t>
            </a:r>
            <a:r>
              <a:rPr lang="en-GB" dirty="0">
                <a:solidFill>
                  <a:srgbClr val="FF0000"/>
                </a:solidFill>
              </a:rPr>
              <a:t>implemented Ocean Decade Data Strategy</a:t>
            </a:r>
          </a:p>
          <a:p>
            <a:pPr marL="0" indent="0">
              <a:buNone/>
            </a:pPr>
            <a:endParaRPr lang="en-GB" dirty="0"/>
          </a:p>
          <a:p>
            <a:pPr marL="171450" indent="-171450">
              <a:buFont typeface="Arial" panose="020B0604020202020204" pitchFamily="34" charset="0"/>
              <a:buChar char="•"/>
            </a:pPr>
            <a:endParaRPr lang="en-GB" sz="2400" dirty="0"/>
          </a:p>
        </p:txBody>
      </p:sp>
      <p:pic>
        <p:nvPicPr>
          <p:cNvPr id="4" name="Google Shape;154;p26">
            <a:extLst>
              <a:ext uri="{FF2B5EF4-FFF2-40B4-BE49-F238E27FC236}">
                <a16:creationId xmlns:a16="http://schemas.microsoft.com/office/drawing/2014/main" id="{E5BE68B3-7057-CD89-1969-8C8C33E078EC}"/>
              </a:ext>
            </a:extLst>
          </p:cNvPr>
          <p:cNvPicPr preferRelativeResize="0"/>
          <p:nvPr/>
        </p:nvPicPr>
        <p:blipFill>
          <a:blip r:embed="rId2">
            <a:alphaModFix/>
          </a:blip>
          <a:stretch>
            <a:fillRect/>
          </a:stretch>
        </p:blipFill>
        <p:spPr>
          <a:xfrm>
            <a:off x="10145993" y="204698"/>
            <a:ext cx="1874182" cy="395613"/>
          </a:xfrm>
          <a:prstGeom prst="rect">
            <a:avLst/>
          </a:prstGeom>
          <a:noFill/>
          <a:ln>
            <a:noFill/>
          </a:ln>
        </p:spPr>
      </p:pic>
    </p:spTree>
    <p:extLst>
      <p:ext uri="{BB962C8B-B14F-4D97-AF65-F5344CB8AC3E}">
        <p14:creationId xmlns:p14="http://schemas.microsoft.com/office/powerpoint/2010/main" val="3256814891"/>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2446</TotalTime>
  <Words>698</Words>
  <Application>Microsoft Macintosh PowerPoint</Application>
  <PresentationFormat>Widescreen</PresentationFormat>
  <Paragraphs>67</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Lucida Grande</vt:lpstr>
      <vt:lpstr>Neue Haas Grotesk Text Pro</vt:lpstr>
      <vt:lpstr>AccentBoxVTI</vt:lpstr>
      <vt:lpstr>IODE  (agenda item 3)</vt:lpstr>
      <vt:lpstr>1. Purpose</vt:lpstr>
      <vt:lpstr>1a. IODE operational structure 2023</vt:lpstr>
      <vt:lpstr>2. Outcomes/outputs/products or services of the programme activity </vt:lpstr>
      <vt:lpstr>3. Current and potential users of the outputs, products or services: how do they assist research, ocean policy and management, industry, multilateral processes (e.g. SDG, BBNJ, …)   </vt:lpstr>
      <vt:lpstr>4. How does the programme activity contribute to the IOC value chain?  </vt:lpstr>
      <vt:lpstr>5. Strategic planning for the next 5 years: priorities  </vt:lpstr>
      <vt:lpstr>6. Goals for an Integrated IODE-GOOS FAIR data landscape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IODE  2024-2025</dc:title>
  <dc:creator>Pissierssens, Peter</dc:creator>
  <cp:lastModifiedBy>Pissierssens, Peter</cp:lastModifiedBy>
  <cp:revision>66</cp:revision>
  <dcterms:created xsi:type="dcterms:W3CDTF">2024-01-04T09:44:54Z</dcterms:created>
  <dcterms:modified xsi:type="dcterms:W3CDTF">2024-09-27T14:57:17Z</dcterms:modified>
</cp:coreProperties>
</file>