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Libre Franklin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Quattrocento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iIF08eLiQ3BfYTmk0CtkHjYqFS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ibreFranklin-bold.fntdata"/><Relationship Id="rId23" Type="http://schemas.openxmlformats.org/officeDocument/2006/relationships/font" Target="fonts/LibreFrankli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ibreFranklin-boldItalic.fntdata"/><Relationship Id="rId25" Type="http://schemas.openxmlformats.org/officeDocument/2006/relationships/font" Target="fonts/LibreFranklin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QuattrocentoSans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33" Type="http://schemas.openxmlformats.org/officeDocument/2006/relationships/font" Target="fonts/QuattrocentoSans-italic.fntdata"/><Relationship Id="rId10" Type="http://schemas.openxmlformats.org/officeDocument/2006/relationships/slide" Target="slides/slide5.xml"/><Relationship Id="rId32" Type="http://schemas.openxmlformats.org/officeDocument/2006/relationships/font" Target="fonts/QuattrocentoSans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QuattrocentoSan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0697810c0c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30697810c0c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697810c0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0697810c0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g30697810c0c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5bb868acf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g305bb868acf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5bb868acf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305bb868acf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305bb868acf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68b830478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3068b830478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3068b830478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068b830478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3068b830478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3068b830478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2a8e58f6c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302a8e58f6c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302a8e58f6c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02a8e58f6c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02a8e58f6c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g302a8e58f6c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2a8e58f6c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02a8e58f6c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g302a8e58f6c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68b83047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068b8304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697810c0c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0697810c0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68b830478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3068b830478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3068b830478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68b830478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068b83047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5bb868acf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05bb868ac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697810c0c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30697810c0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697810c0c_0_1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30697810c0c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"/>
          <p:cNvSpPr txBox="1"/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" type="subTitle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1" name="Google Shape;2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7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3" name="Google Shape;93;p17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" name="Google Shape;96;p19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7" name="Google Shape;97;p19"/>
          <p:cNvSpPr txBox="1"/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01" name="Google Shape;101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8" name="Google Shape;108;p2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1">
  <p:cSld name="1_Content and Imag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7123db2da_0_153"/>
          <p:cNvSpPr txBox="1"/>
          <p:nvPr>
            <p:ph idx="10" type="dt"/>
          </p:nvPr>
        </p:nvSpPr>
        <p:spPr>
          <a:xfrm>
            <a:off x="8081963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  <p:sp>
        <p:nvSpPr>
          <p:cNvPr id="111" name="Google Shape;111;g217123db2da_0_153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  <p:sp>
        <p:nvSpPr>
          <p:cNvPr id="112" name="Google Shape;112;g217123db2da_0_153"/>
          <p:cNvSpPr txBox="1"/>
          <p:nvPr>
            <p:ph idx="12" type="sldNum"/>
          </p:nvPr>
        </p:nvSpPr>
        <p:spPr>
          <a:xfrm>
            <a:off x="11250151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" name="Google Shape;113;g217123db2da_0_153"/>
          <p:cNvSpPr txBox="1"/>
          <p:nvPr>
            <p:ph idx="1" type="body"/>
          </p:nvPr>
        </p:nvSpPr>
        <p:spPr>
          <a:xfrm>
            <a:off x="720727" y="1296988"/>
            <a:ext cx="55188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accent3"/>
              </a:buClr>
              <a:buSzPts val="19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3pPr>
            <a:lvl4pPr indent="-349250" lvl="3" marL="18288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4" name="Google Shape;114;g217123db2da_0_153"/>
          <p:cNvSpPr txBox="1"/>
          <p:nvPr>
            <p:ph type="title"/>
          </p:nvPr>
        </p:nvSpPr>
        <p:spPr>
          <a:xfrm>
            <a:off x="720727" y="722313"/>
            <a:ext cx="5518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5" name="Google Shape;115;g217123db2da_0_153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4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14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4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/>
          <p:nvPr>
            <p:ph idx="1" type="body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" name="Google Shape;134;p8"/>
          <p:cNvSpPr txBox="1"/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/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2"/>
          <p:cNvSpPr txBox="1"/>
          <p:nvPr>
            <p:ph idx="1" type="subTitle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38" name="Google Shape;13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2" name="Google Shape;142;p13"/>
          <p:cNvSpPr txBox="1"/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3"/>
          <p:cNvSpPr txBox="1"/>
          <p:nvPr>
            <p:ph idx="1" type="subTitle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144" name="Google Shape;14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3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3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9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1_Title Slid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05bb868acf_0_142"/>
          <p:cNvSpPr txBox="1"/>
          <p:nvPr>
            <p:ph idx="1" type="subTitle"/>
          </p:nvPr>
        </p:nvSpPr>
        <p:spPr>
          <a:xfrm>
            <a:off x="9459687" y="1156155"/>
            <a:ext cx="26355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Clr>
                <a:srgbClr val="74AFDB"/>
              </a:buClr>
              <a:buSzPts val="1400"/>
              <a:buNone/>
              <a:defRPr sz="1867">
                <a:solidFill>
                  <a:srgbClr val="74AFDB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100"/>
              <a:buNone/>
              <a:defRPr sz="1467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000"/>
              <a:buNone/>
              <a:defRPr sz="1333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9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9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/>
        </p:txBody>
      </p:sp>
      <p:sp>
        <p:nvSpPr>
          <p:cNvPr id="30" name="Google Shape;30;g305bb868acf_0_142"/>
          <p:cNvSpPr txBox="1"/>
          <p:nvPr>
            <p:ph idx="2" type="body"/>
          </p:nvPr>
        </p:nvSpPr>
        <p:spPr>
          <a:xfrm>
            <a:off x="8733453" y="2662420"/>
            <a:ext cx="33612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F3864"/>
              </a:buClr>
              <a:buSzPts val="1100"/>
              <a:buNone/>
              <a:defRPr i="0" sz="1467">
                <a:solidFill>
                  <a:srgbClr val="1F386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153A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" name="Google Shape;31;g305bb868acf_0_142"/>
          <p:cNvSpPr txBox="1"/>
          <p:nvPr>
            <p:ph idx="10" type="dt"/>
          </p:nvPr>
        </p:nvSpPr>
        <p:spPr>
          <a:xfrm>
            <a:off x="9448800" y="646568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Montserrat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/>
        </p:txBody>
      </p:sp>
      <p:sp>
        <p:nvSpPr>
          <p:cNvPr id="32" name="Google Shape;32;g305bb868acf_0_142"/>
          <p:cNvSpPr txBox="1"/>
          <p:nvPr>
            <p:ph idx="11" type="ftr"/>
          </p:nvPr>
        </p:nvSpPr>
        <p:spPr>
          <a:xfrm>
            <a:off x="0" y="647299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Montserrat"/>
              <a:buNone/>
              <a:defRPr sz="12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/>
        </p:txBody>
      </p:sp>
      <p:pic>
        <p:nvPicPr>
          <p:cNvPr descr="A picture containing food, device&#10;&#10;Description automatically generated" id="33" name="Google Shape;33;g305bb868acf_0_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24525" y="211075"/>
            <a:ext cx="1270755" cy="77097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305bb868acf_0_142"/>
          <p:cNvSpPr txBox="1"/>
          <p:nvPr>
            <p:ph type="ctrTitle"/>
          </p:nvPr>
        </p:nvSpPr>
        <p:spPr>
          <a:xfrm>
            <a:off x="96004" y="1156155"/>
            <a:ext cx="93636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000"/>
              <a:buFont typeface="Libre Franklin"/>
              <a:buNone/>
              <a:defRPr sz="4000" u="none" cap="small">
                <a:solidFill>
                  <a:srgbClr val="00153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0697810c0c_0_33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g30697810c0c_0_33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g30697810c0c_0_33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08e436147_0_319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c08e436147_0_319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g2c08e436147_0_319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c08e436147_0_31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g2c08e436147_0_319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2" name="Google Shape;52;g2c08e436147_0_319"/>
          <p:cNvSpPr txBox="1"/>
          <p:nvPr>
            <p:ph idx="1" type="body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g2c08e436147_0_319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4" name="Google Shape;54;g2c08e436147_0_319"/>
          <p:cNvSpPr txBox="1"/>
          <p:nvPr>
            <p:ph idx="4" type="body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g2c08e436147_0_319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" name="Google Shape;56;g2c08e436147_0_319"/>
          <p:cNvSpPr txBox="1"/>
          <p:nvPr>
            <p:ph idx="6" type="body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7" name="Google Shape;67;p11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68" name="Google Shape;6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1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70" name="Google Shape;70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16bb1a2444_4_146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216bb1a2444_4_146"/>
          <p:cNvSpPr txBox="1"/>
          <p:nvPr>
            <p:ph idx="10" type="dt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216bb1a2444_4_146"/>
          <p:cNvSpPr txBox="1"/>
          <p:nvPr>
            <p:ph idx="11" type="ftr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g216bb1a2444_4_146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g216bb1a2444_4_146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0" name="Google Shape;80;g216bb1a2444_4_146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g216bb1a2444_4_146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2" name="Google Shape;82;g216bb1a2444_4_146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28.png"/><Relationship Id="rId7" Type="http://schemas.openxmlformats.org/officeDocument/2006/relationships/image" Target="../media/image16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/>
          <p:nvPr>
            <p:ph type="ctrTitle"/>
          </p:nvPr>
        </p:nvSpPr>
        <p:spPr>
          <a:xfrm>
            <a:off x="1368000" y="2790000"/>
            <a:ext cx="104607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4600"/>
              <a:t>OCG and OceanOPS</a:t>
            </a:r>
            <a:endParaRPr sz="4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0" lang="en-GB" sz="4200">
                <a:solidFill>
                  <a:schemeClr val="lt1"/>
                </a:solidFill>
              </a:rPr>
              <a:t>Sessio</a:t>
            </a:r>
            <a:r>
              <a:rPr b="0" lang="en-GB" sz="4200"/>
              <a:t>n 4: Mapping the current situation </a:t>
            </a:r>
            <a:endParaRPr b="0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 txBox="1"/>
          <p:nvPr>
            <p:ph idx="1" type="subTitle"/>
          </p:nvPr>
        </p:nvSpPr>
        <p:spPr>
          <a:xfrm>
            <a:off x="1368000" y="4597200"/>
            <a:ext cx="86121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Presenters and contributors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IOC IODE/GOOS Data Workshop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30 September - 02 October 2024, IODE Project Office/VLIZ, Ostende, Belgium</a:t>
            </a:r>
            <a:endParaRPr b="0" sz="1600"/>
          </a:p>
        </p:txBody>
      </p:sp>
      <p:pic>
        <p:nvPicPr>
          <p:cNvPr id="155" name="Google Shape;1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1925" y="289100"/>
            <a:ext cx="5088001" cy="12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7775" y="639050"/>
            <a:ext cx="1666650" cy="5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0697810c0c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5"/>
            <a:ext cx="8531350" cy="430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0697810c0c_0_197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Linking with IODE/ODIS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35" name="Google Shape;235;g30697810c0c_0_197"/>
          <p:cNvSpPr txBox="1"/>
          <p:nvPr/>
        </p:nvSpPr>
        <p:spPr>
          <a:xfrm>
            <a:off x="326485" y="1842040"/>
            <a:ext cx="2988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(ODIS)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30697810c0c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799" y="2565095"/>
            <a:ext cx="3341624" cy="230024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0697810c0c_0_197"/>
          <p:cNvSpPr/>
          <p:nvPr/>
        </p:nvSpPr>
        <p:spPr>
          <a:xfrm>
            <a:off x="5026525" y="3101475"/>
            <a:ext cx="2414100" cy="68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697810c0c_1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OCG links to WMO</a:t>
            </a:r>
            <a:endParaRPr/>
          </a:p>
        </p:txBody>
      </p:sp>
      <p:sp>
        <p:nvSpPr>
          <p:cNvPr id="244" name="Google Shape;244;g30697810c0c_1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GB" sz="2400"/>
              <a:t>Important link is from OceanOPS to WMO - metadata submission 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WIS 2.0 evolution</a:t>
            </a:r>
            <a:endParaRPr sz="24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ERDDAP can be used as a data exchange service on the WIS 2</a:t>
            </a:r>
            <a:endParaRPr sz="2400"/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A pilot project is in early stages to demonstrate this connection</a:t>
            </a:r>
            <a:endParaRPr sz="2400"/>
          </a:p>
        </p:txBody>
      </p:sp>
      <p:sp>
        <p:nvSpPr>
          <p:cNvPr id="245" name="Google Shape;245;g30697810c0c_1_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" id="250" name="Google Shape;250;g305bb868acf_0_42"/>
          <p:cNvSpPr/>
          <p:nvPr/>
        </p:nvSpPr>
        <p:spPr>
          <a:xfrm>
            <a:off x="5892800" y="3225800"/>
            <a:ext cx="3380400" cy="3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g305bb868acf_0_42"/>
          <p:cNvPicPr preferRelativeResize="0"/>
          <p:nvPr/>
        </p:nvPicPr>
        <p:blipFill rotWithShape="1">
          <a:blip r:embed="rId3">
            <a:alphaModFix/>
          </a:blip>
          <a:srcRect b="25726" l="0" r="0" t="51792"/>
          <a:stretch/>
        </p:blipFill>
        <p:spPr>
          <a:xfrm>
            <a:off x="3428899" y="106850"/>
            <a:ext cx="8752802" cy="2782659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g305bb868acf_0_42"/>
          <p:cNvSpPr/>
          <p:nvPr/>
        </p:nvSpPr>
        <p:spPr>
          <a:xfrm>
            <a:off x="5317000" y="793233"/>
            <a:ext cx="1913700" cy="1822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3" name="Google Shape;253;g305bb868acf_0_42"/>
          <p:cNvSpPr/>
          <p:nvPr/>
        </p:nvSpPr>
        <p:spPr>
          <a:xfrm rot="3123756">
            <a:off x="4201575" y="2267481"/>
            <a:ext cx="531392" cy="200590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4" name="Google Shape;254;g305bb868acf_0_42"/>
          <p:cNvSpPr txBox="1"/>
          <p:nvPr/>
        </p:nvSpPr>
        <p:spPr>
          <a:xfrm>
            <a:off x="544067" y="4434300"/>
            <a:ext cx="3734400" cy="1822800"/>
          </a:xfrm>
          <a:prstGeom prst="rect">
            <a:avLst/>
          </a:prstGeom>
          <a:noFill/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b="0" i="0" lang="en-GB" sz="1467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GB" sz="14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Data publishers should deploy free and open (non-proprietary) data dissemination tools, capable of data mediation….services should provide data users easy access to enable discovery and use of data/metadata in preferred tools…..</a:t>
            </a:r>
            <a:endParaRPr b="0" i="0" sz="2133" u="none" cap="none" strike="noStrike">
              <a:solidFill>
                <a:srgbClr val="00153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5" name="Google Shape;255;g305bb868acf_0_42"/>
          <p:cNvSpPr/>
          <p:nvPr/>
        </p:nvSpPr>
        <p:spPr>
          <a:xfrm rot="-5401941">
            <a:off x="5903146" y="3063284"/>
            <a:ext cx="531300" cy="311670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6" name="Google Shape;256;g305bb868acf_0_42"/>
          <p:cNvSpPr txBox="1"/>
          <p:nvPr/>
        </p:nvSpPr>
        <p:spPr>
          <a:xfrm>
            <a:off x="544067" y="3476633"/>
            <a:ext cx="39939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1" i="0" lang="en-GB" sz="2133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Ocean Decade Data</a:t>
            </a:r>
            <a:endParaRPr b="1" i="0" sz="2133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1" i="0" lang="en-GB" sz="2133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Strategy Implementation</a:t>
            </a:r>
            <a:endParaRPr b="1" i="0" sz="2133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7" name="Google Shape;257;g305bb868acf_0_42"/>
          <p:cNvSpPr txBox="1"/>
          <p:nvPr/>
        </p:nvSpPr>
        <p:spPr>
          <a:xfrm>
            <a:off x="4541367" y="3578233"/>
            <a:ext cx="39939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1" i="0" lang="en-GB" sz="2133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GOOS Cross-Network Data Implementation Strategy</a:t>
            </a:r>
            <a:endParaRPr b="1" i="0" sz="2133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58" name="Google Shape;258;g305bb868acf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4986" y="3057522"/>
            <a:ext cx="2503360" cy="350721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05bb868acf_0_42"/>
          <p:cNvSpPr txBox="1"/>
          <p:nvPr/>
        </p:nvSpPr>
        <p:spPr>
          <a:xfrm>
            <a:off x="242901" y="357200"/>
            <a:ext cx="31860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with UN Decade Data Strategy and 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mage" id="265" name="Google Shape;265;g305bb868acf_0_23"/>
          <p:cNvSpPr/>
          <p:nvPr/>
        </p:nvSpPr>
        <p:spPr>
          <a:xfrm>
            <a:off x="8407400" y="3225800"/>
            <a:ext cx="3380400" cy="3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05bb868acf_0_23"/>
          <p:cNvSpPr txBox="1"/>
          <p:nvPr/>
        </p:nvSpPr>
        <p:spPr>
          <a:xfrm>
            <a:off x="328612" y="521691"/>
            <a:ext cx="7729500" cy="5232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could a cross-GOOS infrastructure look like?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05bb868acf_0_23"/>
          <p:cNvSpPr txBox="1"/>
          <p:nvPr/>
        </p:nvSpPr>
        <p:spPr>
          <a:xfrm>
            <a:off x="4315512" y="1778564"/>
            <a:ext cx="2100300" cy="369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GOOS/OCG ERDDAP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05bb868acf_0_23"/>
          <p:cNvSpPr txBox="1"/>
          <p:nvPr/>
        </p:nvSpPr>
        <p:spPr>
          <a:xfrm>
            <a:off x="5365644" y="2931255"/>
            <a:ext cx="1374000" cy="369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OceanOPS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305bb868acf_0_23"/>
          <p:cNvSpPr txBox="1"/>
          <p:nvPr/>
        </p:nvSpPr>
        <p:spPr>
          <a:xfrm>
            <a:off x="7716339" y="1574580"/>
            <a:ext cx="1032300" cy="585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05bb868acf_0_23"/>
          <p:cNvSpPr txBox="1"/>
          <p:nvPr/>
        </p:nvSpPr>
        <p:spPr>
          <a:xfrm>
            <a:off x="10241066" y="1906942"/>
            <a:ext cx="797400" cy="369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305bb868acf_0_23"/>
          <p:cNvSpPr txBox="1"/>
          <p:nvPr/>
        </p:nvSpPr>
        <p:spPr>
          <a:xfrm>
            <a:off x="7634689" y="3755469"/>
            <a:ext cx="1374000" cy="369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GOOS 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2" name="Google Shape;272;g305bb868acf_0_23"/>
          <p:cNvCxnSpPr/>
          <p:nvPr/>
        </p:nvCxnSpPr>
        <p:spPr>
          <a:xfrm>
            <a:off x="5414375" y="2238111"/>
            <a:ext cx="143700" cy="615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273" name="Google Shape;273;g305bb868acf_0_23"/>
          <p:cNvCxnSpPr/>
          <p:nvPr/>
        </p:nvCxnSpPr>
        <p:spPr>
          <a:xfrm flipH="1" rot="10800000">
            <a:off x="6851910" y="2238040"/>
            <a:ext cx="782700" cy="728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4" name="Google Shape;274;g305bb868acf_0_23"/>
          <p:cNvCxnSpPr/>
          <p:nvPr/>
        </p:nvCxnSpPr>
        <p:spPr>
          <a:xfrm>
            <a:off x="9008547" y="1933637"/>
            <a:ext cx="1089000" cy="171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275" name="Google Shape;275;g305bb868acf_0_23"/>
          <p:cNvCxnSpPr/>
          <p:nvPr/>
        </p:nvCxnSpPr>
        <p:spPr>
          <a:xfrm>
            <a:off x="6479088" y="1966787"/>
            <a:ext cx="1093800" cy="9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6" name="Google Shape;276;g305bb868acf_0_23"/>
          <p:cNvCxnSpPr/>
          <p:nvPr/>
        </p:nvCxnSpPr>
        <p:spPr>
          <a:xfrm rot="10800000">
            <a:off x="8253412" y="2387906"/>
            <a:ext cx="0" cy="116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277" name="Google Shape;277;g305bb868acf_0_23"/>
          <p:cNvSpPr txBox="1"/>
          <p:nvPr/>
        </p:nvSpPr>
        <p:spPr>
          <a:xfrm>
            <a:off x="10087969" y="3059668"/>
            <a:ext cx="1599300" cy="369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BioEco Portal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g305bb868acf_0_23"/>
          <p:cNvCxnSpPr/>
          <p:nvPr/>
        </p:nvCxnSpPr>
        <p:spPr>
          <a:xfrm>
            <a:off x="8748712" y="2303118"/>
            <a:ext cx="1263900" cy="688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279" name="Google Shape;279;g305bb868acf_0_23"/>
          <p:cNvSpPr txBox="1"/>
          <p:nvPr/>
        </p:nvSpPr>
        <p:spPr>
          <a:xfrm>
            <a:off x="346200" y="4554425"/>
            <a:ext cx="11845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common element is potentially a platform (ship, mooring, USV, animal, drifter, etc)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link data at several repositories to the observing platform?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a unique OceanOPS platform ID link all of these datasets back to the observing platfom?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05bb868acf_0_23"/>
          <p:cNvSpPr txBox="1"/>
          <p:nvPr/>
        </p:nvSpPr>
        <p:spPr>
          <a:xfrm>
            <a:off x="328600" y="1388400"/>
            <a:ext cx="7429500" cy="30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Within GOOS, we will 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harness the power of 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ERDDAP to provide 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easy federation of 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distributed data nodes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ODIS seems well placed to act as the glue 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between disparate systems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068b830478_0_20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AniBOS Movement data added to OCG ERDDAP</a:t>
            </a:r>
            <a:endParaRPr/>
          </a:p>
        </p:txBody>
      </p:sp>
      <p:sp>
        <p:nvSpPr>
          <p:cNvPr id="287" name="Google Shape;287;g3068b830478_0_20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8" name="Google Shape;288;g3068b830478_0_20"/>
          <p:cNvPicPr preferRelativeResize="0"/>
          <p:nvPr/>
        </p:nvPicPr>
        <p:blipFill rotWithShape="1">
          <a:blip r:embed="rId3">
            <a:alphaModFix/>
          </a:blip>
          <a:srcRect b="35093" l="0" r="0" t="0"/>
          <a:stretch/>
        </p:blipFill>
        <p:spPr>
          <a:xfrm>
            <a:off x="4628500" y="1297000"/>
            <a:ext cx="4655950" cy="369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068b830478_0_20"/>
          <p:cNvSpPr txBox="1"/>
          <p:nvPr/>
        </p:nvSpPr>
        <p:spPr>
          <a:xfrm>
            <a:off x="494000" y="1823400"/>
            <a:ext cx="3675900" cy="3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"/>
              <a:buChar char="●"/>
            </a:pPr>
            <a:r>
              <a:rPr b="0" i="0" lang="en-GB" sz="2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 agreed “first attempt” to as a link between the Bio-Eco community and GOOS OCG data processes</a:t>
            </a:r>
            <a:endParaRPr b="0" i="0" sz="2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068b830478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4365" y="1084408"/>
            <a:ext cx="4425135" cy="54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68b830478_0_29"/>
          <p:cNvSpPr txBox="1"/>
          <p:nvPr>
            <p:ph idx="1" type="subTitle"/>
          </p:nvPr>
        </p:nvSpPr>
        <p:spPr>
          <a:xfrm>
            <a:off x="9459687" y="1156155"/>
            <a:ext cx="26355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70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</a:pPr>
            <a:r>
              <a:rPr lang="en-GB"/>
              <a:t>\</a:t>
            </a:r>
            <a:endParaRPr/>
          </a:p>
        </p:txBody>
      </p:sp>
      <p:pic>
        <p:nvPicPr>
          <p:cNvPr id="297" name="Google Shape;297;g3068b830478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0326" y="551900"/>
            <a:ext cx="4003490" cy="56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068b830478_0_29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GOOS OCG Data Users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99" name="Google Shape;299;g3068b830478_0_29"/>
          <p:cNvSpPr txBox="1"/>
          <p:nvPr/>
        </p:nvSpPr>
        <p:spPr>
          <a:xfrm>
            <a:off x="276075" y="1220500"/>
            <a:ext cx="6422100" cy="4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Members of the GOOS Networks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Cross-network projects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Global stakeholders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○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WMO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○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ODIS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○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 Decade projects (DiTTO, etc)</a:t>
            </a:r>
            <a:b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b="0" i="0" lang="en-GB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Who knows?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3068b830478_0_29"/>
          <p:cNvSpPr/>
          <p:nvPr/>
        </p:nvSpPr>
        <p:spPr>
          <a:xfrm>
            <a:off x="7352000" y="4068300"/>
            <a:ext cx="668400" cy="595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068b830478_0_29"/>
          <p:cNvSpPr/>
          <p:nvPr/>
        </p:nvSpPr>
        <p:spPr>
          <a:xfrm>
            <a:off x="7853125" y="2658550"/>
            <a:ext cx="922800" cy="780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068b830478_0_29"/>
          <p:cNvSpPr/>
          <p:nvPr/>
        </p:nvSpPr>
        <p:spPr>
          <a:xfrm>
            <a:off x="8426875" y="1499403"/>
            <a:ext cx="1249800" cy="941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068b830478_0_29"/>
          <p:cNvSpPr/>
          <p:nvPr/>
        </p:nvSpPr>
        <p:spPr>
          <a:xfrm>
            <a:off x="10037825" y="2052651"/>
            <a:ext cx="922800" cy="780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2a8e58f6c_0_18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Opportunities …..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10" name="Google Shape;310;g302a8e58f6c_0_18"/>
          <p:cNvSpPr txBox="1"/>
          <p:nvPr>
            <p:ph idx="1" type="body"/>
          </p:nvPr>
        </p:nvSpPr>
        <p:spPr>
          <a:xfrm>
            <a:off x="720725" y="1296993"/>
            <a:ext cx="10750500" cy="18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200"/>
              <a:t>People have begun to galvanize around the issue of open data and metadata</a:t>
            </a:r>
            <a:endParaRPr sz="22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200"/>
              <a:t>Ocean data community is moving in roughly the same direction (ie, FAIR, etc)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We have defined strategies and implementation plans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</p:txBody>
      </p:sp>
      <p:sp>
        <p:nvSpPr>
          <p:cNvPr id="311" name="Google Shape;311;g302a8e58f6c_0_18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2" name="Google Shape;312;g302a8e58f6c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650" y="6181175"/>
            <a:ext cx="1005275" cy="3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02a8e58f6c_0_18"/>
          <p:cNvSpPr txBox="1"/>
          <p:nvPr/>
        </p:nvSpPr>
        <p:spPr>
          <a:xfrm>
            <a:off x="656950" y="3636200"/>
            <a:ext cx="105933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to effectively and efficiently connect the BioEco community and Physical ocean communities?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to bring the National/Local data repositories/producers into the conversation?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</a:pPr>
            <a:r>
              <a:rPr b="0" i="0" lang="en-GB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to integrate third party and/or commercial data?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02a8e58f6c_0_18"/>
          <p:cNvSpPr txBox="1"/>
          <p:nvPr>
            <p:ph type="title"/>
          </p:nvPr>
        </p:nvSpPr>
        <p:spPr>
          <a:xfrm>
            <a:off x="720726" y="28559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….. and Issues</a:t>
            </a:r>
            <a:endParaRPr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02a8e58f6c_0_39"/>
          <p:cNvSpPr txBox="1"/>
          <p:nvPr>
            <p:ph type="title"/>
          </p:nvPr>
        </p:nvSpPr>
        <p:spPr>
          <a:xfrm>
            <a:off x="4143051" y="2357450"/>
            <a:ext cx="4825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en-GB" sz="5300"/>
              <a:t>Dank je wel</a:t>
            </a:r>
            <a:endParaRPr b="0" sz="53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en-GB" sz="5300"/>
              <a:t>Thank you</a:t>
            </a:r>
            <a:endParaRPr b="0" sz="5300"/>
          </a:p>
        </p:txBody>
      </p:sp>
      <p:sp>
        <p:nvSpPr>
          <p:cNvPr id="321" name="Google Shape;321;g302a8e58f6c_0_3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2" name="Google Shape;322;g302a8e58f6c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650" y="6181175"/>
            <a:ext cx="1005275" cy="3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2a8e58f6c_0_11"/>
          <p:cNvSpPr txBox="1"/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Contents</a:t>
            </a:r>
            <a:endParaRPr/>
          </a:p>
        </p:txBody>
      </p:sp>
      <p:sp>
        <p:nvSpPr>
          <p:cNvPr id="163" name="Google Shape;163;g302a8e58f6c_0_11"/>
          <p:cNvSpPr txBox="1"/>
          <p:nvPr>
            <p:ph idx="1" type="body"/>
          </p:nvPr>
        </p:nvSpPr>
        <p:spPr>
          <a:xfrm>
            <a:off x="720725" y="1296988"/>
            <a:ext cx="10750500" cy="46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 sz="2300">
                <a:solidFill>
                  <a:srgbClr val="212121"/>
                </a:solidFill>
              </a:rPr>
              <a:t>Map of data flow/infrastructure and explanation of principals/function/technologies </a:t>
            </a:r>
            <a:endParaRPr sz="2300">
              <a:solidFill>
                <a:srgbClr val="21212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 sz="2300">
                <a:solidFill>
                  <a:srgbClr val="212121"/>
                </a:solidFill>
              </a:rPr>
              <a:t>Interconnections - GOOS-IODE, cross GOOS components, where is there convergence between components, how is your system linked to others, who are the key partners</a:t>
            </a:r>
            <a:endParaRPr sz="2300">
              <a:solidFill>
                <a:srgbClr val="21212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 sz="2300">
                <a:solidFill>
                  <a:srgbClr val="212121"/>
                </a:solidFill>
              </a:rPr>
              <a:t>Data strategies created/using - list, link</a:t>
            </a:r>
            <a:endParaRPr sz="2300">
              <a:solidFill>
                <a:srgbClr val="21212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 sz="2300">
                <a:solidFill>
                  <a:srgbClr val="212121"/>
                </a:solidFill>
              </a:rPr>
              <a:t>Who are the key users/how ensure data reaches them</a:t>
            </a:r>
            <a:endParaRPr sz="2300">
              <a:solidFill>
                <a:srgbClr val="21212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 sz="2300">
                <a:solidFill>
                  <a:srgbClr val="212121"/>
                </a:solidFill>
              </a:rPr>
              <a:t>What would be your vision for an integrated digital ecosystem</a:t>
            </a:r>
            <a:endParaRPr sz="2300">
              <a:solidFill>
                <a:srgbClr val="21212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rPr lang="en-GB" sz="2300">
                <a:solidFill>
                  <a:srgbClr val="212121"/>
                </a:solidFill>
              </a:rPr>
              <a:t>What are the opportunities and the issues in creating an integrated digital ecosystem</a:t>
            </a:r>
            <a:endParaRPr sz="2300">
              <a:solidFill>
                <a:srgbClr val="21212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</a:pPr>
            <a:r>
              <a:t/>
            </a:r>
            <a:endParaRPr sz="2300">
              <a:solidFill>
                <a:srgbClr val="212121"/>
              </a:solidFill>
            </a:endParaRPr>
          </a:p>
        </p:txBody>
      </p:sp>
      <p:sp>
        <p:nvSpPr>
          <p:cNvPr id="164" name="Google Shape;164;g302a8e58f6c_0_11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5" name="Google Shape;165;g302a8e58f6c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650" y="6181175"/>
            <a:ext cx="1005275" cy="3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68b830478_0_0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Data flows</a:t>
            </a:r>
            <a:endParaRPr b="1" i="0" sz="3200" u="none" cap="none" strike="noStrik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1" name="Google Shape;171;g3068b830478_0_0"/>
          <p:cNvPicPr preferRelativeResize="0"/>
          <p:nvPr/>
        </p:nvPicPr>
        <p:blipFill rotWithShape="1">
          <a:blip r:embed="rId3">
            <a:alphaModFix/>
          </a:blip>
          <a:srcRect b="7897" l="15193" r="15138" t="13583"/>
          <a:stretch/>
        </p:blipFill>
        <p:spPr>
          <a:xfrm>
            <a:off x="6414349" y="3767269"/>
            <a:ext cx="3109275" cy="219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068b830478_0_0"/>
          <p:cNvSpPr txBox="1"/>
          <p:nvPr/>
        </p:nvSpPr>
        <p:spPr>
          <a:xfrm>
            <a:off x="163725" y="1297000"/>
            <a:ext cx="6218100" cy="4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207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7"/>
              <a:buFont typeface="Quattrocento Sans"/>
              <a:buChar char="●"/>
            </a:pPr>
            <a:r>
              <a:rPr b="0" i="0" lang="en-GB" sz="2417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data mapping exercise:</a:t>
            </a:r>
            <a:endParaRPr b="0" i="0" sz="2417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207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7"/>
              <a:buFont typeface="Quattrocento Sans"/>
              <a:buChar char="○"/>
            </a:pPr>
            <a:r>
              <a:rPr b="0" i="0" lang="en-GB" sz="2417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Identify gaps in data/metadata flow and recommended best practices</a:t>
            </a:r>
            <a:endParaRPr b="0" i="0" sz="2417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207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7"/>
              <a:buFont typeface="Quattrocento Sans"/>
              <a:buChar char="○"/>
            </a:pPr>
            <a:r>
              <a:rPr b="0" i="0" lang="en-GB" sz="2417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Identify potential efficiencies to improve metadata and data access, discovery and use (to be documented in OCG data strategy)</a:t>
            </a:r>
            <a:endParaRPr b="0" i="0" sz="2417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207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7"/>
              <a:buFont typeface="Quattrocento Sans"/>
              <a:buChar char="●"/>
            </a:pPr>
            <a:r>
              <a:rPr b="0" i="0" lang="en-GB" sz="2417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Already out of date (new emerging OCG networks approved)</a:t>
            </a:r>
            <a:endParaRPr b="0" i="0" sz="2417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8207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7"/>
              <a:buFont typeface="Quattrocento Sans"/>
              <a:buChar char="●"/>
            </a:pPr>
            <a:r>
              <a:rPr b="0" i="0" lang="en-GB" sz="2417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https://goosocean.org/document/31176</a:t>
            </a:r>
            <a:endParaRPr b="0" i="0" sz="2417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3068b83047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8425" y="2656900"/>
            <a:ext cx="2768970" cy="23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068b830478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6200" y="242375"/>
            <a:ext cx="3345574" cy="23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068b830478_0_0"/>
          <p:cNvPicPr preferRelativeResize="0"/>
          <p:nvPr/>
        </p:nvPicPr>
        <p:blipFill rotWithShape="1">
          <a:blip r:embed="rId6">
            <a:alphaModFix/>
          </a:blip>
          <a:srcRect b="0" l="19189" r="989" t="11816"/>
          <a:stretch/>
        </p:blipFill>
        <p:spPr>
          <a:xfrm>
            <a:off x="8388452" y="722323"/>
            <a:ext cx="3345575" cy="23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068b830478_0_0"/>
          <p:cNvPicPr preferRelativeResize="0"/>
          <p:nvPr/>
        </p:nvPicPr>
        <p:blipFill rotWithShape="1">
          <a:blip r:embed="rId7">
            <a:alphaModFix/>
          </a:blip>
          <a:srcRect b="8069" l="15088" r="14398" t="11394"/>
          <a:stretch/>
        </p:blipFill>
        <p:spPr>
          <a:xfrm>
            <a:off x="8509446" y="2580483"/>
            <a:ext cx="3530149" cy="249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068b830478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06273" y="4215101"/>
            <a:ext cx="2880926" cy="20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697810c0c_0_22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Cross-Network Data Implementation Strategy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3" name="Google Shape;183;g30697810c0c_0_22"/>
          <p:cNvSpPr txBox="1"/>
          <p:nvPr/>
        </p:nvSpPr>
        <p:spPr>
          <a:xfrm>
            <a:off x="251026" y="1020100"/>
            <a:ext cx="6144600" cy="23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Why?</a:t>
            </a:r>
            <a:endParaRPr b="0" i="0" sz="24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attrocento Sans"/>
              <a:buChar char="●"/>
            </a:pPr>
            <a:r>
              <a:rPr b="0" i="0" lang="en-GB" sz="20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Many existing or developing data strategies</a:t>
            </a:r>
            <a:endParaRPr b="0" i="0" sz="2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1" marL="121916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attrocento Sans"/>
              <a:buChar char="○"/>
            </a:pPr>
            <a:r>
              <a:rPr b="0" i="0" lang="en-GB" sz="20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WMO Unified Data policy</a:t>
            </a:r>
            <a:endParaRPr b="0" i="0" sz="2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1" marL="121916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attrocento Sans"/>
              <a:buChar char="○"/>
            </a:pPr>
            <a:r>
              <a:rPr b="0" i="0" lang="en-GB" sz="20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Revision of IOC Strategic Plan For Data</a:t>
            </a:r>
            <a:endParaRPr b="0" i="0" sz="2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40255" lvl="1" marL="121916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○"/>
            </a:pPr>
            <a:r>
              <a:rPr b="1" i="0" lang="en-GB" sz="2133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 Decade Data Strategy</a:t>
            </a:r>
            <a:endParaRPr b="1" i="0" sz="2133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Quattrocento Sans"/>
              <a:buChar char="●"/>
            </a:pPr>
            <a:r>
              <a:rPr b="0" i="0" lang="en-GB" sz="20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Ocean community pushing for compliance with FAIR data principles  - what does that mean?</a:t>
            </a:r>
            <a:endParaRPr b="0" i="0" sz="2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4" name="Google Shape;184;g30697810c0c_0_22"/>
          <p:cNvSpPr txBox="1"/>
          <p:nvPr/>
        </p:nvSpPr>
        <p:spPr>
          <a:xfrm>
            <a:off x="264633" y="3502800"/>
            <a:ext cx="6621900" cy="26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This Implementation Plan is an effort to define specific and actionable ways OCG network/programs can move towards FAIR compliance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attrocento San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(meta)data discovery, accessibility and usability for all stakeholders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3178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attrocento Sans"/>
              <a:buChar char="●"/>
            </a:pPr>
            <a:r>
              <a:rPr b="0" i="0" lang="en-GB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Improve access to distributed (meta)data endpoints through federated, uniform data services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5" name="Google Shape;185;g30697810c0c_0_22"/>
          <p:cNvSpPr txBox="1"/>
          <p:nvPr/>
        </p:nvSpPr>
        <p:spPr>
          <a:xfrm>
            <a:off x="7329967" y="3502809"/>
            <a:ext cx="107727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 and Metadata </a:t>
            </a:r>
            <a:b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Implementation Requirements: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3322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●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Real Time Data (2)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3322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●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Delayed Mode Data (4)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3322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●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Metadata (3)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3322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●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Best Practices (3)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6" name="Google Shape;186;g30697810c0c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2672" y="1207883"/>
            <a:ext cx="3387872" cy="198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0697810c0c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5540" y="1270342"/>
            <a:ext cx="1844652" cy="185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3068b830478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3625" y="2312863"/>
            <a:ext cx="6814026" cy="38612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g3068b830478_0_45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OceanOPS is the heart of GOOS platform metadata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95" name="Google Shape;195;g3068b830478_0_45"/>
          <p:cNvSpPr txBox="1"/>
          <p:nvPr/>
        </p:nvSpPr>
        <p:spPr>
          <a:xfrm>
            <a:off x="310375" y="1008325"/>
            <a:ext cx="4809300" cy="43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GOOS network platform metadata flows through OceanOPS and into WMO OSCARS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Used to track RT data flows and provide feedback on data QC to providers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Metadata available through API (soon ERDDAP?)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 are working to 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Implement uniform content for networks to provide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b="0" i="0" lang="en-GB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Improve m2m exchange of the metadata with networks/OceanOPS</a:t>
            </a:r>
            <a:endParaRPr b="0" i="0" sz="2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068b830478_0_45"/>
          <p:cNvSpPr txBox="1"/>
          <p:nvPr/>
        </p:nvSpPr>
        <p:spPr>
          <a:xfrm>
            <a:off x="8735575" y="2804125"/>
            <a:ext cx="2956200" cy="70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Metadata content defined: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www.ocean-ops.org/metadata  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3068b830478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0275" y="1008325"/>
            <a:ext cx="2583225" cy="12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68b830478_0_7"/>
          <p:cNvSpPr txBox="1"/>
          <p:nvPr/>
        </p:nvSpPr>
        <p:spPr>
          <a:xfrm>
            <a:off x="240767" y="3798449"/>
            <a:ext cx="11360100" cy="15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3068b830478_0_7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Cross-Network Data Implementation Strategy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4" name="Google Shape;204;g3068b830478_0_7"/>
          <p:cNvSpPr txBox="1"/>
          <p:nvPr/>
        </p:nvSpPr>
        <p:spPr>
          <a:xfrm>
            <a:off x="134925" y="974961"/>
            <a:ext cx="70860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Next step:  Implementation!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ERDDAP services where needed for delayed mode data and metadata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Federate distributed ERDDAP nodes in OCG focal ERDDAP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Datasets from AniBOS, DBCP, GLOSS, GO-SHIP in place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Leverage these ERDDAP services for metadata exchange with OceanOPS as well as IODE Ocean Data Information System (ODIS)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Quattrocento Sans"/>
              <a:buChar char="•"/>
            </a:pPr>
            <a:r>
              <a:rPr b="0" i="0" lang="en-GB" sz="2667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Data Task Team being formed</a:t>
            </a:r>
            <a:endParaRPr b="0" i="0" sz="2667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5" name="Google Shape;205;g3068b830478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8076" y="1020100"/>
            <a:ext cx="4003490" cy="56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305bb868acf_0_16"/>
          <p:cNvPicPr preferRelativeResize="0"/>
          <p:nvPr/>
        </p:nvPicPr>
        <p:blipFill rotWithShape="1">
          <a:blip r:embed="rId3">
            <a:alphaModFix/>
          </a:blip>
          <a:srcRect b="18740" l="8662" r="27873" t="26780"/>
          <a:stretch/>
        </p:blipFill>
        <p:spPr>
          <a:xfrm>
            <a:off x="4154991" y="2200629"/>
            <a:ext cx="6802363" cy="443116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05bb868acf_0_16"/>
          <p:cNvSpPr/>
          <p:nvPr/>
        </p:nvSpPr>
        <p:spPr>
          <a:xfrm>
            <a:off x="7654000" y="2200600"/>
            <a:ext cx="2287500" cy="4431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305bb868acf_0_16"/>
          <p:cNvPicPr preferRelativeResize="0"/>
          <p:nvPr/>
        </p:nvPicPr>
        <p:blipFill rotWithShape="1">
          <a:blip r:embed="rId4">
            <a:alphaModFix/>
          </a:blip>
          <a:srcRect b="46665" l="0" r="3679" t="32592"/>
          <a:stretch/>
        </p:blipFill>
        <p:spPr>
          <a:xfrm>
            <a:off x="858507" y="309175"/>
            <a:ext cx="10588429" cy="175541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05bb868acf_0_16"/>
          <p:cNvSpPr txBox="1"/>
          <p:nvPr/>
        </p:nvSpPr>
        <p:spPr>
          <a:xfrm>
            <a:off x="506967" y="3155133"/>
            <a:ext cx="34500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31538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Tracking Progress towards Implementation</a:t>
            </a:r>
            <a:endParaRPr b="1" i="0" sz="3200" u="none" cap="none" strike="noStrike">
              <a:solidFill>
                <a:srgbClr val="31538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697810c0c_0_186"/>
          <p:cNvSpPr txBox="1"/>
          <p:nvPr/>
        </p:nvSpPr>
        <p:spPr>
          <a:xfrm>
            <a:off x="326485" y="1842040"/>
            <a:ext cx="2988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(ODIS)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30697810c0c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000" y="1454400"/>
            <a:ext cx="8530200" cy="430799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0697810c0c_0_186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Linking with IODE/ODIS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30697810c0c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4720" y="1453896"/>
            <a:ext cx="8531350" cy="430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0697810c0c_0_191"/>
          <p:cNvSpPr/>
          <p:nvPr/>
        </p:nvSpPr>
        <p:spPr>
          <a:xfrm>
            <a:off x="6934200" y="2120900"/>
            <a:ext cx="1625700" cy="8127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0697810c0c_0_191"/>
          <p:cNvSpPr txBox="1"/>
          <p:nvPr/>
        </p:nvSpPr>
        <p:spPr>
          <a:xfrm>
            <a:off x="87333" y="340233"/>
            <a:ext cx="98469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OCG Linking with IODE/ODIS</a:t>
            </a:r>
            <a:endParaRPr b="0" i="0" sz="32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28" name="Google Shape;228;g30697810c0c_0_191"/>
          <p:cNvSpPr txBox="1"/>
          <p:nvPr/>
        </p:nvSpPr>
        <p:spPr>
          <a:xfrm>
            <a:off x="326485" y="1842040"/>
            <a:ext cx="2988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Integration with IODE Ocean Data and Information System (ODIS)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Collins, Forest</dc:creator>
</cp:coreProperties>
</file>