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 id="2147483701" r:id="rId5"/>
  </p:sldMasterIdLst>
  <p:notesMasterIdLst>
    <p:notesMasterId r:id="rId29"/>
  </p:notesMasterIdLst>
  <p:sldIdLst>
    <p:sldId id="256" r:id="rId6"/>
    <p:sldId id="4272" r:id="rId7"/>
    <p:sldId id="258" r:id="rId8"/>
    <p:sldId id="4283" r:id="rId9"/>
    <p:sldId id="4273" r:id="rId10"/>
    <p:sldId id="4261" r:id="rId11"/>
    <p:sldId id="273" r:id="rId12"/>
    <p:sldId id="4279" r:id="rId13"/>
    <p:sldId id="4282" r:id="rId14"/>
    <p:sldId id="4259" r:id="rId15"/>
    <p:sldId id="4265" r:id="rId16"/>
    <p:sldId id="4262" r:id="rId17"/>
    <p:sldId id="4263" r:id="rId18"/>
    <p:sldId id="262" r:id="rId19"/>
    <p:sldId id="770" r:id="rId20"/>
    <p:sldId id="4267" r:id="rId21"/>
    <p:sldId id="915" r:id="rId22"/>
    <p:sldId id="264" r:id="rId23"/>
    <p:sldId id="4286" r:id="rId24"/>
    <p:sldId id="4278" r:id="rId25"/>
    <p:sldId id="4284" r:id="rId26"/>
    <p:sldId id="4288" r:id="rId27"/>
    <p:sldId id="4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75" autoAdjust="0"/>
    <p:restoredTop sz="93265" autoAdjust="0"/>
  </p:normalViewPr>
  <p:slideViewPr>
    <p:cSldViewPr snapToGrid="0">
      <p:cViewPr varScale="1">
        <p:scale>
          <a:sx n="61" d="100"/>
          <a:sy n="61" d="100"/>
        </p:scale>
        <p:origin x="10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FFFDB-36C7-47CF-992C-25966F7AA2DC}"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154C0-B058-4248-95DB-BE4B4AF0434E}" type="slidenum">
              <a:rPr lang="en-US" smtClean="0"/>
              <a:t>‹#›</a:t>
            </a:fld>
            <a:endParaRPr lang="en-US"/>
          </a:p>
        </p:txBody>
      </p:sp>
    </p:spTree>
    <p:extLst>
      <p:ext uri="{BB962C8B-B14F-4D97-AF65-F5344CB8AC3E}">
        <p14:creationId xmlns:p14="http://schemas.microsoft.com/office/powerpoint/2010/main" val="1941403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154C0-B058-4248-95DB-BE4B4AF0434E}" type="slidenum">
              <a:rPr lang="en-US" smtClean="0"/>
              <a:t>4</a:t>
            </a:fld>
            <a:endParaRPr lang="en-US"/>
          </a:p>
        </p:txBody>
      </p:sp>
    </p:spTree>
    <p:extLst>
      <p:ext uri="{BB962C8B-B14F-4D97-AF65-F5344CB8AC3E}">
        <p14:creationId xmlns:p14="http://schemas.microsoft.com/office/powerpoint/2010/main" val="2360051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2"/>
          <p:cNvSpPr>
            <a:spLocks noGrp="1" noChangeArrowheads="1"/>
          </p:cNvSpPr>
          <p:nvPr>
            <p:ph type="sldNum"/>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08AA9-297E-44E7-A9C6-E86CF1F904CC}" type="slidenum">
              <a:rPr kumimoji="0" lang="en-GB" altLang="pt-PT"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altLang="pt-PT" sz="1200" b="0" i="0" u="none" strike="noStrike" kern="1200" cap="none" spc="0" normalizeH="0" baseline="0" noProof="0">
              <a:ln>
                <a:noFill/>
              </a:ln>
              <a:solidFill>
                <a:prstClr val="black"/>
              </a:solidFill>
              <a:effectLst/>
              <a:uLnTx/>
              <a:uFillTx/>
              <a:latin typeface="Calibri"/>
              <a:ea typeface="+mn-ea"/>
              <a:cs typeface="+mn-cs"/>
            </a:endParaRPr>
          </a:p>
        </p:txBody>
      </p:sp>
      <p:sp>
        <p:nvSpPr>
          <p:cNvPr id="61441" name="Text Box 1"/>
          <p:cNvSpPr txBox="1">
            <a:spLocks noChangeArrowheads="1"/>
          </p:cNvSpPr>
          <p:nvPr/>
        </p:nvSpPr>
        <p:spPr bwMode="auto">
          <a:xfrm>
            <a:off x="3116263" y="509588"/>
            <a:ext cx="3681412" cy="2547937"/>
          </a:xfrm>
          <a:prstGeom prst="rect">
            <a:avLst/>
          </a:prstGeom>
          <a:solidFill>
            <a:srgbClr val="FFFFFF"/>
          </a:solidFill>
          <a:ln w="9360" cap="flat">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a:ea typeface="+mn-ea"/>
              <a:cs typeface="+mn-cs"/>
            </a:endParaRPr>
          </a:p>
        </p:txBody>
      </p:sp>
      <p:sp>
        <p:nvSpPr>
          <p:cNvPr id="61442" name="Rectangle 2"/>
          <p:cNvSpPr txBox="1">
            <a:spLocks noGrp="1" noChangeArrowheads="1"/>
          </p:cNvSpPr>
          <p:nvPr>
            <p:ph type="body"/>
          </p:nvPr>
        </p:nvSpPr>
        <p:spPr bwMode="auto">
          <a:xfrm>
            <a:off x="1323975" y="3228975"/>
            <a:ext cx="7253288" cy="3049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PT" altLang="pt-P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92AB-4A2B-5EF8-A992-54AF02B01B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F845C9-A050-50C3-13A7-DDABD2D453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B9AF07-3E95-B0FA-847D-AC758A0024FC}"/>
              </a:ext>
            </a:extLst>
          </p:cNvPr>
          <p:cNvSpPr>
            <a:spLocks noGrp="1"/>
          </p:cNvSpPr>
          <p:nvPr>
            <p:ph type="dt" sz="half" idx="10"/>
          </p:nvPr>
        </p:nvSpPr>
        <p:spPr/>
        <p:txBody>
          <a:bodyPr/>
          <a:lstStyle/>
          <a:p>
            <a:fld id="{58251F06-286B-4437-9A72-29442419AE73}" type="datetimeFigureOut">
              <a:rPr lang="en-US" smtClean="0"/>
              <a:t>10/1/2024</a:t>
            </a:fld>
            <a:endParaRPr lang="en-US"/>
          </a:p>
        </p:txBody>
      </p:sp>
      <p:sp>
        <p:nvSpPr>
          <p:cNvPr id="5" name="Footer Placeholder 4">
            <a:extLst>
              <a:ext uri="{FF2B5EF4-FFF2-40B4-BE49-F238E27FC236}">
                <a16:creationId xmlns:a16="http://schemas.microsoft.com/office/drawing/2014/main" id="{AB7FF379-5118-00AB-E336-11FCC04A30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B0CF2-C2C4-2D53-9E33-C23AE73A579D}"/>
              </a:ext>
            </a:extLst>
          </p:cNvPr>
          <p:cNvSpPr>
            <a:spLocks noGrp="1"/>
          </p:cNvSpPr>
          <p:nvPr>
            <p:ph type="sldNum" sz="quarter" idx="12"/>
          </p:nvPr>
        </p:nvSpPr>
        <p:spPr/>
        <p:txBody>
          <a:bodyPr/>
          <a:lstStyle/>
          <a:p>
            <a:fld id="{32DCB95C-5531-4C4C-96BA-BE0101D39652}" type="slidenum">
              <a:rPr lang="en-US" smtClean="0"/>
              <a:t>‹#›</a:t>
            </a:fld>
            <a:endParaRPr lang="en-US"/>
          </a:p>
        </p:txBody>
      </p:sp>
    </p:spTree>
    <p:extLst>
      <p:ext uri="{BB962C8B-B14F-4D97-AF65-F5344CB8AC3E}">
        <p14:creationId xmlns:p14="http://schemas.microsoft.com/office/powerpoint/2010/main" val="2852818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9302-1E40-9FFC-E5D2-27F256586D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2AE47C-E094-555F-9EE8-51EB063C95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6C0CF-9686-4753-851F-6D1C01CCD7D6}"/>
              </a:ext>
            </a:extLst>
          </p:cNvPr>
          <p:cNvSpPr>
            <a:spLocks noGrp="1"/>
          </p:cNvSpPr>
          <p:nvPr>
            <p:ph type="dt" sz="half" idx="10"/>
          </p:nvPr>
        </p:nvSpPr>
        <p:spPr/>
        <p:txBody>
          <a:bodyPr/>
          <a:lstStyle/>
          <a:p>
            <a:fld id="{58251F06-286B-4437-9A72-29442419AE73}" type="datetimeFigureOut">
              <a:rPr lang="en-US" smtClean="0"/>
              <a:t>10/1/2024</a:t>
            </a:fld>
            <a:endParaRPr lang="en-US"/>
          </a:p>
        </p:txBody>
      </p:sp>
      <p:sp>
        <p:nvSpPr>
          <p:cNvPr id="5" name="Footer Placeholder 4">
            <a:extLst>
              <a:ext uri="{FF2B5EF4-FFF2-40B4-BE49-F238E27FC236}">
                <a16:creationId xmlns:a16="http://schemas.microsoft.com/office/drawing/2014/main" id="{FF68B569-7956-6258-0E1A-160ACF3F8F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DEEC7-BE6A-EE94-75BF-3DBEEF271E55}"/>
              </a:ext>
            </a:extLst>
          </p:cNvPr>
          <p:cNvSpPr>
            <a:spLocks noGrp="1"/>
          </p:cNvSpPr>
          <p:nvPr>
            <p:ph type="sldNum" sz="quarter" idx="12"/>
          </p:nvPr>
        </p:nvSpPr>
        <p:spPr/>
        <p:txBody>
          <a:bodyPr/>
          <a:lstStyle/>
          <a:p>
            <a:fld id="{32DCB95C-5531-4C4C-96BA-BE0101D39652}" type="slidenum">
              <a:rPr lang="en-US" smtClean="0"/>
              <a:t>‹#›</a:t>
            </a:fld>
            <a:endParaRPr lang="en-US"/>
          </a:p>
        </p:txBody>
      </p:sp>
    </p:spTree>
    <p:extLst>
      <p:ext uri="{BB962C8B-B14F-4D97-AF65-F5344CB8AC3E}">
        <p14:creationId xmlns:p14="http://schemas.microsoft.com/office/powerpoint/2010/main" val="240754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38D248-ACC0-C97F-10CF-BFCCD4DCE1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9CFC1B-055B-2A9A-FF2C-0F65E7F2C8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C5BC8-B9F0-3676-35F7-851298E45E3A}"/>
              </a:ext>
            </a:extLst>
          </p:cNvPr>
          <p:cNvSpPr>
            <a:spLocks noGrp="1"/>
          </p:cNvSpPr>
          <p:nvPr>
            <p:ph type="dt" sz="half" idx="10"/>
          </p:nvPr>
        </p:nvSpPr>
        <p:spPr/>
        <p:txBody>
          <a:bodyPr/>
          <a:lstStyle/>
          <a:p>
            <a:fld id="{58251F06-286B-4437-9A72-29442419AE73}" type="datetimeFigureOut">
              <a:rPr lang="en-US" smtClean="0"/>
              <a:t>10/1/2024</a:t>
            </a:fld>
            <a:endParaRPr lang="en-US"/>
          </a:p>
        </p:txBody>
      </p:sp>
      <p:sp>
        <p:nvSpPr>
          <p:cNvPr id="5" name="Footer Placeholder 4">
            <a:extLst>
              <a:ext uri="{FF2B5EF4-FFF2-40B4-BE49-F238E27FC236}">
                <a16:creationId xmlns:a16="http://schemas.microsoft.com/office/drawing/2014/main" id="{550EC9C1-117A-6719-C019-E9AAE1A65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13DCD-4B9E-2F02-38EF-9623E87A66F2}"/>
              </a:ext>
            </a:extLst>
          </p:cNvPr>
          <p:cNvSpPr>
            <a:spLocks noGrp="1"/>
          </p:cNvSpPr>
          <p:nvPr>
            <p:ph type="sldNum" sz="quarter" idx="12"/>
          </p:nvPr>
        </p:nvSpPr>
        <p:spPr/>
        <p:txBody>
          <a:bodyPr/>
          <a:lstStyle/>
          <a:p>
            <a:fld id="{32DCB95C-5531-4C4C-96BA-BE0101D39652}" type="slidenum">
              <a:rPr lang="en-US" smtClean="0"/>
              <a:t>‹#›</a:t>
            </a:fld>
            <a:endParaRPr lang="en-US"/>
          </a:p>
        </p:txBody>
      </p:sp>
    </p:spTree>
    <p:extLst>
      <p:ext uri="{BB962C8B-B14F-4D97-AF65-F5344CB8AC3E}">
        <p14:creationId xmlns:p14="http://schemas.microsoft.com/office/powerpoint/2010/main" val="1674296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940800" y="6356350"/>
            <a:ext cx="2844800" cy="365125"/>
          </a:xfrm>
          <a:prstGeom prst="rect">
            <a:avLst/>
          </a:prstGeom>
        </p:spPr>
        <p:txBody>
          <a:bodyPr/>
          <a:lstStyle/>
          <a:p>
            <a:fld id="{721F03CA-F3BD-F14C-B62A-2E40035D22C6}" type="slidenum">
              <a:rPr lang="en-US" smtClean="0"/>
              <a:t>‹#›</a:t>
            </a:fld>
            <a:endParaRPr lang="en-US"/>
          </a:p>
        </p:txBody>
      </p:sp>
      <p:sp>
        <p:nvSpPr>
          <p:cNvPr id="2" name="Title 1"/>
          <p:cNvSpPr>
            <a:spLocks noGrp="1"/>
          </p:cNvSpPr>
          <p:nvPr>
            <p:ph type="ctrTitle"/>
          </p:nvPr>
        </p:nvSpPr>
        <p:spPr>
          <a:xfrm>
            <a:off x="914400" y="2130426"/>
            <a:ext cx="10363200" cy="1470025"/>
          </a:xfrm>
          <a:prstGeom prst="rect">
            <a:avLst/>
          </a:prstGeom>
        </p:spPr>
        <p:txBody>
          <a:bodyPr/>
          <a:lstStyle/>
          <a:p>
            <a:r>
              <a:rPr lang="pt-PT"/>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F8FFC9-51D8-2F44-B39C-27C978557B34}" type="datetimeFigureOut">
              <a:rPr lang="en-US" smtClean="0"/>
              <a:t>10/1/2024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Tree>
    <p:extLst>
      <p:ext uri="{BB962C8B-B14F-4D97-AF65-F5344CB8AC3E}">
        <p14:creationId xmlns:p14="http://schemas.microsoft.com/office/powerpoint/2010/main" val="1004544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pt-PT" dirty="0" err="1"/>
              <a:t>Click</a:t>
            </a:r>
            <a:r>
              <a:rPr lang="pt-PT" dirty="0"/>
              <a:t> to </a:t>
            </a:r>
            <a:r>
              <a:rPr lang="pt-PT" dirty="0" err="1"/>
              <a:t>edit</a:t>
            </a:r>
            <a:r>
              <a:rPr lang="pt-PT" dirty="0"/>
              <a:t> Master </a:t>
            </a:r>
            <a:r>
              <a:rPr lang="pt-PT" dirty="0" err="1"/>
              <a:t>title</a:t>
            </a:r>
            <a:r>
              <a:rPr lang="pt-PT" dirty="0"/>
              <a:t> </a:t>
            </a:r>
            <a:r>
              <a:rPr lang="pt-PT" dirty="0" err="1"/>
              <a:t>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F8FFC9-51D8-2F44-B39C-27C978557B34}" type="datetimeFigureOut">
              <a:rPr lang="en-US" smtClean="0"/>
              <a:t>10/1/2024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21F03CA-F3BD-F14C-B62A-2E40035D22C6}" type="slidenum">
              <a:rPr lang="en-US" smtClean="0"/>
              <a:t>‹#›</a:t>
            </a:fld>
            <a:endParaRPr lang="en-US"/>
          </a:p>
        </p:txBody>
      </p:sp>
    </p:spTree>
    <p:extLst>
      <p:ext uri="{BB962C8B-B14F-4D97-AF65-F5344CB8AC3E}">
        <p14:creationId xmlns:p14="http://schemas.microsoft.com/office/powerpoint/2010/main" val="1212939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pt-PT"/>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F8FFC9-51D8-2F44-B39C-27C978557B34}" type="datetimeFigureOut">
              <a:rPr lang="en-US" smtClean="0"/>
              <a:t>10/1/2024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21F03CA-F3BD-F14C-B62A-2E40035D22C6}" type="slidenum">
              <a:rPr lang="en-US" smtClean="0"/>
              <a:t>‹#›</a:t>
            </a:fld>
            <a:endParaRPr lang="en-US"/>
          </a:p>
        </p:txBody>
      </p:sp>
    </p:spTree>
    <p:extLst>
      <p:ext uri="{BB962C8B-B14F-4D97-AF65-F5344CB8AC3E}">
        <p14:creationId xmlns:p14="http://schemas.microsoft.com/office/powerpoint/2010/main" val="3376887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pt-PT"/>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9F8FFC9-51D8-2F44-B39C-27C978557B34}" type="datetimeFigureOut">
              <a:rPr lang="en-US" smtClean="0"/>
              <a:t>10/1/2024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21F03CA-F3BD-F14C-B62A-2E40035D22C6}" type="slidenum">
              <a:rPr lang="en-US" smtClean="0"/>
              <a:t>‹#›</a:t>
            </a:fld>
            <a:endParaRPr lang="en-US"/>
          </a:p>
        </p:txBody>
      </p:sp>
    </p:spTree>
    <p:extLst>
      <p:ext uri="{BB962C8B-B14F-4D97-AF65-F5344CB8AC3E}">
        <p14:creationId xmlns:p14="http://schemas.microsoft.com/office/powerpoint/2010/main" val="3260332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pt-PT"/>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C9F8FFC9-51D8-2F44-B39C-27C978557B34}" type="datetimeFigureOut">
              <a:rPr lang="en-US" smtClean="0"/>
              <a:t>10/1/2024</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721F03CA-F3BD-F14C-B62A-2E40035D22C6}" type="slidenum">
              <a:rPr lang="en-US" smtClean="0"/>
              <a:t>‹#›</a:t>
            </a:fld>
            <a:endParaRPr lang="en-US"/>
          </a:p>
        </p:txBody>
      </p:sp>
    </p:spTree>
    <p:extLst>
      <p:ext uri="{BB962C8B-B14F-4D97-AF65-F5344CB8AC3E}">
        <p14:creationId xmlns:p14="http://schemas.microsoft.com/office/powerpoint/2010/main" val="30961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pt-PT"/>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C9F8FFC9-51D8-2F44-B39C-27C978557B34}" type="datetimeFigureOut">
              <a:rPr lang="en-US" smtClean="0"/>
              <a:t>10/1/2024</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721F03CA-F3BD-F14C-B62A-2E40035D22C6}" type="slidenum">
              <a:rPr lang="en-US" smtClean="0"/>
              <a:t>‹#›</a:t>
            </a:fld>
            <a:endParaRPr lang="en-US"/>
          </a:p>
        </p:txBody>
      </p:sp>
    </p:spTree>
    <p:extLst>
      <p:ext uri="{BB962C8B-B14F-4D97-AF65-F5344CB8AC3E}">
        <p14:creationId xmlns:p14="http://schemas.microsoft.com/office/powerpoint/2010/main" val="2568138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C9F8FFC9-51D8-2F44-B39C-27C978557B34}" type="datetimeFigureOut">
              <a:rPr lang="en-US" smtClean="0"/>
              <a:t>10/1/2024</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21F03CA-F3BD-F14C-B62A-2E40035D22C6}" type="slidenum">
              <a:rPr lang="en-US" smtClean="0"/>
              <a:t>‹#›</a:t>
            </a:fld>
            <a:endParaRPr lang="en-US"/>
          </a:p>
        </p:txBody>
      </p:sp>
    </p:spTree>
    <p:extLst>
      <p:ext uri="{BB962C8B-B14F-4D97-AF65-F5344CB8AC3E}">
        <p14:creationId xmlns:p14="http://schemas.microsoft.com/office/powerpoint/2010/main" val="3465168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pt-PT"/>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9F8FFC9-51D8-2F44-B39C-27C978557B34}" type="datetimeFigureOut">
              <a:rPr lang="en-US" smtClean="0"/>
              <a:t>10/1/2024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21F03CA-F3BD-F14C-B62A-2E40035D22C6}" type="slidenum">
              <a:rPr lang="en-US" smtClean="0"/>
              <a:t>‹#›</a:t>
            </a:fld>
            <a:endParaRPr lang="en-US"/>
          </a:p>
        </p:txBody>
      </p:sp>
    </p:spTree>
    <p:extLst>
      <p:ext uri="{BB962C8B-B14F-4D97-AF65-F5344CB8AC3E}">
        <p14:creationId xmlns:p14="http://schemas.microsoft.com/office/powerpoint/2010/main" val="582204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B9E7-D180-8CAD-11A4-AA0F72BC19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F6783A-374A-7E46-E620-DF390D8D61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DF879-4CF7-99FD-83E3-D2C9E1CB0825}"/>
              </a:ext>
            </a:extLst>
          </p:cNvPr>
          <p:cNvSpPr>
            <a:spLocks noGrp="1"/>
          </p:cNvSpPr>
          <p:nvPr>
            <p:ph type="dt" sz="half" idx="10"/>
          </p:nvPr>
        </p:nvSpPr>
        <p:spPr/>
        <p:txBody>
          <a:bodyPr/>
          <a:lstStyle/>
          <a:p>
            <a:fld id="{58251F06-286B-4437-9A72-29442419AE73}" type="datetimeFigureOut">
              <a:rPr lang="en-US" smtClean="0"/>
              <a:t>10/1/2024</a:t>
            </a:fld>
            <a:endParaRPr lang="en-US"/>
          </a:p>
        </p:txBody>
      </p:sp>
      <p:sp>
        <p:nvSpPr>
          <p:cNvPr id="5" name="Footer Placeholder 4">
            <a:extLst>
              <a:ext uri="{FF2B5EF4-FFF2-40B4-BE49-F238E27FC236}">
                <a16:creationId xmlns:a16="http://schemas.microsoft.com/office/drawing/2014/main" id="{7E58F046-4311-3F08-A7B6-734C12D77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DDC71-CC86-96A0-D540-98AA2CB9F6BF}"/>
              </a:ext>
            </a:extLst>
          </p:cNvPr>
          <p:cNvSpPr>
            <a:spLocks noGrp="1"/>
          </p:cNvSpPr>
          <p:nvPr>
            <p:ph type="sldNum" sz="quarter" idx="12"/>
          </p:nvPr>
        </p:nvSpPr>
        <p:spPr/>
        <p:txBody>
          <a:bodyPr/>
          <a:lstStyle/>
          <a:p>
            <a:fld id="{32DCB95C-5531-4C4C-96BA-BE0101D39652}" type="slidenum">
              <a:rPr lang="en-US" smtClean="0"/>
              <a:t>‹#›</a:t>
            </a:fld>
            <a:endParaRPr lang="en-US"/>
          </a:p>
        </p:txBody>
      </p:sp>
    </p:spTree>
    <p:extLst>
      <p:ext uri="{BB962C8B-B14F-4D97-AF65-F5344CB8AC3E}">
        <p14:creationId xmlns:p14="http://schemas.microsoft.com/office/powerpoint/2010/main" val="3771082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pt-PT"/>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9F8FFC9-51D8-2F44-B39C-27C978557B34}" type="datetimeFigureOut">
              <a:rPr lang="en-US" smtClean="0"/>
              <a:t>10/1/2024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21F03CA-F3BD-F14C-B62A-2E40035D22C6}" type="slidenum">
              <a:rPr lang="en-US" smtClean="0"/>
              <a:t>‹#›</a:t>
            </a:fld>
            <a:endParaRPr lang="en-US"/>
          </a:p>
        </p:txBody>
      </p:sp>
    </p:spTree>
    <p:extLst>
      <p:ext uri="{BB962C8B-B14F-4D97-AF65-F5344CB8AC3E}">
        <p14:creationId xmlns:p14="http://schemas.microsoft.com/office/powerpoint/2010/main" val="2672411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pt-PT"/>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F8FFC9-51D8-2F44-B39C-27C978557B34}" type="datetimeFigureOut">
              <a:rPr lang="en-US" smtClean="0"/>
              <a:t>10/1/2024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21F03CA-F3BD-F14C-B62A-2E40035D22C6}" type="slidenum">
              <a:rPr lang="en-US" smtClean="0"/>
              <a:t>‹#›</a:t>
            </a:fld>
            <a:endParaRPr lang="en-US"/>
          </a:p>
        </p:txBody>
      </p:sp>
    </p:spTree>
    <p:extLst>
      <p:ext uri="{BB962C8B-B14F-4D97-AF65-F5344CB8AC3E}">
        <p14:creationId xmlns:p14="http://schemas.microsoft.com/office/powerpoint/2010/main" val="2332015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pt-PT"/>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F8FFC9-51D8-2F44-B39C-27C978557B34}" type="datetimeFigureOut">
              <a:rPr lang="en-US" smtClean="0"/>
              <a:t>10/1/2024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21F03CA-F3BD-F14C-B62A-2E40035D22C6}" type="slidenum">
              <a:rPr lang="en-US" smtClean="0"/>
              <a:t>‹#›</a:t>
            </a:fld>
            <a:endParaRPr lang="en-US"/>
          </a:p>
        </p:txBody>
      </p:sp>
    </p:spTree>
    <p:extLst>
      <p:ext uri="{BB962C8B-B14F-4D97-AF65-F5344CB8AC3E}">
        <p14:creationId xmlns:p14="http://schemas.microsoft.com/office/powerpoint/2010/main" val="4221454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916A9A74-7B79-BF4D-2F23-8CC72FBF8E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9375" y="0"/>
            <a:ext cx="19526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CE428851-563E-4F41-19DA-CBBB029258CD}"/>
              </a:ext>
            </a:extLst>
          </p:cNvPr>
          <p:cNvSpPr>
            <a:spLocks noGrp="1"/>
          </p:cNvSpPr>
          <p:nvPr>
            <p:ph type="dt" sz="half" idx="10"/>
          </p:nvPr>
        </p:nvSpPr>
        <p:spPr/>
        <p:txBody>
          <a:bodyPr/>
          <a:lstStyle>
            <a:lvl1pPr>
              <a:defRPr/>
            </a:lvl1pPr>
          </a:lstStyle>
          <a:p>
            <a:pPr>
              <a:defRPr/>
            </a:pPr>
            <a:fld id="{62624E3B-A02A-4D75-80E9-7122FCBEE3B6}" type="datetimeFigureOut">
              <a:rPr lang="en-US"/>
              <a:pPr>
                <a:defRPr/>
              </a:pPr>
              <a:t>10/1/2024</a:t>
            </a:fld>
            <a:endParaRPr lang="en-US"/>
          </a:p>
        </p:txBody>
      </p:sp>
      <p:sp>
        <p:nvSpPr>
          <p:cNvPr id="6" name="Footer Placeholder 4">
            <a:extLst>
              <a:ext uri="{FF2B5EF4-FFF2-40B4-BE49-F238E27FC236}">
                <a16:creationId xmlns:a16="http://schemas.microsoft.com/office/drawing/2014/main" id="{EFDD0516-9738-1ED8-337F-E9113D5BF5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D0BCAF-BD04-A926-A857-8EAE69ED926A}"/>
              </a:ext>
            </a:extLst>
          </p:cNvPr>
          <p:cNvSpPr>
            <a:spLocks noGrp="1"/>
          </p:cNvSpPr>
          <p:nvPr>
            <p:ph type="sldNum" sz="quarter" idx="12"/>
          </p:nvPr>
        </p:nvSpPr>
        <p:spPr/>
        <p:txBody>
          <a:bodyPr/>
          <a:lstStyle>
            <a:lvl1pPr>
              <a:defRPr/>
            </a:lvl1pPr>
          </a:lstStyle>
          <a:p>
            <a:pPr>
              <a:defRPr/>
            </a:pPr>
            <a:fld id="{EA9D910F-BE65-427A-9799-DDA681F10EEE}" type="slidenum">
              <a:rPr lang="en-US"/>
              <a:pPr>
                <a:defRPr/>
              </a:pPr>
              <a:t>‹#›</a:t>
            </a:fld>
            <a:endParaRPr lang="en-US"/>
          </a:p>
        </p:txBody>
      </p:sp>
    </p:spTree>
    <p:extLst>
      <p:ext uri="{BB962C8B-B14F-4D97-AF65-F5344CB8AC3E}">
        <p14:creationId xmlns:p14="http://schemas.microsoft.com/office/powerpoint/2010/main" val="490582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E931A977-D185-1840-C01A-11138123C0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9375" y="0"/>
            <a:ext cx="19526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F68A730-67FE-099E-16AD-72A12BC8ADC4}"/>
              </a:ext>
            </a:extLst>
          </p:cNvPr>
          <p:cNvSpPr>
            <a:spLocks noGrp="1"/>
          </p:cNvSpPr>
          <p:nvPr>
            <p:ph type="dt" sz="half" idx="10"/>
          </p:nvPr>
        </p:nvSpPr>
        <p:spPr/>
        <p:txBody>
          <a:bodyPr/>
          <a:lstStyle>
            <a:lvl1pPr>
              <a:defRPr/>
            </a:lvl1pPr>
          </a:lstStyle>
          <a:p>
            <a:pPr>
              <a:defRPr/>
            </a:pPr>
            <a:fld id="{A9D0349D-089B-4C20-9FCF-19C59A0D0FA7}" type="datetimeFigureOut">
              <a:rPr lang="en-US"/>
              <a:pPr>
                <a:defRPr/>
              </a:pPr>
              <a:t>10/1/2024</a:t>
            </a:fld>
            <a:endParaRPr lang="en-US"/>
          </a:p>
        </p:txBody>
      </p:sp>
      <p:sp>
        <p:nvSpPr>
          <p:cNvPr id="6" name="Footer Placeholder 4">
            <a:extLst>
              <a:ext uri="{FF2B5EF4-FFF2-40B4-BE49-F238E27FC236}">
                <a16:creationId xmlns:a16="http://schemas.microsoft.com/office/drawing/2014/main" id="{160C891D-64AC-5BB2-F717-3A4E2E629A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76E3E31-5481-8E9B-794B-AE322BAFAFF7}"/>
              </a:ext>
            </a:extLst>
          </p:cNvPr>
          <p:cNvSpPr>
            <a:spLocks noGrp="1"/>
          </p:cNvSpPr>
          <p:nvPr>
            <p:ph type="sldNum" sz="quarter" idx="12"/>
          </p:nvPr>
        </p:nvSpPr>
        <p:spPr/>
        <p:txBody>
          <a:bodyPr/>
          <a:lstStyle>
            <a:lvl1pPr>
              <a:defRPr/>
            </a:lvl1pPr>
          </a:lstStyle>
          <a:p>
            <a:pPr>
              <a:defRPr/>
            </a:pPr>
            <a:fld id="{0EF93220-94B1-499F-BD9F-0225D2B60DFC}" type="slidenum">
              <a:rPr lang="en-US"/>
              <a:pPr>
                <a:defRPr/>
              </a:pPr>
              <a:t>‹#›</a:t>
            </a:fld>
            <a:endParaRPr lang="en-US"/>
          </a:p>
        </p:txBody>
      </p:sp>
    </p:spTree>
    <p:extLst>
      <p:ext uri="{BB962C8B-B14F-4D97-AF65-F5344CB8AC3E}">
        <p14:creationId xmlns:p14="http://schemas.microsoft.com/office/powerpoint/2010/main" val="437132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43CFCF4-1305-5886-115D-CDDFA7161C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9375" y="0"/>
            <a:ext cx="19526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95B2706E-4D6A-429A-58C3-D5C7C69BF760}"/>
              </a:ext>
            </a:extLst>
          </p:cNvPr>
          <p:cNvSpPr>
            <a:spLocks noGrp="1"/>
          </p:cNvSpPr>
          <p:nvPr>
            <p:ph type="dt" sz="half" idx="10"/>
          </p:nvPr>
        </p:nvSpPr>
        <p:spPr/>
        <p:txBody>
          <a:bodyPr/>
          <a:lstStyle>
            <a:lvl1pPr>
              <a:defRPr/>
            </a:lvl1pPr>
          </a:lstStyle>
          <a:p>
            <a:pPr>
              <a:defRPr/>
            </a:pPr>
            <a:fld id="{9CF7E86F-973C-442D-A7B9-150972493DBB}" type="datetimeFigureOut">
              <a:rPr lang="en-US"/>
              <a:pPr>
                <a:defRPr/>
              </a:pPr>
              <a:t>10/1/2024</a:t>
            </a:fld>
            <a:endParaRPr lang="en-US"/>
          </a:p>
        </p:txBody>
      </p:sp>
      <p:sp>
        <p:nvSpPr>
          <p:cNvPr id="6" name="Footer Placeholder 4">
            <a:extLst>
              <a:ext uri="{FF2B5EF4-FFF2-40B4-BE49-F238E27FC236}">
                <a16:creationId xmlns:a16="http://schemas.microsoft.com/office/drawing/2014/main" id="{D4FA601B-0B95-EF86-6AAA-95A6A9868E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358F05D-91E5-71D1-3C8E-C8520EA90E88}"/>
              </a:ext>
            </a:extLst>
          </p:cNvPr>
          <p:cNvSpPr>
            <a:spLocks noGrp="1"/>
          </p:cNvSpPr>
          <p:nvPr>
            <p:ph type="sldNum" sz="quarter" idx="12"/>
          </p:nvPr>
        </p:nvSpPr>
        <p:spPr/>
        <p:txBody>
          <a:bodyPr/>
          <a:lstStyle>
            <a:lvl1pPr>
              <a:defRPr/>
            </a:lvl1pPr>
          </a:lstStyle>
          <a:p>
            <a:pPr>
              <a:defRPr/>
            </a:pPr>
            <a:fld id="{B42B90EA-29FD-45A9-9B23-B0BA1D83B814}" type="slidenum">
              <a:rPr lang="en-US"/>
              <a:pPr>
                <a:defRPr/>
              </a:pPr>
              <a:t>‹#›</a:t>
            </a:fld>
            <a:endParaRPr lang="en-US"/>
          </a:p>
        </p:txBody>
      </p:sp>
    </p:spTree>
    <p:extLst>
      <p:ext uri="{BB962C8B-B14F-4D97-AF65-F5344CB8AC3E}">
        <p14:creationId xmlns:p14="http://schemas.microsoft.com/office/powerpoint/2010/main" val="3460185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D7722F78-3412-FCE3-D6B6-875C01AA57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9375" y="0"/>
            <a:ext cx="19526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B6B374A3-C3A2-6AC2-4D8A-91BA5B0BF370}"/>
              </a:ext>
            </a:extLst>
          </p:cNvPr>
          <p:cNvSpPr>
            <a:spLocks noGrp="1"/>
          </p:cNvSpPr>
          <p:nvPr>
            <p:ph type="dt" sz="half" idx="10"/>
          </p:nvPr>
        </p:nvSpPr>
        <p:spPr/>
        <p:txBody>
          <a:bodyPr/>
          <a:lstStyle>
            <a:lvl1pPr>
              <a:defRPr/>
            </a:lvl1pPr>
          </a:lstStyle>
          <a:p>
            <a:pPr>
              <a:defRPr/>
            </a:pPr>
            <a:fld id="{D953C572-1E07-4B70-A3EA-65DC941F1C6E}" type="datetimeFigureOut">
              <a:rPr lang="en-US"/>
              <a:pPr>
                <a:defRPr/>
              </a:pPr>
              <a:t>10/1/2024</a:t>
            </a:fld>
            <a:endParaRPr lang="en-US"/>
          </a:p>
        </p:txBody>
      </p:sp>
      <p:sp>
        <p:nvSpPr>
          <p:cNvPr id="7" name="Footer Placeholder 5">
            <a:extLst>
              <a:ext uri="{FF2B5EF4-FFF2-40B4-BE49-F238E27FC236}">
                <a16:creationId xmlns:a16="http://schemas.microsoft.com/office/drawing/2014/main" id="{0A98787D-E2B4-00CB-EDED-5E94FAFE1B1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6D4B75B7-3039-DA76-D691-CFB2EE50A836}"/>
              </a:ext>
            </a:extLst>
          </p:cNvPr>
          <p:cNvSpPr>
            <a:spLocks noGrp="1"/>
          </p:cNvSpPr>
          <p:nvPr>
            <p:ph type="sldNum" sz="quarter" idx="12"/>
          </p:nvPr>
        </p:nvSpPr>
        <p:spPr/>
        <p:txBody>
          <a:bodyPr/>
          <a:lstStyle>
            <a:lvl1pPr>
              <a:defRPr/>
            </a:lvl1pPr>
          </a:lstStyle>
          <a:p>
            <a:pPr>
              <a:defRPr/>
            </a:pPr>
            <a:fld id="{1C17CF5C-C348-43DA-8EC3-7AF99A401581}" type="slidenum">
              <a:rPr lang="en-US"/>
              <a:pPr>
                <a:defRPr/>
              </a:pPr>
              <a:t>‹#›</a:t>
            </a:fld>
            <a:endParaRPr lang="en-US"/>
          </a:p>
        </p:txBody>
      </p:sp>
    </p:spTree>
    <p:extLst>
      <p:ext uri="{BB962C8B-B14F-4D97-AF65-F5344CB8AC3E}">
        <p14:creationId xmlns:p14="http://schemas.microsoft.com/office/powerpoint/2010/main" val="1798792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6E1488AA-9150-0B6E-3E3A-032DB5B3249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9375" y="0"/>
            <a:ext cx="19526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16:creationId xmlns:a16="http://schemas.microsoft.com/office/drawing/2014/main" id="{2E658B7A-7A8A-2E6B-2ADE-313EC4ADA5B5}"/>
              </a:ext>
            </a:extLst>
          </p:cNvPr>
          <p:cNvSpPr>
            <a:spLocks noGrp="1"/>
          </p:cNvSpPr>
          <p:nvPr>
            <p:ph type="dt" sz="half" idx="10"/>
          </p:nvPr>
        </p:nvSpPr>
        <p:spPr/>
        <p:txBody>
          <a:bodyPr/>
          <a:lstStyle>
            <a:lvl1pPr>
              <a:defRPr/>
            </a:lvl1pPr>
          </a:lstStyle>
          <a:p>
            <a:pPr>
              <a:defRPr/>
            </a:pPr>
            <a:fld id="{1E7BB1CC-743F-49B8-A4E2-22B8F45CA250}" type="datetimeFigureOut">
              <a:rPr lang="en-US"/>
              <a:pPr>
                <a:defRPr/>
              </a:pPr>
              <a:t>10/1/2024</a:t>
            </a:fld>
            <a:endParaRPr lang="en-US"/>
          </a:p>
        </p:txBody>
      </p:sp>
      <p:sp>
        <p:nvSpPr>
          <p:cNvPr id="9" name="Footer Placeholder 7">
            <a:extLst>
              <a:ext uri="{FF2B5EF4-FFF2-40B4-BE49-F238E27FC236}">
                <a16:creationId xmlns:a16="http://schemas.microsoft.com/office/drawing/2014/main" id="{CFC71FF6-C3D4-20F8-F397-E387592BDAC1}"/>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77A16073-FAB9-A4F2-3FFD-E28BF96E9390}"/>
              </a:ext>
            </a:extLst>
          </p:cNvPr>
          <p:cNvSpPr>
            <a:spLocks noGrp="1"/>
          </p:cNvSpPr>
          <p:nvPr>
            <p:ph type="sldNum" sz="quarter" idx="12"/>
          </p:nvPr>
        </p:nvSpPr>
        <p:spPr/>
        <p:txBody>
          <a:bodyPr/>
          <a:lstStyle>
            <a:lvl1pPr>
              <a:defRPr/>
            </a:lvl1pPr>
          </a:lstStyle>
          <a:p>
            <a:pPr>
              <a:defRPr/>
            </a:pPr>
            <a:fld id="{7EB86D67-61B8-4844-B612-A3BF15CA50E1}" type="slidenum">
              <a:rPr lang="en-US"/>
              <a:pPr>
                <a:defRPr/>
              </a:pPr>
              <a:t>‹#›</a:t>
            </a:fld>
            <a:endParaRPr lang="en-US"/>
          </a:p>
        </p:txBody>
      </p:sp>
    </p:spTree>
    <p:extLst>
      <p:ext uri="{BB962C8B-B14F-4D97-AF65-F5344CB8AC3E}">
        <p14:creationId xmlns:p14="http://schemas.microsoft.com/office/powerpoint/2010/main" val="597168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1696C2F6-F2CC-5E59-0D42-F30A5B616F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9375" y="0"/>
            <a:ext cx="19526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a:extLst>
              <a:ext uri="{FF2B5EF4-FFF2-40B4-BE49-F238E27FC236}">
                <a16:creationId xmlns:a16="http://schemas.microsoft.com/office/drawing/2014/main" id="{B0F0C3EB-4293-E6A0-88F1-40492C739EED}"/>
              </a:ext>
            </a:extLst>
          </p:cNvPr>
          <p:cNvSpPr>
            <a:spLocks noGrp="1"/>
          </p:cNvSpPr>
          <p:nvPr>
            <p:ph type="dt" sz="half" idx="10"/>
          </p:nvPr>
        </p:nvSpPr>
        <p:spPr/>
        <p:txBody>
          <a:bodyPr/>
          <a:lstStyle>
            <a:lvl1pPr>
              <a:defRPr/>
            </a:lvl1pPr>
          </a:lstStyle>
          <a:p>
            <a:pPr>
              <a:defRPr/>
            </a:pPr>
            <a:fld id="{76C5A6C0-3CAD-4C94-9972-7B1FC72976B1}" type="datetimeFigureOut">
              <a:rPr lang="en-US"/>
              <a:pPr>
                <a:defRPr/>
              </a:pPr>
              <a:t>10/1/2024</a:t>
            </a:fld>
            <a:endParaRPr lang="en-US"/>
          </a:p>
        </p:txBody>
      </p:sp>
      <p:sp>
        <p:nvSpPr>
          <p:cNvPr id="5" name="Footer Placeholder 3">
            <a:extLst>
              <a:ext uri="{FF2B5EF4-FFF2-40B4-BE49-F238E27FC236}">
                <a16:creationId xmlns:a16="http://schemas.microsoft.com/office/drawing/2014/main" id="{47A293B7-0536-50DD-82FF-E08276C35C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46E9B183-242A-09EB-2D7B-32228978E798}"/>
              </a:ext>
            </a:extLst>
          </p:cNvPr>
          <p:cNvSpPr>
            <a:spLocks noGrp="1"/>
          </p:cNvSpPr>
          <p:nvPr>
            <p:ph type="sldNum" sz="quarter" idx="12"/>
          </p:nvPr>
        </p:nvSpPr>
        <p:spPr/>
        <p:txBody>
          <a:bodyPr/>
          <a:lstStyle>
            <a:lvl1pPr>
              <a:defRPr/>
            </a:lvl1pPr>
          </a:lstStyle>
          <a:p>
            <a:pPr>
              <a:defRPr/>
            </a:pPr>
            <a:fld id="{1588A2D9-CCD8-44B8-8578-61652006C814}" type="slidenum">
              <a:rPr lang="en-US"/>
              <a:pPr>
                <a:defRPr/>
              </a:pPr>
              <a:t>‹#›</a:t>
            </a:fld>
            <a:endParaRPr lang="en-US"/>
          </a:p>
        </p:txBody>
      </p:sp>
    </p:spTree>
    <p:extLst>
      <p:ext uri="{BB962C8B-B14F-4D97-AF65-F5344CB8AC3E}">
        <p14:creationId xmlns:p14="http://schemas.microsoft.com/office/powerpoint/2010/main" val="753871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5C6F6B4-3E2C-5E4B-99C8-4E9985CEF8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9375" y="0"/>
            <a:ext cx="19526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068AB91F-2D2E-E90A-8D8E-DB7068EF7798}"/>
              </a:ext>
            </a:extLst>
          </p:cNvPr>
          <p:cNvSpPr>
            <a:spLocks noGrp="1"/>
          </p:cNvSpPr>
          <p:nvPr>
            <p:ph type="dt" sz="half" idx="10"/>
          </p:nvPr>
        </p:nvSpPr>
        <p:spPr/>
        <p:txBody>
          <a:bodyPr/>
          <a:lstStyle>
            <a:lvl1pPr>
              <a:defRPr/>
            </a:lvl1pPr>
          </a:lstStyle>
          <a:p>
            <a:pPr>
              <a:defRPr/>
            </a:pPr>
            <a:fld id="{B6BAC4DA-A276-4260-B89B-2C0C796410E3}" type="datetimeFigureOut">
              <a:rPr lang="en-US"/>
              <a:pPr>
                <a:defRPr/>
              </a:pPr>
              <a:t>10/1/2024</a:t>
            </a:fld>
            <a:endParaRPr lang="en-US"/>
          </a:p>
        </p:txBody>
      </p:sp>
      <p:sp>
        <p:nvSpPr>
          <p:cNvPr id="4" name="Footer Placeholder 2">
            <a:extLst>
              <a:ext uri="{FF2B5EF4-FFF2-40B4-BE49-F238E27FC236}">
                <a16:creationId xmlns:a16="http://schemas.microsoft.com/office/drawing/2014/main" id="{94021A1E-6919-4AF7-7138-DAE2BCD1A1F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9C026E9E-D0CF-69AC-5BC3-0B068BA93DBC}"/>
              </a:ext>
            </a:extLst>
          </p:cNvPr>
          <p:cNvSpPr>
            <a:spLocks noGrp="1"/>
          </p:cNvSpPr>
          <p:nvPr>
            <p:ph type="sldNum" sz="quarter" idx="12"/>
          </p:nvPr>
        </p:nvSpPr>
        <p:spPr/>
        <p:txBody>
          <a:bodyPr/>
          <a:lstStyle>
            <a:lvl1pPr>
              <a:defRPr/>
            </a:lvl1pPr>
          </a:lstStyle>
          <a:p>
            <a:pPr>
              <a:defRPr/>
            </a:pPr>
            <a:fld id="{B0694C31-8C93-4E97-8BE0-50A23879CFE0}" type="slidenum">
              <a:rPr lang="en-US"/>
              <a:pPr>
                <a:defRPr/>
              </a:pPr>
              <a:t>‹#›</a:t>
            </a:fld>
            <a:endParaRPr lang="en-US"/>
          </a:p>
        </p:txBody>
      </p:sp>
    </p:spTree>
    <p:extLst>
      <p:ext uri="{BB962C8B-B14F-4D97-AF65-F5344CB8AC3E}">
        <p14:creationId xmlns:p14="http://schemas.microsoft.com/office/powerpoint/2010/main" val="3835240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FCAF-57B3-6D55-100D-830B07F93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9C114B-2678-8D65-27C4-6D740043BB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A57F1D-8203-6D36-EA3A-95FBDCBAE1E0}"/>
              </a:ext>
            </a:extLst>
          </p:cNvPr>
          <p:cNvSpPr>
            <a:spLocks noGrp="1"/>
          </p:cNvSpPr>
          <p:nvPr>
            <p:ph type="dt" sz="half" idx="10"/>
          </p:nvPr>
        </p:nvSpPr>
        <p:spPr/>
        <p:txBody>
          <a:bodyPr/>
          <a:lstStyle/>
          <a:p>
            <a:fld id="{58251F06-286B-4437-9A72-29442419AE73}" type="datetimeFigureOut">
              <a:rPr lang="en-US" smtClean="0"/>
              <a:t>10/1/2024</a:t>
            </a:fld>
            <a:endParaRPr lang="en-US"/>
          </a:p>
        </p:txBody>
      </p:sp>
      <p:sp>
        <p:nvSpPr>
          <p:cNvPr id="5" name="Footer Placeholder 4">
            <a:extLst>
              <a:ext uri="{FF2B5EF4-FFF2-40B4-BE49-F238E27FC236}">
                <a16:creationId xmlns:a16="http://schemas.microsoft.com/office/drawing/2014/main" id="{9EE9E8E8-28F6-FB3D-3D42-214B0B2A0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59DC1-BEB1-6D42-2F76-3CE0F8102953}"/>
              </a:ext>
            </a:extLst>
          </p:cNvPr>
          <p:cNvSpPr>
            <a:spLocks noGrp="1"/>
          </p:cNvSpPr>
          <p:nvPr>
            <p:ph type="sldNum" sz="quarter" idx="12"/>
          </p:nvPr>
        </p:nvSpPr>
        <p:spPr/>
        <p:txBody>
          <a:bodyPr/>
          <a:lstStyle/>
          <a:p>
            <a:fld id="{32DCB95C-5531-4C4C-96BA-BE0101D39652}" type="slidenum">
              <a:rPr lang="en-US" smtClean="0"/>
              <a:t>‹#›</a:t>
            </a:fld>
            <a:endParaRPr lang="en-US"/>
          </a:p>
        </p:txBody>
      </p:sp>
    </p:spTree>
    <p:extLst>
      <p:ext uri="{BB962C8B-B14F-4D97-AF65-F5344CB8AC3E}">
        <p14:creationId xmlns:p14="http://schemas.microsoft.com/office/powerpoint/2010/main" val="118568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F028192F-7C21-6ED8-7081-D8D455CF88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9375" y="0"/>
            <a:ext cx="19526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586DE9E9-0A26-39B8-7658-14A21AA3E14A}"/>
              </a:ext>
            </a:extLst>
          </p:cNvPr>
          <p:cNvSpPr>
            <a:spLocks noGrp="1"/>
          </p:cNvSpPr>
          <p:nvPr>
            <p:ph type="dt" sz="half" idx="10"/>
          </p:nvPr>
        </p:nvSpPr>
        <p:spPr/>
        <p:txBody>
          <a:bodyPr/>
          <a:lstStyle>
            <a:lvl1pPr>
              <a:defRPr/>
            </a:lvl1pPr>
          </a:lstStyle>
          <a:p>
            <a:pPr>
              <a:defRPr/>
            </a:pPr>
            <a:fld id="{85604B53-88E9-4CDD-B94D-93C31BA7AB15}" type="datetimeFigureOut">
              <a:rPr lang="en-US"/>
              <a:pPr>
                <a:defRPr/>
              </a:pPr>
              <a:t>10/1/2024</a:t>
            </a:fld>
            <a:endParaRPr lang="en-US"/>
          </a:p>
        </p:txBody>
      </p:sp>
      <p:sp>
        <p:nvSpPr>
          <p:cNvPr id="7" name="Footer Placeholder 5">
            <a:extLst>
              <a:ext uri="{FF2B5EF4-FFF2-40B4-BE49-F238E27FC236}">
                <a16:creationId xmlns:a16="http://schemas.microsoft.com/office/drawing/2014/main" id="{8F89E910-EE63-C422-59CD-16BF5AC2FA7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513F171-8385-C826-28B8-E25A5C8F7601}"/>
              </a:ext>
            </a:extLst>
          </p:cNvPr>
          <p:cNvSpPr>
            <a:spLocks noGrp="1"/>
          </p:cNvSpPr>
          <p:nvPr>
            <p:ph type="sldNum" sz="quarter" idx="12"/>
          </p:nvPr>
        </p:nvSpPr>
        <p:spPr/>
        <p:txBody>
          <a:bodyPr/>
          <a:lstStyle>
            <a:lvl1pPr>
              <a:defRPr/>
            </a:lvl1pPr>
          </a:lstStyle>
          <a:p>
            <a:pPr>
              <a:defRPr/>
            </a:pPr>
            <a:fld id="{977D7731-ACF7-4546-9803-F69BBB487904}" type="slidenum">
              <a:rPr lang="en-US"/>
              <a:pPr>
                <a:defRPr/>
              </a:pPr>
              <a:t>‹#›</a:t>
            </a:fld>
            <a:endParaRPr lang="en-US"/>
          </a:p>
        </p:txBody>
      </p:sp>
    </p:spTree>
    <p:extLst>
      <p:ext uri="{BB962C8B-B14F-4D97-AF65-F5344CB8AC3E}">
        <p14:creationId xmlns:p14="http://schemas.microsoft.com/office/powerpoint/2010/main" val="689090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2574566E-A916-FFD3-C238-3A886C020C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9375" y="0"/>
            <a:ext cx="19526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EC7E39CA-CCBE-26A0-3AF5-0637095E1766}"/>
              </a:ext>
            </a:extLst>
          </p:cNvPr>
          <p:cNvSpPr>
            <a:spLocks noGrp="1"/>
          </p:cNvSpPr>
          <p:nvPr>
            <p:ph type="dt" sz="half" idx="10"/>
          </p:nvPr>
        </p:nvSpPr>
        <p:spPr/>
        <p:txBody>
          <a:bodyPr/>
          <a:lstStyle>
            <a:lvl1pPr>
              <a:defRPr/>
            </a:lvl1pPr>
          </a:lstStyle>
          <a:p>
            <a:pPr>
              <a:defRPr/>
            </a:pPr>
            <a:fld id="{BADD5C5E-0A2F-4676-947E-670D191FDEE7}" type="datetimeFigureOut">
              <a:rPr lang="en-US"/>
              <a:pPr>
                <a:defRPr/>
              </a:pPr>
              <a:t>10/1/2024</a:t>
            </a:fld>
            <a:endParaRPr lang="en-US"/>
          </a:p>
        </p:txBody>
      </p:sp>
      <p:sp>
        <p:nvSpPr>
          <p:cNvPr id="7" name="Footer Placeholder 5">
            <a:extLst>
              <a:ext uri="{FF2B5EF4-FFF2-40B4-BE49-F238E27FC236}">
                <a16:creationId xmlns:a16="http://schemas.microsoft.com/office/drawing/2014/main" id="{2F147897-665D-3177-DE22-6401602DD21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17D0B776-ED5A-3DE1-7BEC-EF2EC7DF44AE}"/>
              </a:ext>
            </a:extLst>
          </p:cNvPr>
          <p:cNvSpPr>
            <a:spLocks noGrp="1"/>
          </p:cNvSpPr>
          <p:nvPr>
            <p:ph type="sldNum" sz="quarter" idx="12"/>
          </p:nvPr>
        </p:nvSpPr>
        <p:spPr/>
        <p:txBody>
          <a:bodyPr/>
          <a:lstStyle>
            <a:lvl1pPr>
              <a:defRPr/>
            </a:lvl1pPr>
          </a:lstStyle>
          <a:p>
            <a:pPr>
              <a:defRPr/>
            </a:pPr>
            <a:fld id="{4BC674BD-0B67-4D5B-AE3B-0FC61CC69FC4}" type="slidenum">
              <a:rPr lang="en-US"/>
              <a:pPr>
                <a:defRPr/>
              </a:pPr>
              <a:t>‹#›</a:t>
            </a:fld>
            <a:endParaRPr lang="en-US"/>
          </a:p>
        </p:txBody>
      </p:sp>
    </p:spTree>
    <p:extLst>
      <p:ext uri="{BB962C8B-B14F-4D97-AF65-F5344CB8AC3E}">
        <p14:creationId xmlns:p14="http://schemas.microsoft.com/office/powerpoint/2010/main" val="1251429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4D14D18C-95BF-2111-5313-9B38F08292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9375" y="0"/>
            <a:ext cx="19526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5FDF58-5EEA-05B0-5786-B9BA05D3126A}"/>
              </a:ext>
            </a:extLst>
          </p:cNvPr>
          <p:cNvSpPr>
            <a:spLocks noGrp="1"/>
          </p:cNvSpPr>
          <p:nvPr>
            <p:ph type="dt" sz="half" idx="10"/>
          </p:nvPr>
        </p:nvSpPr>
        <p:spPr/>
        <p:txBody>
          <a:bodyPr/>
          <a:lstStyle>
            <a:lvl1pPr>
              <a:defRPr/>
            </a:lvl1pPr>
          </a:lstStyle>
          <a:p>
            <a:pPr>
              <a:defRPr/>
            </a:pPr>
            <a:fld id="{CDF6E0E4-9756-42CA-A2DF-348CBC8CD4DD}" type="datetimeFigureOut">
              <a:rPr lang="en-US"/>
              <a:pPr>
                <a:defRPr/>
              </a:pPr>
              <a:t>10/1/2024</a:t>
            </a:fld>
            <a:endParaRPr lang="en-US"/>
          </a:p>
        </p:txBody>
      </p:sp>
      <p:sp>
        <p:nvSpPr>
          <p:cNvPr id="6" name="Footer Placeholder 4">
            <a:extLst>
              <a:ext uri="{FF2B5EF4-FFF2-40B4-BE49-F238E27FC236}">
                <a16:creationId xmlns:a16="http://schemas.microsoft.com/office/drawing/2014/main" id="{A94CB1A0-D76B-700A-3B0B-46DEDDF0F10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4F461AB-1D25-B90E-710F-E9E3DFE0D141}"/>
              </a:ext>
            </a:extLst>
          </p:cNvPr>
          <p:cNvSpPr>
            <a:spLocks noGrp="1"/>
          </p:cNvSpPr>
          <p:nvPr>
            <p:ph type="sldNum" sz="quarter" idx="12"/>
          </p:nvPr>
        </p:nvSpPr>
        <p:spPr/>
        <p:txBody>
          <a:bodyPr/>
          <a:lstStyle>
            <a:lvl1pPr>
              <a:defRPr/>
            </a:lvl1pPr>
          </a:lstStyle>
          <a:p>
            <a:pPr>
              <a:defRPr/>
            </a:pPr>
            <a:fld id="{F246A961-B4D0-4EF0-8806-F991EDC38B1B}" type="slidenum">
              <a:rPr lang="en-US"/>
              <a:pPr>
                <a:defRPr/>
              </a:pPr>
              <a:t>‹#›</a:t>
            </a:fld>
            <a:endParaRPr lang="en-US"/>
          </a:p>
        </p:txBody>
      </p:sp>
    </p:spTree>
    <p:extLst>
      <p:ext uri="{BB962C8B-B14F-4D97-AF65-F5344CB8AC3E}">
        <p14:creationId xmlns:p14="http://schemas.microsoft.com/office/powerpoint/2010/main" val="4153537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54C6E469-4BD7-F573-2E1D-F15A7E11C3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9375" y="0"/>
            <a:ext cx="19526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2C36F3B-90F4-7146-F12E-145856606C04}"/>
              </a:ext>
            </a:extLst>
          </p:cNvPr>
          <p:cNvSpPr>
            <a:spLocks noGrp="1"/>
          </p:cNvSpPr>
          <p:nvPr>
            <p:ph type="dt" sz="half" idx="10"/>
          </p:nvPr>
        </p:nvSpPr>
        <p:spPr/>
        <p:txBody>
          <a:bodyPr/>
          <a:lstStyle>
            <a:lvl1pPr>
              <a:defRPr/>
            </a:lvl1pPr>
          </a:lstStyle>
          <a:p>
            <a:pPr>
              <a:defRPr/>
            </a:pPr>
            <a:fld id="{87584EFC-F8C9-4A16-A412-43528C57EA88}" type="datetimeFigureOut">
              <a:rPr lang="en-US"/>
              <a:pPr>
                <a:defRPr/>
              </a:pPr>
              <a:t>10/1/2024</a:t>
            </a:fld>
            <a:endParaRPr lang="en-US"/>
          </a:p>
        </p:txBody>
      </p:sp>
      <p:sp>
        <p:nvSpPr>
          <p:cNvPr id="6" name="Footer Placeholder 4">
            <a:extLst>
              <a:ext uri="{FF2B5EF4-FFF2-40B4-BE49-F238E27FC236}">
                <a16:creationId xmlns:a16="http://schemas.microsoft.com/office/drawing/2014/main" id="{0DE5586A-BE77-510E-2E97-0234302B1C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AC7673B-9CF3-1791-91CA-2BD7D942AE8D}"/>
              </a:ext>
            </a:extLst>
          </p:cNvPr>
          <p:cNvSpPr>
            <a:spLocks noGrp="1"/>
          </p:cNvSpPr>
          <p:nvPr>
            <p:ph type="sldNum" sz="quarter" idx="12"/>
          </p:nvPr>
        </p:nvSpPr>
        <p:spPr/>
        <p:txBody>
          <a:bodyPr/>
          <a:lstStyle>
            <a:lvl1pPr>
              <a:defRPr/>
            </a:lvl1pPr>
          </a:lstStyle>
          <a:p>
            <a:pPr>
              <a:defRPr/>
            </a:pPr>
            <a:fld id="{5D0EC114-D8D1-429B-ADAF-735C43C5E3CF}" type="slidenum">
              <a:rPr lang="en-US"/>
              <a:pPr>
                <a:defRPr/>
              </a:pPr>
              <a:t>‹#›</a:t>
            </a:fld>
            <a:endParaRPr lang="en-US"/>
          </a:p>
        </p:txBody>
      </p:sp>
    </p:spTree>
    <p:extLst>
      <p:ext uri="{BB962C8B-B14F-4D97-AF65-F5344CB8AC3E}">
        <p14:creationId xmlns:p14="http://schemas.microsoft.com/office/powerpoint/2010/main" val="690007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08282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48554"/>
            <a:ext cx="12192000" cy="709447"/>
          </a:xfrm>
          <a:prstGeom prst="rect">
            <a:avLst/>
          </a:prstGeom>
        </p:spPr>
      </p:pic>
    </p:spTree>
    <p:extLst>
      <p:ext uri="{BB962C8B-B14F-4D97-AF65-F5344CB8AC3E}">
        <p14:creationId xmlns:p14="http://schemas.microsoft.com/office/powerpoint/2010/main" val="114693043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57767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717632" y="420414"/>
            <a:ext cx="756742" cy="12191999"/>
          </a:xfrm>
          <a:prstGeom prst="rect">
            <a:avLst/>
          </a:prstGeom>
        </p:spPr>
      </p:pic>
    </p:spTree>
    <p:extLst>
      <p:ext uri="{BB962C8B-B14F-4D97-AF65-F5344CB8AC3E}">
        <p14:creationId xmlns:p14="http://schemas.microsoft.com/office/powerpoint/2010/main" val="151444426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1409" y="1881352"/>
            <a:ext cx="3490843" cy="3531476"/>
          </a:xfrm>
          <a:prstGeom prst="rect">
            <a:avLst/>
          </a:prstGeom>
        </p:spPr>
      </p:pic>
    </p:spTree>
    <p:extLst>
      <p:ext uri="{BB962C8B-B14F-4D97-AF65-F5344CB8AC3E}">
        <p14:creationId xmlns:p14="http://schemas.microsoft.com/office/powerpoint/2010/main" val="353929535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9850" t="-943" r="-1"/>
          <a:stretch/>
        </p:blipFill>
        <p:spPr>
          <a:xfrm>
            <a:off x="7338430" y="1779105"/>
            <a:ext cx="3970735" cy="3977470"/>
          </a:xfrm>
          <a:prstGeom prst="rect">
            <a:avLst/>
          </a:prstGeom>
        </p:spPr>
      </p:pic>
      <p:sp>
        <p:nvSpPr>
          <p:cNvPr id="4" name="Slide Number Placeholder 5"/>
          <p:cNvSpPr txBox="1">
            <a:spLocks/>
          </p:cNvSpPr>
          <p:nvPr userDrawn="1"/>
        </p:nvSpPr>
        <p:spPr>
          <a:xfrm>
            <a:off x="9045603" y="6356347"/>
            <a:ext cx="27432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z="900" smtClean="0"/>
              <a:pPr/>
              <a:t>‹#›</a:t>
            </a:fld>
            <a:endParaRPr lang="fr-FR" sz="900" dirty="0"/>
          </a:p>
        </p:txBody>
      </p:sp>
    </p:spTree>
    <p:extLst>
      <p:ext uri="{BB962C8B-B14F-4D97-AF65-F5344CB8AC3E}">
        <p14:creationId xmlns:p14="http://schemas.microsoft.com/office/powerpoint/2010/main" val="85758418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A11D-9467-A416-1A7F-F53B42D52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90C2-BDF6-A1FA-1AF0-2238AA1F46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43DF38-EC93-FABC-BB8B-314F5958C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78D64A-6CE4-9C64-ADB9-29E6DA62232B}"/>
              </a:ext>
            </a:extLst>
          </p:cNvPr>
          <p:cNvSpPr>
            <a:spLocks noGrp="1"/>
          </p:cNvSpPr>
          <p:nvPr>
            <p:ph type="dt" sz="half" idx="10"/>
          </p:nvPr>
        </p:nvSpPr>
        <p:spPr/>
        <p:txBody>
          <a:bodyPr/>
          <a:lstStyle/>
          <a:p>
            <a:fld id="{58251F06-286B-4437-9A72-29442419AE73}" type="datetimeFigureOut">
              <a:rPr lang="en-US" smtClean="0"/>
              <a:t>10/1/2024</a:t>
            </a:fld>
            <a:endParaRPr lang="en-US"/>
          </a:p>
        </p:txBody>
      </p:sp>
      <p:sp>
        <p:nvSpPr>
          <p:cNvPr id="6" name="Footer Placeholder 5">
            <a:extLst>
              <a:ext uri="{FF2B5EF4-FFF2-40B4-BE49-F238E27FC236}">
                <a16:creationId xmlns:a16="http://schemas.microsoft.com/office/drawing/2014/main" id="{6FCC645D-E9CD-2D9E-8E2E-142186A27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F7F6C3-5331-43E7-92BB-AC47498D2B53}"/>
              </a:ext>
            </a:extLst>
          </p:cNvPr>
          <p:cNvSpPr>
            <a:spLocks noGrp="1"/>
          </p:cNvSpPr>
          <p:nvPr>
            <p:ph type="sldNum" sz="quarter" idx="12"/>
          </p:nvPr>
        </p:nvSpPr>
        <p:spPr/>
        <p:txBody>
          <a:bodyPr/>
          <a:lstStyle/>
          <a:p>
            <a:fld id="{32DCB95C-5531-4C4C-96BA-BE0101D39652}" type="slidenum">
              <a:rPr lang="en-US" smtClean="0"/>
              <a:t>‹#›</a:t>
            </a:fld>
            <a:endParaRPr lang="en-US"/>
          </a:p>
        </p:txBody>
      </p:sp>
    </p:spTree>
    <p:extLst>
      <p:ext uri="{BB962C8B-B14F-4D97-AF65-F5344CB8AC3E}">
        <p14:creationId xmlns:p14="http://schemas.microsoft.com/office/powerpoint/2010/main" val="37553117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91AB730-0DCE-48DD-9E93-7B74F8592BCA}" type="datetime1">
              <a:rPr kumimoji="1" lang="ja-JP" altLang="en-US" smtClean="0"/>
              <a:t>2024/10/1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8318682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DBC18-4819-4AC7-8250-AF3C763A0A15}" type="datetime1">
              <a:rPr kumimoji="1" lang="ja-JP" altLang="en-US" smtClean="0"/>
              <a:t>2024/10/1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826422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81939B-A42E-451E-B7B1-AEBDA3FF056A}" type="datetime1">
              <a:rPr kumimoji="1" lang="ja-JP" altLang="en-US" smtClean="0"/>
              <a:t>2024/10/1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744716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33128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48554"/>
            <a:ext cx="12192000" cy="709447"/>
          </a:xfrm>
          <a:prstGeom prst="rect">
            <a:avLst/>
          </a:prstGeom>
        </p:spPr>
      </p:pic>
    </p:spTree>
    <p:extLst>
      <p:ext uri="{BB962C8B-B14F-4D97-AF65-F5344CB8AC3E}">
        <p14:creationId xmlns:p14="http://schemas.microsoft.com/office/powerpoint/2010/main" val="126413056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24791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717632" y="420414"/>
            <a:ext cx="756742" cy="12191999"/>
          </a:xfrm>
          <a:prstGeom prst="rect">
            <a:avLst/>
          </a:prstGeom>
        </p:spPr>
      </p:pic>
    </p:spTree>
    <p:extLst>
      <p:ext uri="{BB962C8B-B14F-4D97-AF65-F5344CB8AC3E}">
        <p14:creationId xmlns:p14="http://schemas.microsoft.com/office/powerpoint/2010/main" val="412254263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1409" y="1881352"/>
            <a:ext cx="3490843" cy="3531476"/>
          </a:xfrm>
          <a:prstGeom prst="rect">
            <a:avLst/>
          </a:prstGeom>
        </p:spPr>
      </p:pic>
    </p:spTree>
    <p:extLst>
      <p:ext uri="{BB962C8B-B14F-4D97-AF65-F5344CB8AC3E}">
        <p14:creationId xmlns:p14="http://schemas.microsoft.com/office/powerpoint/2010/main" val="119564109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9850" t="-943" r="-1"/>
          <a:stretch/>
        </p:blipFill>
        <p:spPr>
          <a:xfrm>
            <a:off x="7338430" y="1779105"/>
            <a:ext cx="3970735" cy="3977470"/>
          </a:xfrm>
          <a:prstGeom prst="rect">
            <a:avLst/>
          </a:prstGeom>
        </p:spPr>
      </p:pic>
      <p:sp>
        <p:nvSpPr>
          <p:cNvPr id="4" name="Slide Number Placeholder 5"/>
          <p:cNvSpPr txBox="1">
            <a:spLocks/>
          </p:cNvSpPr>
          <p:nvPr userDrawn="1"/>
        </p:nvSpPr>
        <p:spPr>
          <a:xfrm>
            <a:off x="9045603" y="6356347"/>
            <a:ext cx="27432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z="900" smtClean="0"/>
              <a:pPr/>
              <a:t>‹#›</a:t>
            </a:fld>
            <a:endParaRPr lang="fr-FR" sz="900" dirty="0"/>
          </a:p>
        </p:txBody>
      </p:sp>
    </p:spTree>
    <p:extLst>
      <p:ext uri="{BB962C8B-B14F-4D97-AF65-F5344CB8AC3E}">
        <p14:creationId xmlns:p14="http://schemas.microsoft.com/office/powerpoint/2010/main" val="416508661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91AB730-0DCE-48DD-9E93-7B74F8592BCA}" type="datetime1">
              <a:rPr kumimoji="1" lang="ja-JP" altLang="en-US" smtClean="0"/>
              <a:t>2024/10/1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344331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6730-1B1F-0AA1-2606-72C6E40D57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848496-F917-2626-7DFE-ED3C7E09CD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34E54-C5C7-7C2B-99C8-9284529886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A1F1C1-125F-8160-D198-3E3E09676D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0B9C85-88DE-F3E9-4D06-BA01D54621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F45638-7F2D-5F45-24BD-205578229AFB}"/>
              </a:ext>
            </a:extLst>
          </p:cNvPr>
          <p:cNvSpPr>
            <a:spLocks noGrp="1"/>
          </p:cNvSpPr>
          <p:nvPr>
            <p:ph type="dt" sz="half" idx="10"/>
          </p:nvPr>
        </p:nvSpPr>
        <p:spPr/>
        <p:txBody>
          <a:bodyPr/>
          <a:lstStyle/>
          <a:p>
            <a:fld id="{58251F06-286B-4437-9A72-29442419AE73}" type="datetimeFigureOut">
              <a:rPr lang="en-US" smtClean="0"/>
              <a:t>10/1/2024</a:t>
            </a:fld>
            <a:endParaRPr lang="en-US"/>
          </a:p>
        </p:txBody>
      </p:sp>
      <p:sp>
        <p:nvSpPr>
          <p:cNvPr id="8" name="Footer Placeholder 7">
            <a:extLst>
              <a:ext uri="{FF2B5EF4-FFF2-40B4-BE49-F238E27FC236}">
                <a16:creationId xmlns:a16="http://schemas.microsoft.com/office/drawing/2014/main" id="{999920EC-E19C-D02E-6CF5-6EE2C0E07F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D53D3F-771E-E7FD-6073-CD9190B3E6E0}"/>
              </a:ext>
            </a:extLst>
          </p:cNvPr>
          <p:cNvSpPr>
            <a:spLocks noGrp="1"/>
          </p:cNvSpPr>
          <p:nvPr>
            <p:ph type="sldNum" sz="quarter" idx="12"/>
          </p:nvPr>
        </p:nvSpPr>
        <p:spPr/>
        <p:txBody>
          <a:bodyPr/>
          <a:lstStyle/>
          <a:p>
            <a:fld id="{32DCB95C-5531-4C4C-96BA-BE0101D39652}" type="slidenum">
              <a:rPr lang="en-US" smtClean="0"/>
              <a:t>‹#›</a:t>
            </a:fld>
            <a:endParaRPr lang="en-US"/>
          </a:p>
        </p:txBody>
      </p:sp>
    </p:spTree>
    <p:extLst>
      <p:ext uri="{BB962C8B-B14F-4D97-AF65-F5344CB8AC3E}">
        <p14:creationId xmlns:p14="http://schemas.microsoft.com/office/powerpoint/2010/main" val="2480036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DBC18-4819-4AC7-8250-AF3C763A0A15}" type="datetime1">
              <a:rPr kumimoji="1" lang="ja-JP" altLang="en-US" smtClean="0"/>
              <a:t>2024/10/1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479974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81939B-A42E-451E-B7B1-AEBDA3FF056A}" type="datetime1">
              <a:rPr kumimoji="1" lang="ja-JP" altLang="en-US" smtClean="0"/>
              <a:t>2024/10/1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154273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CC441-C868-E0CB-4F97-68F94568C3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8E1E59-1C92-69B3-2095-F9A510CED316}"/>
              </a:ext>
            </a:extLst>
          </p:cNvPr>
          <p:cNvSpPr>
            <a:spLocks noGrp="1"/>
          </p:cNvSpPr>
          <p:nvPr>
            <p:ph type="dt" sz="half" idx="10"/>
          </p:nvPr>
        </p:nvSpPr>
        <p:spPr/>
        <p:txBody>
          <a:bodyPr/>
          <a:lstStyle/>
          <a:p>
            <a:fld id="{58251F06-286B-4437-9A72-29442419AE73}" type="datetimeFigureOut">
              <a:rPr lang="en-US" smtClean="0"/>
              <a:t>10/1/2024</a:t>
            </a:fld>
            <a:endParaRPr lang="en-US"/>
          </a:p>
        </p:txBody>
      </p:sp>
      <p:sp>
        <p:nvSpPr>
          <p:cNvPr id="4" name="Footer Placeholder 3">
            <a:extLst>
              <a:ext uri="{FF2B5EF4-FFF2-40B4-BE49-F238E27FC236}">
                <a16:creationId xmlns:a16="http://schemas.microsoft.com/office/drawing/2014/main" id="{4CFF058C-C626-453E-AE11-1CF28DC985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C4A92E-9F47-6512-8A4E-5EA112A45381}"/>
              </a:ext>
            </a:extLst>
          </p:cNvPr>
          <p:cNvSpPr>
            <a:spLocks noGrp="1"/>
          </p:cNvSpPr>
          <p:nvPr>
            <p:ph type="sldNum" sz="quarter" idx="12"/>
          </p:nvPr>
        </p:nvSpPr>
        <p:spPr/>
        <p:txBody>
          <a:bodyPr/>
          <a:lstStyle/>
          <a:p>
            <a:fld id="{32DCB95C-5531-4C4C-96BA-BE0101D39652}" type="slidenum">
              <a:rPr lang="en-US" smtClean="0"/>
              <a:t>‹#›</a:t>
            </a:fld>
            <a:endParaRPr lang="en-US"/>
          </a:p>
        </p:txBody>
      </p:sp>
    </p:spTree>
    <p:extLst>
      <p:ext uri="{BB962C8B-B14F-4D97-AF65-F5344CB8AC3E}">
        <p14:creationId xmlns:p14="http://schemas.microsoft.com/office/powerpoint/2010/main" val="3137714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18D624-FE3C-E2AD-6884-86374705C3AC}"/>
              </a:ext>
            </a:extLst>
          </p:cNvPr>
          <p:cNvSpPr>
            <a:spLocks noGrp="1"/>
          </p:cNvSpPr>
          <p:nvPr>
            <p:ph type="dt" sz="half" idx="10"/>
          </p:nvPr>
        </p:nvSpPr>
        <p:spPr/>
        <p:txBody>
          <a:bodyPr/>
          <a:lstStyle/>
          <a:p>
            <a:fld id="{58251F06-286B-4437-9A72-29442419AE73}" type="datetimeFigureOut">
              <a:rPr lang="en-US" smtClean="0"/>
              <a:t>10/1/2024</a:t>
            </a:fld>
            <a:endParaRPr lang="en-US"/>
          </a:p>
        </p:txBody>
      </p:sp>
      <p:sp>
        <p:nvSpPr>
          <p:cNvPr id="3" name="Footer Placeholder 2">
            <a:extLst>
              <a:ext uri="{FF2B5EF4-FFF2-40B4-BE49-F238E27FC236}">
                <a16:creationId xmlns:a16="http://schemas.microsoft.com/office/drawing/2014/main" id="{5F65E2DD-9DCE-FB8E-BEE5-9B15735F86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2E6524-8133-6C60-61EB-E9334D61FA6B}"/>
              </a:ext>
            </a:extLst>
          </p:cNvPr>
          <p:cNvSpPr>
            <a:spLocks noGrp="1"/>
          </p:cNvSpPr>
          <p:nvPr>
            <p:ph type="sldNum" sz="quarter" idx="12"/>
          </p:nvPr>
        </p:nvSpPr>
        <p:spPr/>
        <p:txBody>
          <a:bodyPr/>
          <a:lstStyle/>
          <a:p>
            <a:fld id="{32DCB95C-5531-4C4C-96BA-BE0101D39652}" type="slidenum">
              <a:rPr lang="en-US" smtClean="0"/>
              <a:t>‹#›</a:t>
            </a:fld>
            <a:endParaRPr lang="en-US"/>
          </a:p>
        </p:txBody>
      </p:sp>
    </p:spTree>
    <p:extLst>
      <p:ext uri="{BB962C8B-B14F-4D97-AF65-F5344CB8AC3E}">
        <p14:creationId xmlns:p14="http://schemas.microsoft.com/office/powerpoint/2010/main" val="2637386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81D93-87CB-9CC6-82B4-76894018BF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8D1AF6-14B9-7A84-2C82-A03F0FCD89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BE94DE-731C-EE44-180F-2E9A296E4B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52A85-68D2-64E7-85CC-5ECA04A0379C}"/>
              </a:ext>
            </a:extLst>
          </p:cNvPr>
          <p:cNvSpPr>
            <a:spLocks noGrp="1"/>
          </p:cNvSpPr>
          <p:nvPr>
            <p:ph type="dt" sz="half" idx="10"/>
          </p:nvPr>
        </p:nvSpPr>
        <p:spPr/>
        <p:txBody>
          <a:bodyPr/>
          <a:lstStyle/>
          <a:p>
            <a:fld id="{58251F06-286B-4437-9A72-29442419AE73}" type="datetimeFigureOut">
              <a:rPr lang="en-US" smtClean="0"/>
              <a:t>10/1/2024</a:t>
            </a:fld>
            <a:endParaRPr lang="en-US"/>
          </a:p>
        </p:txBody>
      </p:sp>
      <p:sp>
        <p:nvSpPr>
          <p:cNvPr id="6" name="Footer Placeholder 5">
            <a:extLst>
              <a:ext uri="{FF2B5EF4-FFF2-40B4-BE49-F238E27FC236}">
                <a16:creationId xmlns:a16="http://schemas.microsoft.com/office/drawing/2014/main" id="{F4B81D35-EE5A-0201-D4E8-D1A644C1C2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183269-7FD3-D13E-08A0-2A173BA264ED}"/>
              </a:ext>
            </a:extLst>
          </p:cNvPr>
          <p:cNvSpPr>
            <a:spLocks noGrp="1"/>
          </p:cNvSpPr>
          <p:nvPr>
            <p:ph type="sldNum" sz="quarter" idx="12"/>
          </p:nvPr>
        </p:nvSpPr>
        <p:spPr/>
        <p:txBody>
          <a:bodyPr/>
          <a:lstStyle/>
          <a:p>
            <a:fld id="{32DCB95C-5531-4C4C-96BA-BE0101D39652}" type="slidenum">
              <a:rPr lang="en-US" smtClean="0"/>
              <a:t>‹#›</a:t>
            </a:fld>
            <a:endParaRPr lang="en-US"/>
          </a:p>
        </p:txBody>
      </p:sp>
    </p:spTree>
    <p:extLst>
      <p:ext uri="{BB962C8B-B14F-4D97-AF65-F5344CB8AC3E}">
        <p14:creationId xmlns:p14="http://schemas.microsoft.com/office/powerpoint/2010/main" val="1766823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5F714-882E-7E31-E6B5-00F025A75E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CC7A79-BEC9-D249-7C9B-C9F91C22B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AF6CBF-926A-671A-2BB4-692604A4D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E1F63-B262-2F39-BB81-03756CFCD01D}"/>
              </a:ext>
            </a:extLst>
          </p:cNvPr>
          <p:cNvSpPr>
            <a:spLocks noGrp="1"/>
          </p:cNvSpPr>
          <p:nvPr>
            <p:ph type="dt" sz="half" idx="10"/>
          </p:nvPr>
        </p:nvSpPr>
        <p:spPr/>
        <p:txBody>
          <a:bodyPr/>
          <a:lstStyle/>
          <a:p>
            <a:fld id="{58251F06-286B-4437-9A72-29442419AE73}" type="datetimeFigureOut">
              <a:rPr lang="en-US" smtClean="0"/>
              <a:t>10/1/2024</a:t>
            </a:fld>
            <a:endParaRPr lang="en-US"/>
          </a:p>
        </p:txBody>
      </p:sp>
      <p:sp>
        <p:nvSpPr>
          <p:cNvPr id="6" name="Footer Placeholder 5">
            <a:extLst>
              <a:ext uri="{FF2B5EF4-FFF2-40B4-BE49-F238E27FC236}">
                <a16:creationId xmlns:a16="http://schemas.microsoft.com/office/drawing/2014/main" id="{842DE07C-CF7B-B805-368D-BA032129FB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838DB-C292-46AC-469E-A3D7B75C7F76}"/>
              </a:ext>
            </a:extLst>
          </p:cNvPr>
          <p:cNvSpPr>
            <a:spLocks noGrp="1"/>
          </p:cNvSpPr>
          <p:nvPr>
            <p:ph type="sldNum" sz="quarter" idx="12"/>
          </p:nvPr>
        </p:nvSpPr>
        <p:spPr/>
        <p:txBody>
          <a:bodyPr/>
          <a:lstStyle/>
          <a:p>
            <a:fld id="{32DCB95C-5531-4C4C-96BA-BE0101D39652}" type="slidenum">
              <a:rPr lang="en-US" smtClean="0"/>
              <a:t>‹#›</a:t>
            </a:fld>
            <a:endParaRPr lang="en-US"/>
          </a:p>
        </p:txBody>
      </p:sp>
    </p:spTree>
    <p:extLst>
      <p:ext uri="{BB962C8B-B14F-4D97-AF65-F5344CB8AC3E}">
        <p14:creationId xmlns:p14="http://schemas.microsoft.com/office/powerpoint/2010/main" val="1448855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3.png"/><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3.png"/><Relationship Id="rId5" Type="http://schemas.openxmlformats.org/officeDocument/2006/relationships/slideLayout" Target="../slideLayouts/slideLayout47.xml"/><Relationship Id="rId10" Type="http://schemas.openxmlformats.org/officeDocument/2006/relationships/theme" Target="../theme/theme5.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5D5D4-CFDC-FFC7-D789-3AAFF3680F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E732FE-29B9-D144-AC0E-36BA5A959F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A6977-B42F-67FE-349F-9DB381BC09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251F06-286B-4437-9A72-29442419AE73}" type="datetimeFigureOut">
              <a:rPr lang="en-US" smtClean="0"/>
              <a:t>10/1/2024</a:t>
            </a:fld>
            <a:endParaRPr lang="en-US"/>
          </a:p>
        </p:txBody>
      </p:sp>
      <p:sp>
        <p:nvSpPr>
          <p:cNvPr id="5" name="Footer Placeholder 4">
            <a:extLst>
              <a:ext uri="{FF2B5EF4-FFF2-40B4-BE49-F238E27FC236}">
                <a16:creationId xmlns:a16="http://schemas.microsoft.com/office/drawing/2014/main" id="{59281AA5-E766-CE45-99D8-0BC8C4A75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BB7465F-4566-0D7A-4A4F-21AC8498AC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DCB95C-5531-4C4C-96BA-BE0101D39652}" type="slidenum">
              <a:rPr lang="en-US" smtClean="0"/>
              <a:t>‹#›</a:t>
            </a:fld>
            <a:endParaRPr lang="en-US"/>
          </a:p>
        </p:txBody>
      </p:sp>
    </p:spTree>
    <p:extLst>
      <p:ext uri="{BB962C8B-B14F-4D97-AF65-F5344CB8AC3E}">
        <p14:creationId xmlns:p14="http://schemas.microsoft.com/office/powerpoint/2010/main" val="3671404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557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77973BD-94F6-5675-7F0E-20A06ABE062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p>
        </p:txBody>
      </p:sp>
      <p:sp>
        <p:nvSpPr>
          <p:cNvPr id="1027" name="Text Placeholder 2">
            <a:extLst>
              <a:ext uri="{FF2B5EF4-FFF2-40B4-BE49-F238E27FC236}">
                <a16:creationId xmlns:a16="http://schemas.microsoft.com/office/drawing/2014/main" id="{70970DF7-EDFD-96F9-7C8D-C22E0A81A31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p>
        </p:txBody>
      </p:sp>
      <p:sp>
        <p:nvSpPr>
          <p:cNvPr id="4" name="Date Placeholder 3">
            <a:extLst>
              <a:ext uri="{FF2B5EF4-FFF2-40B4-BE49-F238E27FC236}">
                <a16:creationId xmlns:a16="http://schemas.microsoft.com/office/drawing/2014/main" id="{31EBAAAC-2520-3C4B-04E8-2A6457C159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79FE3C91-FC1F-4D79-941D-1917AB4756D8}" type="datetimeFigureOut">
              <a:rPr lang="en-US"/>
              <a:pPr>
                <a:defRPr/>
              </a:pPr>
              <a:t>10/1/2024</a:t>
            </a:fld>
            <a:endParaRPr lang="en-US"/>
          </a:p>
        </p:txBody>
      </p:sp>
      <p:sp>
        <p:nvSpPr>
          <p:cNvPr id="5" name="Footer Placeholder 4">
            <a:extLst>
              <a:ext uri="{FF2B5EF4-FFF2-40B4-BE49-F238E27FC236}">
                <a16:creationId xmlns:a16="http://schemas.microsoft.com/office/drawing/2014/main" id="{387BF549-45DA-63AE-C932-C4B1575040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6CE816A-1B6B-C48D-564A-132F31626F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4EC7B1B6-376F-441A-B295-376A9CF981E3}" type="slidenum">
              <a:rPr lang="en-US"/>
              <a:pPr>
                <a:defRPr/>
              </a:pPr>
              <a:t>‹#›</a:t>
            </a:fld>
            <a:endParaRPr lang="en-US"/>
          </a:p>
        </p:txBody>
      </p:sp>
      <p:pic>
        <p:nvPicPr>
          <p:cNvPr id="1031" name="Picture 6">
            <a:extLst>
              <a:ext uri="{FF2B5EF4-FFF2-40B4-BE49-F238E27FC236}">
                <a16:creationId xmlns:a16="http://schemas.microsoft.com/office/drawing/2014/main" id="{FBDD1032-3ADD-44F0-75A7-CC0407B5293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39375" y="0"/>
            <a:ext cx="19526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83914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C10E1C6E-56AE-4A56-82D7-922AEEE28BA1}"/>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pic>
        <p:nvPicPr>
          <p:cNvPr id="6" name="Picture 5">
            <a:extLst>
              <a:ext uri="{FF2B5EF4-FFF2-40B4-BE49-F238E27FC236}">
                <a16:creationId xmlns:a16="http://schemas.microsoft.com/office/drawing/2014/main" id="{434AB9F8-DCDF-4F56-BFC8-6D6873D2C01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8" name="Rectangle 7">
            <a:extLst>
              <a:ext uri="{FF2B5EF4-FFF2-40B4-BE49-F238E27FC236}">
                <a16:creationId xmlns:a16="http://schemas.microsoft.com/office/drawing/2014/main" id="{517863F2-11A4-4389-99C2-FE101F254974}"/>
              </a:ext>
            </a:extLst>
          </p:cNvPr>
          <p:cNvSpPr/>
          <p:nvPr/>
        </p:nvSpPr>
        <p:spPr>
          <a:xfrm>
            <a:off x="0" y="6315535"/>
            <a:ext cx="12192000" cy="375485"/>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342575478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9" r:id="rId8"/>
    <p:sldLayoutId id="2147483700" r:id="rId9"/>
  </p:sldLayoutIdLst>
  <p:transition spd="med"/>
  <p:hf sldNum="0" hdr="0" ftr="0" dt="0"/>
  <p:txStyles>
    <p:titleStyle>
      <a:lvl1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1pPr>
      <a:lvl2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2pPr>
      <a:lvl3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3pPr>
      <a:lvl4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4pPr>
      <a:lvl5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5pPr>
      <a:lvl6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6pPr>
      <a:lvl7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7pPr>
      <a:lvl8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8pPr>
      <a:lvl9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9pPr>
    </p:titleStyle>
    <p:bodyStyle>
      <a:lvl1pPr marL="163598" marR="0" indent="-16359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1pPr>
      <a:lvl2pPr marL="431958" marR="0" indent="-190865"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2pPr>
      <a:lvl3pPr marL="711224" marR="0" indent="-22903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3pPr>
      <a:lvl4pPr marL="977766"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4pPr>
      <a:lvl5pPr marL="1218859"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5pPr>
      <a:lvl6pPr marL="1459952"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6pPr>
      <a:lvl7pPr marL="1701045"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7pPr>
      <a:lvl8pPr marL="1942138"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8pPr>
      <a:lvl9pPr marL="2183231"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9pPr>
    </p:bodyStyle>
    <p:otherStyle>
      <a:lvl1pPr marL="0" marR="0" indent="0"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1pPr>
      <a:lvl2pPr marL="0" marR="0" indent="241093"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2pPr>
      <a:lvl3pPr marL="0" marR="0" indent="482186"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3pPr>
      <a:lvl4pPr marL="0" marR="0" indent="723279"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4pPr>
      <a:lvl5pPr marL="0" marR="0" indent="964372"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5pPr>
      <a:lvl6pPr marL="0" marR="0" indent="1205465"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6pPr>
      <a:lvl7pPr marL="0" marR="0" indent="1446558"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7pPr>
      <a:lvl8pPr marL="0" marR="0" indent="1687651"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8pPr>
      <a:lvl9pPr marL="0" marR="0" indent="1928744"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C10E1C6E-56AE-4A56-82D7-922AEEE28BA1}"/>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pic>
        <p:nvPicPr>
          <p:cNvPr id="6" name="Picture 5">
            <a:extLst>
              <a:ext uri="{FF2B5EF4-FFF2-40B4-BE49-F238E27FC236}">
                <a16:creationId xmlns:a16="http://schemas.microsoft.com/office/drawing/2014/main" id="{434AB9F8-DCDF-4F56-BFC8-6D6873D2C01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8" name="Rectangle 7">
            <a:extLst>
              <a:ext uri="{FF2B5EF4-FFF2-40B4-BE49-F238E27FC236}">
                <a16:creationId xmlns:a16="http://schemas.microsoft.com/office/drawing/2014/main" id="{517863F2-11A4-4389-99C2-FE101F254974}"/>
              </a:ext>
            </a:extLst>
          </p:cNvPr>
          <p:cNvSpPr/>
          <p:nvPr/>
        </p:nvSpPr>
        <p:spPr>
          <a:xfrm>
            <a:off x="0" y="6315535"/>
            <a:ext cx="12192000" cy="375485"/>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68751566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10" r:id="rId8"/>
    <p:sldLayoutId id="2147483711" r:id="rId9"/>
  </p:sldLayoutIdLst>
  <p:transition spd="med"/>
  <p:hf sldNum="0" hdr="0" ftr="0" dt="0"/>
  <p:txStyles>
    <p:titleStyle>
      <a:lvl1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1pPr>
      <a:lvl2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2pPr>
      <a:lvl3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3pPr>
      <a:lvl4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4pPr>
      <a:lvl5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5pPr>
      <a:lvl6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6pPr>
      <a:lvl7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7pPr>
      <a:lvl8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8pPr>
      <a:lvl9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9pPr>
    </p:titleStyle>
    <p:bodyStyle>
      <a:lvl1pPr marL="163598" marR="0" indent="-16359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1pPr>
      <a:lvl2pPr marL="431958" marR="0" indent="-190865"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2pPr>
      <a:lvl3pPr marL="711224" marR="0" indent="-22903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3pPr>
      <a:lvl4pPr marL="977766"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4pPr>
      <a:lvl5pPr marL="1218859"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5pPr>
      <a:lvl6pPr marL="1459952"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6pPr>
      <a:lvl7pPr marL="1701045"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7pPr>
      <a:lvl8pPr marL="1942138"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8pPr>
      <a:lvl9pPr marL="2183231"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9pPr>
    </p:bodyStyle>
    <p:otherStyle>
      <a:lvl1pPr marL="0" marR="0" indent="0"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1pPr>
      <a:lvl2pPr marL="0" marR="0" indent="241093"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2pPr>
      <a:lvl3pPr marL="0" marR="0" indent="482186"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3pPr>
      <a:lvl4pPr marL="0" marR="0" indent="723279"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4pPr>
      <a:lvl5pPr marL="0" marR="0" indent="964372"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5pPr>
      <a:lvl6pPr marL="0" marR="0" indent="1205465"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6pPr>
      <a:lvl7pPr marL="0" marR="0" indent="1446558"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7pPr>
      <a:lvl8pPr marL="0" marR="0" indent="1687651"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8pPr>
      <a:lvl9pPr marL="0" marR="0" indent="1928744"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sonel.org/-GPS-.html?lang=en" TargetMode="External"/><Relationship Id="rId1" Type="http://schemas.openxmlformats.org/officeDocument/2006/relationships/slideLayout" Target="../slideLayouts/slideLayout2.xml"/><Relationship Id="rId5" Type="http://schemas.openxmlformats.org/officeDocument/2006/relationships/hyperlink" Target="https://www.euspa.europa.eu/eu-space-programme/galileo" TargetMode="External"/><Relationship Id="rId4" Type="http://schemas.openxmlformats.org/officeDocument/2006/relationships/hyperlink" Target="https://www.sonel.org/-GLOSS,81-.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s://webcritech.jrc.ec.europa.eu/" TargetMode="External"/><Relationship Id="rId2" Type="http://schemas.openxmlformats.org/officeDocument/2006/relationships/hyperlink" Target="https://www.ioc-sealevelmonitoring.org/map.php" TargetMode="External"/><Relationship Id="rId1" Type="http://schemas.openxmlformats.org/officeDocument/2006/relationships/slideLayout" Target="../slideLayouts/slideLayout2.xml"/><Relationship Id="rId5" Type="http://schemas.openxmlformats.org/officeDocument/2006/relationships/hyperlink" Target="https://www.ioc-sealevelmonitoring.org/bgan/"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D8BAEE-7E5C-D0A0-FF5F-272F1D4EDEBC}"/>
              </a:ext>
            </a:extLst>
          </p:cNvPr>
          <p:cNvPicPr>
            <a:picLocks noChangeAspect="1"/>
          </p:cNvPicPr>
          <p:nvPr/>
        </p:nvPicPr>
        <p:blipFill>
          <a:blip r:embed="rId2"/>
          <a:stretch>
            <a:fillRect/>
          </a:stretch>
        </p:blipFill>
        <p:spPr>
          <a:xfrm>
            <a:off x="0" y="-261257"/>
            <a:ext cx="12206485" cy="5996895"/>
          </a:xfrm>
          <a:prstGeom prst="rect">
            <a:avLst/>
          </a:prstGeom>
        </p:spPr>
      </p:pic>
      <p:sp>
        <p:nvSpPr>
          <p:cNvPr id="2" name="Title 1">
            <a:extLst>
              <a:ext uri="{FF2B5EF4-FFF2-40B4-BE49-F238E27FC236}">
                <a16:creationId xmlns:a16="http://schemas.microsoft.com/office/drawing/2014/main" id="{DC0B3275-B1A1-7719-2E30-A96002104CF6}"/>
              </a:ext>
            </a:extLst>
          </p:cNvPr>
          <p:cNvSpPr>
            <a:spLocks noGrp="1"/>
          </p:cNvSpPr>
          <p:nvPr>
            <p:ph type="ctrTitle"/>
          </p:nvPr>
        </p:nvSpPr>
        <p:spPr>
          <a:xfrm>
            <a:off x="-566057" y="439898"/>
            <a:ext cx="9144000" cy="2387600"/>
          </a:xfrm>
        </p:spPr>
        <p:txBody>
          <a:bodyPr>
            <a:normAutofit fontScale="90000"/>
          </a:bodyPr>
          <a:lstStyle/>
          <a:p>
            <a:pPr marL="0" marR="0">
              <a:lnSpc>
                <a:spcPct val="115000"/>
              </a:lnSpc>
              <a:spcBef>
                <a:spcPts val="1200"/>
              </a:spcBef>
              <a:spcAft>
                <a:spcPts val="0"/>
              </a:spcAft>
            </a:pPr>
            <a:r>
              <a:rPr lang="en-US" sz="4000" b="1" dirty="0">
                <a:effectLst/>
                <a:latin typeface="Barlow" panose="00000500000000000000" pitchFamily="2" charset="0"/>
                <a:ea typeface="Barlow" panose="00000500000000000000" pitchFamily="2" charset="0"/>
                <a:cs typeface="Barlow" panose="00000500000000000000" pitchFamily="2" charset="0"/>
              </a:rPr>
              <a:t>IOC IODE-GOOS Data Workshop</a:t>
            </a:r>
            <a:br>
              <a:rPr lang="en-US" sz="1800" dirty="0">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Timing: Monday 30 September - Wednesday 02 October</a:t>
            </a:r>
            <a:br>
              <a:rPr lang="en-US" sz="1800" dirty="0">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Location: VLIZ, </a:t>
            </a:r>
            <a:r>
              <a:rPr lang="en-US" sz="1800" dirty="0" err="1">
                <a:effectLst/>
                <a:latin typeface="Arial" panose="020B0604020202020204" pitchFamily="34" charset="0"/>
                <a:ea typeface="Arial" panose="020B0604020202020204" pitchFamily="34" charset="0"/>
              </a:rPr>
              <a:t>InnovOcean</a:t>
            </a:r>
            <a:r>
              <a:rPr lang="en-US" sz="1800" dirty="0">
                <a:effectLst/>
                <a:latin typeface="Arial" panose="020B0604020202020204" pitchFamily="34" charset="0"/>
                <a:ea typeface="Arial" panose="020B0604020202020204" pitchFamily="34" charset="0"/>
              </a:rPr>
              <a:t> Campus, </a:t>
            </a:r>
            <a:r>
              <a:rPr lang="en-US" sz="1800" dirty="0" err="1">
                <a:effectLst/>
                <a:latin typeface="Arial" panose="020B0604020202020204" pitchFamily="34" charset="0"/>
                <a:ea typeface="Arial" panose="020B0604020202020204" pitchFamily="34" charset="0"/>
              </a:rPr>
              <a:t>Jacobsenstraat</a:t>
            </a:r>
            <a:r>
              <a:rPr lang="en-US" sz="1800" dirty="0">
                <a:effectLst/>
                <a:latin typeface="Arial" panose="020B0604020202020204" pitchFamily="34" charset="0"/>
                <a:ea typeface="Arial" panose="020B0604020202020204" pitchFamily="34" charset="0"/>
              </a:rPr>
              <a:t> 1, 8400 Oostende</a:t>
            </a:r>
            <a:br>
              <a:rPr lang="en-US" sz="1800" dirty="0">
                <a:effectLst/>
                <a:highlight>
                  <a:srgbClr val="FFFFFF"/>
                </a:highlight>
                <a:latin typeface="Arial" panose="020B0604020202020204" pitchFamily="34" charset="0"/>
                <a:ea typeface="Arial" panose="020B0604020202020204" pitchFamily="34" charset="0"/>
              </a:rPr>
            </a:br>
            <a:endParaRPr lang="en-US" dirty="0"/>
          </a:p>
        </p:txBody>
      </p:sp>
      <p:sp>
        <p:nvSpPr>
          <p:cNvPr id="3" name="Subtitle 2">
            <a:extLst>
              <a:ext uri="{FF2B5EF4-FFF2-40B4-BE49-F238E27FC236}">
                <a16:creationId xmlns:a16="http://schemas.microsoft.com/office/drawing/2014/main" id="{2F7E769F-96C1-FDB1-2790-5320E429FF37}"/>
              </a:ext>
            </a:extLst>
          </p:cNvPr>
          <p:cNvSpPr>
            <a:spLocks noGrp="1"/>
          </p:cNvSpPr>
          <p:nvPr>
            <p:ph type="subTitle" idx="1"/>
          </p:nvPr>
        </p:nvSpPr>
        <p:spPr>
          <a:xfrm>
            <a:off x="-816429" y="2186068"/>
            <a:ext cx="9144000" cy="2231571"/>
          </a:xfrm>
        </p:spPr>
        <p:txBody>
          <a:bodyPr>
            <a:normAutofit fontScale="40000" lnSpcReduction="20000"/>
          </a:bodyPr>
          <a:lstStyle/>
          <a:p>
            <a:pPr marL="0" marR="0">
              <a:lnSpc>
                <a:spcPct val="115000"/>
              </a:lnSpc>
              <a:spcBef>
                <a:spcPts val="0"/>
              </a:spcBef>
              <a:spcAft>
                <a:spcPts val="1000"/>
              </a:spcAft>
            </a:pPr>
            <a:r>
              <a:rPr lang="en-US" sz="5100" dirty="0">
                <a:solidFill>
                  <a:srgbClr val="FFFF00"/>
                </a:solidFill>
                <a:effectLst/>
                <a:latin typeface="Barlow" panose="00000500000000000000" pitchFamily="2" charset="0"/>
                <a:ea typeface="Barlow" panose="00000500000000000000" pitchFamily="2" charset="0"/>
                <a:cs typeface="Barlow" panose="00000500000000000000" pitchFamily="2" charset="0"/>
              </a:rPr>
              <a:t>User and System </a:t>
            </a:r>
            <a:r>
              <a:rPr lang="en-US" sz="5100" dirty="0">
                <a:solidFill>
                  <a:srgbClr val="FFFF00"/>
                </a:solidFill>
                <a:latin typeface="Barlow" panose="00000500000000000000" pitchFamily="2" charset="0"/>
                <a:ea typeface="Barlow" panose="00000500000000000000" pitchFamily="2" charset="0"/>
                <a:cs typeface="Barlow" panose="00000500000000000000" pitchFamily="2" charset="0"/>
              </a:rPr>
              <a:t>N</a:t>
            </a:r>
            <a:r>
              <a:rPr lang="en-US" sz="5100" dirty="0">
                <a:solidFill>
                  <a:srgbClr val="FFFF00"/>
                </a:solidFill>
                <a:effectLst/>
                <a:latin typeface="Barlow" panose="00000500000000000000" pitchFamily="2" charset="0"/>
                <a:ea typeface="Barlow" panose="00000500000000000000" pitchFamily="2" charset="0"/>
                <a:cs typeface="Barlow" panose="00000500000000000000" pitchFamily="2" charset="0"/>
              </a:rPr>
              <a:t>eeds across IOC and Decade</a:t>
            </a:r>
            <a:endParaRPr lang="en-US" sz="5100" u="none" strike="noStrike" dirty="0">
              <a:solidFill>
                <a:srgbClr val="FFFF00"/>
              </a:solidFill>
              <a:effectLst/>
              <a:latin typeface="Barlow" panose="00000500000000000000" pitchFamily="2" charset="0"/>
              <a:ea typeface="Barlow" panose="00000500000000000000" pitchFamily="2" charset="0"/>
              <a:cs typeface="Barlow" panose="00000500000000000000" pitchFamily="2" charset="0"/>
            </a:endParaRPr>
          </a:p>
          <a:p>
            <a:pPr marR="0" lvl="0">
              <a:lnSpc>
                <a:spcPct val="115000"/>
              </a:lnSpc>
              <a:spcBef>
                <a:spcPts val="0"/>
              </a:spcBef>
              <a:spcAft>
                <a:spcPts val="0"/>
              </a:spcAft>
            </a:pPr>
            <a:r>
              <a:rPr lang="en-US" sz="4400" b="1" u="none" strike="noStrike" dirty="0">
                <a:solidFill>
                  <a:srgbClr val="FFFF00"/>
                </a:solidFill>
                <a:effectLst/>
                <a:latin typeface="Barlow" panose="00000500000000000000" pitchFamily="2" charset="0"/>
                <a:ea typeface="Barlow" panose="00000500000000000000" pitchFamily="2" charset="0"/>
                <a:cs typeface="Barlow" panose="00000500000000000000" pitchFamily="2" charset="0"/>
              </a:rPr>
              <a:t>Current State of TEWS</a:t>
            </a:r>
          </a:p>
          <a:p>
            <a:pPr marR="0" lvl="0">
              <a:lnSpc>
                <a:spcPct val="115000"/>
              </a:lnSpc>
              <a:spcBef>
                <a:spcPts val="0"/>
              </a:spcBef>
              <a:spcAft>
                <a:spcPts val="0"/>
              </a:spcAft>
            </a:pPr>
            <a:r>
              <a:rPr lang="en-US" sz="4400" b="1" u="none" strike="noStrike" dirty="0">
                <a:solidFill>
                  <a:srgbClr val="FFFF00"/>
                </a:solidFill>
                <a:effectLst/>
                <a:latin typeface="Barlow" panose="00000500000000000000" pitchFamily="2" charset="0"/>
                <a:ea typeface="Barlow" panose="00000500000000000000" pitchFamily="2" charset="0"/>
                <a:cs typeface="Barlow" panose="00000500000000000000" pitchFamily="2" charset="0"/>
              </a:rPr>
              <a:t> Future TEWS and Contributions</a:t>
            </a:r>
            <a:r>
              <a:rPr lang="en-US" sz="4400" b="1" dirty="0">
                <a:solidFill>
                  <a:srgbClr val="FFFF00"/>
                </a:solidFill>
                <a:latin typeface="Barlow" panose="00000500000000000000" pitchFamily="2" charset="0"/>
                <a:ea typeface="Barlow" panose="00000500000000000000" pitchFamily="2" charset="0"/>
                <a:cs typeface="Barlow" panose="00000500000000000000" pitchFamily="2" charset="0"/>
              </a:rPr>
              <a:t> to </a:t>
            </a:r>
            <a:r>
              <a:rPr lang="en-US" sz="4400" b="1" u="none" strike="noStrike" dirty="0">
                <a:solidFill>
                  <a:srgbClr val="FFFF00"/>
                </a:solidFill>
                <a:effectLst/>
                <a:latin typeface="Barlow" panose="00000500000000000000" pitchFamily="2" charset="0"/>
                <a:ea typeface="Barlow" panose="00000500000000000000" pitchFamily="2" charset="0"/>
                <a:cs typeface="Barlow" panose="00000500000000000000" pitchFamily="2" charset="0"/>
              </a:rPr>
              <a:t>MHEWS: Focus on Data Exchange</a:t>
            </a:r>
          </a:p>
          <a:p>
            <a:pPr marR="0" lvl="0">
              <a:lnSpc>
                <a:spcPct val="115000"/>
              </a:lnSpc>
              <a:spcBef>
                <a:spcPts val="0"/>
              </a:spcBef>
              <a:spcAft>
                <a:spcPts val="0"/>
              </a:spcAft>
            </a:pPr>
            <a:endParaRPr lang="en-US" sz="4400" dirty="0">
              <a:solidFill>
                <a:srgbClr val="FFFF00"/>
              </a:solidFill>
              <a:latin typeface="Barlow" panose="00000500000000000000" pitchFamily="2" charset="0"/>
              <a:ea typeface="Barlow" panose="00000500000000000000" pitchFamily="2" charset="0"/>
              <a:cs typeface="Barlow" panose="00000500000000000000" pitchFamily="2" charset="0"/>
            </a:endParaRPr>
          </a:p>
          <a:p>
            <a:pPr marR="0" lvl="0">
              <a:lnSpc>
                <a:spcPct val="115000"/>
              </a:lnSpc>
              <a:spcBef>
                <a:spcPts val="0"/>
              </a:spcBef>
              <a:spcAft>
                <a:spcPts val="0"/>
              </a:spcAft>
            </a:pPr>
            <a:r>
              <a:rPr lang="en-US" sz="4400" u="none" strike="noStrike" dirty="0">
                <a:solidFill>
                  <a:srgbClr val="FFFF00"/>
                </a:solidFill>
                <a:effectLst/>
                <a:latin typeface="Barlow" panose="00000500000000000000" pitchFamily="2" charset="0"/>
                <a:ea typeface="Barlow" panose="00000500000000000000" pitchFamily="2" charset="0"/>
                <a:cs typeface="Barlow" panose="00000500000000000000" pitchFamily="2" charset="0"/>
              </a:rPr>
              <a:t>Prepared by Denis Chang Seng and Bernardo Aliaga</a:t>
            </a:r>
          </a:p>
          <a:p>
            <a:pPr marR="0" lvl="0">
              <a:lnSpc>
                <a:spcPct val="115000"/>
              </a:lnSpc>
              <a:spcBef>
                <a:spcPts val="0"/>
              </a:spcBef>
              <a:spcAft>
                <a:spcPts val="0"/>
              </a:spcAft>
            </a:pPr>
            <a:r>
              <a:rPr lang="en-US" sz="4400" dirty="0">
                <a:solidFill>
                  <a:srgbClr val="FFFF00"/>
                </a:solidFill>
                <a:latin typeface="Barlow" panose="00000500000000000000" pitchFamily="2" charset="0"/>
                <a:ea typeface="Barlow" panose="00000500000000000000" pitchFamily="2" charset="0"/>
                <a:cs typeface="Barlow" panose="00000500000000000000" pitchFamily="2" charset="0"/>
              </a:rPr>
              <a:t>Tsunami Resilience Section</a:t>
            </a:r>
          </a:p>
          <a:p>
            <a:pPr marR="0" lvl="0">
              <a:lnSpc>
                <a:spcPct val="115000"/>
              </a:lnSpc>
              <a:spcBef>
                <a:spcPts val="0"/>
              </a:spcBef>
              <a:spcAft>
                <a:spcPts val="0"/>
              </a:spcAft>
            </a:pPr>
            <a:r>
              <a:rPr lang="en-US" sz="4400" dirty="0">
                <a:solidFill>
                  <a:srgbClr val="FFFF00"/>
                </a:solidFill>
                <a:latin typeface="Barlow" panose="00000500000000000000" pitchFamily="2" charset="0"/>
                <a:ea typeface="Barlow" panose="00000500000000000000" pitchFamily="2" charset="0"/>
                <a:cs typeface="Barlow" panose="00000500000000000000" pitchFamily="2" charset="0"/>
              </a:rPr>
              <a:t>UNESCO-IOC </a:t>
            </a:r>
            <a:endParaRPr lang="en-US" sz="4400" u="none" strike="noStrike" dirty="0">
              <a:solidFill>
                <a:srgbClr val="FFFF00"/>
              </a:solidFill>
              <a:effectLst/>
              <a:latin typeface="Barlow" panose="00000500000000000000" pitchFamily="2" charset="0"/>
              <a:ea typeface="Barlow" panose="00000500000000000000" pitchFamily="2" charset="0"/>
              <a:cs typeface="Barlow" panose="00000500000000000000" pitchFamily="2" charset="0"/>
            </a:endParaRPr>
          </a:p>
        </p:txBody>
      </p:sp>
      <p:sp>
        <p:nvSpPr>
          <p:cNvPr id="4" name="TextBox 3">
            <a:extLst>
              <a:ext uri="{FF2B5EF4-FFF2-40B4-BE49-F238E27FC236}">
                <a16:creationId xmlns:a16="http://schemas.microsoft.com/office/drawing/2014/main" id="{B77F8A7C-D220-FE7E-2C94-24E2091C6A39}"/>
              </a:ext>
            </a:extLst>
          </p:cNvPr>
          <p:cNvSpPr txBox="1"/>
          <p:nvPr/>
        </p:nvSpPr>
        <p:spPr>
          <a:xfrm>
            <a:off x="4005943" y="6067461"/>
            <a:ext cx="4572085" cy="338554"/>
          </a:xfrm>
          <a:prstGeom prst="rect">
            <a:avLst/>
          </a:prstGeom>
          <a:noFill/>
        </p:spPr>
        <p:txBody>
          <a:bodyPr wrap="none" rtlCol="0">
            <a:spAutoFit/>
          </a:bodyPr>
          <a:lstStyle/>
          <a:p>
            <a:r>
              <a:rPr lang="en-US" sz="1600" dirty="0">
                <a:latin typeface="72 Light" panose="020B0303030000000003" pitchFamily="34" charset="0"/>
                <a:cs typeface="72 Light" panose="020B0303030000000003" pitchFamily="34" charset="0"/>
              </a:rPr>
              <a:t>Contributor: Bill Fry, </a:t>
            </a:r>
            <a:r>
              <a:rPr lang="en-US" sz="1600" b="0" i="0" dirty="0">
                <a:solidFill>
                  <a:srgbClr val="222222"/>
                </a:solidFill>
                <a:effectLst/>
                <a:highlight>
                  <a:srgbClr val="FFFFFF"/>
                </a:highlight>
                <a:latin typeface="72 Light" panose="020B0303030000000003" pitchFamily="34" charset="0"/>
                <a:cs typeface="72 Light" panose="020B0303030000000003" pitchFamily="34" charset="0"/>
              </a:rPr>
              <a:t>Seismologist, </a:t>
            </a:r>
            <a:r>
              <a:rPr lang="en-US" sz="1600" dirty="0">
                <a:latin typeface="72 Light" panose="020B0303030000000003" pitchFamily="34" charset="0"/>
                <a:cs typeface="72 Light" panose="020B0303030000000003" pitchFamily="34" charset="0"/>
              </a:rPr>
              <a:t>New Zealand </a:t>
            </a:r>
          </a:p>
        </p:txBody>
      </p:sp>
    </p:spTree>
    <p:extLst>
      <p:ext uri="{BB962C8B-B14F-4D97-AF65-F5344CB8AC3E}">
        <p14:creationId xmlns:p14="http://schemas.microsoft.com/office/powerpoint/2010/main" val="2964581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A51DAB-C66E-2607-453F-13604186BC71}"/>
              </a:ext>
            </a:extLst>
          </p:cNvPr>
          <p:cNvSpPr>
            <a:spLocks noGrp="1"/>
          </p:cNvSpPr>
          <p:nvPr>
            <p:ph type="title"/>
          </p:nvPr>
        </p:nvSpPr>
        <p:spPr>
          <a:xfrm>
            <a:off x="294526" y="93767"/>
            <a:ext cx="3143618" cy="1239012"/>
          </a:xfrm>
        </p:spPr>
        <p:txBody>
          <a:bodyPr anchor="ctr">
            <a:normAutofit/>
          </a:bodyPr>
          <a:lstStyle/>
          <a:p>
            <a:r>
              <a:rPr lang="en-US" sz="2800" dirty="0" err="1"/>
              <a:t>Tsunameters</a:t>
            </a:r>
            <a:endParaRPr lang="en-US" sz="2800" dirty="0"/>
          </a:p>
        </p:txBody>
      </p:sp>
      <p:sp>
        <p:nvSpPr>
          <p:cNvPr id="18" name="Rectangle 17">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35CFE4B-3DA8-6511-B895-32EC9A78709B}"/>
              </a:ext>
            </a:extLst>
          </p:cNvPr>
          <p:cNvSpPr>
            <a:spLocks noGrp="1"/>
          </p:cNvSpPr>
          <p:nvPr>
            <p:ph idx="1"/>
          </p:nvPr>
        </p:nvSpPr>
        <p:spPr>
          <a:xfrm>
            <a:off x="2527443" y="221742"/>
            <a:ext cx="9370031" cy="867319"/>
          </a:xfrm>
        </p:spPr>
        <p:txBody>
          <a:bodyPr anchor="t">
            <a:normAutofit/>
          </a:bodyPr>
          <a:lstStyle/>
          <a:p>
            <a:r>
              <a:rPr lang="en-US" sz="1700" dirty="0"/>
              <a:t>Deep ocean pressure gauges (</a:t>
            </a:r>
            <a:r>
              <a:rPr lang="en-US" sz="1700" dirty="0" err="1"/>
              <a:t>tsunameters</a:t>
            </a:r>
            <a:r>
              <a:rPr lang="en-US" sz="1700" dirty="0"/>
              <a:t>) important for the TWS because they directly detect tsunami waves in the open ocean both close to the source region and across an ocean basin in near real time.</a:t>
            </a:r>
          </a:p>
          <a:p>
            <a:endParaRPr lang="en-US" sz="1700" dirty="0"/>
          </a:p>
        </p:txBody>
      </p:sp>
      <p:pic>
        <p:nvPicPr>
          <p:cNvPr id="7" name="Picture 6" descr="A computer screen shot of a computer&#10;&#10;Description automatically generated">
            <a:extLst>
              <a:ext uri="{FF2B5EF4-FFF2-40B4-BE49-F238E27FC236}">
                <a16:creationId xmlns:a16="http://schemas.microsoft.com/office/drawing/2014/main" id="{F4604D39-D537-2587-DF83-D00E8B2CD8BA}"/>
              </a:ext>
            </a:extLst>
          </p:cNvPr>
          <p:cNvPicPr>
            <a:picLocks noChangeAspect="1"/>
          </p:cNvPicPr>
          <p:nvPr/>
        </p:nvPicPr>
        <p:blipFill rotWithShape="1">
          <a:blip r:embed="rId2"/>
          <a:srcRect l="24878" t="31544" r="10000" b="6829"/>
          <a:stretch/>
        </p:blipFill>
        <p:spPr>
          <a:xfrm>
            <a:off x="963367" y="952854"/>
            <a:ext cx="10686498" cy="5688546"/>
          </a:xfrm>
          <a:prstGeom prst="rect">
            <a:avLst/>
          </a:prstGeom>
        </p:spPr>
      </p:pic>
      <p:sp>
        <p:nvSpPr>
          <p:cNvPr id="9" name="TextBox 8">
            <a:extLst>
              <a:ext uri="{FF2B5EF4-FFF2-40B4-BE49-F238E27FC236}">
                <a16:creationId xmlns:a16="http://schemas.microsoft.com/office/drawing/2014/main" id="{04C9FAD8-AAE9-67DC-915C-658D62FFE045}"/>
              </a:ext>
            </a:extLst>
          </p:cNvPr>
          <p:cNvSpPr txBox="1"/>
          <p:nvPr/>
        </p:nvSpPr>
        <p:spPr>
          <a:xfrm rot="5400000">
            <a:off x="8651799" y="3965404"/>
            <a:ext cx="6122018" cy="369332"/>
          </a:xfrm>
          <a:prstGeom prst="rect">
            <a:avLst/>
          </a:prstGeom>
          <a:noFill/>
        </p:spPr>
        <p:txBody>
          <a:bodyPr wrap="square">
            <a:spAutoFit/>
          </a:bodyPr>
          <a:lstStyle/>
          <a:p>
            <a:r>
              <a:rPr lang="en-US" dirty="0"/>
              <a:t>Flow of DARTTM data from buoy to archive. NOAA 2008</a:t>
            </a:r>
          </a:p>
        </p:txBody>
      </p:sp>
    </p:spTree>
    <p:extLst>
      <p:ext uri="{BB962C8B-B14F-4D97-AF65-F5344CB8AC3E}">
        <p14:creationId xmlns:p14="http://schemas.microsoft.com/office/powerpoint/2010/main" val="2458846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83E2D-55CD-74F8-7E4A-D8D8C1E41A7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F7559BD-39B3-9661-07BE-84E9F662DD49}"/>
              </a:ext>
            </a:extLst>
          </p:cNvPr>
          <p:cNvSpPr>
            <a:spLocks noGrp="1"/>
          </p:cNvSpPr>
          <p:nvPr>
            <p:ph idx="1"/>
          </p:nvPr>
        </p:nvSpPr>
        <p:spPr>
          <a:xfrm>
            <a:off x="838200" y="2587083"/>
            <a:ext cx="10714463" cy="1325563"/>
          </a:xfrm>
        </p:spPr>
        <p:txBody>
          <a:bodyPr>
            <a:normAutofit/>
          </a:bodyPr>
          <a:lstStyle/>
          <a:p>
            <a:pPr marL="0" indent="0" algn="ctr">
              <a:buNone/>
            </a:pPr>
            <a:r>
              <a:rPr lang="en-US" sz="4400" u="none" strike="noStrike" dirty="0">
                <a:solidFill>
                  <a:srgbClr val="0070C0"/>
                </a:solidFill>
                <a:effectLst/>
                <a:latin typeface="Barlow" panose="00000500000000000000" pitchFamily="2" charset="0"/>
                <a:ea typeface="Barlow" panose="00000500000000000000" pitchFamily="2" charset="0"/>
                <a:cs typeface="Barlow" panose="00000500000000000000" pitchFamily="2" charset="0"/>
              </a:rPr>
              <a:t>Future TEWS and</a:t>
            </a:r>
            <a:br>
              <a:rPr lang="en-US" sz="4400" u="none" strike="noStrike" dirty="0">
                <a:solidFill>
                  <a:srgbClr val="0070C0"/>
                </a:solidFill>
                <a:effectLst/>
                <a:latin typeface="Barlow" panose="00000500000000000000" pitchFamily="2" charset="0"/>
                <a:ea typeface="Barlow" panose="00000500000000000000" pitchFamily="2" charset="0"/>
                <a:cs typeface="Barlow" panose="00000500000000000000" pitchFamily="2" charset="0"/>
              </a:rPr>
            </a:br>
            <a:r>
              <a:rPr lang="en-US" sz="4400" u="none" strike="noStrike" dirty="0">
                <a:solidFill>
                  <a:srgbClr val="0070C0"/>
                </a:solidFill>
                <a:effectLst/>
                <a:latin typeface="Barlow" panose="00000500000000000000" pitchFamily="2" charset="0"/>
                <a:ea typeface="Barlow" panose="00000500000000000000" pitchFamily="2" charset="0"/>
                <a:cs typeface="Barlow" panose="00000500000000000000" pitchFamily="2" charset="0"/>
              </a:rPr>
              <a:t> Contributions to MHEWS?</a:t>
            </a:r>
          </a:p>
          <a:p>
            <a:endParaRPr lang="en-US" dirty="0"/>
          </a:p>
        </p:txBody>
      </p:sp>
    </p:spTree>
    <p:extLst>
      <p:ext uri="{BB962C8B-B14F-4D97-AF65-F5344CB8AC3E}">
        <p14:creationId xmlns:p14="http://schemas.microsoft.com/office/powerpoint/2010/main" val="2816463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61C1-9CAD-FBF9-A65B-268692A2703E}"/>
              </a:ext>
            </a:extLst>
          </p:cNvPr>
          <p:cNvSpPr>
            <a:spLocks noGrp="1"/>
          </p:cNvSpPr>
          <p:nvPr>
            <p:ph type="title"/>
          </p:nvPr>
        </p:nvSpPr>
        <p:spPr/>
        <p:txBody>
          <a:bodyPr/>
          <a:lstStyle/>
          <a:p>
            <a:r>
              <a:rPr lang="en-US" dirty="0">
                <a:solidFill>
                  <a:srgbClr val="0070C0"/>
                </a:solidFill>
                <a:highlight>
                  <a:srgbClr val="FFFFFF"/>
                </a:highlight>
                <a:latin typeface="DINPro"/>
              </a:rPr>
              <a:t>ODTP: R</a:t>
            </a:r>
            <a:r>
              <a:rPr lang="en-US" i="0" dirty="0">
                <a:solidFill>
                  <a:srgbClr val="0070C0"/>
                </a:solidFill>
                <a:effectLst/>
                <a:highlight>
                  <a:srgbClr val="FFFFFF"/>
                </a:highlight>
                <a:latin typeface="DINPro"/>
              </a:rPr>
              <a:t>apid </a:t>
            </a:r>
            <a:r>
              <a:rPr lang="en-US" dirty="0">
                <a:solidFill>
                  <a:srgbClr val="0070C0"/>
                </a:solidFill>
                <a:highlight>
                  <a:srgbClr val="FFFFFF"/>
                </a:highlight>
                <a:latin typeface="DINPro"/>
              </a:rPr>
              <a:t>T</a:t>
            </a:r>
            <a:r>
              <a:rPr lang="en-US" i="0" dirty="0">
                <a:solidFill>
                  <a:srgbClr val="0070C0"/>
                </a:solidFill>
                <a:effectLst/>
                <a:highlight>
                  <a:srgbClr val="FFFFFF"/>
                </a:highlight>
                <a:latin typeface="DINPro"/>
              </a:rPr>
              <a:t>sunami </a:t>
            </a:r>
            <a:r>
              <a:rPr lang="en-US" dirty="0">
                <a:solidFill>
                  <a:srgbClr val="0070C0"/>
                </a:solidFill>
                <a:highlight>
                  <a:srgbClr val="FFFFFF"/>
                </a:highlight>
                <a:latin typeface="DINPro"/>
              </a:rPr>
              <a:t>D</a:t>
            </a:r>
            <a:r>
              <a:rPr lang="en-US" i="0" dirty="0">
                <a:solidFill>
                  <a:srgbClr val="0070C0"/>
                </a:solidFill>
                <a:effectLst/>
                <a:highlight>
                  <a:srgbClr val="FFFFFF"/>
                </a:highlight>
                <a:latin typeface="DINPro"/>
              </a:rPr>
              <a:t>etection, Measurement and Forecasting </a:t>
            </a:r>
            <a:r>
              <a:rPr lang="en-US" dirty="0">
                <a:solidFill>
                  <a:srgbClr val="0070C0"/>
                </a:solidFill>
                <a:highlight>
                  <a:srgbClr val="FFFFFF"/>
                </a:highlight>
                <a:latin typeface="DINPro"/>
              </a:rPr>
              <a:t>C</a:t>
            </a:r>
            <a:r>
              <a:rPr lang="en-US" i="0" dirty="0">
                <a:solidFill>
                  <a:srgbClr val="0070C0"/>
                </a:solidFill>
                <a:effectLst/>
                <a:highlight>
                  <a:srgbClr val="FFFFFF"/>
                </a:highlight>
                <a:latin typeface="DINPro"/>
              </a:rPr>
              <a:t>apabilities</a:t>
            </a:r>
            <a:endParaRPr lang="en-US" dirty="0">
              <a:solidFill>
                <a:srgbClr val="0070C0"/>
              </a:solidFill>
            </a:endParaRPr>
          </a:p>
        </p:txBody>
      </p:sp>
      <p:sp>
        <p:nvSpPr>
          <p:cNvPr id="3" name="Content Placeholder 2">
            <a:extLst>
              <a:ext uri="{FF2B5EF4-FFF2-40B4-BE49-F238E27FC236}">
                <a16:creationId xmlns:a16="http://schemas.microsoft.com/office/drawing/2014/main" id="{9ACC4D56-501A-3AC1-2C79-244AA79C67BF}"/>
              </a:ext>
            </a:extLst>
          </p:cNvPr>
          <p:cNvSpPr>
            <a:spLocks noGrp="1"/>
          </p:cNvSpPr>
          <p:nvPr>
            <p:ph idx="1"/>
          </p:nvPr>
        </p:nvSpPr>
        <p:spPr>
          <a:xfrm>
            <a:off x="838201" y="1825625"/>
            <a:ext cx="3376960" cy="4351338"/>
          </a:xfrm>
        </p:spPr>
        <p:txBody>
          <a:bodyPr>
            <a:normAutofit/>
          </a:bodyPr>
          <a:lstStyle/>
          <a:p>
            <a:pPr marL="0" indent="0">
              <a:buNone/>
            </a:pPr>
            <a:r>
              <a:rPr lang="en-US" b="1" i="0" dirty="0">
                <a:solidFill>
                  <a:srgbClr val="000000"/>
                </a:solidFill>
                <a:effectLst/>
                <a:highlight>
                  <a:srgbClr val="FFFFFF"/>
                </a:highlight>
                <a:latin typeface="DINPro"/>
              </a:rPr>
              <a:t>ODTP:</a:t>
            </a:r>
          </a:p>
          <a:p>
            <a:pPr marL="0" indent="0">
              <a:buNone/>
            </a:pPr>
            <a:r>
              <a:rPr lang="en-US" b="1" i="0" dirty="0">
                <a:solidFill>
                  <a:srgbClr val="000000"/>
                </a:solidFill>
                <a:effectLst/>
                <a:highlight>
                  <a:srgbClr val="FFFFFF"/>
                </a:highlight>
                <a:latin typeface="DINPro"/>
              </a:rPr>
              <a:t>Objective </a:t>
            </a:r>
            <a:r>
              <a:rPr lang="en-US" b="1" dirty="0">
                <a:solidFill>
                  <a:srgbClr val="000000"/>
                </a:solidFill>
                <a:highlight>
                  <a:srgbClr val="FFFFFF"/>
                </a:highlight>
                <a:latin typeface="DINPro"/>
              </a:rPr>
              <a:t>1: </a:t>
            </a:r>
            <a:r>
              <a:rPr lang="en-US" i="0" dirty="0">
                <a:solidFill>
                  <a:srgbClr val="000000"/>
                </a:solidFill>
                <a:effectLst/>
                <a:highlight>
                  <a:srgbClr val="FFFFFF"/>
                </a:highlight>
                <a:latin typeface="DINPro"/>
              </a:rPr>
              <a:t>Progress actions is envisioned particularly in the fields of </a:t>
            </a:r>
            <a:r>
              <a:rPr lang="en-US" i="0" dirty="0">
                <a:solidFill>
                  <a:srgbClr val="0070C0"/>
                </a:solidFill>
                <a:effectLst/>
                <a:highlight>
                  <a:srgbClr val="FFFFFF"/>
                </a:highlight>
                <a:latin typeface="DINPro"/>
              </a:rPr>
              <a:t>rapid tsunami detection, measurement </a:t>
            </a:r>
            <a:r>
              <a:rPr lang="en-US" i="0" dirty="0">
                <a:solidFill>
                  <a:srgbClr val="000000"/>
                </a:solidFill>
                <a:effectLst/>
                <a:highlight>
                  <a:srgbClr val="FFFFFF"/>
                </a:highlight>
                <a:latin typeface="DINPro"/>
              </a:rPr>
              <a:t>and forecasting capabilities</a:t>
            </a:r>
            <a:endParaRPr lang="en-US" dirty="0"/>
          </a:p>
        </p:txBody>
      </p:sp>
      <p:pic>
        <p:nvPicPr>
          <p:cNvPr id="6" name="image5.png" descr="Timeline&#10;&#10;Description automatically generated">
            <a:extLst>
              <a:ext uri="{FF2B5EF4-FFF2-40B4-BE49-F238E27FC236}">
                <a16:creationId xmlns:a16="http://schemas.microsoft.com/office/drawing/2014/main" id="{098404CE-DE7B-BB81-EECF-77F154E4EE89}"/>
              </a:ext>
            </a:extLst>
          </p:cNvPr>
          <p:cNvPicPr/>
          <p:nvPr/>
        </p:nvPicPr>
        <p:blipFill>
          <a:blip r:embed="rId2"/>
          <a:srcRect/>
          <a:stretch>
            <a:fillRect/>
          </a:stretch>
        </p:blipFill>
        <p:spPr>
          <a:xfrm>
            <a:off x="4444679" y="2215725"/>
            <a:ext cx="6909122" cy="3961238"/>
          </a:xfrm>
          <a:prstGeom prst="rect">
            <a:avLst/>
          </a:prstGeom>
          <a:ln/>
        </p:spPr>
      </p:pic>
      <p:cxnSp>
        <p:nvCxnSpPr>
          <p:cNvPr id="4" name="Straight Connector 3">
            <a:extLst>
              <a:ext uri="{FF2B5EF4-FFF2-40B4-BE49-F238E27FC236}">
                <a16:creationId xmlns:a16="http://schemas.microsoft.com/office/drawing/2014/main" id="{78F9EECF-8498-E085-314A-832354E8C0FF}"/>
              </a:ext>
            </a:extLst>
          </p:cNvPr>
          <p:cNvCxnSpPr>
            <a:cxnSpLocks/>
          </p:cNvCxnSpPr>
          <p:nvPr/>
        </p:nvCxnSpPr>
        <p:spPr>
          <a:xfrm>
            <a:off x="6096000" y="0"/>
            <a:ext cx="50180" cy="7086135"/>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A075211E-EFB8-A1B3-A4F6-9DB892F95EBC}"/>
              </a:ext>
            </a:extLst>
          </p:cNvPr>
          <p:cNvSpPr/>
          <p:nvPr/>
        </p:nvSpPr>
        <p:spPr>
          <a:xfrm>
            <a:off x="5815173" y="5414481"/>
            <a:ext cx="3247825" cy="688368"/>
          </a:xfrm>
          <a:prstGeom prst="rect">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9216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87D12-D541-1E03-FFC3-5849B15622BA}"/>
              </a:ext>
            </a:extLst>
          </p:cNvPr>
          <p:cNvSpPr>
            <a:spLocks noGrp="1"/>
          </p:cNvSpPr>
          <p:nvPr>
            <p:ph type="title"/>
          </p:nvPr>
        </p:nvSpPr>
        <p:spPr>
          <a:xfrm>
            <a:off x="945065" y="844628"/>
            <a:ext cx="10515600" cy="1325563"/>
          </a:xfrm>
        </p:spPr>
        <p:txBody>
          <a:bodyPr>
            <a:noAutofit/>
          </a:bodyPr>
          <a:lstStyle/>
          <a:p>
            <a:r>
              <a:rPr lang="en-GB" sz="1800" dirty="0">
                <a:solidFill>
                  <a:srgbClr val="000000"/>
                </a:solidFill>
                <a:effectLst/>
                <a:latin typeface="Calibri" panose="020F0502020204030204" pitchFamily="34" charset="0"/>
                <a:ea typeface="Calibri" panose="020F0502020204030204" pitchFamily="34" charset="0"/>
              </a:rPr>
              <a:t>The Vision of the</a:t>
            </a:r>
            <a:r>
              <a:rPr lang="en-GB" sz="1800" dirty="0">
                <a:solidFill>
                  <a:srgbClr val="0070C0"/>
                </a:solidFill>
                <a:effectLst/>
                <a:latin typeface="Calibri" panose="020F0502020204030204" pitchFamily="34" charset="0"/>
                <a:ea typeface="Calibri" panose="020F0502020204030204" pitchFamily="34" charset="0"/>
              </a:rPr>
              <a:t> ODTP </a:t>
            </a:r>
            <a:r>
              <a:rPr lang="en-GB" sz="1800" dirty="0">
                <a:solidFill>
                  <a:srgbClr val="000000"/>
                </a:solidFill>
                <a:effectLst/>
                <a:latin typeface="Calibri" panose="020F0502020204030204" pitchFamily="34" charset="0"/>
                <a:ea typeface="Calibri" panose="020F0502020204030204" pitchFamily="34" charset="0"/>
              </a:rPr>
              <a:t>is to </a:t>
            </a:r>
            <a:r>
              <a:rPr lang="en-GB" sz="1800" b="1" dirty="0">
                <a:solidFill>
                  <a:srgbClr val="0070C0"/>
                </a:solidFill>
                <a:effectLst/>
                <a:latin typeface="Calibri" panose="020F0502020204030204" pitchFamily="34" charset="0"/>
                <a:ea typeface="Calibri" panose="020F0502020204030204" pitchFamily="34" charset="0"/>
              </a:rPr>
              <a:t>move beyond the seismic proxy relationship </a:t>
            </a:r>
            <a:r>
              <a:rPr lang="en-GB" sz="1800" dirty="0">
                <a:solidFill>
                  <a:srgbClr val="000000"/>
                </a:solidFill>
                <a:effectLst/>
                <a:latin typeface="Calibri" panose="020F0502020204030204" pitchFamily="34" charset="0"/>
                <a:ea typeface="Calibri" panose="020F0502020204030204" pitchFamily="34" charset="0"/>
              </a:rPr>
              <a:t>and </a:t>
            </a:r>
            <a:r>
              <a:rPr lang="en-GB" sz="1800" b="1" dirty="0">
                <a:solidFill>
                  <a:srgbClr val="0070C0"/>
                </a:solidFill>
                <a:effectLst/>
                <a:latin typeface="Calibri" panose="020F0502020204030204" pitchFamily="34" charset="0"/>
                <a:ea typeface="Calibri" panose="020F0502020204030204" pitchFamily="34" charset="0"/>
              </a:rPr>
              <a:t>detect and measure the tsunami source or resultant wavefield directly </a:t>
            </a:r>
            <a:r>
              <a:rPr lang="en-GB" sz="1800" dirty="0">
                <a:solidFill>
                  <a:srgbClr val="000000"/>
                </a:solidFill>
                <a:effectLst/>
                <a:latin typeface="Calibri" panose="020F0502020204030204" pitchFamily="34" charset="0"/>
                <a:ea typeface="Calibri" panose="020F0502020204030204" pitchFamily="34" charset="0"/>
              </a:rPr>
              <a:t>in order for reliable forecasts to be produced (agnostic source). </a:t>
            </a:r>
            <a:br>
              <a:rPr lang="en-GB" sz="1800" dirty="0">
                <a:solidFill>
                  <a:srgbClr val="000000"/>
                </a:solidFill>
                <a:effectLst/>
                <a:latin typeface="Calibri" panose="020F0502020204030204" pitchFamily="34" charset="0"/>
                <a:ea typeface="Calibri" panose="020F0502020204030204" pitchFamily="34" charset="0"/>
              </a:rPr>
            </a:br>
            <a:br>
              <a:rPr lang="en-GB" sz="1800" dirty="0">
                <a:solidFill>
                  <a:srgbClr val="000000"/>
                </a:solidFill>
                <a:effectLst/>
                <a:latin typeface="Calibri" panose="020F0502020204030204" pitchFamily="34" charset="0"/>
                <a:ea typeface="Calibri" panose="020F0502020204030204" pitchFamily="34" charset="0"/>
              </a:rPr>
            </a:br>
            <a:r>
              <a:rPr lang="en-GB" sz="1800" dirty="0">
                <a:solidFill>
                  <a:srgbClr val="000000"/>
                </a:solidFill>
                <a:effectLst/>
                <a:latin typeface="Calibri" panose="020F0502020204030204" pitchFamily="34" charset="0"/>
                <a:ea typeface="Calibri" panose="020F0502020204030204" pitchFamily="34" charset="0"/>
              </a:rPr>
              <a:t>Many sensors will need to contribute (</a:t>
            </a:r>
            <a:r>
              <a:rPr lang="en-GB" sz="1800" dirty="0">
                <a:solidFill>
                  <a:srgbClr val="C00000"/>
                </a:solidFill>
                <a:effectLst/>
                <a:latin typeface="Calibri" panose="020F0502020204030204" pitchFamily="34" charset="0"/>
                <a:ea typeface="Calibri" panose="020F0502020204030204" pitchFamily="34" charset="0"/>
              </a:rPr>
              <a:t>coastal sea level stations,  tsunameters</a:t>
            </a:r>
            <a:r>
              <a:rPr lang="en-GB" sz="1800" dirty="0">
                <a:solidFill>
                  <a:srgbClr val="0070C0"/>
                </a:solidFill>
                <a:effectLst/>
                <a:latin typeface="Calibri" panose="020F0502020204030204" pitchFamily="34" charset="0"/>
                <a:ea typeface="Calibri" panose="020F0502020204030204" pitchFamily="34" charset="0"/>
              </a:rPr>
              <a:t>, GNSS ground stations, hydrophones, gliders, coastal radars and</a:t>
            </a:r>
            <a:r>
              <a:rPr lang="en-GB" sz="1800" dirty="0">
                <a:solidFill>
                  <a:srgbClr val="000000"/>
                </a:solidFill>
                <a:effectLst/>
                <a:latin typeface="Calibri" panose="020F0502020204030204" pitchFamily="34" charset="0"/>
                <a:ea typeface="Calibri" panose="020F0502020204030204" pitchFamily="34" charset="0"/>
              </a:rPr>
              <a:t>,</a:t>
            </a:r>
            <a:r>
              <a:rPr lang="en-GB" sz="1800" dirty="0">
                <a:solidFill>
                  <a:srgbClr val="0070C0"/>
                </a:solidFill>
                <a:effectLst/>
                <a:latin typeface="Calibri" panose="020F0502020204030204" pitchFamily="34" charset="0"/>
                <a:ea typeface="Calibri" panose="020F0502020204030204" pitchFamily="34" charset="0"/>
              </a:rPr>
              <a:t> </a:t>
            </a:r>
            <a:r>
              <a:rPr lang="en-GB" sz="1800" dirty="0">
                <a:solidFill>
                  <a:srgbClr val="C00000"/>
                </a:solidFill>
                <a:effectLst/>
                <a:latin typeface="Calibri" panose="020F0502020204030204" pitchFamily="34" charset="0"/>
                <a:ea typeface="Calibri" panose="020F0502020204030204" pitchFamily="34" charset="0"/>
              </a:rPr>
              <a:t>in-situ seismographs</a:t>
            </a:r>
            <a:r>
              <a:rPr lang="en-GB" sz="1800" dirty="0">
                <a:solidFill>
                  <a:srgbClr val="000000"/>
                </a:solidFill>
                <a:effectLst/>
                <a:latin typeface="Calibri" panose="020F0502020204030204" pitchFamily="34" charset="0"/>
                <a:ea typeface="Calibri" panose="020F0502020204030204" pitchFamily="34" charset="0"/>
              </a:rPr>
              <a:t>) and many are low-cost or no-cost</a:t>
            </a:r>
            <a:br>
              <a:rPr lang="en-GB" sz="1800" dirty="0">
                <a:solidFill>
                  <a:srgbClr val="000000"/>
                </a:solidFill>
                <a:effectLst/>
                <a:latin typeface="Calibri" panose="020F0502020204030204" pitchFamily="34" charset="0"/>
                <a:ea typeface="Calibri" panose="020F0502020204030204" pitchFamily="34" charset="0"/>
              </a:rPr>
            </a:br>
            <a:br>
              <a:rPr lang="en-GB" sz="1800" dirty="0">
                <a:solidFill>
                  <a:srgbClr val="000000"/>
                </a:solidFill>
                <a:effectLst/>
                <a:latin typeface="Calibri" panose="020F0502020204030204" pitchFamily="34" charset="0"/>
                <a:ea typeface="Calibri" panose="020F0502020204030204" pitchFamily="34" charset="0"/>
              </a:rPr>
            </a:br>
            <a:r>
              <a:rPr lang="en-GB" sz="1800" b="1" dirty="0">
                <a:solidFill>
                  <a:srgbClr val="0070C0"/>
                </a:solidFill>
                <a:effectLst/>
                <a:latin typeface="Calibri" panose="020F0502020204030204" pitchFamily="34" charset="0"/>
                <a:ea typeface="Calibri" panose="020F0502020204030204" pitchFamily="34" charset="0"/>
              </a:rPr>
              <a:t>Strategy:</a:t>
            </a:r>
            <a:br>
              <a:rPr lang="en-GB" sz="1800" b="1" dirty="0">
                <a:solidFill>
                  <a:srgbClr val="0070C0"/>
                </a:solidFill>
                <a:effectLst/>
                <a:latin typeface="Calibri" panose="020F0502020204030204" pitchFamily="34" charset="0"/>
                <a:ea typeface="Calibri" panose="020F0502020204030204" pitchFamily="34" charset="0"/>
              </a:rPr>
            </a:br>
            <a:br>
              <a:rPr lang="en-GB" sz="1800" dirty="0">
                <a:solidFill>
                  <a:srgbClr val="000000"/>
                </a:solidFill>
                <a:effectLst/>
                <a:latin typeface="Calibri" panose="020F0502020204030204" pitchFamily="34" charset="0"/>
                <a:ea typeface="Calibri" panose="020F0502020204030204" pitchFamily="34" charset="0"/>
              </a:rPr>
            </a:br>
            <a:r>
              <a:rPr lang="en-GB" sz="1800" dirty="0">
                <a:solidFill>
                  <a:srgbClr val="000000"/>
                </a:solidFill>
                <a:effectLst/>
                <a:latin typeface="Calibri" panose="020F0502020204030204" pitchFamily="34" charset="0"/>
                <a:ea typeface="Calibri" panose="020F0502020204030204" pitchFamily="34" charset="0"/>
              </a:rPr>
              <a:t>Maximise</a:t>
            </a:r>
            <a:r>
              <a:rPr lang="en-GB" sz="1800" dirty="0">
                <a:solidFill>
                  <a:srgbClr val="000000"/>
                </a:solidFill>
                <a:latin typeface="Calibri" panose="020F0502020204030204" pitchFamily="34" charset="0"/>
                <a:ea typeface="Calibri" panose="020F0502020204030204" pitchFamily="34" charset="0"/>
              </a:rPr>
              <a:t>, </a:t>
            </a:r>
            <a:r>
              <a:rPr lang="en-GB" sz="1800" dirty="0">
                <a:solidFill>
                  <a:srgbClr val="000000"/>
                </a:solidFill>
                <a:effectLst/>
                <a:latin typeface="Calibri" panose="020F0502020204030204" pitchFamily="34" charset="0"/>
                <a:ea typeface="Calibri" panose="020F0502020204030204" pitchFamily="34" charset="0"/>
              </a:rPr>
              <a:t>Expand, Apply, Innovate  </a:t>
            </a:r>
            <a:br>
              <a:rPr lang="en-GB" sz="1800" dirty="0">
                <a:solidFill>
                  <a:srgbClr val="000000"/>
                </a:solidFill>
                <a:effectLst/>
                <a:latin typeface="Calibri" panose="020F0502020204030204" pitchFamily="34" charset="0"/>
                <a:ea typeface="Calibri" panose="020F0502020204030204" pitchFamily="34" charset="0"/>
              </a:rPr>
            </a:br>
            <a:endParaRPr lang="en-US" sz="1800" dirty="0"/>
          </a:p>
        </p:txBody>
      </p:sp>
      <p:pic>
        <p:nvPicPr>
          <p:cNvPr id="4" name="image1.jpg" descr="Map  Description automatically generated">
            <a:extLst>
              <a:ext uri="{FF2B5EF4-FFF2-40B4-BE49-F238E27FC236}">
                <a16:creationId xmlns:a16="http://schemas.microsoft.com/office/drawing/2014/main" id="{E44A195D-C997-51C8-773C-39BA9C5B0956}"/>
              </a:ext>
            </a:extLst>
          </p:cNvPr>
          <p:cNvPicPr>
            <a:picLocks noGrp="1"/>
          </p:cNvPicPr>
          <p:nvPr>
            <p:ph idx="1"/>
          </p:nvPr>
        </p:nvPicPr>
        <p:blipFill>
          <a:blip r:embed="rId2"/>
          <a:srcRect/>
          <a:stretch>
            <a:fillRect/>
          </a:stretch>
        </p:blipFill>
        <p:spPr>
          <a:xfrm>
            <a:off x="1139283" y="2720897"/>
            <a:ext cx="9186746" cy="4003288"/>
          </a:xfrm>
          <a:prstGeom prst="rect">
            <a:avLst/>
          </a:prstGeom>
          <a:ln/>
        </p:spPr>
      </p:pic>
      <p:sp>
        <p:nvSpPr>
          <p:cNvPr id="5" name="TextBox 4">
            <a:extLst>
              <a:ext uri="{FF2B5EF4-FFF2-40B4-BE49-F238E27FC236}">
                <a16:creationId xmlns:a16="http://schemas.microsoft.com/office/drawing/2014/main" id="{10E80CB0-3918-ED77-F725-D304FDFCD60D}"/>
              </a:ext>
            </a:extLst>
          </p:cNvPr>
          <p:cNvSpPr txBox="1"/>
          <p:nvPr/>
        </p:nvSpPr>
        <p:spPr>
          <a:xfrm>
            <a:off x="6735337" y="5641874"/>
            <a:ext cx="4725328" cy="1200329"/>
          </a:xfrm>
          <a:prstGeom prst="rect">
            <a:avLst/>
          </a:prstGeom>
          <a:noFill/>
        </p:spPr>
        <p:txBody>
          <a:bodyPr wrap="square">
            <a:spAutoFit/>
          </a:bodyPr>
          <a:lstStyle/>
          <a:p>
            <a:r>
              <a:rPr lang="en-GB" sz="1800" dirty="0">
                <a:solidFill>
                  <a:schemeClr val="bg1"/>
                </a:solidFill>
                <a:effectLst/>
                <a:latin typeface="Calibri" panose="020F0502020204030204" pitchFamily="34" charset="0"/>
                <a:ea typeface="Calibri" panose="020F0502020204030204" pitchFamily="34" charset="0"/>
              </a:rPr>
              <a:t>It is a goal of the ODTP to provide opportunities for all at-risk MS to make meaningful contributions to this global detection and monitoring </a:t>
            </a:r>
            <a:endParaRPr lang="en-US" dirty="0">
              <a:solidFill>
                <a:schemeClr val="bg1"/>
              </a:solidFill>
            </a:endParaRPr>
          </a:p>
        </p:txBody>
      </p:sp>
    </p:spTree>
    <p:extLst>
      <p:ext uri="{BB962C8B-B14F-4D97-AF65-F5344CB8AC3E}">
        <p14:creationId xmlns:p14="http://schemas.microsoft.com/office/powerpoint/2010/main" val="1265242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FFA46-C771-6A6F-0F21-8380538C2927}"/>
              </a:ext>
            </a:extLst>
          </p:cNvPr>
          <p:cNvSpPr>
            <a:spLocks noGrp="1"/>
          </p:cNvSpPr>
          <p:nvPr>
            <p:ph type="title"/>
          </p:nvPr>
        </p:nvSpPr>
        <p:spPr>
          <a:xfrm>
            <a:off x="1161585" y="2675731"/>
            <a:ext cx="10515600" cy="1325563"/>
          </a:xfrm>
        </p:spPr>
        <p:txBody>
          <a:bodyPr>
            <a:normAutofit fontScale="90000"/>
          </a:bodyPr>
          <a:lstStyle/>
          <a:p>
            <a:r>
              <a:rPr lang="en-US" dirty="0">
                <a:solidFill>
                  <a:srgbClr val="0070C0"/>
                </a:solidFill>
                <a:latin typeface="72 Light" panose="020B0303030000000003" pitchFamily="34" charset="0"/>
                <a:cs typeface="72 Light" panose="020B0303030000000003" pitchFamily="34" charset="0"/>
              </a:rPr>
              <a:t>C</a:t>
            </a:r>
            <a:r>
              <a:rPr lang="en-US" sz="4400" dirty="0">
                <a:solidFill>
                  <a:srgbClr val="0070C0"/>
                </a:solidFill>
                <a:latin typeface="72 Light" panose="020B0303030000000003" pitchFamily="34" charset="0"/>
                <a:cs typeface="72 Light" panose="020B0303030000000003" pitchFamily="34" charset="0"/>
              </a:rPr>
              <a:t>urrent Efforts to Experiment GNSS and Acoustic/Gravity SMART  Data into Forecasting </a:t>
            </a:r>
            <a:r>
              <a:rPr lang="en-US" dirty="0">
                <a:solidFill>
                  <a:srgbClr val="0070C0"/>
                </a:solidFill>
                <a:latin typeface="72 Light" panose="020B0303030000000003" pitchFamily="34" charset="0"/>
                <a:cs typeface="72 Light" panose="020B0303030000000003" pitchFamily="34" charset="0"/>
              </a:rPr>
              <a:t>S</a:t>
            </a:r>
            <a:r>
              <a:rPr lang="en-US" sz="4400" dirty="0">
                <a:solidFill>
                  <a:srgbClr val="0070C0"/>
                </a:solidFill>
                <a:latin typeface="72 Light" panose="020B0303030000000003" pitchFamily="34" charset="0"/>
                <a:cs typeface="72 Light" panose="020B0303030000000003" pitchFamily="34" charset="0"/>
              </a:rPr>
              <a:t>ystems</a:t>
            </a:r>
            <a:endParaRPr lang="en-US" dirty="0">
              <a:solidFill>
                <a:srgbClr val="0070C0"/>
              </a:solidFill>
            </a:endParaRPr>
          </a:p>
        </p:txBody>
      </p:sp>
      <p:sp>
        <p:nvSpPr>
          <p:cNvPr id="3" name="Content Placeholder 2">
            <a:extLst>
              <a:ext uri="{FF2B5EF4-FFF2-40B4-BE49-F238E27FC236}">
                <a16:creationId xmlns:a16="http://schemas.microsoft.com/office/drawing/2014/main" id="{90472A59-E9EC-FC36-4A8E-D77EDC077662}"/>
              </a:ext>
            </a:extLst>
          </p:cNvPr>
          <p:cNvSpPr>
            <a:spLocks noGrp="1"/>
          </p:cNvSpPr>
          <p:nvPr>
            <p:ph idx="1"/>
          </p:nvPr>
        </p:nvSpPr>
        <p:spPr>
          <a:xfrm>
            <a:off x="1440366" y="108337"/>
            <a:ext cx="10515600" cy="1976941"/>
          </a:xfrm>
        </p:spPr>
        <p:txBody>
          <a:bodyPr/>
          <a:lstStyle/>
          <a:p>
            <a:pPr marL="0" indent="0">
              <a:buNone/>
            </a:pPr>
            <a:endParaRPr lang="en-US" dirty="0">
              <a:solidFill>
                <a:srgbClr val="0070C0"/>
              </a:solidFill>
            </a:endParaRPr>
          </a:p>
          <a:p>
            <a:endParaRPr lang="en-US" u="sng" dirty="0">
              <a:solidFill>
                <a:srgbClr val="C00000"/>
              </a:solidFill>
            </a:endParaRPr>
          </a:p>
          <a:p>
            <a:endParaRPr lang="en-US" u="sng" dirty="0">
              <a:solidFill>
                <a:srgbClr val="C00000"/>
              </a:solidFill>
            </a:endParaRPr>
          </a:p>
          <a:p>
            <a:endParaRPr lang="en-US" u="sng" dirty="0">
              <a:solidFill>
                <a:srgbClr val="C00000"/>
              </a:solidFill>
            </a:endParaRPr>
          </a:p>
          <a:p>
            <a:endParaRPr lang="en-US" u="sng" dirty="0">
              <a:solidFill>
                <a:srgbClr val="C00000"/>
              </a:solidFill>
            </a:endParaRPr>
          </a:p>
          <a:p>
            <a:endParaRPr lang="en-US" dirty="0">
              <a:solidFill>
                <a:srgbClr val="C00000"/>
              </a:solidFill>
            </a:endParaRPr>
          </a:p>
          <a:p>
            <a:endParaRPr lang="en-US" dirty="0">
              <a:solidFill>
                <a:srgbClr val="0070C0"/>
              </a:solidFill>
            </a:endParaRPr>
          </a:p>
          <a:p>
            <a:endParaRPr lang="en-US" dirty="0">
              <a:solidFill>
                <a:srgbClr val="0070C0"/>
              </a:solidFill>
            </a:endParaRPr>
          </a:p>
        </p:txBody>
      </p:sp>
    </p:spTree>
    <p:extLst>
      <p:ext uri="{BB962C8B-B14F-4D97-AF65-F5344CB8AC3E}">
        <p14:creationId xmlns:p14="http://schemas.microsoft.com/office/powerpoint/2010/main" val="78013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video34_2xfaster_T0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932" t="32504" r="7084" b="35886"/>
          <a:stretch/>
        </p:blipFill>
        <p:spPr>
          <a:xfrm>
            <a:off x="2698221" y="4314718"/>
            <a:ext cx="7969780" cy="1707624"/>
          </a:xfrm>
          <a:prstGeom prst="rect">
            <a:avLst/>
          </a:prstGeom>
        </p:spPr>
      </p:pic>
      <p:sp>
        <p:nvSpPr>
          <p:cNvPr id="7" name="Rectangle 6"/>
          <p:cNvSpPr/>
          <p:nvPr/>
        </p:nvSpPr>
        <p:spPr>
          <a:xfrm>
            <a:off x="2821461" y="5924456"/>
            <a:ext cx="7854503" cy="686111"/>
          </a:xfrm>
          <a:prstGeom prst="rect">
            <a:avLst/>
          </a:prstGeom>
          <a:pattFill prst="wdDnDiag">
            <a:fgClr>
              <a:schemeClr val="tx1">
                <a:lumMod val="50000"/>
                <a:lumOff val="50000"/>
              </a:schemeClr>
            </a:fgClr>
            <a:bgClr>
              <a:schemeClr val="bg1"/>
            </a:bgClr>
          </a:patt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8802228" y="6081018"/>
            <a:ext cx="1032206" cy="369332"/>
          </a:xfrm>
          <a:prstGeom prst="rect">
            <a:avLst/>
          </a:prstGeom>
          <a:solidFill>
            <a:schemeClr val="bg1"/>
          </a:solidFill>
        </p:spPr>
        <p:txBody>
          <a:bodyPr wrap="none" rtlCol="0">
            <a:spAutoFit/>
          </a:bodyPr>
          <a:lstStyle/>
          <a:p>
            <a:r>
              <a:rPr lang="en-US" dirty="0">
                <a:solidFill>
                  <a:schemeClr val="bg1">
                    <a:lumMod val="65000"/>
                  </a:schemeClr>
                </a:solidFill>
              </a:rPr>
              <a:t>Sea-floor</a:t>
            </a:r>
          </a:p>
        </p:txBody>
      </p:sp>
      <p:sp>
        <p:nvSpPr>
          <p:cNvPr id="21" name="Text Box 7"/>
          <p:cNvSpPr txBox="1">
            <a:spLocks noChangeArrowheads="1"/>
          </p:cNvSpPr>
          <p:nvPr/>
        </p:nvSpPr>
        <p:spPr bwMode="auto">
          <a:xfrm>
            <a:off x="1400711" y="4987166"/>
            <a:ext cx="1420748" cy="492443"/>
          </a:xfrm>
          <a:prstGeom prst="rect">
            <a:avLst/>
          </a:prstGeom>
          <a:noFill/>
          <a:ln>
            <a:noFill/>
          </a:ln>
          <a:effectLst/>
          <a:extLst>
            <a:ext uri="{909E8E84-426E-40dd-AFC4-6F175D3DCCD1}">
              <a14:hiddenFill xmlns="" xmlns:a14="http://schemas.microsoft.com/office/drawing/2010/main">
                <a:solidFill>
                  <a:srgbClr val="3ED22E"/>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algn="ctr">
              <a:defRPr/>
            </a:pPr>
            <a:r>
              <a:rPr lang="en-US" sz="1600">
                <a:solidFill>
                  <a:schemeClr val="bg1">
                    <a:lumMod val="65000"/>
                  </a:schemeClr>
                </a:solidFill>
                <a:latin typeface="Century Schoolbook"/>
                <a:cs typeface="Century Schoolbook"/>
              </a:rPr>
              <a:t>Submarine earthquake</a:t>
            </a:r>
          </a:p>
        </p:txBody>
      </p:sp>
      <p:sp>
        <p:nvSpPr>
          <p:cNvPr id="22" name="Text Box 7"/>
          <p:cNvSpPr txBox="1">
            <a:spLocks noChangeArrowheads="1"/>
          </p:cNvSpPr>
          <p:nvPr/>
        </p:nvSpPr>
        <p:spPr bwMode="auto">
          <a:xfrm>
            <a:off x="1519604" y="3291613"/>
            <a:ext cx="2154475" cy="492443"/>
          </a:xfrm>
          <a:prstGeom prst="rect">
            <a:avLst/>
          </a:prstGeom>
          <a:noFill/>
          <a:ln>
            <a:noFill/>
          </a:ln>
          <a:effectLst/>
          <a:extLst>
            <a:ext uri="{909E8E84-426E-40dd-AFC4-6F175D3DCCD1}">
              <a14:hiddenFill xmlns="" xmlns:a14="http://schemas.microsoft.com/office/drawing/2010/main">
                <a:solidFill>
                  <a:srgbClr val="3ED22E"/>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algn="ctr">
              <a:defRPr/>
            </a:pPr>
            <a:r>
              <a:rPr lang="en-US" sz="1600">
                <a:latin typeface="Century Schoolbook"/>
                <a:cs typeface="Century Schoolbook"/>
              </a:rPr>
              <a:t>Surface gravity wave (tsunami)</a:t>
            </a:r>
          </a:p>
        </p:txBody>
      </p:sp>
      <p:sp>
        <p:nvSpPr>
          <p:cNvPr id="23" name="Text Box 7"/>
          <p:cNvSpPr txBox="1">
            <a:spLocks noChangeArrowheads="1"/>
          </p:cNvSpPr>
          <p:nvPr/>
        </p:nvSpPr>
        <p:spPr bwMode="auto">
          <a:xfrm>
            <a:off x="3236427" y="4825849"/>
            <a:ext cx="2204667" cy="492443"/>
          </a:xfrm>
          <a:prstGeom prst="rect">
            <a:avLst/>
          </a:prstGeom>
          <a:noFill/>
          <a:ln>
            <a:noFill/>
          </a:ln>
          <a:effectLst/>
          <a:extLst>
            <a:ext uri="{909E8E84-426E-40dd-AFC4-6F175D3DCCD1}">
              <a14:hiddenFill xmlns="" xmlns:a14="http://schemas.microsoft.com/office/drawing/2010/main">
                <a:solidFill>
                  <a:srgbClr val="3ED22E"/>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algn="ctr">
              <a:defRPr/>
            </a:pPr>
            <a:r>
              <a:rPr lang="en-US" sz="1600">
                <a:latin typeface="Century Schoolbook"/>
                <a:cs typeface="Century Schoolbook"/>
              </a:rPr>
              <a:t>Acoustic-gravity waves</a:t>
            </a:r>
          </a:p>
          <a:p>
            <a:pPr algn="ctr">
              <a:defRPr/>
            </a:pPr>
            <a:r>
              <a:rPr lang="en-US" sz="1600">
                <a:latin typeface="Century Schoolbook"/>
                <a:cs typeface="Century Schoolbook"/>
              </a:rPr>
              <a:t>(1500 m/s)</a:t>
            </a:r>
          </a:p>
        </p:txBody>
      </p:sp>
      <p:cxnSp>
        <p:nvCxnSpPr>
          <p:cNvPr id="24" name="Straight Connector 23"/>
          <p:cNvCxnSpPr/>
          <p:nvPr/>
        </p:nvCxnSpPr>
        <p:spPr>
          <a:xfrm>
            <a:off x="1519604" y="4478803"/>
            <a:ext cx="9148397"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927524" y="4975713"/>
            <a:ext cx="782587" cy="369332"/>
          </a:xfrm>
          <a:prstGeom prst="rect">
            <a:avLst/>
          </a:prstGeom>
          <a:noFill/>
        </p:spPr>
        <p:txBody>
          <a:bodyPr wrap="none" rtlCol="0">
            <a:spAutoFit/>
          </a:bodyPr>
          <a:lstStyle/>
          <a:p>
            <a:r>
              <a:rPr lang="en-US" dirty="0">
                <a:solidFill>
                  <a:schemeClr val="bg1">
                    <a:lumMod val="65000"/>
                  </a:schemeClr>
                </a:solidFill>
              </a:rPr>
              <a:t>Ocean</a:t>
            </a:r>
          </a:p>
        </p:txBody>
      </p:sp>
      <p:cxnSp>
        <p:nvCxnSpPr>
          <p:cNvPr id="13" name="Straight Arrow Connector 12"/>
          <p:cNvCxnSpPr/>
          <p:nvPr/>
        </p:nvCxnSpPr>
        <p:spPr>
          <a:xfrm flipV="1">
            <a:off x="2821466" y="5534753"/>
            <a:ext cx="7475839" cy="44315"/>
          </a:xfrm>
          <a:prstGeom prst="straightConnector1">
            <a:avLst/>
          </a:prstGeom>
          <a:ln>
            <a:solidFill>
              <a:schemeClr val="accent2"/>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990321" y="5225749"/>
            <a:ext cx="1051891" cy="369332"/>
          </a:xfrm>
          <a:prstGeom prst="rect">
            <a:avLst/>
          </a:prstGeom>
          <a:noFill/>
        </p:spPr>
        <p:txBody>
          <a:bodyPr wrap="none" rtlCol="0">
            <a:spAutoFit/>
          </a:bodyPr>
          <a:lstStyle/>
          <a:p>
            <a:r>
              <a:rPr lang="en-US">
                <a:solidFill>
                  <a:schemeClr val="accent2"/>
                </a:solidFill>
              </a:rPr>
              <a:t>1,000 km</a:t>
            </a:r>
          </a:p>
        </p:txBody>
      </p:sp>
      <p:cxnSp>
        <p:nvCxnSpPr>
          <p:cNvPr id="17" name="Straight Arrow Connector 16"/>
          <p:cNvCxnSpPr/>
          <p:nvPr/>
        </p:nvCxnSpPr>
        <p:spPr>
          <a:xfrm>
            <a:off x="2543228" y="4260511"/>
            <a:ext cx="852619" cy="0"/>
          </a:xfrm>
          <a:prstGeom prst="straightConnector1">
            <a:avLst/>
          </a:prstGeom>
          <a:ln>
            <a:solidFill>
              <a:schemeClr val="accent2"/>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518520" y="3920529"/>
            <a:ext cx="1051891" cy="369332"/>
          </a:xfrm>
          <a:prstGeom prst="rect">
            <a:avLst/>
          </a:prstGeom>
          <a:noFill/>
        </p:spPr>
        <p:txBody>
          <a:bodyPr wrap="square" rtlCol="0">
            <a:spAutoFit/>
          </a:bodyPr>
          <a:lstStyle/>
          <a:p>
            <a:r>
              <a:rPr lang="en-US">
                <a:solidFill>
                  <a:schemeClr val="accent2"/>
                </a:solidFill>
              </a:rPr>
              <a:t>100 km</a:t>
            </a:r>
          </a:p>
        </p:txBody>
      </p:sp>
      <p:sp>
        <p:nvSpPr>
          <p:cNvPr id="9" name="Freeform 8"/>
          <p:cNvSpPr/>
          <p:nvPr/>
        </p:nvSpPr>
        <p:spPr>
          <a:xfrm>
            <a:off x="1511644" y="4302822"/>
            <a:ext cx="1210963" cy="185387"/>
          </a:xfrm>
          <a:custGeom>
            <a:avLst/>
            <a:gdLst>
              <a:gd name="connsiteX0" fmla="*/ 0 w 1210962"/>
              <a:gd name="connsiteY0" fmla="*/ 173030 h 185387"/>
              <a:gd name="connsiteX1" fmla="*/ 444843 w 1210962"/>
              <a:gd name="connsiteY1" fmla="*/ 35 h 185387"/>
              <a:gd name="connsiteX2" fmla="*/ 1210962 w 1210962"/>
              <a:gd name="connsiteY2" fmla="*/ 185387 h 185387"/>
            </a:gdLst>
            <a:ahLst/>
            <a:cxnLst>
              <a:cxn ang="0">
                <a:pos x="connsiteX0" y="connsiteY0"/>
              </a:cxn>
              <a:cxn ang="0">
                <a:pos x="connsiteX1" y="connsiteY1"/>
              </a:cxn>
              <a:cxn ang="0">
                <a:pos x="connsiteX2" y="connsiteY2"/>
              </a:cxn>
            </a:cxnLst>
            <a:rect l="l" t="t" r="r" b="b"/>
            <a:pathLst>
              <a:path w="1210962" h="185387">
                <a:moveTo>
                  <a:pt x="0" y="173030"/>
                </a:moveTo>
                <a:cubicBezTo>
                  <a:pt x="121508" y="85503"/>
                  <a:pt x="243016" y="-2024"/>
                  <a:pt x="444843" y="35"/>
                </a:cubicBezTo>
                <a:cubicBezTo>
                  <a:pt x="646670" y="2094"/>
                  <a:pt x="928816" y="93740"/>
                  <a:pt x="1210962" y="185387"/>
                </a:cubicBez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 Box 7"/>
          <p:cNvSpPr txBox="1">
            <a:spLocks noChangeArrowheads="1"/>
          </p:cNvSpPr>
          <p:nvPr/>
        </p:nvSpPr>
        <p:spPr bwMode="auto">
          <a:xfrm>
            <a:off x="10088086" y="3970432"/>
            <a:ext cx="418423" cy="246221"/>
          </a:xfrm>
          <a:prstGeom prst="rect">
            <a:avLst/>
          </a:prstGeom>
          <a:noFill/>
          <a:ln>
            <a:noFill/>
          </a:ln>
          <a:effectLst/>
          <a:extLst>
            <a:ext uri="{909E8E84-426E-40dd-AFC4-6F175D3DCCD1}">
              <a14:hiddenFill xmlns="" xmlns:a14="http://schemas.microsoft.com/office/drawing/2010/main">
                <a:solidFill>
                  <a:srgbClr val="3ED22E"/>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algn="ctr">
              <a:defRPr/>
            </a:pPr>
            <a:r>
              <a:rPr lang="en-US" sz="1600" dirty="0">
                <a:latin typeface="Century Schoolbook"/>
                <a:cs typeface="Century Schoolbook"/>
              </a:rPr>
              <a:t>[Pa]</a:t>
            </a:r>
          </a:p>
        </p:txBody>
      </p:sp>
      <p:sp>
        <p:nvSpPr>
          <p:cNvPr id="27" name="Rectangle 26">
            <a:extLst>
              <a:ext uri="{FF2B5EF4-FFF2-40B4-BE49-F238E27FC236}">
                <a16:creationId xmlns:a16="http://schemas.microsoft.com/office/drawing/2014/main" id="{BAFD20FB-3D72-AA44-9771-BF0975B06A6F}"/>
              </a:ext>
            </a:extLst>
          </p:cNvPr>
          <p:cNvSpPr/>
          <p:nvPr/>
        </p:nvSpPr>
        <p:spPr>
          <a:xfrm>
            <a:off x="1519606" y="5924452"/>
            <a:ext cx="1301855" cy="686111"/>
          </a:xfrm>
          <a:prstGeom prst="rect">
            <a:avLst/>
          </a:prstGeom>
          <a:pattFill prst="wdDnDiag">
            <a:fgClr>
              <a:schemeClr val="tx1">
                <a:lumMod val="50000"/>
                <a:lumOff val="50000"/>
              </a:schemeClr>
            </a:fgClr>
            <a:bgClr>
              <a:schemeClr val="bg1"/>
            </a:bgClr>
          </a:patt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Can 4">
            <a:extLst>
              <a:ext uri="{FF2B5EF4-FFF2-40B4-BE49-F238E27FC236}">
                <a16:creationId xmlns:a16="http://schemas.microsoft.com/office/drawing/2014/main" id="{54134757-389C-AC23-C460-F225A75CF829}"/>
              </a:ext>
            </a:extLst>
          </p:cNvPr>
          <p:cNvSpPr/>
          <p:nvPr/>
        </p:nvSpPr>
        <p:spPr>
          <a:xfrm>
            <a:off x="7794702" y="4825849"/>
            <a:ext cx="111513" cy="292559"/>
          </a:xfrm>
          <a:prstGeom prst="can">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A680736F-2B6D-D395-D8CD-CCCF7E6FFD79}"/>
              </a:ext>
            </a:extLst>
          </p:cNvPr>
          <p:cNvCxnSpPr/>
          <p:nvPr/>
        </p:nvCxnSpPr>
        <p:spPr>
          <a:xfrm>
            <a:off x="7850460" y="5118408"/>
            <a:ext cx="0" cy="805862"/>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7086680-0A01-3FC9-E567-B51F0F8BAE43}"/>
              </a:ext>
            </a:extLst>
          </p:cNvPr>
          <p:cNvSpPr txBox="1"/>
          <p:nvPr/>
        </p:nvSpPr>
        <p:spPr>
          <a:xfrm>
            <a:off x="7906215" y="4603142"/>
            <a:ext cx="1221809" cy="338554"/>
          </a:xfrm>
          <a:prstGeom prst="rect">
            <a:avLst/>
          </a:prstGeom>
          <a:noFill/>
        </p:spPr>
        <p:txBody>
          <a:bodyPr wrap="none" rtlCol="0">
            <a:spAutoFit/>
          </a:bodyPr>
          <a:lstStyle/>
          <a:p>
            <a:r>
              <a:rPr lang="en-US" sz="1600" dirty="0">
                <a:solidFill>
                  <a:schemeClr val="accent6">
                    <a:lumMod val="75000"/>
                  </a:schemeClr>
                </a:solidFill>
              </a:rPr>
              <a:t>Hydrophone</a:t>
            </a:r>
          </a:p>
        </p:txBody>
      </p:sp>
      <p:sp>
        <p:nvSpPr>
          <p:cNvPr id="12" name="Text Box 6">
            <a:extLst>
              <a:ext uri="{FF2B5EF4-FFF2-40B4-BE49-F238E27FC236}">
                <a16:creationId xmlns:a16="http://schemas.microsoft.com/office/drawing/2014/main" id="{61041C9A-8B47-852E-0E28-8F580DF2A578}"/>
              </a:ext>
            </a:extLst>
          </p:cNvPr>
          <p:cNvSpPr txBox="1">
            <a:spLocks noChangeArrowheads="1"/>
          </p:cNvSpPr>
          <p:nvPr/>
        </p:nvSpPr>
        <p:spPr bwMode="auto">
          <a:xfrm>
            <a:off x="791397" y="1654068"/>
            <a:ext cx="10604810" cy="1969770"/>
          </a:xfrm>
          <a:prstGeom prst="rect">
            <a:avLst/>
          </a:prstGeom>
          <a:noFill/>
          <a:ln>
            <a:noFill/>
          </a:ln>
          <a:effectLst/>
          <a:extLst>
            <a:ext uri="{909E8E84-426E-40dd-AFC4-6F175D3DCCD1}">
              <a14:hiddenFill xmlns="" xmlns:a14="http://schemas.microsoft.com/office/drawing/2010/main">
                <a:solidFill>
                  <a:srgbClr val="3ED22E"/>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algn="ctr">
              <a:defRPr/>
            </a:pPr>
            <a:r>
              <a:rPr lang="en-US" sz="3200" dirty="0">
                <a:latin typeface="Arial" panose="020B0604020202020204" pitchFamily="34" charset="0"/>
                <a:cs typeface="Arial" panose="020B0604020202020204" pitchFamily="34" charset="0"/>
              </a:rPr>
              <a:t>Real-time Tsunami Detection by </a:t>
            </a:r>
            <a:r>
              <a:rPr lang="en-US" sz="3200" dirty="0">
                <a:solidFill>
                  <a:srgbClr val="C00000"/>
                </a:solidFill>
                <a:latin typeface="Arial" panose="020B0604020202020204" pitchFamily="34" charset="0"/>
                <a:cs typeface="Arial" panose="020B0604020202020204" pitchFamily="34" charset="0"/>
              </a:rPr>
              <a:t>Acoustic-Gravity Waves</a:t>
            </a:r>
          </a:p>
          <a:p>
            <a:pPr>
              <a:defRPr/>
            </a:pPr>
            <a:r>
              <a:rPr kumimoji="0" lang="en-US" sz="160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Tsunami warning relies on seismic measurements causing false alarms. </a:t>
            </a:r>
            <a:br>
              <a:rPr kumimoji="0" lang="en-US" sz="160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br>
            <a:endParaRPr kumimoji="0" lang="en-US" sz="160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endParaRPr>
          </a:p>
          <a:p>
            <a:pPr>
              <a:defRPr/>
            </a:pPr>
            <a:r>
              <a:rPr lang="en-US" sz="1600" dirty="0">
                <a:latin typeface="72 Light" panose="020B0303030000000003" pitchFamily="34" charset="0"/>
                <a:cs typeface="72 Light" panose="020B0303030000000003" pitchFamily="34" charset="0"/>
              </a:rPr>
              <a:t>D</a:t>
            </a:r>
            <a:r>
              <a:rPr kumimoji="0" lang="en-US" sz="1600" i="0" u="none" strike="noStrike" kern="1200" cap="none" spc="0" normalizeH="0" baseline="0" noProof="0" dirty="0" err="1">
                <a:ln>
                  <a:noFill/>
                </a:ln>
                <a:effectLst/>
                <a:uLnTx/>
                <a:uFillTx/>
                <a:latin typeface="72 Light" panose="020B0303030000000003" pitchFamily="34" charset="0"/>
                <a:ea typeface="+mn-ea"/>
                <a:cs typeface="72 Light" panose="020B0303030000000003" pitchFamily="34" charset="0"/>
              </a:rPr>
              <a:t>evelopment</a:t>
            </a:r>
            <a:r>
              <a:rPr kumimoji="0" lang="en-US" sz="160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 of a real-time TEWS technology based on analyzing fast travelling sound signals that carry information on tsunamis. </a:t>
            </a:r>
            <a:endParaRPr lang="en-US" sz="1600" dirty="0">
              <a:solidFill>
                <a:schemeClr val="bg1">
                  <a:lumMod val="50000"/>
                </a:schemeClr>
              </a:solidFill>
              <a:latin typeface="Arial" panose="020B0604020202020204" pitchFamily="34" charset="0"/>
              <a:cs typeface="Arial" panose="020B0604020202020204" pitchFamily="34" charset="0"/>
            </a:endParaRPr>
          </a:p>
          <a:p>
            <a:pPr algn="ctr">
              <a:defRPr/>
            </a:pPr>
            <a:endParaRPr lang="en-US" sz="3200" dirty="0">
              <a:solidFill>
                <a:schemeClr val="bg1">
                  <a:lumMod val="50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75838BD-4E5B-92D6-21A9-577C18375205}"/>
              </a:ext>
            </a:extLst>
          </p:cNvPr>
          <p:cNvSpPr txBox="1"/>
          <p:nvPr/>
        </p:nvSpPr>
        <p:spPr>
          <a:xfrm>
            <a:off x="1291690" y="6521299"/>
            <a:ext cx="6094140" cy="369332"/>
          </a:xfrm>
          <a:prstGeom prst="rect">
            <a:avLst/>
          </a:prstGeom>
          <a:noFill/>
        </p:spPr>
        <p:txBody>
          <a:bodyPr wrap="square">
            <a:spAutoFit/>
          </a:bodyPr>
          <a:lstStyle/>
          <a:p>
            <a:r>
              <a:rPr lang="en-US" dirty="0"/>
              <a:t>Source: Usama Kadri, 2024</a:t>
            </a:r>
          </a:p>
        </p:txBody>
      </p:sp>
      <p:sp>
        <p:nvSpPr>
          <p:cNvPr id="2" name="Title 1">
            <a:extLst>
              <a:ext uri="{FF2B5EF4-FFF2-40B4-BE49-F238E27FC236}">
                <a16:creationId xmlns:a16="http://schemas.microsoft.com/office/drawing/2014/main" id="{3A99F599-524B-CFFA-92E9-43AA4827682D}"/>
              </a:ext>
            </a:extLst>
          </p:cNvPr>
          <p:cNvSpPr>
            <a:spLocks noGrp="1"/>
          </p:cNvSpPr>
          <p:nvPr>
            <p:ph type="title"/>
          </p:nvPr>
        </p:nvSpPr>
        <p:spPr>
          <a:xfrm>
            <a:off x="838200" y="365125"/>
            <a:ext cx="10515600" cy="1325563"/>
          </a:xfrm>
        </p:spPr>
        <p:txBody>
          <a:bodyPr>
            <a:normAutofit/>
          </a:bodyPr>
          <a:lstStyle/>
          <a:p>
            <a:r>
              <a:rPr lang="en-US" dirty="0">
                <a:solidFill>
                  <a:srgbClr val="0070C0"/>
                </a:solidFill>
                <a:latin typeface="72 Light" panose="020B0303030000000003" pitchFamily="34" charset="0"/>
                <a:cs typeface="72 Light" panose="020B0303030000000003" pitchFamily="34" charset="0"/>
              </a:rPr>
              <a:t>1. C</a:t>
            </a:r>
            <a:r>
              <a:rPr lang="en-US" sz="4400" dirty="0">
                <a:solidFill>
                  <a:srgbClr val="0070C0"/>
                </a:solidFill>
                <a:latin typeface="72 Light" panose="020B0303030000000003" pitchFamily="34" charset="0"/>
                <a:cs typeface="72 Light" panose="020B0303030000000003" pitchFamily="34" charset="0"/>
              </a:rPr>
              <a:t>urrent Efforts to Experiment Acoustic/ Gravity Data into Forecasting </a:t>
            </a:r>
            <a:r>
              <a:rPr lang="en-US" dirty="0">
                <a:solidFill>
                  <a:srgbClr val="0070C0"/>
                </a:solidFill>
                <a:latin typeface="72 Light" panose="020B0303030000000003" pitchFamily="34" charset="0"/>
                <a:cs typeface="72 Light" panose="020B0303030000000003" pitchFamily="34" charset="0"/>
              </a:rPr>
              <a:t>S</a:t>
            </a:r>
            <a:r>
              <a:rPr lang="en-US" sz="4400" dirty="0">
                <a:solidFill>
                  <a:srgbClr val="0070C0"/>
                </a:solidFill>
                <a:latin typeface="72 Light" panose="020B0303030000000003" pitchFamily="34" charset="0"/>
                <a:cs typeface="72 Light" panose="020B0303030000000003" pitchFamily="34" charset="0"/>
              </a:rPr>
              <a:t>ystems</a:t>
            </a:r>
            <a:endParaRPr lang="en-US" dirty="0">
              <a:solidFill>
                <a:srgbClr val="0070C0"/>
              </a:solidFill>
            </a:endParaRPr>
          </a:p>
        </p:txBody>
      </p:sp>
    </p:spTree>
    <p:extLst>
      <p:ext uri="{BB962C8B-B14F-4D97-AF65-F5344CB8AC3E}">
        <p14:creationId xmlns:p14="http://schemas.microsoft.com/office/powerpoint/2010/main" val="20833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 presetClass="mediacall" presetSubtype="0" fill="hold" nodeType="withEffect">
                                  <p:stCondLst>
                                    <p:cond delay="0"/>
                                  </p:stCondLst>
                                  <p:childTnLst>
                                    <p:cmd type="call" cmd="playFrom(0.0)">
                                      <p:cBhvr>
                                        <p:cTn id="9" dur="30058" fill="hold"/>
                                        <p:tgtEl>
                                          <p:spTgt spid="19"/>
                                        </p:tgtEl>
                                      </p:cBhvr>
                                    </p:cmd>
                                  </p:childTnLst>
                                </p:cTn>
                              </p:par>
                              <p:par>
                                <p:cTn id="10" presetID="10" presetClass="entr" presetSubtype="0" fill="hold" grpId="0" nodeType="withEffect">
                                  <p:stCondLst>
                                    <p:cond delay="3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50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5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90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9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11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11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0" presetClass="path" presetSubtype="0" accel="50000" decel="50000" fill="hold" grpId="0" nodeType="withEffect">
                                  <p:stCondLst>
                                    <p:cond delay="0"/>
                                  </p:stCondLst>
                                  <p:childTnLst>
                                    <p:animMotion origin="layout" path="M -4.79167E-6 0.00023 L -0.00052 -0.0331 " pathEditMode="relative" rAng="0" ptsTypes="AA">
                                      <p:cBhvr>
                                        <p:cTn id="32" dur="2000" fill="hold"/>
                                        <p:tgtEl>
                                          <p:spTgt spid="27"/>
                                        </p:tgtEl>
                                        <p:attrNameLst>
                                          <p:attrName>ppt_x</p:attrName>
                                          <p:attrName>ppt_y</p:attrName>
                                        </p:attrNameLst>
                                      </p:cBhvr>
                                      <p:rCtr x="-26" y="-166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19"/>
                                        </p:tgtEl>
                                      </p:cBhvr>
                                    </p:cmd>
                                  </p:childTnLst>
                                </p:cTn>
                              </p:par>
                            </p:childTnLst>
                          </p:cTn>
                        </p:par>
                      </p:childTnLst>
                    </p:cTn>
                  </p:par>
                </p:childTnLst>
              </p:cTn>
              <p:nextCondLst>
                <p:cond evt="onClick" delay="0">
                  <p:tgtEl>
                    <p:spTgt spid="19"/>
                  </p:tgtEl>
                </p:cond>
              </p:nextCondLst>
            </p:seq>
            <p:video>
              <p:cMediaNode vol="80000">
                <p:cTn id="38" fill="hold" display="0">
                  <p:stCondLst>
                    <p:cond delay="indefinite"/>
                  </p:stCondLst>
                </p:cTn>
                <p:tgtEl>
                  <p:spTgt spid="19"/>
                </p:tgtEl>
              </p:cMediaNode>
            </p:video>
          </p:childTnLst>
        </p:cTn>
      </p:par>
    </p:tnLst>
    <p:bldLst>
      <p:bldP spid="22" grpId="0"/>
      <p:bldP spid="23" grpId="0"/>
      <p:bldP spid="15" grpId="0"/>
      <p:bldP spid="18" grpId="0"/>
      <p:bldP spid="9" grpId="0" animBg="1"/>
      <p:bldP spid="25" grpId="0"/>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C1F2-2416-F231-5E34-276FE122A2F3}"/>
              </a:ext>
            </a:extLst>
          </p:cNvPr>
          <p:cNvSpPr>
            <a:spLocks noGrp="1"/>
          </p:cNvSpPr>
          <p:nvPr>
            <p:ph type="title"/>
          </p:nvPr>
        </p:nvSpPr>
        <p:spPr>
          <a:xfrm>
            <a:off x="174171" y="180068"/>
            <a:ext cx="11179629" cy="930275"/>
          </a:xfrm>
        </p:spPr>
        <p:txBody>
          <a:bodyPr>
            <a:normAutofit/>
          </a:bodyPr>
          <a:lstStyle/>
          <a:p>
            <a:pPr algn="ctr"/>
            <a:r>
              <a:rPr lang="en-US" sz="3200" dirty="0">
                <a:solidFill>
                  <a:srgbClr val="0070C0"/>
                </a:solidFill>
              </a:rPr>
              <a:t>1. ODTP Endorsed Action Acoustic –Sound Signals</a:t>
            </a:r>
          </a:p>
        </p:txBody>
      </p:sp>
      <p:sp>
        <p:nvSpPr>
          <p:cNvPr id="4" name="Content Placeholder 2">
            <a:extLst>
              <a:ext uri="{FF2B5EF4-FFF2-40B4-BE49-F238E27FC236}">
                <a16:creationId xmlns:a16="http://schemas.microsoft.com/office/drawing/2014/main" id="{DD19E3ED-3B8C-CACB-2B39-4ED5433DDAFC}"/>
              </a:ext>
            </a:extLst>
          </p:cNvPr>
          <p:cNvSpPr txBox="1">
            <a:spLocks noGrp="1"/>
          </p:cNvSpPr>
          <p:nvPr>
            <p:ph idx="1"/>
          </p:nvPr>
        </p:nvSpPr>
        <p:spPr>
          <a:xfrm>
            <a:off x="838200" y="1110344"/>
            <a:ext cx="10515600" cy="538253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900" b="1" i="0" u="none" strike="noStrike" kern="1200" cap="none" spc="0" normalizeH="0" baseline="0" noProof="0" dirty="0">
                <a:ln>
                  <a:noFill/>
                </a:ln>
                <a:solidFill>
                  <a:srgbClr val="0070C0"/>
                </a:solidFill>
                <a:effectLst/>
                <a:uLnTx/>
                <a:uFillTx/>
                <a:latin typeface="72 Light" panose="020B0303030000000003" pitchFamily="34" charset="0"/>
                <a:ea typeface="+mn-ea"/>
                <a:cs typeface="72 Light" panose="020B0303030000000003" pitchFamily="34" charset="0"/>
              </a:rPr>
              <a:t>Project (4) </a:t>
            </a:r>
            <a:r>
              <a:rPr kumimoji="0" lang="fr-FR" sz="2900" b="1"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 </a:t>
            </a:r>
            <a:r>
              <a:rPr kumimoji="0" lang="en-US" sz="2900" b="1"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Global Real-time Early Alarm for Tsunami (GREAT)</a:t>
            </a:r>
            <a:endParaRPr kumimoji="0" lang="fr-FR" sz="2900" b="1"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200" b="1" i="0" u="none" strike="noStrike" kern="1200" cap="none" spc="0" normalizeH="0" baseline="0" noProof="0" dirty="0">
                <a:ln>
                  <a:noFill/>
                </a:ln>
                <a:solidFill>
                  <a:srgbClr val="0070C0"/>
                </a:solidFill>
                <a:effectLst/>
                <a:uLnTx/>
                <a:uFillTx/>
                <a:latin typeface="72 Light" panose="020B0303030000000003" pitchFamily="34" charset="0"/>
                <a:ea typeface="+mn-ea"/>
                <a:cs typeface="72 Light" panose="020B0303030000000003" pitchFamily="34" charset="0"/>
              </a:rPr>
              <a:t>Challenge 6: </a:t>
            </a:r>
            <a:r>
              <a:rPr kumimoji="0" lang="fr-FR"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Coastal Resilience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200" b="1" i="0" u="none" strike="noStrike" kern="1200" cap="none" spc="0" normalizeH="0" baseline="0" noProof="0" dirty="0">
                <a:ln>
                  <a:noFill/>
                </a:ln>
                <a:solidFill>
                  <a:srgbClr val="0070C0"/>
                </a:solidFill>
                <a:effectLst/>
                <a:uLnTx/>
                <a:uFillTx/>
                <a:latin typeface="72 Light" panose="020B0303030000000003" pitchFamily="34" charset="0"/>
                <a:ea typeface="+mn-ea"/>
                <a:cs typeface="72 Light" panose="020B0303030000000003" pitchFamily="34" charset="0"/>
              </a:rPr>
              <a:t>Challenge 7</a:t>
            </a:r>
            <a:r>
              <a:rPr kumimoji="0" lang="fr-FR" sz="220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 </a:t>
            </a:r>
            <a:r>
              <a:rPr kumimoji="0" lang="fr-FR"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Ocean Observations</a:t>
            </a:r>
            <a:r>
              <a:rPr kumimoji="0" lang="fr-FR" sz="2200" b="1"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200" b="1" i="0" u="none" strike="noStrike" kern="1200" cap="none" spc="0" normalizeH="0" baseline="0" noProof="0" dirty="0">
                <a:ln>
                  <a:noFill/>
                </a:ln>
                <a:solidFill>
                  <a:srgbClr val="0070C0"/>
                </a:solidFill>
                <a:effectLst/>
                <a:uLnTx/>
                <a:uFillTx/>
                <a:latin typeface="72 Light" panose="020B0303030000000003" pitchFamily="34" charset="0"/>
                <a:ea typeface="+mn-ea"/>
                <a:cs typeface="72 Light" panose="020B0303030000000003" pitchFamily="34" charset="0"/>
              </a:rPr>
              <a:t>Institution</a:t>
            </a:r>
            <a:r>
              <a:rPr kumimoji="0" lang="fr-FR" sz="2200" b="1"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 </a:t>
            </a:r>
            <a:r>
              <a:rPr kumimoji="0" lang="fr-FR"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Cardiff University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70C0"/>
                </a:solidFill>
                <a:effectLst/>
                <a:uLnTx/>
                <a:uFillTx/>
                <a:latin typeface="72 Light" panose="020B0303030000000003" pitchFamily="34" charset="0"/>
                <a:ea typeface="+mn-ea"/>
                <a:cs typeface="72 Light" panose="020B0303030000000003" pitchFamily="34" charset="0"/>
              </a:rPr>
              <a:t>Host: </a:t>
            </a:r>
            <a:r>
              <a:rPr kumimoji="0" lang="en-US"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UN31. The Ocean Decade Tsunami </a:t>
            </a:r>
            <a:r>
              <a:rPr kumimoji="0" lang="en-US" sz="2200" b="0" i="0" u="none" strike="noStrike" kern="1200" cap="none" spc="0" normalizeH="0" baseline="0" noProof="0" dirty="0" err="1">
                <a:ln>
                  <a:noFill/>
                </a:ln>
                <a:effectLst/>
                <a:uLnTx/>
                <a:uFillTx/>
                <a:latin typeface="72 Light" panose="020B0303030000000003" pitchFamily="34" charset="0"/>
                <a:ea typeface="+mn-ea"/>
                <a:cs typeface="72 Light" panose="020B0303030000000003" pitchFamily="34" charset="0"/>
              </a:rPr>
              <a:t>Programme</a:t>
            </a:r>
            <a:r>
              <a:rPr kumimoji="0" lang="en-US"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70C0"/>
                </a:solidFill>
                <a:effectLst/>
                <a:uLnTx/>
                <a:uFillTx/>
                <a:latin typeface="72 Light" panose="020B0303030000000003" pitchFamily="34" charset="0"/>
                <a:ea typeface="+mn-ea"/>
                <a:cs typeface="72 Light" panose="020B0303030000000003" pitchFamily="34" charset="0"/>
              </a:rPr>
              <a:t>Lead: </a:t>
            </a:r>
            <a:r>
              <a:rPr kumimoji="0" lang="en-US"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Usama </a:t>
            </a:r>
            <a:r>
              <a:rPr kumimoji="0" lang="en-US" sz="2200" b="0" i="0" u="none" strike="noStrike" kern="1200" cap="none" spc="0" normalizeH="0" baseline="0" noProof="0" dirty="0" err="1">
                <a:ln>
                  <a:noFill/>
                </a:ln>
                <a:effectLst/>
                <a:uLnTx/>
                <a:uFillTx/>
                <a:latin typeface="72 Light" panose="020B0303030000000003" pitchFamily="34" charset="0"/>
                <a:ea typeface="+mn-ea"/>
                <a:cs typeface="72 Light" panose="020B0303030000000003" pitchFamily="34" charset="0"/>
              </a:rPr>
              <a:t>Kadri</a:t>
            </a:r>
            <a:endParaRPr kumimoji="0" lang="en-US"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200" b="1" i="0" u="none" strike="noStrike" kern="1200" cap="none" spc="0" normalizeH="0" baseline="0" noProof="0" dirty="0">
                <a:ln>
                  <a:noFill/>
                </a:ln>
                <a:solidFill>
                  <a:srgbClr val="0070C0"/>
                </a:solidFill>
                <a:effectLst/>
                <a:uLnTx/>
                <a:uFillTx/>
                <a:latin typeface="72 Light" panose="020B0303030000000003" pitchFamily="34" charset="0"/>
                <a:ea typeface="+mn-ea"/>
                <a:cs typeface="72 Light" panose="020B0303030000000003" pitchFamily="34" charset="0"/>
              </a:rPr>
              <a:t>Country: </a:t>
            </a:r>
            <a:r>
              <a:rPr kumimoji="0" lang="en-US"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United Kingdom of Great Britain and Northern Ireland (UK)</a:t>
            </a:r>
            <a:endParaRPr kumimoji="0" lang="fr-FR"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200" b="1" i="0" u="none" strike="noStrike" kern="1200" cap="none" spc="0" normalizeH="0" baseline="0" noProof="0" dirty="0" err="1">
                <a:ln>
                  <a:noFill/>
                </a:ln>
                <a:solidFill>
                  <a:srgbClr val="0070C0"/>
                </a:solidFill>
                <a:effectLst/>
                <a:uLnTx/>
                <a:uFillTx/>
                <a:latin typeface="72 Light" panose="020B0303030000000003" pitchFamily="34" charset="0"/>
                <a:ea typeface="+mn-ea"/>
                <a:cs typeface="72 Light" panose="020B0303030000000003" pitchFamily="34" charset="0"/>
              </a:rPr>
              <a:t>Summary</a:t>
            </a:r>
            <a:r>
              <a:rPr kumimoji="0" lang="fr-FR" sz="2200" b="1" i="0" u="none" strike="noStrike" kern="1200" cap="none" spc="0" normalizeH="0" baseline="0" noProof="0" dirty="0">
                <a:ln>
                  <a:noFill/>
                </a:ln>
                <a:solidFill>
                  <a:srgbClr val="0070C0"/>
                </a:solidFill>
                <a:effectLst/>
                <a:uLnTx/>
                <a:uFillTx/>
                <a:latin typeface="72 Light" panose="020B0303030000000003" pitchFamily="34" charset="0"/>
                <a:ea typeface="+mn-ea"/>
                <a:cs typeface="72 Light" panose="020B0303030000000003" pitchFamily="34" charset="0"/>
              </a:rPr>
              <a:t>: </a:t>
            </a:r>
            <a:r>
              <a:rPr kumimoji="0" lang="en-US"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Tsunami warning relies on seismic measurements causing false alarms. which result in financial loss due to evacuation and business shutdown. Moreover. people’s confidence reduces due to repeating false alarms leading to increased number of casualties in real tsunami. Reducing false alarms is an intergovernmental priority led by the UNESCO in accordance with SDG’s Goal 11 to make cities inclusive. safe. resilient and sustainable. Therefore. we </a:t>
            </a:r>
            <a:r>
              <a:rPr kumimoji="0" lang="en-US" sz="2200" b="1"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developed a real-time early tsunami warning technology based on </a:t>
            </a:r>
            <a:r>
              <a:rPr kumimoji="0" lang="en-US" sz="2200" b="1" i="0" u="none" strike="noStrike" kern="1200" cap="none" spc="0" normalizeH="0" baseline="0" noProof="0" dirty="0" err="1">
                <a:ln>
                  <a:noFill/>
                </a:ln>
                <a:effectLst/>
                <a:uLnTx/>
                <a:uFillTx/>
                <a:latin typeface="72 Light" panose="020B0303030000000003" pitchFamily="34" charset="0"/>
                <a:ea typeface="+mn-ea"/>
                <a:cs typeface="72 Light" panose="020B0303030000000003" pitchFamily="34" charset="0"/>
              </a:rPr>
              <a:t>analysing</a:t>
            </a:r>
            <a:r>
              <a:rPr kumimoji="0" lang="en-US" sz="2200" b="1"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 fast travelling sound signals that carry information on tsunamis</a:t>
            </a:r>
            <a:r>
              <a:rPr kumimoji="0" lang="en-US"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 The technology will be </a:t>
            </a:r>
            <a:r>
              <a:rPr kumimoji="0" lang="en-US" sz="2200" b="1"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deployed in two NTWCs for operational validation</a:t>
            </a:r>
            <a:r>
              <a:rPr kumimoji="0" lang="en-US"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 then it will be deployed in more </a:t>
            </a:r>
            <a:r>
              <a:rPr kumimoji="0" lang="en-US" sz="2200" b="0" i="0" u="none" strike="noStrike" kern="1200" cap="none" spc="0" normalizeH="0" baseline="0" noProof="0" dirty="0" err="1">
                <a:ln>
                  <a:noFill/>
                </a:ln>
                <a:effectLst/>
                <a:uLnTx/>
                <a:uFillTx/>
                <a:latin typeface="72 Light" panose="020B0303030000000003" pitchFamily="34" charset="0"/>
                <a:ea typeface="+mn-ea"/>
                <a:cs typeface="72 Light" panose="020B0303030000000003" pitchFamily="34" charset="0"/>
              </a:rPr>
              <a:t>centres</a:t>
            </a:r>
            <a:r>
              <a:rPr kumimoji="0" lang="en-US"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 to provide tsunami emergency response. The technology is built on years of research in the field bridging cutting-edge deep-sea observations to inverse modelling. AI and numerical modelling. Such a technology is complimentary and inclusive with the conventional tsunami detection techniques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200" b="1" i="0" u="none" strike="noStrike" kern="1200" cap="none" spc="0" normalizeH="0" baseline="0" noProof="0" dirty="0">
                <a:ln>
                  <a:noFill/>
                </a:ln>
                <a:solidFill>
                  <a:srgbClr val="0070C0"/>
                </a:solidFill>
                <a:effectLst/>
                <a:uLnTx/>
                <a:uFillTx/>
                <a:latin typeface="72 Light" panose="020B0303030000000003" pitchFamily="34" charset="0"/>
                <a:ea typeface="+mn-ea"/>
                <a:cs typeface="72 Light" panose="020B0303030000000003" pitchFamily="34" charset="0"/>
              </a:rPr>
              <a:t>Start and End</a:t>
            </a:r>
            <a:r>
              <a:rPr kumimoji="0" lang="fr-FR" sz="2200" b="1"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 </a:t>
            </a:r>
            <a:r>
              <a:rPr kumimoji="0" lang="fr-FR" sz="2200" b="0" i="0" u="none" strike="noStrike" kern="1200" cap="none" spc="0" normalizeH="0" baseline="0" noProof="0" dirty="0">
                <a:ln>
                  <a:noFill/>
                </a:ln>
                <a:effectLst/>
                <a:uLnTx/>
                <a:uFillTx/>
                <a:latin typeface="Calibri" panose="020F0502020204030204" pitchFamily="34" charset="0"/>
                <a:ea typeface="+mn-ea"/>
                <a:cs typeface="+mn-cs"/>
              </a:rPr>
              <a:t>09/01/2013</a:t>
            </a:r>
            <a:r>
              <a:rPr kumimoji="0" lang="fr-FR" sz="2200" b="0" i="0" u="none" strike="noStrike" kern="1200" cap="none" spc="0" normalizeH="0" baseline="0" noProof="0" dirty="0">
                <a:ln>
                  <a:noFill/>
                </a:ln>
                <a:effectLst/>
                <a:uLnTx/>
                <a:uFillTx/>
                <a:latin typeface="Calibri" panose="020F0502020204030204"/>
                <a:ea typeface="+mn-ea"/>
              </a:rPr>
              <a:t> -31/12/2030</a:t>
            </a:r>
            <a:endParaRPr kumimoji="0" lang="fr-FR" sz="2200" b="1"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200" b="1" i="0" u="none" strike="noStrike" kern="1200" cap="none" spc="0" normalizeH="0" baseline="0" noProof="0" dirty="0">
                <a:ln>
                  <a:noFill/>
                </a:ln>
                <a:solidFill>
                  <a:srgbClr val="0070C0"/>
                </a:solidFill>
                <a:effectLst/>
                <a:uLnTx/>
                <a:uFillTx/>
                <a:latin typeface="72 Light" panose="020B0303030000000003" pitchFamily="34" charset="0"/>
                <a:ea typeface="+mn-ea"/>
                <a:cs typeface="72 Light" panose="020B0303030000000003" pitchFamily="34" charset="0"/>
              </a:rPr>
              <a:t>Basin</a:t>
            </a:r>
            <a:r>
              <a:rPr kumimoji="0" lang="fr-FR"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 </a:t>
            </a:r>
            <a:r>
              <a:rPr kumimoji="0" lang="en-US"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rPr>
              <a:t>North Atlantic Ocean, South Atlantic Ocean, North Pacific Ocean, South Pacific Ocean, Indian Ocean, Southern Ocean, Mediterranean Sea</a:t>
            </a:r>
            <a:endParaRPr kumimoji="0" lang="fr-FR" sz="2200" b="0" i="0" u="none" strike="noStrike" kern="1200" cap="none" spc="0" normalizeH="0" baseline="0" noProof="0" dirty="0">
              <a:ln>
                <a:noFill/>
              </a:ln>
              <a:effectLst/>
              <a:uLnTx/>
              <a:uFillTx/>
              <a:latin typeface="72 Light" panose="020B0303030000000003" pitchFamily="34" charset="0"/>
              <a:ea typeface="+mn-ea"/>
              <a:cs typeface="72 Light" panose="020B03030300000000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schemeClr val="bg1"/>
              </a:solidFill>
              <a:effectLst/>
              <a:uLnTx/>
              <a:uFillTx/>
              <a:latin typeface="72 Light" panose="020B0303030000000003" pitchFamily="34" charset="0"/>
              <a:ea typeface="+mn-ea"/>
              <a:cs typeface="72 Light" panose="020B03030300000000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660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E5E1ACC-1CCD-FBC7-8A05-0C584803C06E}"/>
              </a:ext>
            </a:extLst>
          </p:cNvPr>
          <p:cNvGrpSpPr/>
          <p:nvPr/>
        </p:nvGrpSpPr>
        <p:grpSpPr>
          <a:xfrm>
            <a:off x="1273124" y="3383860"/>
            <a:ext cx="3801925" cy="2484451"/>
            <a:chOff x="228731" y="3722672"/>
            <a:chExt cx="4517040" cy="2891729"/>
          </a:xfrm>
        </p:grpSpPr>
        <p:pic>
          <p:nvPicPr>
            <p:cNvPr id="4" name="Picture 3">
              <a:extLst>
                <a:ext uri="{FF2B5EF4-FFF2-40B4-BE49-F238E27FC236}">
                  <a16:creationId xmlns:a16="http://schemas.microsoft.com/office/drawing/2014/main" id="{45168369-638F-57CF-E2BB-FD3AE4045E9C}"/>
                </a:ext>
              </a:extLst>
            </p:cNvPr>
            <p:cNvPicPr>
              <a:picLocks noChangeAspect="1"/>
            </p:cNvPicPr>
            <p:nvPr/>
          </p:nvPicPr>
          <p:blipFill rotWithShape="1">
            <a:blip r:embed="rId2"/>
            <a:srcRect r="4349"/>
            <a:stretch/>
          </p:blipFill>
          <p:spPr>
            <a:xfrm>
              <a:off x="228731" y="3722672"/>
              <a:ext cx="4517040" cy="2891729"/>
            </a:xfrm>
            <a:prstGeom prst="rect">
              <a:avLst/>
            </a:prstGeom>
          </p:spPr>
        </p:pic>
        <p:pic>
          <p:nvPicPr>
            <p:cNvPr id="5" name="Picture 4" descr="IPMA Logo">
              <a:extLst>
                <a:ext uri="{FF2B5EF4-FFF2-40B4-BE49-F238E27FC236}">
                  <a16:creationId xmlns:a16="http://schemas.microsoft.com/office/drawing/2014/main" id="{3236CAC0-E769-4557-0406-817979C9D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446" y="6016712"/>
              <a:ext cx="2279489" cy="47459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1">
            <a:extLst>
              <a:ext uri="{FF2B5EF4-FFF2-40B4-BE49-F238E27FC236}">
                <a16:creationId xmlns:a16="http://schemas.microsoft.com/office/drawing/2014/main" id="{67B2F05F-C7E3-667F-C274-9F7E8F3B81AA}"/>
              </a:ext>
            </a:extLst>
          </p:cNvPr>
          <p:cNvSpPr txBox="1">
            <a:spLocks/>
          </p:cNvSpPr>
          <p:nvPr/>
        </p:nvSpPr>
        <p:spPr>
          <a:xfrm>
            <a:off x="2116374" y="145980"/>
            <a:ext cx="8534464" cy="55929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dirty="0">
                <a:latin typeface="Arial" panose="020B0604020202020204" pitchFamily="34" charset="0"/>
                <a:cs typeface="Arial" panose="020B0604020202020204" pitchFamily="34" charset="0"/>
              </a:rPr>
              <a:t>1. Access to IMS/CTBTO Real-Time Hydroacoustic Data</a:t>
            </a:r>
            <a:endParaRPr lang="en-AT"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4C724CF-8A9F-C12E-97D7-B7EC484C0B36}"/>
              </a:ext>
            </a:extLst>
          </p:cNvPr>
          <p:cNvSpPr txBox="1"/>
          <p:nvPr/>
        </p:nvSpPr>
        <p:spPr>
          <a:xfrm>
            <a:off x="5200118" y="3074024"/>
            <a:ext cx="1422844" cy="954107"/>
          </a:xfrm>
          <a:prstGeom prst="rect">
            <a:avLst/>
          </a:prstGeom>
          <a:noFill/>
          <a:ln>
            <a:solidFill>
              <a:schemeClr val="accent1"/>
            </a:solidFill>
          </a:ln>
        </p:spPr>
        <p:txBody>
          <a:bodyPr wrap="square" rtlCol="0">
            <a:spAutoFit/>
          </a:bodyPr>
          <a:lstStyle/>
          <a:p>
            <a:r>
              <a:rPr lang="en-GB" sz="1400" dirty="0">
                <a:solidFill>
                  <a:srgbClr val="000000"/>
                </a:solidFill>
                <a:effectLst/>
                <a:latin typeface="Helvetica" pitchFamily="2" charset="0"/>
              </a:rPr>
              <a:t> </a:t>
            </a:r>
            <a:r>
              <a:rPr lang="en-GB" sz="1400" b="1" dirty="0">
                <a:solidFill>
                  <a:srgbClr val="0070C0"/>
                </a:solidFill>
                <a:effectLst/>
                <a:latin typeface="Helvetica" pitchFamily="2" charset="0"/>
              </a:rPr>
              <a:t>Software deployed at IPMA June 2024</a:t>
            </a:r>
          </a:p>
        </p:txBody>
      </p:sp>
      <p:pic>
        <p:nvPicPr>
          <p:cNvPr id="8" name="Picture 7">
            <a:extLst>
              <a:ext uri="{FF2B5EF4-FFF2-40B4-BE49-F238E27FC236}">
                <a16:creationId xmlns:a16="http://schemas.microsoft.com/office/drawing/2014/main" id="{C9543FF2-4F23-7713-747C-8933F1014347}"/>
              </a:ext>
            </a:extLst>
          </p:cNvPr>
          <p:cNvPicPr>
            <a:picLocks noChangeAspect="1"/>
          </p:cNvPicPr>
          <p:nvPr/>
        </p:nvPicPr>
        <p:blipFill>
          <a:blip r:embed="rId4"/>
          <a:stretch>
            <a:fillRect/>
          </a:stretch>
        </p:blipFill>
        <p:spPr>
          <a:xfrm>
            <a:off x="1234839" y="1028348"/>
            <a:ext cx="3840211" cy="2045676"/>
          </a:xfrm>
          <a:prstGeom prst="rect">
            <a:avLst/>
          </a:prstGeom>
        </p:spPr>
      </p:pic>
      <p:sp>
        <p:nvSpPr>
          <p:cNvPr id="11" name="TextBox 10">
            <a:extLst>
              <a:ext uri="{FF2B5EF4-FFF2-40B4-BE49-F238E27FC236}">
                <a16:creationId xmlns:a16="http://schemas.microsoft.com/office/drawing/2014/main" id="{627E1759-2EEB-A4B6-6778-7548B731CCFC}"/>
              </a:ext>
            </a:extLst>
          </p:cNvPr>
          <p:cNvSpPr txBox="1"/>
          <p:nvPr/>
        </p:nvSpPr>
        <p:spPr>
          <a:xfrm>
            <a:off x="7686670" y="741719"/>
            <a:ext cx="3509154" cy="369332"/>
          </a:xfrm>
          <a:prstGeom prst="rect">
            <a:avLst/>
          </a:prstGeom>
          <a:noFill/>
          <a:ln>
            <a:solidFill>
              <a:schemeClr val="accent1"/>
            </a:solidFill>
          </a:ln>
        </p:spPr>
        <p:txBody>
          <a:bodyPr wrap="square" rtlCol="0">
            <a:spAutoFit/>
          </a:bodyPr>
          <a:lstStyle/>
          <a:p>
            <a:r>
              <a:rPr lang="en-GB" b="1" dirty="0">
                <a:solidFill>
                  <a:srgbClr val="0070C0"/>
                </a:solidFill>
                <a:latin typeface="Helvetica" pitchFamily="2" charset="0"/>
              </a:rPr>
              <a:t>Real-time access (CTBTO)</a:t>
            </a:r>
          </a:p>
        </p:txBody>
      </p:sp>
      <p:pic>
        <p:nvPicPr>
          <p:cNvPr id="12" name="Picture 11">
            <a:extLst>
              <a:ext uri="{FF2B5EF4-FFF2-40B4-BE49-F238E27FC236}">
                <a16:creationId xmlns:a16="http://schemas.microsoft.com/office/drawing/2014/main" id="{E785D074-5C49-1B21-45F3-09FE9937B461}"/>
              </a:ext>
            </a:extLst>
          </p:cNvPr>
          <p:cNvPicPr>
            <a:picLocks noChangeAspect="1"/>
          </p:cNvPicPr>
          <p:nvPr/>
        </p:nvPicPr>
        <p:blipFill>
          <a:blip r:embed="rId5"/>
          <a:stretch>
            <a:fillRect/>
          </a:stretch>
        </p:blipFill>
        <p:spPr>
          <a:xfrm>
            <a:off x="7235191" y="1137575"/>
            <a:ext cx="4066511" cy="2706718"/>
          </a:xfrm>
          <a:prstGeom prst="rect">
            <a:avLst/>
          </a:prstGeom>
        </p:spPr>
      </p:pic>
      <p:sp>
        <p:nvSpPr>
          <p:cNvPr id="25" name="TextBox 24">
            <a:extLst>
              <a:ext uri="{FF2B5EF4-FFF2-40B4-BE49-F238E27FC236}">
                <a16:creationId xmlns:a16="http://schemas.microsoft.com/office/drawing/2014/main" id="{7AAEC7B7-2704-93A7-1DA3-7452AC77C7B0}"/>
              </a:ext>
            </a:extLst>
          </p:cNvPr>
          <p:cNvSpPr txBox="1"/>
          <p:nvPr/>
        </p:nvSpPr>
        <p:spPr>
          <a:xfrm>
            <a:off x="5215957" y="1505396"/>
            <a:ext cx="1407005" cy="1200329"/>
          </a:xfrm>
          <a:prstGeom prst="rect">
            <a:avLst/>
          </a:prstGeom>
          <a:noFill/>
          <a:ln>
            <a:solidFill>
              <a:schemeClr val="accent1"/>
            </a:solidFill>
          </a:ln>
        </p:spPr>
        <p:txBody>
          <a:bodyPr wrap="square" rtlCol="0">
            <a:spAutoFit/>
          </a:bodyPr>
          <a:lstStyle/>
          <a:p>
            <a:r>
              <a:rPr lang="en-GB" b="1" dirty="0">
                <a:solidFill>
                  <a:srgbClr val="0070C0"/>
                </a:solidFill>
                <a:latin typeface="Helvetica" pitchFamily="2" charset="0"/>
              </a:rPr>
              <a:t>Cardiff University Tsunami Centre, UK</a:t>
            </a:r>
          </a:p>
        </p:txBody>
      </p:sp>
      <p:pic>
        <p:nvPicPr>
          <p:cNvPr id="29" name="Picture 28">
            <a:extLst>
              <a:ext uri="{FF2B5EF4-FFF2-40B4-BE49-F238E27FC236}">
                <a16:creationId xmlns:a16="http://schemas.microsoft.com/office/drawing/2014/main" id="{FB974804-49D5-D614-C42F-07D8BF4FD1BA}"/>
              </a:ext>
            </a:extLst>
          </p:cNvPr>
          <p:cNvPicPr>
            <a:picLocks noChangeAspect="1"/>
          </p:cNvPicPr>
          <p:nvPr/>
        </p:nvPicPr>
        <p:blipFill>
          <a:blip r:embed="rId6"/>
          <a:stretch>
            <a:fillRect/>
          </a:stretch>
        </p:blipFill>
        <p:spPr>
          <a:xfrm>
            <a:off x="7235195" y="4049583"/>
            <a:ext cx="4066507" cy="2403793"/>
          </a:xfrm>
          <a:prstGeom prst="rect">
            <a:avLst/>
          </a:prstGeom>
        </p:spPr>
      </p:pic>
      <p:sp>
        <p:nvSpPr>
          <p:cNvPr id="34" name="TextBox 33">
            <a:extLst>
              <a:ext uri="{FF2B5EF4-FFF2-40B4-BE49-F238E27FC236}">
                <a16:creationId xmlns:a16="http://schemas.microsoft.com/office/drawing/2014/main" id="{702A518C-600D-BA9B-DAB2-5B7744078B7B}"/>
              </a:ext>
            </a:extLst>
          </p:cNvPr>
          <p:cNvSpPr txBox="1"/>
          <p:nvPr/>
        </p:nvSpPr>
        <p:spPr>
          <a:xfrm>
            <a:off x="5075050" y="4548000"/>
            <a:ext cx="1547912" cy="2246769"/>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rgbClr val="0070C0"/>
                </a:solidFill>
                <a:latin typeface="Arial" panose="020B0604020202020204" pitchFamily="34" charset="0"/>
                <a:cs typeface="Arial" panose="020B0604020202020204" pitchFamily="34" charset="0"/>
              </a:rPr>
              <a:t>Assess globally &amp; benefits coastal communities</a:t>
            </a:r>
            <a:r>
              <a:rPr lang="en-GB" sz="1400" b="0" i="0" u="none" strike="noStrike" dirty="0">
                <a:solidFill>
                  <a:srgbClr val="0070C0"/>
                </a:solidFill>
                <a:effectLst/>
                <a:highlight>
                  <a:srgbClr val="FFFFFF"/>
                </a:highlight>
                <a:latin typeface="Arial" panose="020B0604020202020204" pitchFamily="34" charset="0"/>
                <a:cs typeface="Arial" panose="020B0604020202020204" pitchFamily="34" charset="0"/>
              </a:rPr>
              <a:t>, especially SIDS and LDCs</a:t>
            </a:r>
          </a:p>
          <a:p>
            <a:endParaRPr lang="en-GB" sz="1400" dirty="0">
              <a:solidFill>
                <a:srgbClr val="444444"/>
              </a:solidFill>
              <a:highlight>
                <a:srgbClr val="FFFFFF"/>
              </a:highlight>
              <a:latin typeface="Arial" panose="020B0604020202020204" pitchFamily="34" charset="0"/>
              <a:cs typeface="Arial" panose="020B0604020202020204" pitchFamily="34" charset="0"/>
            </a:endParaRPr>
          </a:p>
          <a:p>
            <a:endParaRPr lang="en-GB" sz="1400" dirty="0">
              <a:solidFill>
                <a:srgbClr val="C00000"/>
              </a:solidFill>
              <a:highlight>
                <a:srgbClr val="FFFFFF"/>
              </a:highligh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AAB7F02-E938-9888-EDA9-F0A19B369E8B}"/>
              </a:ext>
            </a:extLst>
          </p:cNvPr>
          <p:cNvSpPr txBox="1"/>
          <p:nvPr/>
        </p:nvSpPr>
        <p:spPr>
          <a:xfrm>
            <a:off x="289466" y="6488668"/>
            <a:ext cx="6094140" cy="276999"/>
          </a:xfrm>
          <a:prstGeom prst="rect">
            <a:avLst/>
          </a:prstGeom>
          <a:noFill/>
        </p:spPr>
        <p:txBody>
          <a:bodyPr wrap="square">
            <a:spAutoFit/>
          </a:bodyPr>
          <a:lstStyle/>
          <a:p>
            <a:r>
              <a:rPr lang="en-US" sz="1200" dirty="0"/>
              <a:t>Source: Usama Kadri, 2024</a:t>
            </a:r>
          </a:p>
        </p:txBody>
      </p:sp>
      <p:cxnSp>
        <p:nvCxnSpPr>
          <p:cNvPr id="26" name="Straight Arrow Connector 25">
            <a:extLst>
              <a:ext uri="{FF2B5EF4-FFF2-40B4-BE49-F238E27FC236}">
                <a16:creationId xmlns:a16="http://schemas.microsoft.com/office/drawing/2014/main" id="{BAF6E37B-82E0-4FF1-C482-78713CE8EA40}"/>
              </a:ext>
            </a:extLst>
          </p:cNvPr>
          <p:cNvCxnSpPr/>
          <p:nvPr/>
        </p:nvCxnSpPr>
        <p:spPr>
          <a:xfrm>
            <a:off x="6885808" y="2490934"/>
            <a:ext cx="0" cy="825190"/>
          </a:xfrm>
          <a:prstGeom prst="straightConnector1">
            <a:avLst/>
          </a:prstGeom>
          <a:ln w="149225">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53FF27D6-2CDC-014F-528A-BD1E4A7A4A58}"/>
              </a:ext>
            </a:extLst>
          </p:cNvPr>
          <p:cNvCxnSpPr>
            <a:cxnSpLocks/>
          </p:cNvCxnSpPr>
          <p:nvPr/>
        </p:nvCxnSpPr>
        <p:spPr>
          <a:xfrm flipH="1">
            <a:off x="5338645" y="1137575"/>
            <a:ext cx="1889993" cy="0"/>
          </a:xfrm>
          <a:prstGeom prst="straightConnector1">
            <a:avLst/>
          </a:prstGeom>
          <a:ln w="149225">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6DB706A1-0B0B-E4AF-0235-52A487CC9A07}"/>
              </a:ext>
            </a:extLst>
          </p:cNvPr>
          <p:cNvCxnSpPr>
            <a:cxnSpLocks/>
          </p:cNvCxnSpPr>
          <p:nvPr/>
        </p:nvCxnSpPr>
        <p:spPr>
          <a:xfrm>
            <a:off x="5611086" y="4273687"/>
            <a:ext cx="969828" cy="0"/>
          </a:xfrm>
          <a:prstGeom prst="straightConnector1">
            <a:avLst/>
          </a:prstGeom>
          <a:ln w="149225">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1E8EB97-88C9-7ED5-8D73-78473822D01B}"/>
              </a:ext>
            </a:extLst>
          </p:cNvPr>
          <p:cNvSpPr txBox="1"/>
          <p:nvPr/>
        </p:nvSpPr>
        <p:spPr>
          <a:xfrm>
            <a:off x="7810611" y="1414149"/>
            <a:ext cx="3028842" cy="646331"/>
          </a:xfrm>
          <a:prstGeom prst="rect">
            <a:avLst/>
          </a:prstGeom>
          <a:noFill/>
        </p:spPr>
        <p:txBody>
          <a:bodyPr wrap="none" rtlCol="0">
            <a:spAutoFit/>
          </a:bodyPr>
          <a:lstStyle/>
          <a:p>
            <a:r>
              <a:rPr lang="en-US" b="1" dirty="0">
                <a:solidFill>
                  <a:srgbClr val="C00000"/>
                </a:solidFill>
              </a:rPr>
              <a:t>MoU UNESCO –CTBTO 2010</a:t>
            </a:r>
          </a:p>
          <a:p>
            <a:r>
              <a:rPr lang="en-US" b="1" dirty="0">
                <a:solidFill>
                  <a:srgbClr val="C00000"/>
                </a:solidFill>
              </a:rPr>
              <a:t>Access to IMS</a:t>
            </a:r>
          </a:p>
        </p:txBody>
      </p:sp>
    </p:spTree>
    <p:extLst>
      <p:ext uri="{BB962C8B-B14F-4D97-AF65-F5344CB8AC3E}">
        <p14:creationId xmlns:p14="http://schemas.microsoft.com/office/powerpoint/2010/main" val="267589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ow deep are underwater cables? - Quora">
            <a:extLst>
              <a:ext uri="{FF2B5EF4-FFF2-40B4-BE49-F238E27FC236}">
                <a16:creationId xmlns:a16="http://schemas.microsoft.com/office/drawing/2014/main" id="{884BF640-4E5A-FEFF-FAD1-566C864EFE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87" r="9286"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FFFA46-C771-6A6F-0F21-8380538C2927}"/>
              </a:ext>
            </a:extLst>
          </p:cNvPr>
          <p:cNvSpPr>
            <a:spLocks noGrp="1"/>
          </p:cNvSpPr>
          <p:nvPr>
            <p:ph type="title"/>
          </p:nvPr>
        </p:nvSpPr>
        <p:spPr>
          <a:xfrm>
            <a:off x="838200" y="365125"/>
            <a:ext cx="3822189" cy="1899912"/>
          </a:xfrm>
        </p:spPr>
        <p:txBody>
          <a:bodyPr>
            <a:normAutofit/>
          </a:bodyPr>
          <a:lstStyle/>
          <a:p>
            <a:r>
              <a:rPr lang="en-US" sz="3100" dirty="0">
                <a:solidFill>
                  <a:srgbClr val="0070C0"/>
                </a:solidFill>
                <a:latin typeface="72 Light" panose="020B0303030000000003" pitchFamily="34" charset="0"/>
                <a:cs typeface="72 Light" panose="020B0303030000000003" pitchFamily="34" charset="0"/>
              </a:rPr>
              <a:t>2. Current Efforts to Experiment SMART  Data into Forecasting Systems</a:t>
            </a:r>
            <a:endParaRPr lang="en-US" sz="3100" dirty="0">
              <a:solidFill>
                <a:srgbClr val="0070C0"/>
              </a:solidFill>
            </a:endParaRPr>
          </a:p>
        </p:txBody>
      </p:sp>
      <p:sp>
        <p:nvSpPr>
          <p:cNvPr id="3" name="Content Placeholder 2">
            <a:extLst>
              <a:ext uri="{FF2B5EF4-FFF2-40B4-BE49-F238E27FC236}">
                <a16:creationId xmlns:a16="http://schemas.microsoft.com/office/drawing/2014/main" id="{90472A59-E9EC-FC36-4A8E-D77EDC077662}"/>
              </a:ext>
            </a:extLst>
          </p:cNvPr>
          <p:cNvSpPr>
            <a:spLocks noGrp="1"/>
          </p:cNvSpPr>
          <p:nvPr>
            <p:ph idx="1"/>
          </p:nvPr>
        </p:nvSpPr>
        <p:spPr>
          <a:xfrm>
            <a:off x="838200" y="2434201"/>
            <a:ext cx="3822189" cy="3742762"/>
          </a:xfrm>
        </p:spPr>
        <p:txBody>
          <a:bodyPr>
            <a:normAutofit/>
          </a:bodyPr>
          <a:lstStyle/>
          <a:p>
            <a:pPr marL="0" indent="0">
              <a:buNone/>
            </a:pPr>
            <a:endParaRPr lang="en-US" sz="2000" dirty="0"/>
          </a:p>
          <a:p>
            <a:pPr marL="0" indent="0">
              <a:buNone/>
            </a:pPr>
            <a:r>
              <a:rPr lang="en-US" sz="2000" b="1" dirty="0">
                <a:solidFill>
                  <a:srgbClr val="0070C0"/>
                </a:solidFill>
              </a:rPr>
              <a:t>SMART Data</a:t>
            </a:r>
          </a:p>
          <a:p>
            <a:r>
              <a:rPr lang="en-US" sz="2000" dirty="0"/>
              <a:t>SMART cables are in transition from development to implementation/</a:t>
            </a:r>
          </a:p>
          <a:p>
            <a:r>
              <a:rPr lang="en-US" sz="2000" dirty="0"/>
              <a:t> Potential for global scale. </a:t>
            </a:r>
          </a:p>
        </p:txBody>
      </p:sp>
    </p:spTree>
    <p:extLst>
      <p:ext uri="{BB962C8B-B14F-4D97-AF65-F5344CB8AC3E}">
        <p14:creationId xmlns:p14="http://schemas.microsoft.com/office/powerpoint/2010/main" val="3353809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C814C-777A-DEF1-5B7B-B2B9EFB697D2}"/>
              </a:ext>
            </a:extLst>
          </p:cNvPr>
          <p:cNvSpPr>
            <a:spLocks noGrp="1"/>
          </p:cNvSpPr>
          <p:nvPr>
            <p:ph type="title"/>
          </p:nvPr>
        </p:nvSpPr>
        <p:spPr/>
        <p:txBody>
          <a:bodyPr/>
          <a:lstStyle/>
          <a:p>
            <a:r>
              <a:rPr lang="en-US" sz="4400" dirty="0">
                <a:solidFill>
                  <a:srgbClr val="0070C0"/>
                </a:solidFill>
                <a:latin typeface="72 Light" panose="020B0303030000000003" pitchFamily="34" charset="0"/>
                <a:cs typeface="72 Light" panose="020B0303030000000003" pitchFamily="34" charset="0"/>
              </a:rPr>
              <a:t>2. Current Efforts to Experiment SMART  Data into Forecasting Systems (</a:t>
            </a:r>
            <a:r>
              <a:rPr lang="en-US" sz="4400" dirty="0" err="1">
                <a:solidFill>
                  <a:srgbClr val="0070C0"/>
                </a:solidFill>
                <a:latin typeface="72 Light" panose="020B0303030000000003" pitchFamily="34" charset="0"/>
                <a:cs typeface="72 Light" panose="020B0303030000000003" pitchFamily="34" charset="0"/>
              </a:rPr>
              <a:t>con’t</a:t>
            </a:r>
            <a:r>
              <a:rPr lang="en-US" sz="4400" dirty="0">
                <a:latin typeface="72 Light" panose="020B0303030000000003" pitchFamily="34" charset="0"/>
                <a:cs typeface="72 Light" panose="020B0303030000000003" pitchFamily="34" charset="0"/>
              </a:rPr>
              <a:t>)</a:t>
            </a:r>
            <a:endParaRPr lang="en-US" dirty="0"/>
          </a:p>
        </p:txBody>
      </p:sp>
      <p:sp>
        <p:nvSpPr>
          <p:cNvPr id="3" name="Content Placeholder 2">
            <a:extLst>
              <a:ext uri="{FF2B5EF4-FFF2-40B4-BE49-F238E27FC236}">
                <a16:creationId xmlns:a16="http://schemas.microsoft.com/office/drawing/2014/main" id="{E6CFD753-A153-E6C0-3EC0-71F6AA317B82}"/>
              </a:ext>
            </a:extLst>
          </p:cNvPr>
          <p:cNvSpPr>
            <a:spLocks noGrp="1"/>
          </p:cNvSpPr>
          <p:nvPr>
            <p:ph idx="1"/>
          </p:nvPr>
        </p:nvSpPr>
        <p:spPr>
          <a:xfrm>
            <a:off x="434898" y="1825624"/>
            <a:ext cx="4202697" cy="4887410"/>
          </a:xfrm>
        </p:spPr>
        <p:txBody>
          <a:bodyPr>
            <a:normAutofit fontScale="70000" lnSpcReduction="20000"/>
          </a:bodyPr>
          <a:lstStyle/>
          <a:p>
            <a:r>
              <a:rPr lang="en-US" sz="2800" dirty="0"/>
              <a:t>Data from SMART cable sensors will be transmitted to a shore station</a:t>
            </a:r>
          </a:p>
          <a:p>
            <a:r>
              <a:rPr lang="en-US" sz="2800" dirty="0"/>
              <a:t> Stored in raw form, processed and transmitted to data repositories , national agencies, and academic institutions  </a:t>
            </a:r>
          </a:p>
          <a:p>
            <a:endParaRPr lang="en-US" sz="2600" dirty="0"/>
          </a:p>
          <a:p>
            <a:pPr marL="0" indent="0">
              <a:buNone/>
            </a:pPr>
            <a:r>
              <a:rPr lang="en-US" sz="3100" b="1" dirty="0">
                <a:solidFill>
                  <a:srgbClr val="0070C0"/>
                </a:solidFill>
              </a:rPr>
              <a:t>Facilities and Users</a:t>
            </a:r>
          </a:p>
          <a:p>
            <a:r>
              <a:rPr lang="en-US" sz="2600" dirty="0"/>
              <a:t>Multinational facility like </a:t>
            </a:r>
            <a:r>
              <a:rPr lang="en-US" sz="2600" b="1" dirty="0" err="1"/>
              <a:t>EarthScope</a:t>
            </a:r>
            <a:r>
              <a:rPr lang="en-US" sz="2600" b="1" dirty="0"/>
              <a:t> Consortium </a:t>
            </a:r>
            <a:r>
              <a:rPr lang="en-US" sz="2600" dirty="0"/>
              <a:t>(merger between IRIS and UNAVCO)  facilitates access to time series </a:t>
            </a:r>
          </a:p>
          <a:p>
            <a:r>
              <a:rPr lang="en-US" sz="2600" dirty="0"/>
              <a:t>This facility allows SMART cable data products to have an immediate user base and wide range of other institutions.</a:t>
            </a:r>
          </a:p>
          <a:p>
            <a:r>
              <a:rPr lang="en-US" sz="2600" dirty="0"/>
              <a:t>Seismic and pressure sensor data to be sent immediately </a:t>
            </a:r>
          </a:p>
          <a:p>
            <a:endParaRPr lang="en-US" dirty="0"/>
          </a:p>
          <a:p>
            <a:endParaRPr lang="en-US" dirty="0"/>
          </a:p>
        </p:txBody>
      </p:sp>
      <p:sp>
        <p:nvSpPr>
          <p:cNvPr id="4" name="Rectangle 2">
            <a:extLst>
              <a:ext uri="{FF2B5EF4-FFF2-40B4-BE49-F238E27FC236}">
                <a16:creationId xmlns:a16="http://schemas.microsoft.com/office/drawing/2014/main" id="{E2D4624D-322D-E8A1-0977-0823A231B6A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Imagen 1">
            <a:extLst>
              <a:ext uri="{FF2B5EF4-FFF2-40B4-BE49-F238E27FC236}">
                <a16:creationId xmlns:a16="http://schemas.microsoft.com/office/drawing/2014/main" id="{79838DE5-C733-219C-3A9C-0694130EA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7595" y="2700411"/>
            <a:ext cx="7119507" cy="24849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26FC908A-4BB8-8136-CAF2-0F9DD0083876}"/>
              </a:ext>
            </a:extLst>
          </p:cNvPr>
          <p:cNvSpPr>
            <a:spLocks noChangeArrowheads="1"/>
          </p:cNvSpPr>
          <p:nvPr/>
        </p:nvSpPr>
        <p:spPr bwMode="auto">
          <a:xfrm>
            <a:off x="7181385" y="59902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Figure 1 </a:t>
            </a:r>
            <a:r>
              <a:rPr kumimoji="0" lang="en-US" altLang="en-US"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Data flow from SMART cables to end users (Bruce et al., 2019)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4322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64ED-410E-2FCE-4134-97028B3FEADC}"/>
              </a:ext>
            </a:extLst>
          </p:cNvPr>
          <p:cNvSpPr>
            <a:spLocks noGrp="1"/>
          </p:cNvSpPr>
          <p:nvPr>
            <p:ph type="title"/>
          </p:nvPr>
        </p:nvSpPr>
        <p:spPr/>
        <p:txBody>
          <a:bodyPr>
            <a:normAutofit/>
          </a:bodyPr>
          <a:lstStyle/>
          <a:p>
            <a:pPr algn="ctr"/>
            <a:r>
              <a:rPr lang="en-US" sz="4400" b="1" i="0" u="none" strike="noStrike" baseline="0" dirty="0">
                <a:solidFill>
                  <a:srgbClr val="0070C0"/>
                </a:solidFill>
                <a:latin typeface="Barlow-Regular"/>
              </a:rPr>
              <a:t>Global TEWS</a:t>
            </a:r>
            <a:br>
              <a:rPr lang="en-US" sz="4400" b="0" i="0" u="none" strike="noStrike" baseline="0" dirty="0">
                <a:latin typeface="Barlow-Regular"/>
              </a:rPr>
            </a:br>
            <a:endParaRPr lang="en-US" dirty="0"/>
          </a:p>
        </p:txBody>
      </p:sp>
      <p:sp>
        <p:nvSpPr>
          <p:cNvPr id="3" name="Content Placeholder 2">
            <a:extLst>
              <a:ext uri="{FF2B5EF4-FFF2-40B4-BE49-F238E27FC236}">
                <a16:creationId xmlns:a16="http://schemas.microsoft.com/office/drawing/2014/main" id="{C5C96532-A068-D930-AF46-7579B9DAFEB2}"/>
              </a:ext>
            </a:extLst>
          </p:cNvPr>
          <p:cNvSpPr>
            <a:spLocks noGrp="1"/>
          </p:cNvSpPr>
          <p:nvPr>
            <p:ph idx="1"/>
          </p:nvPr>
        </p:nvSpPr>
        <p:spPr/>
        <p:txBody>
          <a:bodyPr>
            <a:normAutofit/>
          </a:bodyPr>
          <a:lstStyle/>
          <a:p>
            <a:pPr marL="0" indent="0" algn="l">
              <a:buNone/>
            </a:pPr>
            <a:r>
              <a:rPr lang="en-US" b="1" i="0" dirty="0">
                <a:solidFill>
                  <a:srgbClr val="212121"/>
                </a:solidFill>
                <a:effectLst/>
                <a:highlight>
                  <a:srgbClr val="FFFFFF"/>
                </a:highlight>
                <a:latin typeface="Inter"/>
              </a:rPr>
              <a:t>Global Tsunami Early Warning and Mitigation Programme</a:t>
            </a:r>
          </a:p>
          <a:p>
            <a:pPr algn="l"/>
            <a:r>
              <a:rPr lang="en-US" b="0" i="0" dirty="0">
                <a:solidFill>
                  <a:srgbClr val="212121"/>
                </a:solidFill>
                <a:effectLst/>
                <a:highlight>
                  <a:srgbClr val="FFFFFF"/>
                </a:highlight>
                <a:latin typeface="Inter"/>
              </a:rPr>
              <a:t>Coordinated by IOC-UNESCO, the Global Tsunami Warning System plays a critical role in protecting lives. </a:t>
            </a:r>
          </a:p>
          <a:p>
            <a:pPr algn="l"/>
            <a:endParaRPr lang="en-US" b="0" i="0" dirty="0">
              <a:solidFill>
                <a:srgbClr val="212121"/>
              </a:solidFill>
              <a:effectLst/>
              <a:highlight>
                <a:srgbClr val="FFFFFF"/>
              </a:highlight>
              <a:latin typeface="Inter"/>
            </a:endParaRPr>
          </a:p>
          <a:p>
            <a:pPr algn="l"/>
            <a:r>
              <a:rPr lang="en-US" b="0" i="0" dirty="0">
                <a:solidFill>
                  <a:srgbClr val="212121"/>
                </a:solidFill>
                <a:effectLst/>
                <a:highlight>
                  <a:srgbClr val="FFFFFF"/>
                </a:highlight>
                <a:latin typeface="Inter"/>
              </a:rPr>
              <a:t>The IOC-UNESCO Tsunami Programme supports in coordination  </a:t>
            </a:r>
            <a:r>
              <a:rPr lang="en-US" dirty="0">
                <a:solidFill>
                  <a:srgbClr val="212121"/>
                </a:solidFill>
                <a:highlight>
                  <a:srgbClr val="FFFFFF"/>
                </a:highlight>
                <a:latin typeface="Inter"/>
              </a:rPr>
              <a:t>w</a:t>
            </a:r>
            <a:r>
              <a:rPr lang="en-US" b="0" i="0" dirty="0">
                <a:solidFill>
                  <a:srgbClr val="212121"/>
                </a:solidFill>
                <a:effectLst/>
                <a:highlight>
                  <a:srgbClr val="FFFFFF"/>
                </a:highlight>
                <a:latin typeface="Inter"/>
              </a:rPr>
              <a:t>ith the  Tsunami Service Providers and Tsunami Information Centers, Member States in </a:t>
            </a:r>
            <a:r>
              <a:rPr lang="en-US" b="0" i="0" dirty="0">
                <a:solidFill>
                  <a:srgbClr val="00B0F0"/>
                </a:solidFill>
                <a:effectLst/>
                <a:highlight>
                  <a:srgbClr val="FFFFFF"/>
                </a:highlight>
                <a:latin typeface="Inter"/>
              </a:rPr>
              <a:t>assessing tsunami risk</a:t>
            </a:r>
            <a:r>
              <a:rPr lang="en-US" b="0" i="0" dirty="0">
                <a:solidFill>
                  <a:srgbClr val="212121"/>
                </a:solidFill>
                <a:effectLst/>
                <a:highlight>
                  <a:srgbClr val="FFFFFF"/>
                </a:highlight>
                <a:latin typeface="Inter"/>
              </a:rPr>
              <a:t>, </a:t>
            </a:r>
            <a:r>
              <a:rPr lang="en-US" b="0" i="0" dirty="0">
                <a:solidFill>
                  <a:srgbClr val="C00000"/>
                </a:solidFill>
                <a:effectLst/>
                <a:highlight>
                  <a:srgbClr val="FFFFFF"/>
                </a:highlight>
                <a:latin typeface="Inter"/>
              </a:rPr>
              <a:t>implementing TEWS </a:t>
            </a:r>
            <a:r>
              <a:rPr lang="en-US" b="0" i="0" dirty="0">
                <a:solidFill>
                  <a:srgbClr val="212121"/>
                </a:solidFill>
                <a:effectLst/>
                <a:highlight>
                  <a:srgbClr val="FFFFFF"/>
                </a:highlight>
                <a:latin typeface="Inter"/>
              </a:rPr>
              <a:t>and in </a:t>
            </a:r>
            <a:r>
              <a:rPr lang="en-US" b="0" i="0" dirty="0">
                <a:solidFill>
                  <a:srgbClr val="00B050"/>
                </a:solidFill>
                <a:effectLst/>
                <a:highlight>
                  <a:srgbClr val="FFFFFF"/>
                </a:highlight>
                <a:latin typeface="Inter"/>
              </a:rPr>
              <a:t>educating and building </a:t>
            </a:r>
            <a:r>
              <a:rPr lang="en-US" dirty="0">
                <a:solidFill>
                  <a:srgbClr val="00B050"/>
                </a:solidFill>
                <a:highlight>
                  <a:srgbClr val="FFFFFF"/>
                </a:highlight>
                <a:latin typeface="Inter"/>
              </a:rPr>
              <a:t>c</a:t>
            </a:r>
            <a:r>
              <a:rPr lang="en-US" b="0" i="0" dirty="0">
                <a:solidFill>
                  <a:srgbClr val="00B050"/>
                </a:solidFill>
                <a:effectLst/>
                <a:highlight>
                  <a:srgbClr val="FFFFFF"/>
                </a:highlight>
                <a:latin typeface="Inter"/>
              </a:rPr>
              <a:t>apacities of communities at risk about preparedness measures (Three Strategic Pillars)</a:t>
            </a:r>
            <a:r>
              <a:rPr lang="en-US" b="0" i="0" dirty="0">
                <a:solidFill>
                  <a:srgbClr val="212121"/>
                </a:solidFill>
                <a:effectLst/>
                <a:highlight>
                  <a:srgbClr val="FFFFFF"/>
                </a:highlight>
                <a:latin typeface="Inter"/>
              </a:rPr>
              <a:t>. </a:t>
            </a:r>
          </a:p>
          <a:p>
            <a:pPr marL="0" indent="0" algn="l">
              <a:buNone/>
            </a:pPr>
            <a:endParaRPr lang="en-US" b="0" i="0" dirty="0">
              <a:solidFill>
                <a:srgbClr val="212121"/>
              </a:solidFill>
              <a:effectLst/>
              <a:highlight>
                <a:srgbClr val="FFFFFF"/>
              </a:highlight>
              <a:latin typeface="Inter"/>
            </a:endParaRPr>
          </a:p>
          <a:p>
            <a:endParaRPr lang="en-US" dirty="0"/>
          </a:p>
        </p:txBody>
      </p:sp>
    </p:spTree>
    <p:extLst>
      <p:ext uri="{BB962C8B-B14F-4D97-AF65-F5344CB8AC3E}">
        <p14:creationId xmlns:p14="http://schemas.microsoft.com/office/powerpoint/2010/main" val="3550990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FFA46-C771-6A6F-0F21-8380538C2927}"/>
              </a:ext>
            </a:extLst>
          </p:cNvPr>
          <p:cNvSpPr>
            <a:spLocks noGrp="1"/>
          </p:cNvSpPr>
          <p:nvPr>
            <p:ph type="title"/>
          </p:nvPr>
        </p:nvSpPr>
        <p:spPr>
          <a:xfrm>
            <a:off x="1161585" y="2675731"/>
            <a:ext cx="10515600" cy="1325563"/>
          </a:xfrm>
        </p:spPr>
        <p:txBody>
          <a:bodyPr>
            <a:normAutofit/>
          </a:bodyPr>
          <a:lstStyle/>
          <a:p>
            <a:r>
              <a:rPr lang="en-US" dirty="0">
                <a:solidFill>
                  <a:srgbClr val="0070C0"/>
                </a:solidFill>
                <a:latin typeface="72 Light" panose="020B0303030000000003" pitchFamily="34" charset="0"/>
                <a:cs typeface="72 Light" panose="020B0303030000000003" pitchFamily="34" charset="0"/>
              </a:rPr>
              <a:t>3. C</a:t>
            </a:r>
            <a:r>
              <a:rPr lang="en-US" sz="4400" dirty="0">
                <a:solidFill>
                  <a:srgbClr val="0070C0"/>
                </a:solidFill>
                <a:latin typeface="72 Light" panose="020B0303030000000003" pitchFamily="34" charset="0"/>
                <a:cs typeface="72 Light" panose="020B0303030000000003" pitchFamily="34" charset="0"/>
              </a:rPr>
              <a:t>urrent Efforts to Experiment GNSS Data into Forecasting </a:t>
            </a:r>
            <a:r>
              <a:rPr lang="en-US" dirty="0">
                <a:solidFill>
                  <a:srgbClr val="0070C0"/>
                </a:solidFill>
                <a:latin typeface="72 Light" panose="020B0303030000000003" pitchFamily="34" charset="0"/>
                <a:cs typeface="72 Light" panose="020B0303030000000003" pitchFamily="34" charset="0"/>
              </a:rPr>
              <a:t>S</a:t>
            </a:r>
            <a:r>
              <a:rPr lang="en-US" sz="4400" dirty="0">
                <a:solidFill>
                  <a:srgbClr val="0070C0"/>
                </a:solidFill>
                <a:latin typeface="72 Light" panose="020B0303030000000003" pitchFamily="34" charset="0"/>
                <a:cs typeface="72 Light" panose="020B0303030000000003" pitchFamily="34" charset="0"/>
              </a:rPr>
              <a:t>ystems</a:t>
            </a:r>
            <a:endParaRPr lang="en-US" dirty="0">
              <a:solidFill>
                <a:srgbClr val="0070C0"/>
              </a:solidFill>
            </a:endParaRPr>
          </a:p>
        </p:txBody>
      </p:sp>
      <p:sp>
        <p:nvSpPr>
          <p:cNvPr id="3" name="Content Placeholder 2">
            <a:extLst>
              <a:ext uri="{FF2B5EF4-FFF2-40B4-BE49-F238E27FC236}">
                <a16:creationId xmlns:a16="http://schemas.microsoft.com/office/drawing/2014/main" id="{90472A59-E9EC-FC36-4A8E-D77EDC077662}"/>
              </a:ext>
            </a:extLst>
          </p:cNvPr>
          <p:cNvSpPr>
            <a:spLocks noGrp="1"/>
          </p:cNvSpPr>
          <p:nvPr>
            <p:ph idx="1"/>
          </p:nvPr>
        </p:nvSpPr>
        <p:spPr>
          <a:xfrm>
            <a:off x="1440366" y="108337"/>
            <a:ext cx="10515600" cy="1976941"/>
          </a:xfrm>
        </p:spPr>
        <p:txBody>
          <a:bodyPr/>
          <a:lstStyle/>
          <a:p>
            <a:pPr marL="0" indent="0">
              <a:buNone/>
            </a:pPr>
            <a:endParaRPr lang="en-US" dirty="0">
              <a:solidFill>
                <a:srgbClr val="0070C0"/>
              </a:solidFill>
            </a:endParaRPr>
          </a:p>
          <a:p>
            <a:endParaRPr lang="en-US" u="sng" dirty="0">
              <a:solidFill>
                <a:srgbClr val="C00000"/>
              </a:solidFill>
            </a:endParaRPr>
          </a:p>
          <a:p>
            <a:endParaRPr lang="en-US" u="sng" dirty="0">
              <a:solidFill>
                <a:srgbClr val="C00000"/>
              </a:solidFill>
            </a:endParaRPr>
          </a:p>
          <a:p>
            <a:endParaRPr lang="en-US" u="sng" dirty="0">
              <a:solidFill>
                <a:srgbClr val="C00000"/>
              </a:solidFill>
            </a:endParaRPr>
          </a:p>
          <a:p>
            <a:endParaRPr lang="en-US" u="sng" dirty="0">
              <a:solidFill>
                <a:srgbClr val="C00000"/>
              </a:solidFill>
            </a:endParaRPr>
          </a:p>
          <a:p>
            <a:endParaRPr lang="en-US" dirty="0">
              <a:solidFill>
                <a:srgbClr val="C00000"/>
              </a:solidFill>
            </a:endParaRPr>
          </a:p>
          <a:p>
            <a:endParaRPr lang="en-US" dirty="0">
              <a:solidFill>
                <a:srgbClr val="0070C0"/>
              </a:solidFill>
            </a:endParaRPr>
          </a:p>
          <a:p>
            <a:endParaRPr lang="en-US" dirty="0">
              <a:solidFill>
                <a:srgbClr val="0070C0"/>
              </a:solidFill>
            </a:endParaRPr>
          </a:p>
        </p:txBody>
      </p:sp>
    </p:spTree>
    <p:extLst>
      <p:ext uri="{BB962C8B-B14F-4D97-AF65-F5344CB8AC3E}">
        <p14:creationId xmlns:p14="http://schemas.microsoft.com/office/powerpoint/2010/main" val="4070231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D8FF-F64B-4F11-E524-0AAEF13ADA70}"/>
              </a:ext>
            </a:extLst>
          </p:cNvPr>
          <p:cNvSpPr>
            <a:spLocks noGrp="1"/>
          </p:cNvSpPr>
          <p:nvPr>
            <p:ph type="title"/>
          </p:nvPr>
        </p:nvSpPr>
        <p:spPr/>
        <p:txBody>
          <a:bodyPr/>
          <a:lstStyle/>
          <a:p>
            <a:r>
              <a:rPr lang="en-US" dirty="0">
                <a:solidFill>
                  <a:srgbClr val="0070C0"/>
                </a:solidFill>
                <a:latin typeface="72 Light" panose="020B0303030000000003" pitchFamily="34" charset="0"/>
                <a:cs typeface="72 Light" panose="020B0303030000000003" pitchFamily="34" charset="0"/>
              </a:rPr>
              <a:t>3. C</a:t>
            </a:r>
            <a:r>
              <a:rPr lang="en-US" sz="4400" dirty="0">
                <a:solidFill>
                  <a:srgbClr val="0070C0"/>
                </a:solidFill>
                <a:latin typeface="72 Light" panose="020B0303030000000003" pitchFamily="34" charset="0"/>
                <a:cs typeface="72 Light" panose="020B0303030000000003" pitchFamily="34" charset="0"/>
              </a:rPr>
              <a:t>urrent Efforts to Experiment GNSS Data into Forecasting </a:t>
            </a:r>
            <a:r>
              <a:rPr lang="en-US" dirty="0">
                <a:solidFill>
                  <a:srgbClr val="0070C0"/>
                </a:solidFill>
                <a:latin typeface="72 Light" panose="020B0303030000000003" pitchFamily="34" charset="0"/>
                <a:cs typeface="72 Light" panose="020B0303030000000003" pitchFamily="34" charset="0"/>
              </a:rPr>
              <a:t>S</a:t>
            </a:r>
            <a:r>
              <a:rPr lang="en-US" sz="4400" dirty="0">
                <a:solidFill>
                  <a:srgbClr val="0070C0"/>
                </a:solidFill>
                <a:latin typeface="72 Light" panose="020B0303030000000003" pitchFamily="34" charset="0"/>
                <a:cs typeface="72 Light" panose="020B0303030000000003" pitchFamily="34" charset="0"/>
              </a:rPr>
              <a:t>ystems</a:t>
            </a:r>
            <a:endParaRPr lang="en-US" dirty="0"/>
          </a:p>
        </p:txBody>
      </p:sp>
      <p:sp>
        <p:nvSpPr>
          <p:cNvPr id="3" name="Content Placeholder 2">
            <a:extLst>
              <a:ext uri="{FF2B5EF4-FFF2-40B4-BE49-F238E27FC236}">
                <a16:creationId xmlns:a16="http://schemas.microsoft.com/office/drawing/2014/main" id="{FD5B5E6D-EC5C-3E9C-763C-BD0183DF34DB}"/>
              </a:ext>
            </a:extLst>
          </p:cNvPr>
          <p:cNvSpPr>
            <a:spLocks noGrp="1"/>
          </p:cNvSpPr>
          <p:nvPr>
            <p:ph idx="1"/>
          </p:nvPr>
        </p:nvSpPr>
        <p:spPr>
          <a:xfrm>
            <a:off x="838200" y="1825625"/>
            <a:ext cx="5745480" cy="4351338"/>
          </a:xfrm>
        </p:spPr>
        <p:txBody>
          <a:bodyPr>
            <a:normAutofit/>
          </a:bodyPr>
          <a:lstStyle/>
          <a:p>
            <a:r>
              <a:rPr lang="en-US" sz="2000" b="0" i="0" dirty="0">
                <a:solidFill>
                  <a:srgbClr val="3A3E41"/>
                </a:solidFill>
                <a:effectLst/>
                <a:highlight>
                  <a:srgbClr val="FFFFFF"/>
                </a:highlight>
                <a:latin typeface="72 Light" panose="020B0303030000000003" pitchFamily="34" charset="0"/>
                <a:cs typeface="72 Light" panose="020B0303030000000003" pitchFamily="34" charset="0"/>
              </a:rPr>
              <a:t>Global Navigation Satellite System (GNSS) displacement data in the near-field has ability to track the motions of large earthquakes.</a:t>
            </a:r>
            <a:br>
              <a:rPr lang="en-US" sz="2000" b="0" i="0" dirty="0">
                <a:solidFill>
                  <a:srgbClr val="3A3E41"/>
                </a:solidFill>
                <a:effectLst/>
                <a:highlight>
                  <a:srgbClr val="FFFFFF"/>
                </a:highlight>
                <a:latin typeface="72 Light" panose="020B0303030000000003" pitchFamily="34" charset="0"/>
                <a:cs typeface="72 Light" panose="020B0303030000000003" pitchFamily="34" charset="0"/>
              </a:rPr>
            </a:br>
            <a:endParaRPr lang="en-US" sz="2000" b="0" i="0" dirty="0">
              <a:solidFill>
                <a:srgbClr val="3A3E41"/>
              </a:solidFill>
              <a:effectLst/>
              <a:highlight>
                <a:srgbClr val="FFFFFF"/>
              </a:highlight>
              <a:latin typeface="72 Light" panose="020B0303030000000003" pitchFamily="34" charset="0"/>
              <a:cs typeface="72 Light" panose="020B0303030000000003" pitchFamily="34" charset="0"/>
            </a:endParaRPr>
          </a:p>
          <a:p>
            <a:r>
              <a:rPr lang="en-US" sz="2000" b="0" i="0" dirty="0">
                <a:solidFill>
                  <a:srgbClr val="3A3E41"/>
                </a:solidFill>
                <a:effectLst/>
                <a:highlight>
                  <a:srgbClr val="FFFFFF"/>
                </a:highlight>
                <a:latin typeface="72 Light" panose="020B0303030000000003" pitchFamily="34" charset="0"/>
                <a:cs typeface="72 Light" panose="020B0303030000000003" pitchFamily="34" charset="0"/>
              </a:rPr>
              <a:t> Research efforts</a:t>
            </a:r>
            <a:r>
              <a:rPr lang="en-US" sz="2000" dirty="0">
                <a:solidFill>
                  <a:srgbClr val="000000"/>
                </a:solidFill>
                <a:highlight>
                  <a:srgbClr val="FFFFFF"/>
                </a:highlight>
                <a:latin typeface="72 Light" panose="020B0303030000000003" pitchFamily="34" charset="0"/>
                <a:cs typeface="72 Light" panose="020B0303030000000003" pitchFamily="34" charset="0"/>
              </a:rPr>
              <a:t> aimed to </a:t>
            </a:r>
            <a:r>
              <a:rPr lang="en-US" sz="2000" b="0" i="0" dirty="0">
                <a:solidFill>
                  <a:srgbClr val="000000"/>
                </a:solidFill>
                <a:effectLst/>
                <a:highlight>
                  <a:srgbClr val="FFFFFF"/>
                </a:highlight>
                <a:latin typeface="72 Light" panose="020B0303030000000003" pitchFamily="34" charset="0"/>
                <a:cs typeface="72 Light" panose="020B0303030000000003" pitchFamily="34" charset="0"/>
              </a:rPr>
              <a:t>forecast tsunami wave heights based only on Global Navigation Satellite System (GNSS) data, which is available within minutes from an extensive network of stations. </a:t>
            </a:r>
          </a:p>
          <a:p>
            <a:r>
              <a:rPr lang="en-US" sz="2000" b="0" i="0" dirty="0">
                <a:solidFill>
                  <a:srgbClr val="000000"/>
                </a:solidFill>
                <a:effectLst/>
                <a:highlight>
                  <a:srgbClr val="FFFFFF"/>
                </a:highlight>
                <a:latin typeface="72 Light" panose="020B0303030000000003" pitchFamily="34" charset="0"/>
                <a:cs typeface="72 Light" panose="020B0303030000000003" pitchFamily="34" charset="0"/>
              </a:rPr>
              <a:t>The model performs well even when only the initial 4 min of GNSS data is used.</a:t>
            </a:r>
            <a:endParaRPr lang="en-US" sz="2000" dirty="0">
              <a:latin typeface="72 Light" panose="020B0303030000000003" pitchFamily="34" charset="0"/>
              <a:cs typeface="72 Light" panose="020B0303030000000003" pitchFamily="34" charset="0"/>
            </a:endParaRPr>
          </a:p>
        </p:txBody>
      </p:sp>
      <p:pic>
        <p:nvPicPr>
          <p:cNvPr id="4" name="Picture 3">
            <a:extLst>
              <a:ext uri="{FF2B5EF4-FFF2-40B4-BE49-F238E27FC236}">
                <a16:creationId xmlns:a16="http://schemas.microsoft.com/office/drawing/2014/main" id="{1A67FBCE-6637-3ECC-9D99-DE9901A0695C}"/>
              </a:ext>
            </a:extLst>
          </p:cNvPr>
          <p:cNvPicPr>
            <a:picLocks noChangeAspect="1"/>
          </p:cNvPicPr>
          <p:nvPr/>
        </p:nvPicPr>
        <p:blipFill>
          <a:blip r:embed="rId2"/>
          <a:stretch>
            <a:fillRect/>
          </a:stretch>
        </p:blipFill>
        <p:spPr>
          <a:xfrm>
            <a:off x="6583680" y="1690688"/>
            <a:ext cx="5490317" cy="3788877"/>
          </a:xfrm>
          <a:prstGeom prst="rect">
            <a:avLst/>
          </a:prstGeom>
        </p:spPr>
      </p:pic>
    </p:spTree>
    <p:extLst>
      <p:ext uri="{BB962C8B-B14F-4D97-AF65-F5344CB8AC3E}">
        <p14:creationId xmlns:p14="http://schemas.microsoft.com/office/powerpoint/2010/main" val="841014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3CF5-152C-4C23-A2A8-5EC40547230E}"/>
              </a:ext>
            </a:extLst>
          </p:cNvPr>
          <p:cNvSpPr>
            <a:spLocks noGrp="1"/>
          </p:cNvSpPr>
          <p:nvPr>
            <p:ph type="title"/>
          </p:nvPr>
        </p:nvSpPr>
        <p:spPr>
          <a:xfrm>
            <a:off x="838200" y="365125"/>
            <a:ext cx="6214241" cy="1325563"/>
          </a:xfrm>
        </p:spPr>
        <p:txBody>
          <a:bodyPr>
            <a:normAutofit fontScale="90000"/>
          </a:bodyPr>
          <a:lstStyle/>
          <a:p>
            <a:r>
              <a:rPr lang="en-US" dirty="0"/>
              <a:t>979  GNSS Stations in 62 countries, 201 PROVIDERS</a:t>
            </a:r>
            <a:br>
              <a:rPr lang="en-US" dirty="0"/>
            </a:br>
            <a:r>
              <a:rPr lang="en-US" dirty="0">
                <a:hlinkClick r:id="rId2"/>
              </a:rPr>
              <a:t>SONEL</a:t>
            </a:r>
            <a:endParaRPr lang="en-US" dirty="0"/>
          </a:p>
        </p:txBody>
      </p:sp>
      <p:pic>
        <p:nvPicPr>
          <p:cNvPr id="5" name="Picture 4">
            <a:extLst>
              <a:ext uri="{FF2B5EF4-FFF2-40B4-BE49-F238E27FC236}">
                <a16:creationId xmlns:a16="http://schemas.microsoft.com/office/drawing/2014/main" id="{A4ECB958-214C-E7CE-30A8-47788FAB4171}"/>
              </a:ext>
            </a:extLst>
          </p:cNvPr>
          <p:cNvPicPr>
            <a:picLocks noChangeAspect="1"/>
          </p:cNvPicPr>
          <p:nvPr/>
        </p:nvPicPr>
        <p:blipFill rotWithShape="1">
          <a:blip r:embed="rId3"/>
          <a:srcRect l="22069" t="30038" r="4397" b="5324"/>
          <a:stretch/>
        </p:blipFill>
        <p:spPr>
          <a:xfrm>
            <a:off x="2921876" y="1870842"/>
            <a:ext cx="8965324" cy="4432847"/>
          </a:xfrm>
          <a:prstGeom prst="rect">
            <a:avLst/>
          </a:prstGeom>
        </p:spPr>
      </p:pic>
      <p:sp>
        <p:nvSpPr>
          <p:cNvPr id="7" name="TextBox 6">
            <a:extLst>
              <a:ext uri="{FF2B5EF4-FFF2-40B4-BE49-F238E27FC236}">
                <a16:creationId xmlns:a16="http://schemas.microsoft.com/office/drawing/2014/main" id="{05F20A80-8F9A-36BA-F9EC-F98A14ADE47C}"/>
              </a:ext>
            </a:extLst>
          </p:cNvPr>
          <p:cNvSpPr txBox="1"/>
          <p:nvPr/>
        </p:nvSpPr>
        <p:spPr>
          <a:xfrm>
            <a:off x="304800" y="2612611"/>
            <a:ext cx="2270234" cy="2862322"/>
          </a:xfrm>
          <a:prstGeom prst="rect">
            <a:avLst/>
          </a:prstGeom>
          <a:noFill/>
        </p:spPr>
        <p:txBody>
          <a:bodyPr wrap="square">
            <a:spAutoFit/>
          </a:bodyPr>
          <a:lstStyle/>
          <a:p>
            <a:r>
              <a:rPr lang="en-US" b="1" i="0" dirty="0">
                <a:solidFill>
                  <a:srgbClr val="363636"/>
                </a:solidFill>
                <a:effectLst/>
                <a:latin typeface="Arial" panose="020B0604020202020204" pitchFamily="34" charset="0"/>
              </a:rPr>
              <a:t>SONEL</a:t>
            </a:r>
            <a:r>
              <a:rPr lang="en-US" b="0" i="0" dirty="0">
                <a:solidFill>
                  <a:srgbClr val="363636"/>
                </a:solidFill>
                <a:effectLst/>
                <a:latin typeface="Arial" panose="020B0604020202020204" pitchFamily="34" charset="0"/>
              </a:rPr>
              <a:t> serves as the </a:t>
            </a:r>
            <a:r>
              <a:rPr lang="en-US" b="1" i="0" dirty="0">
                <a:solidFill>
                  <a:srgbClr val="0070C0"/>
                </a:solidFill>
                <a:effectLst/>
                <a:latin typeface="Arial" panose="020B0604020202020204" pitchFamily="34" charset="0"/>
              </a:rPr>
              <a:t>GNSS data assembly </a:t>
            </a:r>
            <a:r>
              <a:rPr lang="en-US" b="1" i="0" dirty="0" err="1">
                <a:solidFill>
                  <a:srgbClr val="0070C0"/>
                </a:solidFill>
                <a:effectLst/>
                <a:latin typeface="Arial" panose="020B0604020202020204" pitchFamily="34" charset="0"/>
              </a:rPr>
              <a:t>centre</a:t>
            </a:r>
            <a:r>
              <a:rPr lang="en-US" b="1" i="0" dirty="0">
                <a:solidFill>
                  <a:srgbClr val="0070C0"/>
                </a:solidFill>
                <a:effectLst/>
                <a:latin typeface="Arial" panose="020B0604020202020204" pitchFamily="34" charset="0"/>
              </a:rPr>
              <a:t> </a:t>
            </a:r>
            <a:r>
              <a:rPr lang="en-US" b="0" i="0" dirty="0">
                <a:solidFill>
                  <a:srgbClr val="363636"/>
                </a:solidFill>
                <a:effectLst/>
                <a:latin typeface="Arial" panose="020B0604020202020204" pitchFamily="34" charset="0"/>
              </a:rPr>
              <a:t>for the Global Sea Level Observing System (</a:t>
            </a:r>
            <a:r>
              <a:rPr lang="en-US" b="0" i="0" u="none" strike="noStrike" dirty="0">
                <a:solidFill>
                  <a:srgbClr val="2F1FFF"/>
                </a:solidFill>
                <a:effectLst/>
                <a:latin typeface="Arial" panose="020B0604020202020204" pitchFamily="34" charset="0"/>
                <a:hlinkClick r:id="rId4"/>
              </a:rPr>
              <a:t>GLOSS</a:t>
            </a:r>
            <a:r>
              <a:rPr lang="en-US" b="0" i="0" dirty="0">
                <a:solidFill>
                  <a:srgbClr val="363636"/>
                </a:solidFill>
                <a:effectLst/>
                <a:latin typeface="Arial" panose="020B0604020202020204" pitchFamily="34" charset="0"/>
              </a:rPr>
              <a:t>), which is developed under the auspices of the IOC/UNESCO</a:t>
            </a:r>
            <a:r>
              <a:rPr lang="en-US" b="0" i="0" dirty="0">
                <a:solidFill>
                  <a:srgbClr val="363636"/>
                </a:solidFill>
                <a:effectLst/>
                <a:highlight>
                  <a:srgbClr val="A7CAE2"/>
                </a:highlight>
                <a:latin typeface="Arial" panose="020B0604020202020204" pitchFamily="34" charset="0"/>
              </a:rPr>
              <a:t>.</a:t>
            </a:r>
            <a:endParaRPr lang="en-US" dirty="0"/>
          </a:p>
        </p:txBody>
      </p:sp>
      <p:sp>
        <p:nvSpPr>
          <p:cNvPr id="8" name="Rectangle 1">
            <a:extLst>
              <a:ext uri="{FF2B5EF4-FFF2-40B4-BE49-F238E27FC236}">
                <a16:creationId xmlns:a16="http://schemas.microsoft.com/office/drawing/2014/main" id="{77771F7D-BF00-413A-996E-F9C92E7CF708}"/>
              </a:ext>
            </a:extLst>
          </p:cNvPr>
          <p:cNvSpPr>
            <a:spLocks noChangeArrowheads="1"/>
          </p:cNvSpPr>
          <p:nvPr/>
        </p:nvSpPr>
        <p:spPr bwMode="auto">
          <a:xfrm>
            <a:off x="7178566" y="404659"/>
            <a:ext cx="4338520" cy="12464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Inter"/>
              </a:rPr>
              <a:t>Several GNSS are currently available:</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lvl="1" eaLnBrk="0" fontAlgn="base" hangingPunct="0">
              <a:spcBef>
                <a:spcPct val="0"/>
              </a:spcBef>
              <a:spcAft>
                <a:spcPct val="0"/>
              </a:spcAft>
              <a:buFontTx/>
              <a:buChar char="•"/>
            </a:pPr>
            <a:r>
              <a:rPr kumimoji="0" lang="en-US" altLang="en-US" sz="1200" b="0" i="0" u="sng" strike="noStrike" cap="none" normalizeH="0" baseline="0" dirty="0">
                <a:ln>
                  <a:noFill/>
                </a:ln>
                <a:solidFill>
                  <a:srgbClr val="000000"/>
                </a:solidFill>
                <a:effectLst/>
                <a:latin typeface="Arial" panose="020B0604020202020204" pitchFamily="34" charset="0"/>
                <a:ea typeface="Inter"/>
                <a:hlinkClick r:id="rId5"/>
              </a:rPr>
              <a:t>Galileo</a:t>
            </a:r>
            <a:r>
              <a:rPr kumimoji="0" lang="en-US" altLang="en-US" sz="1200" b="0" i="0" u="none" strike="noStrike" cap="none" normalizeH="0" baseline="0" dirty="0">
                <a:ln>
                  <a:noFill/>
                </a:ln>
                <a:solidFill>
                  <a:srgbClr val="000000"/>
                </a:solidFill>
                <a:effectLst/>
                <a:latin typeface="Arial" panose="020B0604020202020204" pitchFamily="34" charset="0"/>
                <a:ea typeface="Inter"/>
              </a:rPr>
              <a:t> (EU)</a:t>
            </a:r>
          </a:p>
          <a:p>
            <a:pPr lvl="1" eaLnBrk="0" fontAlgn="base" hangingPunct="0">
              <a:spcBef>
                <a:spcPct val="0"/>
              </a:spcBef>
              <a:spcAft>
                <a:spcPct val="0"/>
              </a:spcAft>
              <a:buFontTx/>
              <a:buChar char="•"/>
            </a:pPr>
            <a:r>
              <a:rPr kumimoji="0" lang="en-US" altLang="en-US" sz="1200" b="0" i="0" u="none" strike="noStrike" cap="none" normalizeH="0" baseline="0" dirty="0">
                <a:ln>
                  <a:noFill/>
                </a:ln>
                <a:solidFill>
                  <a:srgbClr val="000000"/>
                </a:solidFill>
                <a:effectLst/>
                <a:latin typeface="Arial" panose="020B0604020202020204" pitchFamily="34" charset="0"/>
                <a:ea typeface="Inter"/>
              </a:rPr>
              <a:t>GPS (USA)</a:t>
            </a:r>
          </a:p>
          <a:p>
            <a:pPr lvl="1" eaLnBrk="0" fontAlgn="base" hangingPunct="0">
              <a:spcBef>
                <a:spcPct val="0"/>
              </a:spcBef>
              <a:spcAft>
                <a:spcPct val="0"/>
              </a:spcAft>
              <a:buFontTx/>
              <a:buChar char="•"/>
            </a:pPr>
            <a:r>
              <a:rPr kumimoji="0" lang="en-US" altLang="en-US" sz="1200" b="0" i="0" u="none" strike="noStrike" cap="none" normalizeH="0" baseline="0" dirty="0">
                <a:ln>
                  <a:noFill/>
                </a:ln>
                <a:solidFill>
                  <a:srgbClr val="000000"/>
                </a:solidFill>
                <a:effectLst/>
                <a:latin typeface="Arial" panose="020B0604020202020204" pitchFamily="34" charset="0"/>
                <a:ea typeface="Inter"/>
              </a:rPr>
              <a:t>GLONASS (Russia)</a:t>
            </a:r>
          </a:p>
          <a:p>
            <a:pPr lvl="1" eaLnBrk="0" fontAlgn="base" hangingPunct="0">
              <a:spcBef>
                <a:spcPct val="0"/>
              </a:spcBef>
              <a:spcAft>
                <a:spcPct val="0"/>
              </a:spcAft>
              <a:buFontTx/>
              <a:buChar char="•"/>
            </a:pPr>
            <a:r>
              <a:rPr kumimoji="0" lang="en-US" altLang="en-US" sz="1200" b="0" i="0" u="none" strike="noStrike" cap="none" normalizeH="0" baseline="0" dirty="0" err="1">
                <a:ln>
                  <a:noFill/>
                </a:ln>
                <a:solidFill>
                  <a:srgbClr val="000000"/>
                </a:solidFill>
                <a:effectLst/>
                <a:latin typeface="Arial" panose="020B0604020202020204" pitchFamily="34" charset="0"/>
                <a:ea typeface="Inter"/>
              </a:rPr>
              <a:t>BeiDou</a:t>
            </a:r>
            <a:r>
              <a:rPr kumimoji="0" lang="en-US" altLang="en-US" sz="1200" b="0" i="0" u="none" strike="noStrike" cap="none" normalizeH="0" baseline="0" dirty="0">
                <a:ln>
                  <a:noFill/>
                </a:ln>
                <a:solidFill>
                  <a:srgbClr val="000000"/>
                </a:solidFill>
                <a:effectLst/>
                <a:latin typeface="Arial" panose="020B0604020202020204" pitchFamily="34" charset="0"/>
                <a:ea typeface="Inter"/>
              </a:rPr>
              <a:t> (China)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7453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D8FF-F64B-4F11-E524-0AAEF13ADA70}"/>
              </a:ext>
            </a:extLst>
          </p:cNvPr>
          <p:cNvSpPr>
            <a:spLocks noGrp="1"/>
          </p:cNvSpPr>
          <p:nvPr>
            <p:ph type="title"/>
          </p:nvPr>
        </p:nvSpPr>
        <p:spPr/>
        <p:txBody>
          <a:bodyPr/>
          <a:lstStyle/>
          <a:p>
            <a:pPr algn="ctr"/>
            <a:r>
              <a:rPr lang="en-US" dirty="0">
                <a:solidFill>
                  <a:srgbClr val="0070C0"/>
                </a:solidFill>
              </a:rPr>
              <a:t>Key Points</a:t>
            </a:r>
          </a:p>
        </p:txBody>
      </p:sp>
      <p:sp>
        <p:nvSpPr>
          <p:cNvPr id="3" name="Content Placeholder 2">
            <a:extLst>
              <a:ext uri="{FF2B5EF4-FFF2-40B4-BE49-F238E27FC236}">
                <a16:creationId xmlns:a16="http://schemas.microsoft.com/office/drawing/2014/main" id="{FD5B5E6D-EC5C-3E9C-763C-BD0183DF34DB}"/>
              </a:ext>
            </a:extLst>
          </p:cNvPr>
          <p:cNvSpPr>
            <a:spLocks noGrp="1"/>
          </p:cNvSpPr>
          <p:nvPr>
            <p:ph idx="1"/>
          </p:nvPr>
        </p:nvSpPr>
        <p:spPr>
          <a:xfrm>
            <a:off x="732323" y="1459865"/>
            <a:ext cx="10515600" cy="4351338"/>
          </a:xfrm>
        </p:spPr>
        <p:txBody>
          <a:bodyPr>
            <a:noAutofit/>
          </a:bodyPr>
          <a:lstStyle/>
          <a:p>
            <a:pPr marL="0" indent="0">
              <a:buNone/>
            </a:pPr>
            <a:endParaRPr lang="en-US" sz="2000" dirty="0">
              <a:solidFill>
                <a:srgbClr val="0070C0"/>
              </a:solidFill>
            </a:endParaRPr>
          </a:p>
          <a:p>
            <a:r>
              <a:rPr lang="en-US" sz="2000" dirty="0">
                <a:solidFill>
                  <a:schemeClr val="tx1">
                    <a:lumMod val="50000"/>
                    <a:lumOff val="50000"/>
                  </a:schemeClr>
                </a:solidFill>
                <a:latin typeface="72 Light" panose="020B0303030000000003" pitchFamily="34" charset="0"/>
                <a:cs typeface="72 Light" panose="020B0303030000000003" pitchFamily="34" charset="0"/>
              </a:rPr>
              <a:t>Rich, diverse  real time  data exchange -  TEWS architectures/ infrastructures and users ( global to national level )</a:t>
            </a:r>
            <a:br>
              <a:rPr lang="en-US" sz="2000" dirty="0">
                <a:solidFill>
                  <a:schemeClr val="tx1">
                    <a:lumMod val="50000"/>
                    <a:lumOff val="50000"/>
                  </a:schemeClr>
                </a:solidFill>
                <a:latin typeface="72 Light" panose="020B0303030000000003" pitchFamily="34" charset="0"/>
                <a:cs typeface="72 Light" panose="020B0303030000000003" pitchFamily="34" charset="0"/>
              </a:rPr>
            </a:br>
            <a:endParaRPr lang="en-US" sz="2000" dirty="0">
              <a:solidFill>
                <a:schemeClr val="tx1">
                  <a:lumMod val="50000"/>
                  <a:lumOff val="50000"/>
                </a:schemeClr>
              </a:solidFill>
              <a:latin typeface="72 Light" panose="020B0303030000000003" pitchFamily="34" charset="0"/>
              <a:cs typeface="72 Light" panose="020B0303030000000003" pitchFamily="34" charset="0"/>
            </a:endParaRPr>
          </a:p>
          <a:p>
            <a:r>
              <a:rPr lang="en-US" sz="2000" dirty="0">
                <a:solidFill>
                  <a:schemeClr val="tx1">
                    <a:lumMod val="50000"/>
                    <a:lumOff val="50000"/>
                  </a:schemeClr>
                </a:solidFill>
                <a:latin typeface="72 Light" panose="020B0303030000000003" pitchFamily="34" charset="0"/>
                <a:cs typeface="72 Light" panose="020B0303030000000003" pitchFamily="34" charset="0"/>
              </a:rPr>
              <a:t> More diverse and novel  data emerging to improve the effectiveness of TEWS : ODTP goals/objectives ( addressing also </a:t>
            </a:r>
            <a:r>
              <a:rPr lang="en-US" sz="2000">
                <a:solidFill>
                  <a:schemeClr val="tx1">
                    <a:lumMod val="50000"/>
                    <a:lumOff val="50000"/>
                  </a:schemeClr>
                </a:solidFill>
                <a:latin typeface="72 Light" panose="020B0303030000000003" pitchFamily="34" charset="0"/>
                <a:cs typeface="72 Light" panose="020B0303030000000003" pitchFamily="34" charset="0"/>
              </a:rPr>
              <a:t>non-seismic tsunamis</a:t>
            </a:r>
            <a:br>
              <a:rPr lang="en-US" sz="2000" dirty="0">
                <a:solidFill>
                  <a:schemeClr val="tx1">
                    <a:lumMod val="50000"/>
                    <a:lumOff val="50000"/>
                  </a:schemeClr>
                </a:solidFill>
                <a:latin typeface="72 Light" panose="020B0303030000000003" pitchFamily="34" charset="0"/>
                <a:cs typeface="72 Light" panose="020B0303030000000003" pitchFamily="34" charset="0"/>
              </a:rPr>
            </a:br>
            <a:endParaRPr lang="en-US" sz="2000" dirty="0">
              <a:solidFill>
                <a:schemeClr val="tx1">
                  <a:lumMod val="50000"/>
                  <a:lumOff val="50000"/>
                </a:schemeClr>
              </a:solidFill>
              <a:latin typeface="72 Light" panose="020B0303030000000003" pitchFamily="34" charset="0"/>
              <a:cs typeface="72 Light" panose="020B0303030000000003" pitchFamily="34" charset="0"/>
            </a:endParaRPr>
          </a:p>
          <a:p>
            <a:r>
              <a:rPr lang="en-US" sz="2000" dirty="0">
                <a:solidFill>
                  <a:schemeClr val="tx1">
                    <a:lumMod val="50000"/>
                    <a:lumOff val="50000"/>
                  </a:schemeClr>
                </a:solidFill>
                <a:latin typeface="72 Light" panose="020B0303030000000003" pitchFamily="34" charset="0"/>
                <a:cs typeface="72 Light" panose="020B0303030000000003" pitchFamily="34" charset="0"/>
              </a:rPr>
              <a:t>NB:- Ocean Bottom Pressure (OBP) is now a GOOS Essential Ocean Variable (EOV).</a:t>
            </a:r>
            <a:br>
              <a:rPr lang="en-US" sz="2000" dirty="0">
                <a:solidFill>
                  <a:schemeClr val="tx1">
                    <a:lumMod val="50000"/>
                    <a:lumOff val="50000"/>
                  </a:schemeClr>
                </a:solidFill>
                <a:effectLst/>
                <a:latin typeface="72 Light" panose="020B0303030000000003" pitchFamily="34" charset="0"/>
                <a:ea typeface="Barlow" panose="00000500000000000000" pitchFamily="2" charset="0"/>
                <a:cs typeface="72 Light" panose="020B0303030000000003" pitchFamily="34" charset="0"/>
              </a:rPr>
            </a:br>
            <a:endParaRPr lang="en-US" sz="2000" dirty="0">
              <a:solidFill>
                <a:schemeClr val="tx1">
                  <a:lumMod val="50000"/>
                  <a:lumOff val="50000"/>
                </a:schemeClr>
              </a:solidFill>
              <a:latin typeface="72 Light" panose="020B0303030000000003" pitchFamily="34" charset="0"/>
              <a:cs typeface="72 Light" panose="020B0303030000000003" pitchFamily="34" charset="0"/>
            </a:endParaRPr>
          </a:p>
          <a:p>
            <a:r>
              <a:rPr lang="en-US" sz="2000" dirty="0">
                <a:solidFill>
                  <a:schemeClr val="tx1">
                    <a:lumMod val="50000"/>
                    <a:lumOff val="50000"/>
                  </a:schemeClr>
                </a:solidFill>
                <a:latin typeface="72 Light" panose="020B0303030000000003" pitchFamily="34" charset="0"/>
                <a:cs typeface="72 Light" panose="020B0303030000000003" pitchFamily="34" charset="0"/>
              </a:rPr>
              <a:t>Greater possibility to contribute to MHEWS (opportunity)</a:t>
            </a:r>
          </a:p>
        </p:txBody>
      </p:sp>
    </p:spTree>
    <p:extLst>
      <p:ext uri="{BB962C8B-B14F-4D97-AF65-F5344CB8AC3E}">
        <p14:creationId xmlns:p14="http://schemas.microsoft.com/office/powerpoint/2010/main" val="1103136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0E5F4-6484-1973-3041-CC270678FC6F}"/>
              </a:ext>
            </a:extLst>
          </p:cNvPr>
          <p:cNvSpPr>
            <a:spLocks noGrp="1"/>
          </p:cNvSpPr>
          <p:nvPr>
            <p:ph type="title"/>
          </p:nvPr>
        </p:nvSpPr>
        <p:spPr>
          <a:xfrm>
            <a:off x="284960" y="287066"/>
            <a:ext cx="11622080" cy="1325563"/>
          </a:xfrm>
        </p:spPr>
        <p:txBody>
          <a:bodyPr>
            <a:normAutofit fontScale="90000"/>
          </a:bodyPr>
          <a:lstStyle/>
          <a:p>
            <a:pPr algn="ctr"/>
            <a:br>
              <a:rPr lang="en-US" sz="4400" dirty="0">
                <a:solidFill>
                  <a:srgbClr val="0070C0"/>
                </a:solidFill>
                <a:latin typeface="72 Light" panose="020B0303030000000003" pitchFamily="34" charset="0"/>
                <a:cs typeface="72 Light" panose="020B0303030000000003" pitchFamily="34" charset="0"/>
              </a:rPr>
            </a:br>
            <a:r>
              <a:rPr lang="en-US" sz="3600" dirty="0">
                <a:solidFill>
                  <a:srgbClr val="0070C0"/>
                </a:solidFill>
                <a:latin typeface="72 Light" panose="020B0303030000000003" pitchFamily="34" charset="0"/>
                <a:cs typeface="72 Light" panose="020B0303030000000003" pitchFamily="34" charset="0"/>
              </a:rPr>
              <a:t>TSPs and NTWC </a:t>
            </a:r>
            <a:br>
              <a:rPr lang="en-US" sz="3600" dirty="0">
                <a:solidFill>
                  <a:srgbClr val="0070C0"/>
                </a:solidFill>
                <a:latin typeface="72 Light" panose="020B0303030000000003" pitchFamily="34" charset="0"/>
                <a:cs typeface="72 Light" panose="020B0303030000000003" pitchFamily="34" charset="0"/>
              </a:rPr>
            </a:br>
            <a:r>
              <a:rPr lang="en-US" sz="3600" dirty="0">
                <a:solidFill>
                  <a:srgbClr val="0070C0"/>
                </a:solidFill>
                <a:latin typeface="72 Light" panose="020B0303030000000003" pitchFamily="34" charset="0"/>
                <a:cs typeface="72 Light" panose="020B0303030000000003" pitchFamily="34" charset="0"/>
              </a:rPr>
              <a:t>Critical Architectures / Infrastructures  in TEWS (Data) </a:t>
            </a:r>
            <a:br>
              <a:rPr lang="en-US" sz="4400" dirty="0">
                <a:solidFill>
                  <a:srgbClr val="0070C0"/>
                </a:solidFill>
                <a:latin typeface="72 Light" panose="020B0303030000000003" pitchFamily="34" charset="0"/>
                <a:cs typeface="72 Light" panose="020B0303030000000003" pitchFamily="34" charset="0"/>
              </a:rPr>
            </a:br>
            <a:br>
              <a:rPr lang="en-US" sz="4400" dirty="0">
                <a:solidFill>
                  <a:srgbClr val="0070C0"/>
                </a:solidFill>
                <a:latin typeface="72 Light" panose="020B0303030000000003" pitchFamily="34" charset="0"/>
                <a:cs typeface="72 Light" panose="020B0303030000000003" pitchFamily="34" charset="0"/>
              </a:rPr>
            </a:br>
            <a:endParaRPr lang="en-US" dirty="0">
              <a:solidFill>
                <a:srgbClr val="0070C0"/>
              </a:solidFill>
            </a:endParaRPr>
          </a:p>
        </p:txBody>
      </p:sp>
      <p:sp>
        <p:nvSpPr>
          <p:cNvPr id="3" name="Content Placeholder 2">
            <a:extLst>
              <a:ext uri="{FF2B5EF4-FFF2-40B4-BE49-F238E27FC236}">
                <a16:creationId xmlns:a16="http://schemas.microsoft.com/office/drawing/2014/main" id="{FEE5FEDE-6573-F580-6786-00C0A9F7079D}"/>
              </a:ext>
            </a:extLst>
          </p:cNvPr>
          <p:cNvSpPr>
            <a:spLocks noGrp="1"/>
          </p:cNvSpPr>
          <p:nvPr>
            <p:ph idx="1"/>
          </p:nvPr>
        </p:nvSpPr>
        <p:spPr>
          <a:xfrm>
            <a:off x="457200" y="1243638"/>
            <a:ext cx="4650509" cy="4749647"/>
          </a:xfrm>
        </p:spPr>
        <p:txBody>
          <a:bodyPr>
            <a:normAutofit fontScale="25000" lnSpcReduction="20000"/>
          </a:bodyPr>
          <a:lstStyle/>
          <a:p>
            <a:pPr marL="0" indent="0" algn="l">
              <a:buNone/>
            </a:pPr>
            <a:endParaRPr lang="en-US" sz="2900" b="0" i="0" dirty="0">
              <a:solidFill>
                <a:srgbClr val="0070C0"/>
              </a:solidFill>
              <a:effectLst/>
              <a:latin typeface="Arial" panose="020B0604020202020204" pitchFamily="34" charset="0"/>
            </a:endParaRPr>
          </a:p>
          <a:p>
            <a:pPr marL="0" indent="0" algn="l">
              <a:buNone/>
            </a:pPr>
            <a:r>
              <a:rPr lang="en-US" sz="8000" b="0" i="0" dirty="0">
                <a:solidFill>
                  <a:srgbClr val="0070C0"/>
                </a:solidFill>
                <a:effectLst/>
                <a:latin typeface="72 Light" panose="020B0303030000000003" pitchFamily="34" charset="0"/>
                <a:cs typeface="72 Light" panose="020B0303030000000003" pitchFamily="34" charset="0"/>
              </a:rPr>
              <a:t>Tsunami Service Providers (TSPs) </a:t>
            </a:r>
          </a:p>
          <a:p>
            <a:pPr algn="l"/>
            <a:endParaRPr lang="en-US" sz="8000" b="0" i="0" dirty="0">
              <a:solidFill>
                <a:srgbClr val="0070C0"/>
              </a:solidFill>
              <a:effectLst/>
              <a:latin typeface="72 Light" panose="020B0303030000000003" pitchFamily="34" charset="0"/>
              <a:cs typeface="72 Light" panose="020B0303030000000003" pitchFamily="34" charset="0"/>
            </a:endParaRPr>
          </a:p>
          <a:p>
            <a:pPr algn="l"/>
            <a:r>
              <a:rPr lang="en-US" sz="8000" b="1" dirty="0">
                <a:solidFill>
                  <a:srgbClr val="000000"/>
                </a:solidFill>
                <a:effectLst/>
                <a:latin typeface="72 Light" panose="020B0303030000000003" pitchFamily="34" charset="0"/>
                <a:cs typeface="72 Light" panose="020B0303030000000003" pitchFamily="34" charset="0"/>
              </a:rPr>
              <a:t>Centre that monitors seismic and sea level activity and issues timely tsunami threat information within an </a:t>
            </a:r>
            <a:r>
              <a:rPr lang="en-US" sz="8000" b="1" u="sng" dirty="0">
                <a:solidFill>
                  <a:srgbClr val="FF0000"/>
                </a:solidFill>
                <a:effectLst/>
                <a:latin typeface="72 Light" panose="020B0303030000000003" pitchFamily="34" charset="0"/>
                <a:cs typeface="72 Light" panose="020B0303030000000003" pitchFamily="34" charset="0"/>
              </a:rPr>
              <a:t>ICG framework </a:t>
            </a:r>
            <a:r>
              <a:rPr lang="en-US" sz="8000" b="0" i="0" dirty="0">
                <a:solidFill>
                  <a:srgbClr val="000000"/>
                </a:solidFill>
                <a:effectLst/>
                <a:latin typeface="72 Light" panose="020B0303030000000003" pitchFamily="34" charset="0"/>
                <a:cs typeface="72 Light" panose="020B0303030000000003" pitchFamily="34" charset="0"/>
              </a:rPr>
              <a:t>to National Tsunami Warning </a:t>
            </a:r>
            <a:r>
              <a:rPr lang="en-US" sz="8000" b="0" i="0" dirty="0" err="1">
                <a:solidFill>
                  <a:srgbClr val="000000"/>
                </a:solidFill>
                <a:effectLst/>
                <a:latin typeface="72 Light" panose="020B0303030000000003" pitchFamily="34" charset="0"/>
                <a:cs typeface="72 Light" panose="020B0303030000000003" pitchFamily="34" charset="0"/>
              </a:rPr>
              <a:t>Centres</a:t>
            </a:r>
            <a:r>
              <a:rPr lang="en-US" sz="8000" b="0" i="0" dirty="0">
                <a:solidFill>
                  <a:srgbClr val="000000"/>
                </a:solidFill>
                <a:effectLst/>
                <a:latin typeface="72 Light" panose="020B0303030000000003" pitchFamily="34" charset="0"/>
                <a:cs typeface="72 Light" panose="020B0303030000000003" pitchFamily="34" charset="0"/>
              </a:rPr>
              <a:t>/Tsunami Warning Focal Points and other TSPs operating within an ocean basin. </a:t>
            </a:r>
          </a:p>
          <a:p>
            <a:pPr algn="l"/>
            <a:endParaRPr lang="en-US" sz="8000" b="0" i="0" dirty="0">
              <a:solidFill>
                <a:srgbClr val="000000"/>
              </a:solidFill>
              <a:effectLst/>
              <a:latin typeface="72 Light" panose="020B0303030000000003" pitchFamily="34" charset="0"/>
              <a:cs typeface="72 Light" panose="020B0303030000000003" pitchFamily="34" charset="0"/>
            </a:endParaRPr>
          </a:p>
          <a:p>
            <a:endParaRPr lang="en-US" sz="8000" b="0" i="0" dirty="0">
              <a:solidFill>
                <a:srgbClr val="000000"/>
              </a:solidFill>
              <a:effectLst/>
              <a:latin typeface="72 Light" panose="020B0303030000000003" pitchFamily="34" charset="0"/>
              <a:cs typeface="72 Light" panose="020B0303030000000003" pitchFamily="34" charset="0"/>
            </a:endParaRPr>
          </a:p>
          <a:p>
            <a:pPr marL="0" indent="0">
              <a:buNone/>
            </a:pPr>
            <a:r>
              <a:rPr lang="en-US" sz="8000" dirty="0">
                <a:solidFill>
                  <a:srgbClr val="0070C0"/>
                </a:solidFill>
                <a:latin typeface="72 Light" panose="020B0303030000000003" pitchFamily="34" charset="0"/>
                <a:cs typeface="72 Light" panose="020B0303030000000003" pitchFamily="34" charset="0"/>
              </a:rPr>
              <a:t>National Tsunami Warning </a:t>
            </a:r>
            <a:r>
              <a:rPr lang="en-US" sz="8000" dirty="0" err="1">
                <a:solidFill>
                  <a:srgbClr val="0070C0"/>
                </a:solidFill>
                <a:latin typeface="72 Light" panose="020B0303030000000003" pitchFamily="34" charset="0"/>
                <a:cs typeface="72 Light" panose="020B0303030000000003" pitchFamily="34" charset="0"/>
              </a:rPr>
              <a:t>Centres</a:t>
            </a:r>
            <a:r>
              <a:rPr lang="en-US" sz="8000" dirty="0">
                <a:solidFill>
                  <a:srgbClr val="0070C0"/>
                </a:solidFill>
                <a:latin typeface="72 Light" panose="020B0303030000000003" pitchFamily="34" charset="0"/>
                <a:cs typeface="72 Light" panose="020B0303030000000003" pitchFamily="34" charset="0"/>
              </a:rPr>
              <a:t> (NTWCs)</a:t>
            </a:r>
          </a:p>
          <a:p>
            <a:r>
              <a:rPr lang="en-US" sz="8000" b="1" dirty="0">
                <a:latin typeface="72 Light" panose="020B0303030000000003" pitchFamily="34" charset="0"/>
                <a:cs typeface="72 Light" panose="020B0303030000000003" pitchFamily="34" charset="0"/>
              </a:rPr>
              <a:t>A </a:t>
            </a:r>
            <a:r>
              <a:rPr lang="en-US" sz="8000" b="1" dirty="0" err="1">
                <a:latin typeface="72 Light" panose="020B0303030000000003" pitchFamily="34" charset="0"/>
                <a:cs typeface="72 Light" panose="020B0303030000000003" pitchFamily="34" charset="0"/>
              </a:rPr>
              <a:t>centre</a:t>
            </a:r>
            <a:r>
              <a:rPr lang="en-US" sz="8000" b="1" dirty="0">
                <a:latin typeface="72 Light" panose="020B0303030000000003" pitchFamily="34" charset="0"/>
                <a:cs typeface="72 Light" panose="020B0303030000000003" pitchFamily="34" charset="0"/>
              </a:rPr>
              <a:t> officially designated by the government to monitor and issue tsunami warnings </a:t>
            </a:r>
            <a:r>
              <a:rPr lang="en-US" sz="8000" dirty="0">
                <a:latin typeface="72 Light" panose="020B0303030000000003" pitchFamily="34" charset="0"/>
                <a:cs typeface="72 Light" panose="020B0303030000000003" pitchFamily="34" charset="0"/>
              </a:rPr>
              <a:t>and other related statements within their country according to established national Standard Operating Procedures. </a:t>
            </a:r>
          </a:p>
          <a:p>
            <a:pPr marL="0" indent="0">
              <a:buNone/>
            </a:pPr>
            <a:br>
              <a:rPr lang="en-US" sz="8000" dirty="0">
                <a:latin typeface="72 Light" panose="020B0303030000000003" pitchFamily="34" charset="0"/>
                <a:cs typeface="72 Light" panose="020B0303030000000003" pitchFamily="34" charset="0"/>
              </a:rPr>
            </a:br>
            <a:endParaRPr lang="en-US" sz="8000" dirty="0">
              <a:latin typeface="72 Light" panose="020B0303030000000003" pitchFamily="34" charset="0"/>
              <a:cs typeface="72 Light" panose="020B0303030000000003" pitchFamily="34" charset="0"/>
            </a:endParaRPr>
          </a:p>
          <a:p>
            <a:pPr marL="0" indent="0">
              <a:buNone/>
            </a:pPr>
            <a:br>
              <a:rPr lang="en-US" b="0" i="0" dirty="0">
                <a:effectLst/>
                <a:latin typeface="Arial" panose="020B0604020202020204" pitchFamily="34" charset="0"/>
              </a:rPr>
            </a:br>
            <a:endParaRPr lang="en-US" dirty="0"/>
          </a:p>
          <a:p>
            <a:endParaRPr lang="en-US" dirty="0"/>
          </a:p>
          <a:p>
            <a:endParaRPr lang="en-US" dirty="0">
              <a:solidFill>
                <a:srgbClr val="C00000"/>
              </a:solidFill>
            </a:endParaRPr>
          </a:p>
        </p:txBody>
      </p:sp>
      <p:pic>
        <p:nvPicPr>
          <p:cNvPr id="4" name="image3.png">
            <a:extLst>
              <a:ext uri="{FF2B5EF4-FFF2-40B4-BE49-F238E27FC236}">
                <a16:creationId xmlns:a16="http://schemas.microsoft.com/office/drawing/2014/main" id="{F0D72AF0-504A-5515-2A35-B06C25671C4C}"/>
              </a:ext>
            </a:extLst>
          </p:cNvPr>
          <p:cNvPicPr/>
          <p:nvPr/>
        </p:nvPicPr>
        <p:blipFill>
          <a:blip r:embed="rId2"/>
          <a:srcRect/>
          <a:stretch>
            <a:fillRect/>
          </a:stretch>
        </p:blipFill>
        <p:spPr>
          <a:xfrm>
            <a:off x="5107709" y="1243639"/>
            <a:ext cx="6799331" cy="4180416"/>
          </a:xfrm>
          <a:prstGeom prst="rect">
            <a:avLst/>
          </a:prstGeom>
          <a:ln/>
        </p:spPr>
      </p:pic>
    </p:spTree>
    <p:extLst>
      <p:ext uri="{BB962C8B-B14F-4D97-AF65-F5344CB8AC3E}">
        <p14:creationId xmlns:p14="http://schemas.microsoft.com/office/powerpoint/2010/main" val="2930725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4507A-DB41-3DF6-62A3-BE1F35DD3FBE}"/>
              </a:ext>
            </a:extLst>
          </p:cNvPr>
          <p:cNvSpPr>
            <a:spLocks noGrp="1"/>
          </p:cNvSpPr>
          <p:nvPr>
            <p:ph type="title"/>
          </p:nvPr>
        </p:nvSpPr>
        <p:spPr>
          <a:xfrm>
            <a:off x="359596" y="365125"/>
            <a:ext cx="11640620" cy="1325563"/>
          </a:xfrm>
        </p:spPr>
        <p:txBody>
          <a:bodyPr/>
          <a:lstStyle/>
          <a:p>
            <a:r>
              <a:rPr lang="en-US" dirty="0">
                <a:solidFill>
                  <a:srgbClr val="0070C0"/>
                </a:solidFill>
              </a:rPr>
              <a:t>The Importance of Tide Gauge</a:t>
            </a:r>
            <a:br>
              <a:rPr lang="en-US" dirty="0">
                <a:solidFill>
                  <a:srgbClr val="0070C0"/>
                </a:solidFill>
              </a:rPr>
            </a:br>
            <a:r>
              <a:rPr lang="en-US" dirty="0">
                <a:solidFill>
                  <a:srgbClr val="0070C0"/>
                </a:solidFill>
              </a:rPr>
              <a:t> Observations</a:t>
            </a:r>
          </a:p>
        </p:txBody>
      </p:sp>
      <p:pic>
        <p:nvPicPr>
          <p:cNvPr id="5" name="Picture 4">
            <a:extLst>
              <a:ext uri="{FF2B5EF4-FFF2-40B4-BE49-F238E27FC236}">
                <a16:creationId xmlns:a16="http://schemas.microsoft.com/office/drawing/2014/main" id="{F9FDFEF4-DA0B-1E5A-D2D9-D7752AE1E134}"/>
              </a:ext>
            </a:extLst>
          </p:cNvPr>
          <p:cNvPicPr>
            <a:picLocks noChangeAspect="1"/>
          </p:cNvPicPr>
          <p:nvPr/>
        </p:nvPicPr>
        <p:blipFill rotWithShape="1">
          <a:blip r:embed="rId3"/>
          <a:srcRect t="26621" r="1573" b="27940"/>
          <a:stretch/>
        </p:blipFill>
        <p:spPr>
          <a:xfrm>
            <a:off x="95892" y="1916128"/>
            <a:ext cx="12000216" cy="2910961"/>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68D8F21E-97E2-963A-FABF-D4180101A92C}"/>
              </a:ext>
            </a:extLst>
          </p:cNvPr>
          <p:cNvSpPr txBox="1"/>
          <p:nvPr/>
        </p:nvSpPr>
        <p:spPr>
          <a:xfrm>
            <a:off x="838200" y="4941871"/>
            <a:ext cx="11257908" cy="1200329"/>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000000"/>
                </a:solidFill>
                <a:effectLst/>
                <a:highlight>
                  <a:srgbClr val="FFFFFF"/>
                </a:highlight>
                <a:latin typeface="Open Sans" panose="020B0606030504020204" pitchFamily="34" charset="0"/>
              </a:rPr>
              <a:t>Tide gauges operated on behalf of </a:t>
            </a:r>
            <a:r>
              <a:rPr lang="en-US" b="1" i="0" dirty="0">
                <a:solidFill>
                  <a:srgbClr val="0070C0"/>
                </a:solidFill>
                <a:effectLst/>
                <a:highlight>
                  <a:srgbClr val="FFFFFF"/>
                </a:highlight>
                <a:latin typeface="Open Sans" panose="020B0606030504020204" pitchFamily="34" charset="0"/>
              </a:rPr>
              <a:t>national and international organizations </a:t>
            </a:r>
            <a:r>
              <a:rPr lang="en-US" b="0" i="0" dirty="0">
                <a:solidFill>
                  <a:srgbClr val="000000"/>
                </a:solidFill>
                <a:effectLst/>
                <a:highlight>
                  <a:srgbClr val="FFFFFF"/>
                </a:highlight>
                <a:latin typeface="Open Sans" panose="020B0606030504020204" pitchFamily="34" charset="0"/>
              </a:rPr>
              <a:t>recorded the wave form at a number of island and continental locations. </a:t>
            </a:r>
          </a:p>
          <a:p>
            <a:pPr marL="285750" indent="-285750">
              <a:buFont typeface="Arial" panose="020B0604020202020204" pitchFamily="34" charset="0"/>
              <a:buChar char="•"/>
            </a:pPr>
            <a:endParaRPr lang="en-US" dirty="0">
              <a:solidFill>
                <a:srgbClr val="000000"/>
              </a:solidFill>
              <a:highlight>
                <a:srgbClr val="FFFFFF"/>
              </a:highlight>
              <a:latin typeface="Open Sans" panose="020B0606030504020204" pitchFamily="34" charset="0"/>
            </a:endParaRPr>
          </a:p>
          <a:p>
            <a:pPr marL="285750" indent="-285750">
              <a:buFont typeface="Arial" panose="020B0604020202020204" pitchFamily="34" charset="0"/>
              <a:buChar char="•"/>
            </a:pPr>
            <a:r>
              <a:rPr lang="en-US" b="1" i="0" dirty="0">
                <a:solidFill>
                  <a:srgbClr val="0070C0"/>
                </a:solidFill>
                <a:effectLst/>
                <a:highlight>
                  <a:srgbClr val="FFFFFF"/>
                </a:highlight>
                <a:latin typeface="Open Sans" panose="020B0606030504020204" pitchFamily="34" charset="0"/>
              </a:rPr>
              <a:t>Recommendation for the use of the basin-wide tide gauge network for future warnings.</a:t>
            </a:r>
            <a:endParaRPr lang="en-US" b="1" dirty="0">
              <a:solidFill>
                <a:srgbClr val="0070C0"/>
              </a:solidFill>
            </a:endParaRPr>
          </a:p>
        </p:txBody>
      </p:sp>
    </p:spTree>
    <p:extLst>
      <p:ext uri="{BB962C8B-B14F-4D97-AF65-F5344CB8AC3E}">
        <p14:creationId xmlns:p14="http://schemas.microsoft.com/office/powerpoint/2010/main" val="2322983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AA17-3E23-A6CF-D5DC-D87D724E28F8}"/>
              </a:ext>
            </a:extLst>
          </p:cNvPr>
          <p:cNvSpPr>
            <a:spLocks noGrp="1"/>
          </p:cNvSpPr>
          <p:nvPr>
            <p:ph type="title"/>
          </p:nvPr>
        </p:nvSpPr>
        <p:spPr/>
        <p:txBody>
          <a:bodyPr>
            <a:normAutofit/>
          </a:bodyPr>
          <a:lstStyle/>
          <a:p>
            <a:r>
              <a:rPr lang="en-US" sz="4400" dirty="0">
                <a:solidFill>
                  <a:srgbClr val="0070C0"/>
                </a:solidFill>
                <a:latin typeface="72 Light" panose="020B0303030000000003" pitchFamily="34" charset="0"/>
                <a:cs typeface="72 Light" panose="020B0303030000000003" pitchFamily="34" charset="0"/>
              </a:rPr>
              <a:t>How They Get Data for TEWS</a:t>
            </a:r>
            <a:br>
              <a:rPr lang="en-US" dirty="0">
                <a:solidFill>
                  <a:srgbClr val="C00000"/>
                </a:solidFill>
              </a:rPr>
            </a:br>
            <a:r>
              <a:rPr lang="en-US" dirty="0">
                <a:solidFill>
                  <a:srgbClr val="C00000"/>
                </a:solidFill>
              </a:rPr>
              <a:t>Sea Level  Data</a:t>
            </a:r>
            <a:endParaRPr lang="en-US" dirty="0"/>
          </a:p>
        </p:txBody>
      </p:sp>
      <p:sp>
        <p:nvSpPr>
          <p:cNvPr id="3" name="Content Placeholder 2">
            <a:extLst>
              <a:ext uri="{FF2B5EF4-FFF2-40B4-BE49-F238E27FC236}">
                <a16:creationId xmlns:a16="http://schemas.microsoft.com/office/drawing/2014/main" id="{3436EB03-8EE4-0265-331A-2E08468942D1}"/>
              </a:ext>
            </a:extLst>
          </p:cNvPr>
          <p:cNvSpPr>
            <a:spLocks noGrp="1"/>
          </p:cNvSpPr>
          <p:nvPr>
            <p:ph idx="1"/>
          </p:nvPr>
        </p:nvSpPr>
        <p:spPr>
          <a:xfrm>
            <a:off x="421240" y="1556508"/>
            <a:ext cx="4736610" cy="4807347"/>
          </a:xfrm>
        </p:spPr>
        <p:txBody>
          <a:bodyPr>
            <a:normAutofit fontScale="85000" lnSpcReduction="20000"/>
          </a:bodyPr>
          <a:lstStyle/>
          <a:p>
            <a:pPr marL="0" indent="0">
              <a:buNone/>
            </a:pPr>
            <a:endParaRPr lang="en-US" dirty="0"/>
          </a:p>
          <a:p>
            <a:r>
              <a:rPr lang="en-US" dirty="0"/>
              <a:t>TSPs, NTWC get sea level data from</a:t>
            </a:r>
          </a:p>
          <a:p>
            <a:endParaRPr lang="en-US" dirty="0"/>
          </a:p>
          <a:p>
            <a:pPr lvl="1"/>
            <a:r>
              <a:rPr lang="en-US" dirty="0"/>
              <a:t>National Hydrographic and Oceanographic Centers</a:t>
            </a:r>
          </a:p>
          <a:p>
            <a:pPr lvl="1"/>
            <a:r>
              <a:rPr lang="en-US" dirty="0"/>
              <a:t>GLOSS Data Centers (mainly the </a:t>
            </a:r>
            <a:r>
              <a:rPr lang="en-US" dirty="0">
                <a:hlinkClick r:id="rId2"/>
              </a:rPr>
              <a:t>IOC Sea Level  Station Monitoring Facility</a:t>
            </a:r>
            <a:endParaRPr lang="en-US" dirty="0"/>
          </a:p>
          <a:p>
            <a:pPr lvl="1"/>
            <a:r>
              <a:rPr lang="en-US" dirty="0"/>
              <a:t>1300 Stations Monitored (VLIZ)</a:t>
            </a:r>
            <a:r>
              <a:rPr lang="en-US" b="0" i="0" dirty="0">
                <a:solidFill>
                  <a:srgbClr val="2D4564"/>
                </a:solidFill>
                <a:effectLst/>
                <a:highlight>
                  <a:srgbClr val="FFFFFF"/>
                </a:highlight>
                <a:latin typeface="Verdana" panose="020B0604030504040204" pitchFamily="34" charset="0"/>
              </a:rPr>
              <a:t> Flanders Marine Institute</a:t>
            </a:r>
            <a:endParaRPr lang="en-US" dirty="0"/>
          </a:p>
          <a:p>
            <a:pPr lvl="1"/>
            <a:r>
              <a:rPr lang="en-US" dirty="0"/>
              <a:t>Other facilities (JRC / IDSL)</a:t>
            </a:r>
            <a:r>
              <a:rPr lang="en-US" b="1" dirty="0">
                <a:solidFill>
                  <a:srgbClr val="0065A2"/>
                </a:solidFill>
                <a:effectLst/>
                <a:highlight>
                  <a:srgbClr val="FFFFFF"/>
                </a:highlight>
                <a:hlinkClick r:id="rId3"/>
              </a:rPr>
              <a:t>WEBCRITECH</a:t>
            </a:r>
            <a:endParaRPr lang="en-US" b="1" dirty="0">
              <a:solidFill>
                <a:srgbClr val="0065A2"/>
              </a:solidFill>
              <a:effectLst/>
              <a:highlight>
                <a:srgbClr val="FFFFFF"/>
              </a:highlight>
            </a:endParaRPr>
          </a:p>
          <a:p>
            <a:pPr marL="457200" lvl="1" indent="0">
              <a:buNone/>
            </a:pPr>
            <a:endParaRPr lang="en-US" dirty="0"/>
          </a:p>
          <a:p>
            <a:pPr lvl="1"/>
            <a:r>
              <a:rPr lang="en-CA" sz="1500" dirty="0">
                <a:solidFill>
                  <a:schemeClr val="bg2">
                    <a:lumMod val="50000"/>
                  </a:schemeClr>
                </a:solidFill>
                <a:effectLst/>
                <a:latin typeface="Arial" panose="020B0604020202020204" pitchFamily="34" charset="0"/>
                <a:ea typeface="Arial" panose="020B0604020202020204" pitchFamily="34" charset="0"/>
              </a:rPr>
              <a:t>NB:- For tsunami early warning sea level sampling rate (towards 1sampling per second) and to reduce the real time data latency to 1 minute or less;</a:t>
            </a:r>
            <a:endParaRPr lang="en-US" sz="1500" dirty="0">
              <a:solidFill>
                <a:schemeClr val="bg2">
                  <a:lumMod val="50000"/>
                </a:schemeClr>
              </a:solidFill>
              <a:effectLst/>
              <a:latin typeface="Arial" panose="020B0604020202020204" pitchFamily="34" charset="0"/>
              <a:ea typeface="Arial" panose="020B0604020202020204" pitchFamily="34" charset="0"/>
            </a:endParaRPr>
          </a:p>
          <a:p>
            <a:endParaRPr lang="en-US" dirty="0"/>
          </a:p>
        </p:txBody>
      </p:sp>
      <p:pic>
        <p:nvPicPr>
          <p:cNvPr id="13" name="Picture 12">
            <a:extLst>
              <a:ext uri="{FF2B5EF4-FFF2-40B4-BE49-F238E27FC236}">
                <a16:creationId xmlns:a16="http://schemas.microsoft.com/office/drawing/2014/main" id="{339E6383-2D19-2AA3-9453-5AC6EE7FC645}"/>
              </a:ext>
            </a:extLst>
          </p:cNvPr>
          <p:cNvPicPr>
            <a:picLocks noChangeAspect="1"/>
          </p:cNvPicPr>
          <p:nvPr/>
        </p:nvPicPr>
        <p:blipFill rotWithShape="1">
          <a:blip r:embed="rId4"/>
          <a:srcRect l="1971" t="24652" r="18484" b="11179"/>
          <a:stretch/>
        </p:blipFill>
        <p:spPr>
          <a:xfrm>
            <a:off x="5322314" y="1556508"/>
            <a:ext cx="6448446" cy="2926037"/>
          </a:xfrm>
          <a:prstGeom prst="rect">
            <a:avLst/>
          </a:prstGeom>
        </p:spPr>
      </p:pic>
      <p:sp>
        <p:nvSpPr>
          <p:cNvPr id="15" name="TextBox 14">
            <a:extLst>
              <a:ext uri="{FF2B5EF4-FFF2-40B4-BE49-F238E27FC236}">
                <a16:creationId xmlns:a16="http://schemas.microsoft.com/office/drawing/2014/main" id="{158A1858-CDC0-CF16-0D33-1EF44119D567}"/>
              </a:ext>
            </a:extLst>
          </p:cNvPr>
          <p:cNvSpPr txBox="1"/>
          <p:nvPr/>
        </p:nvSpPr>
        <p:spPr>
          <a:xfrm>
            <a:off x="4906537" y="5096883"/>
            <a:ext cx="7024205" cy="1569660"/>
          </a:xfrm>
          <a:prstGeom prst="rect">
            <a:avLst/>
          </a:prstGeom>
          <a:noFill/>
        </p:spPr>
        <p:txBody>
          <a:bodyPr wrap="square">
            <a:spAutoFit/>
          </a:bodyPr>
          <a:lstStyle/>
          <a:p>
            <a:pPr algn="l"/>
            <a:r>
              <a:rPr lang="en-US" sz="1200" b="1" i="0" dirty="0">
                <a:solidFill>
                  <a:srgbClr val="2D4564"/>
                </a:solidFill>
                <a:effectLst/>
                <a:highlight>
                  <a:srgbClr val="FFFFFF"/>
                </a:highlight>
                <a:latin typeface="Verdana" panose="020B0604030504040204" pitchFamily="34" charset="0"/>
              </a:rPr>
              <a:t>Real-time sea level data can be delivered in an automated way via:</a:t>
            </a:r>
          </a:p>
          <a:p>
            <a:pPr lvl="1">
              <a:buFont typeface="Arial" panose="020B0604020202020204" pitchFamily="34" charset="0"/>
              <a:buChar char="•"/>
            </a:pPr>
            <a:r>
              <a:rPr lang="en-US" sz="1200" b="1" i="0" dirty="0">
                <a:solidFill>
                  <a:srgbClr val="C00000"/>
                </a:solidFill>
                <a:effectLst/>
                <a:highlight>
                  <a:srgbClr val="FFFFFF"/>
                </a:highlight>
                <a:latin typeface="Verdana" panose="020B0604030504040204" pitchFamily="34" charset="0"/>
              </a:rPr>
              <a:t>Global Telecommunication System (GTS): </a:t>
            </a:r>
            <a:r>
              <a:rPr lang="en-US" sz="1200" b="0" i="0" dirty="0">
                <a:solidFill>
                  <a:srgbClr val="2D4564"/>
                </a:solidFill>
                <a:effectLst/>
                <a:highlight>
                  <a:srgbClr val="FFFFFF"/>
                </a:highlight>
                <a:latin typeface="Verdana" panose="020B0604030504040204" pitchFamily="34" charset="0"/>
              </a:rPr>
              <a:t>requires you to have access to it</a:t>
            </a:r>
          </a:p>
          <a:p>
            <a:pPr lvl="1">
              <a:buFont typeface="Arial" panose="020B0604020202020204" pitchFamily="34" charset="0"/>
              <a:buChar char="•"/>
            </a:pPr>
            <a:r>
              <a:rPr lang="en-US" sz="1200" b="1" i="0" dirty="0">
                <a:solidFill>
                  <a:srgbClr val="2D4564"/>
                </a:solidFill>
                <a:effectLst/>
                <a:highlight>
                  <a:srgbClr val="FFFFFF"/>
                </a:highlight>
                <a:latin typeface="Verdana" panose="020B0604030504040204" pitchFamily="34" charset="0"/>
              </a:rPr>
              <a:t>HTTP POST</a:t>
            </a:r>
            <a:r>
              <a:rPr lang="en-US" sz="1200" b="0" i="0" dirty="0">
                <a:solidFill>
                  <a:srgbClr val="2D4564"/>
                </a:solidFill>
                <a:effectLst/>
                <a:highlight>
                  <a:srgbClr val="FFFFFF"/>
                </a:highlight>
                <a:latin typeface="Verdana" panose="020B0604030504040204" pitchFamily="34" charset="0"/>
              </a:rPr>
              <a:t>: you upload the data to our website via a HTTP request. See </a:t>
            </a:r>
            <a:r>
              <a:rPr lang="en-US" sz="1200" b="0" i="0" u="none" strike="noStrike" dirty="0">
                <a:solidFill>
                  <a:srgbClr val="0033FF"/>
                </a:solidFill>
                <a:effectLst/>
                <a:highlight>
                  <a:srgbClr val="FFFFFF"/>
                </a:highlight>
                <a:latin typeface="Verdana" panose="020B0604030504040204" pitchFamily="34" charset="0"/>
                <a:hlinkClick r:id="rId5"/>
              </a:rPr>
              <a:t>BGAN</a:t>
            </a:r>
            <a:r>
              <a:rPr lang="en-US" sz="1200" b="0" i="0" dirty="0">
                <a:solidFill>
                  <a:srgbClr val="2D4564"/>
                </a:solidFill>
                <a:effectLst/>
                <a:highlight>
                  <a:srgbClr val="FFFFFF"/>
                </a:highlight>
                <a:latin typeface="Verdana" panose="020B0604030504040204" pitchFamily="34" charset="0"/>
              </a:rPr>
              <a:t> for more info</a:t>
            </a:r>
          </a:p>
          <a:p>
            <a:pPr lvl="1">
              <a:buFont typeface="Arial" panose="020B0604020202020204" pitchFamily="34" charset="0"/>
              <a:buChar char="•"/>
            </a:pPr>
            <a:r>
              <a:rPr lang="en-US" sz="1200" b="1" i="0" dirty="0">
                <a:solidFill>
                  <a:srgbClr val="2D4564"/>
                </a:solidFill>
                <a:effectLst/>
                <a:highlight>
                  <a:srgbClr val="FFFFFF"/>
                </a:highlight>
                <a:latin typeface="Verdana" panose="020B0604030504040204" pitchFamily="34" charset="0"/>
              </a:rPr>
              <a:t>HTTP pull</a:t>
            </a:r>
            <a:r>
              <a:rPr lang="en-US" sz="1200" b="0" i="0" dirty="0">
                <a:solidFill>
                  <a:srgbClr val="2D4564"/>
                </a:solidFill>
                <a:effectLst/>
                <a:highlight>
                  <a:srgbClr val="FFFFFF"/>
                </a:highlight>
                <a:latin typeface="Verdana" panose="020B0604030504040204" pitchFamily="34" charset="0"/>
              </a:rPr>
              <a:t>: you provide a web service that we can read</a:t>
            </a:r>
          </a:p>
          <a:p>
            <a:pPr lvl="1">
              <a:buFont typeface="Arial" panose="020B0604020202020204" pitchFamily="34" charset="0"/>
              <a:buChar char="•"/>
            </a:pPr>
            <a:r>
              <a:rPr lang="en-US" sz="1200" b="1" i="0" dirty="0">
                <a:solidFill>
                  <a:srgbClr val="2D4564"/>
                </a:solidFill>
                <a:effectLst/>
                <a:highlight>
                  <a:srgbClr val="FFFFFF"/>
                </a:highlight>
                <a:latin typeface="Verdana" panose="020B0604030504040204" pitchFamily="34" charset="0"/>
              </a:rPr>
              <a:t>FTP upload</a:t>
            </a:r>
            <a:r>
              <a:rPr lang="en-US" sz="1200" b="0" i="0" dirty="0">
                <a:solidFill>
                  <a:srgbClr val="2D4564"/>
                </a:solidFill>
                <a:effectLst/>
                <a:highlight>
                  <a:srgbClr val="FFFFFF"/>
                </a:highlight>
                <a:latin typeface="Verdana" panose="020B0604030504040204" pitchFamily="34" charset="0"/>
              </a:rPr>
              <a:t>: you upload to our FTP server</a:t>
            </a:r>
          </a:p>
          <a:p>
            <a:pPr lvl="1">
              <a:buFont typeface="Arial" panose="020B0604020202020204" pitchFamily="34" charset="0"/>
              <a:buChar char="•"/>
            </a:pPr>
            <a:r>
              <a:rPr lang="en-US" sz="1200" b="1" i="0" dirty="0">
                <a:solidFill>
                  <a:srgbClr val="2D4564"/>
                </a:solidFill>
                <a:effectLst/>
                <a:highlight>
                  <a:srgbClr val="FFFFFF"/>
                </a:highlight>
                <a:latin typeface="Verdana" panose="020B0604030504040204" pitchFamily="34" charset="0"/>
              </a:rPr>
              <a:t>FTP pull</a:t>
            </a:r>
            <a:r>
              <a:rPr lang="en-US" sz="1200" b="0" i="0" dirty="0">
                <a:solidFill>
                  <a:srgbClr val="2D4564"/>
                </a:solidFill>
                <a:effectLst/>
                <a:highlight>
                  <a:srgbClr val="FFFFFF"/>
                </a:highlight>
                <a:latin typeface="Verdana" panose="020B0604030504040204" pitchFamily="34" charset="0"/>
              </a:rPr>
              <a:t>: you provide an FTP server that we can read</a:t>
            </a:r>
          </a:p>
          <a:p>
            <a:pPr lvl="1">
              <a:buFont typeface="Arial" panose="020B0604020202020204" pitchFamily="34" charset="0"/>
              <a:buChar char="•"/>
            </a:pPr>
            <a:r>
              <a:rPr lang="en-US" sz="1200" b="1" i="0" dirty="0">
                <a:solidFill>
                  <a:srgbClr val="2D4564"/>
                </a:solidFill>
                <a:effectLst/>
                <a:highlight>
                  <a:srgbClr val="FFFFFF"/>
                </a:highlight>
                <a:latin typeface="Verdana" panose="020B0604030504040204" pitchFamily="34" charset="0"/>
              </a:rPr>
              <a:t>Socket connection</a:t>
            </a:r>
            <a:r>
              <a:rPr lang="en-US" sz="1200" b="0" i="0" dirty="0">
                <a:solidFill>
                  <a:srgbClr val="2D4564"/>
                </a:solidFill>
                <a:effectLst/>
                <a:highlight>
                  <a:srgbClr val="FFFFFF"/>
                </a:highlight>
                <a:latin typeface="Verdana" panose="020B0604030504040204" pitchFamily="34" charset="0"/>
              </a:rPr>
              <a:t>: you provide a TCP port that we can read</a:t>
            </a:r>
          </a:p>
        </p:txBody>
      </p:sp>
      <p:sp>
        <p:nvSpPr>
          <p:cNvPr id="17" name="TextBox 16">
            <a:extLst>
              <a:ext uri="{FF2B5EF4-FFF2-40B4-BE49-F238E27FC236}">
                <a16:creationId xmlns:a16="http://schemas.microsoft.com/office/drawing/2014/main" id="{AC9456B0-FD49-F3AA-077A-24418D9FC6A2}"/>
              </a:ext>
            </a:extLst>
          </p:cNvPr>
          <p:cNvSpPr txBox="1"/>
          <p:nvPr/>
        </p:nvSpPr>
        <p:spPr>
          <a:xfrm>
            <a:off x="5834742" y="4605048"/>
            <a:ext cx="6096000" cy="369332"/>
          </a:xfrm>
          <a:prstGeom prst="rect">
            <a:avLst/>
          </a:prstGeom>
          <a:noFill/>
        </p:spPr>
        <p:txBody>
          <a:bodyPr wrap="square">
            <a:spAutoFit/>
          </a:bodyPr>
          <a:lstStyle/>
          <a:p>
            <a:pPr lvl="1"/>
            <a:r>
              <a:rPr lang="en-US" dirty="0">
                <a:hlinkClick r:id="rId2"/>
              </a:rPr>
              <a:t>IOC Sea Level  Station Monitoring Facility</a:t>
            </a:r>
            <a:endParaRPr lang="en-US" dirty="0"/>
          </a:p>
        </p:txBody>
      </p:sp>
    </p:spTree>
    <p:extLst>
      <p:ext uri="{BB962C8B-B14F-4D97-AF65-F5344CB8AC3E}">
        <p14:creationId xmlns:p14="http://schemas.microsoft.com/office/powerpoint/2010/main" val="2561527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0B62B-9A83-460B-D131-89DFCA00EDC7}"/>
              </a:ext>
            </a:extLst>
          </p:cNvPr>
          <p:cNvSpPr>
            <a:spLocks noGrp="1"/>
          </p:cNvSpPr>
          <p:nvPr>
            <p:ph type="title"/>
          </p:nvPr>
        </p:nvSpPr>
        <p:spPr/>
        <p:txBody>
          <a:bodyPr/>
          <a:lstStyle/>
          <a:p>
            <a:r>
              <a:rPr lang="en-US" dirty="0"/>
              <a:t>Sea Level Data  in Current Tsunami Warning Systems</a:t>
            </a:r>
          </a:p>
        </p:txBody>
      </p:sp>
      <p:sp>
        <p:nvSpPr>
          <p:cNvPr id="3" name="Content Placeholder 2">
            <a:extLst>
              <a:ext uri="{FF2B5EF4-FFF2-40B4-BE49-F238E27FC236}">
                <a16:creationId xmlns:a16="http://schemas.microsoft.com/office/drawing/2014/main" id="{A430D6F9-BB9A-F2FC-C5D7-AD7D91B428D0}"/>
              </a:ext>
            </a:extLst>
          </p:cNvPr>
          <p:cNvSpPr>
            <a:spLocks noGrp="1"/>
          </p:cNvSpPr>
          <p:nvPr>
            <p:ph idx="1"/>
          </p:nvPr>
        </p:nvSpPr>
        <p:spPr>
          <a:xfrm>
            <a:off x="838200" y="1825625"/>
            <a:ext cx="4090639" cy="4351338"/>
          </a:xfrm>
        </p:spPr>
        <p:txBody>
          <a:bodyPr/>
          <a:lstStyle/>
          <a:p>
            <a:r>
              <a:rPr lang="en-US" dirty="0"/>
              <a:t>Sea level data are used to confirm or alert tsunami arrivals and to specify tsunami warnings for particular coastlines</a:t>
            </a:r>
          </a:p>
          <a:p>
            <a:r>
              <a:rPr lang="en-US" dirty="0"/>
              <a:t>Used to estimate tsunami impacts and height variations along coastlines. </a:t>
            </a:r>
          </a:p>
          <a:p>
            <a:endParaRPr lang="en-US" dirty="0"/>
          </a:p>
          <a:p>
            <a:endParaRPr lang="en-US" dirty="0"/>
          </a:p>
          <a:p>
            <a:endParaRPr lang="en-US" dirty="0"/>
          </a:p>
        </p:txBody>
      </p:sp>
      <p:pic>
        <p:nvPicPr>
          <p:cNvPr id="4" name="image5.png" descr="Timeline&#10;&#10;Description automatically generated">
            <a:extLst>
              <a:ext uri="{FF2B5EF4-FFF2-40B4-BE49-F238E27FC236}">
                <a16:creationId xmlns:a16="http://schemas.microsoft.com/office/drawing/2014/main" id="{FFF0BC0E-0606-8A16-50DC-4C400FF13E59}"/>
              </a:ext>
            </a:extLst>
          </p:cNvPr>
          <p:cNvPicPr/>
          <p:nvPr/>
        </p:nvPicPr>
        <p:blipFill>
          <a:blip r:embed="rId2"/>
          <a:srcRect/>
          <a:stretch>
            <a:fillRect/>
          </a:stretch>
        </p:blipFill>
        <p:spPr>
          <a:xfrm>
            <a:off x="5787483" y="1825625"/>
            <a:ext cx="6252471" cy="3783438"/>
          </a:xfrm>
          <a:prstGeom prst="rect">
            <a:avLst/>
          </a:prstGeom>
          <a:ln/>
        </p:spPr>
      </p:pic>
      <p:cxnSp>
        <p:nvCxnSpPr>
          <p:cNvPr id="6" name="Straight Connector 5">
            <a:extLst>
              <a:ext uri="{FF2B5EF4-FFF2-40B4-BE49-F238E27FC236}">
                <a16:creationId xmlns:a16="http://schemas.microsoft.com/office/drawing/2014/main" id="{C9CBD8CC-ED6E-1CEE-2BF0-2E8C675AC3A1}"/>
              </a:ext>
            </a:extLst>
          </p:cNvPr>
          <p:cNvCxnSpPr>
            <a:cxnSpLocks/>
          </p:cNvCxnSpPr>
          <p:nvPr/>
        </p:nvCxnSpPr>
        <p:spPr>
          <a:xfrm>
            <a:off x="8229600" y="0"/>
            <a:ext cx="133815" cy="6634976"/>
          </a:xfrm>
          <a:prstGeom prst="line">
            <a:avLst/>
          </a:prstGeom>
          <a:ln>
            <a:solidFill>
              <a:srgbClr val="00B0F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4714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53055" y="1785949"/>
            <a:ext cx="4440192" cy="3708732"/>
          </a:xfrm>
          <a:prstGeom prst="rect">
            <a:avLst/>
          </a:prstGeom>
        </p:spPr>
      </p:pic>
      <p:sp>
        <p:nvSpPr>
          <p:cNvPr id="9" name="Title 1"/>
          <p:cNvSpPr txBox="1"/>
          <p:nvPr/>
        </p:nvSpPr>
        <p:spPr>
          <a:xfrm>
            <a:off x="1842012" y="204472"/>
            <a:ext cx="8458200" cy="1357159"/>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GB" altLang="pt-PT" sz="3600" b="1" dirty="0">
                <a:solidFill>
                  <a:srgbClr val="0070C0"/>
                </a:solidFill>
                <a:effectLst>
                  <a:outerShdw blurRad="38100" dist="38100" dir="2700000" algn="tl">
                    <a:srgbClr val="C0C0C0"/>
                  </a:outerShdw>
                </a:effectLst>
                <a:latin typeface="Verdana" panose="020B0604030504040204" pitchFamily="34" charset="0"/>
              </a:rPr>
              <a:t>Tide-Gauge Network</a:t>
            </a:r>
            <a:endParaRPr lang="en-US" sz="3600" b="1" dirty="0">
              <a:solidFill>
                <a:srgbClr val="0070C0"/>
              </a:solidFill>
              <a:latin typeface="Calibri"/>
            </a:endParaRPr>
          </a:p>
        </p:txBody>
      </p:sp>
      <p:sp>
        <p:nvSpPr>
          <p:cNvPr id="10" name="TextBox 9"/>
          <p:cNvSpPr txBox="1"/>
          <p:nvPr/>
        </p:nvSpPr>
        <p:spPr>
          <a:xfrm>
            <a:off x="1261264" y="897828"/>
            <a:ext cx="580748" cy="276551"/>
          </a:xfrm>
          <a:prstGeom prst="rect">
            <a:avLst/>
          </a:prstGeom>
          <a:solidFill>
            <a:srgbClr val="FFC000"/>
          </a:solidFill>
        </p:spPr>
        <p:txBody>
          <a:bodyPr wrap="square" rtlCol="0">
            <a:spAutoFit/>
          </a:bodyPr>
          <a:lstStyle/>
          <a:p>
            <a:pPr defTabSz="457200">
              <a:lnSpc>
                <a:spcPts val="700"/>
              </a:lnSpc>
            </a:pPr>
            <a:r>
              <a:rPr lang="pt-PT" sz="800" b="1" dirty="0">
                <a:solidFill>
                  <a:prstClr val="black"/>
                </a:solidFill>
                <a:latin typeface="Calibri"/>
              </a:rPr>
              <a:t>Internet</a:t>
            </a:r>
          </a:p>
          <a:p>
            <a:pPr defTabSz="457200">
              <a:lnSpc>
                <a:spcPts val="700"/>
              </a:lnSpc>
            </a:pPr>
            <a:r>
              <a:rPr lang="pt-PT" sz="800" b="1" dirty="0">
                <a:solidFill>
                  <a:prstClr val="black"/>
                </a:solidFill>
                <a:latin typeface="Calibri"/>
              </a:rPr>
              <a:t>MPLS</a:t>
            </a:r>
          </a:p>
        </p:txBody>
      </p:sp>
      <p:sp>
        <p:nvSpPr>
          <p:cNvPr id="11" name="TextBox 10"/>
          <p:cNvSpPr txBox="1"/>
          <p:nvPr/>
        </p:nvSpPr>
        <p:spPr>
          <a:xfrm>
            <a:off x="5295846" y="1785948"/>
            <a:ext cx="580748" cy="276551"/>
          </a:xfrm>
          <a:prstGeom prst="rect">
            <a:avLst/>
          </a:prstGeom>
          <a:solidFill>
            <a:srgbClr val="FFC000"/>
          </a:solidFill>
        </p:spPr>
        <p:txBody>
          <a:bodyPr wrap="square" rtlCol="0">
            <a:spAutoFit/>
          </a:bodyPr>
          <a:lstStyle/>
          <a:p>
            <a:pPr defTabSz="457200">
              <a:lnSpc>
                <a:spcPts val="700"/>
              </a:lnSpc>
            </a:pPr>
            <a:r>
              <a:rPr lang="pt-PT" sz="800" b="1" dirty="0">
                <a:solidFill>
                  <a:prstClr val="black"/>
                </a:solidFill>
                <a:latin typeface="Calibri"/>
              </a:rPr>
              <a:t>Internet</a:t>
            </a:r>
          </a:p>
          <a:p>
            <a:pPr defTabSz="457200">
              <a:lnSpc>
                <a:spcPts val="700"/>
              </a:lnSpc>
            </a:pPr>
            <a:r>
              <a:rPr lang="pt-PT" sz="800" b="1" dirty="0">
                <a:solidFill>
                  <a:prstClr val="black"/>
                </a:solidFill>
                <a:latin typeface="Calibri"/>
              </a:rPr>
              <a:t>MPLS</a:t>
            </a:r>
          </a:p>
        </p:txBody>
      </p:sp>
      <p:grpSp>
        <p:nvGrpSpPr>
          <p:cNvPr id="53" name="Group 52"/>
          <p:cNvGrpSpPr/>
          <p:nvPr/>
        </p:nvGrpSpPr>
        <p:grpSpPr>
          <a:xfrm>
            <a:off x="5586220" y="5601536"/>
            <a:ext cx="5027331" cy="659588"/>
            <a:chOff x="3311371" y="5016054"/>
            <a:chExt cx="5177362" cy="659588"/>
          </a:xfrm>
        </p:grpSpPr>
        <p:cxnSp>
          <p:nvCxnSpPr>
            <p:cNvPr id="8" name="Straight Connector 7"/>
            <p:cNvCxnSpPr/>
            <p:nvPr/>
          </p:nvCxnSpPr>
          <p:spPr>
            <a:xfrm>
              <a:off x="3311371" y="5140171"/>
              <a:ext cx="353642"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710072" y="5016054"/>
              <a:ext cx="1919248" cy="246221"/>
            </a:xfrm>
            <a:prstGeom prst="rect">
              <a:avLst/>
            </a:prstGeom>
            <a:noFill/>
          </p:spPr>
          <p:txBody>
            <a:bodyPr wrap="square" rtlCol="0">
              <a:spAutoFit/>
            </a:bodyPr>
            <a:lstStyle/>
            <a:p>
              <a:pPr defTabSz="457200"/>
              <a:r>
                <a:rPr lang="pt-PT" sz="1000" dirty="0">
                  <a:solidFill>
                    <a:prstClr val="white">
                      <a:lumMod val="50000"/>
                    </a:prstClr>
                  </a:solidFill>
                  <a:latin typeface="Calibri"/>
                </a:rPr>
                <a:t>Instituto Hidrográfico</a:t>
              </a:r>
            </a:p>
          </p:txBody>
        </p:sp>
        <p:cxnSp>
          <p:nvCxnSpPr>
            <p:cNvPr id="55" name="Straight Connector 54"/>
            <p:cNvCxnSpPr/>
            <p:nvPr/>
          </p:nvCxnSpPr>
          <p:spPr>
            <a:xfrm>
              <a:off x="3311371" y="5325073"/>
              <a:ext cx="353642"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3707137" y="5209834"/>
              <a:ext cx="1919248" cy="246221"/>
            </a:xfrm>
            <a:prstGeom prst="rect">
              <a:avLst/>
            </a:prstGeom>
            <a:noFill/>
          </p:spPr>
          <p:txBody>
            <a:bodyPr wrap="square" rtlCol="0">
              <a:spAutoFit/>
            </a:bodyPr>
            <a:lstStyle/>
            <a:p>
              <a:pPr defTabSz="457200"/>
              <a:r>
                <a:rPr lang="pt-PT" sz="1000" dirty="0">
                  <a:solidFill>
                    <a:prstClr val="white">
                      <a:lumMod val="50000"/>
                    </a:prstClr>
                  </a:solidFill>
                  <a:latin typeface="Calibri"/>
                </a:rPr>
                <a:t>Direção Geral do Território</a:t>
              </a:r>
            </a:p>
          </p:txBody>
        </p:sp>
        <p:cxnSp>
          <p:nvCxnSpPr>
            <p:cNvPr id="60" name="Straight Connector 59"/>
            <p:cNvCxnSpPr/>
            <p:nvPr/>
          </p:nvCxnSpPr>
          <p:spPr>
            <a:xfrm>
              <a:off x="3311371" y="5521861"/>
              <a:ext cx="353642" cy="0"/>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708618" y="5406621"/>
              <a:ext cx="1919248" cy="246221"/>
            </a:xfrm>
            <a:prstGeom prst="rect">
              <a:avLst/>
            </a:prstGeom>
            <a:noFill/>
          </p:spPr>
          <p:txBody>
            <a:bodyPr wrap="square" rtlCol="0" anchor="ctr">
              <a:spAutoFit/>
            </a:bodyPr>
            <a:lstStyle/>
            <a:p>
              <a:pPr defTabSz="457200"/>
              <a:r>
                <a:rPr lang="pt-PT" sz="1000" dirty="0">
                  <a:solidFill>
                    <a:prstClr val="white">
                      <a:lumMod val="50000"/>
                    </a:prstClr>
                  </a:solidFill>
                  <a:latin typeface="Calibri"/>
                </a:rPr>
                <a:t>JRC </a:t>
              </a:r>
              <a:r>
                <a:rPr lang="pt-PT" sz="800" dirty="0">
                  <a:solidFill>
                    <a:prstClr val="white">
                      <a:lumMod val="50000"/>
                    </a:prstClr>
                  </a:solidFill>
                  <a:latin typeface="Calibri"/>
                </a:rPr>
                <a:t>(</a:t>
              </a:r>
              <a:r>
                <a:rPr lang="pt-PT" sz="800" dirty="0" err="1">
                  <a:solidFill>
                    <a:prstClr val="white">
                      <a:lumMod val="50000"/>
                    </a:prstClr>
                  </a:solidFill>
                  <a:latin typeface="Calibri"/>
                </a:rPr>
                <a:t>ipma</a:t>
              </a:r>
              <a:r>
                <a:rPr lang="pt-PT" sz="800" dirty="0">
                  <a:solidFill>
                    <a:prstClr val="white">
                      <a:lumMod val="50000"/>
                    </a:prstClr>
                  </a:solidFill>
                  <a:latin typeface="Calibri"/>
                </a:rPr>
                <a:t> &amp; </a:t>
              </a:r>
              <a:r>
                <a:rPr lang="pt-PT" sz="800" dirty="0" err="1">
                  <a:solidFill>
                    <a:prstClr val="white">
                      <a:lumMod val="50000"/>
                    </a:prstClr>
                  </a:solidFill>
                  <a:latin typeface="Calibri"/>
                </a:rPr>
                <a:t>ign</a:t>
              </a:r>
              <a:r>
                <a:rPr lang="pt-PT" sz="800" dirty="0">
                  <a:solidFill>
                    <a:prstClr val="white">
                      <a:lumMod val="50000"/>
                    </a:prstClr>
                  </a:solidFill>
                  <a:latin typeface="Calibri"/>
                </a:rPr>
                <a:t> </a:t>
              </a:r>
              <a:r>
                <a:rPr lang="pt-PT" sz="800" dirty="0" err="1">
                  <a:solidFill>
                    <a:prstClr val="white">
                      <a:lumMod val="50000"/>
                    </a:prstClr>
                  </a:solidFill>
                  <a:latin typeface="Calibri"/>
                </a:rPr>
                <a:t>support</a:t>
              </a:r>
              <a:r>
                <a:rPr lang="pt-PT" sz="800" dirty="0">
                  <a:solidFill>
                    <a:prstClr val="white">
                      <a:lumMod val="50000"/>
                    </a:prstClr>
                  </a:solidFill>
                  <a:latin typeface="Calibri"/>
                </a:rPr>
                <a:t>)</a:t>
              </a:r>
            </a:p>
          </p:txBody>
        </p:sp>
        <p:cxnSp>
          <p:nvCxnSpPr>
            <p:cNvPr id="62" name="Straight Connector 61"/>
            <p:cNvCxnSpPr/>
            <p:nvPr/>
          </p:nvCxnSpPr>
          <p:spPr>
            <a:xfrm>
              <a:off x="5706271" y="5140171"/>
              <a:ext cx="35364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6102037" y="5016054"/>
              <a:ext cx="2372890" cy="246221"/>
            </a:xfrm>
            <a:prstGeom prst="rect">
              <a:avLst/>
            </a:prstGeom>
            <a:noFill/>
          </p:spPr>
          <p:txBody>
            <a:bodyPr wrap="square" rtlCol="0">
              <a:spAutoFit/>
            </a:bodyPr>
            <a:lstStyle/>
            <a:p>
              <a:pPr defTabSz="457200"/>
              <a:r>
                <a:rPr lang="pt-PT" sz="1000" dirty="0" err="1">
                  <a:solidFill>
                    <a:prstClr val="white">
                      <a:lumMod val="50000"/>
                    </a:prstClr>
                  </a:solidFill>
                  <a:latin typeface="Calibri"/>
                </a:rPr>
                <a:t>Puertos</a:t>
              </a:r>
              <a:r>
                <a:rPr lang="pt-PT" sz="1000" dirty="0">
                  <a:solidFill>
                    <a:prstClr val="white">
                      <a:lumMod val="50000"/>
                    </a:prstClr>
                  </a:solidFill>
                  <a:latin typeface="Calibri"/>
                </a:rPr>
                <a:t> </a:t>
              </a:r>
              <a:r>
                <a:rPr lang="pt-PT" sz="1000" dirty="0" err="1">
                  <a:solidFill>
                    <a:prstClr val="white">
                      <a:lumMod val="50000"/>
                    </a:prstClr>
                  </a:solidFill>
                  <a:latin typeface="Calibri"/>
                </a:rPr>
                <a:t>Del</a:t>
              </a:r>
              <a:r>
                <a:rPr lang="pt-PT" sz="1000" dirty="0">
                  <a:solidFill>
                    <a:prstClr val="white">
                      <a:lumMod val="50000"/>
                    </a:prstClr>
                  </a:solidFill>
                  <a:latin typeface="Calibri"/>
                </a:rPr>
                <a:t> Estado (via IOC &amp; IGN)</a:t>
              </a:r>
            </a:p>
          </p:txBody>
        </p:sp>
        <p:cxnSp>
          <p:nvCxnSpPr>
            <p:cNvPr id="64" name="Straight Connector 63"/>
            <p:cNvCxnSpPr/>
            <p:nvPr/>
          </p:nvCxnSpPr>
          <p:spPr>
            <a:xfrm>
              <a:off x="5706271" y="5342829"/>
              <a:ext cx="353642"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6102037" y="5223606"/>
              <a:ext cx="2372890" cy="246221"/>
            </a:xfrm>
            <a:prstGeom prst="rect">
              <a:avLst/>
            </a:prstGeom>
            <a:noFill/>
          </p:spPr>
          <p:txBody>
            <a:bodyPr wrap="square" rtlCol="0">
              <a:spAutoFit/>
            </a:bodyPr>
            <a:lstStyle/>
            <a:p>
              <a:pPr defTabSz="457200"/>
              <a:r>
                <a:rPr lang="pt-PT" sz="1000" dirty="0">
                  <a:solidFill>
                    <a:prstClr val="white">
                      <a:lumMod val="50000"/>
                    </a:prstClr>
                  </a:solidFill>
                  <a:latin typeface="Calibri"/>
                </a:rPr>
                <a:t>CNRST (via CNRST &amp; JRC)</a:t>
              </a:r>
            </a:p>
          </p:txBody>
        </p:sp>
        <p:cxnSp>
          <p:nvCxnSpPr>
            <p:cNvPr id="66" name="Straight Connector 65"/>
            <p:cNvCxnSpPr/>
            <p:nvPr/>
          </p:nvCxnSpPr>
          <p:spPr>
            <a:xfrm>
              <a:off x="5711199" y="5548644"/>
              <a:ext cx="35364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6115843" y="5429421"/>
              <a:ext cx="2372890" cy="246221"/>
            </a:xfrm>
            <a:prstGeom prst="rect">
              <a:avLst/>
            </a:prstGeom>
            <a:noFill/>
          </p:spPr>
          <p:txBody>
            <a:bodyPr wrap="square" rtlCol="0">
              <a:spAutoFit/>
            </a:bodyPr>
            <a:lstStyle/>
            <a:p>
              <a:pPr defTabSz="457200"/>
              <a:r>
                <a:rPr lang="pt-PT" sz="1000" dirty="0">
                  <a:solidFill>
                    <a:prstClr val="white">
                      <a:lumMod val="50000"/>
                    </a:prstClr>
                  </a:solidFill>
                  <a:latin typeface="Calibri"/>
                </a:rPr>
                <a:t>IOC</a:t>
              </a:r>
            </a:p>
          </p:txBody>
        </p:sp>
      </p:grpSp>
      <p:sp>
        <p:nvSpPr>
          <p:cNvPr id="54" name="TextBox 53"/>
          <p:cNvSpPr txBox="1"/>
          <p:nvPr/>
        </p:nvSpPr>
        <p:spPr>
          <a:xfrm>
            <a:off x="758283" y="5700498"/>
            <a:ext cx="3713355" cy="584775"/>
          </a:xfrm>
          <a:prstGeom prst="rect">
            <a:avLst/>
          </a:prstGeom>
          <a:noFill/>
        </p:spPr>
        <p:txBody>
          <a:bodyPr wrap="square" rtlCol="0">
            <a:spAutoFit/>
          </a:bodyPr>
          <a:lstStyle/>
          <a:p>
            <a:pPr defTabSz="457200"/>
            <a:r>
              <a:rPr lang="pt-PT" sz="3200" dirty="0">
                <a:solidFill>
                  <a:srgbClr val="0070C0"/>
                </a:solidFill>
                <a:latin typeface="Calibri"/>
              </a:rPr>
              <a:t>71 stations for TEWS</a:t>
            </a:r>
          </a:p>
        </p:txBody>
      </p:sp>
      <p:sp>
        <p:nvSpPr>
          <p:cNvPr id="57" name="Rectangle 56"/>
          <p:cNvSpPr/>
          <p:nvPr/>
        </p:nvSpPr>
        <p:spPr>
          <a:xfrm>
            <a:off x="1842013" y="3323063"/>
            <a:ext cx="1782133" cy="960675"/>
          </a:xfrm>
          <a:prstGeom prst="rect">
            <a:avLst/>
          </a:prstGeom>
          <a:solidFill>
            <a:schemeClr val="accent1">
              <a:lumMod val="60000"/>
              <a:lumOff val="40000"/>
              <a:alpha val="27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PT">
              <a:solidFill>
                <a:prstClr val="white"/>
              </a:solidFill>
              <a:latin typeface="Calibri"/>
            </a:endParaRPr>
          </a:p>
        </p:txBody>
      </p:sp>
      <p:cxnSp>
        <p:nvCxnSpPr>
          <p:cNvPr id="59" name="Straight Connector 58"/>
          <p:cNvCxnSpPr>
            <a:cxnSpLocks/>
          </p:cNvCxnSpPr>
          <p:nvPr/>
        </p:nvCxnSpPr>
        <p:spPr>
          <a:xfrm flipV="1">
            <a:off x="3967019" y="1785948"/>
            <a:ext cx="1212917" cy="1664487"/>
          </a:xfrm>
          <a:prstGeom prst="line">
            <a:avLst/>
          </a:prstGeom>
          <a:ln w="127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a:cxnSpLocks/>
          </p:cNvCxnSpPr>
          <p:nvPr/>
        </p:nvCxnSpPr>
        <p:spPr>
          <a:xfrm>
            <a:off x="3665709" y="4257982"/>
            <a:ext cx="1555790" cy="1282770"/>
          </a:xfrm>
          <a:prstGeom prst="line">
            <a:avLst/>
          </a:prstGeom>
          <a:ln w="127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0A21DC05-76C6-4574-F4C8-4978FB1415C4}"/>
              </a:ext>
            </a:extLst>
          </p:cNvPr>
          <p:cNvGrpSpPr/>
          <p:nvPr/>
        </p:nvGrpSpPr>
        <p:grpSpPr>
          <a:xfrm>
            <a:off x="5221499" y="1728777"/>
            <a:ext cx="5539428" cy="3811975"/>
            <a:chOff x="3655935" y="1728776"/>
            <a:chExt cx="5038370" cy="2946511"/>
          </a:xfrm>
        </p:grpSpPr>
        <p:pic>
          <p:nvPicPr>
            <p:cNvPr id="58" name="Picture 57"/>
            <p:cNvPicPr>
              <a:picLocks noChangeAspect="1"/>
            </p:cNvPicPr>
            <p:nvPr/>
          </p:nvPicPr>
          <p:blipFill>
            <a:blip r:embed="rId4"/>
            <a:stretch>
              <a:fillRect/>
            </a:stretch>
          </p:blipFill>
          <p:spPr>
            <a:xfrm>
              <a:off x="3655935" y="1728776"/>
              <a:ext cx="5038370" cy="2946511"/>
            </a:xfrm>
            <a:prstGeom prst="rect">
              <a:avLst/>
            </a:prstGeom>
          </p:spPr>
        </p:pic>
        <p:sp>
          <p:nvSpPr>
            <p:cNvPr id="2" name="Isosceles Triangle 1">
              <a:extLst>
                <a:ext uri="{FF2B5EF4-FFF2-40B4-BE49-F238E27FC236}">
                  <a16:creationId xmlns:a16="http://schemas.microsoft.com/office/drawing/2014/main" id="{1E7BBF34-6F82-D4B8-3EC0-516505A5F931}"/>
                </a:ext>
              </a:extLst>
            </p:cNvPr>
            <p:cNvSpPr/>
            <p:nvPr/>
          </p:nvSpPr>
          <p:spPr>
            <a:xfrm>
              <a:off x="7954759" y="4283737"/>
              <a:ext cx="129367" cy="142876"/>
            </a:xfrm>
            <a:prstGeom prst="triangl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PT">
                <a:solidFill>
                  <a:prstClr val="white"/>
                </a:solidFill>
                <a:latin typeface="Calibri"/>
              </a:endParaRPr>
            </a:p>
          </p:txBody>
        </p:sp>
      </p:grpSp>
      <p:sp>
        <p:nvSpPr>
          <p:cNvPr id="4" name="TextBox 3">
            <a:extLst>
              <a:ext uri="{FF2B5EF4-FFF2-40B4-BE49-F238E27FC236}">
                <a16:creationId xmlns:a16="http://schemas.microsoft.com/office/drawing/2014/main" id="{F3471691-FA55-8068-9241-45728BB1885B}"/>
              </a:ext>
            </a:extLst>
          </p:cNvPr>
          <p:cNvSpPr txBox="1"/>
          <p:nvPr/>
        </p:nvSpPr>
        <p:spPr>
          <a:xfrm>
            <a:off x="9133604" y="4516318"/>
            <a:ext cx="819676" cy="307777"/>
          </a:xfrm>
          <a:prstGeom prst="rect">
            <a:avLst/>
          </a:prstGeom>
          <a:blipFill>
            <a:blip r:embed="rId5"/>
            <a:tile tx="0" ty="0" sx="100000" sy="100000" flip="none" algn="tl"/>
          </a:blipFill>
        </p:spPr>
        <p:txBody>
          <a:bodyPr wrap="square" rtlCol="0">
            <a:spAutoFit/>
          </a:bodyPr>
          <a:lstStyle/>
          <a:p>
            <a:pPr defTabSz="457200"/>
            <a:r>
              <a:rPr lang="pt-PT" sz="1400" dirty="0">
                <a:solidFill>
                  <a:prstClr val="black"/>
                </a:solidFill>
                <a:latin typeface="Calibri"/>
              </a:rPr>
              <a:t>El </a:t>
            </a:r>
            <a:r>
              <a:rPr lang="pt-PT" sz="1400" dirty="0" err="1">
                <a:solidFill>
                  <a:prstClr val="black"/>
                </a:solidFill>
                <a:latin typeface="Calibri"/>
              </a:rPr>
              <a:t>Jadida</a:t>
            </a:r>
            <a:endParaRPr lang="pt-PT" sz="1400" dirty="0">
              <a:solidFill>
                <a:prstClr val="black"/>
              </a:solidFill>
              <a:latin typeface="Calibri"/>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3800-4A69-A44C-A71B-2CE060CB044D}"/>
              </a:ext>
            </a:extLst>
          </p:cNvPr>
          <p:cNvSpPr>
            <a:spLocks noGrp="1"/>
          </p:cNvSpPr>
          <p:nvPr>
            <p:ph type="title"/>
          </p:nvPr>
        </p:nvSpPr>
        <p:spPr>
          <a:xfrm>
            <a:off x="481013" y="3752849"/>
            <a:ext cx="3290887" cy="2452687"/>
          </a:xfrm>
        </p:spPr>
        <p:txBody>
          <a:bodyPr anchor="ctr">
            <a:normAutofit fontScale="90000"/>
          </a:bodyPr>
          <a:lstStyle/>
          <a:p>
            <a:r>
              <a:rPr lang="pt-PT" sz="3600" b="1" dirty="0">
                <a:solidFill>
                  <a:srgbClr val="0070C0"/>
                </a:solidFill>
                <a:latin typeface="Calibri"/>
              </a:rPr>
              <a:t>IPMA, Portugal </a:t>
            </a:r>
            <a:br>
              <a:rPr lang="pt-PT" sz="3600" b="1" dirty="0">
                <a:solidFill>
                  <a:srgbClr val="0070C0"/>
                </a:solidFill>
                <a:latin typeface="Calibri"/>
              </a:rPr>
            </a:br>
            <a:r>
              <a:rPr lang="pt-PT" sz="3600" b="1" dirty="0">
                <a:solidFill>
                  <a:srgbClr val="0070C0"/>
                </a:solidFill>
                <a:latin typeface="Calibri"/>
              </a:rPr>
              <a:t>Tsunami Service Provider/NTWC  Sea Level Data Sources</a:t>
            </a:r>
            <a:br>
              <a:rPr lang="pt-PT" sz="3600" b="1" dirty="0">
                <a:solidFill>
                  <a:srgbClr val="0070C0"/>
                </a:solidFill>
                <a:latin typeface="Calibri"/>
              </a:rPr>
            </a:br>
            <a:endParaRPr lang="en-US" sz="3600" dirty="0">
              <a:solidFill>
                <a:srgbClr val="0070C0"/>
              </a:solidFill>
            </a:endParaRPr>
          </a:p>
        </p:txBody>
      </p:sp>
      <p:pic>
        <p:nvPicPr>
          <p:cNvPr id="5" name="Picture 4" descr="A map of europe with different colored spots&#10;&#10;Description automatically generated">
            <a:extLst>
              <a:ext uri="{FF2B5EF4-FFF2-40B4-BE49-F238E27FC236}">
                <a16:creationId xmlns:a16="http://schemas.microsoft.com/office/drawing/2014/main" id="{E1A1C384-5D98-CE31-46AB-0B6A116F1516}"/>
              </a:ext>
            </a:extLst>
          </p:cNvPr>
          <p:cNvPicPr>
            <a:picLocks noChangeAspect="1"/>
          </p:cNvPicPr>
          <p:nvPr/>
        </p:nvPicPr>
        <p:blipFill>
          <a:blip r:embed="rId2">
            <a:extLst>
              <a:ext uri="{28A0092B-C50C-407E-A947-70E740481C1C}">
                <a14:useLocalDpi xmlns:a14="http://schemas.microsoft.com/office/drawing/2010/main" val="0"/>
              </a:ext>
            </a:extLst>
          </a:blip>
          <a:srcRect t="33685" b="1494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0D268881-9989-8228-1E18-C65A860E2650}"/>
              </a:ext>
            </a:extLst>
          </p:cNvPr>
          <p:cNvSpPr txBox="1">
            <a:spLocks noGrp="1"/>
          </p:cNvSpPr>
          <p:nvPr>
            <p:ph idx="1"/>
          </p:nvPr>
        </p:nvSpPr>
        <p:spPr>
          <a:xfrm>
            <a:off x="4223982" y="3752850"/>
            <a:ext cx="7485413" cy="2452687"/>
          </a:xfrm>
          <a:prstGeom prst="rect">
            <a:avLst/>
          </a:prstGeom>
        </p:spPr>
        <p:txBody>
          <a:bodyPr rtlCol="0" anchor="ctr">
            <a:normAutofit/>
          </a:bodyPr>
          <a:lstStyle/>
          <a:p>
            <a:pPr marL="0" indent="0" defTabSz="457200">
              <a:lnSpc>
                <a:spcPct val="90000"/>
              </a:lnSpc>
              <a:buNone/>
            </a:pPr>
            <a:endParaRPr lang="pt-PT" sz="1800" b="1" dirty="0">
              <a:latin typeface="Calibri"/>
            </a:endParaRPr>
          </a:p>
          <a:p>
            <a:pPr marL="171450" indent="-171450">
              <a:lnSpc>
                <a:spcPct val="90000"/>
              </a:lnSpc>
              <a:buFontTx/>
              <a:buChar char="-"/>
            </a:pPr>
            <a:r>
              <a:rPr lang="pt-PT" sz="1800" b="1" dirty="0">
                <a:solidFill>
                  <a:srgbClr val="0070C0"/>
                </a:solidFill>
                <a:latin typeface="72 Light" panose="020B0303030000000003" pitchFamily="34" charset="0"/>
                <a:cs typeface="72 Light" panose="020B0303030000000003" pitchFamily="34" charset="0"/>
              </a:rPr>
              <a:t>France, CENALT</a:t>
            </a:r>
            <a:r>
              <a:rPr lang="pt-PT" sz="1800" dirty="0">
                <a:latin typeface="72 Light" panose="020B0303030000000003" pitchFamily="34" charset="0"/>
                <a:cs typeface="72 Light" panose="020B0303030000000003" pitchFamily="34" charset="0"/>
              </a:rPr>
              <a:t>, seiscomp/MPLS  (SHAUM stations)</a:t>
            </a:r>
          </a:p>
          <a:p>
            <a:pPr marL="171450" indent="-171450">
              <a:lnSpc>
                <a:spcPct val="90000"/>
              </a:lnSpc>
              <a:buFontTx/>
              <a:buChar char="-"/>
            </a:pPr>
            <a:r>
              <a:rPr lang="pt-PT" sz="1800" b="1" dirty="0">
                <a:solidFill>
                  <a:srgbClr val="0070C0"/>
                </a:solidFill>
                <a:latin typeface="72 Light" panose="020B0303030000000003" pitchFamily="34" charset="0"/>
                <a:cs typeface="72 Light" panose="020B0303030000000003" pitchFamily="34" charset="0"/>
              </a:rPr>
              <a:t>Spain, IH, </a:t>
            </a:r>
            <a:r>
              <a:rPr lang="pt-PT" sz="1800" dirty="0">
                <a:latin typeface="72 Light" panose="020B0303030000000003" pitchFamily="34" charset="0"/>
                <a:cs typeface="72 Light" panose="020B0303030000000003" pitchFamily="34" charset="0"/>
              </a:rPr>
              <a:t>webservice/Internet (Instituto Hidrográfico)</a:t>
            </a:r>
          </a:p>
          <a:p>
            <a:pPr marL="171450" indent="-171450">
              <a:lnSpc>
                <a:spcPct val="90000"/>
              </a:lnSpc>
              <a:buFontTx/>
              <a:buChar char="-"/>
            </a:pPr>
            <a:r>
              <a:rPr lang="pt-PT" sz="1800" b="1" dirty="0">
                <a:solidFill>
                  <a:srgbClr val="0070C0"/>
                </a:solidFill>
                <a:latin typeface="72 Light" panose="020B0303030000000003" pitchFamily="34" charset="0"/>
                <a:cs typeface="72 Light" panose="020B0303030000000003" pitchFamily="34" charset="0"/>
              </a:rPr>
              <a:t>JRC</a:t>
            </a:r>
            <a:r>
              <a:rPr lang="pt-PT" sz="1800" dirty="0">
                <a:latin typeface="72 Light" panose="020B0303030000000003" pitchFamily="34" charset="0"/>
                <a:cs typeface="72 Light" panose="020B0303030000000003" pitchFamily="34" charset="0"/>
              </a:rPr>
              <a:t>, webservice/Internet (IOC Sea Level Station Monitoring Facility)</a:t>
            </a:r>
          </a:p>
          <a:p>
            <a:pPr marL="171450" indent="-171450">
              <a:lnSpc>
                <a:spcPct val="90000"/>
              </a:lnSpc>
              <a:buFontTx/>
              <a:buChar char="-"/>
            </a:pPr>
            <a:r>
              <a:rPr lang="pt-PT" sz="1800" b="1" dirty="0">
                <a:solidFill>
                  <a:srgbClr val="0070C0"/>
                </a:solidFill>
                <a:latin typeface="72 Light" panose="020B0303030000000003" pitchFamily="34" charset="0"/>
                <a:cs typeface="72 Light" panose="020B0303030000000003" pitchFamily="34" charset="0"/>
              </a:rPr>
              <a:t>EMSO</a:t>
            </a:r>
            <a:r>
              <a:rPr lang="en-US" sz="1800" b="0" i="0" dirty="0">
                <a:solidFill>
                  <a:srgbClr val="0070C0"/>
                </a:solidFill>
                <a:effectLst/>
                <a:highlight>
                  <a:srgbClr val="FFFFFF"/>
                </a:highlight>
                <a:latin typeface="72 Light" panose="020B0303030000000003" pitchFamily="34" charset="0"/>
                <a:cs typeface="72 Light" panose="020B0303030000000003" pitchFamily="34" charset="0"/>
              </a:rPr>
              <a:t> </a:t>
            </a:r>
            <a:r>
              <a:rPr lang="en-US" sz="1800" b="0" i="0" dirty="0">
                <a:solidFill>
                  <a:srgbClr val="393B3F"/>
                </a:solidFill>
                <a:effectLst/>
                <a:highlight>
                  <a:srgbClr val="FFFFFF"/>
                </a:highlight>
                <a:latin typeface="72 Light" panose="020B0303030000000003" pitchFamily="34" charset="0"/>
                <a:cs typeface="72 Light" panose="020B0303030000000003" pitchFamily="34" charset="0"/>
              </a:rPr>
              <a:t>(European Multidisciplinary Seafloor and </a:t>
            </a:r>
            <a:r>
              <a:rPr lang="en-US" sz="1800" dirty="0">
                <a:solidFill>
                  <a:srgbClr val="393B3F"/>
                </a:solidFill>
                <a:highlight>
                  <a:srgbClr val="FFFFFF"/>
                </a:highlight>
                <a:latin typeface="72 Light" panose="020B0303030000000003" pitchFamily="34" charset="0"/>
                <a:cs typeface="72 Light" panose="020B0303030000000003" pitchFamily="34" charset="0"/>
              </a:rPr>
              <a:t>W</a:t>
            </a:r>
            <a:r>
              <a:rPr lang="en-US" sz="1800" b="0" i="0" dirty="0">
                <a:solidFill>
                  <a:srgbClr val="393B3F"/>
                </a:solidFill>
                <a:effectLst/>
                <a:highlight>
                  <a:srgbClr val="FFFFFF"/>
                </a:highlight>
                <a:latin typeface="72 Light" panose="020B0303030000000003" pitchFamily="34" charset="0"/>
                <a:cs typeface="72 Light" panose="020B0303030000000003" pitchFamily="34" charset="0"/>
              </a:rPr>
              <a:t>ater Column Observatory) </a:t>
            </a:r>
            <a:r>
              <a:rPr lang="pt-PT" sz="1800" dirty="0">
                <a:latin typeface="72 Light" panose="020B0303030000000003" pitchFamily="34" charset="0"/>
                <a:cs typeface="72 Light" panose="020B0303030000000003" pitchFamily="34" charset="0"/>
              </a:rPr>
              <a:t>-PT/UBI/IPMA, webservice/Internet</a:t>
            </a:r>
          </a:p>
          <a:p>
            <a:pPr marL="171450" indent="-171450">
              <a:lnSpc>
                <a:spcPct val="90000"/>
              </a:lnSpc>
              <a:buFontTx/>
              <a:buChar char="-"/>
            </a:pPr>
            <a:r>
              <a:rPr lang="pt-PT" sz="1800" b="1" dirty="0">
                <a:solidFill>
                  <a:srgbClr val="0070C0"/>
                </a:solidFill>
                <a:latin typeface="72 Light" panose="020B0303030000000003" pitchFamily="34" charset="0"/>
                <a:cs typeface="72 Light" panose="020B0303030000000003" pitchFamily="34" charset="0"/>
              </a:rPr>
              <a:t>IGN</a:t>
            </a:r>
            <a:r>
              <a:rPr lang="pt-PT" sz="1800" dirty="0">
                <a:latin typeface="72 Light" panose="020B0303030000000003" pitchFamily="34" charset="0"/>
                <a:cs typeface="72 Light" panose="020B0303030000000003" pitchFamily="34" charset="0"/>
              </a:rPr>
              <a:t> seiscomp/Internet (Puertos del Estado stations) (National Institute of Geography)</a:t>
            </a:r>
          </a:p>
          <a:p>
            <a:pPr marL="0" indent="0" defTabSz="457200">
              <a:lnSpc>
                <a:spcPct val="90000"/>
              </a:lnSpc>
              <a:buNone/>
            </a:pPr>
            <a:endParaRPr lang="pt-PT" sz="1800" dirty="0">
              <a:latin typeface="Calibri"/>
            </a:endParaRPr>
          </a:p>
        </p:txBody>
      </p:sp>
    </p:spTree>
    <p:extLst>
      <p:ext uri="{BB962C8B-B14F-4D97-AF65-F5344CB8AC3E}">
        <p14:creationId xmlns:p14="http://schemas.microsoft.com/office/powerpoint/2010/main" val="3603389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5E43C-A6EC-9C29-A738-8CE4239855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D4745D-7AA5-DC96-9196-F0A10B3FC98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D6A0E9E-CFF3-DAD7-0854-D7EEFE3B59F0}"/>
              </a:ext>
            </a:extLst>
          </p:cNvPr>
          <p:cNvPicPr>
            <a:picLocks noChangeAspect="1"/>
          </p:cNvPicPr>
          <p:nvPr/>
        </p:nvPicPr>
        <p:blipFill rotWithShape="1">
          <a:blip r:embed="rId2"/>
          <a:srcRect l="21036" t="30894" r="26189" b="5324"/>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CFF3389-B6E6-C0EC-2FD0-E765901499D5}"/>
              </a:ext>
            </a:extLst>
          </p:cNvPr>
          <p:cNvSpPr/>
          <p:nvPr/>
        </p:nvSpPr>
        <p:spPr>
          <a:xfrm>
            <a:off x="718457" y="1700439"/>
            <a:ext cx="2079172" cy="9121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Sea Level Station Monitoring Facility</a:t>
            </a:r>
          </a:p>
        </p:txBody>
      </p:sp>
    </p:spTree>
    <p:extLst>
      <p:ext uri="{BB962C8B-B14F-4D97-AF65-F5344CB8AC3E}">
        <p14:creationId xmlns:p14="http://schemas.microsoft.com/office/powerpoint/2010/main" val="1518788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OC_PPT_Template_NewLogo_June2021.pptx" id="{E3C7363B-5C74-42EB-A3EB-6EBE46FBFE7A}" vid="{7D1EE385-4B87-49B7-A642-75E2E3944241}"/>
    </a:ext>
  </a:extLst>
</a:theme>
</file>

<file path=ppt/theme/theme5.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OC_PPT_Template_NewLogo_June2021.pptx" id="{E3C7363B-5C74-42EB-A3EB-6EBE46FBFE7A}" vid="{7D1EE385-4B87-49B7-A642-75E2E394424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2580</TotalTime>
  <Words>1613</Words>
  <Application>Microsoft Office PowerPoint</Application>
  <PresentationFormat>Widescreen</PresentationFormat>
  <Paragraphs>162</Paragraphs>
  <Slides>23</Slides>
  <Notes>2</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23</vt:i4>
      </vt:variant>
    </vt:vector>
  </HeadingPairs>
  <TitlesOfParts>
    <vt:vector size="43" baseType="lpstr">
      <vt:lpstr>Barlow-Regular</vt:lpstr>
      <vt:lpstr>DINPro</vt:lpstr>
      <vt:lpstr>Inter</vt:lpstr>
      <vt:lpstr>72 Light</vt:lpstr>
      <vt:lpstr>Aptos</vt:lpstr>
      <vt:lpstr>Aptos Display</vt:lpstr>
      <vt:lpstr>Arial</vt:lpstr>
      <vt:lpstr>Barlow</vt:lpstr>
      <vt:lpstr>Calibri</vt:lpstr>
      <vt:lpstr>Calibri Light</vt:lpstr>
      <vt:lpstr>Century Schoolbook</vt:lpstr>
      <vt:lpstr>Helvetica</vt:lpstr>
      <vt:lpstr>Open Sans</vt:lpstr>
      <vt:lpstr>Roboto</vt:lpstr>
      <vt:lpstr>Verdana</vt:lpstr>
      <vt:lpstr>Office Theme</vt:lpstr>
      <vt:lpstr>Custom Design</vt:lpstr>
      <vt:lpstr>2_Office Theme</vt:lpstr>
      <vt:lpstr>1_Office Theme</vt:lpstr>
      <vt:lpstr>3_Office Theme</vt:lpstr>
      <vt:lpstr>IOC IODE-GOOS Data Workshop Timing: Monday 30 September - Wednesday 02 October Location: VLIZ, InnovOcean Campus, Jacobsenstraat 1, 8400 Oostende </vt:lpstr>
      <vt:lpstr>Global TEWS </vt:lpstr>
      <vt:lpstr> TSPs and NTWC  Critical Architectures / Infrastructures  in TEWS (Data)   </vt:lpstr>
      <vt:lpstr>The Importance of Tide Gauge  Observations</vt:lpstr>
      <vt:lpstr>How They Get Data for TEWS Sea Level  Data</vt:lpstr>
      <vt:lpstr>Sea Level Data  in Current Tsunami Warning Systems</vt:lpstr>
      <vt:lpstr>PowerPoint Presentation</vt:lpstr>
      <vt:lpstr>IPMA, Portugal  Tsunami Service Provider/NTWC  Sea Level Data Sources </vt:lpstr>
      <vt:lpstr>PowerPoint Presentation</vt:lpstr>
      <vt:lpstr>Tsunameters</vt:lpstr>
      <vt:lpstr>PowerPoint Presentation</vt:lpstr>
      <vt:lpstr>ODTP: Rapid Tsunami Detection, Measurement and Forecasting Capabilities</vt:lpstr>
      <vt:lpstr>The Vision of the ODTP is to move beyond the seismic proxy relationship and detect and measure the tsunami source or resultant wavefield directly in order for reliable forecasts to be produced (agnostic source).   Many sensors will need to contribute (coastal sea level stations,  tsunameters, GNSS ground stations, hydrophones, gliders, coastal radars and, in-situ seismographs) and many are low-cost or no-cost  Strategy:  Maximise, Expand, Apply, Innovate   </vt:lpstr>
      <vt:lpstr>Current Efforts to Experiment GNSS and Acoustic/Gravity SMART  Data into Forecasting Systems</vt:lpstr>
      <vt:lpstr>1. Current Efforts to Experiment Acoustic/ Gravity Data into Forecasting Systems</vt:lpstr>
      <vt:lpstr>1. ODTP Endorsed Action Acoustic –Sound Signals</vt:lpstr>
      <vt:lpstr>PowerPoint Presentation</vt:lpstr>
      <vt:lpstr>2. Current Efforts to Experiment SMART  Data into Forecasting Systems</vt:lpstr>
      <vt:lpstr>2. Current Efforts to Experiment SMART  Data into Forecasting Systems (con’t)</vt:lpstr>
      <vt:lpstr>3. Current Efforts to Experiment GNSS Data into Forecasting Systems</vt:lpstr>
      <vt:lpstr>3. Current Efforts to Experiment GNSS Data into Forecasting Systems</vt:lpstr>
      <vt:lpstr>979  GNSS Stations in 62 countries, 201 PROVIDERS SONEL</vt:lpstr>
      <vt:lpstr>Key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Chang Seng, Denis</dc:creator>
  <cp:lastModifiedBy>Chang Seng, Denis</cp:lastModifiedBy>
  <cp:revision>207</cp:revision>
  <dcterms:created xsi:type="dcterms:W3CDTF">2024-09-13T11:19:00Z</dcterms:created>
  <dcterms:modified xsi:type="dcterms:W3CDTF">2024-10-01T07:02:12Z</dcterms:modified>
</cp:coreProperties>
</file>