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7102475" cy="9388475"/>
  <p:embeddedFontLst>
    <p:embeddedFont>
      <p:font typeface="Century Gothic"/>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9" roundtripDataSignature="AMtx7mhhk3W5BG0g/r8sQNIMKW9x4czX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enturyGothic-bold.fntdata"/><Relationship Id="rId25" Type="http://schemas.openxmlformats.org/officeDocument/2006/relationships/font" Target="fonts/CenturyGothic-regular.fntdata"/><Relationship Id="rId28" Type="http://schemas.openxmlformats.org/officeDocument/2006/relationships/font" Target="fonts/CenturyGothic-boldItalic.fntdata"/><Relationship Id="rId27" Type="http://schemas.openxmlformats.org/officeDocument/2006/relationships/font" Target="fonts/CenturyGothic-italic.fntdata"/><Relationship Id="rId5" Type="http://schemas.openxmlformats.org/officeDocument/2006/relationships/slide" Target="slides/slide1.xml"/><Relationship Id="rId6" Type="http://schemas.openxmlformats.org/officeDocument/2006/relationships/slide" Target="slides/slide2.xml"/><Relationship Id="rId29"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7739" cy="471054"/>
          </a:xfrm>
          <a:prstGeom prst="rect">
            <a:avLst/>
          </a:prstGeom>
          <a:noFill/>
          <a:ln>
            <a:noFill/>
          </a:ln>
        </p:spPr>
        <p:txBody>
          <a:bodyPr anchorCtr="0" anchor="t" bIns="47100" lIns="94200" spcFirstLastPara="1" rIns="94200" wrap="square" tIns="47100">
            <a:noAutofit/>
          </a:bodyPr>
          <a:lstStyle>
            <a:lvl1pPr lvl="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092" y="0"/>
            <a:ext cx="3077739" cy="471054"/>
          </a:xfrm>
          <a:prstGeom prst="rect">
            <a:avLst/>
          </a:prstGeom>
          <a:noFill/>
          <a:ln>
            <a:noFill/>
          </a:ln>
        </p:spPr>
        <p:txBody>
          <a:bodyPr anchorCtr="0" anchor="t" bIns="47100" lIns="94200" spcFirstLastPara="1" rIns="94200" wrap="square" tIns="47100">
            <a:noAutofit/>
          </a:bodyPr>
          <a:lstStyle>
            <a:lvl1pPr lvl="0" marR="0" rtl="0" algn="r">
              <a:spcBef>
                <a:spcPts val="0"/>
              </a:spcBef>
              <a:spcAft>
                <a:spcPts val="0"/>
              </a:spcAft>
              <a:buSzPts val="14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917423"/>
            <a:ext cx="3077739" cy="471053"/>
          </a:xfrm>
          <a:prstGeom prst="rect">
            <a:avLst/>
          </a:prstGeom>
          <a:noFill/>
          <a:ln>
            <a:noFill/>
          </a:ln>
        </p:spPr>
        <p:txBody>
          <a:bodyPr anchorCtr="0" anchor="b" bIns="47100" lIns="94200" spcFirstLastPara="1" rIns="94200" wrap="square" tIns="47100">
            <a:noAutofit/>
          </a:bodyPr>
          <a:lstStyle>
            <a:lvl1pPr lvl="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marR="0" rtl="0" algn="r">
              <a:spcBef>
                <a:spcPts val="0"/>
              </a:spcBef>
              <a:spcAft>
                <a:spcPts val="0"/>
              </a:spcAft>
              <a:buNone/>
            </a:pPr>
            <a:fld id="{00000000-1234-1234-1234-123412341234}" type="slidenum">
              <a:rPr b="0" i="0" lang="en-US" sz="1400" u="none" cap="none" strike="noStrike">
                <a:solidFill>
                  <a:schemeClr val="dk1"/>
                </a:solidFill>
                <a:latin typeface="Calibri"/>
                <a:ea typeface="Calibri"/>
                <a:cs typeface="Calibri"/>
                <a:sym typeface="Calibri"/>
              </a:rPr>
              <a:t>‹#›</a:t>
            </a:fld>
            <a:endParaRPr b="0" i="0" sz="14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1: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125" name="Google Shape;125;p1: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0: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10: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369" name="Google Shape;369;p10: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1: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392" name="Google Shape;392;p11: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12: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406" name="Google Shape;406;p12: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13: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415" name="Google Shape;415;p13: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4: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4: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423" name="Google Shape;423;p14: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15: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440" name="Google Shape;440;p15: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6: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465" name="Google Shape;465;p16: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7: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17: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488" name="Google Shape;488;p17: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8: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18: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503" name="Google Shape;503;p18: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9: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19: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518" name="Google Shape;518;p19: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2: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134" name="Google Shape;134;p2: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0: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20: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534" name="Google Shape;534;p20: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3:notes"/>
          <p:cNvSpPr txBox="1"/>
          <p:nvPr>
            <p:ph idx="1" type="body"/>
          </p:nvPr>
        </p:nvSpPr>
        <p:spPr>
          <a:xfrm>
            <a:off x="710248" y="4518204"/>
            <a:ext cx="5681980" cy="3696713"/>
          </a:xfrm>
          <a:prstGeom prst="rect">
            <a:avLst/>
          </a:prstGeom>
          <a:noFill/>
          <a:ln>
            <a:noFill/>
          </a:ln>
        </p:spPr>
        <p:txBody>
          <a:bodyPr anchorCtr="0" anchor="t" bIns="47075" lIns="94175" spcFirstLastPara="1" rIns="94175" wrap="square" tIns="47075">
            <a:noAutofit/>
          </a:bodyPr>
          <a:lstStyle/>
          <a:p>
            <a:pPr indent="0" lvl="0" marL="0" rtl="0" algn="l">
              <a:spcBef>
                <a:spcPts val="0"/>
              </a:spcBef>
              <a:spcAft>
                <a:spcPts val="0"/>
              </a:spcAft>
              <a:buNone/>
            </a:pPr>
            <a:r>
              <a:t/>
            </a:r>
            <a:endParaRPr/>
          </a:p>
        </p:txBody>
      </p:sp>
      <p:sp>
        <p:nvSpPr>
          <p:cNvPr id="143" name="Google Shape;143;p3:notes"/>
          <p:cNvSpPr txBox="1"/>
          <p:nvPr>
            <p:ph idx="12" type="sldNum"/>
          </p:nvPr>
        </p:nvSpPr>
        <p:spPr>
          <a:xfrm>
            <a:off x="4023092" y="8917423"/>
            <a:ext cx="3077739" cy="471053"/>
          </a:xfrm>
          <a:prstGeom prst="rect">
            <a:avLst/>
          </a:prstGeom>
          <a:noFill/>
          <a:ln>
            <a:noFill/>
          </a:ln>
        </p:spPr>
        <p:txBody>
          <a:bodyPr anchorCtr="0" anchor="b" bIns="47075" lIns="94175" spcFirstLastPara="1" rIns="94175" wrap="square" tIns="470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4: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4:notes"/>
          <p:cNvSpPr txBox="1"/>
          <p:nvPr>
            <p:ph idx="1" type="body"/>
          </p:nvPr>
        </p:nvSpPr>
        <p:spPr>
          <a:xfrm>
            <a:off x="710248" y="4518204"/>
            <a:ext cx="5681980" cy="3696713"/>
          </a:xfrm>
          <a:prstGeom prst="rect">
            <a:avLst/>
          </a:prstGeom>
          <a:noFill/>
          <a:ln>
            <a:noFill/>
          </a:ln>
        </p:spPr>
        <p:txBody>
          <a:bodyPr anchorCtr="0" anchor="t" bIns="47075" lIns="94175" spcFirstLastPara="1" rIns="94175" wrap="square" tIns="47075">
            <a:noAutofit/>
          </a:bodyPr>
          <a:lstStyle/>
          <a:p>
            <a:pPr indent="0" lvl="0" marL="0" rtl="0" algn="l">
              <a:spcBef>
                <a:spcPts val="0"/>
              </a:spcBef>
              <a:spcAft>
                <a:spcPts val="0"/>
              </a:spcAft>
              <a:buNone/>
            </a:pPr>
            <a:r>
              <a:t/>
            </a:r>
            <a:endParaRPr/>
          </a:p>
        </p:txBody>
      </p:sp>
      <p:sp>
        <p:nvSpPr>
          <p:cNvPr id="203" name="Google Shape;203;p4:notes"/>
          <p:cNvSpPr txBox="1"/>
          <p:nvPr>
            <p:ph idx="12" type="sldNum"/>
          </p:nvPr>
        </p:nvSpPr>
        <p:spPr>
          <a:xfrm>
            <a:off x="4023092" y="8917423"/>
            <a:ext cx="3077739" cy="471053"/>
          </a:xfrm>
          <a:prstGeom prst="rect">
            <a:avLst/>
          </a:prstGeom>
          <a:noFill/>
          <a:ln>
            <a:noFill/>
          </a:ln>
        </p:spPr>
        <p:txBody>
          <a:bodyPr anchorCtr="0" anchor="b" bIns="47075" lIns="94175" spcFirstLastPara="1" rIns="94175" wrap="square" tIns="470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5:notes"/>
          <p:cNvSpPr txBox="1"/>
          <p:nvPr>
            <p:ph idx="1" type="body"/>
          </p:nvPr>
        </p:nvSpPr>
        <p:spPr>
          <a:xfrm>
            <a:off x="710248" y="4518204"/>
            <a:ext cx="5681980" cy="3696713"/>
          </a:xfrm>
          <a:prstGeom prst="rect">
            <a:avLst/>
          </a:prstGeom>
          <a:noFill/>
          <a:ln>
            <a:noFill/>
          </a:ln>
        </p:spPr>
        <p:txBody>
          <a:bodyPr anchorCtr="0" anchor="t" bIns="47075" lIns="94175" spcFirstLastPara="1" rIns="94175" wrap="square" tIns="47075">
            <a:noAutofit/>
          </a:bodyPr>
          <a:lstStyle/>
          <a:p>
            <a:pPr indent="0" lvl="0" marL="0" rtl="0" algn="l">
              <a:spcBef>
                <a:spcPts val="0"/>
              </a:spcBef>
              <a:spcAft>
                <a:spcPts val="0"/>
              </a:spcAft>
              <a:buNone/>
            </a:pPr>
            <a:r>
              <a:t/>
            </a:r>
            <a:endParaRPr/>
          </a:p>
        </p:txBody>
      </p:sp>
      <p:sp>
        <p:nvSpPr>
          <p:cNvPr id="222" name="Google Shape;222;p5:notes"/>
          <p:cNvSpPr txBox="1"/>
          <p:nvPr>
            <p:ph idx="12" type="sldNum"/>
          </p:nvPr>
        </p:nvSpPr>
        <p:spPr>
          <a:xfrm>
            <a:off x="4023092" y="8917423"/>
            <a:ext cx="3077739" cy="471053"/>
          </a:xfrm>
          <a:prstGeom prst="rect">
            <a:avLst/>
          </a:prstGeom>
          <a:noFill/>
          <a:ln>
            <a:noFill/>
          </a:ln>
        </p:spPr>
        <p:txBody>
          <a:bodyPr anchorCtr="0" anchor="b" bIns="47075" lIns="94175" spcFirstLastPara="1" rIns="94175" wrap="square" tIns="470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6: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242" name="Google Shape;242;p6: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7: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7: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266" name="Google Shape;266;p7: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8: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8: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338" name="Google Shape;338;p8: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9: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9:notes"/>
          <p:cNvSpPr txBox="1"/>
          <p:nvPr>
            <p:ph idx="1" type="body"/>
          </p:nvPr>
        </p:nvSpPr>
        <p:spPr>
          <a:xfrm>
            <a:off x="710248" y="4518204"/>
            <a:ext cx="5681980" cy="3696713"/>
          </a:xfrm>
          <a:prstGeom prst="rect">
            <a:avLst/>
          </a:prstGeom>
          <a:noFill/>
          <a:ln>
            <a:noFill/>
          </a:ln>
        </p:spPr>
        <p:txBody>
          <a:bodyPr anchorCtr="0" anchor="t" bIns="47100" lIns="94200" spcFirstLastPara="1" rIns="94200" wrap="square" tIns="47100">
            <a:noAutofit/>
          </a:bodyPr>
          <a:lstStyle/>
          <a:p>
            <a:pPr indent="0" lvl="0" marL="0" rtl="0" algn="l">
              <a:spcBef>
                <a:spcPts val="0"/>
              </a:spcBef>
              <a:spcAft>
                <a:spcPts val="0"/>
              </a:spcAft>
              <a:buNone/>
            </a:pPr>
            <a:r>
              <a:t/>
            </a:r>
            <a:endParaRPr/>
          </a:p>
        </p:txBody>
      </p:sp>
      <p:sp>
        <p:nvSpPr>
          <p:cNvPr id="361" name="Google Shape;361;p9:notes"/>
          <p:cNvSpPr txBox="1"/>
          <p:nvPr>
            <p:ph idx="12" type="sldNum"/>
          </p:nvPr>
        </p:nvSpPr>
        <p:spPr>
          <a:xfrm>
            <a:off x="4023092" y="8917423"/>
            <a:ext cx="3077739" cy="471053"/>
          </a:xfrm>
          <a:prstGeom prst="rect">
            <a:avLst/>
          </a:prstGeom>
          <a:noFill/>
          <a:ln>
            <a:noFill/>
          </a:ln>
        </p:spPr>
        <p:txBody>
          <a:bodyPr anchorCtr="0" anchor="b" bIns="47100" lIns="94200" spcFirstLastPara="1" rIns="94200" wrap="square" tIns="471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6" name="Shape 16"/>
        <p:cNvGrpSpPr/>
        <p:nvPr/>
      </p:nvGrpSpPr>
      <p:grpSpPr>
        <a:xfrm>
          <a:off x="0" y="0"/>
          <a:ext cx="0" cy="0"/>
          <a:chOff x="0" y="0"/>
          <a:chExt cx="0" cy="0"/>
        </a:xfrm>
      </p:grpSpPr>
      <p:pic>
        <p:nvPicPr>
          <p:cNvPr id="17" name="Google Shape;17;p22"/>
          <p:cNvPicPr preferRelativeResize="0"/>
          <p:nvPr/>
        </p:nvPicPr>
        <p:blipFill rotWithShape="1">
          <a:blip r:embed="rId2">
            <a:alphaModFix/>
          </a:blip>
          <a:srcRect b="4" l="0" r="0" t="-3"/>
          <a:stretch/>
        </p:blipFill>
        <p:spPr>
          <a:xfrm>
            <a:off x="0" y="0"/>
            <a:ext cx="12192000" cy="6858000"/>
          </a:xfrm>
          <a:prstGeom prst="rect">
            <a:avLst/>
          </a:prstGeom>
          <a:noFill/>
          <a:ln>
            <a:noFill/>
          </a:ln>
        </p:spPr>
      </p:pic>
      <p:sp>
        <p:nvSpPr>
          <p:cNvPr id="18" name="Google Shape;18;p22"/>
          <p:cNvSpPr/>
          <p:nvPr/>
        </p:nvSpPr>
        <p:spPr>
          <a:xfrm>
            <a:off x="15" y="6334316"/>
            <a:ext cx="12188825" cy="523684"/>
          </a:xfrm>
          <a:prstGeom prst="rect">
            <a:avLst/>
          </a:prstGeom>
          <a:solidFill>
            <a:srgbClr val="025C6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cxnSp>
        <p:nvCxnSpPr>
          <p:cNvPr id="19" name="Google Shape;19;p22"/>
          <p:cNvCxnSpPr/>
          <p:nvPr/>
        </p:nvCxnSpPr>
        <p:spPr>
          <a:xfrm>
            <a:off x="1207658" y="4343400"/>
            <a:ext cx="9875520" cy="0"/>
          </a:xfrm>
          <a:prstGeom prst="straightConnector1">
            <a:avLst/>
          </a:prstGeom>
          <a:noFill/>
          <a:ln cap="flat" cmpd="sng" w="9525">
            <a:solidFill>
              <a:srgbClr val="025C6D"/>
            </a:solidFill>
            <a:prstDash val="solid"/>
            <a:round/>
            <a:headEnd len="sm" w="sm" type="none"/>
            <a:tailEnd len="sm" w="sm" type="none"/>
          </a:ln>
        </p:spPr>
      </p:cxnSp>
      <p:pic>
        <p:nvPicPr>
          <p:cNvPr id="20" name="Google Shape;20;p22"/>
          <p:cNvPicPr preferRelativeResize="0"/>
          <p:nvPr/>
        </p:nvPicPr>
        <p:blipFill rotWithShape="1">
          <a:blip r:embed="rId3">
            <a:alphaModFix/>
          </a:blip>
          <a:srcRect b="0" l="0" r="0" t="0"/>
          <a:stretch/>
        </p:blipFill>
        <p:spPr>
          <a:xfrm>
            <a:off x="10561056" y="204416"/>
            <a:ext cx="1202395" cy="914400"/>
          </a:xfrm>
          <a:prstGeom prst="rect">
            <a:avLst/>
          </a:prstGeom>
          <a:noFill/>
          <a:ln>
            <a:noFill/>
          </a:ln>
        </p:spPr>
      </p:pic>
      <p:pic>
        <p:nvPicPr>
          <p:cNvPr id="21" name="Google Shape;21;p22"/>
          <p:cNvPicPr preferRelativeResize="0"/>
          <p:nvPr/>
        </p:nvPicPr>
        <p:blipFill rotWithShape="1">
          <a:blip r:embed="rId4">
            <a:alphaModFix/>
          </a:blip>
          <a:srcRect b="0" l="0" r="0" t="0"/>
          <a:stretch/>
        </p:blipFill>
        <p:spPr>
          <a:xfrm>
            <a:off x="7529327" y="-38911"/>
            <a:ext cx="2907539" cy="1371600"/>
          </a:xfrm>
          <a:prstGeom prst="rect">
            <a:avLst/>
          </a:prstGeom>
          <a:noFill/>
          <a:ln>
            <a:noFill/>
          </a:ln>
        </p:spPr>
      </p:pic>
      <p:pic>
        <p:nvPicPr>
          <p:cNvPr id="22" name="Google Shape;22;p22"/>
          <p:cNvPicPr preferRelativeResize="0"/>
          <p:nvPr/>
        </p:nvPicPr>
        <p:blipFill rotWithShape="1">
          <a:blip r:embed="rId5">
            <a:alphaModFix/>
          </a:blip>
          <a:srcRect b="0" l="0" r="0" t="0"/>
          <a:stretch/>
        </p:blipFill>
        <p:spPr>
          <a:xfrm>
            <a:off x="203262" y="112976"/>
            <a:ext cx="2943606" cy="1097280"/>
          </a:xfrm>
          <a:prstGeom prst="rect">
            <a:avLst/>
          </a:prstGeom>
          <a:noFill/>
          <a:ln>
            <a:noFill/>
          </a:ln>
        </p:spPr>
      </p:pic>
      <p:sp>
        <p:nvSpPr>
          <p:cNvPr id="23" name="Google Shape;23;p22"/>
          <p:cNvSpPr txBox="1"/>
          <p:nvPr>
            <p:ph type="ctrTitle"/>
          </p:nvPr>
        </p:nvSpPr>
        <p:spPr>
          <a:xfrm>
            <a:off x="1097280" y="763714"/>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lt1"/>
              </a:buClr>
              <a:buSzPts val="8000"/>
              <a:buFont typeface="Twentieth Century"/>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2"/>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lt1"/>
                </a:solidFill>
                <a:latin typeface="Twentieth Century"/>
                <a:ea typeface="Twentieth Century"/>
                <a:cs typeface="Twentieth Century"/>
                <a:sym typeface="Twentieth Century"/>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5" name="Google Shape;25;p2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lt1"/>
                </a:solidFill>
                <a:latin typeface="Twentieth Century"/>
                <a:ea typeface="Twentieth Century"/>
                <a:cs typeface="Twentieth Century"/>
                <a:sym typeface="Twentieth Century"/>
              </a:defRPr>
            </a:lvl1pPr>
            <a:lvl2pPr indent="0" lvl="1" marL="0" algn="l">
              <a:spcBef>
                <a:spcPts val="0"/>
              </a:spcBef>
              <a:buNone/>
              <a:defRPr b="0" i="0" sz="1000" u="none" cap="none" strike="noStrike">
                <a:solidFill>
                  <a:schemeClr val="lt1"/>
                </a:solidFill>
                <a:latin typeface="Twentieth Century"/>
                <a:ea typeface="Twentieth Century"/>
                <a:cs typeface="Twentieth Century"/>
                <a:sym typeface="Twentieth Century"/>
              </a:defRPr>
            </a:lvl2pPr>
            <a:lvl3pPr indent="0" lvl="2" marL="0" algn="l">
              <a:spcBef>
                <a:spcPts val="0"/>
              </a:spcBef>
              <a:buNone/>
              <a:defRPr b="0" i="0" sz="1000" u="none" cap="none" strike="noStrike">
                <a:solidFill>
                  <a:schemeClr val="lt1"/>
                </a:solidFill>
                <a:latin typeface="Twentieth Century"/>
                <a:ea typeface="Twentieth Century"/>
                <a:cs typeface="Twentieth Century"/>
                <a:sym typeface="Twentieth Century"/>
              </a:defRPr>
            </a:lvl3pPr>
            <a:lvl4pPr indent="0" lvl="3" marL="0" algn="l">
              <a:spcBef>
                <a:spcPts val="0"/>
              </a:spcBef>
              <a:buNone/>
              <a:defRPr b="0" i="0" sz="1000" u="none" cap="none" strike="noStrike">
                <a:solidFill>
                  <a:schemeClr val="lt1"/>
                </a:solidFill>
                <a:latin typeface="Twentieth Century"/>
                <a:ea typeface="Twentieth Century"/>
                <a:cs typeface="Twentieth Century"/>
                <a:sym typeface="Twentieth Century"/>
              </a:defRPr>
            </a:lvl4pPr>
            <a:lvl5pPr indent="0" lvl="4" marL="0" algn="l">
              <a:spcBef>
                <a:spcPts val="0"/>
              </a:spcBef>
              <a:buNone/>
              <a:defRPr b="0" i="0" sz="1000" u="none" cap="none" strike="noStrike">
                <a:solidFill>
                  <a:schemeClr val="lt1"/>
                </a:solidFill>
                <a:latin typeface="Twentieth Century"/>
                <a:ea typeface="Twentieth Century"/>
                <a:cs typeface="Twentieth Century"/>
                <a:sym typeface="Twentieth Century"/>
              </a:defRPr>
            </a:lvl5pPr>
            <a:lvl6pPr indent="0" lvl="5" marL="0" algn="l">
              <a:spcBef>
                <a:spcPts val="0"/>
              </a:spcBef>
              <a:buNone/>
              <a:defRPr b="0" i="0" sz="1000" u="none" cap="none" strike="noStrike">
                <a:solidFill>
                  <a:schemeClr val="lt1"/>
                </a:solidFill>
                <a:latin typeface="Twentieth Century"/>
                <a:ea typeface="Twentieth Century"/>
                <a:cs typeface="Twentieth Century"/>
                <a:sym typeface="Twentieth Century"/>
              </a:defRPr>
            </a:lvl6pPr>
            <a:lvl7pPr indent="0" lvl="6" marL="0" algn="l">
              <a:spcBef>
                <a:spcPts val="0"/>
              </a:spcBef>
              <a:buNone/>
              <a:defRPr b="0" i="0" sz="1000" u="none" cap="none" strike="noStrike">
                <a:solidFill>
                  <a:schemeClr val="lt1"/>
                </a:solidFill>
                <a:latin typeface="Twentieth Century"/>
                <a:ea typeface="Twentieth Century"/>
                <a:cs typeface="Twentieth Century"/>
                <a:sym typeface="Twentieth Century"/>
              </a:defRPr>
            </a:lvl7pPr>
            <a:lvl8pPr indent="0" lvl="7" marL="0" algn="l">
              <a:spcBef>
                <a:spcPts val="0"/>
              </a:spcBef>
              <a:buNone/>
              <a:defRPr b="0" i="0" sz="1000" u="none" cap="none" strike="noStrike">
                <a:solidFill>
                  <a:schemeClr val="lt1"/>
                </a:solidFill>
                <a:latin typeface="Twentieth Century"/>
                <a:ea typeface="Twentieth Century"/>
                <a:cs typeface="Twentieth Century"/>
                <a:sym typeface="Twentieth Century"/>
              </a:defRPr>
            </a:lvl8pPr>
            <a:lvl9pPr indent="0" lvl="8" marL="0" algn="l">
              <a:spcBef>
                <a:spcPts val="0"/>
              </a:spcBef>
              <a:buNone/>
              <a:defRPr b="0" i="0" sz="1000" u="none" cap="none" strike="noStrike">
                <a:solidFill>
                  <a:schemeClr val="lt1"/>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05" name="Shape 105"/>
        <p:cNvGrpSpPr/>
        <p:nvPr/>
      </p:nvGrpSpPr>
      <p:grpSpPr>
        <a:xfrm>
          <a:off x="0" y="0"/>
          <a:ext cx="0" cy="0"/>
          <a:chOff x="0" y="0"/>
          <a:chExt cx="0" cy="0"/>
        </a:xfrm>
      </p:grpSpPr>
      <p:sp>
        <p:nvSpPr>
          <p:cNvPr id="106" name="Google Shape;106;p3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31"/>
          <p:cNvSpPr txBox="1"/>
          <p:nvPr>
            <p:ph idx="1" type="body"/>
          </p:nvPr>
        </p:nvSpPr>
        <p:spPr>
          <a:xfrm rot="5400000">
            <a:off x="3872485" y="-562356"/>
            <a:ext cx="4023360" cy="9720073"/>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8" name="Google Shape;108;p3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3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3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111" name="Google Shape;111;p31"/>
          <p:cNvSpPr/>
          <p:nvPr/>
        </p:nvSpPr>
        <p:spPr>
          <a:xfrm>
            <a:off x="15" y="6393308"/>
            <a:ext cx="12188952" cy="18288"/>
          </a:xfrm>
          <a:prstGeom prst="rect">
            <a:avLst/>
          </a:prstGeom>
          <a:solidFill>
            <a:srgbClr val="025C6D">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pic>
        <p:nvPicPr>
          <p:cNvPr id="112" name="Google Shape;112;p31"/>
          <p:cNvPicPr preferRelativeResize="0"/>
          <p:nvPr/>
        </p:nvPicPr>
        <p:blipFill rotWithShape="1">
          <a:blip r:embed="rId2">
            <a:alphaModFix/>
          </a:blip>
          <a:srcRect b="0" l="0" r="0" t="0"/>
          <a:stretch/>
        </p:blipFill>
        <p:spPr>
          <a:xfrm>
            <a:off x="8700446" y="-63883"/>
            <a:ext cx="2132195" cy="1005840"/>
          </a:xfrm>
          <a:prstGeom prst="rect">
            <a:avLst/>
          </a:prstGeom>
          <a:noFill/>
          <a:ln>
            <a:noFill/>
          </a:ln>
        </p:spPr>
      </p:pic>
      <p:pic>
        <p:nvPicPr>
          <p:cNvPr id="113" name="Google Shape;113;p31"/>
          <p:cNvPicPr preferRelativeResize="0"/>
          <p:nvPr/>
        </p:nvPicPr>
        <p:blipFill rotWithShape="1">
          <a:blip r:embed="rId3">
            <a:alphaModFix/>
          </a:blip>
          <a:srcRect b="0" l="0" r="0" t="0"/>
          <a:stretch/>
        </p:blipFill>
        <p:spPr>
          <a:xfrm>
            <a:off x="11009860" y="158642"/>
            <a:ext cx="721440" cy="5486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14" name="Shape 114"/>
        <p:cNvGrpSpPr/>
        <p:nvPr/>
      </p:nvGrpSpPr>
      <p:grpSpPr>
        <a:xfrm>
          <a:off x="0" y="0"/>
          <a:ext cx="0" cy="0"/>
          <a:chOff x="0" y="0"/>
          <a:chExt cx="0" cy="0"/>
        </a:xfrm>
      </p:grpSpPr>
      <p:sp>
        <p:nvSpPr>
          <p:cNvPr id="115" name="Google Shape;115;p32"/>
          <p:cNvSpPr txBox="1"/>
          <p:nvPr>
            <p:ph type="title"/>
          </p:nvPr>
        </p:nvSpPr>
        <p:spPr>
          <a:xfrm rot="5400000">
            <a:off x="7334251"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32"/>
          <p:cNvSpPr txBox="1"/>
          <p:nvPr>
            <p:ph idx="1" type="body"/>
          </p:nvPr>
        </p:nvSpPr>
        <p:spPr>
          <a:xfrm rot="5400000">
            <a:off x="2076451"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7" name="Google Shape;117;p3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3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3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pic>
        <p:nvPicPr>
          <p:cNvPr id="120" name="Google Shape;120;p32"/>
          <p:cNvPicPr preferRelativeResize="0"/>
          <p:nvPr/>
        </p:nvPicPr>
        <p:blipFill rotWithShape="1">
          <a:blip r:embed="rId2">
            <a:alphaModFix/>
          </a:blip>
          <a:srcRect b="0" l="0" r="0" t="0"/>
          <a:stretch/>
        </p:blipFill>
        <p:spPr>
          <a:xfrm>
            <a:off x="8700446" y="-63883"/>
            <a:ext cx="2132195" cy="1005840"/>
          </a:xfrm>
          <a:prstGeom prst="rect">
            <a:avLst/>
          </a:prstGeom>
          <a:noFill/>
          <a:ln>
            <a:noFill/>
          </a:ln>
        </p:spPr>
      </p:pic>
      <p:pic>
        <p:nvPicPr>
          <p:cNvPr id="121" name="Google Shape;121;p32"/>
          <p:cNvPicPr preferRelativeResize="0"/>
          <p:nvPr/>
        </p:nvPicPr>
        <p:blipFill rotWithShape="1">
          <a:blip r:embed="rId3">
            <a:alphaModFix/>
          </a:blip>
          <a:srcRect b="0" l="0" r="0" t="0"/>
          <a:stretch/>
        </p:blipFill>
        <p:spPr>
          <a:xfrm>
            <a:off x="11009860" y="158642"/>
            <a:ext cx="721440" cy="54864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8" name="Shape 28"/>
        <p:cNvGrpSpPr/>
        <p:nvPr/>
      </p:nvGrpSpPr>
      <p:grpSpPr>
        <a:xfrm>
          <a:off x="0" y="0"/>
          <a:ext cx="0" cy="0"/>
          <a:chOff x="0" y="0"/>
          <a:chExt cx="0" cy="0"/>
        </a:xfrm>
      </p:grpSpPr>
      <p:sp>
        <p:nvSpPr>
          <p:cNvPr id="29" name="Google Shape;29;p23"/>
          <p:cNvSpPr txBox="1"/>
          <p:nvPr>
            <p:ph type="title"/>
          </p:nvPr>
        </p:nvSpPr>
        <p:spPr>
          <a:xfrm>
            <a:off x="1024128" y="585216"/>
            <a:ext cx="9720072" cy="1499616"/>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3"/>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2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pic>
        <p:nvPicPr>
          <p:cNvPr id="34" name="Google Shape;34;p23"/>
          <p:cNvPicPr preferRelativeResize="0"/>
          <p:nvPr/>
        </p:nvPicPr>
        <p:blipFill rotWithShape="1">
          <a:blip r:embed="rId2">
            <a:alphaModFix/>
          </a:blip>
          <a:srcRect b="0" l="0" r="0" t="0"/>
          <a:stretch/>
        </p:blipFill>
        <p:spPr>
          <a:xfrm>
            <a:off x="8700446" y="-63883"/>
            <a:ext cx="2132195" cy="1005840"/>
          </a:xfrm>
          <a:prstGeom prst="rect">
            <a:avLst/>
          </a:prstGeom>
          <a:noFill/>
          <a:ln>
            <a:noFill/>
          </a:ln>
        </p:spPr>
      </p:pic>
      <p:pic>
        <p:nvPicPr>
          <p:cNvPr id="35" name="Google Shape;35;p23"/>
          <p:cNvPicPr preferRelativeResize="0"/>
          <p:nvPr/>
        </p:nvPicPr>
        <p:blipFill rotWithShape="1">
          <a:blip r:embed="rId3">
            <a:alphaModFix/>
          </a:blip>
          <a:srcRect b="0" l="0" r="0" t="0"/>
          <a:stretch/>
        </p:blipFill>
        <p:spPr>
          <a:xfrm>
            <a:off x="11009860" y="158642"/>
            <a:ext cx="721440" cy="548640"/>
          </a:xfrm>
          <a:prstGeom prst="rect">
            <a:avLst/>
          </a:prstGeom>
          <a:noFill/>
          <a:ln>
            <a:noFill/>
          </a:ln>
        </p:spPr>
      </p:pic>
      <p:sp>
        <p:nvSpPr>
          <p:cNvPr id="36" name="Google Shape;36;p23"/>
          <p:cNvSpPr/>
          <p:nvPr/>
        </p:nvSpPr>
        <p:spPr>
          <a:xfrm>
            <a:off x="15" y="6393308"/>
            <a:ext cx="12188952" cy="18288"/>
          </a:xfrm>
          <a:prstGeom prst="rect">
            <a:avLst/>
          </a:prstGeom>
          <a:solidFill>
            <a:srgbClr val="025C6D">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7" name="Shape 37"/>
        <p:cNvGrpSpPr/>
        <p:nvPr/>
      </p:nvGrpSpPr>
      <p:grpSpPr>
        <a:xfrm>
          <a:off x="0" y="0"/>
          <a:ext cx="0" cy="0"/>
          <a:chOff x="0" y="0"/>
          <a:chExt cx="0" cy="0"/>
        </a:xfrm>
      </p:grpSpPr>
      <p:sp>
        <p:nvSpPr>
          <p:cNvPr id="38" name="Google Shape;38;p2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1" name="Google Shape;41;p24"/>
          <p:cNvSpPr/>
          <p:nvPr/>
        </p:nvSpPr>
        <p:spPr>
          <a:xfrm>
            <a:off x="15" y="6393308"/>
            <a:ext cx="12188952" cy="18288"/>
          </a:xfrm>
          <a:prstGeom prst="rect">
            <a:avLst/>
          </a:prstGeom>
          <a:solidFill>
            <a:srgbClr val="025C6D">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pic>
        <p:nvPicPr>
          <p:cNvPr id="42" name="Google Shape;42;p24"/>
          <p:cNvPicPr preferRelativeResize="0"/>
          <p:nvPr/>
        </p:nvPicPr>
        <p:blipFill rotWithShape="1">
          <a:blip r:embed="rId2">
            <a:alphaModFix/>
          </a:blip>
          <a:srcRect b="0" l="0" r="0" t="0"/>
          <a:stretch/>
        </p:blipFill>
        <p:spPr>
          <a:xfrm>
            <a:off x="8700446" y="-63883"/>
            <a:ext cx="2132195" cy="1005840"/>
          </a:xfrm>
          <a:prstGeom prst="rect">
            <a:avLst/>
          </a:prstGeom>
          <a:noFill/>
          <a:ln>
            <a:noFill/>
          </a:ln>
        </p:spPr>
      </p:pic>
      <p:pic>
        <p:nvPicPr>
          <p:cNvPr id="43" name="Google Shape;43;p24"/>
          <p:cNvPicPr preferRelativeResize="0"/>
          <p:nvPr/>
        </p:nvPicPr>
        <p:blipFill rotWithShape="1">
          <a:blip r:embed="rId3">
            <a:alphaModFix/>
          </a:blip>
          <a:srcRect b="0" l="0" r="0" t="0"/>
          <a:stretch/>
        </p:blipFill>
        <p:spPr>
          <a:xfrm>
            <a:off x="11009860" y="158642"/>
            <a:ext cx="721440" cy="54864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44" name="Shape 44"/>
        <p:cNvGrpSpPr/>
        <p:nvPr/>
      </p:nvGrpSpPr>
      <p:grpSpPr>
        <a:xfrm>
          <a:off x="0" y="0"/>
          <a:ext cx="0" cy="0"/>
          <a:chOff x="0" y="0"/>
          <a:chExt cx="0" cy="0"/>
        </a:xfrm>
      </p:grpSpPr>
      <p:sp>
        <p:nvSpPr>
          <p:cNvPr id="45" name="Google Shape;45;p2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9" name="Google Shape;49;p25"/>
          <p:cNvSpPr/>
          <p:nvPr/>
        </p:nvSpPr>
        <p:spPr>
          <a:xfrm>
            <a:off x="15" y="6393308"/>
            <a:ext cx="12188952" cy="18288"/>
          </a:xfrm>
          <a:prstGeom prst="rect">
            <a:avLst/>
          </a:prstGeom>
          <a:solidFill>
            <a:srgbClr val="025C6D">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pic>
        <p:nvPicPr>
          <p:cNvPr id="50" name="Google Shape;50;p25"/>
          <p:cNvPicPr preferRelativeResize="0"/>
          <p:nvPr/>
        </p:nvPicPr>
        <p:blipFill rotWithShape="1">
          <a:blip r:embed="rId2">
            <a:alphaModFix/>
          </a:blip>
          <a:srcRect b="0" l="0" r="0" t="0"/>
          <a:stretch/>
        </p:blipFill>
        <p:spPr>
          <a:xfrm>
            <a:off x="8700446" y="-63883"/>
            <a:ext cx="2132195" cy="1005840"/>
          </a:xfrm>
          <a:prstGeom prst="rect">
            <a:avLst/>
          </a:prstGeom>
          <a:noFill/>
          <a:ln>
            <a:noFill/>
          </a:ln>
        </p:spPr>
      </p:pic>
      <p:pic>
        <p:nvPicPr>
          <p:cNvPr id="51" name="Google Shape;51;p25"/>
          <p:cNvPicPr preferRelativeResize="0"/>
          <p:nvPr/>
        </p:nvPicPr>
        <p:blipFill rotWithShape="1">
          <a:blip r:embed="rId3">
            <a:alphaModFix/>
          </a:blip>
          <a:srcRect b="0" l="0" r="0" t="0"/>
          <a:stretch/>
        </p:blipFill>
        <p:spPr>
          <a:xfrm>
            <a:off x="11009860" y="158642"/>
            <a:ext cx="721440" cy="54864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52" name="Shape 52"/>
        <p:cNvGrpSpPr/>
        <p:nvPr/>
      </p:nvGrpSpPr>
      <p:grpSpPr>
        <a:xfrm>
          <a:off x="0" y="0"/>
          <a:ext cx="0" cy="0"/>
          <a:chOff x="0" y="0"/>
          <a:chExt cx="0" cy="0"/>
        </a:xfrm>
      </p:grpSpPr>
      <p:pic>
        <p:nvPicPr>
          <p:cNvPr id="53" name="Google Shape;53;p26"/>
          <p:cNvPicPr preferRelativeResize="0"/>
          <p:nvPr/>
        </p:nvPicPr>
        <p:blipFill rotWithShape="1">
          <a:blip r:embed="rId2">
            <a:alphaModFix/>
          </a:blip>
          <a:srcRect b="4" l="0" r="0" t="-3"/>
          <a:stretch/>
        </p:blipFill>
        <p:spPr>
          <a:xfrm>
            <a:off x="0" y="0"/>
            <a:ext cx="12192000" cy="6858000"/>
          </a:xfrm>
          <a:prstGeom prst="rect">
            <a:avLst/>
          </a:prstGeom>
          <a:noFill/>
          <a:ln>
            <a:noFill/>
          </a:ln>
        </p:spPr>
      </p:pic>
      <p:sp>
        <p:nvSpPr>
          <p:cNvPr id="54" name="Google Shape;54;p26"/>
          <p:cNvSpPr/>
          <p:nvPr/>
        </p:nvSpPr>
        <p:spPr>
          <a:xfrm>
            <a:off x="0" y="1259380"/>
            <a:ext cx="12192000" cy="4885781"/>
          </a:xfrm>
          <a:prstGeom prst="rect">
            <a:avLst/>
          </a:prstGeom>
          <a:solidFill>
            <a:srgbClr val="025C6D">
              <a:alpha val="6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55" name="Google Shape;55;p2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Twentieth Century"/>
                <a:ea typeface="Twentieth Century"/>
                <a:cs typeface="Twentieth Century"/>
                <a:sym typeface="Twentieth Century"/>
              </a:defRPr>
            </a:lvl1pPr>
            <a:lvl2pPr indent="0" lvl="1" marL="0" algn="l">
              <a:spcBef>
                <a:spcPts val="0"/>
              </a:spcBef>
              <a:buNone/>
              <a:defRPr sz="1000">
                <a:solidFill>
                  <a:schemeClr val="lt1"/>
                </a:solidFill>
                <a:latin typeface="Twentieth Century"/>
                <a:ea typeface="Twentieth Century"/>
                <a:cs typeface="Twentieth Century"/>
                <a:sym typeface="Twentieth Century"/>
              </a:defRPr>
            </a:lvl2pPr>
            <a:lvl3pPr indent="0" lvl="2" marL="0" algn="l">
              <a:spcBef>
                <a:spcPts val="0"/>
              </a:spcBef>
              <a:buNone/>
              <a:defRPr sz="1000">
                <a:solidFill>
                  <a:schemeClr val="lt1"/>
                </a:solidFill>
                <a:latin typeface="Twentieth Century"/>
                <a:ea typeface="Twentieth Century"/>
                <a:cs typeface="Twentieth Century"/>
                <a:sym typeface="Twentieth Century"/>
              </a:defRPr>
            </a:lvl3pPr>
            <a:lvl4pPr indent="0" lvl="3" marL="0" algn="l">
              <a:spcBef>
                <a:spcPts val="0"/>
              </a:spcBef>
              <a:buNone/>
              <a:defRPr sz="1000">
                <a:solidFill>
                  <a:schemeClr val="lt1"/>
                </a:solidFill>
                <a:latin typeface="Twentieth Century"/>
                <a:ea typeface="Twentieth Century"/>
                <a:cs typeface="Twentieth Century"/>
                <a:sym typeface="Twentieth Century"/>
              </a:defRPr>
            </a:lvl4pPr>
            <a:lvl5pPr indent="0" lvl="4" marL="0" algn="l">
              <a:spcBef>
                <a:spcPts val="0"/>
              </a:spcBef>
              <a:buNone/>
              <a:defRPr sz="1000">
                <a:solidFill>
                  <a:schemeClr val="lt1"/>
                </a:solidFill>
                <a:latin typeface="Twentieth Century"/>
                <a:ea typeface="Twentieth Century"/>
                <a:cs typeface="Twentieth Century"/>
                <a:sym typeface="Twentieth Century"/>
              </a:defRPr>
            </a:lvl5pPr>
            <a:lvl6pPr indent="0" lvl="5" marL="0" algn="l">
              <a:spcBef>
                <a:spcPts val="0"/>
              </a:spcBef>
              <a:buNone/>
              <a:defRPr sz="1000">
                <a:solidFill>
                  <a:schemeClr val="lt1"/>
                </a:solidFill>
                <a:latin typeface="Twentieth Century"/>
                <a:ea typeface="Twentieth Century"/>
                <a:cs typeface="Twentieth Century"/>
                <a:sym typeface="Twentieth Century"/>
              </a:defRPr>
            </a:lvl6pPr>
            <a:lvl7pPr indent="0" lvl="6" marL="0" algn="l">
              <a:spcBef>
                <a:spcPts val="0"/>
              </a:spcBef>
              <a:buNone/>
              <a:defRPr sz="1000">
                <a:solidFill>
                  <a:schemeClr val="lt1"/>
                </a:solidFill>
                <a:latin typeface="Twentieth Century"/>
                <a:ea typeface="Twentieth Century"/>
                <a:cs typeface="Twentieth Century"/>
                <a:sym typeface="Twentieth Century"/>
              </a:defRPr>
            </a:lvl7pPr>
            <a:lvl8pPr indent="0" lvl="7" marL="0" algn="l">
              <a:spcBef>
                <a:spcPts val="0"/>
              </a:spcBef>
              <a:buNone/>
              <a:defRPr sz="1000">
                <a:solidFill>
                  <a:schemeClr val="lt1"/>
                </a:solidFill>
                <a:latin typeface="Twentieth Century"/>
                <a:ea typeface="Twentieth Century"/>
                <a:cs typeface="Twentieth Century"/>
                <a:sym typeface="Twentieth Century"/>
              </a:defRPr>
            </a:lvl8pPr>
            <a:lvl9pPr indent="0" lvl="8" marL="0" algn="l">
              <a:spcBef>
                <a:spcPts val="0"/>
              </a:spcBef>
              <a:buNone/>
              <a:defRPr sz="1000">
                <a:solidFill>
                  <a:schemeClr val="lt1"/>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pic>
        <p:nvPicPr>
          <p:cNvPr id="58" name="Google Shape;58;p26"/>
          <p:cNvPicPr preferRelativeResize="0"/>
          <p:nvPr/>
        </p:nvPicPr>
        <p:blipFill rotWithShape="1">
          <a:blip r:embed="rId3">
            <a:alphaModFix/>
          </a:blip>
          <a:srcRect b="0" l="0" r="0" t="0"/>
          <a:stretch/>
        </p:blipFill>
        <p:spPr>
          <a:xfrm>
            <a:off x="7529327" y="-38911"/>
            <a:ext cx="2907539" cy="1371600"/>
          </a:xfrm>
          <a:prstGeom prst="rect">
            <a:avLst/>
          </a:prstGeom>
          <a:noFill/>
          <a:ln>
            <a:noFill/>
          </a:ln>
        </p:spPr>
      </p:pic>
      <p:pic>
        <p:nvPicPr>
          <p:cNvPr id="59" name="Google Shape;59;p26"/>
          <p:cNvPicPr preferRelativeResize="0"/>
          <p:nvPr/>
        </p:nvPicPr>
        <p:blipFill rotWithShape="1">
          <a:blip r:embed="rId4">
            <a:alphaModFix/>
          </a:blip>
          <a:srcRect b="0" l="0" r="0" t="0"/>
          <a:stretch/>
        </p:blipFill>
        <p:spPr>
          <a:xfrm>
            <a:off x="10561056" y="204416"/>
            <a:ext cx="1202395" cy="914400"/>
          </a:xfrm>
          <a:prstGeom prst="rect">
            <a:avLst/>
          </a:prstGeom>
          <a:noFill/>
          <a:ln>
            <a:noFill/>
          </a:ln>
        </p:spPr>
      </p:pic>
      <p:sp>
        <p:nvSpPr>
          <p:cNvPr id="60" name="Google Shape;60;p26"/>
          <p:cNvSpPr txBox="1"/>
          <p:nvPr>
            <p:ph idx="1" type="subTitle"/>
          </p:nvPr>
        </p:nvSpPr>
        <p:spPr>
          <a:xfrm>
            <a:off x="1100051" y="4573604"/>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lt1"/>
                </a:solidFill>
                <a:latin typeface="Twentieth Century"/>
                <a:ea typeface="Twentieth Century"/>
                <a:cs typeface="Twentieth Century"/>
                <a:sym typeface="Twentieth Century"/>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61" name="Google Shape;61;p26"/>
          <p:cNvSpPr txBox="1"/>
          <p:nvPr>
            <p:ph type="ctrTitle"/>
          </p:nvPr>
        </p:nvSpPr>
        <p:spPr>
          <a:xfrm>
            <a:off x="1097280" y="1489584"/>
            <a:ext cx="10058400" cy="2953512"/>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lt1"/>
              </a:buClr>
              <a:buSzPts val="8000"/>
              <a:buFont typeface="Twentieth Century"/>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2" name="Google Shape;62;p26"/>
          <p:cNvPicPr preferRelativeResize="0"/>
          <p:nvPr/>
        </p:nvPicPr>
        <p:blipFill rotWithShape="1">
          <a:blip r:embed="rId5">
            <a:alphaModFix/>
          </a:blip>
          <a:srcRect b="0" l="0" r="0" t="0"/>
          <a:stretch/>
        </p:blipFill>
        <p:spPr>
          <a:xfrm>
            <a:off x="203262" y="112976"/>
            <a:ext cx="2943606" cy="10972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63" name="Shape 63"/>
        <p:cNvGrpSpPr/>
        <p:nvPr/>
      </p:nvGrpSpPr>
      <p:grpSpPr>
        <a:xfrm>
          <a:off x="0" y="0"/>
          <a:ext cx="0" cy="0"/>
          <a:chOff x="0" y="0"/>
          <a:chExt cx="0" cy="0"/>
        </a:xfrm>
      </p:grpSpPr>
      <p:sp>
        <p:nvSpPr>
          <p:cNvPr id="64" name="Google Shape;64;p27"/>
          <p:cNvSpPr txBox="1"/>
          <p:nvPr>
            <p:ph type="title"/>
          </p:nvPr>
        </p:nvSpPr>
        <p:spPr>
          <a:xfrm>
            <a:off x="1024128" y="585216"/>
            <a:ext cx="9720072" cy="1499616"/>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27"/>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27"/>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2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2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2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70" name="Google Shape;70;p27"/>
          <p:cNvSpPr/>
          <p:nvPr/>
        </p:nvSpPr>
        <p:spPr>
          <a:xfrm>
            <a:off x="15" y="6393308"/>
            <a:ext cx="12188952" cy="18288"/>
          </a:xfrm>
          <a:prstGeom prst="rect">
            <a:avLst/>
          </a:prstGeom>
          <a:solidFill>
            <a:srgbClr val="025C6D">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pic>
        <p:nvPicPr>
          <p:cNvPr id="71" name="Google Shape;71;p27"/>
          <p:cNvPicPr preferRelativeResize="0"/>
          <p:nvPr/>
        </p:nvPicPr>
        <p:blipFill rotWithShape="1">
          <a:blip r:embed="rId2">
            <a:alphaModFix/>
          </a:blip>
          <a:srcRect b="0" l="0" r="0" t="0"/>
          <a:stretch/>
        </p:blipFill>
        <p:spPr>
          <a:xfrm>
            <a:off x="8700446" y="-63883"/>
            <a:ext cx="2132195" cy="1005840"/>
          </a:xfrm>
          <a:prstGeom prst="rect">
            <a:avLst/>
          </a:prstGeom>
          <a:noFill/>
          <a:ln>
            <a:noFill/>
          </a:ln>
        </p:spPr>
      </p:pic>
      <p:pic>
        <p:nvPicPr>
          <p:cNvPr id="72" name="Google Shape;72;p27"/>
          <p:cNvPicPr preferRelativeResize="0"/>
          <p:nvPr/>
        </p:nvPicPr>
        <p:blipFill rotWithShape="1">
          <a:blip r:embed="rId3">
            <a:alphaModFix/>
          </a:blip>
          <a:srcRect b="0" l="0" r="0" t="0"/>
          <a:stretch/>
        </p:blipFill>
        <p:spPr>
          <a:xfrm>
            <a:off x="11009860" y="158642"/>
            <a:ext cx="721440" cy="54864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73" name="Shape 73"/>
        <p:cNvGrpSpPr/>
        <p:nvPr/>
      </p:nvGrpSpPr>
      <p:grpSpPr>
        <a:xfrm>
          <a:off x="0" y="0"/>
          <a:ext cx="0" cy="0"/>
          <a:chOff x="0" y="0"/>
          <a:chExt cx="0" cy="0"/>
        </a:xfrm>
      </p:grpSpPr>
      <p:sp>
        <p:nvSpPr>
          <p:cNvPr id="74" name="Google Shape;74;p28"/>
          <p:cNvSpPr txBox="1"/>
          <p:nvPr>
            <p:ph type="title"/>
          </p:nvPr>
        </p:nvSpPr>
        <p:spPr>
          <a:xfrm>
            <a:off x="1024128" y="585216"/>
            <a:ext cx="9720072" cy="1499616"/>
          </a:xfrm>
          <a:prstGeom prst="rect">
            <a:avLst/>
          </a:prstGeom>
          <a:noFill/>
          <a:ln>
            <a:noFill/>
          </a:ln>
        </p:spPr>
        <p:txBody>
          <a:bodyPr anchorCtr="0" anchor="b"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8"/>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76" name="Google Shape;76;p28"/>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7" name="Google Shape;77;p28"/>
          <p:cNvSpPr txBox="1"/>
          <p:nvPr>
            <p:ph idx="3" type="body"/>
          </p:nvPr>
        </p:nvSpPr>
        <p:spPr>
          <a:xfrm>
            <a:off x="599088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78" name="Google Shape;78;p28"/>
          <p:cNvSpPr txBox="1"/>
          <p:nvPr>
            <p:ph idx="4" type="body"/>
          </p:nvPr>
        </p:nvSpPr>
        <p:spPr>
          <a:xfrm>
            <a:off x="599088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9" name="Google Shape;79;p2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82" name="Google Shape;82;p28"/>
          <p:cNvSpPr/>
          <p:nvPr/>
        </p:nvSpPr>
        <p:spPr>
          <a:xfrm>
            <a:off x="15" y="6393308"/>
            <a:ext cx="12188952" cy="18288"/>
          </a:xfrm>
          <a:prstGeom prst="rect">
            <a:avLst/>
          </a:prstGeom>
          <a:solidFill>
            <a:srgbClr val="025C6D">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pic>
        <p:nvPicPr>
          <p:cNvPr id="83" name="Google Shape;83;p28"/>
          <p:cNvPicPr preferRelativeResize="0"/>
          <p:nvPr/>
        </p:nvPicPr>
        <p:blipFill rotWithShape="1">
          <a:blip r:embed="rId2">
            <a:alphaModFix/>
          </a:blip>
          <a:srcRect b="0" l="0" r="0" t="0"/>
          <a:stretch/>
        </p:blipFill>
        <p:spPr>
          <a:xfrm>
            <a:off x="8700446" y="-63883"/>
            <a:ext cx="2132195" cy="1005840"/>
          </a:xfrm>
          <a:prstGeom prst="rect">
            <a:avLst/>
          </a:prstGeom>
          <a:noFill/>
          <a:ln>
            <a:noFill/>
          </a:ln>
        </p:spPr>
      </p:pic>
      <p:pic>
        <p:nvPicPr>
          <p:cNvPr id="84" name="Google Shape;84;p28"/>
          <p:cNvPicPr preferRelativeResize="0"/>
          <p:nvPr/>
        </p:nvPicPr>
        <p:blipFill rotWithShape="1">
          <a:blip r:embed="rId3">
            <a:alphaModFix/>
          </a:blip>
          <a:srcRect b="0" l="0" r="0" t="0"/>
          <a:stretch/>
        </p:blipFill>
        <p:spPr>
          <a:xfrm>
            <a:off x="11009860" y="158642"/>
            <a:ext cx="721440" cy="54864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85" name="Shape 85"/>
        <p:cNvGrpSpPr/>
        <p:nvPr/>
      </p:nvGrpSpPr>
      <p:grpSpPr>
        <a:xfrm>
          <a:off x="0" y="0"/>
          <a:ext cx="0" cy="0"/>
          <a:chOff x="0" y="0"/>
          <a:chExt cx="0" cy="0"/>
        </a:xfrm>
      </p:grpSpPr>
      <p:sp>
        <p:nvSpPr>
          <p:cNvPr id="86" name="Google Shape;86;p29"/>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29"/>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88" name="Google Shape;88;p29"/>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9" name="Google Shape;89;p2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2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92" name="Google Shape;92;p29"/>
          <p:cNvSpPr/>
          <p:nvPr/>
        </p:nvSpPr>
        <p:spPr>
          <a:xfrm>
            <a:off x="15" y="6393308"/>
            <a:ext cx="12188952" cy="18288"/>
          </a:xfrm>
          <a:prstGeom prst="rect">
            <a:avLst/>
          </a:prstGeom>
          <a:solidFill>
            <a:srgbClr val="025C6D">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pic>
        <p:nvPicPr>
          <p:cNvPr id="93" name="Google Shape;93;p29"/>
          <p:cNvPicPr preferRelativeResize="0"/>
          <p:nvPr/>
        </p:nvPicPr>
        <p:blipFill rotWithShape="1">
          <a:blip r:embed="rId2">
            <a:alphaModFix/>
          </a:blip>
          <a:srcRect b="0" l="0" r="0" t="0"/>
          <a:stretch/>
        </p:blipFill>
        <p:spPr>
          <a:xfrm>
            <a:off x="8700446" y="-63883"/>
            <a:ext cx="2132195" cy="1005840"/>
          </a:xfrm>
          <a:prstGeom prst="rect">
            <a:avLst/>
          </a:prstGeom>
          <a:noFill/>
          <a:ln>
            <a:noFill/>
          </a:ln>
        </p:spPr>
      </p:pic>
      <p:pic>
        <p:nvPicPr>
          <p:cNvPr id="94" name="Google Shape;94;p29"/>
          <p:cNvPicPr preferRelativeResize="0"/>
          <p:nvPr/>
        </p:nvPicPr>
        <p:blipFill rotWithShape="1">
          <a:blip r:embed="rId3">
            <a:alphaModFix/>
          </a:blip>
          <a:srcRect b="0" l="0" r="0" t="0"/>
          <a:stretch/>
        </p:blipFill>
        <p:spPr>
          <a:xfrm>
            <a:off x="11009860" y="158642"/>
            <a:ext cx="721440" cy="54864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95" name="Shape 95"/>
        <p:cNvGrpSpPr/>
        <p:nvPr/>
      </p:nvGrpSpPr>
      <p:grpSpPr>
        <a:xfrm>
          <a:off x="0" y="0"/>
          <a:ext cx="0" cy="0"/>
          <a:chOff x="0" y="0"/>
          <a:chExt cx="0" cy="0"/>
        </a:xfrm>
      </p:grpSpPr>
      <p:sp>
        <p:nvSpPr>
          <p:cNvPr id="96" name="Google Shape;96;p30"/>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30"/>
          <p:cNvSpPr/>
          <p:nvPr>
            <p:ph idx="2" type="pic"/>
          </p:nvPr>
        </p:nvSpPr>
        <p:spPr>
          <a:xfrm>
            <a:off x="0" y="-1"/>
            <a:ext cx="12188952" cy="4572000"/>
          </a:xfrm>
          <a:prstGeom prst="rect">
            <a:avLst/>
          </a:prstGeom>
          <a:solidFill>
            <a:srgbClr val="76CEEF"/>
          </a:solidFill>
          <a:ln>
            <a:noFill/>
          </a:ln>
        </p:spPr>
      </p:sp>
      <p:sp>
        <p:nvSpPr>
          <p:cNvPr id="98" name="Google Shape;98;p30"/>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99" name="Google Shape;99;p3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102" name="Google Shape;102;p30"/>
          <p:cNvCxnSpPr/>
          <p:nvPr/>
        </p:nvCxnSpPr>
        <p:spPr>
          <a:xfrm rot="10800000">
            <a:off x="8386843" y="5264106"/>
            <a:ext cx="0" cy="914400"/>
          </a:xfrm>
          <a:prstGeom prst="straightConnector1">
            <a:avLst/>
          </a:prstGeom>
          <a:noFill/>
          <a:ln cap="flat" cmpd="sng" w="19050">
            <a:solidFill>
              <a:srgbClr val="007DBB"/>
            </a:solidFill>
            <a:prstDash val="solid"/>
            <a:round/>
            <a:headEnd len="sm" w="sm" type="none"/>
            <a:tailEnd len="sm" w="sm" type="none"/>
          </a:ln>
        </p:spPr>
      </p:cxnSp>
      <p:pic>
        <p:nvPicPr>
          <p:cNvPr id="103" name="Google Shape;103;p30"/>
          <p:cNvPicPr preferRelativeResize="0"/>
          <p:nvPr/>
        </p:nvPicPr>
        <p:blipFill rotWithShape="1">
          <a:blip r:embed="rId2">
            <a:alphaModFix/>
          </a:blip>
          <a:srcRect b="0" l="0" r="0" t="0"/>
          <a:stretch/>
        </p:blipFill>
        <p:spPr>
          <a:xfrm>
            <a:off x="8700446" y="-63883"/>
            <a:ext cx="2132195" cy="1005840"/>
          </a:xfrm>
          <a:prstGeom prst="rect">
            <a:avLst/>
          </a:prstGeom>
          <a:noFill/>
          <a:ln>
            <a:noFill/>
          </a:ln>
        </p:spPr>
      </p:pic>
      <p:pic>
        <p:nvPicPr>
          <p:cNvPr id="104" name="Google Shape;104;p30"/>
          <p:cNvPicPr preferRelativeResize="0"/>
          <p:nvPr/>
        </p:nvPicPr>
        <p:blipFill rotWithShape="1">
          <a:blip r:embed="rId3">
            <a:alphaModFix/>
          </a:blip>
          <a:srcRect b="0" l="0" r="0" t="0"/>
          <a:stretch/>
        </p:blipFill>
        <p:spPr>
          <a:xfrm>
            <a:off x="11009860" y="158642"/>
            <a:ext cx="721440" cy="54864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0C0C0C"/>
              </a:buClr>
              <a:buSzPts val="5000"/>
              <a:buFont typeface="Twentieth Century"/>
              <a:buNone/>
              <a:defRPr b="0" i="0" sz="5000" u="none" cap="none" strike="noStrike">
                <a:solidFill>
                  <a:srgbClr val="0C0C0C"/>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1"/>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1"/>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2" name="Google Shape;12;p2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0C0C0C"/>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2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0C0C0C"/>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2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1pPr>
            <a:lvl2pPr indent="0" lvl="1"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2pPr>
            <a:lvl3pPr indent="0" lvl="2"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3pPr>
            <a:lvl4pPr indent="0" lvl="3"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4pPr>
            <a:lvl5pPr indent="0" lvl="4"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5pPr>
            <a:lvl6pPr indent="0" lvl="5"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6pPr>
            <a:lvl7pPr indent="0" lvl="6"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7pPr>
            <a:lvl8pPr indent="0" lvl="7"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8pPr>
            <a:lvl9pPr indent="0" lvl="8"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21"/>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4.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61.jpg"/><Relationship Id="rId9" Type="http://schemas.openxmlformats.org/officeDocument/2006/relationships/image" Target="../media/image52.png"/><Relationship Id="rId5" Type="http://schemas.openxmlformats.org/officeDocument/2006/relationships/image" Target="../media/image57.png"/><Relationship Id="rId6" Type="http://schemas.openxmlformats.org/officeDocument/2006/relationships/image" Target="../media/image67.png"/><Relationship Id="rId7" Type="http://schemas.openxmlformats.org/officeDocument/2006/relationships/image" Target="../media/image55.png"/><Relationship Id="rId8"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2.png"/><Relationship Id="rId4" Type="http://schemas.openxmlformats.org/officeDocument/2006/relationships/image" Target="../media/image60.png"/><Relationship Id="rId5" Type="http://schemas.openxmlformats.org/officeDocument/2006/relationships/image" Target="../media/image64.png"/><Relationship Id="rId6" Type="http://schemas.openxmlformats.org/officeDocument/2006/relationships/image" Target="../media/image15.png"/><Relationship Id="rId7"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7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8.png"/><Relationship Id="rId4" Type="http://schemas.openxmlformats.org/officeDocument/2006/relationships/image" Target="../media/image69.png"/><Relationship Id="rId5" Type="http://schemas.openxmlformats.org/officeDocument/2006/relationships/image" Target="../media/image58.png"/><Relationship Id="rId6" Type="http://schemas.openxmlformats.org/officeDocument/2006/relationships/image" Target="../media/image7.png"/><Relationship Id="rId7" Type="http://schemas.openxmlformats.org/officeDocument/2006/relationships/image" Target="../media/image3.png"/><Relationship Id="rId8" Type="http://schemas.openxmlformats.org/officeDocument/2006/relationships/image" Target="../media/image15.png"/></Relationships>
</file>

<file path=ppt/slides/_rels/slide15.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68.png"/><Relationship Id="rId9" Type="http://schemas.openxmlformats.org/officeDocument/2006/relationships/image" Target="../media/image3.png"/><Relationship Id="rId5" Type="http://schemas.openxmlformats.org/officeDocument/2006/relationships/image" Target="../media/image78.png"/><Relationship Id="rId6" Type="http://schemas.openxmlformats.org/officeDocument/2006/relationships/image" Target="../media/image69.png"/><Relationship Id="rId7" Type="http://schemas.openxmlformats.org/officeDocument/2006/relationships/image" Target="../media/image58.png"/><Relationship Id="rId8" Type="http://schemas.openxmlformats.org/officeDocument/2006/relationships/image" Target="../media/image7.png"/></Relationships>
</file>

<file path=ppt/slides/_rels/slide16.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69.png"/><Relationship Id="rId13" Type="http://schemas.openxmlformats.org/officeDocument/2006/relationships/image" Target="../media/image3.png"/><Relationship Id="rId12"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78.png"/><Relationship Id="rId14" Type="http://schemas.openxmlformats.org/officeDocument/2006/relationships/image" Target="../media/image15.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4.png"/><Relationship Id="rId8" Type="http://schemas.openxmlformats.org/officeDocument/2006/relationships/image" Target="../media/image7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9.png"/><Relationship Id="rId4" Type="http://schemas.openxmlformats.org/officeDocument/2006/relationships/image" Target="../media/image68.png"/><Relationship Id="rId5" Type="http://schemas.openxmlformats.org/officeDocument/2006/relationships/image" Target="../media/image78.png"/><Relationship Id="rId6" Type="http://schemas.openxmlformats.org/officeDocument/2006/relationships/image" Target="../media/image69.png"/><Relationship Id="rId7"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8.png"/><Relationship Id="rId4" Type="http://schemas.openxmlformats.org/officeDocument/2006/relationships/image" Target="../media/image84.png"/><Relationship Id="rId5" Type="http://schemas.openxmlformats.org/officeDocument/2006/relationships/image" Target="../media/image78.png"/><Relationship Id="rId6" Type="http://schemas.openxmlformats.org/officeDocument/2006/relationships/image" Target="../media/image69.png"/><Relationship Id="rId7"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8.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78.png"/><Relationship Id="rId7" Type="http://schemas.openxmlformats.org/officeDocument/2006/relationships/image" Target="../media/image69.png"/><Relationship Id="rId8"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4.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85.png"/><Relationship Id="rId4" Type="http://schemas.openxmlformats.org/officeDocument/2006/relationships/image" Target="../media/image87.png"/><Relationship Id="rId5" Type="http://schemas.openxmlformats.org/officeDocument/2006/relationships/image" Target="../media/image58.png"/><Relationship Id="rId6" Type="http://schemas.openxmlformats.org/officeDocument/2006/relationships/image" Target="../media/image15.png"/></Relationships>
</file>

<file path=ppt/slides/_rels/slide3.xml.rels><?xml version="1.0" encoding="UTF-8" standalone="yes"?><Relationships xmlns="http://schemas.openxmlformats.org/package/2006/relationships"><Relationship Id="rId20" Type="http://schemas.openxmlformats.org/officeDocument/2006/relationships/image" Target="../media/image47.png"/><Relationship Id="rId11" Type="http://schemas.openxmlformats.org/officeDocument/2006/relationships/image" Target="../media/image12.jpg"/><Relationship Id="rId22" Type="http://schemas.openxmlformats.org/officeDocument/2006/relationships/image" Target="../media/image32.png"/><Relationship Id="rId10" Type="http://schemas.openxmlformats.org/officeDocument/2006/relationships/image" Target="../media/image37.jpg"/><Relationship Id="rId21" Type="http://schemas.openxmlformats.org/officeDocument/2006/relationships/image" Target="../media/image30.jpg"/><Relationship Id="rId13" Type="http://schemas.openxmlformats.org/officeDocument/2006/relationships/image" Target="../media/image10.jpg"/><Relationship Id="rId12"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1.jpg"/><Relationship Id="rId9" Type="http://schemas.openxmlformats.org/officeDocument/2006/relationships/image" Target="../media/image19.jpg"/><Relationship Id="rId15" Type="http://schemas.openxmlformats.org/officeDocument/2006/relationships/image" Target="../media/image22.png"/><Relationship Id="rId14" Type="http://schemas.openxmlformats.org/officeDocument/2006/relationships/image" Target="../media/image18.png"/><Relationship Id="rId17" Type="http://schemas.openxmlformats.org/officeDocument/2006/relationships/image" Target="../media/image29.png"/><Relationship Id="rId16" Type="http://schemas.openxmlformats.org/officeDocument/2006/relationships/image" Target="../media/image26.jpg"/><Relationship Id="rId5" Type="http://schemas.openxmlformats.org/officeDocument/2006/relationships/image" Target="../media/image16.jpg"/><Relationship Id="rId19" Type="http://schemas.openxmlformats.org/officeDocument/2006/relationships/image" Target="../media/image28.jpg"/><Relationship Id="rId6" Type="http://schemas.openxmlformats.org/officeDocument/2006/relationships/image" Target="../media/image14.jpg"/><Relationship Id="rId18" Type="http://schemas.openxmlformats.org/officeDocument/2006/relationships/image" Target="../media/image27.jpg"/><Relationship Id="rId7" Type="http://schemas.openxmlformats.org/officeDocument/2006/relationships/image" Target="../media/image23.png"/><Relationship Id="rId8"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40.png"/></Relationships>
</file>

<file path=ppt/slides/_rels/slide6.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33.png"/><Relationship Id="rId9" Type="http://schemas.openxmlformats.org/officeDocument/2006/relationships/image" Target="../media/image51.png"/><Relationship Id="rId5" Type="http://schemas.openxmlformats.org/officeDocument/2006/relationships/image" Target="../media/image39.jpg"/><Relationship Id="rId6" Type="http://schemas.openxmlformats.org/officeDocument/2006/relationships/image" Target="../media/image34.png"/><Relationship Id="rId7" Type="http://schemas.openxmlformats.org/officeDocument/2006/relationships/image" Target="../media/image48.png"/><Relationship Id="rId8"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5.jpg"/><Relationship Id="rId4" Type="http://schemas.openxmlformats.org/officeDocument/2006/relationships/image" Target="../media/image46.png"/><Relationship Id="rId9" Type="http://schemas.openxmlformats.org/officeDocument/2006/relationships/image" Target="../media/image58.png"/><Relationship Id="rId5" Type="http://schemas.openxmlformats.org/officeDocument/2006/relationships/image" Target="../media/image50.png"/><Relationship Id="rId6" Type="http://schemas.openxmlformats.org/officeDocument/2006/relationships/image" Target="../media/image56.png"/><Relationship Id="rId7" Type="http://schemas.openxmlformats.org/officeDocument/2006/relationships/image" Target="../media/image71.png"/><Relationship Id="rId8"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24.png"/><Relationship Id="rId5"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
          <p:cNvSpPr txBox="1"/>
          <p:nvPr>
            <p:ph type="ctrTitle"/>
          </p:nvPr>
        </p:nvSpPr>
        <p:spPr>
          <a:xfrm>
            <a:off x="1100051" y="926823"/>
            <a:ext cx="10058400" cy="356616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chemeClr val="lt1"/>
              </a:buClr>
              <a:buSzPct val="100000"/>
              <a:buFont typeface="Twentieth Century"/>
              <a:buNone/>
            </a:pPr>
            <a:r>
              <a:rPr b="1" lang="en-US" sz="6000"/>
              <a:t>VISION 2030 WHITE PAPER 8 –</a:t>
            </a:r>
            <a:br>
              <a:rPr b="1" lang="en-US" sz="6000"/>
            </a:br>
            <a:r>
              <a:rPr b="1" i="1" lang="en-US" sz="4000"/>
              <a:t>CREATING A DIGITAL REPRESENTATION OF THE OCEAN</a:t>
            </a:r>
            <a:br>
              <a:rPr b="1" lang="en-US" sz="6000"/>
            </a:br>
            <a:r>
              <a:rPr b="1" lang="en-US" sz="6000"/>
              <a:t>&amp; PERSPECTIVES FROM DCO’S ODS-OO/DCC-OP ON THE DIGITAL ECOSYSTEM</a:t>
            </a:r>
            <a:endParaRPr sz="6000"/>
          </a:p>
        </p:txBody>
      </p:sp>
      <p:sp>
        <p:nvSpPr>
          <p:cNvPr id="128" name="Google Shape;128;p1"/>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SzPct val="100000"/>
              <a:buNone/>
            </a:pPr>
            <a:r>
              <a:rPr b="1" i="1" lang="en-US"/>
              <a:t>IODE-GOOS COORDINATION MEETING 30/09-2/10 2024</a:t>
            </a:r>
            <a:endParaRPr/>
          </a:p>
          <a:p>
            <a:pPr indent="0" lvl="0" marL="0" rtl="0" algn="r">
              <a:lnSpc>
                <a:spcPct val="90000"/>
              </a:lnSpc>
              <a:spcBef>
                <a:spcPts val="1400"/>
              </a:spcBef>
              <a:spcAft>
                <a:spcPts val="0"/>
              </a:spcAft>
              <a:buSzPct val="100000"/>
              <a:buNone/>
            </a:pPr>
            <a:r>
              <a:rPr b="1" i="1" lang="en-US"/>
              <a:t>VISION 2030 CHALLENGE 8 WORKING GROUP</a:t>
            </a:r>
            <a:endParaRPr/>
          </a:p>
          <a:p>
            <a:pPr indent="0" lvl="0" marL="0" rtl="0" algn="r">
              <a:lnSpc>
                <a:spcPct val="90000"/>
              </a:lnSpc>
              <a:spcBef>
                <a:spcPts val="1400"/>
              </a:spcBef>
              <a:spcAft>
                <a:spcPts val="0"/>
              </a:spcAft>
              <a:buSzPct val="100000"/>
              <a:buNone/>
            </a:pPr>
            <a:r>
              <a:rPr b="1" i="1" lang="en-US"/>
              <a:t>JAN-BART CALEWAERT &amp; ENRIQUE ALVAREZ</a:t>
            </a:r>
            <a:endParaRPr b="1" i="1"/>
          </a:p>
          <a:p>
            <a:pPr indent="0" lvl="0" marL="0" rtl="0" algn="r">
              <a:lnSpc>
                <a:spcPct val="90000"/>
              </a:lnSpc>
              <a:spcBef>
                <a:spcPts val="1400"/>
              </a:spcBef>
              <a:spcAft>
                <a:spcPts val="0"/>
              </a:spcAft>
              <a:buSzPct val="100000"/>
              <a:buNone/>
            </a:pPr>
            <a:r>
              <a:t/>
            </a:r>
            <a:endParaRPr/>
          </a:p>
        </p:txBody>
      </p:sp>
      <p:pic>
        <p:nvPicPr>
          <p:cNvPr id="129" name="Google Shape;129;p1"/>
          <p:cNvPicPr preferRelativeResize="0"/>
          <p:nvPr/>
        </p:nvPicPr>
        <p:blipFill rotWithShape="1">
          <a:blip r:embed="rId3">
            <a:alphaModFix/>
          </a:blip>
          <a:srcRect b="0" l="0" r="0" t="0"/>
          <a:stretch/>
        </p:blipFill>
        <p:spPr>
          <a:xfrm>
            <a:off x="4294290" y="263318"/>
            <a:ext cx="1931699" cy="749300"/>
          </a:xfrm>
          <a:prstGeom prst="rect">
            <a:avLst/>
          </a:prstGeom>
          <a:noFill/>
          <a:ln>
            <a:noFill/>
          </a:ln>
        </p:spPr>
      </p:pic>
      <p:pic>
        <p:nvPicPr>
          <p:cNvPr descr="A logo with a globe and text&#10;&#10;Description automatically generated" id="130" name="Google Shape;130;p1"/>
          <p:cNvPicPr preferRelativeResize="0"/>
          <p:nvPr/>
        </p:nvPicPr>
        <p:blipFill rotWithShape="1">
          <a:blip r:embed="rId4">
            <a:alphaModFix/>
          </a:blip>
          <a:srcRect b="30805" l="6205" r="6140" t="35911"/>
          <a:stretch/>
        </p:blipFill>
        <p:spPr>
          <a:xfrm>
            <a:off x="6153207" y="416061"/>
            <a:ext cx="1432409" cy="5620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10"/>
          <p:cNvSpPr/>
          <p:nvPr/>
        </p:nvSpPr>
        <p:spPr>
          <a:xfrm>
            <a:off x="6514" y="1176148"/>
            <a:ext cx="12191999" cy="4744013"/>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 name="Google Shape;372;p10"/>
          <p:cNvSpPr/>
          <p:nvPr/>
        </p:nvSpPr>
        <p:spPr>
          <a:xfrm>
            <a:off x="6514" y="-12724"/>
            <a:ext cx="12192000" cy="1175639"/>
          </a:xfrm>
          <a:prstGeom prst="rect">
            <a:avLst/>
          </a:prstGeom>
          <a:solidFill>
            <a:srgbClr val="005C6D"/>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 name="Google Shape;373;p10"/>
          <p:cNvSpPr/>
          <p:nvPr/>
        </p:nvSpPr>
        <p:spPr>
          <a:xfrm>
            <a:off x="0" y="5912524"/>
            <a:ext cx="12192000" cy="945476"/>
          </a:xfrm>
          <a:prstGeom prst="rect">
            <a:avLst/>
          </a:prstGeom>
          <a:solidFill>
            <a:srgbClr val="005C6D"/>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74" name="Google Shape;374;p10"/>
          <p:cNvPicPr preferRelativeResize="0"/>
          <p:nvPr/>
        </p:nvPicPr>
        <p:blipFill rotWithShape="1">
          <a:blip r:embed="rId3">
            <a:alphaModFix/>
          </a:blip>
          <a:srcRect b="0" l="0" r="0" t="0"/>
          <a:stretch/>
        </p:blipFill>
        <p:spPr>
          <a:xfrm>
            <a:off x="309586" y="6024414"/>
            <a:ext cx="1125167" cy="673829"/>
          </a:xfrm>
          <a:prstGeom prst="rect">
            <a:avLst/>
          </a:prstGeom>
          <a:noFill/>
          <a:ln>
            <a:noFill/>
          </a:ln>
        </p:spPr>
      </p:pic>
      <p:sp>
        <p:nvSpPr>
          <p:cNvPr id="375" name="Google Shape;375;p10"/>
          <p:cNvSpPr/>
          <p:nvPr/>
        </p:nvSpPr>
        <p:spPr>
          <a:xfrm>
            <a:off x="-2381" y="1168297"/>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 name="Google Shape;376;p10"/>
          <p:cNvSpPr/>
          <p:nvPr/>
        </p:nvSpPr>
        <p:spPr>
          <a:xfrm>
            <a:off x="247135" y="337751"/>
            <a:ext cx="329514" cy="889433"/>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 name="Google Shape;377;p10"/>
          <p:cNvSpPr txBox="1"/>
          <p:nvPr/>
        </p:nvSpPr>
        <p:spPr>
          <a:xfrm>
            <a:off x="586468" y="277454"/>
            <a:ext cx="1062914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Key Components of a globally distributed, trusted, inclusive, and interconnected ocean data and information ecosystem</a:t>
            </a:r>
            <a:endParaRPr/>
          </a:p>
        </p:txBody>
      </p:sp>
      <p:sp>
        <p:nvSpPr>
          <p:cNvPr id="378" name="Google Shape;378;p10"/>
          <p:cNvSpPr/>
          <p:nvPr/>
        </p:nvSpPr>
        <p:spPr>
          <a:xfrm>
            <a:off x="-2381" y="5861274"/>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10"/>
          <p:cNvSpPr/>
          <p:nvPr/>
        </p:nvSpPr>
        <p:spPr>
          <a:xfrm>
            <a:off x="247135" y="5855076"/>
            <a:ext cx="329514" cy="68055"/>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0" name="Google Shape;380;p10"/>
          <p:cNvGrpSpPr/>
          <p:nvPr/>
        </p:nvGrpSpPr>
        <p:grpSpPr>
          <a:xfrm>
            <a:off x="201750" y="1189528"/>
            <a:ext cx="8213781" cy="4748408"/>
            <a:chOff x="1853514" y="1171753"/>
            <a:chExt cx="8213781" cy="4748408"/>
          </a:xfrm>
        </p:grpSpPr>
        <p:pic>
          <p:nvPicPr>
            <p:cNvPr descr="G:\Shared drives\2023 IODE UN DCO-ODS\6. UNODVision2030process\2. WG CH 8 Digital representation\2. White paper\1. Zero Draft revision\digitalecosystem2.jpg" id="381" name="Google Shape;381;p10"/>
            <p:cNvPicPr preferRelativeResize="0"/>
            <p:nvPr/>
          </p:nvPicPr>
          <p:blipFill rotWithShape="1">
            <a:blip r:embed="rId4">
              <a:alphaModFix/>
            </a:blip>
            <a:srcRect b="0" l="0" r="0" t="0"/>
            <a:stretch/>
          </p:blipFill>
          <p:spPr>
            <a:xfrm>
              <a:off x="1853514" y="1171753"/>
              <a:ext cx="8204886" cy="4748408"/>
            </a:xfrm>
            <a:prstGeom prst="rect">
              <a:avLst/>
            </a:prstGeom>
            <a:noFill/>
            <a:ln>
              <a:noFill/>
            </a:ln>
          </p:spPr>
        </p:pic>
        <p:pic>
          <p:nvPicPr>
            <p:cNvPr descr="A picture containing human face, person, smile, forehead&#10;&#10;Description automatically generated" id="382" name="Google Shape;382;p10"/>
            <p:cNvPicPr preferRelativeResize="0"/>
            <p:nvPr/>
          </p:nvPicPr>
          <p:blipFill rotWithShape="1">
            <a:blip r:embed="rId5">
              <a:alphaModFix/>
            </a:blip>
            <a:srcRect b="0" l="0" r="0" t="0"/>
            <a:stretch/>
          </p:blipFill>
          <p:spPr>
            <a:xfrm>
              <a:off x="4637447" y="4979525"/>
              <a:ext cx="652743" cy="655682"/>
            </a:xfrm>
            <a:prstGeom prst="roundRect">
              <a:avLst>
                <a:gd fmla="val 16667" name="adj"/>
              </a:avLst>
            </a:prstGeom>
            <a:noFill/>
            <a:ln>
              <a:noFill/>
            </a:ln>
          </p:spPr>
        </p:pic>
        <p:pic>
          <p:nvPicPr>
            <p:cNvPr id="383" name="Google Shape;383;p10"/>
            <p:cNvPicPr preferRelativeResize="0"/>
            <p:nvPr/>
          </p:nvPicPr>
          <p:blipFill rotWithShape="1">
            <a:blip r:embed="rId6">
              <a:alphaModFix/>
            </a:blip>
            <a:srcRect b="0" l="0" r="0" t="0"/>
            <a:stretch/>
          </p:blipFill>
          <p:spPr>
            <a:xfrm>
              <a:off x="1853514" y="3590384"/>
              <a:ext cx="719964" cy="640080"/>
            </a:xfrm>
            <a:prstGeom prst="roundRect">
              <a:avLst>
                <a:gd fmla="val 16667" name="adj"/>
              </a:avLst>
            </a:prstGeom>
            <a:noFill/>
            <a:ln>
              <a:noFill/>
            </a:ln>
          </p:spPr>
        </p:pic>
        <p:pic>
          <p:nvPicPr>
            <p:cNvPr id="384" name="Google Shape;384;p10"/>
            <p:cNvPicPr preferRelativeResize="0"/>
            <p:nvPr/>
          </p:nvPicPr>
          <p:blipFill rotWithShape="1">
            <a:blip r:embed="rId7">
              <a:alphaModFix/>
            </a:blip>
            <a:srcRect b="10466" l="11540" r="6000" t="2479"/>
            <a:stretch/>
          </p:blipFill>
          <p:spPr>
            <a:xfrm>
              <a:off x="9460999" y="3590384"/>
              <a:ext cx="606296" cy="640080"/>
            </a:xfrm>
            <a:prstGeom prst="roundRect">
              <a:avLst>
                <a:gd fmla="val 16667" name="adj"/>
              </a:avLst>
            </a:prstGeom>
            <a:noFill/>
            <a:ln>
              <a:noFill/>
            </a:ln>
          </p:spPr>
        </p:pic>
      </p:grpSp>
      <p:sp>
        <p:nvSpPr>
          <p:cNvPr id="385" name="Google Shape;385;p10"/>
          <p:cNvSpPr/>
          <p:nvPr/>
        </p:nvSpPr>
        <p:spPr>
          <a:xfrm>
            <a:off x="8536226" y="2254839"/>
            <a:ext cx="3585789" cy="4216539"/>
          </a:xfrm>
          <a:prstGeom prst="rect">
            <a:avLst/>
          </a:prstGeom>
          <a:noFill/>
          <a:ln>
            <a:noFill/>
          </a:ln>
        </p:spPr>
        <p:txBody>
          <a:bodyPr anchorCtr="0" anchor="t" bIns="45700" lIns="91425" spcFirstLastPara="1" rIns="91425" wrap="square" tIns="45700">
            <a:spAutoFit/>
          </a:bodyPr>
          <a:lstStyle/>
          <a:p>
            <a:pPr indent="-228600" lvl="0" marL="228600" marR="0" rtl="0" algn="l">
              <a:spcBef>
                <a:spcPts val="0"/>
              </a:spcBef>
              <a:spcAft>
                <a:spcPts val="0"/>
              </a:spcAft>
              <a:buClr>
                <a:srgbClr val="025C6D"/>
              </a:buClr>
              <a:buSzPts val="1700"/>
              <a:buFont typeface="Noto Sans Symbols"/>
              <a:buChar char="▪"/>
            </a:pPr>
            <a:r>
              <a:rPr lang="en-US" sz="1700">
                <a:solidFill>
                  <a:schemeClr val="dk1"/>
                </a:solidFill>
                <a:latin typeface="Arial"/>
                <a:ea typeface="Arial"/>
                <a:cs typeface="Arial"/>
                <a:sym typeface="Arial"/>
              </a:rPr>
              <a:t>DCO for Ocean Data Sharing aims to </a:t>
            </a:r>
            <a:r>
              <a:rPr b="1" lang="en-US" sz="1700">
                <a:solidFill>
                  <a:srgbClr val="007DBB"/>
                </a:solidFill>
                <a:latin typeface="Arial"/>
                <a:ea typeface="Arial"/>
                <a:cs typeface="Arial"/>
                <a:sym typeface="Arial"/>
              </a:rPr>
              <a:t>establish, promote and coordinate </a:t>
            </a:r>
            <a:r>
              <a:rPr lang="en-US" sz="1700">
                <a:solidFill>
                  <a:schemeClr val="dk1"/>
                </a:solidFill>
                <a:latin typeface="Arial"/>
                <a:ea typeface="Arial"/>
                <a:cs typeface="Arial"/>
                <a:sym typeface="Arial"/>
              </a:rPr>
              <a:t>the data management and sharing component of the digital ecosystem needed for the Ocean Decade to be successful.</a:t>
            </a:r>
            <a:endParaRPr/>
          </a:p>
          <a:p>
            <a:pPr indent="-228600" lvl="0" marL="228600" marR="0" rtl="0" algn="l">
              <a:spcBef>
                <a:spcPts val="1200"/>
              </a:spcBef>
              <a:spcAft>
                <a:spcPts val="0"/>
              </a:spcAft>
              <a:buClr>
                <a:srgbClr val="025C6D"/>
              </a:buClr>
              <a:buSzPts val="1700"/>
              <a:buFont typeface="Noto Sans Symbols"/>
              <a:buChar char="▪"/>
            </a:pPr>
            <a:r>
              <a:rPr b="1" lang="en-US" sz="1700">
                <a:solidFill>
                  <a:srgbClr val="007DBB"/>
                </a:solidFill>
                <a:latin typeface="Arial"/>
                <a:ea typeface="Arial"/>
                <a:cs typeface="Arial"/>
                <a:sym typeface="Arial"/>
              </a:rPr>
              <a:t>Assist Decade Actions </a:t>
            </a:r>
            <a:r>
              <a:rPr lang="en-US" sz="1700">
                <a:solidFill>
                  <a:schemeClr val="dk1"/>
                </a:solidFill>
                <a:latin typeface="Arial"/>
                <a:ea typeface="Arial"/>
                <a:cs typeface="Arial"/>
                <a:sym typeface="Arial"/>
              </a:rPr>
              <a:t>with data sharing guidance to adhere to </a:t>
            </a:r>
            <a:r>
              <a:rPr b="1" lang="en-US" sz="1700" u="sng">
                <a:solidFill>
                  <a:srgbClr val="007DBB"/>
                </a:solidFill>
                <a:latin typeface="Arial"/>
                <a:ea typeface="Arial"/>
                <a:cs typeface="Arial"/>
                <a:sym typeface="Arial"/>
              </a:rPr>
              <a:t>FAIR and CARE</a:t>
            </a:r>
            <a:r>
              <a:rPr lang="en-US" sz="1700">
                <a:solidFill>
                  <a:schemeClr val="dk1"/>
                </a:solidFill>
                <a:latin typeface="Arial"/>
                <a:ea typeface="Arial"/>
                <a:cs typeface="Arial"/>
                <a:sym typeface="Arial"/>
              </a:rPr>
              <a:t> principles. </a:t>
            </a:r>
            <a:endParaRPr/>
          </a:p>
          <a:p>
            <a:pPr indent="-228600" lvl="0" marL="228600" marR="0" rtl="0" algn="l">
              <a:spcBef>
                <a:spcPts val="1200"/>
              </a:spcBef>
              <a:spcAft>
                <a:spcPts val="0"/>
              </a:spcAft>
              <a:buClr>
                <a:srgbClr val="025C6D"/>
              </a:buClr>
              <a:buSzPts val="1700"/>
              <a:buFont typeface="Noto Sans Symbols"/>
              <a:buChar char="▪"/>
            </a:pPr>
            <a:r>
              <a:rPr b="1" i="1" lang="en-US" sz="1700">
                <a:solidFill>
                  <a:srgbClr val="007DBB"/>
                </a:solidFill>
                <a:latin typeface="Arial"/>
                <a:ea typeface="Arial"/>
                <a:cs typeface="Arial"/>
                <a:sym typeface="Arial"/>
              </a:rPr>
              <a:t>Website with Data Resource Toolkit &amp; Online Data Help Desk</a:t>
            </a:r>
            <a:endParaRPr/>
          </a:p>
          <a:p>
            <a:pPr indent="-120650" lvl="0" marL="228600" marR="0" rtl="0" algn="l">
              <a:spcBef>
                <a:spcPts val="1200"/>
              </a:spcBef>
              <a:spcAft>
                <a:spcPts val="0"/>
              </a:spcAft>
              <a:buClr>
                <a:srgbClr val="025C6D"/>
              </a:buClr>
              <a:buSzPts val="1700"/>
              <a:buFont typeface="Noto Sans Symbols"/>
              <a:buNone/>
            </a:pPr>
            <a:r>
              <a:t/>
            </a:r>
            <a:endParaRPr sz="1700">
              <a:solidFill>
                <a:schemeClr val="dk1"/>
              </a:solidFill>
              <a:latin typeface="Arial"/>
              <a:ea typeface="Arial"/>
              <a:cs typeface="Arial"/>
              <a:sym typeface="Arial"/>
            </a:endParaRPr>
          </a:p>
          <a:p>
            <a:pPr indent="-120650" lvl="0" marL="228600" marR="0" rtl="0" algn="l">
              <a:spcBef>
                <a:spcPts val="0"/>
              </a:spcBef>
              <a:spcAft>
                <a:spcPts val="0"/>
              </a:spcAft>
              <a:buClr>
                <a:srgbClr val="025C6D"/>
              </a:buClr>
              <a:buSzPts val="1700"/>
              <a:buFont typeface="Noto Sans Symbols"/>
              <a:buNone/>
            </a:pPr>
            <a:r>
              <a:t/>
            </a:r>
            <a:endParaRPr sz="1700">
              <a:solidFill>
                <a:schemeClr val="dk1"/>
              </a:solidFill>
              <a:latin typeface="Arial"/>
              <a:ea typeface="Arial"/>
              <a:cs typeface="Arial"/>
              <a:sym typeface="Arial"/>
            </a:endParaRPr>
          </a:p>
        </p:txBody>
      </p:sp>
      <p:pic>
        <p:nvPicPr>
          <p:cNvPr id="386" name="Google Shape;386;p10"/>
          <p:cNvPicPr preferRelativeResize="0"/>
          <p:nvPr/>
        </p:nvPicPr>
        <p:blipFill rotWithShape="1">
          <a:blip r:embed="rId8">
            <a:alphaModFix/>
          </a:blip>
          <a:srcRect b="0" l="0" r="0" t="0"/>
          <a:stretch/>
        </p:blipFill>
        <p:spPr>
          <a:xfrm>
            <a:off x="8415528" y="1155490"/>
            <a:ext cx="2377440" cy="1121532"/>
          </a:xfrm>
          <a:prstGeom prst="rect">
            <a:avLst/>
          </a:prstGeom>
          <a:noFill/>
          <a:ln>
            <a:noFill/>
          </a:ln>
        </p:spPr>
      </p:pic>
      <p:sp>
        <p:nvSpPr>
          <p:cNvPr id="387" name="Google Shape;387;p10"/>
          <p:cNvSpPr/>
          <p:nvPr/>
        </p:nvSpPr>
        <p:spPr>
          <a:xfrm>
            <a:off x="8302790" y="6018988"/>
            <a:ext cx="35240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Arial"/>
                <a:ea typeface="Arial"/>
                <a:cs typeface="Arial"/>
                <a:sym typeface="Arial"/>
              </a:rPr>
              <a:t>https://oceandatasharing-dco.org/</a:t>
            </a:r>
            <a:endParaRPr/>
          </a:p>
        </p:txBody>
      </p:sp>
      <p:pic>
        <p:nvPicPr>
          <p:cNvPr id="388" name="Google Shape;388;p10"/>
          <p:cNvPicPr preferRelativeResize="0"/>
          <p:nvPr/>
        </p:nvPicPr>
        <p:blipFill rotWithShape="1">
          <a:blip r:embed="rId9">
            <a:alphaModFix/>
          </a:blip>
          <a:srcRect b="0" l="0" r="0" t="0"/>
          <a:stretch/>
        </p:blipFill>
        <p:spPr>
          <a:xfrm>
            <a:off x="10874157" y="1212691"/>
            <a:ext cx="1005840" cy="10058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1"/>
          <p:cNvSpPr txBox="1"/>
          <p:nvPr>
            <p:ph idx="4294967295" type="title"/>
          </p:nvPr>
        </p:nvSpPr>
        <p:spPr>
          <a:xfrm>
            <a:off x="0" y="0"/>
            <a:ext cx="7798676" cy="1498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F4861"/>
              </a:buClr>
              <a:buSzPts val="3200"/>
              <a:buFont typeface="Arial"/>
              <a:buNone/>
            </a:pPr>
            <a:r>
              <a:rPr b="1" lang="en-US" sz="3200">
                <a:solidFill>
                  <a:srgbClr val="0F4861"/>
                </a:solidFill>
                <a:latin typeface="Arial"/>
                <a:ea typeface="Arial"/>
                <a:cs typeface="Arial"/>
                <a:sym typeface="Arial"/>
              </a:rPr>
              <a:t>ADVANCING THE OCEAN DECADE’S DIGITAL ECOSYSTEM </a:t>
            </a:r>
            <a:endParaRPr/>
          </a:p>
        </p:txBody>
      </p:sp>
      <p:pic>
        <p:nvPicPr>
          <p:cNvPr descr="A diagram of a diagram&#10;&#10;Description automatically generated" id="395" name="Google Shape;395;p11"/>
          <p:cNvPicPr preferRelativeResize="0"/>
          <p:nvPr/>
        </p:nvPicPr>
        <p:blipFill rotWithShape="1">
          <a:blip r:embed="rId3">
            <a:alphaModFix/>
          </a:blip>
          <a:srcRect b="0" l="0" r="0" t="0"/>
          <a:stretch/>
        </p:blipFill>
        <p:spPr>
          <a:xfrm>
            <a:off x="6119464" y="2812376"/>
            <a:ext cx="5984531" cy="3319356"/>
          </a:xfrm>
          <a:prstGeom prst="rect">
            <a:avLst/>
          </a:prstGeom>
          <a:noFill/>
          <a:ln>
            <a:noFill/>
          </a:ln>
        </p:spPr>
      </p:pic>
      <p:sp>
        <p:nvSpPr>
          <p:cNvPr id="396" name="Google Shape;396;p11"/>
          <p:cNvSpPr/>
          <p:nvPr/>
        </p:nvSpPr>
        <p:spPr>
          <a:xfrm>
            <a:off x="6119463" y="1807974"/>
            <a:ext cx="573395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rgbClr val="1482AB"/>
                </a:solidFill>
                <a:latin typeface="Arial"/>
                <a:ea typeface="Arial"/>
                <a:cs typeface="Arial"/>
                <a:sym typeface="Arial"/>
              </a:rPr>
              <a:t>fostering the development of the Ocean data value chain worldwide - from observations to end user services</a:t>
            </a:r>
            <a:endParaRPr/>
          </a:p>
        </p:txBody>
      </p:sp>
      <p:pic>
        <p:nvPicPr>
          <p:cNvPr descr="A screenshot of a computer&#10;&#10;Description automatically generated" id="397" name="Google Shape;397;p11"/>
          <p:cNvPicPr preferRelativeResize="0"/>
          <p:nvPr/>
        </p:nvPicPr>
        <p:blipFill rotWithShape="1">
          <a:blip r:embed="rId4">
            <a:alphaModFix/>
          </a:blip>
          <a:srcRect b="0" l="0" r="0" t="0"/>
          <a:stretch/>
        </p:blipFill>
        <p:spPr>
          <a:xfrm>
            <a:off x="146844" y="2606223"/>
            <a:ext cx="5733957" cy="2937136"/>
          </a:xfrm>
          <a:prstGeom prst="rect">
            <a:avLst/>
          </a:prstGeom>
          <a:noFill/>
          <a:ln>
            <a:noFill/>
          </a:ln>
        </p:spPr>
      </p:pic>
      <p:sp>
        <p:nvSpPr>
          <p:cNvPr id="398" name="Google Shape;398;p11"/>
          <p:cNvSpPr/>
          <p:nvPr/>
        </p:nvSpPr>
        <p:spPr>
          <a:xfrm>
            <a:off x="146844" y="1808776"/>
            <a:ext cx="584585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rgbClr val="1482AB"/>
                </a:solidFill>
                <a:latin typeface="Arial"/>
                <a:ea typeface="Arial"/>
                <a:cs typeface="Arial"/>
                <a:sym typeface="Arial"/>
              </a:rPr>
              <a:t>A collaborative network of UN Ocean Decade DCCs,</a:t>
            </a:r>
            <a:r>
              <a:rPr i="1" lang="en-US" sz="1800">
                <a:solidFill>
                  <a:schemeClr val="dk1"/>
                </a:solidFill>
                <a:latin typeface="Twentieth Century"/>
                <a:ea typeface="Twentieth Century"/>
                <a:cs typeface="Twentieth Century"/>
                <a:sym typeface="Twentieth Century"/>
              </a:rPr>
              <a:t> </a:t>
            </a:r>
            <a:endParaRPr b="1" sz="1800">
              <a:solidFill>
                <a:srgbClr val="1482AB"/>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Twentieth Century"/>
              <a:ea typeface="Twentieth Century"/>
              <a:cs typeface="Twentieth Century"/>
              <a:sym typeface="Twentieth Century"/>
            </a:endParaRPr>
          </a:p>
        </p:txBody>
      </p:sp>
      <p:sp>
        <p:nvSpPr>
          <p:cNvPr id="399" name="Google Shape;399;p11"/>
          <p:cNvSpPr/>
          <p:nvPr/>
        </p:nvSpPr>
        <p:spPr>
          <a:xfrm>
            <a:off x="8671937" y="1019489"/>
            <a:ext cx="1368000" cy="4950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17">
              <a:solidFill>
                <a:srgbClr val="FFFFFF"/>
              </a:solidFill>
              <a:latin typeface="Arial"/>
              <a:ea typeface="Arial"/>
              <a:cs typeface="Arial"/>
              <a:sym typeface="Arial"/>
            </a:endParaRPr>
          </a:p>
        </p:txBody>
      </p:sp>
      <p:pic>
        <p:nvPicPr>
          <p:cNvPr id="400" name="Google Shape;400;p11"/>
          <p:cNvPicPr preferRelativeResize="0"/>
          <p:nvPr/>
        </p:nvPicPr>
        <p:blipFill rotWithShape="1">
          <a:blip r:embed="rId5">
            <a:alphaModFix/>
          </a:blip>
          <a:srcRect b="0" l="0" r="0" t="0"/>
          <a:stretch/>
        </p:blipFill>
        <p:spPr>
          <a:xfrm>
            <a:off x="8793095" y="749300"/>
            <a:ext cx="1831018" cy="710246"/>
          </a:xfrm>
          <a:prstGeom prst="rect">
            <a:avLst/>
          </a:prstGeom>
          <a:noFill/>
          <a:ln>
            <a:noFill/>
          </a:ln>
        </p:spPr>
      </p:pic>
      <p:pic>
        <p:nvPicPr>
          <p:cNvPr descr="A logo with a globe and text&#10;&#10;Description automatically generated" id="401" name="Google Shape;401;p11"/>
          <p:cNvPicPr preferRelativeResize="0"/>
          <p:nvPr/>
        </p:nvPicPr>
        <p:blipFill rotWithShape="1">
          <a:blip r:embed="rId6">
            <a:alphaModFix/>
          </a:blip>
          <a:srcRect b="30805" l="6205" r="6140" t="35911"/>
          <a:stretch/>
        </p:blipFill>
        <p:spPr>
          <a:xfrm>
            <a:off x="10592176" y="897507"/>
            <a:ext cx="1432409" cy="562039"/>
          </a:xfrm>
          <a:prstGeom prst="rect">
            <a:avLst/>
          </a:prstGeom>
          <a:noFill/>
          <a:ln>
            <a:noFill/>
          </a:ln>
        </p:spPr>
      </p:pic>
      <p:pic>
        <p:nvPicPr>
          <p:cNvPr id="402" name="Google Shape;402;p11"/>
          <p:cNvPicPr preferRelativeResize="0"/>
          <p:nvPr/>
        </p:nvPicPr>
        <p:blipFill rotWithShape="1">
          <a:blip r:embed="rId7">
            <a:alphaModFix/>
          </a:blip>
          <a:srcRect b="0" l="0" r="0" t="0"/>
          <a:stretch/>
        </p:blipFill>
        <p:spPr>
          <a:xfrm>
            <a:off x="0" y="1470913"/>
            <a:ext cx="12192000" cy="457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12"/>
          <p:cNvSpPr txBox="1"/>
          <p:nvPr>
            <p:ph type="ctrTitle"/>
          </p:nvPr>
        </p:nvSpPr>
        <p:spPr>
          <a:xfrm>
            <a:off x="1097280" y="763714"/>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chemeClr val="lt1"/>
              </a:buClr>
              <a:buSzPts val="8000"/>
              <a:buFont typeface="Twentieth Century"/>
              <a:buNone/>
            </a:pPr>
            <a:r>
              <a:rPr b="1" lang="en-US"/>
              <a:t>PART 3 – PERSPECTIVES &amp; RECOMMENDATIONS </a:t>
            </a:r>
            <a:endParaRPr b="1"/>
          </a:p>
        </p:txBody>
      </p:sp>
      <p:sp>
        <p:nvSpPr>
          <p:cNvPr id="409" name="Google Shape;409;p12"/>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600"/>
              <a:buNone/>
            </a:pPr>
            <a:r>
              <a:rPr i="1" lang="en-US" sz="3600"/>
              <a:t>TOWARDS AN END-TO-END OCEAN DIGITAL ECOSYSTEM SUPPORTING DECISION MAKING</a:t>
            </a:r>
            <a:endParaRPr i="1" sz="3600"/>
          </a:p>
        </p:txBody>
      </p:sp>
      <p:pic>
        <p:nvPicPr>
          <p:cNvPr id="410" name="Google Shape;410;p12"/>
          <p:cNvPicPr preferRelativeResize="0"/>
          <p:nvPr/>
        </p:nvPicPr>
        <p:blipFill rotWithShape="1">
          <a:blip r:embed="rId3">
            <a:alphaModFix/>
          </a:blip>
          <a:srcRect b="0" l="0" r="0" t="0"/>
          <a:stretch/>
        </p:blipFill>
        <p:spPr>
          <a:xfrm>
            <a:off x="4294290" y="263318"/>
            <a:ext cx="1931699" cy="749300"/>
          </a:xfrm>
          <a:prstGeom prst="rect">
            <a:avLst/>
          </a:prstGeom>
          <a:noFill/>
          <a:ln>
            <a:noFill/>
          </a:ln>
        </p:spPr>
      </p:pic>
      <p:pic>
        <p:nvPicPr>
          <p:cNvPr descr="A logo with a globe and text&#10;&#10;Description automatically generated" id="411" name="Google Shape;411;p12"/>
          <p:cNvPicPr preferRelativeResize="0"/>
          <p:nvPr/>
        </p:nvPicPr>
        <p:blipFill rotWithShape="1">
          <a:blip r:embed="rId4">
            <a:alphaModFix/>
          </a:blip>
          <a:srcRect b="30805" l="6205" r="6140" t="35911"/>
          <a:stretch/>
        </p:blipFill>
        <p:spPr>
          <a:xfrm>
            <a:off x="6153207" y="416061"/>
            <a:ext cx="1432409" cy="5620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3"/>
          <p:cNvSpPr txBox="1"/>
          <p:nvPr>
            <p:ph type="title"/>
          </p:nvPr>
        </p:nvSpPr>
        <p:spPr>
          <a:xfrm>
            <a:off x="169817" y="42151"/>
            <a:ext cx="9720072" cy="1071154"/>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F4861"/>
              </a:buClr>
              <a:buSzPts val="3200"/>
              <a:buFont typeface="Arial"/>
              <a:buNone/>
            </a:pPr>
            <a:r>
              <a:rPr b="1" lang="en-US" sz="3200">
                <a:solidFill>
                  <a:srgbClr val="0F4861"/>
                </a:solidFill>
                <a:latin typeface="Arial"/>
                <a:ea typeface="Arial"/>
                <a:cs typeface="Arial"/>
                <a:sym typeface="Arial"/>
              </a:rPr>
              <a:t>PERSPECTIVES FROM THE DCO-ODS</a:t>
            </a:r>
            <a:endParaRPr b="1" sz="3200">
              <a:solidFill>
                <a:srgbClr val="0F4861"/>
              </a:solidFill>
              <a:latin typeface="Arial"/>
              <a:ea typeface="Arial"/>
              <a:cs typeface="Arial"/>
              <a:sym typeface="Arial"/>
            </a:endParaRPr>
          </a:p>
        </p:txBody>
      </p:sp>
      <p:sp>
        <p:nvSpPr>
          <p:cNvPr id="418" name="Google Shape;418;p13"/>
          <p:cNvSpPr/>
          <p:nvPr/>
        </p:nvSpPr>
        <p:spPr>
          <a:xfrm>
            <a:off x="169817" y="943488"/>
            <a:ext cx="11852366" cy="48705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Main aim</a:t>
            </a:r>
            <a:r>
              <a:rPr lang="en-US" sz="1800">
                <a:solidFill>
                  <a:schemeClr val="dk1"/>
                </a:solidFill>
                <a:latin typeface="Calibri"/>
                <a:ea typeface="Calibri"/>
                <a:cs typeface="Calibri"/>
                <a:sym typeface="Calibri"/>
              </a:rPr>
              <a:t> of DCO-ODS envisaged next steps are to </a:t>
            </a:r>
            <a:r>
              <a:rPr b="1" i="1" lang="en-US" sz="1800">
                <a:solidFill>
                  <a:schemeClr val="dk1"/>
                </a:solidFill>
                <a:latin typeface="Calibri"/>
                <a:ea typeface="Calibri"/>
                <a:cs typeface="Calibri"/>
                <a:sym typeface="Calibri"/>
              </a:rPr>
              <a:t>“scale up and manage/coordinate the Ocean Data Sharing component of the Decade and to roll out the activities required to achieve the objectives of the Data and Information Strategy &amp; WP8”.</a:t>
            </a:r>
            <a:endParaRPr/>
          </a:p>
          <a:p>
            <a:pPr indent="0" lvl="0" marL="0" marR="0" rtl="0" algn="l">
              <a:spcBef>
                <a:spcPts val="0"/>
              </a:spcBef>
              <a:spcAft>
                <a:spcPts val="0"/>
              </a:spcAft>
              <a:buNone/>
            </a:pPr>
            <a:r>
              <a:t/>
            </a:r>
            <a:endParaRPr b="1" i="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u="sng">
                <a:solidFill>
                  <a:schemeClr val="dk1"/>
                </a:solidFill>
                <a:latin typeface="Calibri"/>
                <a:ea typeface="Calibri"/>
                <a:cs typeface="Calibri"/>
                <a:sym typeface="Calibri"/>
              </a:rPr>
              <a:t>Core objectives</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Twentieth Century"/>
              <a:buAutoNum type="arabicPeriod"/>
            </a:pPr>
            <a:r>
              <a:rPr i="1" lang="en-US" sz="1800">
                <a:solidFill>
                  <a:schemeClr val="dk1"/>
                </a:solidFill>
                <a:latin typeface="Calibri"/>
                <a:ea typeface="Calibri"/>
                <a:cs typeface="Calibri"/>
                <a:sym typeface="Calibri"/>
              </a:rPr>
              <a:t>Coordinate Ocean Decade Actions on data/information aspects, as well as the associated Community of Practice;</a:t>
            </a:r>
            <a:endParaRPr i="1"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Twentieth Century"/>
              <a:buAutoNum type="arabicPeriod"/>
            </a:pPr>
            <a:r>
              <a:rPr i="1" lang="en-US" sz="1800">
                <a:solidFill>
                  <a:schemeClr val="dk1"/>
                </a:solidFill>
                <a:latin typeface="Calibri"/>
                <a:ea typeface="Calibri"/>
                <a:cs typeface="Calibri"/>
                <a:sym typeface="Calibri"/>
              </a:rPr>
              <a:t>Support implementation of the Data and Information Strategy and the recommendations of Vision 2030 white paper 8; </a:t>
            </a:r>
            <a:endParaRPr i="1"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Twentieth Century"/>
              <a:buAutoNum type="arabicPeriod"/>
            </a:pPr>
            <a:r>
              <a:rPr i="1" lang="en-US" sz="1800">
                <a:solidFill>
                  <a:schemeClr val="dk1"/>
                </a:solidFill>
                <a:latin typeface="Calibri"/>
                <a:ea typeface="Calibri"/>
                <a:cs typeface="Calibri"/>
                <a:sym typeface="Calibri"/>
              </a:rPr>
              <a:t>Support the development of a data-literate global community within the Ocean Decade.</a:t>
            </a:r>
            <a:endParaRPr/>
          </a:p>
          <a:p>
            <a:pPr indent="-228600" lvl="0" marL="342900" marR="0" rtl="0" algn="l">
              <a:spcBef>
                <a:spcPts val="0"/>
              </a:spcBef>
              <a:spcAft>
                <a:spcPts val="0"/>
              </a:spcAft>
              <a:buClr>
                <a:schemeClr val="dk1"/>
              </a:buClr>
              <a:buSzPts val="1800"/>
              <a:buFont typeface="Twentieth Century"/>
              <a:buNone/>
            </a:pPr>
            <a:r>
              <a:t/>
            </a:r>
            <a:endParaRPr i="1" sz="1800">
              <a:solidFill>
                <a:schemeClr val="dk1"/>
              </a:solidFill>
              <a:latin typeface="Calibri"/>
              <a:ea typeface="Calibri"/>
              <a:cs typeface="Calibri"/>
              <a:sym typeface="Calibri"/>
            </a:endParaRPr>
          </a:p>
          <a:p>
            <a:pPr indent="0" lvl="0" marL="0" marR="0" rtl="0" algn="just">
              <a:spcBef>
                <a:spcPts val="600"/>
              </a:spcBef>
              <a:spcAft>
                <a:spcPts val="0"/>
              </a:spcAft>
              <a:buNone/>
            </a:pPr>
            <a:r>
              <a:rPr b="1" lang="en-US" sz="1800" u="sng">
                <a:solidFill>
                  <a:srgbClr val="000000"/>
                </a:solidFill>
                <a:latin typeface="Calibri"/>
                <a:ea typeface="Calibri"/>
                <a:cs typeface="Calibri"/>
                <a:sym typeface="Calibri"/>
              </a:rPr>
              <a:t>Horizons for future development </a:t>
            </a:r>
            <a:r>
              <a:rPr lang="en-US" sz="1800">
                <a:solidFill>
                  <a:srgbClr val="000000"/>
                </a:solidFill>
                <a:latin typeface="Calibri"/>
                <a:ea typeface="Calibri"/>
                <a:cs typeface="Calibri"/>
                <a:sym typeface="Calibri"/>
              </a:rPr>
              <a:t>of the DCO-ODS </a:t>
            </a:r>
            <a:endParaRPr sz="1800">
              <a:solidFill>
                <a:schemeClr val="dk1"/>
              </a:solidFill>
              <a:latin typeface="Calibri"/>
              <a:ea typeface="Calibri"/>
              <a:cs typeface="Calibri"/>
              <a:sym typeface="Calibri"/>
            </a:endParaRPr>
          </a:p>
          <a:p>
            <a:pPr indent="-342900" lvl="0" marL="342900" marR="0" rtl="0" algn="just">
              <a:spcBef>
                <a:spcPts val="900"/>
              </a:spcBef>
              <a:spcAft>
                <a:spcPts val="0"/>
              </a:spcAft>
              <a:buClr>
                <a:srgbClr val="000000"/>
              </a:buClr>
              <a:buSzPts val="1800"/>
              <a:buFont typeface="Arial"/>
              <a:buChar char="●"/>
            </a:pPr>
            <a:r>
              <a:rPr b="1" lang="en-US" sz="1800">
                <a:solidFill>
                  <a:srgbClr val="000000"/>
                </a:solidFill>
                <a:latin typeface="Calibri"/>
                <a:ea typeface="Calibri"/>
                <a:cs typeface="Calibri"/>
                <a:sym typeface="Calibri"/>
              </a:rPr>
              <a:t>Horizon 1: Incremental change:</a:t>
            </a:r>
            <a:r>
              <a:rPr lang="en-US" sz="1800">
                <a:solidFill>
                  <a:srgbClr val="000000"/>
                </a:solidFill>
                <a:latin typeface="Calibri"/>
                <a:ea typeface="Calibri"/>
                <a:cs typeface="Calibri"/>
                <a:sym typeface="Calibri"/>
              </a:rPr>
              <a:t> respond to the needs of Decade Actors (cf DCO-ODS Data Survey), providing data management guidance/resources &amp; signpost data archives for the Decade Actions. </a:t>
            </a:r>
            <a:endParaRPr sz="1800">
              <a:solidFill>
                <a:schemeClr val="dk1"/>
              </a:solidFill>
              <a:latin typeface="Calibri"/>
              <a:ea typeface="Calibri"/>
              <a:cs typeface="Calibri"/>
              <a:sym typeface="Calibri"/>
            </a:endParaRPr>
          </a:p>
          <a:p>
            <a:pPr indent="-342900" lvl="0" marL="342900" marR="0" rtl="0" algn="just">
              <a:spcBef>
                <a:spcPts val="600"/>
              </a:spcBef>
              <a:spcAft>
                <a:spcPts val="0"/>
              </a:spcAft>
              <a:buClr>
                <a:srgbClr val="000000"/>
              </a:buClr>
              <a:buSzPts val="1800"/>
              <a:buFont typeface="Arial"/>
              <a:buChar char="●"/>
            </a:pPr>
            <a:r>
              <a:rPr b="1" lang="en-US" sz="1800">
                <a:solidFill>
                  <a:srgbClr val="000000"/>
                </a:solidFill>
                <a:latin typeface="Calibri"/>
                <a:ea typeface="Calibri"/>
                <a:cs typeface="Calibri"/>
                <a:sym typeface="Calibri"/>
              </a:rPr>
              <a:t>Horizon 2: New innovation:</a:t>
            </a:r>
            <a:r>
              <a:rPr lang="en-US" sz="1800">
                <a:solidFill>
                  <a:srgbClr val="000000"/>
                </a:solidFill>
                <a:latin typeface="Calibri"/>
                <a:ea typeface="Calibri"/>
                <a:cs typeface="Calibri"/>
                <a:sym typeface="Calibri"/>
              </a:rPr>
              <a:t> promote development of operational data and information system (ODIS) via Ocean Data 2030 and global digital reference Atlas for use by all. Facilitate creation of key value-added digital content / data products. </a:t>
            </a:r>
            <a:endParaRPr sz="1800">
              <a:solidFill>
                <a:schemeClr val="dk1"/>
              </a:solidFill>
              <a:latin typeface="Calibri"/>
              <a:ea typeface="Calibri"/>
              <a:cs typeface="Calibri"/>
              <a:sym typeface="Calibri"/>
            </a:endParaRPr>
          </a:p>
          <a:p>
            <a:pPr indent="-342900" lvl="0" marL="342900" marR="0" rtl="0" algn="just">
              <a:spcBef>
                <a:spcPts val="600"/>
              </a:spcBef>
              <a:spcAft>
                <a:spcPts val="0"/>
              </a:spcAft>
              <a:buClr>
                <a:srgbClr val="000000"/>
              </a:buClr>
              <a:buSzPts val="1800"/>
              <a:buFont typeface="Arial"/>
              <a:buChar char="●"/>
            </a:pPr>
            <a:r>
              <a:rPr b="1" lang="en-US" sz="1800">
                <a:solidFill>
                  <a:srgbClr val="000000"/>
                </a:solidFill>
                <a:latin typeface="Calibri"/>
                <a:ea typeface="Calibri"/>
                <a:cs typeface="Calibri"/>
                <a:sym typeface="Calibri"/>
              </a:rPr>
              <a:t>Horizon 3: Disruptive innovation:</a:t>
            </a:r>
            <a:r>
              <a:rPr lang="en-US" sz="1800">
                <a:solidFill>
                  <a:srgbClr val="000000"/>
                </a:solidFill>
                <a:latin typeface="Calibri"/>
                <a:ea typeface="Calibri"/>
                <a:cs typeface="Calibri"/>
                <a:sym typeface="Calibri"/>
              </a:rPr>
              <a:t> fostering new ambitious public-private collaborations with major technology companies, to change the pace of development of technology solutions that would allow for the Decade's ambitions. </a:t>
            </a:r>
            <a:endParaRPr sz="1800">
              <a:solidFill>
                <a:schemeClr val="dk1"/>
              </a:solidFill>
              <a:latin typeface="Calibri"/>
              <a:ea typeface="Calibri"/>
              <a:cs typeface="Calibri"/>
              <a:sym typeface="Calibri"/>
            </a:endParaRPr>
          </a:p>
        </p:txBody>
      </p:sp>
      <p:pic>
        <p:nvPicPr>
          <p:cNvPr id="419" name="Google Shape;419;p13"/>
          <p:cNvPicPr preferRelativeResize="0"/>
          <p:nvPr/>
        </p:nvPicPr>
        <p:blipFill rotWithShape="1">
          <a:blip r:embed="rId3">
            <a:alphaModFix/>
          </a:blip>
          <a:srcRect b="0" l="0" r="0" t="0"/>
          <a:stretch/>
        </p:blipFill>
        <p:spPr>
          <a:xfrm>
            <a:off x="0" y="1061016"/>
            <a:ext cx="12192000" cy="457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4" name="Shape 424"/>
        <p:cNvGrpSpPr/>
        <p:nvPr/>
      </p:nvGrpSpPr>
      <p:grpSpPr>
        <a:xfrm>
          <a:off x="0" y="0"/>
          <a:ext cx="0" cy="0"/>
          <a:chOff x="0" y="0"/>
          <a:chExt cx="0" cy="0"/>
        </a:xfrm>
      </p:grpSpPr>
      <p:sp>
        <p:nvSpPr>
          <p:cNvPr id="425" name="Google Shape;425;p14"/>
          <p:cNvSpPr txBox="1"/>
          <p:nvPr/>
        </p:nvSpPr>
        <p:spPr>
          <a:xfrm>
            <a:off x="193253" y="626303"/>
            <a:ext cx="10026271" cy="535531"/>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0F4861"/>
              </a:buClr>
              <a:buSzPts val="3200"/>
              <a:buFont typeface="Arial"/>
              <a:buNone/>
            </a:pPr>
            <a:r>
              <a:rPr b="1" lang="en-US" sz="3200">
                <a:solidFill>
                  <a:srgbClr val="0F4861"/>
                </a:solidFill>
                <a:latin typeface="Arial"/>
                <a:ea typeface="Arial"/>
                <a:cs typeface="Arial"/>
                <a:sym typeface="Arial"/>
              </a:rPr>
              <a:t>Advancing the Ocean Decade’s Digital Ecosystem </a:t>
            </a:r>
            <a:endParaRPr/>
          </a:p>
        </p:txBody>
      </p:sp>
      <p:sp>
        <p:nvSpPr>
          <p:cNvPr id="426" name="Google Shape;426;p14"/>
          <p:cNvSpPr txBox="1"/>
          <p:nvPr/>
        </p:nvSpPr>
        <p:spPr>
          <a:xfrm>
            <a:off x="193253" y="1519503"/>
            <a:ext cx="5260096" cy="35394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3200"/>
              <a:buFont typeface="Arial"/>
              <a:buChar char="•"/>
            </a:pPr>
            <a:r>
              <a:rPr lang="en-US" sz="3200">
                <a:solidFill>
                  <a:schemeClr val="dk1"/>
                </a:solidFill>
                <a:latin typeface="Twentieth Century"/>
                <a:ea typeface="Twentieth Century"/>
                <a:cs typeface="Twentieth Century"/>
                <a:sym typeface="Twentieth Century"/>
              </a:rPr>
              <a:t>Existing gaps</a:t>
            </a:r>
            <a:r>
              <a:rPr lang="en-US" sz="2400">
                <a:solidFill>
                  <a:schemeClr val="dk1"/>
                </a:solidFill>
                <a:latin typeface="Twentieth Century"/>
                <a:ea typeface="Twentieth Century"/>
                <a:cs typeface="Twentieth Century"/>
                <a:sym typeface="Twentieth Century"/>
              </a:rPr>
              <a:t>:</a:t>
            </a:r>
            <a:endParaRPr/>
          </a:p>
          <a:p>
            <a:pPr indent="-342900" lvl="1" marL="800100" marR="0" rtl="0" algn="l">
              <a:spcBef>
                <a:spcPts val="0"/>
              </a:spcBef>
              <a:spcAft>
                <a:spcPts val="0"/>
              </a:spcAft>
              <a:buClr>
                <a:schemeClr val="dk1"/>
              </a:buClr>
              <a:buSzPts val="2400"/>
              <a:buFont typeface="Courier New"/>
              <a:buChar char="o"/>
            </a:pPr>
            <a:r>
              <a:rPr b="0" i="0" lang="en-US" sz="2400" u="none" cap="none" strike="noStrike">
                <a:solidFill>
                  <a:schemeClr val="dk1"/>
                </a:solidFill>
                <a:latin typeface="Twentieth Century"/>
                <a:ea typeface="Twentieth Century"/>
                <a:cs typeface="Twentieth Century"/>
                <a:sym typeface="Twentieth Century"/>
              </a:rPr>
              <a:t>Significant differences across geographical regions </a:t>
            </a:r>
            <a:endParaRPr b="0" i="0" sz="2400" u="none" cap="none" strike="noStrike">
              <a:solidFill>
                <a:schemeClr val="dk1"/>
              </a:solidFill>
              <a:latin typeface="Twentieth Century"/>
              <a:ea typeface="Twentieth Century"/>
              <a:cs typeface="Twentieth Century"/>
              <a:sym typeface="Twentieth Century"/>
            </a:endParaRPr>
          </a:p>
          <a:p>
            <a:pPr indent="-342900" lvl="1" marL="800100" marR="0" rtl="0" algn="l">
              <a:spcBef>
                <a:spcPts val="0"/>
              </a:spcBef>
              <a:spcAft>
                <a:spcPts val="0"/>
              </a:spcAft>
              <a:buClr>
                <a:schemeClr val="dk1"/>
              </a:buClr>
              <a:buSzPts val="2400"/>
              <a:buFont typeface="Courier New"/>
              <a:buChar char="o"/>
            </a:pPr>
            <a:r>
              <a:rPr b="0" i="0" lang="en-US" sz="2400" u="none" cap="none" strike="noStrike">
                <a:solidFill>
                  <a:schemeClr val="dk1"/>
                </a:solidFill>
                <a:latin typeface="Twentieth Century"/>
                <a:ea typeface="Twentieth Century"/>
                <a:cs typeface="Twentieth Century"/>
                <a:sym typeface="Twentieth Century"/>
              </a:rPr>
              <a:t>Limited integration of the components</a:t>
            </a:r>
            <a:endParaRPr/>
          </a:p>
          <a:p>
            <a:pPr indent="-342900" lvl="1" marL="800100" marR="0" rtl="0" algn="l">
              <a:spcBef>
                <a:spcPts val="0"/>
              </a:spcBef>
              <a:spcAft>
                <a:spcPts val="0"/>
              </a:spcAft>
              <a:buClr>
                <a:schemeClr val="dk1"/>
              </a:buClr>
              <a:buSzPts val="2400"/>
              <a:buFont typeface="Courier New"/>
              <a:buChar char="o"/>
            </a:pPr>
            <a:r>
              <a:rPr b="0" i="0" lang="en-US" sz="2400" u="none" cap="none" strike="noStrike">
                <a:solidFill>
                  <a:schemeClr val="dk1"/>
                </a:solidFill>
                <a:latin typeface="Twentieth Century"/>
                <a:ea typeface="Twentieth Century"/>
                <a:cs typeface="Twentieth Century"/>
                <a:sym typeface="Twentieth Century"/>
              </a:rPr>
              <a:t>Inefficient Practices</a:t>
            </a:r>
            <a:endParaRPr/>
          </a:p>
          <a:p>
            <a:pPr indent="-342900" lvl="1" marL="800100" marR="0" rtl="0" algn="l">
              <a:spcBef>
                <a:spcPts val="0"/>
              </a:spcBef>
              <a:spcAft>
                <a:spcPts val="0"/>
              </a:spcAft>
              <a:buClr>
                <a:schemeClr val="dk1"/>
              </a:buClr>
              <a:buSzPts val="2400"/>
              <a:buFont typeface="Courier New"/>
              <a:buChar char="o"/>
            </a:pPr>
            <a:r>
              <a:rPr b="0" i="0" lang="en-US" sz="2400" u="none" cap="none" strike="noStrike">
                <a:solidFill>
                  <a:schemeClr val="dk1"/>
                </a:solidFill>
                <a:latin typeface="Twentieth Century"/>
                <a:ea typeface="Twentieth Century"/>
                <a:cs typeface="Twentieth Century"/>
                <a:sym typeface="Twentieth Century"/>
              </a:rPr>
              <a:t>Redundant Developments</a:t>
            </a:r>
            <a:endParaRPr/>
          </a:p>
          <a:p>
            <a:pPr indent="-342900" lvl="1" marL="800100" marR="0" rtl="0" algn="l">
              <a:spcBef>
                <a:spcPts val="0"/>
              </a:spcBef>
              <a:spcAft>
                <a:spcPts val="0"/>
              </a:spcAft>
              <a:buClr>
                <a:schemeClr val="dk1"/>
              </a:buClr>
              <a:buSzPts val="2400"/>
              <a:buFont typeface="Courier New"/>
              <a:buChar char="o"/>
            </a:pPr>
            <a:r>
              <a:rPr b="0" i="0" lang="en-US" sz="2400" u="none" cap="none" strike="noStrike">
                <a:solidFill>
                  <a:schemeClr val="dk1"/>
                </a:solidFill>
                <a:latin typeface="Twentieth Century"/>
                <a:ea typeface="Twentieth Century"/>
                <a:cs typeface="Twentieth Century"/>
                <a:sym typeface="Twentieth Century"/>
              </a:rPr>
              <a:t>Lack of shared tools</a:t>
            </a:r>
            <a:endParaRPr/>
          </a:p>
          <a:p>
            <a:pPr indent="-342900" lvl="1" marL="800100" marR="0" rtl="0" algn="l">
              <a:spcBef>
                <a:spcPts val="0"/>
              </a:spcBef>
              <a:spcAft>
                <a:spcPts val="0"/>
              </a:spcAft>
              <a:buClr>
                <a:schemeClr val="dk1"/>
              </a:buClr>
              <a:buSzPts val="2400"/>
              <a:buFont typeface="Courier New"/>
              <a:buChar char="o"/>
            </a:pPr>
            <a:r>
              <a:rPr b="0" i="0" lang="en-US" sz="2400" u="none" cap="none" strike="noStrike">
                <a:solidFill>
                  <a:schemeClr val="dk1"/>
                </a:solidFill>
                <a:latin typeface="Twentieth Century"/>
                <a:ea typeface="Twentieth Century"/>
                <a:cs typeface="Twentieth Century"/>
                <a:sym typeface="Twentieth Century"/>
              </a:rPr>
              <a:t>Limited Interoperability</a:t>
            </a:r>
            <a:endParaRPr/>
          </a:p>
        </p:txBody>
      </p:sp>
      <p:sp>
        <p:nvSpPr>
          <p:cNvPr id="427" name="Google Shape;427;p14"/>
          <p:cNvSpPr txBox="1"/>
          <p:nvPr/>
        </p:nvSpPr>
        <p:spPr>
          <a:xfrm>
            <a:off x="7302349" y="1734946"/>
            <a:ext cx="4696397" cy="310854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Development of officially endorsed recommendations for:</a:t>
            </a:r>
            <a:endParaRPr/>
          </a:p>
          <a:p>
            <a:pPr indent="-285750" lvl="1" marL="742950" marR="0" rtl="0" algn="l">
              <a:spcBef>
                <a:spcPts val="0"/>
              </a:spcBef>
              <a:spcAft>
                <a:spcPts val="0"/>
              </a:spcAft>
              <a:buClr>
                <a:schemeClr val="dk1"/>
              </a:buClr>
              <a:buSzPts val="2800"/>
              <a:buFont typeface="Courier New"/>
              <a:buChar char="o"/>
            </a:pPr>
            <a:r>
              <a:rPr b="0" i="0" lang="en-US" sz="2800" u="none" cap="none" strike="noStrike">
                <a:solidFill>
                  <a:schemeClr val="dk1"/>
                </a:solidFill>
                <a:latin typeface="Calibri"/>
                <a:ea typeface="Calibri"/>
                <a:cs typeface="Calibri"/>
                <a:sym typeface="Calibri"/>
              </a:rPr>
              <a:t>Best practices</a:t>
            </a:r>
            <a:endParaRPr/>
          </a:p>
          <a:p>
            <a:pPr indent="-285750" lvl="1" marL="742950" marR="0" rtl="0" algn="l">
              <a:spcBef>
                <a:spcPts val="0"/>
              </a:spcBef>
              <a:spcAft>
                <a:spcPts val="0"/>
              </a:spcAft>
              <a:buClr>
                <a:schemeClr val="dk1"/>
              </a:buClr>
              <a:buSzPts val="2800"/>
              <a:buFont typeface="Courier New"/>
              <a:buChar char="o"/>
            </a:pPr>
            <a:r>
              <a:rPr b="0" i="0" lang="en-US" sz="2800" u="none" cap="none" strike="noStrike">
                <a:solidFill>
                  <a:schemeClr val="dk1"/>
                </a:solidFill>
                <a:latin typeface="Calibri"/>
                <a:ea typeface="Calibri"/>
                <a:cs typeface="Calibri"/>
                <a:sym typeface="Calibri"/>
              </a:rPr>
              <a:t>Data standards </a:t>
            </a:r>
            <a:endParaRPr/>
          </a:p>
          <a:p>
            <a:pPr indent="-285750" lvl="1" marL="742950" marR="0" rtl="0" algn="l">
              <a:spcBef>
                <a:spcPts val="0"/>
              </a:spcBef>
              <a:spcAft>
                <a:spcPts val="0"/>
              </a:spcAft>
              <a:buClr>
                <a:schemeClr val="dk1"/>
              </a:buClr>
              <a:buSzPts val="2800"/>
              <a:buFont typeface="Courier New"/>
              <a:buChar char="o"/>
            </a:pPr>
            <a:r>
              <a:rPr b="0" i="0" lang="en-US" sz="2800" u="none" cap="none" strike="noStrike">
                <a:solidFill>
                  <a:schemeClr val="dk1"/>
                </a:solidFill>
                <a:latin typeface="Calibri"/>
                <a:ea typeface="Calibri"/>
                <a:cs typeface="Calibri"/>
                <a:sym typeface="Calibri"/>
              </a:rPr>
              <a:t>Systems architecture</a:t>
            </a:r>
            <a:endParaRPr/>
          </a:p>
          <a:p>
            <a:pPr indent="-285750" lvl="1" marL="742950" marR="0" rtl="0" algn="l">
              <a:spcBef>
                <a:spcPts val="0"/>
              </a:spcBef>
              <a:spcAft>
                <a:spcPts val="0"/>
              </a:spcAft>
              <a:buClr>
                <a:schemeClr val="dk1"/>
              </a:buClr>
              <a:buSzPts val="2800"/>
              <a:buFont typeface="Courier New"/>
              <a:buChar char="o"/>
            </a:pPr>
            <a:r>
              <a:rPr b="0" i="0" lang="en-US" sz="2800" u="none" cap="none" strike="noStrike">
                <a:solidFill>
                  <a:schemeClr val="dk1"/>
                </a:solidFill>
                <a:latin typeface="Calibri"/>
                <a:ea typeface="Calibri"/>
                <a:cs typeface="Calibri"/>
                <a:sym typeface="Calibri"/>
              </a:rPr>
              <a:t>Ready to use tools</a:t>
            </a:r>
            <a:endParaRPr b="0" i="0" sz="2800" u="none" cap="none" strike="noStrike">
              <a:solidFill>
                <a:schemeClr val="dk1"/>
              </a:solidFill>
              <a:latin typeface="Twentieth Century"/>
              <a:ea typeface="Twentieth Century"/>
              <a:cs typeface="Twentieth Century"/>
              <a:sym typeface="Twentieth Century"/>
            </a:endParaRPr>
          </a:p>
        </p:txBody>
      </p:sp>
      <p:sp>
        <p:nvSpPr>
          <p:cNvPr id="428" name="Google Shape;428;p14"/>
          <p:cNvSpPr/>
          <p:nvPr/>
        </p:nvSpPr>
        <p:spPr>
          <a:xfrm>
            <a:off x="5453349" y="3327097"/>
            <a:ext cx="1509311" cy="1244906"/>
          </a:xfrm>
          <a:prstGeom prst="rightArrow">
            <a:avLst>
              <a:gd fmla="val 50000" name="adj1"/>
              <a:gd fmla="val 50000" name="adj2"/>
            </a:avLst>
          </a:prstGeom>
          <a:solidFill>
            <a:schemeClr val="accent1"/>
          </a:solidFill>
          <a:ln cap="flat" cmpd="sng" w="15875">
            <a:solidFill>
              <a:srgbClr val="0B49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429" name="Google Shape;429;p14"/>
          <p:cNvSpPr txBox="1"/>
          <p:nvPr/>
        </p:nvSpPr>
        <p:spPr>
          <a:xfrm>
            <a:off x="5350070" y="1720611"/>
            <a:ext cx="1696598"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Twentieth Century"/>
                <a:ea typeface="Twentieth Century"/>
                <a:cs typeface="Twentieth Century"/>
                <a:sym typeface="Twentieth Century"/>
              </a:rPr>
              <a:t>Way forward</a:t>
            </a:r>
            <a:endParaRPr/>
          </a:p>
          <a:p>
            <a:pPr indent="0" lvl="0" marL="0" marR="0" rtl="0" algn="l">
              <a:spcBef>
                <a:spcPts val="0"/>
              </a:spcBef>
              <a:spcAft>
                <a:spcPts val="0"/>
              </a:spcAft>
              <a:buNone/>
            </a:pPr>
            <a:r>
              <a:rPr lang="en-US" sz="2000">
                <a:solidFill>
                  <a:schemeClr val="accent1"/>
                </a:solidFill>
                <a:latin typeface="Twentieth Century"/>
                <a:ea typeface="Twentieth Century"/>
                <a:cs typeface="Twentieth Century"/>
                <a:sym typeface="Twentieth Century"/>
              </a:rPr>
              <a:t>(max. impact with limited resources)</a:t>
            </a:r>
            <a:endParaRPr/>
          </a:p>
        </p:txBody>
      </p:sp>
      <p:pic>
        <p:nvPicPr>
          <p:cNvPr id="430" name="Google Shape;430;p14"/>
          <p:cNvPicPr preferRelativeResize="0"/>
          <p:nvPr/>
        </p:nvPicPr>
        <p:blipFill rotWithShape="1">
          <a:blip r:embed="rId3">
            <a:alphaModFix/>
          </a:blip>
          <a:srcRect b="0" l="0" r="0" t="0"/>
          <a:stretch/>
        </p:blipFill>
        <p:spPr>
          <a:xfrm>
            <a:off x="0" y="1365813"/>
            <a:ext cx="12192000" cy="45719"/>
          </a:xfrm>
          <a:prstGeom prst="rect">
            <a:avLst/>
          </a:prstGeom>
          <a:noFill/>
          <a:ln>
            <a:noFill/>
          </a:ln>
        </p:spPr>
      </p:pic>
      <p:pic>
        <p:nvPicPr>
          <p:cNvPr descr="A screenshot of a video game&#10;&#10;Description automatically generated" id="431" name="Google Shape;431;p14"/>
          <p:cNvPicPr preferRelativeResize="0"/>
          <p:nvPr/>
        </p:nvPicPr>
        <p:blipFill rotWithShape="1">
          <a:blip r:embed="rId4">
            <a:alphaModFix/>
          </a:blip>
          <a:srcRect b="0" l="0" r="0" t="0"/>
          <a:stretch/>
        </p:blipFill>
        <p:spPr>
          <a:xfrm>
            <a:off x="305017" y="5185534"/>
            <a:ext cx="3988250" cy="1557909"/>
          </a:xfrm>
          <a:prstGeom prst="rect">
            <a:avLst/>
          </a:prstGeom>
          <a:noFill/>
          <a:ln>
            <a:noFill/>
          </a:ln>
        </p:spPr>
      </p:pic>
      <p:pic>
        <p:nvPicPr>
          <p:cNvPr descr="Une image contenant texte, capture d’écran, Police, Graphique&#10;&#10;Description générée automatiquement" id="432" name="Google Shape;432;p14"/>
          <p:cNvPicPr preferRelativeResize="0"/>
          <p:nvPr/>
        </p:nvPicPr>
        <p:blipFill rotWithShape="1">
          <a:blip r:embed="rId5">
            <a:alphaModFix/>
          </a:blip>
          <a:srcRect b="0" l="0" r="61769" t="0"/>
          <a:stretch/>
        </p:blipFill>
        <p:spPr>
          <a:xfrm>
            <a:off x="9862048" y="0"/>
            <a:ext cx="1128629" cy="496934"/>
          </a:xfrm>
          <a:prstGeom prst="rect">
            <a:avLst/>
          </a:prstGeom>
          <a:noFill/>
          <a:ln>
            <a:noFill/>
          </a:ln>
        </p:spPr>
      </p:pic>
      <p:pic>
        <p:nvPicPr>
          <p:cNvPr descr="Une image contenant texte, capture d’écran, Police, Graphique&#10;&#10;Description générée automatiquement" id="433" name="Google Shape;433;p14"/>
          <p:cNvPicPr preferRelativeResize="0"/>
          <p:nvPr/>
        </p:nvPicPr>
        <p:blipFill rotWithShape="1">
          <a:blip r:embed="rId5">
            <a:alphaModFix/>
          </a:blip>
          <a:srcRect b="0" l="64953" r="-987" t="0"/>
          <a:stretch/>
        </p:blipFill>
        <p:spPr>
          <a:xfrm>
            <a:off x="11000917" y="46518"/>
            <a:ext cx="1063811" cy="496934"/>
          </a:xfrm>
          <a:prstGeom prst="rect">
            <a:avLst/>
          </a:prstGeom>
          <a:noFill/>
          <a:ln>
            <a:noFill/>
          </a:ln>
        </p:spPr>
      </p:pic>
      <p:pic>
        <p:nvPicPr>
          <p:cNvPr id="434" name="Google Shape;434;p14"/>
          <p:cNvPicPr preferRelativeResize="0"/>
          <p:nvPr/>
        </p:nvPicPr>
        <p:blipFill rotWithShape="1">
          <a:blip r:embed="rId6">
            <a:alphaModFix/>
          </a:blip>
          <a:srcRect b="0" l="0" r="0" t="0"/>
          <a:stretch/>
        </p:blipFill>
        <p:spPr>
          <a:xfrm>
            <a:off x="8683960" y="34481"/>
            <a:ext cx="1161602" cy="547973"/>
          </a:xfrm>
          <a:prstGeom prst="rect">
            <a:avLst/>
          </a:prstGeom>
          <a:noFill/>
          <a:ln>
            <a:noFill/>
          </a:ln>
        </p:spPr>
      </p:pic>
      <p:pic>
        <p:nvPicPr>
          <p:cNvPr id="435" name="Google Shape;435;p14"/>
          <p:cNvPicPr preferRelativeResize="0"/>
          <p:nvPr/>
        </p:nvPicPr>
        <p:blipFill rotWithShape="1">
          <a:blip r:embed="rId7">
            <a:alphaModFix/>
          </a:blip>
          <a:srcRect b="0" l="0" r="0" t="0"/>
          <a:stretch/>
        </p:blipFill>
        <p:spPr>
          <a:xfrm>
            <a:off x="11438164" y="582454"/>
            <a:ext cx="393034" cy="298894"/>
          </a:xfrm>
          <a:prstGeom prst="rect">
            <a:avLst/>
          </a:prstGeom>
          <a:noFill/>
          <a:ln>
            <a:noFill/>
          </a:ln>
        </p:spPr>
      </p:pic>
      <p:pic>
        <p:nvPicPr>
          <p:cNvPr descr="A logo with a globe and text&#10;&#10;Description automatically generated" id="436" name="Google Shape;436;p14"/>
          <p:cNvPicPr preferRelativeResize="0"/>
          <p:nvPr/>
        </p:nvPicPr>
        <p:blipFill rotWithShape="1">
          <a:blip r:embed="rId8">
            <a:alphaModFix/>
          </a:blip>
          <a:srcRect b="30805" l="6205" r="6140" t="35911"/>
          <a:stretch/>
        </p:blipFill>
        <p:spPr>
          <a:xfrm>
            <a:off x="7474942" y="77106"/>
            <a:ext cx="1069970" cy="4198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1" name="Shape 441"/>
        <p:cNvGrpSpPr/>
        <p:nvPr/>
      </p:nvGrpSpPr>
      <p:grpSpPr>
        <a:xfrm>
          <a:off x="0" y="0"/>
          <a:ext cx="0" cy="0"/>
          <a:chOff x="0" y="0"/>
          <a:chExt cx="0" cy="0"/>
        </a:xfrm>
      </p:grpSpPr>
      <p:pic>
        <p:nvPicPr>
          <p:cNvPr descr="A diagram of a diagram" id="442" name="Google Shape;442;p15"/>
          <p:cNvPicPr preferRelativeResize="0"/>
          <p:nvPr/>
        </p:nvPicPr>
        <p:blipFill rotWithShape="1">
          <a:blip r:embed="rId3">
            <a:alphaModFix/>
          </a:blip>
          <a:srcRect b="0" l="0" r="0" t="0"/>
          <a:stretch/>
        </p:blipFill>
        <p:spPr>
          <a:xfrm>
            <a:off x="989681" y="1203547"/>
            <a:ext cx="9978895" cy="4132573"/>
          </a:xfrm>
          <a:prstGeom prst="rect">
            <a:avLst/>
          </a:prstGeom>
          <a:noFill/>
          <a:ln>
            <a:noFill/>
          </a:ln>
        </p:spPr>
      </p:pic>
      <p:pic>
        <p:nvPicPr>
          <p:cNvPr descr="Target with solid fill" id="443" name="Google Shape;443;p15"/>
          <p:cNvPicPr preferRelativeResize="0"/>
          <p:nvPr/>
        </p:nvPicPr>
        <p:blipFill rotWithShape="1">
          <a:blip r:embed="rId4">
            <a:alphaModFix/>
          </a:blip>
          <a:srcRect b="0" l="0" r="0" t="0"/>
          <a:stretch/>
        </p:blipFill>
        <p:spPr>
          <a:xfrm>
            <a:off x="660262" y="1882796"/>
            <a:ext cx="658837" cy="658837"/>
          </a:xfrm>
          <a:prstGeom prst="rect">
            <a:avLst/>
          </a:prstGeom>
          <a:noFill/>
          <a:ln>
            <a:noFill/>
          </a:ln>
        </p:spPr>
      </p:pic>
      <p:pic>
        <p:nvPicPr>
          <p:cNvPr descr="Target with solid fill" id="444" name="Google Shape;444;p15"/>
          <p:cNvPicPr preferRelativeResize="0"/>
          <p:nvPr/>
        </p:nvPicPr>
        <p:blipFill rotWithShape="1">
          <a:blip r:embed="rId4">
            <a:alphaModFix/>
          </a:blip>
          <a:srcRect b="0" l="0" r="0" t="0"/>
          <a:stretch/>
        </p:blipFill>
        <p:spPr>
          <a:xfrm>
            <a:off x="3648418" y="1623215"/>
            <a:ext cx="658837" cy="658837"/>
          </a:xfrm>
          <a:prstGeom prst="rect">
            <a:avLst/>
          </a:prstGeom>
          <a:noFill/>
          <a:ln>
            <a:noFill/>
          </a:ln>
        </p:spPr>
      </p:pic>
      <p:sp>
        <p:nvSpPr>
          <p:cNvPr id="445" name="Google Shape;445;p15"/>
          <p:cNvSpPr txBox="1"/>
          <p:nvPr/>
        </p:nvSpPr>
        <p:spPr>
          <a:xfrm>
            <a:off x="4171551" y="1319486"/>
            <a:ext cx="2559755"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Best practices</a:t>
            </a:r>
            <a:endParaRPr/>
          </a:p>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Data standards</a:t>
            </a:r>
            <a:endParaRPr/>
          </a:p>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Systems architecture </a:t>
            </a:r>
            <a:endParaRPr/>
          </a:p>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Ready to use tools</a:t>
            </a:r>
            <a:endParaRPr sz="1800">
              <a:solidFill>
                <a:schemeClr val="accent1"/>
              </a:solidFill>
              <a:latin typeface="Twentieth Century"/>
              <a:ea typeface="Twentieth Century"/>
              <a:cs typeface="Twentieth Century"/>
              <a:sym typeface="Twentieth Century"/>
            </a:endParaRPr>
          </a:p>
        </p:txBody>
      </p:sp>
      <p:pic>
        <p:nvPicPr>
          <p:cNvPr descr="Target with solid fill" id="446" name="Google Shape;446;p15"/>
          <p:cNvPicPr preferRelativeResize="0"/>
          <p:nvPr/>
        </p:nvPicPr>
        <p:blipFill rotWithShape="1">
          <a:blip r:embed="rId4">
            <a:alphaModFix/>
          </a:blip>
          <a:srcRect b="0" l="0" r="0" t="0"/>
          <a:stretch/>
        </p:blipFill>
        <p:spPr>
          <a:xfrm>
            <a:off x="598266" y="2956877"/>
            <a:ext cx="658837" cy="658837"/>
          </a:xfrm>
          <a:prstGeom prst="rect">
            <a:avLst/>
          </a:prstGeom>
          <a:noFill/>
          <a:ln>
            <a:noFill/>
          </a:ln>
        </p:spPr>
      </p:pic>
      <p:pic>
        <p:nvPicPr>
          <p:cNvPr descr="Target with solid fill" id="447" name="Google Shape;447;p15"/>
          <p:cNvPicPr preferRelativeResize="0"/>
          <p:nvPr/>
        </p:nvPicPr>
        <p:blipFill rotWithShape="1">
          <a:blip r:embed="rId4">
            <a:alphaModFix/>
          </a:blip>
          <a:srcRect b="0" l="0" r="0" t="0"/>
          <a:stretch/>
        </p:blipFill>
        <p:spPr>
          <a:xfrm>
            <a:off x="660261" y="3940438"/>
            <a:ext cx="658837" cy="658837"/>
          </a:xfrm>
          <a:prstGeom prst="rect">
            <a:avLst/>
          </a:prstGeom>
          <a:noFill/>
          <a:ln>
            <a:noFill/>
          </a:ln>
        </p:spPr>
      </p:pic>
      <p:pic>
        <p:nvPicPr>
          <p:cNvPr descr="Target with solid fill" id="448" name="Google Shape;448;p15"/>
          <p:cNvPicPr preferRelativeResize="0"/>
          <p:nvPr/>
        </p:nvPicPr>
        <p:blipFill rotWithShape="1">
          <a:blip r:embed="rId4">
            <a:alphaModFix/>
          </a:blip>
          <a:srcRect b="0" l="0" r="0" t="0"/>
          <a:stretch/>
        </p:blipFill>
        <p:spPr>
          <a:xfrm>
            <a:off x="3512714" y="2928244"/>
            <a:ext cx="658837" cy="658837"/>
          </a:xfrm>
          <a:prstGeom prst="rect">
            <a:avLst/>
          </a:prstGeom>
          <a:noFill/>
          <a:ln>
            <a:noFill/>
          </a:ln>
        </p:spPr>
      </p:pic>
      <p:pic>
        <p:nvPicPr>
          <p:cNvPr descr="Target with solid fill" id="449" name="Google Shape;449;p15"/>
          <p:cNvPicPr preferRelativeResize="0"/>
          <p:nvPr/>
        </p:nvPicPr>
        <p:blipFill rotWithShape="1">
          <a:blip r:embed="rId4">
            <a:alphaModFix/>
          </a:blip>
          <a:srcRect b="0" l="0" r="0" t="0"/>
          <a:stretch/>
        </p:blipFill>
        <p:spPr>
          <a:xfrm>
            <a:off x="5159975" y="2919810"/>
            <a:ext cx="658837" cy="658837"/>
          </a:xfrm>
          <a:prstGeom prst="rect">
            <a:avLst/>
          </a:prstGeom>
          <a:noFill/>
          <a:ln>
            <a:noFill/>
          </a:ln>
        </p:spPr>
      </p:pic>
      <p:pic>
        <p:nvPicPr>
          <p:cNvPr descr="Target with solid fill" id="450" name="Google Shape;450;p15"/>
          <p:cNvPicPr preferRelativeResize="0"/>
          <p:nvPr/>
        </p:nvPicPr>
        <p:blipFill rotWithShape="1">
          <a:blip r:embed="rId4">
            <a:alphaModFix/>
          </a:blip>
          <a:srcRect b="0" l="0" r="0" t="0"/>
          <a:stretch/>
        </p:blipFill>
        <p:spPr>
          <a:xfrm>
            <a:off x="7948330" y="2475531"/>
            <a:ext cx="658837" cy="658837"/>
          </a:xfrm>
          <a:prstGeom prst="rect">
            <a:avLst/>
          </a:prstGeom>
          <a:noFill/>
          <a:ln>
            <a:noFill/>
          </a:ln>
        </p:spPr>
      </p:pic>
      <p:pic>
        <p:nvPicPr>
          <p:cNvPr descr="Target with solid fill" id="451" name="Google Shape;451;p15"/>
          <p:cNvPicPr preferRelativeResize="0"/>
          <p:nvPr/>
        </p:nvPicPr>
        <p:blipFill rotWithShape="1">
          <a:blip r:embed="rId4">
            <a:alphaModFix/>
          </a:blip>
          <a:srcRect b="0" l="0" r="0" t="0"/>
          <a:stretch/>
        </p:blipFill>
        <p:spPr>
          <a:xfrm>
            <a:off x="9129034" y="2281170"/>
            <a:ext cx="658837" cy="658837"/>
          </a:xfrm>
          <a:prstGeom prst="rect">
            <a:avLst/>
          </a:prstGeom>
          <a:noFill/>
          <a:ln>
            <a:noFill/>
          </a:ln>
        </p:spPr>
      </p:pic>
      <p:pic>
        <p:nvPicPr>
          <p:cNvPr descr="Target with solid fill" id="452" name="Google Shape;452;p15"/>
          <p:cNvPicPr preferRelativeResize="0"/>
          <p:nvPr/>
        </p:nvPicPr>
        <p:blipFill rotWithShape="1">
          <a:blip r:embed="rId4">
            <a:alphaModFix/>
          </a:blip>
          <a:srcRect b="0" l="0" r="0" t="0"/>
          <a:stretch/>
        </p:blipFill>
        <p:spPr>
          <a:xfrm>
            <a:off x="9129034" y="3366060"/>
            <a:ext cx="658837" cy="658837"/>
          </a:xfrm>
          <a:prstGeom prst="rect">
            <a:avLst/>
          </a:prstGeom>
          <a:noFill/>
          <a:ln>
            <a:noFill/>
          </a:ln>
        </p:spPr>
      </p:pic>
      <p:pic>
        <p:nvPicPr>
          <p:cNvPr descr="Target with solid fill" id="453" name="Google Shape;453;p15"/>
          <p:cNvPicPr preferRelativeResize="0"/>
          <p:nvPr/>
        </p:nvPicPr>
        <p:blipFill rotWithShape="1">
          <a:blip r:embed="rId4">
            <a:alphaModFix/>
          </a:blip>
          <a:srcRect b="0" l="0" r="0" t="0"/>
          <a:stretch/>
        </p:blipFill>
        <p:spPr>
          <a:xfrm>
            <a:off x="9169090" y="4433313"/>
            <a:ext cx="658837" cy="658837"/>
          </a:xfrm>
          <a:prstGeom prst="rect">
            <a:avLst/>
          </a:prstGeom>
          <a:noFill/>
          <a:ln>
            <a:noFill/>
          </a:ln>
        </p:spPr>
      </p:pic>
      <p:sp>
        <p:nvSpPr>
          <p:cNvPr id="454" name="Google Shape;454;p15"/>
          <p:cNvSpPr txBox="1"/>
          <p:nvPr/>
        </p:nvSpPr>
        <p:spPr>
          <a:xfrm>
            <a:off x="137512" y="450326"/>
            <a:ext cx="949311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F4861"/>
              </a:buClr>
              <a:buSzPts val="3200"/>
              <a:buFont typeface="Arial"/>
              <a:buNone/>
            </a:pPr>
            <a:r>
              <a:rPr b="1" i="0" lang="en-US" sz="3200" u="none" cap="none" strike="noStrike">
                <a:solidFill>
                  <a:srgbClr val="0F4861"/>
                </a:solidFill>
                <a:latin typeface="Arial"/>
                <a:ea typeface="Arial"/>
                <a:cs typeface="Arial"/>
                <a:sym typeface="Arial"/>
              </a:rPr>
              <a:t>Improving the different steps of the Value Chain</a:t>
            </a:r>
            <a:endParaRPr/>
          </a:p>
        </p:txBody>
      </p:sp>
      <p:pic>
        <p:nvPicPr>
          <p:cNvPr id="455" name="Google Shape;455;p15"/>
          <p:cNvPicPr preferRelativeResize="0"/>
          <p:nvPr/>
        </p:nvPicPr>
        <p:blipFill rotWithShape="1">
          <a:blip r:embed="rId5">
            <a:alphaModFix/>
          </a:blip>
          <a:srcRect b="0" l="0" r="0" t="0"/>
          <a:stretch/>
        </p:blipFill>
        <p:spPr>
          <a:xfrm>
            <a:off x="0" y="1187136"/>
            <a:ext cx="12192000" cy="45719"/>
          </a:xfrm>
          <a:prstGeom prst="rect">
            <a:avLst/>
          </a:prstGeom>
          <a:noFill/>
          <a:ln>
            <a:noFill/>
          </a:ln>
        </p:spPr>
      </p:pic>
      <p:pic>
        <p:nvPicPr>
          <p:cNvPr descr="A screenshot of a video game&#10;&#10;Description automatically generated" id="456" name="Google Shape;456;p15"/>
          <p:cNvPicPr preferRelativeResize="0"/>
          <p:nvPr/>
        </p:nvPicPr>
        <p:blipFill rotWithShape="1">
          <a:blip r:embed="rId6">
            <a:alphaModFix/>
          </a:blip>
          <a:srcRect b="0" l="0" r="0" t="0"/>
          <a:stretch/>
        </p:blipFill>
        <p:spPr>
          <a:xfrm>
            <a:off x="305017" y="5185534"/>
            <a:ext cx="3988250" cy="1557909"/>
          </a:xfrm>
          <a:prstGeom prst="rect">
            <a:avLst/>
          </a:prstGeom>
          <a:noFill/>
          <a:ln>
            <a:noFill/>
          </a:ln>
        </p:spPr>
      </p:pic>
      <p:pic>
        <p:nvPicPr>
          <p:cNvPr descr="Une image contenant texte, capture d’écran, Police, Graphique&#10;&#10;Description générée automatiquement" id="457" name="Google Shape;457;p15"/>
          <p:cNvPicPr preferRelativeResize="0"/>
          <p:nvPr/>
        </p:nvPicPr>
        <p:blipFill rotWithShape="1">
          <a:blip r:embed="rId7">
            <a:alphaModFix/>
          </a:blip>
          <a:srcRect b="0" l="0" r="61769" t="0"/>
          <a:stretch/>
        </p:blipFill>
        <p:spPr>
          <a:xfrm>
            <a:off x="9862048" y="0"/>
            <a:ext cx="1128629" cy="496934"/>
          </a:xfrm>
          <a:prstGeom prst="rect">
            <a:avLst/>
          </a:prstGeom>
          <a:noFill/>
          <a:ln>
            <a:noFill/>
          </a:ln>
        </p:spPr>
      </p:pic>
      <p:pic>
        <p:nvPicPr>
          <p:cNvPr descr="Une image contenant texte, capture d’écran, Police, Graphique&#10;&#10;Description générée automatiquement" id="458" name="Google Shape;458;p15"/>
          <p:cNvPicPr preferRelativeResize="0"/>
          <p:nvPr/>
        </p:nvPicPr>
        <p:blipFill rotWithShape="1">
          <a:blip r:embed="rId7">
            <a:alphaModFix/>
          </a:blip>
          <a:srcRect b="0" l="64953" r="-987" t="0"/>
          <a:stretch/>
        </p:blipFill>
        <p:spPr>
          <a:xfrm>
            <a:off x="10990677" y="14498"/>
            <a:ext cx="1063811" cy="496934"/>
          </a:xfrm>
          <a:prstGeom prst="rect">
            <a:avLst/>
          </a:prstGeom>
          <a:noFill/>
          <a:ln>
            <a:noFill/>
          </a:ln>
        </p:spPr>
      </p:pic>
      <p:pic>
        <p:nvPicPr>
          <p:cNvPr id="459" name="Google Shape;459;p15"/>
          <p:cNvPicPr preferRelativeResize="0"/>
          <p:nvPr/>
        </p:nvPicPr>
        <p:blipFill rotWithShape="1">
          <a:blip r:embed="rId8">
            <a:alphaModFix/>
          </a:blip>
          <a:srcRect b="0" l="0" r="0" t="0"/>
          <a:stretch/>
        </p:blipFill>
        <p:spPr>
          <a:xfrm>
            <a:off x="8683960" y="34481"/>
            <a:ext cx="1161602" cy="547973"/>
          </a:xfrm>
          <a:prstGeom prst="rect">
            <a:avLst/>
          </a:prstGeom>
          <a:noFill/>
          <a:ln>
            <a:noFill/>
          </a:ln>
        </p:spPr>
      </p:pic>
      <p:pic>
        <p:nvPicPr>
          <p:cNvPr id="460" name="Google Shape;460;p15"/>
          <p:cNvPicPr preferRelativeResize="0"/>
          <p:nvPr/>
        </p:nvPicPr>
        <p:blipFill rotWithShape="1">
          <a:blip r:embed="rId9">
            <a:alphaModFix/>
          </a:blip>
          <a:srcRect b="0" l="0" r="0" t="0"/>
          <a:stretch/>
        </p:blipFill>
        <p:spPr>
          <a:xfrm>
            <a:off x="11438164" y="582454"/>
            <a:ext cx="393034" cy="298894"/>
          </a:xfrm>
          <a:prstGeom prst="rect">
            <a:avLst/>
          </a:prstGeom>
          <a:noFill/>
          <a:ln>
            <a:noFill/>
          </a:ln>
        </p:spPr>
      </p:pic>
      <p:pic>
        <p:nvPicPr>
          <p:cNvPr descr="A logo with a globe and text&#10;&#10;Description automatically generated" id="461" name="Google Shape;461;p15"/>
          <p:cNvPicPr preferRelativeResize="0"/>
          <p:nvPr/>
        </p:nvPicPr>
        <p:blipFill rotWithShape="1">
          <a:blip r:embed="rId10">
            <a:alphaModFix/>
          </a:blip>
          <a:srcRect b="30805" l="6205" r="6140" t="35911"/>
          <a:stretch/>
        </p:blipFill>
        <p:spPr>
          <a:xfrm>
            <a:off x="7474942" y="77106"/>
            <a:ext cx="1069970" cy="4198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500"/>
                                        <p:tgtEl>
                                          <p:spTgt spid="44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6" name="Shape 466"/>
        <p:cNvGrpSpPr/>
        <p:nvPr/>
      </p:nvGrpSpPr>
      <p:grpSpPr>
        <a:xfrm>
          <a:off x="0" y="0"/>
          <a:ext cx="0" cy="0"/>
          <a:chOff x="0" y="0"/>
          <a:chExt cx="0" cy="0"/>
        </a:xfrm>
      </p:grpSpPr>
      <p:sp>
        <p:nvSpPr>
          <p:cNvPr id="467" name="Google Shape;467;p16"/>
          <p:cNvSpPr txBox="1"/>
          <p:nvPr/>
        </p:nvSpPr>
        <p:spPr>
          <a:xfrm>
            <a:off x="305017" y="550766"/>
            <a:ext cx="949311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F4861"/>
              </a:buClr>
              <a:buSzPts val="3200"/>
              <a:buFont typeface="Arial"/>
              <a:buNone/>
            </a:pPr>
            <a:r>
              <a:rPr b="1" i="0" lang="en-US" sz="3200" u="none" cap="none" strike="noStrike">
                <a:solidFill>
                  <a:srgbClr val="0F4861"/>
                </a:solidFill>
                <a:latin typeface="Arial"/>
                <a:ea typeface="Arial"/>
                <a:cs typeface="Arial"/>
                <a:sym typeface="Arial"/>
              </a:rPr>
              <a:t>Improving the different steps of the Value Chain</a:t>
            </a:r>
            <a:endParaRPr/>
          </a:p>
        </p:txBody>
      </p:sp>
      <p:pic>
        <p:nvPicPr>
          <p:cNvPr id="468" name="Google Shape;468;p16"/>
          <p:cNvPicPr preferRelativeResize="0"/>
          <p:nvPr/>
        </p:nvPicPr>
        <p:blipFill rotWithShape="1">
          <a:blip r:embed="rId3">
            <a:alphaModFix/>
          </a:blip>
          <a:srcRect b="0" l="0" r="0" t="0"/>
          <a:stretch/>
        </p:blipFill>
        <p:spPr>
          <a:xfrm>
            <a:off x="3086654" y="2132400"/>
            <a:ext cx="5552419" cy="3460202"/>
          </a:xfrm>
          <a:prstGeom prst="rect">
            <a:avLst/>
          </a:prstGeom>
          <a:noFill/>
          <a:ln>
            <a:noFill/>
          </a:ln>
          <a:effectLst>
            <a:outerShdw blurRad="292100" rotWithShape="0" algn="tl" dir="2700000" dist="139700">
              <a:srgbClr val="333333">
                <a:alpha val="64705"/>
              </a:srgbClr>
            </a:outerShdw>
          </a:effectLst>
        </p:spPr>
      </p:pic>
      <p:pic>
        <p:nvPicPr>
          <p:cNvPr id="469" name="Google Shape;469;p16"/>
          <p:cNvPicPr preferRelativeResize="0"/>
          <p:nvPr/>
        </p:nvPicPr>
        <p:blipFill rotWithShape="1">
          <a:blip r:embed="rId4">
            <a:alphaModFix/>
          </a:blip>
          <a:srcRect b="0" l="0" r="0" t="0"/>
          <a:stretch/>
        </p:blipFill>
        <p:spPr>
          <a:xfrm>
            <a:off x="9692050" y="1903089"/>
            <a:ext cx="1171462" cy="637691"/>
          </a:xfrm>
          <a:prstGeom prst="rect">
            <a:avLst/>
          </a:prstGeom>
          <a:noFill/>
          <a:ln>
            <a:noFill/>
          </a:ln>
        </p:spPr>
      </p:pic>
      <p:pic>
        <p:nvPicPr>
          <p:cNvPr id="470" name="Google Shape;470;p16"/>
          <p:cNvPicPr preferRelativeResize="0"/>
          <p:nvPr/>
        </p:nvPicPr>
        <p:blipFill rotWithShape="1">
          <a:blip r:embed="rId5">
            <a:alphaModFix/>
          </a:blip>
          <a:srcRect b="0" l="0" r="0" t="0"/>
          <a:stretch/>
        </p:blipFill>
        <p:spPr>
          <a:xfrm>
            <a:off x="9778088" y="4556889"/>
            <a:ext cx="756556" cy="573354"/>
          </a:xfrm>
          <a:prstGeom prst="rect">
            <a:avLst/>
          </a:prstGeom>
          <a:noFill/>
          <a:ln>
            <a:noFill/>
          </a:ln>
        </p:spPr>
      </p:pic>
      <p:sp>
        <p:nvSpPr>
          <p:cNvPr id="471" name="Google Shape;471;p16"/>
          <p:cNvSpPr txBox="1"/>
          <p:nvPr/>
        </p:nvSpPr>
        <p:spPr>
          <a:xfrm>
            <a:off x="10474485" y="4621767"/>
            <a:ext cx="82529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9EE2"/>
              </a:buClr>
              <a:buSzPts val="1600"/>
              <a:buFont typeface="Calibri"/>
              <a:buNone/>
            </a:pPr>
            <a:r>
              <a:rPr b="1" i="0" lang="en-US" sz="1600" u="none" cap="none" strike="noStrike">
                <a:solidFill>
                  <a:srgbClr val="009EE2"/>
                </a:solidFill>
                <a:latin typeface="Calibri"/>
                <a:ea typeface="Calibri"/>
                <a:cs typeface="Calibri"/>
                <a:sym typeface="Calibri"/>
              </a:rPr>
              <a:t>GEMS </a:t>
            </a:r>
            <a:endParaRPr/>
          </a:p>
          <a:p>
            <a:pPr indent="0" lvl="0" marL="0" marR="0" rtl="0" algn="l">
              <a:lnSpc>
                <a:spcPct val="100000"/>
              </a:lnSpc>
              <a:spcBef>
                <a:spcPts val="0"/>
              </a:spcBef>
              <a:spcAft>
                <a:spcPts val="0"/>
              </a:spcAft>
              <a:buClr>
                <a:srgbClr val="009EE2"/>
              </a:buClr>
              <a:buSzPts val="1600"/>
              <a:buFont typeface="Calibri"/>
              <a:buNone/>
            </a:pPr>
            <a:r>
              <a:rPr b="1" i="0" lang="en-US" sz="1600" u="none" cap="none" strike="noStrike">
                <a:solidFill>
                  <a:srgbClr val="009EE2"/>
                </a:solidFill>
                <a:latin typeface="Calibri"/>
                <a:ea typeface="Calibri"/>
                <a:cs typeface="Calibri"/>
                <a:sym typeface="Calibri"/>
              </a:rPr>
              <a:t>OCEAN</a:t>
            </a:r>
            <a:endParaRPr b="1" i="0" sz="1600" u="none" cap="none" strike="noStrike">
              <a:solidFill>
                <a:srgbClr val="009EE2"/>
              </a:solidFill>
              <a:latin typeface="Calibri"/>
              <a:ea typeface="Calibri"/>
              <a:cs typeface="Calibri"/>
              <a:sym typeface="Calibri"/>
            </a:endParaRPr>
          </a:p>
        </p:txBody>
      </p:sp>
      <p:pic>
        <p:nvPicPr>
          <p:cNvPr descr="EuroGOOS Best Practices - EuroGOOS" id="472" name="Google Shape;472;p16"/>
          <p:cNvPicPr preferRelativeResize="0"/>
          <p:nvPr/>
        </p:nvPicPr>
        <p:blipFill rotWithShape="1">
          <a:blip r:embed="rId6">
            <a:alphaModFix/>
          </a:blip>
          <a:srcRect b="0" l="0" r="0" t="0"/>
          <a:stretch/>
        </p:blipFill>
        <p:spPr>
          <a:xfrm>
            <a:off x="9778088" y="3396393"/>
            <a:ext cx="1141772" cy="532827"/>
          </a:xfrm>
          <a:prstGeom prst="rect">
            <a:avLst/>
          </a:prstGeom>
          <a:noFill/>
          <a:ln>
            <a:noFill/>
          </a:ln>
        </p:spPr>
      </p:pic>
      <p:pic>
        <p:nvPicPr>
          <p:cNvPr descr="DITTO – Digital Twins of the Ocean - Ditto" id="473" name="Google Shape;473;p16"/>
          <p:cNvPicPr preferRelativeResize="0"/>
          <p:nvPr/>
        </p:nvPicPr>
        <p:blipFill rotWithShape="1">
          <a:blip r:embed="rId7">
            <a:alphaModFix/>
          </a:blip>
          <a:srcRect b="0" l="0" r="0" t="0"/>
          <a:stretch/>
        </p:blipFill>
        <p:spPr>
          <a:xfrm>
            <a:off x="9481321" y="2831206"/>
            <a:ext cx="1592919" cy="361873"/>
          </a:xfrm>
          <a:prstGeom prst="rect">
            <a:avLst/>
          </a:prstGeom>
          <a:noFill/>
          <a:ln>
            <a:noFill/>
          </a:ln>
        </p:spPr>
      </p:pic>
      <p:pic>
        <p:nvPicPr>
          <p:cNvPr id="474" name="Google Shape;474;p16"/>
          <p:cNvPicPr preferRelativeResize="0"/>
          <p:nvPr/>
        </p:nvPicPr>
        <p:blipFill rotWithShape="1">
          <a:blip r:embed="rId8">
            <a:alphaModFix/>
          </a:blip>
          <a:srcRect b="0" l="0" r="0" t="0"/>
          <a:stretch/>
        </p:blipFill>
        <p:spPr>
          <a:xfrm>
            <a:off x="9562234" y="4100593"/>
            <a:ext cx="1885750" cy="286699"/>
          </a:xfrm>
          <a:prstGeom prst="rect">
            <a:avLst/>
          </a:prstGeom>
          <a:noFill/>
          <a:ln>
            <a:noFill/>
          </a:ln>
        </p:spPr>
      </p:pic>
      <p:sp>
        <p:nvSpPr>
          <p:cNvPr id="475" name="Google Shape;475;p16"/>
          <p:cNvSpPr/>
          <p:nvPr/>
        </p:nvSpPr>
        <p:spPr>
          <a:xfrm>
            <a:off x="9335044" y="1782417"/>
            <a:ext cx="2201933" cy="4280156"/>
          </a:xfrm>
          <a:prstGeom prst="roundRect">
            <a:avLst>
              <a:gd fmla="val 16667" name="adj"/>
            </a:avLst>
          </a:prstGeom>
          <a:noFill/>
          <a:ln cap="flat" cmpd="sng" w="15875">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476" name="Google Shape;476;p16"/>
          <p:cNvSpPr txBox="1"/>
          <p:nvPr/>
        </p:nvSpPr>
        <p:spPr>
          <a:xfrm rot="5400000">
            <a:off x="10283567" y="5302710"/>
            <a:ext cx="3818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accent1"/>
                </a:solidFill>
                <a:latin typeface="Twentieth Century"/>
                <a:ea typeface="Twentieth Century"/>
                <a:cs typeface="Twentieth Century"/>
                <a:sym typeface="Twentieth Century"/>
              </a:rPr>
              <a:t>…</a:t>
            </a:r>
            <a:endParaRPr sz="1800">
              <a:solidFill>
                <a:schemeClr val="accent1"/>
              </a:solidFill>
              <a:latin typeface="Twentieth Century"/>
              <a:ea typeface="Twentieth Century"/>
              <a:cs typeface="Twentieth Century"/>
              <a:sym typeface="Twentieth Century"/>
            </a:endParaRPr>
          </a:p>
        </p:txBody>
      </p:sp>
      <p:sp>
        <p:nvSpPr>
          <p:cNvPr id="477" name="Google Shape;477;p16"/>
          <p:cNvSpPr txBox="1"/>
          <p:nvPr/>
        </p:nvSpPr>
        <p:spPr>
          <a:xfrm>
            <a:off x="490276" y="1404049"/>
            <a:ext cx="448372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Twentieth Century"/>
                <a:ea typeface="Twentieth Century"/>
                <a:cs typeface="Twentieth Century"/>
                <a:sym typeface="Twentieth Century"/>
              </a:rPr>
              <a:t>A multi-actor Decade endeavour</a:t>
            </a:r>
            <a:endParaRPr sz="2400">
              <a:solidFill>
                <a:schemeClr val="accent1"/>
              </a:solidFill>
              <a:latin typeface="Twentieth Century"/>
              <a:ea typeface="Twentieth Century"/>
              <a:cs typeface="Twentieth Century"/>
              <a:sym typeface="Twentieth Century"/>
            </a:endParaRPr>
          </a:p>
        </p:txBody>
      </p:sp>
      <p:pic>
        <p:nvPicPr>
          <p:cNvPr id="478" name="Google Shape;478;p16"/>
          <p:cNvPicPr preferRelativeResize="0"/>
          <p:nvPr/>
        </p:nvPicPr>
        <p:blipFill rotWithShape="1">
          <a:blip r:embed="rId9">
            <a:alphaModFix/>
          </a:blip>
          <a:srcRect b="0" l="0" r="0" t="0"/>
          <a:stretch/>
        </p:blipFill>
        <p:spPr>
          <a:xfrm>
            <a:off x="0" y="1292243"/>
            <a:ext cx="12192000" cy="45719"/>
          </a:xfrm>
          <a:prstGeom prst="rect">
            <a:avLst/>
          </a:prstGeom>
          <a:noFill/>
          <a:ln>
            <a:noFill/>
          </a:ln>
        </p:spPr>
      </p:pic>
      <p:pic>
        <p:nvPicPr>
          <p:cNvPr descr="A screenshot of a video game&#10;&#10;Description automatically generated" id="479" name="Google Shape;479;p16"/>
          <p:cNvPicPr preferRelativeResize="0"/>
          <p:nvPr/>
        </p:nvPicPr>
        <p:blipFill rotWithShape="1">
          <a:blip r:embed="rId10">
            <a:alphaModFix/>
          </a:blip>
          <a:srcRect b="0" l="0" r="0" t="0"/>
          <a:stretch/>
        </p:blipFill>
        <p:spPr>
          <a:xfrm>
            <a:off x="305017" y="5185534"/>
            <a:ext cx="3988250" cy="1557909"/>
          </a:xfrm>
          <a:prstGeom prst="rect">
            <a:avLst/>
          </a:prstGeom>
          <a:noFill/>
          <a:ln>
            <a:noFill/>
          </a:ln>
        </p:spPr>
      </p:pic>
      <p:pic>
        <p:nvPicPr>
          <p:cNvPr descr="Une image contenant texte, capture d’écran, Police, Graphique&#10;&#10;Description générée automatiquement" id="480" name="Google Shape;480;p16"/>
          <p:cNvPicPr preferRelativeResize="0"/>
          <p:nvPr/>
        </p:nvPicPr>
        <p:blipFill rotWithShape="1">
          <a:blip r:embed="rId11">
            <a:alphaModFix/>
          </a:blip>
          <a:srcRect b="0" l="0" r="61769" t="0"/>
          <a:stretch/>
        </p:blipFill>
        <p:spPr>
          <a:xfrm>
            <a:off x="9862048" y="0"/>
            <a:ext cx="1128629" cy="496934"/>
          </a:xfrm>
          <a:prstGeom prst="rect">
            <a:avLst/>
          </a:prstGeom>
          <a:noFill/>
          <a:ln>
            <a:noFill/>
          </a:ln>
        </p:spPr>
      </p:pic>
      <p:pic>
        <p:nvPicPr>
          <p:cNvPr descr="Une image contenant texte, capture d’écran, Police, Graphique&#10;&#10;Description générée automatiquement" id="481" name="Google Shape;481;p16"/>
          <p:cNvPicPr preferRelativeResize="0"/>
          <p:nvPr/>
        </p:nvPicPr>
        <p:blipFill rotWithShape="1">
          <a:blip r:embed="rId11">
            <a:alphaModFix/>
          </a:blip>
          <a:srcRect b="0" l="64953" r="-987" t="0"/>
          <a:stretch/>
        </p:blipFill>
        <p:spPr>
          <a:xfrm>
            <a:off x="10990677" y="14498"/>
            <a:ext cx="1063811" cy="496934"/>
          </a:xfrm>
          <a:prstGeom prst="rect">
            <a:avLst/>
          </a:prstGeom>
          <a:noFill/>
          <a:ln>
            <a:noFill/>
          </a:ln>
        </p:spPr>
      </p:pic>
      <p:pic>
        <p:nvPicPr>
          <p:cNvPr id="482" name="Google Shape;482;p16"/>
          <p:cNvPicPr preferRelativeResize="0"/>
          <p:nvPr/>
        </p:nvPicPr>
        <p:blipFill rotWithShape="1">
          <a:blip r:embed="rId12">
            <a:alphaModFix/>
          </a:blip>
          <a:srcRect b="0" l="0" r="0" t="0"/>
          <a:stretch/>
        </p:blipFill>
        <p:spPr>
          <a:xfrm>
            <a:off x="8683960" y="34481"/>
            <a:ext cx="1161602" cy="547973"/>
          </a:xfrm>
          <a:prstGeom prst="rect">
            <a:avLst/>
          </a:prstGeom>
          <a:noFill/>
          <a:ln>
            <a:noFill/>
          </a:ln>
        </p:spPr>
      </p:pic>
      <p:pic>
        <p:nvPicPr>
          <p:cNvPr id="483" name="Google Shape;483;p16"/>
          <p:cNvPicPr preferRelativeResize="0"/>
          <p:nvPr/>
        </p:nvPicPr>
        <p:blipFill rotWithShape="1">
          <a:blip r:embed="rId13">
            <a:alphaModFix/>
          </a:blip>
          <a:srcRect b="0" l="0" r="0" t="0"/>
          <a:stretch/>
        </p:blipFill>
        <p:spPr>
          <a:xfrm>
            <a:off x="11438164" y="582454"/>
            <a:ext cx="393034" cy="298894"/>
          </a:xfrm>
          <a:prstGeom prst="rect">
            <a:avLst/>
          </a:prstGeom>
          <a:noFill/>
          <a:ln>
            <a:noFill/>
          </a:ln>
        </p:spPr>
      </p:pic>
      <p:pic>
        <p:nvPicPr>
          <p:cNvPr descr="A logo with a globe and text&#10;&#10;Description automatically generated" id="484" name="Google Shape;484;p16"/>
          <p:cNvPicPr preferRelativeResize="0"/>
          <p:nvPr/>
        </p:nvPicPr>
        <p:blipFill rotWithShape="1">
          <a:blip r:embed="rId14">
            <a:alphaModFix/>
          </a:blip>
          <a:srcRect b="30805" l="6205" r="6140" t="35911"/>
          <a:stretch/>
        </p:blipFill>
        <p:spPr>
          <a:xfrm>
            <a:off x="7474942" y="77106"/>
            <a:ext cx="1069970" cy="4198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9" name="Shape 489"/>
        <p:cNvGrpSpPr/>
        <p:nvPr/>
      </p:nvGrpSpPr>
      <p:grpSpPr>
        <a:xfrm>
          <a:off x="0" y="0"/>
          <a:ext cx="0" cy="0"/>
          <a:chOff x="0" y="0"/>
          <a:chExt cx="0" cy="0"/>
        </a:xfrm>
      </p:grpSpPr>
      <p:sp>
        <p:nvSpPr>
          <p:cNvPr id="490" name="Google Shape;490;p17"/>
          <p:cNvSpPr txBox="1"/>
          <p:nvPr/>
        </p:nvSpPr>
        <p:spPr>
          <a:xfrm>
            <a:off x="316701" y="655814"/>
            <a:ext cx="1175353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F4861"/>
              </a:buClr>
              <a:buSzPts val="2800"/>
              <a:buFont typeface="Arial"/>
              <a:buNone/>
            </a:pPr>
            <a:r>
              <a:rPr b="1" i="0" lang="en-US" sz="2800" u="none" cap="none" strike="noStrike">
                <a:solidFill>
                  <a:srgbClr val="0F4861"/>
                </a:solidFill>
                <a:latin typeface="Arial"/>
                <a:ea typeface="Arial"/>
                <a:cs typeface="Arial"/>
                <a:sym typeface="Arial"/>
              </a:rPr>
              <a:t>Example 1: The Operational </a:t>
            </a:r>
            <a:r>
              <a:rPr b="1" lang="en-US" sz="2800">
                <a:solidFill>
                  <a:srgbClr val="0F4861"/>
                </a:solidFill>
                <a:latin typeface="Arial"/>
                <a:ea typeface="Arial"/>
                <a:cs typeface="Arial"/>
                <a:sym typeface="Arial"/>
              </a:rPr>
              <a:t>R</a:t>
            </a:r>
            <a:r>
              <a:rPr b="1" i="0" lang="en-US" sz="2800" u="none" cap="none" strike="noStrike">
                <a:solidFill>
                  <a:srgbClr val="0F4861"/>
                </a:solidFill>
                <a:latin typeface="Arial"/>
                <a:ea typeface="Arial"/>
                <a:cs typeface="Arial"/>
                <a:sym typeface="Arial"/>
              </a:rPr>
              <a:t>eadiness Level for Ocean Forecasting</a:t>
            </a:r>
            <a:endParaRPr/>
          </a:p>
        </p:txBody>
      </p:sp>
      <p:sp>
        <p:nvSpPr>
          <p:cNvPr id="491" name="Google Shape;491;p17"/>
          <p:cNvSpPr txBox="1"/>
          <p:nvPr/>
        </p:nvSpPr>
        <p:spPr>
          <a:xfrm>
            <a:off x="1513800" y="3026735"/>
            <a:ext cx="991633" cy="652130"/>
          </a:xfrm>
          <a:prstGeom prst="rect">
            <a:avLst/>
          </a:prstGeom>
          <a:solidFill>
            <a:schemeClr val="lt1">
              <a:alpha val="73725"/>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rgbClr val="000000"/>
              </a:solidFill>
              <a:latin typeface="Arial"/>
              <a:ea typeface="Arial"/>
              <a:cs typeface="Arial"/>
              <a:sym typeface="Arial"/>
            </a:endParaRPr>
          </a:p>
        </p:txBody>
      </p:sp>
      <p:sp>
        <p:nvSpPr>
          <p:cNvPr id="492" name="Google Shape;492;p17"/>
          <p:cNvSpPr txBox="1"/>
          <p:nvPr/>
        </p:nvSpPr>
        <p:spPr>
          <a:xfrm>
            <a:off x="239582" y="2701487"/>
            <a:ext cx="5423037" cy="209288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104862"/>
              </a:buClr>
              <a:buSzPts val="2000"/>
              <a:buFont typeface="Arial"/>
              <a:buChar char="•"/>
            </a:pPr>
            <a:r>
              <a:rPr lang="en-US" sz="2000">
                <a:solidFill>
                  <a:srgbClr val="104862"/>
                </a:solidFill>
                <a:latin typeface="Arial"/>
                <a:ea typeface="Arial"/>
                <a:cs typeface="Arial"/>
                <a:sym typeface="Arial"/>
              </a:rPr>
              <a:t>Best practices collection and a tool to check its application</a:t>
            </a:r>
            <a:endParaRPr b="0" i="0" sz="2000" u="none" cap="none" strike="noStrike">
              <a:solidFill>
                <a:srgbClr val="104862"/>
              </a:solidFill>
              <a:latin typeface="Arial"/>
              <a:ea typeface="Arial"/>
              <a:cs typeface="Arial"/>
              <a:sym typeface="Arial"/>
            </a:endParaRPr>
          </a:p>
          <a:p>
            <a:pPr indent="-342900" lvl="2" marL="914400" marR="0" rtl="0" algn="l">
              <a:spcBef>
                <a:spcPts val="0"/>
              </a:spcBef>
              <a:spcAft>
                <a:spcPts val="0"/>
              </a:spcAft>
              <a:buClr>
                <a:srgbClr val="104862"/>
              </a:buClr>
              <a:buSzPts val="1800"/>
              <a:buFont typeface="Courier New"/>
              <a:buChar char="o"/>
            </a:pPr>
            <a:r>
              <a:rPr b="0" i="0" lang="en-US" sz="1800" u="none" cap="none" strike="noStrike">
                <a:solidFill>
                  <a:srgbClr val="104862"/>
                </a:solidFill>
                <a:latin typeface="Arial"/>
                <a:ea typeface="Arial"/>
                <a:cs typeface="Arial"/>
                <a:sym typeface="Arial"/>
              </a:rPr>
              <a:t>A mechanism to introduce Best Practices</a:t>
            </a:r>
            <a:endParaRPr/>
          </a:p>
          <a:p>
            <a:pPr indent="-342900" lvl="2" marL="914400" marR="0" rtl="0" algn="l">
              <a:spcBef>
                <a:spcPts val="0"/>
              </a:spcBef>
              <a:spcAft>
                <a:spcPts val="0"/>
              </a:spcAft>
              <a:buClr>
                <a:srgbClr val="104862"/>
              </a:buClr>
              <a:buSzPts val="1800"/>
              <a:buFont typeface="Courier New"/>
              <a:buChar char="o"/>
            </a:pPr>
            <a:r>
              <a:rPr b="0" i="0" lang="en-US" sz="1800" u="none" cap="none" strike="noStrike">
                <a:solidFill>
                  <a:srgbClr val="104862"/>
                </a:solidFill>
                <a:latin typeface="Arial"/>
                <a:ea typeface="Arial"/>
                <a:cs typeface="Arial"/>
                <a:sym typeface="Arial"/>
              </a:rPr>
              <a:t>A way to promote the evolution of Ocean forecasting</a:t>
            </a:r>
            <a:endParaRPr/>
          </a:p>
          <a:p>
            <a:pPr indent="-342900" lvl="2" marL="914400" marR="0" rtl="0" algn="l">
              <a:spcBef>
                <a:spcPts val="0"/>
              </a:spcBef>
              <a:spcAft>
                <a:spcPts val="0"/>
              </a:spcAft>
              <a:buClr>
                <a:srgbClr val="104862"/>
              </a:buClr>
              <a:buSzPts val="1800"/>
              <a:buFont typeface="Courier New"/>
              <a:buChar char="o"/>
            </a:pPr>
            <a:r>
              <a:rPr b="0" i="0" lang="en-US" sz="1800" u="none" cap="none" strike="noStrike">
                <a:solidFill>
                  <a:srgbClr val="104862"/>
                </a:solidFill>
                <a:latin typeface="Arial"/>
                <a:ea typeface="Arial"/>
                <a:cs typeface="Arial"/>
                <a:sym typeface="Arial"/>
              </a:rPr>
              <a:t>A mechanism to endorse services to join common frameworks</a:t>
            </a:r>
            <a:endParaRPr/>
          </a:p>
        </p:txBody>
      </p:sp>
      <p:pic>
        <p:nvPicPr>
          <p:cNvPr id="493" name="Google Shape;493;p17"/>
          <p:cNvPicPr preferRelativeResize="0"/>
          <p:nvPr/>
        </p:nvPicPr>
        <p:blipFill rotWithShape="1">
          <a:blip r:embed="rId3">
            <a:alphaModFix/>
          </a:blip>
          <a:srcRect b="0" l="0" r="0" t="0"/>
          <a:stretch/>
        </p:blipFill>
        <p:spPr>
          <a:xfrm>
            <a:off x="5662620" y="1413607"/>
            <a:ext cx="5835950" cy="4502381"/>
          </a:xfrm>
          <a:prstGeom prst="rect">
            <a:avLst/>
          </a:prstGeom>
          <a:noFill/>
          <a:ln>
            <a:noFill/>
          </a:ln>
        </p:spPr>
      </p:pic>
      <p:pic>
        <p:nvPicPr>
          <p:cNvPr descr="Target with solid fill" id="494" name="Google Shape;494;p17"/>
          <p:cNvPicPr preferRelativeResize="0"/>
          <p:nvPr/>
        </p:nvPicPr>
        <p:blipFill rotWithShape="1">
          <a:blip r:embed="rId4">
            <a:alphaModFix/>
          </a:blip>
          <a:srcRect b="0" l="0" r="0" t="0"/>
          <a:stretch/>
        </p:blipFill>
        <p:spPr>
          <a:xfrm>
            <a:off x="693430" y="1717336"/>
            <a:ext cx="658837" cy="658837"/>
          </a:xfrm>
          <a:prstGeom prst="rect">
            <a:avLst/>
          </a:prstGeom>
          <a:noFill/>
          <a:ln>
            <a:noFill/>
          </a:ln>
        </p:spPr>
      </p:pic>
      <p:sp>
        <p:nvSpPr>
          <p:cNvPr id="495" name="Google Shape;495;p17"/>
          <p:cNvSpPr txBox="1"/>
          <p:nvPr/>
        </p:nvSpPr>
        <p:spPr>
          <a:xfrm>
            <a:off x="1216563" y="1413607"/>
            <a:ext cx="2650357"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FF0000"/>
              </a:buClr>
              <a:buSzPts val="1800"/>
              <a:buFont typeface="Courier New"/>
              <a:buChar char="o"/>
            </a:pPr>
            <a:r>
              <a:rPr lang="en-US" sz="1800">
                <a:solidFill>
                  <a:srgbClr val="FF0000"/>
                </a:solidFill>
                <a:latin typeface="Calibri"/>
                <a:ea typeface="Calibri"/>
                <a:cs typeface="Calibri"/>
                <a:sym typeface="Calibri"/>
              </a:rPr>
              <a:t>Best practices</a:t>
            </a:r>
            <a:endParaRPr/>
          </a:p>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Data standards</a:t>
            </a:r>
            <a:endParaRPr/>
          </a:p>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Systems architecture </a:t>
            </a:r>
            <a:endParaRPr/>
          </a:p>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Ready to use tools</a:t>
            </a:r>
            <a:endParaRPr sz="1800">
              <a:solidFill>
                <a:schemeClr val="accent1"/>
              </a:solidFill>
              <a:latin typeface="Twentieth Century"/>
              <a:ea typeface="Twentieth Century"/>
              <a:cs typeface="Twentieth Century"/>
              <a:sym typeface="Twentieth Century"/>
            </a:endParaRPr>
          </a:p>
        </p:txBody>
      </p:sp>
      <p:pic>
        <p:nvPicPr>
          <p:cNvPr id="496" name="Google Shape;496;p17"/>
          <p:cNvPicPr preferRelativeResize="0"/>
          <p:nvPr/>
        </p:nvPicPr>
        <p:blipFill rotWithShape="1">
          <a:blip r:embed="rId5">
            <a:alphaModFix/>
          </a:blip>
          <a:srcRect b="0" l="0" r="0" t="0"/>
          <a:stretch/>
        </p:blipFill>
        <p:spPr>
          <a:xfrm>
            <a:off x="0" y="1418363"/>
            <a:ext cx="12192000" cy="45719"/>
          </a:xfrm>
          <a:prstGeom prst="rect">
            <a:avLst/>
          </a:prstGeom>
          <a:noFill/>
          <a:ln>
            <a:noFill/>
          </a:ln>
        </p:spPr>
      </p:pic>
      <p:pic>
        <p:nvPicPr>
          <p:cNvPr descr="A screenshot of a video game&#10;&#10;Description automatically generated" id="497" name="Google Shape;497;p17"/>
          <p:cNvPicPr preferRelativeResize="0"/>
          <p:nvPr/>
        </p:nvPicPr>
        <p:blipFill rotWithShape="1">
          <a:blip r:embed="rId6">
            <a:alphaModFix/>
          </a:blip>
          <a:srcRect b="0" l="0" r="0" t="0"/>
          <a:stretch/>
        </p:blipFill>
        <p:spPr>
          <a:xfrm>
            <a:off x="305017" y="5185534"/>
            <a:ext cx="3988250" cy="1557909"/>
          </a:xfrm>
          <a:prstGeom prst="rect">
            <a:avLst/>
          </a:prstGeom>
          <a:noFill/>
          <a:ln>
            <a:noFill/>
          </a:ln>
        </p:spPr>
      </p:pic>
      <p:pic>
        <p:nvPicPr>
          <p:cNvPr descr="Une image contenant texte, capture d’écran, Police, Graphique&#10;&#10;Description générée automatiquement" id="498" name="Google Shape;498;p17"/>
          <p:cNvPicPr preferRelativeResize="0"/>
          <p:nvPr/>
        </p:nvPicPr>
        <p:blipFill rotWithShape="1">
          <a:blip r:embed="rId7">
            <a:alphaModFix/>
          </a:blip>
          <a:srcRect b="0" l="0" r="61769" t="0"/>
          <a:stretch/>
        </p:blipFill>
        <p:spPr>
          <a:xfrm>
            <a:off x="9862048" y="0"/>
            <a:ext cx="1128629" cy="496934"/>
          </a:xfrm>
          <a:prstGeom prst="rect">
            <a:avLst/>
          </a:prstGeom>
          <a:noFill/>
          <a:ln>
            <a:noFill/>
          </a:ln>
        </p:spPr>
      </p:pic>
      <p:pic>
        <p:nvPicPr>
          <p:cNvPr descr="Une image contenant texte, capture d’écran, Police, Graphique&#10;&#10;Description générée automatiquement" id="499" name="Google Shape;499;p17"/>
          <p:cNvPicPr preferRelativeResize="0"/>
          <p:nvPr/>
        </p:nvPicPr>
        <p:blipFill rotWithShape="1">
          <a:blip r:embed="rId7">
            <a:alphaModFix/>
          </a:blip>
          <a:srcRect b="0" l="64953" r="-987" t="0"/>
          <a:stretch/>
        </p:blipFill>
        <p:spPr>
          <a:xfrm>
            <a:off x="10990677" y="14498"/>
            <a:ext cx="1063811" cy="4969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4" name="Shape 504"/>
        <p:cNvGrpSpPr/>
        <p:nvPr/>
      </p:nvGrpSpPr>
      <p:grpSpPr>
        <a:xfrm>
          <a:off x="0" y="0"/>
          <a:ext cx="0" cy="0"/>
          <a:chOff x="0" y="0"/>
          <a:chExt cx="0" cy="0"/>
        </a:xfrm>
      </p:grpSpPr>
      <p:sp>
        <p:nvSpPr>
          <p:cNvPr id="505" name="Google Shape;505;p18"/>
          <p:cNvSpPr txBox="1"/>
          <p:nvPr/>
        </p:nvSpPr>
        <p:spPr>
          <a:xfrm>
            <a:off x="316701" y="655814"/>
            <a:ext cx="1059777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F4861"/>
              </a:buClr>
              <a:buSzPts val="2400"/>
              <a:buFont typeface="Arial"/>
              <a:buNone/>
            </a:pPr>
            <a:r>
              <a:rPr b="1" i="0" lang="en-US" sz="2400" u="none" cap="none" strike="noStrike">
                <a:solidFill>
                  <a:srgbClr val="0F4861"/>
                </a:solidFill>
                <a:latin typeface="Arial"/>
                <a:ea typeface="Arial"/>
                <a:cs typeface="Arial"/>
                <a:sym typeface="Arial"/>
              </a:rPr>
              <a:t>Example 2: Data standards for Ocean Forecasting (under development)</a:t>
            </a:r>
            <a:endParaRPr/>
          </a:p>
        </p:txBody>
      </p:sp>
      <p:sp>
        <p:nvSpPr>
          <p:cNvPr id="506" name="Google Shape;506;p18"/>
          <p:cNvSpPr txBox="1"/>
          <p:nvPr/>
        </p:nvSpPr>
        <p:spPr>
          <a:xfrm>
            <a:off x="1513800" y="3026735"/>
            <a:ext cx="991633" cy="652130"/>
          </a:xfrm>
          <a:prstGeom prst="rect">
            <a:avLst/>
          </a:prstGeom>
          <a:solidFill>
            <a:schemeClr val="lt1">
              <a:alpha val="73725"/>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rgbClr val="000000"/>
              </a:solidFill>
              <a:latin typeface="Arial"/>
              <a:ea typeface="Arial"/>
              <a:cs typeface="Arial"/>
              <a:sym typeface="Arial"/>
            </a:endParaRPr>
          </a:p>
        </p:txBody>
      </p:sp>
      <p:sp>
        <p:nvSpPr>
          <p:cNvPr id="507" name="Google Shape;507;p18"/>
          <p:cNvSpPr txBox="1"/>
          <p:nvPr/>
        </p:nvSpPr>
        <p:spPr>
          <a:xfrm>
            <a:off x="239583" y="2701487"/>
            <a:ext cx="3869710" cy="255454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104862"/>
              </a:buClr>
              <a:buSzPts val="2000"/>
              <a:buFont typeface="Arial"/>
              <a:buChar char="•"/>
            </a:pPr>
            <a:r>
              <a:rPr lang="en-US" sz="2000">
                <a:solidFill>
                  <a:srgbClr val="104862"/>
                </a:solidFill>
                <a:latin typeface="Arial"/>
                <a:ea typeface="Arial"/>
                <a:cs typeface="Arial"/>
                <a:sym typeface="Arial"/>
              </a:rPr>
              <a:t>Data standards are documented agreements on the representation, format, definition, structuring, tagging, transmission, manipulation, use, and management of data (not just “a NetDCF”)</a:t>
            </a:r>
            <a:endParaRPr b="0" i="0" sz="2400" u="none" cap="none" strike="noStrike">
              <a:solidFill>
                <a:srgbClr val="104862"/>
              </a:solidFill>
              <a:latin typeface="Arial"/>
              <a:ea typeface="Arial"/>
              <a:cs typeface="Arial"/>
              <a:sym typeface="Arial"/>
            </a:endParaRPr>
          </a:p>
        </p:txBody>
      </p:sp>
      <p:pic>
        <p:nvPicPr>
          <p:cNvPr descr="Target with solid fill" id="508" name="Google Shape;508;p18"/>
          <p:cNvPicPr preferRelativeResize="0"/>
          <p:nvPr/>
        </p:nvPicPr>
        <p:blipFill rotWithShape="1">
          <a:blip r:embed="rId3">
            <a:alphaModFix/>
          </a:blip>
          <a:srcRect b="0" l="0" r="0" t="0"/>
          <a:stretch/>
        </p:blipFill>
        <p:spPr>
          <a:xfrm>
            <a:off x="693430" y="1717336"/>
            <a:ext cx="658837" cy="658837"/>
          </a:xfrm>
          <a:prstGeom prst="rect">
            <a:avLst/>
          </a:prstGeom>
          <a:noFill/>
          <a:ln>
            <a:noFill/>
          </a:ln>
        </p:spPr>
      </p:pic>
      <p:sp>
        <p:nvSpPr>
          <p:cNvPr id="509" name="Google Shape;509;p18"/>
          <p:cNvSpPr txBox="1"/>
          <p:nvPr/>
        </p:nvSpPr>
        <p:spPr>
          <a:xfrm>
            <a:off x="1216563" y="1413607"/>
            <a:ext cx="2650357"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Best practices</a:t>
            </a:r>
            <a:endParaRPr/>
          </a:p>
          <a:p>
            <a:pPr indent="-285750" lvl="0" marL="285750" marR="0" rtl="0" algn="l">
              <a:spcBef>
                <a:spcPts val="0"/>
              </a:spcBef>
              <a:spcAft>
                <a:spcPts val="0"/>
              </a:spcAft>
              <a:buClr>
                <a:srgbClr val="FF0000"/>
              </a:buClr>
              <a:buSzPts val="1800"/>
              <a:buFont typeface="Courier New"/>
              <a:buChar char="o"/>
            </a:pPr>
            <a:r>
              <a:rPr lang="en-US" sz="1800">
                <a:solidFill>
                  <a:srgbClr val="FF0000"/>
                </a:solidFill>
                <a:latin typeface="Calibri"/>
                <a:ea typeface="Calibri"/>
                <a:cs typeface="Calibri"/>
                <a:sym typeface="Calibri"/>
              </a:rPr>
              <a:t>Data standards</a:t>
            </a:r>
            <a:endParaRPr/>
          </a:p>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Systems architecture </a:t>
            </a:r>
            <a:endParaRPr/>
          </a:p>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Ready to use tools</a:t>
            </a:r>
            <a:endParaRPr sz="1800">
              <a:solidFill>
                <a:schemeClr val="accent1"/>
              </a:solidFill>
              <a:latin typeface="Twentieth Century"/>
              <a:ea typeface="Twentieth Century"/>
              <a:cs typeface="Twentieth Century"/>
              <a:sym typeface="Twentieth Century"/>
            </a:endParaRPr>
          </a:p>
        </p:txBody>
      </p:sp>
      <p:pic>
        <p:nvPicPr>
          <p:cNvPr id="510" name="Google Shape;510;p18"/>
          <p:cNvPicPr preferRelativeResize="0"/>
          <p:nvPr/>
        </p:nvPicPr>
        <p:blipFill rotWithShape="1">
          <a:blip r:embed="rId4">
            <a:alphaModFix/>
          </a:blip>
          <a:srcRect b="0" l="0" r="0" t="0"/>
          <a:stretch/>
        </p:blipFill>
        <p:spPr>
          <a:xfrm>
            <a:off x="4649118" y="1394512"/>
            <a:ext cx="6723615" cy="4417901"/>
          </a:xfrm>
          <a:prstGeom prst="rect">
            <a:avLst/>
          </a:prstGeom>
          <a:noFill/>
          <a:ln>
            <a:noFill/>
          </a:ln>
        </p:spPr>
      </p:pic>
      <p:pic>
        <p:nvPicPr>
          <p:cNvPr id="511" name="Google Shape;511;p18"/>
          <p:cNvPicPr preferRelativeResize="0"/>
          <p:nvPr/>
        </p:nvPicPr>
        <p:blipFill rotWithShape="1">
          <a:blip r:embed="rId5">
            <a:alphaModFix/>
          </a:blip>
          <a:srcRect b="0" l="0" r="0" t="0"/>
          <a:stretch/>
        </p:blipFill>
        <p:spPr>
          <a:xfrm>
            <a:off x="0" y="1418363"/>
            <a:ext cx="12192000" cy="45719"/>
          </a:xfrm>
          <a:prstGeom prst="rect">
            <a:avLst/>
          </a:prstGeom>
          <a:noFill/>
          <a:ln>
            <a:noFill/>
          </a:ln>
        </p:spPr>
      </p:pic>
      <p:pic>
        <p:nvPicPr>
          <p:cNvPr descr="A screenshot of a video game&#10;&#10;Description automatically generated" id="512" name="Google Shape;512;p18"/>
          <p:cNvPicPr preferRelativeResize="0"/>
          <p:nvPr/>
        </p:nvPicPr>
        <p:blipFill rotWithShape="1">
          <a:blip r:embed="rId6">
            <a:alphaModFix/>
          </a:blip>
          <a:srcRect b="0" l="0" r="0" t="0"/>
          <a:stretch/>
        </p:blipFill>
        <p:spPr>
          <a:xfrm>
            <a:off x="305017" y="5185534"/>
            <a:ext cx="3988250" cy="1557909"/>
          </a:xfrm>
          <a:prstGeom prst="rect">
            <a:avLst/>
          </a:prstGeom>
          <a:noFill/>
          <a:ln>
            <a:noFill/>
          </a:ln>
        </p:spPr>
      </p:pic>
      <p:pic>
        <p:nvPicPr>
          <p:cNvPr descr="Une image contenant texte, capture d’écran, Police, Graphique&#10;&#10;Description générée automatiquement" id="513" name="Google Shape;513;p18"/>
          <p:cNvPicPr preferRelativeResize="0"/>
          <p:nvPr/>
        </p:nvPicPr>
        <p:blipFill rotWithShape="1">
          <a:blip r:embed="rId7">
            <a:alphaModFix/>
          </a:blip>
          <a:srcRect b="0" l="0" r="61769" t="0"/>
          <a:stretch/>
        </p:blipFill>
        <p:spPr>
          <a:xfrm>
            <a:off x="9862048" y="0"/>
            <a:ext cx="1128629" cy="496934"/>
          </a:xfrm>
          <a:prstGeom prst="rect">
            <a:avLst/>
          </a:prstGeom>
          <a:noFill/>
          <a:ln>
            <a:noFill/>
          </a:ln>
        </p:spPr>
      </p:pic>
      <p:pic>
        <p:nvPicPr>
          <p:cNvPr descr="Une image contenant texte, capture d’écran, Police, Graphique&#10;&#10;Description générée automatiquement" id="514" name="Google Shape;514;p18"/>
          <p:cNvPicPr preferRelativeResize="0"/>
          <p:nvPr/>
        </p:nvPicPr>
        <p:blipFill rotWithShape="1">
          <a:blip r:embed="rId7">
            <a:alphaModFix/>
          </a:blip>
          <a:srcRect b="0" l="64953" r="-987" t="0"/>
          <a:stretch/>
        </p:blipFill>
        <p:spPr>
          <a:xfrm>
            <a:off x="10990677" y="14498"/>
            <a:ext cx="1063811" cy="4969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9" name="Shape 519"/>
        <p:cNvGrpSpPr/>
        <p:nvPr/>
      </p:nvGrpSpPr>
      <p:grpSpPr>
        <a:xfrm>
          <a:off x="0" y="0"/>
          <a:ext cx="0" cy="0"/>
          <a:chOff x="0" y="0"/>
          <a:chExt cx="0" cy="0"/>
        </a:xfrm>
      </p:grpSpPr>
      <p:sp>
        <p:nvSpPr>
          <p:cNvPr id="520" name="Google Shape;520;p19"/>
          <p:cNvSpPr txBox="1"/>
          <p:nvPr/>
        </p:nvSpPr>
        <p:spPr>
          <a:xfrm>
            <a:off x="316701" y="655814"/>
            <a:ext cx="1002229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F4861"/>
              </a:buClr>
              <a:buSzPts val="3200"/>
              <a:buFont typeface="Arial"/>
              <a:buNone/>
            </a:pPr>
            <a:r>
              <a:rPr b="1" i="0" lang="en-US" sz="3200" u="none" cap="none" strike="noStrike">
                <a:solidFill>
                  <a:srgbClr val="0F4861"/>
                </a:solidFill>
                <a:latin typeface="Arial"/>
                <a:ea typeface="Arial"/>
                <a:cs typeface="Arial"/>
                <a:sym typeface="Arial"/>
              </a:rPr>
              <a:t>Example 3: The OceanPrediction DCC architecture</a:t>
            </a:r>
            <a:endParaRPr/>
          </a:p>
        </p:txBody>
      </p:sp>
      <p:sp>
        <p:nvSpPr>
          <p:cNvPr id="521" name="Google Shape;521;p19"/>
          <p:cNvSpPr txBox="1"/>
          <p:nvPr/>
        </p:nvSpPr>
        <p:spPr>
          <a:xfrm>
            <a:off x="1513800" y="3026735"/>
            <a:ext cx="991633" cy="652130"/>
          </a:xfrm>
          <a:prstGeom prst="rect">
            <a:avLst/>
          </a:prstGeom>
          <a:solidFill>
            <a:schemeClr val="lt1">
              <a:alpha val="73725"/>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rgbClr val="000000"/>
              </a:solidFill>
              <a:latin typeface="Arial"/>
              <a:ea typeface="Arial"/>
              <a:cs typeface="Arial"/>
              <a:sym typeface="Arial"/>
            </a:endParaRPr>
          </a:p>
        </p:txBody>
      </p:sp>
      <p:pic>
        <p:nvPicPr>
          <p:cNvPr descr="Target with solid fill" id="522" name="Google Shape;522;p19"/>
          <p:cNvPicPr preferRelativeResize="0"/>
          <p:nvPr/>
        </p:nvPicPr>
        <p:blipFill rotWithShape="1">
          <a:blip r:embed="rId3">
            <a:alphaModFix/>
          </a:blip>
          <a:srcRect b="0" l="0" r="0" t="0"/>
          <a:stretch/>
        </p:blipFill>
        <p:spPr>
          <a:xfrm>
            <a:off x="693430" y="1717336"/>
            <a:ext cx="658837" cy="658837"/>
          </a:xfrm>
          <a:prstGeom prst="rect">
            <a:avLst/>
          </a:prstGeom>
          <a:noFill/>
          <a:ln>
            <a:noFill/>
          </a:ln>
        </p:spPr>
      </p:pic>
      <p:sp>
        <p:nvSpPr>
          <p:cNvPr id="523" name="Google Shape;523;p19"/>
          <p:cNvSpPr txBox="1"/>
          <p:nvPr/>
        </p:nvSpPr>
        <p:spPr>
          <a:xfrm>
            <a:off x="1216563" y="1413607"/>
            <a:ext cx="2650357"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Best practices</a:t>
            </a:r>
            <a:endParaRPr/>
          </a:p>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Data standards</a:t>
            </a:r>
            <a:endParaRPr/>
          </a:p>
          <a:p>
            <a:pPr indent="-285750" lvl="0" marL="285750" marR="0" rtl="0" algn="l">
              <a:spcBef>
                <a:spcPts val="0"/>
              </a:spcBef>
              <a:spcAft>
                <a:spcPts val="0"/>
              </a:spcAft>
              <a:buClr>
                <a:srgbClr val="FF0000"/>
              </a:buClr>
              <a:buSzPts val="1800"/>
              <a:buFont typeface="Courier New"/>
              <a:buChar char="o"/>
            </a:pPr>
            <a:r>
              <a:rPr lang="en-US" sz="1800">
                <a:solidFill>
                  <a:srgbClr val="FF0000"/>
                </a:solidFill>
                <a:latin typeface="Calibri"/>
                <a:ea typeface="Calibri"/>
                <a:cs typeface="Calibri"/>
                <a:sym typeface="Calibri"/>
              </a:rPr>
              <a:t>Systems architecture </a:t>
            </a:r>
            <a:endParaRPr/>
          </a:p>
          <a:p>
            <a:pPr indent="-285750" lvl="0" marL="285750" marR="0" rtl="0" algn="l">
              <a:spcBef>
                <a:spcPts val="0"/>
              </a:spcBef>
              <a:spcAft>
                <a:spcPts val="0"/>
              </a:spcAft>
              <a:buClr>
                <a:schemeClr val="accent1"/>
              </a:buClr>
              <a:buSzPts val="1800"/>
              <a:buFont typeface="Courier New"/>
              <a:buChar char="o"/>
            </a:pPr>
            <a:r>
              <a:rPr lang="en-US" sz="1800">
                <a:solidFill>
                  <a:schemeClr val="accent1"/>
                </a:solidFill>
                <a:latin typeface="Calibri"/>
                <a:ea typeface="Calibri"/>
                <a:cs typeface="Calibri"/>
                <a:sym typeface="Calibri"/>
              </a:rPr>
              <a:t>Ready to use tools</a:t>
            </a:r>
            <a:endParaRPr sz="1800">
              <a:solidFill>
                <a:schemeClr val="accent1"/>
              </a:solidFill>
              <a:latin typeface="Twentieth Century"/>
              <a:ea typeface="Twentieth Century"/>
              <a:cs typeface="Twentieth Century"/>
              <a:sym typeface="Twentieth Century"/>
            </a:endParaRPr>
          </a:p>
        </p:txBody>
      </p:sp>
      <p:pic>
        <p:nvPicPr>
          <p:cNvPr id="524" name="Google Shape;524;p19"/>
          <p:cNvPicPr preferRelativeResize="0"/>
          <p:nvPr/>
        </p:nvPicPr>
        <p:blipFill rotWithShape="1">
          <a:blip r:embed="rId4">
            <a:alphaModFix/>
          </a:blip>
          <a:srcRect b="0" l="0" r="0" t="0"/>
          <a:stretch/>
        </p:blipFill>
        <p:spPr>
          <a:xfrm>
            <a:off x="6028826" y="2113502"/>
            <a:ext cx="5659724" cy="3505099"/>
          </a:xfrm>
          <a:prstGeom prst="rect">
            <a:avLst/>
          </a:prstGeom>
          <a:noFill/>
          <a:ln>
            <a:noFill/>
          </a:ln>
          <a:effectLst>
            <a:outerShdw blurRad="292100" rotWithShape="0" algn="tl" dir="2700000" dist="139700">
              <a:srgbClr val="333333">
                <a:alpha val="64705"/>
              </a:srgbClr>
            </a:outerShdw>
          </a:effectLst>
        </p:spPr>
      </p:pic>
      <p:pic>
        <p:nvPicPr>
          <p:cNvPr id="525" name="Google Shape;525;p19"/>
          <p:cNvPicPr preferRelativeResize="0"/>
          <p:nvPr/>
        </p:nvPicPr>
        <p:blipFill rotWithShape="1">
          <a:blip r:embed="rId5">
            <a:alphaModFix/>
          </a:blip>
          <a:srcRect b="0" l="0" r="0" t="0"/>
          <a:stretch/>
        </p:blipFill>
        <p:spPr>
          <a:xfrm>
            <a:off x="4390053" y="1413607"/>
            <a:ext cx="5659723" cy="3466731"/>
          </a:xfrm>
          <a:prstGeom prst="rect">
            <a:avLst/>
          </a:prstGeom>
          <a:noFill/>
          <a:ln>
            <a:noFill/>
          </a:ln>
          <a:effectLst>
            <a:outerShdw blurRad="292100" rotWithShape="0" algn="tl" dir="2700000" dist="139700">
              <a:srgbClr val="333333">
                <a:alpha val="64705"/>
              </a:srgbClr>
            </a:outerShdw>
          </a:effectLst>
        </p:spPr>
      </p:pic>
      <p:sp>
        <p:nvSpPr>
          <p:cNvPr id="526" name="Google Shape;526;p19"/>
          <p:cNvSpPr txBox="1"/>
          <p:nvPr/>
        </p:nvSpPr>
        <p:spPr>
          <a:xfrm>
            <a:off x="239582" y="2745234"/>
            <a:ext cx="3627338" cy="236988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104862"/>
              </a:buClr>
              <a:buSzPts val="2000"/>
              <a:buFont typeface="Arial"/>
              <a:buChar char="•"/>
            </a:pPr>
            <a:r>
              <a:rPr lang="en-US" sz="2000">
                <a:solidFill>
                  <a:srgbClr val="104862"/>
                </a:solidFill>
                <a:latin typeface="Arial"/>
                <a:ea typeface="Arial"/>
                <a:cs typeface="Arial"/>
                <a:sym typeface="Arial"/>
              </a:rPr>
              <a:t>Wiring diagrams to build a system</a:t>
            </a:r>
            <a:endParaRPr b="0" i="0" sz="2000" u="none" cap="none" strike="noStrike">
              <a:solidFill>
                <a:srgbClr val="104862"/>
              </a:solidFill>
              <a:latin typeface="Arial"/>
              <a:ea typeface="Arial"/>
              <a:cs typeface="Arial"/>
              <a:sym typeface="Arial"/>
            </a:endParaRPr>
          </a:p>
          <a:p>
            <a:pPr indent="-342900" lvl="2" marL="914400" marR="0" rtl="0" algn="l">
              <a:spcBef>
                <a:spcPts val="0"/>
              </a:spcBef>
              <a:spcAft>
                <a:spcPts val="0"/>
              </a:spcAft>
              <a:buClr>
                <a:srgbClr val="104862"/>
              </a:buClr>
              <a:buSzPts val="1800"/>
              <a:buFont typeface="Courier New"/>
              <a:buChar char="o"/>
            </a:pPr>
            <a:r>
              <a:rPr b="0" i="0" lang="en-US" sz="1800" u="none" cap="none" strike="noStrike">
                <a:solidFill>
                  <a:srgbClr val="104862"/>
                </a:solidFill>
                <a:latin typeface="Arial"/>
                <a:ea typeface="Arial"/>
                <a:cs typeface="Arial"/>
                <a:sym typeface="Arial"/>
              </a:rPr>
              <a:t>Including connection with DTO</a:t>
            </a:r>
            <a:endParaRPr/>
          </a:p>
          <a:p>
            <a:pPr indent="-342900" lvl="2" marL="914400" marR="0" rtl="0" algn="l">
              <a:spcBef>
                <a:spcPts val="0"/>
              </a:spcBef>
              <a:spcAft>
                <a:spcPts val="0"/>
              </a:spcAft>
              <a:buClr>
                <a:srgbClr val="104862"/>
              </a:buClr>
              <a:buSzPts val="1800"/>
              <a:buFont typeface="Courier New"/>
              <a:buChar char="o"/>
            </a:pPr>
            <a:r>
              <a:rPr b="0" i="0" lang="en-US" sz="1800" u="none" cap="none" strike="noStrike">
                <a:solidFill>
                  <a:srgbClr val="104862"/>
                </a:solidFill>
                <a:latin typeface="Arial"/>
                <a:ea typeface="Arial"/>
                <a:cs typeface="Arial"/>
                <a:sym typeface="Arial"/>
              </a:rPr>
              <a:t>Bases on tools and data standards</a:t>
            </a:r>
            <a:endParaRPr/>
          </a:p>
          <a:p>
            <a:pPr indent="-342900" lvl="2" marL="914400" marR="0" rtl="0" algn="l">
              <a:spcBef>
                <a:spcPts val="0"/>
              </a:spcBef>
              <a:spcAft>
                <a:spcPts val="0"/>
              </a:spcAft>
              <a:buClr>
                <a:srgbClr val="104862"/>
              </a:buClr>
              <a:buSzPts val="1800"/>
              <a:buFont typeface="Courier New"/>
              <a:buChar char="o"/>
            </a:pPr>
            <a:r>
              <a:rPr b="0" i="0" lang="en-US" sz="1800" u="none" cap="none" strike="noStrike">
                <a:solidFill>
                  <a:srgbClr val="104862"/>
                </a:solidFill>
                <a:latin typeface="Arial"/>
                <a:ea typeface="Arial"/>
                <a:cs typeface="Arial"/>
                <a:sym typeface="Arial"/>
              </a:rPr>
              <a:t>Actual software to be developed</a:t>
            </a:r>
            <a:endParaRPr/>
          </a:p>
        </p:txBody>
      </p:sp>
      <p:pic>
        <p:nvPicPr>
          <p:cNvPr id="527" name="Google Shape;527;p19"/>
          <p:cNvPicPr preferRelativeResize="0"/>
          <p:nvPr/>
        </p:nvPicPr>
        <p:blipFill rotWithShape="1">
          <a:blip r:embed="rId6">
            <a:alphaModFix/>
          </a:blip>
          <a:srcRect b="0" l="0" r="0" t="0"/>
          <a:stretch/>
        </p:blipFill>
        <p:spPr>
          <a:xfrm>
            <a:off x="0" y="1418363"/>
            <a:ext cx="12192000" cy="45719"/>
          </a:xfrm>
          <a:prstGeom prst="rect">
            <a:avLst/>
          </a:prstGeom>
          <a:noFill/>
          <a:ln>
            <a:noFill/>
          </a:ln>
        </p:spPr>
      </p:pic>
      <p:pic>
        <p:nvPicPr>
          <p:cNvPr descr="A screenshot of a video game&#10;&#10;Description automatically generated" id="528" name="Google Shape;528;p19"/>
          <p:cNvPicPr preferRelativeResize="0"/>
          <p:nvPr/>
        </p:nvPicPr>
        <p:blipFill rotWithShape="1">
          <a:blip r:embed="rId7">
            <a:alphaModFix/>
          </a:blip>
          <a:srcRect b="0" l="0" r="0" t="0"/>
          <a:stretch/>
        </p:blipFill>
        <p:spPr>
          <a:xfrm>
            <a:off x="305017" y="5185534"/>
            <a:ext cx="3988250" cy="1557909"/>
          </a:xfrm>
          <a:prstGeom prst="rect">
            <a:avLst/>
          </a:prstGeom>
          <a:noFill/>
          <a:ln>
            <a:noFill/>
          </a:ln>
        </p:spPr>
      </p:pic>
      <p:pic>
        <p:nvPicPr>
          <p:cNvPr descr="Une image contenant texte, capture d’écran, Police, Graphique&#10;&#10;Description générée automatiquement" id="529" name="Google Shape;529;p19"/>
          <p:cNvPicPr preferRelativeResize="0"/>
          <p:nvPr/>
        </p:nvPicPr>
        <p:blipFill rotWithShape="1">
          <a:blip r:embed="rId8">
            <a:alphaModFix/>
          </a:blip>
          <a:srcRect b="0" l="0" r="61769" t="0"/>
          <a:stretch/>
        </p:blipFill>
        <p:spPr>
          <a:xfrm>
            <a:off x="9862048" y="0"/>
            <a:ext cx="1128629" cy="496934"/>
          </a:xfrm>
          <a:prstGeom prst="rect">
            <a:avLst/>
          </a:prstGeom>
          <a:noFill/>
          <a:ln>
            <a:noFill/>
          </a:ln>
        </p:spPr>
      </p:pic>
      <p:pic>
        <p:nvPicPr>
          <p:cNvPr descr="Une image contenant texte, capture d’écran, Police, Graphique&#10;&#10;Description générée automatiquement" id="530" name="Google Shape;530;p19"/>
          <p:cNvPicPr preferRelativeResize="0"/>
          <p:nvPr/>
        </p:nvPicPr>
        <p:blipFill rotWithShape="1">
          <a:blip r:embed="rId8">
            <a:alphaModFix/>
          </a:blip>
          <a:srcRect b="0" l="64953" r="-987" t="0"/>
          <a:stretch/>
        </p:blipFill>
        <p:spPr>
          <a:xfrm>
            <a:off x="10990677" y="14498"/>
            <a:ext cx="1063811" cy="4969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
          <p:cNvSpPr txBox="1"/>
          <p:nvPr>
            <p:ph type="ctrTitle"/>
          </p:nvPr>
        </p:nvSpPr>
        <p:spPr>
          <a:xfrm>
            <a:off x="1097280" y="763714"/>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chemeClr val="lt1"/>
              </a:buClr>
              <a:buSzPts val="8000"/>
              <a:buFont typeface="Twentieth Century"/>
              <a:buNone/>
            </a:pPr>
            <a:r>
              <a:rPr b="1" lang="en-US"/>
              <a:t>PART 1 - VISION 2030 DECADE CHALLENGE 8 </a:t>
            </a:r>
            <a:endParaRPr b="1"/>
          </a:p>
        </p:txBody>
      </p:sp>
      <p:sp>
        <p:nvSpPr>
          <p:cNvPr id="137" name="Google Shape;137;p2"/>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t/>
            </a:r>
            <a:endParaRPr/>
          </a:p>
        </p:txBody>
      </p:sp>
      <p:pic>
        <p:nvPicPr>
          <p:cNvPr id="138" name="Google Shape;138;p2"/>
          <p:cNvPicPr preferRelativeResize="0"/>
          <p:nvPr/>
        </p:nvPicPr>
        <p:blipFill rotWithShape="1">
          <a:blip r:embed="rId3">
            <a:alphaModFix/>
          </a:blip>
          <a:srcRect b="0" l="0" r="0" t="0"/>
          <a:stretch/>
        </p:blipFill>
        <p:spPr>
          <a:xfrm>
            <a:off x="4294290" y="263318"/>
            <a:ext cx="1931699" cy="749300"/>
          </a:xfrm>
          <a:prstGeom prst="rect">
            <a:avLst/>
          </a:prstGeom>
          <a:noFill/>
          <a:ln>
            <a:noFill/>
          </a:ln>
        </p:spPr>
      </p:pic>
      <p:pic>
        <p:nvPicPr>
          <p:cNvPr descr="A logo with a globe and text&#10;&#10;Description automatically generated" id="139" name="Google Shape;139;p2"/>
          <p:cNvPicPr preferRelativeResize="0"/>
          <p:nvPr/>
        </p:nvPicPr>
        <p:blipFill rotWithShape="1">
          <a:blip r:embed="rId4">
            <a:alphaModFix/>
          </a:blip>
          <a:srcRect b="30805" l="6205" r="6140" t="35911"/>
          <a:stretch/>
        </p:blipFill>
        <p:spPr>
          <a:xfrm>
            <a:off x="6153207" y="416061"/>
            <a:ext cx="1432409" cy="5620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20"/>
          <p:cNvSpPr txBox="1"/>
          <p:nvPr>
            <p:ph type="ctrTitle"/>
          </p:nvPr>
        </p:nvSpPr>
        <p:spPr>
          <a:xfrm>
            <a:off x="251105" y="1504874"/>
            <a:ext cx="5603350" cy="1411046"/>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chemeClr val="lt1"/>
              </a:buClr>
              <a:buSzPts val="6000"/>
              <a:buFont typeface="Arial"/>
              <a:buNone/>
            </a:pPr>
            <a:r>
              <a:rPr i="1" lang="en-US" sz="6000">
                <a:latin typeface="Arial"/>
                <a:ea typeface="Arial"/>
                <a:cs typeface="Arial"/>
                <a:sym typeface="Arial"/>
              </a:rPr>
              <a:t>THE END…</a:t>
            </a:r>
            <a:endParaRPr i="1" sz="6000"/>
          </a:p>
        </p:txBody>
      </p:sp>
      <p:grpSp>
        <p:nvGrpSpPr>
          <p:cNvPr id="537" name="Google Shape;537;p20"/>
          <p:cNvGrpSpPr/>
          <p:nvPr/>
        </p:nvGrpSpPr>
        <p:grpSpPr>
          <a:xfrm>
            <a:off x="6035040" y="1253582"/>
            <a:ext cx="6105560" cy="3063417"/>
            <a:chOff x="5416240" y="2598235"/>
            <a:chExt cx="6667500" cy="3345366"/>
          </a:xfrm>
        </p:grpSpPr>
        <p:pic>
          <p:nvPicPr>
            <p:cNvPr id="538" name="Google Shape;538;p20"/>
            <p:cNvPicPr preferRelativeResize="0"/>
            <p:nvPr/>
          </p:nvPicPr>
          <p:blipFill rotWithShape="1">
            <a:blip r:embed="rId3">
              <a:alphaModFix/>
            </a:blip>
            <a:srcRect b="13038" l="0" r="0" t="10014"/>
            <a:stretch/>
          </p:blipFill>
          <p:spPr>
            <a:xfrm>
              <a:off x="5416240" y="2598235"/>
              <a:ext cx="6667500" cy="3345366"/>
            </a:xfrm>
            <a:prstGeom prst="rect">
              <a:avLst/>
            </a:prstGeom>
            <a:noFill/>
            <a:ln>
              <a:noFill/>
            </a:ln>
          </p:spPr>
        </p:pic>
        <p:sp>
          <p:nvSpPr>
            <p:cNvPr id="539" name="Google Shape;539;p20"/>
            <p:cNvSpPr/>
            <p:nvPr/>
          </p:nvSpPr>
          <p:spPr>
            <a:xfrm>
              <a:off x="5550054" y="2692124"/>
              <a:ext cx="234500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Twentieth Century"/>
                  <a:ea typeface="Twentieth Century"/>
                  <a:cs typeface="Twentieth Century"/>
                  <a:sym typeface="Twentieth Century"/>
                </a:rPr>
                <a:t>So much time and so little to do. Wait a minute. Strike that. Reverse it.</a:t>
              </a:r>
              <a:endParaRPr/>
            </a:p>
          </p:txBody>
        </p:sp>
      </p:grpSp>
      <p:pic>
        <p:nvPicPr>
          <p:cNvPr id="540" name="Google Shape;540;p20"/>
          <p:cNvPicPr preferRelativeResize="0"/>
          <p:nvPr/>
        </p:nvPicPr>
        <p:blipFill rotWithShape="1">
          <a:blip r:embed="rId4">
            <a:alphaModFix/>
          </a:blip>
          <a:srcRect b="0" l="0" r="0" t="0"/>
          <a:stretch/>
        </p:blipFill>
        <p:spPr>
          <a:xfrm>
            <a:off x="44028" y="3429000"/>
            <a:ext cx="5964886" cy="2763052"/>
          </a:xfrm>
          <a:prstGeom prst="rect">
            <a:avLst/>
          </a:prstGeom>
          <a:noFill/>
          <a:ln>
            <a:noFill/>
          </a:ln>
        </p:spPr>
      </p:pic>
      <p:sp>
        <p:nvSpPr>
          <p:cNvPr id="541" name="Google Shape;541;p20"/>
          <p:cNvSpPr txBox="1"/>
          <p:nvPr/>
        </p:nvSpPr>
        <p:spPr>
          <a:xfrm>
            <a:off x="6814589" y="4781007"/>
            <a:ext cx="5603350" cy="1411046"/>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6000"/>
              <a:buFont typeface="Arial"/>
              <a:buNone/>
            </a:pPr>
            <a:r>
              <a:rPr i="1" lang="en-US" sz="6000" cap="none">
                <a:solidFill>
                  <a:schemeClr val="lt1"/>
                </a:solidFill>
                <a:latin typeface="Arial"/>
                <a:ea typeface="Arial"/>
                <a:cs typeface="Arial"/>
                <a:sym typeface="Arial"/>
              </a:rPr>
              <a:t>…OF THE BEGINNING</a:t>
            </a:r>
            <a:endParaRPr i="1" sz="6000" cap="none">
              <a:solidFill>
                <a:schemeClr val="lt1"/>
              </a:solidFill>
              <a:latin typeface="Twentieth Century"/>
              <a:ea typeface="Twentieth Century"/>
              <a:cs typeface="Twentieth Century"/>
              <a:sym typeface="Twentieth Century"/>
            </a:endParaRPr>
          </a:p>
        </p:txBody>
      </p:sp>
      <p:pic>
        <p:nvPicPr>
          <p:cNvPr descr="Une image contenant texte, capture d’écran, Police, Graphique&#10;&#10;Description générée automatiquement" id="542" name="Google Shape;542;p20"/>
          <p:cNvPicPr preferRelativeResize="0"/>
          <p:nvPr/>
        </p:nvPicPr>
        <p:blipFill rotWithShape="1">
          <a:blip r:embed="rId5">
            <a:alphaModFix/>
          </a:blip>
          <a:srcRect b="0" l="0" r="61769" t="0"/>
          <a:stretch/>
        </p:blipFill>
        <p:spPr>
          <a:xfrm>
            <a:off x="5485235" y="186215"/>
            <a:ext cx="2118244" cy="932660"/>
          </a:xfrm>
          <a:prstGeom prst="rect">
            <a:avLst/>
          </a:prstGeom>
          <a:noFill/>
          <a:ln>
            <a:noFill/>
          </a:ln>
        </p:spPr>
      </p:pic>
      <p:pic>
        <p:nvPicPr>
          <p:cNvPr descr="A logo with a globe and text&#10;&#10;Description automatically generated" id="543" name="Google Shape;543;p20"/>
          <p:cNvPicPr preferRelativeResize="0"/>
          <p:nvPr/>
        </p:nvPicPr>
        <p:blipFill rotWithShape="1">
          <a:blip r:embed="rId6">
            <a:alphaModFix/>
          </a:blip>
          <a:srcRect b="30805" l="6205" r="6140" t="35911"/>
          <a:stretch/>
        </p:blipFill>
        <p:spPr>
          <a:xfrm>
            <a:off x="10270403" y="191947"/>
            <a:ext cx="1921598" cy="9269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
          <p:cNvSpPr/>
          <p:nvPr/>
        </p:nvSpPr>
        <p:spPr>
          <a:xfrm>
            <a:off x="6514" y="3281965"/>
            <a:ext cx="12183687" cy="260302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146" name="Google Shape;146;p3"/>
          <p:cNvSpPr/>
          <p:nvPr/>
        </p:nvSpPr>
        <p:spPr>
          <a:xfrm>
            <a:off x="-1191" y="1177677"/>
            <a:ext cx="12191392" cy="1829684"/>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147" name="Google Shape;147;p3"/>
          <p:cNvSpPr/>
          <p:nvPr/>
        </p:nvSpPr>
        <p:spPr>
          <a:xfrm>
            <a:off x="-1799" y="-12724"/>
            <a:ext cx="12192000" cy="1175639"/>
          </a:xfrm>
          <a:prstGeom prst="rect">
            <a:avLst/>
          </a:prstGeom>
          <a:solidFill>
            <a:srgbClr val="005C6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pic>
        <p:nvPicPr>
          <p:cNvPr id="148" name="Google Shape;148;p3"/>
          <p:cNvPicPr preferRelativeResize="0"/>
          <p:nvPr/>
        </p:nvPicPr>
        <p:blipFill rotWithShape="1">
          <a:blip r:embed="rId3">
            <a:alphaModFix/>
          </a:blip>
          <a:srcRect b="0" l="0" r="0" t="0"/>
          <a:stretch/>
        </p:blipFill>
        <p:spPr>
          <a:xfrm>
            <a:off x="309586" y="6024414"/>
            <a:ext cx="1125167" cy="673829"/>
          </a:xfrm>
          <a:prstGeom prst="rect">
            <a:avLst/>
          </a:prstGeom>
          <a:noFill/>
          <a:ln>
            <a:noFill/>
          </a:ln>
        </p:spPr>
      </p:pic>
      <p:sp>
        <p:nvSpPr>
          <p:cNvPr id="149" name="Google Shape;149;p3"/>
          <p:cNvSpPr txBox="1"/>
          <p:nvPr/>
        </p:nvSpPr>
        <p:spPr>
          <a:xfrm>
            <a:off x="1813422" y="6194766"/>
            <a:ext cx="95728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000"/>
              <a:buFont typeface="Arial"/>
              <a:buNone/>
            </a:pPr>
            <a:r>
              <a:rPr lang="en-US" sz="1000">
                <a:solidFill>
                  <a:schemeClr val="lt1"/>
                </a:solidFill>
                <a:latin typeface="Arial"/>
                <a:ea typeface="Arial"/>
                <a:cs typeface="Arial"/>
                <a:sym typeface="Arial"/>
              </a:rPr>
              <a:t>YOUR LOGO HERE</a:t>
            </a:r>
            <a:endParaRPr sz="1800">
              <a:solidFill>
                <a:schemeClr val="dk1"/>
              </a:solidFill>
              <a:latin typeface="Twentieth Century"/>
              <a:ea typeface="Twentieth Century"/>
              <a:cs typeface="Twentieth Century"/>
              <a:sym typeface="Twentieth Century"/>
            </a:endParaRPr>
          </a:p>
        </p:txBody>
      </p:sp>
      <p:sp>
        <p:nvSpPr>
          <p:cNvPr id="150" name="Google Shape;150;p3"/>
          <p:cNvSpPr/>
          <p:nvPr/>
        </p:nvSpPr>
        <p:spPr>
          <a:xfrm>
            <a:off x="1781928" y="6211242"/>
            <a:ext cx="1020279" cy="348039"/>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151" name="Google Shape;151;p3"/>
          <p:cNvSpPr/>
          <p:nvPr/>
        </p:nvSpPr>
        <p:spPr>
          <a:xfrm>
            <a:off x="-2381" y="1108981"/>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152" name="Google Shape;152;p3"/>
          <p:cNvSpPr/>
          <p:nvPr/>
        </p:nvSpPr>
        <p:spPr>
          <a:xfrm>
            <a:off x="247135" y="337751"/>
            <a:ext cx="329514" cy="954107"/>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153" name="Google Shape;153;p3"/>
          <p:cNvSpPr txBox="1"/>
          <p:nvPr/>
        </p:nvSpPr>
        <p:spPr>
          <a:xfrm>
            <a:off x="548368" y="292998"/>
            <a:ext cx="9383065" cy="815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2700"/>
              <a:buFont typeface="Arial"/>
              <a:buNone/>
            </a:pPr>
            <a:r>
              <a:rPr b="1" lang="en-US" sz="2700">
                <a:solidFill>
                  <a:schemeClr val="lt1"/>
                </a:solidFill>
                <a:latin typeface="Arial"/>
                <a:ea typeface="Arial"/>
                <a:cs typeface="Arial"/>
                <a:sym typeface="Arial"/>
              </a:rPr>
              <a:t>UN Ocean Decade Vision 2030 Working Group 8</a:t>
            </a:r>
            <a:endParaRPr sz="1800">
              <a:solidFill>
                <a:schemeClr val="dk1"/>
              </a:solidFill>
              <a:latin typeface="Arial"/>
              <a:ea typeface="Arial"/>
              <a:cs typeface="Arial"/>
              <a:sym typeface="Arial"/>
            </a:endParaRPr>
          </a:p>
          <a:p>
            <a:pPr indent="0" lvl="0" marL="0" marR="0" rtl="0" algn="l">
              <a:spcBef>
                <a:spcPts val="0"/>
              </a:spcBef>
              <a:spcAft>
                <a:spcPts val="0"/>
              </a:spcAft>
              <a:buClr>
                <a:schemeClr val="lt1"/>
              </a:buClr>
              <a:buSzPts val="2000"/>
              <a:buFont typeface="Arial"/>
              <a:buNone/>
            </a:pPr>
            <a:r>
              <a:rPr i="1" lang="en-US" sz="2000">
                <a:solidFill>
                  <a:schemeClr val="lt1"/>
                </a:solidFill>
                <a:latin typeface="Arial"/>
                <a:ea typeface="Arial"/>
                <a:cs typeface="Arial"/>
                <a:sym typeface="Arial"/>
              </a:rPr>
              <a:t>Challenge 8: Create a digital representation of the Ocean</a:t>
            </a:r>
            <a:endParaRPr i="1" sz="2000">
              <a:solidFill>
                <a:schemeClr val="lt1"/>
              </a:solidFill>
              <a:latin typeface="Arial"/>
              <a:ea typeface="Arial"/>
              <a:cs typeface="Arial"/>
              <a:sym typeface="Arial"/>
            </a:endParaRPr>
          </a:p>
        </p:txBody>
      </p:sp>
      <p:sp>
        <p:nvSpPr>
          <p:cNvPr id="154" name="Google Shape;154;p3"/>
          <p:cNvSpPr txBox="1"/>
          <p:nvPr/>
        </p:nvSpPr>
        <p:spPr>
          <a:xfrm>
            <a:off x="3425370" y="1404825"/>
            <a:ext cx="8246571"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2000"/>
              <a:buFont typeface="Arial"/>
              <a:buNone/>
            </a:pPr>
            <a:r>
              <a:rPr i="1" lang="en-US" sz="2000">
                <a:solidFill>
                  <a:schemeClr val="lt1"/>
                </a:solidFill>
                <a:latin typeface="Arial"/>
                <a:ea typeface="Arial"/>
                <a:cs typeface="Arial"/>
                <a:sym typeface="Arial"/>
              </a:rPr>
              <a:t>Through multi-stakeholder collaboration, develop a </a:t>
            </a:r>
            <a:r>
              <a:rPr b="1" i="1" lang="en-US" sz="2000">
                <a:solidFill>
                  <a:schemeClr val="lt1"/>
                </a:solidFill>
                <a:latin typeface="Arial"/>
                <a:ea typeface="Arial"/>
                <a:cs typeface="Arial"/>
                <a:sym typeface="Arial"/>
              </a:rPr>
              <a:t>comprehensive digital representation of the ocean</a:t>
            </a:r>
            <a:r>
              <a:rPr i="1" lang="en-US" sz="2000">
                <a:solidFill>
                  <a:schemeClr val="lt1"/>
                </a:solidFill>
                <a:latin typeface="Arial"/>
                <a:ea typeface="Arial"/>
                <a:cs typeface="Arial"/>
                <a:sym typeface="Arial"/>
              </a:rPr>
              <a:t>, including a </a:t>
            </a:r>
            <a:r>
              <a:rPr b="1" i="1" lang="en-US" sz="2000">
                <a:solidFill>
                  <a:schemeClr val="lt1"/>
                </a:solidFill>
                <a:latin typeface="Arial"/>
                <a:ea typeface="Arial"/>
                <a:cs typeface="Arial"/>
                <a:sym typeface="Arial"/>
              </a:rPr>
              <a:t>dynamic ocean map</a:t>
            </a:r>
            <a:r>
              <a:rPr i="1" lang="en-US" sz="2000">
                <a:solidFill>
                  <a:schemeClr val="lt1"/>
                </a:solidFill>
                <a:latin typeface="Arial"/>
                <a:ea typeface="Arial"/>
                <a:cs typeface="Arial"/>
                <a:sym typeface="Arial"/>
              </a:rPr>
              <a:t>, which provides free and open access to explore, discover and visualize data and information on the past, current, and future state of the ocean.</a:t>
            </a:r>
            <a:endParaRPr sz="1800">
              <a:solidFill>
                <a:schemeClr val="dk1"/>
              </a:solidFill>
              <a:latin typeface="Arial"/>
              <a:ea typeface="Arial"/>
              <a:cs typeface="Arial"/>
              <a:sym typeface="Arial"/>
            </a:endParaRPr>
          </a:p>
        </p:txBody>
      </p:sp>
      <p:sp>
        <p:nvSpPr>
          <p:cNvPr id="155" name="Google Shape;155;p3"/>
          <p:cNvSpPr/>
          <p:nvPr/>
        </p:nvSpPr>
        <p:spPr>
          <a:xfrm>
            <a:off x="-2381" y="5861274"/>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156" name="Google Shape;156;p3"/>
          <p:cNvSpPr/>
          <p:nvPr/>
        </p:nvSpPr>
        <p:spPr>
          <a:xfrm>
            <a:off x="247135" y="5857487"/>
            <a:ext cx="329514" cy="78748"/>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pic>
        <p:nvPicPr>
          <p:cNvPr descr="A group of people running in the snow&#10;&#10;Description automatically generated" id="157" name="Google Shape;157;p3"/>
          <p:cNvPicPr preferRelativeResize="0"/>
          <p:nvPr/>
        </p:nvPicPr>
        <p:blipFill rotWithShape="1">
          <a:blip r:embed="rId4">
            <a:alphaModFix/>
          </a:blip>
          <a:srcRect b="0" l="0" r="0" t="0"/>
          <a:stretch/>
        </p:blipFill>
        <p:spPr>
          <a:xfrm>
            <a:off x="7544185" y="3420453"/>
            <a:ext cx="1260000" cy="1260000"/>
          </a:xfrm>
          <a:prstGeom prst="rect">
            <a:avLst/>
          </a:prstGeom>
          <a:noFill/>
          <a:ln>
            <a:noFill/>
          </a:ln>
        </p:spPr>
      </p:pic>
      <p:pic>
        <p:nvPicPr>
          <p:cNvPr descr="A person taking a selfie with a large tower in the background&#10;&#10;Description automatically generated" id="158" name="Google Shape;158;p3"/>
          <p:cNvPicPr preferRelativeResize="0"/>
          <p:nvPr/>
        </p:nvPicPr>
        <p:blipFill rotWithShape="1">
          <a:blip r:embed="rId5">
            <a:alphaModFix/>
          </a:blip>
          <a:srcRect b="0" l="0" r="24496" t="0"/>
          <a:stretch/>
        </p:blipFill>
        <p:spPr>
          <a:xfrm>
            <a:off x="370830" y="3423219"/>
            <a:ext cx="1260000" cy="1252525"/>
          </a:xfrm>
          <a:prstGeom prst="rect">
            <a:avLst/>
          </a:prstGeom>
          <a:noFill/>
          <a:ln>
            <a:noFill/>
          </a:ln>
        </p:spPr>
      </p:pic>
      <p:sp>
        <p:nvSpPr>
          <p:cNvPr id="159" name="Google Shape;159;p3"/>
          <p:cNvSpPr txBox="1"/>
          <p:nvPr/>
        </p:nvSpPr>
        <p:spPr>
          <a:xfrm>
            <a:off x="370830" y="4691322"/>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Ann-Christine </a:t>
            </a:r>
            <a:r>
              <a:rPr b="1" lang="en-US" sz="1200">
                <a:solidFill>
                  <a:schemeClr val="dk1"/>
                </a:solidFill>
                <a:latin typeface="Arial"/>
                <a:ea typeface="Arial"/>
                <a:cs typeface="Arial"/>
                <a:sym typeface="Arial"/>
              </a:rPr>
              <a:t>Zinkann</a:t>
            </a:r>
            <a:endParaRPr b="1" sz="1200">
              <a:solidFill>
                <a:schemeClr val="dk1"/>
              </a:solidFill>
              <a:latin typeface="Arial"/>
              <a:ea typeface="Arial"/>
              <a:cs typeface="Arial"/>
              <a:sym typeface="Arial"/>
            </a:endParaRPr>
          </a:p>
        </p:txBody>
      </p:sp>
      <p:pic>
        <p:nvPicPr>
          <p:cNvPr id="160" name="Google Shape;160;p3"/>
          <p:cNvPicPr preferRelativeResize="0"/>
          <p:nvPr/>
        </p:nvPicPr>
        <p:blipFill rotWithShape="1">
          <a:blip r:embed="rId6">
            <a:alphaModFix/>
          </a:blip>
          <a:srcRect b="2047" l="0" r="0" t="0"/>
          <a:stretch/>
        </p:blipFill>
        <p:spPr>
          <a:xfrm>
            <a:off x="1788073" y="3423219"/>
            <a:ext cx="1260000" cy="1253472"/>
          </a:xfrm>
          <a:prstGeom prst="rect">
            <a:avLst/>
          </a:prstGeom>
          <a:noFill/>
          <a:ln>
            <a:noFill/>
          </a:ln>
        </p:spPr>
      </p:pic>
      <p:sp>
        <p:nvSpPr>
          <p:cNvPr id="161" name="Google Shape;161;p3"/>
          <p:cNvSpPr txBox="1"/>
          <p:nvPr/>
        </p:nvSpPr>
        <p:spPr>
          <a:xfrm>
            <a:off x="1848966" y="4691322"/>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Dick M.A. </a:t>
            </a:r>
            <a:endParaRPr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Schaap</a:t>
            </a:r>
            <a:endParaRPr b="1" sz="1200">
              <a:solidFill>
                <a:schemeClr val="dk1"/>
              </a:solidFill>
              <a:latin typeface="Arial"/>
              <a:ea typeface="Arial"/>
              <a:cs typeface="Arial"/>
              <a:sym typeface="Arial"/>
            </a:endParaRPr>
          </a:p>
        </p:txBody>
      </p:sp>
      <p:pic>
        <p:nvPicPr>
          <p:cNvPr descr="A person in a white shirt&#10;&#10;Description automatically generated" id="162" name="Google Shape;162;p3"/>
          <p:cNvPicPr preferRelativeResize="0"/>
          <p:nvPr/>
        </p:nvPicPr>
        <p:blipFill rotWithShape="1">
          <a:blip r:embed="rId7">
            <a:alphaModFix/>
          </a:blip>
          <a:srcRect b="0" l="0" r="0" t="0"/>
          <a:stretch/>
        </p:blipFill>
        <p:spPr>
          <a:xfrm>
            <a:off x="3187933" y="3423218"/>
            <a:ext cx="1260000" cy="1260000"/>
          </a:xfrm>
          <a:prstGeom prst="rect">
            <a:avLst/>
          </a:prstGeom>
          <a:noFill/>
          <a:ln>
            <a:noFill/>
          </a:ln>
        </p:spPr>
      </p:pic>
      <p:sp>
        <p:nvSpPr>
          <p:cNvPr id="163" name="Google Shape;163;p3"/>
          <p:cNvSpPr txBox="1"/>
          <p:nvPr/>
        </p:nvSpPr>
        <p:spPr>
          <a:xfrm>
            <a:off x="3194314" y="4691321"/>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Gerben J. </a:t>
            </a:r>
            <a:endParaRPr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de Boer</a:t>
            </a:r>
            <a:endParaRPr sz="1800">
              <a:solidFill>
                <a:schemeClr val="dk1"/>
              </a:solidFill>
              <a:latin typeface="Arial"/>
              <a:ea typeface="Arial"/>
              <a:cs typeface="Arial"/>
              <a:sym typeface="Arial"/>
            </a:endParaRPr>
          </a:p>
        </p:txBody>
      </p:sp>
      <p:pic>
        <p:nvPicPr>
          <p:cNvPr descr="A person in a suit standing at a podium&#10;&#10;Description automatically generated" id="164" name="Google Shape;164;p3"/>
          <p:cNvPicPr preferRelativeResize="0"/>
          <p:nvPr/>
        </p:nvPicPr>
        <p:blipFill rotWithShape="1">
          <a:blip r:embed="rId8">
            <a:alphaModFix/>
          </a:blip>
          <a:srcRect b="0" l="0" r="0" t="0"/>
          <a:stretch/>
        </p:blipFill>
        <p:spPr>
          <a:xfrm>
            <a:off x="4662233" y="3420453"/>
            <a:ext cx="1260000" cy="1264754"/>
          </a:xfrm>
          <a:prstGeom prst="rect">
            <a:avLst/>
          </a:prstGeom>
          <a:noFill/>
          <a:ln>
            <a:noFill/>
          </a:ln>
        </p:spPr>
      </p:pic>
      <p:sp>
        <p:nvSpPr>
          <p:cNvPr id="165" name="Google Shape;165;p3"/>
          <p:cNvSpPr txBox="1"/>
          <p:nvPr/>
        </p:nvSpPr>
        <p:spPr>
          <a:xfrm>
            <a:off x="4716928" y="4691321"/>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Toru </a:t>
            </a:r>
            <a:endParaRPr sz="1800">
              <a:solidFill>
                <a:schemeClr val="dk1"/>
              </a:solidFill>
              <a:latin typeface="Arial"/>
              <a:ea typeface="Arial"/>
              <a:cs typeface="Arial"/>
              <a:sym typeface="Arial"/>
            </a:endParaRPr>
          </a:p>
          <a:p>
            <a:pPr indent="0" lvl="0" marL="0" marR="0" rtl="0" algn="ctr">
              <a:spcBef>
                <a:spcPts val="0"/>
              </a:spcBef>
              <a:spcAft>
                <a:spcPts val="0"/>
              </a:spcAft>
              <a:buClr>
                <a:srgbClr val="000000"/>
              </a:buClr>
              <a:buSzPts val="1200"/>
              <a:buFont typeface="Arial"/>
              <a:buNone/>
            </a:pPr>
            <a:r>
              <a:rPr b="1" i="0" lang="en-US" sz="1200" u="none" strike="noStrike">
                <a:solidFill>
                  <a:srgbClr val="000000"/>
                </a:solidFill>
                <a:latin typeface="Arial"/>
                <a:ea typeface="Arial"/>
                <a:cs typeface="Arial"/>
                <a:sym typeface="Arial"/>
              </a:rPr>
              <a:t>Suzuki</a:t>
            </a:r>
            <a:endParaRPr b="1" sz="1000">
              <a:solidFill>
                <a:schemeClr val="dk1"/>
              </a:solidFill>
              <a:latin typeface="Arial"/>
              <a:ea typeface="Arial"/>
              <a:cs typeface="Arial"/>
              <a:sym typeface="Arial"/>
            </a:endParaRPr>
          </a:p>
        </p:txBody>
      </p:sp>
      <p:pic>
        <p:nvPicPr>
          <p:cNvPr descr="A person smiling at the camera&#10;&#10;Description automatically generated" id="166" name="Google Shape;166;p3"/>
          <p:cNvPicPr preferRelativeResize="0"/>
          <p:nvPr/>
        </p:nvPicPr>
        <p:blipFill rotWithShape="1">
          <a:blip r:embed="rId9">
            <a:alphaModFix/>
          </a:blip>
          <a:srcRect b="0" l="4178" r="5062" t="0"/>
          <a:stretch/>
        </p:blipFill>
        <p:spPr>
          <a:xfrm>
            <a:off x="6104396" y="3420454"/>
            <a:ext cx="1260000" cy="1264755"/>
          </a:xfrm>
          <a:prstGeom prst="rect">
            <a:avLst/>
          </a:prstGeom>
          <a:noFill/>
          <a:ln>
            <a:noFill/>
          </a:ln>
        </p:spPr>
      </p:pic>
      <p:sp>
        <p:nvSpPr>
          <p:cNvPr id="167" name="Google Shape;167;p3"/>
          <p:cNvSpPr txBox="1"/>
          <p:nvPr/>
        </p:nvSpPr>
        <p:spPr>
          <a:xfrm>
            <a:off x="6157906" y="4691321"/>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Gustav </a:t>
            </a:r>
            <a:endParaRPr sz="1800">
              <a:solidFill>
                <a:schemeClr val="dk1"/>
              </a:solidFill>
              <a:latin typeface="Arial"/>
              <a:ea typeface="Arial"/>
              <a:cs typeface="Arial"/>
              <a:sym typeface="Arial"/>
            </a:endParaRPr>
          </a:p>
          <a:p>
            <a:pPr indent="0" lvl="0" marL="0" marR="0" rtl="0" algn="ctr">
              <a:spcBef>
                <a:spcPts val="0"/>
              </a:spcBef>
              <a:spcAft>
                <a:spcPts val="0"/>
              </a:spcAft>
              <a:buClr>
                <a:srgbClr val="000000"/>
              </a:buClr>
              <a:buSzPts val="1200"/>
              <a:buFont typeface="Arial"/>
              <a:buNone/>
            </a:pPr>
            <a:r>
              <a:rPr b="1" i="0" lang="en-US" sz="1200" u="none" strike="noStrike">
                <a:solidFill>
                  <a:srgbClr val="000000"/>
                </a:solidFill>
                <a:latin typeface="Arial"/>
                <a:ea typeface="Arial"/>
                <a:cs typeface="Arial"/>
                <a:sym typeface="Arial"/>
              </a:rPr>
              <a:t>Kågesten</a:t>
            </a:r>
            <a:endParaRPr b="1" sz="1000">
              <a:solidFill>
                <a:schemeClr val="dk1"/>
              </a:solidFill>
              <a:latin typeface="Arial"/>
              <a:ea typeface="Arial"/>
              <a:cs typeface="Arial"/>
              <a:sym typeface="Arial"/>
            </a:endParaRPr>
          </a:p>
        </p:txBody>
      </p:sp>
      <p:sp>
        <p:nvSpPr>
          <p:cNvPr id="168" name="Google Shape;168;p3"/>
          <p:cNvSpPr txBox="1"/>
          <p:nvPr/>
        </p:nvSpPr>
        <p:spPr>
          <a:xfrm>
            <a:off x="7601478" y="4691321"/>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1200"/>
              <a:buFont typeface="Arial"/>
              <a:buNone/>
            </a:pPr>
            <a:r>
              <a:rPr b="0" i="0" lang="en-US" sz="1200" u="none" strike="noStrike">
                <a:solidFill>
                  <a:srgbClr val="000000"/>
                </a:solidFill>
                <a:latin typeface="Arial"/>
                <a:ea typeface="Arial"/>
                <a:cs typeface="Arial"/>
                <a:sym typeface="Arial"/>
              </a:rPr>
              <a:t>Iain </a:t>
            </a:r>
            <a:endParaRPr sz="1800">
              <a:solidFill>
                <a:schemeClr val="dk1"/>
              </a:solidFill>
              <a:latin typeface="Arial"/>
              <a:ea typeface="Arial"/>
              <a:cs typeface="Arial"/>
              <a:sym typeface="Arial"/>
            </a:endParaRPr>
          </a:p>
          <a:p>
            <a:pPr indent="0" lvl="0" marL="0" marR="0" rtl="0" algn="ctr">
              <a:spcBef>
                <a:spcPts val="0"/>
              </a:spcBef>
              <a:spcAft>
                <a:spcPts val="0"/>
              </a:spcAft>
              <a:buClr>
                <a:srgbClr val="000000"/>
              </a:buClr>
              <a:buSzPts val="1200"/>
              <a:buFont typeface="Arial"/>
              <a:buNone/>
            </a:pPr>
            <a:r>
              <a:rPr b="1" i="0" lang="en-US" sz="1200" u="none" strike="noStrike">
                <a:solidFill>
                  <a:srgbClr val="000000"/>
                </a:solidFill>
                <a:latin typeface="Arial"/>
                <a:ea typeface="Arial"/>
                <a:cs typeface="Arial"/>
                <a:sym typeface="Arial"/>
              </a:rPr>
              <a:t>Shepherd</a:t>
            </a:r>
            <a:endParaRPr b="1" sz="1000">
              <a:solidFill>
                <a:schemeClr val="dk1"/>
              </a:solidFill>
              <a:latin typeface="Arial"/>
              <a:ea typeface="Arial"/>
              <a:cs typeface="Arial"/>
              <a:sym typeface="Arial"/>
            </a:endParaRPr>
          </a:p>
        </p:txBody>
      </p:sp>
      <p:pic>
        <p:nvPicPr>
          <p:cNvPr descr="A person smiling at the camera&#10;&#10;Description automatically generated" id="169" name="Google Shape;169;p3"/>
          <p:cNvPicPr preferRelativeResize="0"/>
          <p:nvPr/>
        </p:nvPicPr>
        <p:blipFill rotWithShape="1">
          <a:blip r:embed="rId10">
            <a:alphaModFix/>
          </a:blip>
          <a:srcRect b="18892" l="-1671" r="1671" t="15020"/>
          <a:stretch/>
        </p:blipFill>
        <p:spPr>
          <a:xfrm>
            <a:off x="202396" y="5169314"/>
            <a:ext cx="1260000" cy="1250440"/>
          </a:xfrm>
          <a:prstGeom prst="rect">
            <a:avLst/>
          </a:prstGeom>
          <a:noFill/>
          <a:ln>
            <a:noFill/>
          </a:ln>
        </p:spPr>
      </p:pic>
      <p:sp>
        <p:nvSpPr>
          <p:cNvPr id="170" name="Google Shape;170;p3"/>
          <p:cNvSpPr txBox="1"/>
          <p:nvPr/>
        </p:nvSpPr>
        <p:spPr>
          <a:xfrm>
            <a:off x="291527" y="6424997"/>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Kate</a:t>
            </a:r>
            <a:endParaRPr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Crosman</a:t>
            </a:r>
            <a:endParaRPr b="1" sz="1200">
              <a:solidFill>
                <a:schemeClr val="dk1"/>
              </a:solidFill>
              <a:latin typeface="Arial"/>
              <a:ea typeface="Arial"/>
              <a:cs typeface="Arial"/>
              <a:sym typeface="Arial"/>
            </a:endParaRPr>
          </a:p>
        </p:txBody>
      </p:sp>
      <p:pic>
        <p:nvPicPr>
          <p:cNvPr id="171" name="Google Shape;171;p3"/>
          <p:cNvPicPr preferRelativeResize="0"/>
          <p:nvPr/>
        </p:nvPicPr>
        <p:blipFill rotWithShape="1">
          <a:blip r:embed="rId11">
            <a:alphaModFix/>
          </a:blip>
          <a:srcRect b="13747" l="141" r="-141" t="4885"/>
          <a:stretch/>
        </p:blipFill>
        <p:spPr>
          <a:xfrm>
            <a:off x="1781488" y="5169315"/>
            <a:ext cx="1260000" cy="1253472"/>
          </a:xfrm>
          <a:prstGeom prst="rect">
            <a:avLst/>
          </a:prstGeom>
          <a:noFill/>
          <a:ln>
            <a:noFill/>
          </a:ln>
        </p:spPr>
      </p:pic>
      <p:sp>
        <p:nvSpPr>
          <p:cNvPr id="172" name="Google Shape;172;p3"/>
          <p:cNvSpPr txBox="1"/>
          <p:nvPr/>
        </p:nvSpPr>
        <p:spPr>
          <a:xfrm>
            <a:off x="1809725" y="6428074"/>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Marc </a:t>
            </a:r>
            <a:endParaRPr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Taconet</a:t>
            </a:r>
            <a:endParaRPr b="1" sz="1200">
              <a:solidFill>
                <a:schemeClr val="dk1"/>
              </a:solidFill>
              <a:latin typeface="Arial"/>
              <a:ea typeface="Arial"/>
              <a:cs typeface="Arial"/>
              <a:sym typeface="Arial"/>
            </a:endParaRPr>
          </a:p>
        </p:txBody>
      </p:sp>
      <p:pic>
        <p:nvPicPr>
          <p:cNvPr id="173" name="Google Shape;173;p3"/>
          <p:cNvPicPr preferRelativeResize="0"/>
          <p:nvPr/>
        </p:nvPicPr>
        <p:blipFill rotWithShape="1">
          <a:blip r:embed="rId12">
            <a:alphaModFix/>
          </a:blip>
          <a:srcRect b="19386" l="-587" r="586" t="12220"/>
          <a:stretch/>
        </p:blipFill>
        <p:spPr>
          <a:xfrm>
            <a:off x="3215994" y="5169315"/>
            <a:ext cx="1260000" cy="1253472"/>
          </a:xfrm>
          <a:prstGeom prst="rect">
            <a:avLst/>
          </a:prstGeom>
          <a:noFill/>
          <a:ln>
            <a:noFill/>
          </a:ln>
        </p:spPr>
      </p:pic>
      <p:sp>
        <p:nvSpPr>
          <p:cNvPr id="174" name="Google Shape;174;p3"/>
          <p:cNvSpPr txBox="1"/>
          <p:nvPr/>
        </p:nvSpPr>
        <p:spPr>
          <a:xfrm>
            <a:off x="3279367" y="6444401"/>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Martin </a:t>
            </a:r>
            <a:endParaRPr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Visbeck</a:t>
            </a:r>
            <a:endParaRPr b="1" sz="1200">
              <a:solidFill>
                <a:schemeClr val="dk1"/>
              </a:solidFill>
              <a:latin typeface="Arial"/>
              <a:ea typeface="Arial"/>
              <a:cs typeface="Arial"/>
              <a:sym typeface="Arial"/>
            </a:endParaRPr>
          </a:p>
        </p:txBody>
      </p:sp>
      <p:pic>
        <p:nvPicPr>
          <p:cNvPr descr="A person in a suit and tie&#10;&#10;Description automatically generated" id="175" name="Google Shape;175;p3"/>
          <p:cNvPicPr preferRelativeResize="0"/>
          <p:nvPr/>
        </p:nvPicPr>
        <p:blipFill rotWithShape="1">
          <a:blip r:embed="rId13">
            <a:alphaModFix/>
          </a:blip>
          <a:srcRect b="25346" l="0" r="2358" t="2085"/>
          <a:stretch/>
        </p:blipFill>
        <p:spPr>
          <a:xfrm>
            <a:off x="4687854" y="5151873"/>
            <a:ext cx="1260000" cy="1273263"/>
          </a:xfrm>
          <a:prstGeom prst="rect">
            <a:avLst/>
          </a:prstGeom>
          <a:noFill/>
          <a:ln>
            <a:noFill/>
          </a:ln>
        </p:spPr>
      </p:pic>
      <p:sp>
        <p:nvSpPr>
          <p:cNvPr id="176" name="Google Shape;176;p3"/>
          <p:cNvSpPr txBox="1"/>
          <p:nvPr/>
        </p:nvSpPr>
        <p:spPr>
          <a:xfrm>
            <a:off x="4654420" y="6424729"/>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Mike </a:t>
            </a:r>
            <a:endParaRPr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Smit</a:t>
            </a:r>
            <a:endParaRPr sz="1800">
              <a:solidFill>
                <a:schemeClr val="dk1"/>
              </a:solidFill>
              <a:latin typeface="Arial"/>
              <a:ea typeface="Arial"/>
              <a:cs typeface="Arial"/>
              <a:sym typeface="Arial"/>
            </a:endParaRPr>
          </a:p>
        </p:txBody>
      </p:sp>
      <p:pic>
        <p:nvPicPr>
          <p:cNvPr descr="photo" id="177" name="Google Shape;177;p3"/>
          <p:cNvPicPr preferRelativeResize="0"/>
          <p:nvPr/>
        </p:nvPicPr>
        <p:blipFill rotWithShape="1">
          <a:blip r:embed="rId14">
            <a:alphaModFix/>
          </a:blip>
          <a:srcRect b="24796" l="-486" r="486" t="5129"/>
          <a:stretch/>
        </p:blipFill>
        <p:spPr>
          <a:xfrm>
            <a:off x="6109863" y="5170698"/>
            <a:ext cx="1260000" cy="1262301"/>
          </a:xfrm>
          <a:prstGeom prst="rect">
            <a:avLst/>
          </a:prstGeom>
          <a:noFill/>
          <a:ln>
            <a:noFill/>
          </a:ln>
        </p:spPr>
      </p:pic>
      <p:sp>
        <p:nvSpPr>
          <p:cNvPr id="178" name="Google Shape;178;p3"/>
          <p:cNvSpPr txBox="1"/>
          <p:nvPr/>
        </p:nvSpPr>
        <p:spPr>
          <a:xfrm>
            <a:off x="6118027" y="6416565"/>
            <a:ext cx="1267813" cy="4616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Xingyuan</a:t>
            </a:r>
            <a:endParaRPr sz="12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Ren</a:t>
            </a:r>
            <a:endParaRPr b="1" sz="1200">
              <a:solidFill>
                <a:schemeClr val="dk1"/>
              </a:solidFill>
              <a:latin typeface="Arial"/>
              <a:ea typeface="Arial"/>
              <a:cs typeface="Arial"/>
              <a:sym typeface="Arial"/>
            </a:endParaRPr>
          </a:p>
        </p:txBody>
      </p:sp>
      <p:pic>
        <p:nvPicPr>
          <p:cNvPr id="179" name="Google Shape;179;p3"/>
          <p:cNvPicPr preferRelativeResize="0"/>
          <p:nvPr/>
        </p:nvPicPr>
        <p:blipFill rotWithShape="1">
          <a:blip r:embed="rId15">
            <a:alphaModFix/>
          </a:blip>
          <a:srcRect b="6688" l="8288" r="0" t="12822"/>
          <a:stretch/>
        </p:blipFill>
        <p:spPr>
          <a:xfrm>
            <a:off x="7568983" y="5169315"/>
            <a:ext cx="1260000" cy="1260000"/>
          </a:xfrm>
          <a:prstGeom prst="rect">
            <a:avLst/>
          </a:prstGeom>
          <a:noFill/>
          <a:ln>
            <a:noFill/>
          </a:ln>
        </p:spPr>
      </p:pic>
      <p:sp>
        <p:nvSpPr>
          <p:cNvPr id="180" name="Google Shape;180;p3"/>
          <p:cNvSpPr txBox="1"/>
          <p:nvPr/>
        </p:nvSpPr>
        <p:spPr>
          <a:xfrm>
            <a:off x="7611580" y="6438607"/>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Peter Teye </a:t>
            </a:r>
            <a:r>
              <a:rPr b="1" lang="en-US" sz="1200">
                <a:solidFill>
                  <a:schemeClr val="dk1"/>
                </a:solidFill>
                <a:latin typeface="Arial"/>
                <a:ea typeface="Arial"/>
                <a:cs typeface="Arial"/>
                <a:sym typeface="Arial"/>
              </a:rPr>
              <a:t>Busumprah</a:t>
            </a:r>
            <a:r>
              <a:rPr lang="en-US" sz="1200">
                <a:solidFill>
                  <a:schemeClr val="dk1"/>
                </a:solidFill>
                <a:latin typeface="Arial"/>
                <a:ea typeface="Arial"/>
                <a:cs typeface="Arial"/>
                <a:sym typeface="Arial"/>
              </a:rPr>
              <a:t> </a:t>
            </a:r>
            <a:endParaRPr b="1" sz="1200">
              <a:solidFill>
                <a:schemeClr val="dk1"/>
              </a:solidFill>
              <a:latin typeface="Arial"/>
              <a:ea typeface="Arial"/>
              <a:cs typeface="Arial"/>
              <a:sym typeface="Arial"/>
            </a:endParaRPr>
          </a:p>
        </p:txBody>
      </p:sp>
      <p:pic>
        <p:nvPicPr>
          <p:cNvPr id="181" name="Google Shape;181;p3"/>
          <p:cNvPicPr preferRelativeResize="0"/>
          <p:nvPr/>
        </p:nvPicPr>
        <p:blipFill rotWithShape="1">
          <a:blip r:embed="rId16">
            <a:alphaModFix/>
          </a:blip>
          <a:srcRect b="5589" l="0" r="0" t="0"/>
          <a:stretch/>
        </p:blipFill>
        <p:spPr>
          <a:xfrm>
            <a:off x="8954922" y="5169315"/>
            <a:ext cx="1260000" cy="1260000"/>
          </a:xfrm>
          <a:prstGeom prst="rect">
            <a:avLst/>
          </a:prstGeom>
          <a:noFill/>
          <a:ln>
            <a:noFill/>
          </a:ln>
        </p:spPr>
      </p:pic>
      <p:sp>
        <p:nvSpPr>
          <p:cNvPr id="182" name="Google Shape;182;p3"/>
          <p:cNvSpPr txBox="1"/>
          <p:nvPr/>
        </p:nvSpPr>
        <p:spPr>
          <a:xfrm>
            <a:off x="9018189" y="6416565"/>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Steve </a:t>
            </a:r>
            <a:endParaRPr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Hall</a:t>
            </a:r>
            <a:endParaRPr sz="1800">
              <a:solidFill>
                <a:schemeClr val="dk1"/>
              </a:solidFill>
              <a:latin typeface="Arial"/>
              <a:ea typeface="Arial"/>
              <a:cs typeface="Arial"/>
              <a:sym typeface="Arial"/>
            </a:endParaRPr>
          </a:p>
        </p:txBody>
      </p:sp>
      <p:pic>
        <p:nvPicPr>
          <p:cNvPr descr="A person smiling for a picture&#10;&#10;Description automatically generated" id="183" name="Google Shape;183;p3"/>
          <p:cNvPicPr preferRelativeResize="0"/>
          <p:nvPr/>
        </p:nvPicPr>
        <p:blipFill rotWithShape="1">
          <a:blip r:embed="rId17">
            <a:alphaModFix/>
          </a:blip>
          <a:srcRect b="0" l="0" r="0" t="0"/>
          <a:stretch/>
        </p:blipFill>
        <p:spPr>
          <a:xfrm>
            <a:off x="8977138" y="3423218"/>
            <a:ext cx="1260000" cy="1260000"/>
          </a:xfrm>
          <a:prstGeom prst="rect">
            <a:avLst/>
          </a:prstGeom>
          <a:noFill/>
          <a:ln>
            <a:noFill/>
          </a:ln>
        </p:spPr>
      </p:pic>
      <p:sp>
        <p:nvSpPr>
          <p:cNvPr id="184" name="Google Shape;184;p3"/>
          <p:cNvSpPr txBox="1"/>
          <p:nvPr/>
        </p:nvSpPr>
        <p:spPr>
          <a:xfrm>
            <a:off x="9034431" y="4691321"/>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1200"/>
              <a:buFont typeface="Arial"/>
              <a:buNone/>
            </a:pPr>
            <a:r>
              <a:rPr lang="en-US" sz="1200">
                <a:solidFill>
                  <a:srgbClr val="000000"/>
                </a:solidFill>
                <a:latin typeface="Arial"/>
                <a:ea typeface="Arial"/>
                <a:cs typeface="Arial"/>
                <a:sym typeface="Arial"/>
              </a:rPr>
              <a:t>Tanya</a:t>
            </a:r>
            <a:endParaRPr b="0" i="0" sz="1200" u="none" strike="noStrike">
              <a:solidFill>
                <a:srgbClr val="000000"/>
              </a:solidFill>
              <a:latin typeface="Arial"/>
              <a:ea typeface="Arial"/>
              <a:cs typeface="Arial"/>
              <a:sym typeface="Arial"/>
            </a:endParaRPr>
          </a:p>
          <a:p>
            <a:pPr indent="0" lvl="0" marL="0" marR="0" rtl="0" algn="ctr">
              <a:spcBef>
                <a:spcPts val="0"/>
              </a:spcBef>
              <a:spcAft>
                <a:spcPts val="0"/>
              </a:spcAft>
              <a:buClr>
                <a:srgbClr val="000000"/>
              </a:buClr>
              <a:buSzPts val="1200"/>
              <a:buFont typeface="Arial"/>
              <a:buNone/>
            </a:pPr>
            <a:r>
              <a:rPr b="1" i="0" lang="en-US" sz="1200" u="none" strike="noStrike">
                <a:solidFill>
                  <a:srgbClr val="000000"/>
                </a:solidFill>
                <a:latin typeface="Arial"/>
                <a:ea typeface="Arial"/>
                <a:cs typeface="Arial"/>
                <a:sym typeface="Arial"/>
              </a:rPr>
              <a:t>Haddad</a:t>
            </a:r>
            <a:endParaRPr b="1" sz="1000">
              <a:solidFill>
                <a:schemeClr val="dk1"/>
              </a:solidFill>
              <a:latin typeface="Arial"/>
              <a:ea typeface="Arial"/>
              <a:cs typeface="Arial"/>
              <a:sym typeface="Arial"/>
            </a:endParaRPr>
          </a:p>
        </p:txBody>
      </p:sp>
      <p:pic>
        <p:nvPicPr>
          <p:cNvPr descr="A person smiling at camera&#10;&#10;Description automatically generated with low confidence" id="185" name="Google Shape;185;p3"/>
          <p:cNvPicPr preferRelativeResize="0"/>
          <p:nvPr/>
        </p:nvPicPr>
        <p:blipFill rotWithShape="1">
          <a:blip r:embed="rId18">
            <a:alphaModFix/>
          </a:blip>
          <a:srcRect b="13765" l="0" r="0" t="10510"/>
          <a:stretch/>
        </p:blipFill>
        <p:spPr>
          <a:xfrm>
            <a:off x="10441213" y="3421433"/>
            <a:ext cx="1260000" cy="1269888"/>
          </a:xfrm>
          <a:prstGeom prst="rect">
            <a:avLst/>
          </a:prstGeom>
          <a:noFill/>
          <a:ln>
            <a:noFill/>
          </a:ln>
        </p:spPr>
      </p:pic>
      <p:sp>
        <p:nvSpPr>
          <p:cNvPr id="186" name="Google Shape;186;p3"/>
          <p:cNvSpPr txBox="1"/>
          <p:nvPr/>
        </p:nvSpPr>
        <p:spPr>
          <a:xfrm>
            <a:off x="10468795" y="4691321"/>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1200"/>
              <a:buFont typeface="Arial"/>
              <a:buNone/>
            </a:pPr>
            <a:r>
              <a:rPr lang="en-US" sz="1200">
                <a:solidFill>
                  <a:srgbClr val="000000"/>
                </a:solidFill>
                <a:latin typeface="Arial"/>
                <a:ea typeface="Arial"/>
                <a:cs typeface="Arial"/>
                <a:sym typeface="Arial"/>
              </a:rPr>
              <a:t>Véronique </a:t>
            </a:r>
            <a:endParaRPr sz="1800">
              <a:solidFill>
                <a:schemeClr val="dk1"/>
              </a:solidFill>
              <a:latin typeface="Arial"/>
              <a:ea typeface="Arial"/>
              <a:cs typeface="Arial"/>
              <a:sym typeface="Arial"/>
            </a:endParaRPr>
          </a:p>
          <a:p>
            <a:pPr indent="0" lvl="0" marL="0" marR="0" rtl="0" algn="ctr">
              <a:spcBef>
                <a:spcPts val="0"/>
              </a:spcBef>
              <a:spcAft>
                <a:spcPts val="0"/>
              </a:spcAft>
              <a:buClr>
                <a:srgbClr val="000000"/>
              </a:buClr>
              <a:buSzPts val="1200"/>
              <a:buFont typeface="Arial"/>
              <a:buNone/>
            </a:pPr>
            <a:r>
              <a:rPr b="1" lang="en-US" sz="1200">
                <a:solidFill>
                  <a:srgbClr val="000000"/>
                </a:solidFill>
                <a:latin typeface="Arial"/>
                <a:ea typeface="Arial"/>
                <a:cs typeface="Arial"/>
                <a:sym typeface="Arial"/>
              </a:rPr>
              <a:t>Jégat</a:t>
            </a:r>
            <a:endParaRPr b="1" sz="1000">
              <a:solidFill>
                <a:schemeClr val="dk1"/>
              </a:solidFill>
              <a:latin typeface="Arial"/>
              <a:ea typeface="Arial"/>
              <a:cs typeface="Arial"/>
              <a:sym typeface="Arial"/>
            </a:endParaRPr>
          </a:p>
        </p:txBody>
      </p:sp>
      <p:sp>
        <p:nvSpPr>
          <p:cNvPr id="187" name="Google Shape;187;p3"/>
          <p:cNvSpPr txBox="1"/>
          <p:nvPr/>
        </p:nvSpPr>
        <p:spPr>
          <a:xfrm>
            <a:off x="10404128" y="6416564"/>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Alain </a:t>
            </a:r>
            <a:endParaRPr sz="18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Arnaud</a:t>
            </a:r>
            <a:endParaRPr sz="1800">
              <a:solidFill>
                <a:schemeClr val="dk1"/>
              </a:solidFill>
              <a:latin typeface="Arial"/>
              <a:ea typeface="Arial"/>
              <a:cs typeface="Arial"/>
              <a:sym typeface="Arial"/>
            </a:endParaRPr>
          </a:p>
        </p:txBody>
      </p:sp>
      <p:sp>
        <p:nvSpPr>
          <p:cNvPr id="188" name="Google Shape;188;p3"/>
          <p:cNvSpPr/>
          <p:nvPr/>
        </p:nvSpPr>
        <p:spPr>
          <a:xfrm>
            <a:off x="10461332" y="5172204"/>
            <a:ext cx="1260000" cy="125252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189" name="Google Shape;189;p3"/>
          <p:cNvSpPr txBox="1"/>
          <p:nvPr/>
        </p:nvSpPr>
        <p:spPr>
          <a:xfrm>
            <a:off x="4654423" y="2984638"/>
            <a:ext cx="34404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THE EXPERT MEMBERS</a:t>
            </a:r>
            <a:endParaRPr b="1" sz="1800">
              <a:solidFill>
                <a:schemeClr val="dk1"/>
              </a:solidFill>
              <a:latin typeface="Arial"/>
              <a:ea typeface="Arial"/>
              <a:cs typeface="Arial"/>
              <a:sym typeface="Arial"/>
            </a:endParaRPr>
          </a:p>
        </p:txBody>
      </p:sp>
      <p:pic>
        <p:nvPicPr>
          <p:cNvPr id="190" name="Google Shape;190;p3"/>
          <p:cNvPicPr preferRelativeResize="0"/>
          <p:nvPr/>
        </p:nvPicPr>
        <p:blipFill rotWithShape="1">
          <a:blip r:embed="rId19">
            <a:alphaModFix/>
          </a:blip>
          <a:srcRect b="0" l="0" r="0" t="0"/>
          <a:stretch/>
        </p:blipFill>
        <p:spPr>
          <a:xfrm>
            <a:off x="10453780" y="5151873"/>
            <a:ext cx="1282828" cy="1292528"/>
          </a:xfrm>
          <a:prstGeom prst="rect">
            <a:avLst/>
          </a:prstGeom>
          <a:noFill/>
          <a:ln>
            <a:noFill/>
          </a:ln>
        </p:spPr>
      </p:pic>
      <p:grpSp>
        <p:nvGrpSpPr>
          <p:cNvPr id="191" name="Google Shape;191;p3"/>
          <p:cNvGrpSpPr/>
          <p:nvPr/>
        </p:nvGrpSpPr>
        <p:grpSpPr>
          <a:xfrm>
            <a:off x="327328" y="1162919"/>
            <a:ext cx="3311932" cy="1903743"/>
            <a:chOff x="4441534" y="874142"/>
            <a:chExt cx="3311932" cy="1903743"/>
          </a:xfrm>
        </p:grpSpPr>
        <p:sp>
          <p:nvSpPr>
            <p:cNvPr id="192" name="Google Shape;192;p3"/>
            <p:cNvSpPr txBox="1"/>
            <p:nvPr/>
          </p:nvSpPr>
          <p:spPr>
            <a:xfrm>
              <a:off x="5059166" y="874142"/>
              <a:ext cx="2694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THE CO-CHAIRS</a:t>
              </a:r>
              <a:endParaRPr b="1" sz="1400">
                <a:solidFill>
                  <a:schemeClr val="dk1"/>
                </a:solidFill>
                <a:latin typeface="Arial"/>
                <a:ea typeface="Arial"/>
                <a:cs typeface="Arial"/>
                <a:sym typeface="Arial"/>
              </a:endParaRPr>
            </a:p>
          </p:txBody>
        </p:sp>
        <p:grpSp>
          <p:nvGrpSpPr>
            <p:cNvPr id="193" name="Google Shape;193;p3"/>
            <p:cNvGrpSpPr/>
            <p:nvPr/>
          </p:nvGrpSpPr>
          <p:grpSpPr>
            <a:xfrm>
              <a:off x="4441534" y="1153629"/>
              <a:ext cx="2742415" cy="1624256"/>
              <a:chOff x="4500821" y="1526722"/>
              <a:chExt cx="2742415" cy="1624256"/>
            </a:xfrm>
          </p:grpSpPr>
          <p:pic>
            <p:nvPicPr>
              <p:cNvPr id="194" name="Google Shape;194;p3"/>
              <p:cNvPicPr preferRelativeResize="0"/>
              <p:nvPr/>
            </p:nvPicPr>
            <p:blipFill rotWithShape="1">
              <a:blip r:embed="rId20">
                <a:alphaModFix/>
              </a:blip>
              <a:srcRect b="0" l="0" r="0" t="0"/>
              <a:stretch/>
            </p:blipFill>
            <p:spPr>
              <a:xfrm>
                <a:off x="6022523" y="1526723"/>
                <a:ext cx="1192458" cy="1185978"/>
              </a:xfrm>
              <a:prstGeom prst="rect">
                <a:avLst/>
              </a:prstGeom>
              <a:noFill/>
              <a:ln>
                <a:noFill/>
              </a:ln>
            </p:spPr>
          </p:pic>
          <p:grpSp>
            <p:nvGrpSpPr>
              <p:cNvPr id="195" name="Google Shape;195;p3"/>
              <p:cNvGrpSpPr/>
              <p:nvPr/>
            </p:nvGrpSpPr>
            <p:grpSpPr>
              <a:xfrm>
                <a:off x="4500821" y="1526722"/>
                <a:ext cx="2742415" cy="1624256"/>
                <a:chOff x="4500821" y="1526722"/>
                <a:chExt cx="2742415" cy="1624256"/>
              </a:xfrm>
            </p:grpSpPr>
            <p:pic>
              <p:nvPicPr>
                <p:cNvPr id="196" name="Google Shape;196;p3"/>
                <p:cNvPicPr preferRelativeResize="0"/>
                <p:nvPr/>
              </p:nvPicPr>
              <p:blipFill rotWithShape="1">
                <a:blip r:embed="rId21">
                  <a:alphaModFix/>
                </a:blip>
                <a:srcRect b="22745" l="-974" r="1108" t="11039"/>
                <a:stretch/>
              </p:blipFill>
              <p:spPr>
                <a:xfrm>
                  <a:off x="4536624" y="1526722"/>
                  <a:ext cx="1196209" cy="1189709"/>
                </a:xfrm>
                <a:prstGeom prst="rect">
                  <a:avLst/>
                </a:prstGeom>
                <a:noFill/>
                <a:ln>
                  <a:noFill/>
                </a:ln>
              </p:spPr>
            </p:pic>
            <p:sp>
              <p:nvSpPr>
                <p:cNvPr id="197" name="Google Shape;197;p3"/>
                <p:cNvSpPr txBox="1"/>
                <p:nvPr/>
              </p:nvSpPr>
              <p:spPr>
                <a:xfrm>
                  <a:off x="5975423" y="2678195"/>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Paula Cristina </a:t>
                  </a:r>
                  <a:endParaRPr sz="1800">
                    <a:solidFill>
                      <a:schemeClr val="dk1"/>
                    </a:solidFill>
                    <a:latin typeface="Twentieth Century"/>
                    <a:ea typeface="Twentieth Century"/>
                    <a:cs typeface="Twentieth Century"/>
                    <a:sym typeface="Twentieth Century"/>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Sierra-Correa</a:t>
                  </a:r>
                  <a:endParaRPr b="1" sz="1200">
                    <a:solidFill>
                      <a:schemeClr val="dk1"/>
                    </a:solidFill>
                    <a:latin typeface="Arial"/>
                    <a:ea typeface="Arial"/>
                    <a:cs typeface="Arial"/>
                    <a:sym typeface="Arial"/>
                  </a:endParaRPr>
                </a:p>
              </p:txBody>
            </p:sp>
            <p:sp>
              <p:nvSpPr>
                <p:cNvPr id="198" name="Google Shape;198;p3"/>
                <p:cNvSpPr txBox="1"/>
                <p:nvPr/>
              </p:nvSpPr>
              <p:spPr>
                <a:xfrm>
                  <a:off x="4500821" y="2689313"/>
                  <a:ext cx="12678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Jan-Bart</a:t>
                  </a:r>
                  <a:endParaRPr sz="1800">
                    <a:solidFill>
                      <a:schemeClr val="dk1"/>
                    </a:solidFill>
                    <a:latin typeface="Twentieth Century"/>
                    <a:ea typeface="Twentieth Century"/>
                    <a:cs typeface="Twentieth Century"/>
                    <a:sym typeface="Twentieth Century"/>
                  </a:endParaRPr>
                </a:p>
                <a:p>
                  <a:pPr indent="0" lvl="0" marL="0" marR="0" rtl="0" algn="ctr">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Calewaert</a:t>
                  </a:r>
                  <a:endParaRPr b="1" sz="1200">
                    <a:solidFill>
                      <a:schemeClr val="dk1"/>
                    </a:solidFill>
                    <a:latin typeface="Arial"/>
                    <a:ea typeface="Arial"/>
                    <a:cs typeface="Arial"/>
                    <a:sym typeface="Arial"/>
                  </a:endParaRPr>
                </a:p>
              </p:txBody>
            </p:sp>
          </p:grpSp>
        </p:grpSp>
      </p:grpSp>
      <p:pic>
        <p:nvPicPr>
          <p:cNvPr descr="A computer screen with a location pin&#10;&#10;Description automatically generated" id="199" name="Google Shape;199;p3"/>
          <p:cNvPicPr preferRelativeResize="0"/>
          <p:nvPr/>
        </p:nvPicPr>
        <p:blipFill rotWithShape="1">
          <a:blip r:embed="rId22">
            <a:alphaModFix/>
          </a:blip>
          <a:srcRect b="0" l="0" r="0" t="0"/>
          <a:stretch/>
        </p:blipFill>
        <p:spPr>
          <a:xfrm>
            <a:off x="11110693" y="72175"/>
            <a:ext cx="1005840" cy="10058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
          <p:cNvSpPr/>
          <p:nvPr/>
        </p:nvSpPr>
        <p:spPr>
          <a:xfrm>
            <a:off x="6525" y="1240920"/>
            <a:ext cx="8373900" cy="46587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206" name="Google Shape;206;p4"/>
          <p:cNvSpPr/>
          <p:nvPr/>
        </p:nvSpPr>
        <p:spPr>
          <a:xfrm>
            <a:off x="6514" y="-12724"/>
            <a:ext cx="12192000" cy="1175639"/>
          </a:xfrm>
          <a:prstGeom prst="rect">
            <a:avLst/>
          </a:prstGeom>
          <a:solidFill>
            <a:srgbClr val="005C6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207" name="Google Shape;207;p4"/>
          <p:cNvSpPr/>
          <p:nvPr/>
        </p:nvSpPr>
        <p:spPr>
          <a:xfrm>
            <a:off x="0" y="5912524"/>
            <a:ext cx="12192000" cy="945476"/>
          </a:xfrm>
          <a:prstGeom prst="rect">
            <a:avLst/>
          </a:prstGeom>
          <a:solidFill>
            <a:srgbClr val="005C6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pic>
        <p:nvPicPr>
          <p:cNvPr id="208" name="Google Shape;208;p4"/>
          <p:cNvPicPr preferRelativeResize="0"/>
          <p:nvPr/>
        </p:nvPicPr>
        <p:blipFill rotWithShape="1">
          <a:blip r:embed="rId3">
            <a:alphaModFix/>
          </a:blip>
          <a:srcRect b="0" l="0" r="0" t="0"/>
          <a:stretch/>
        </p:blipFill>
        <p:spPr>
          <a:xfrm>
            <a:off x="309586" y="6024414"/>
            <a:ext cx="1125167" cy="673829"/>
          </a:xfrm>
          <a:prstGeom prst="rect">
            <a:avLst/>
          </a:prstGeom>
          <a:noFill/>
          <a:ln>
            <a:noFill/>
          </a:ln>
        </p:spPr>
      </p:pic>
      <p:sp>
        <p:nvSpPr>
          <p:cNvPr id="209" name="Google Shape;209;p4"/>
          <p:cNvSpPr txBox="1"/>
          <p:nvPr/>
        </p:nvSpPr>
        <p:spPr>
          <a:xfrm>
            <a:off x="8921013" y="6149687"/>
            <a:ext cx="275560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100"/>
              <a:buFont typeface="Arial"/>
              <a:buNone/>
            </a:pPr>
            <a:r>
              <a:rPr lang="en-US" sz="1100">
                <a:solidFill>
                  <a:schemeClr val="lt1"/>
                </a:solidFill>
                <a:latin typeface="Arial"/>
                <a:ea typeface="Arial"/>
                <a:cs typeface="Arial"/>
                <a:sym typeface="Arial"/>
              </a:rPr>
              <a:t>Vision 2030 White Paper - Challenge 8</a:t>
            </a:r>
            <a:endParaRPr sz="1800">
              <a:solidFill>
                <a:schemeClr val="dk1"/>
              </a:solidFill>
              <a:latin typeface="Twentieth Century"/>
              <a:ea typeface="Twentieth Century"/>
              <a:cs typeface="Twentieth Century"/>
              <a:sym typeface="Twentieth Century"/>
            </a:endParaRPr>
          </a:p>
        </p:txBody>
      </p:sp>
      <p:sp>
        <p:nvSpPr>
          <p:cNvPr id="210" name="Google Shape;210;p4"/>
          <p:cNvSpPr/>
          <p:nvPr/>
        </p:nvSpPr>
        <p:spPr>
          <a:xfrm>
            <a:off x="-2381" y="1168297"/>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211" name="Google Shape;211;p4"/>
          <p:cNvSpPr/>
          <p:nvPr/>
        </p:nvSpPr>
        <p:spPr>
          <a:xfrm>
            <a:off x="247135" y="337751"/>
            <a:ext cx="329514" cy="889433"/>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212" name="Google Shape;212;p4"/>
          <p:cNvSpPr txBox="1"/>
          <p:nvPr/>
        </p:nvSpPr>
        <p:spPr>
          <a:xfrm>
            <a:off x="576646" y="475706"/>
            <a:ext cx="93831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2700"/>
              <a:buFont typeface="Arial"/>
              <a:buNone/>
            </a:pPr>
            <a:r>
              <a:rPr b="1" lang="en-US" sz="2700">
                <a:solidFill>
                  <a:schemeClr val="lt1"/>
                </a:solidFill>
                <a:latin typeface="Arial"/>
                <a:ea typeface="Arial"/>
                <a:cs typeface="Arial"/>
                <a:sym typeface="Arial"/>
              </a:rPr>
              <a:t>Delivering the Strategic Ambition – Challenge 8</a:t>
            </a:r>
            <a:endParaRPr b="1" sz="2700">
              <a:solidFill>
                <a:schemeClr val="lt1"/>
              </a:solidFill>
              <a:latin typeface="Arial"/>
              <a:ea typeface="Arial"/>
              <a:cs typeface="Arial"/>
              <a:sym typeface="Arial"/>
            </a:endParaRPr>
          </a:p>
        </p:txBody>
      </p:sp>
      <p:sp>
        <p:nvSpPr>
          <p:cNvPr id="213" name="Google Shape;213;p4"/>
          <p:cNvSpPr/>
          <p:nvPr/>
        </p:nvSpPr>
        <p:spPr>
          <a:xfrm>
            <a:off x="-2381" y="5861274"/>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214" name="Google Shape;214;p4"/>
          <p:cNvSpPr txBox="1"/>
          <p:nvPr/>
        </p:nvSpPr>
        <p:spPr>
          <a:xfrm>
            <a:off x="128510" y="1357215"/>
            <a:ext cx="8260821" cy="39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5C6D"/>
              </a:buClr>
              <a:buSzPts val="1600"/>
              <a:buFont typeface="Arial"/>
              <a:buNone/>
            </a:pPr>
            <a:r>
              <a:rPr lang="en-US" sz="1600">
                <a:solidFill>
                  <a:srgbClr val="005C6D"/>
                </a:solidFill>
                <a:latin typeface="Arial"/>
                <a:ea typeface="Arial"/>
                <a:cs typeface="Arial"/>
                <a:sym typeface="Arial"/>
              </a:rPr>
              <a:t>The </a:t>
            </a:r>
            <a:r>
              <a:rPr b="1" lang="en-US" sz="1600">
                <a:solidFill>
                  <a:srgbClr val="005C6D"/>
                </a:solidFill>
                <a:latin typeface="Arial"/>
                <a:ea typeface="Arial"/>
                <a:cs typeface="Arial"/>
                <a:sym typeface="Arial"/>
              </a:rPr>
              <a:t>Strategic Ambition for Ocean Decade Challenge 8 </a:t>
            </a:r>
            <a:r>
              <a:rPr lang="en-US" sz="1600">
                <a:solidFill>
                  <a:srgbClr val="005C6D"/>
                </a:solidFill>
                <a:latin typeface="Arial"/>
                <a:ea typeface="Arial"/>
                <a:cs typeface="Arial"/>
                <a:sym typeface="Arial"/>
              </a:rPr>
              <a:t>is to have in place by 2030: </a:t>
            </a:r>
            <a:endParaRPr sz="1600">
              <a:solidFill>
                <a:srgbClr val="005C6D"/>
              </a:solidFill>
              <a:latin typeface="Arial"/>
              <a:ea typeface="Arial"/>
              <a:cs typeface="Arial"/>
              <a:sym typeface="Arial"/>
            </a:endParaRPr>
          </a:p>
          <a:p>
            <a:pPr indent="-133350" lvl="0" marL="285750" marR="0" rtl="0" algn="l">
              <a:spcBef>
                <a:spcPts val="300"/>
              </a:spcBef>
              <a:spcAft>
                <a:spcPts val="0"/>
              </a:spcAft>
              <a:buClr>
                <a:srgbClr val="005C6D"/>
              </a:buClr>
              <a:buSzPts val="1700"/>
              <a:buFont typeface="Arial"/>
              <a:buChar char="•"/>
            </a:pPr>
            <a:r>
              <a:rPr b="1" lang="en-US" sz="1600">
                <a:solidFill>
                  <a:srgbClr val="005C6D"/>
                </a:solidFill>
                <a:latin typeface="Arial"/>
                <a:ea typeface="Arial"/>
                <a:cs typeface="Arial"/>
                <a:sym typeface="Arial"/>
              </a:rPr>
              <a:t>The enabling environment [Infrastructures, Tools, Services and Content], </a:t>
            </a:r>
            <a:r>
              <a:rPr lang="en-US" sz="1600">
                <a:solidFill>
                  <a:srgbClr val="005C6D"/>
                </a:solidFill>
                <a:latin typeface="Arial"/>
                <a:ea typeface="Arial"/>
                <a:cs typeface="Arial"/>
                <a:sym typeface="Arial"/>
              </a:rPr>
              <a:t>for the creation of and access to an increasing number of digital representations and (twin) applications of the Ocean</a:t>
            </a:r>
            <a:endParaRPr sz="1600">
              <a:solidFill>
                <a:schemeClr val="dk1"/>
              </a:solidFill>
              <a:latin typeface="Arial"/>
              <a:ea typeface="Arial"/>
              <a:cs typeface="Arial"/>
              <a:sym typeface="Arial"/>
            </a:endParaRPr>
          </a:p>
          <a:p>
            <a:pPr indent="-133350" lvl="0" marL="285750" marR="0" rtl="0" algn="l">
              <a:spcBef>
                <a:spcPts val="0"/>
              </a:spcBef>
              <a:spcAft>
                <a:spcPts val="0"/>
              </a:spcAft>
              <a:buClr>
                <a:srgbClr val="005C6D"/>
              </a:buClr>
              <a:buSzPts val="1700"/>
              <a:buFont typeface="Arial"/>
              <a:buChar char="•"/>
            </a:pPr>
            <a:r>
              <a:rPr b="1" lang="en-US" sz="1600">
                <a:solidFill>
                  <a:srgbClr val="005C6D"/>
                </a:solidFill>
                <a:latin typeface="Arial"/>
                <a:ea typeface="Arial"/>
                <a:cs typeface="Arial"/>
                <a:sym typeface="Arial"/>
              </a:rPr>
              <a:t>All observations, datasets, data products, information and knowledge outputs </a:t>
            </a:r>
            <a:r>
              <a:rPr lang="en-US" sz="1600">
                <a:solidFill>
                  <a:srgbClr val="005C6D"/>
                </a:solidFill>
                <a:latin typeface="Arial"/>
                <a:ea typeface="Arial"/>
                <a:cs typeface="Arial"/>
                <a:sym typeface="Arial"/>
              </a:rPr>
              <a:t>generated by Decade Actions </a:t>
            </a:r>
            <a:r>
              <a:rPr b="1" lang="en-US" sz="1600">
                <a:solidFill>
                  <a:srgbClr val="005C6D"/>
                </a:solidFill>
                <a:latin typeface="Arial"/>
                <a:ea typeface="Arial"/>
                <a:cs typeface="Arial"/>
                <a:sym typeface="Arial"/>
              </a:rPr>
              <a:t>should be shared and easily available to all</a:t>
            </a:r>
            <a:r>
              <a:rPr lang="en-US" sz="1600">
                <a:solidFill>
                  <a:srgbClr val="005C6D"/>
                </a:solidFill>
                <a:latin typeface="Arial"/>
                <a:ea typeface="Arial"/>
                <a:cs typeface="Arial"/>
                <a:sym typeface="Arial"/>
              </a:rPr>
              <a:t>. </a:t>
            </a:r>
            <a:endParaRPr sz="1600">
              <a:solidFill>
                <a:schemeClr val="dk1"/>
              </a:solidFill>
              <a:latin typeface="Arial"/>
              <a:ea typeface="Arial"/>
              <a:cs typeface="Arial"/>
              <a:sym typeface="Arial"/>
            </a:endParaRPr>
          </a:p>
          <a:p>
            <a:pPr indent="-133350" lvl="0" marL="285750" marR="0" rtl="0" algn="l">
              <a:spcBef>
                <a:spcPts val="0"/>
              </a:spcBef>
              <a:spcAft>
                <a:spcPts val="0"/>
              </a:spcAft>
              <a:buClr>
                <a:srgbClr val="005C6D"/>
              </a:buClr>
              <a:buSzPts val="1700"/>
              <a:buFont typeface="Arial"/>
              <a:buChar char="•"/>
            </a:pPr>
            <a:r>
              <a:rPr b="1" lang="en-US" sz="1600">
                <a:solidFill>
                  <a:srgbClr val="005C6D"/>
                </a:solidFill>
                <a:latin typeface="Arial"/>
                <a:ea typeface="Arial"/>
                <a:cs typeface="Arial"/>
                <a:sym typeface="Arial"/>
              </a:rPr>
              <a:t>A global Digital Atlas</a:t>
            </a:r>
            <a:r>
              <a:rPr lang="en-US" sz="1600">
                <a:solidFill>
                  <a:srgbClr val="005C6D"/>
                </a:solidFill>
                <a:latin typeface="Arial"/>
                <a:ea typeface="Arial"/>
                <a:cs typeface="Arial"/>
                <a:sym typeface="Arial"/>
              </a:rPr>
              <a:t> with at </a:t>
            </a:r>
            <a:r>
              <a:rPr b="1" lang="en-US" sz="1600">
                <a:solidFill>
                  <a:srgbClr val="005C6D"/>
                </a:solidFill>
                <a:latin typeface="Arial"/>
                <a:ea typeface="Arial"/>
                <a:cs typeface="Arial"/>
                <a:sym typeface="Arial"/>
              </a:rPr>
              <a:t>minimum 10 societally relevant global base-layers &amp; minimum 10 local use cases</a:t>
            </a:r>
            <a:r>
              <a:rPr lang="en-US" sz="1600">
                <a:solidFill>
                  <a:srgbClr val="005C6D"/>
                </a:solidFill>
                <a:latin typeface="Arial"/>
                <a:ea typeface="Arial"/>
                <a:cs typeface="Arial"/>
                <a:sym typeface="Arial"/>
              </a:rPr>
              <a:t> (prioritizing SIDS and LDCs).</a:t>
            </a:r>
            <a:endParaRPr sz="1600">
              <a:solidFill>
                <a:schemeClr val="dk1"/>
              </a:solidFill>
              <a:latin typeface="Arial"/>
              <a:ea typeface="Arial"/>
              <a:cs typeface="Arial"/>
              <a:sym typeface="Arial"/>
            </a:endParaRPr>
          </a:p>
          <a:p>
            <a:pPr indent="0" lvl="0" marL="0" marR="0" rtl="0" algn="l">
              <a:spcBef>
                <a:spcPts val="600"/>
              </a:spcBef>
              <a:spcAft>
                <a:spcPts val="0"/>
              </a:spcAft>
              <a:buClr>
                <a:srgbClr val="005C6D"/>
              </a:buClr>
              <a:buSzPts val="1600"/>
              <a:buFont typeface="Arial"/>
              <a:buNone/>
            </a:pPr>
            <a:r>
              <a:rPr lang="en-US" sz="1600">
                <a:solidFill>
                  <a:srgbClr val="005C6D"/>
                </a:solidFill>
                <a:latin typeface="Arial"/>
                <a:ea typeface="Arial"/>
                <a:cs typeface="Arial"/>
                <a:sym typeface="Arial"/>
              </a:rPr>
              <a:t>The following </a:t>
            </a:r>
            <a:r>
              <a:rPr b="1" lang="en-US" sz="1600">
                <a:solidFill>
                  <a:srgbClr val="005C6D"/>
                </a:solidFill>
                <a:latin typeface="Arial"/>
                <a:ea typeface="Arial"/>
                <a:cs typeface="Arial"/>
                <a:sym typeface="Arial"/>
              </a:rPr>
              <a:t>tools, systems and services</a:t>
            </a:r>
            <a:r>
              <a:rPr lang="en-US" sz="1600">
                <a:solidFill>
                  <a:srgbClr val="005C6D"/>
                </a:solidFill>
                <a:latin typeface="Arial"/>
                <a:ea typeface="Arial"/>
                <a:cs typeface="Arial"/>
                <a:sym typeface="Arial"/>
              </a:rPr>
              <a:t> to be developed and in place by 2030:</a:t>
            </a:r>
            <a:endParaRPr sz="1600">
              <a:solidFill>
                <a:schemeClr val="dk1"/>
              </a:solidFill>
              <a:latin typeface="Arial"/>
              <a:ea typeface="Arial"/>
              <a:cs typeface="Arial"/>
              <a:sym typeface="Arial"/>
            </a:endParaRPr>
          </a:p>
          <a:p>
            <a:pPr indent="-190500" lvl="0" marL="342900" marR="0" rtl="0" algn="l">
              <a:spcBef>
                <a:spcPts val="300"/>
              </a:spcBef>
              <a:spcAft>
                <a:spcPts val="0"/>
              </a:spcAft>
              <a:buClr>
                <a:srgbClr val="005C6D"/>
              </a:buClr>
              <a:buSzPts val="1700"/>
              <a:buFont typeface="Calibri"/>
              <a:buAutoNum type="arabicPeriod"/>
            </a:pPr>
            <a:r>
              <a:rPr lang="en-US" sz="1600">
                <a:solidFill>
                  <a:srgbClr val="005C6D"/>
                </a:solidFill>
                <a:latin typeface="Arial"/>
                <a:ea typeface="Arial"/>
                <a:cs typeface="Arial"/>
                <a:sym typeface="Arial"/>
              </a:rPr>
              <a:t> A federated global </a:t>
            </a:r>
            <a:r>
              <a:rPr b="1" lang="en-US" sz="1600">
                <a:solidFill>
                  <a:srgbClr val="005C6D"/>
                </a:solidFill>
                <a:latin typeface="Arial"/>
                <a:ea typeface="Arial"/>
                <a:cs typeface="Arial"/>
                <a:sym typeface="Arial"/>
              </a:rPr>
              <a:t>Ocean Data Discovery &amp; Access Service </a:t>
            </a:r>
            <a:r>
              <a:rPr lang="en-US" sz="1600">
                <a:solidFill>
                  <a:srgbClr val="005C6D"/>
                </a:solidFill>
                <a:latin typeface="Arial"/>
                <a:ea typeface="Arial"/>
                <a:cs typeface="Arial"/>
                <a:sym typeface="Arial"/>
              </a:rPr>
              <a:t>(DDAS) with map viewer + Ocean Data </a:t>
            </a:r>
            <a:r>
              <a:rPr b="1" lang="en-US" sz="1600">
                <a:solidFill>
                  <a:srgbClr val="005C6D"/>
                </a:solidFill>
                <a:latin typeface="Arial"/>
                <a:ea typeface="Arial"/>
                <a:cs typeface="Arial"/>
                <a:sym typeface="Arial"/>
              </a:rPr>
              <a:t>Helpdesk</a:t>
            </a:r>
            <a:r>
              <a:rPr lang="en-US" sz="1600">
                <a:solidFill>
                  <a:srgbClr val="005C6D"/>
                </a:solidFill>
                <a:latin typeface="Arial"/>
                <a:ea typeface="Arial"/>
                <a:cs typeface="Arial"/>
                <a:sym typeface="Arial"/>
              </a:rPr>
              <a:t> and distributed </a:t>
            </a:r>
            <a:r>
              <a:rPr b="1" lang="en-US" sz="1600">
                <a:solidFill>
                  <a:srgbClr val="005C6D"/>
                </a:solidFill>
                <a:latin typeface="Arial"/>
                <a:ea typeface="Arial"/>
                <a:cs typeface="Arial"/>
                <a:sym typeface="Arial"/>
              </a:rPr>
              <a:t>Data Ingestion Service</a:t>
            </a:r>
            <a:r>
              <a:rPr lang="en-US" sz="1600">
                <a:solidFill>
                  <a:srgbClr val="005C6D"/>
                </a:solidFill>
                <a:latin typeface="Arial"/>
                <a:ea typeface="Arial"/>
                <a:cs typeface="Arial"/>
                <a:sym typeface="Arial"/>
              </a:rPr>
              <a:t>;</a:t>
            </a:r>
            <a:endParaRPr sz="1600">
              <a:solidFill>
                <a:schemeClr val="dk1"/>
              </a:solidFill>
              <a:latin typeface="Arial"/>
              <a:ea typeface="Arial"/>
              <a:cs typeface="Arial"/>
              <a:sym typeface="Arial"/>
            </a:endParaRPr>
          </a:p>
          <a:p>
            <a:pPr indent="-190500" lvl="0" marL="342900" marR="0" rtl="0" algn="l">
              <a:spcBef>
                <a:spcPts val="0"/>
              </a:spcBef>
              <a:spcAft>
                <a:spcPts val="0"/>
              </a:spcAft>
              <a:buClr>
                <a:srgbClr val="005C6D"/>
              </a:buClr>
              <a:buSzPts val="1700"/>
              <a:buFont typeface="Calibri"/>
              <a:buAutoNum type="arabicPeriod"/>
            </a:pPr>
            <a:r>
              <a:rPr lang="en-US" sz="1600">
                <a:solidFill>
                  <a:srgbClr val="005C6D"/>
                </a:solidFill>
                <a:latin typeface="Arial"/>
                <a:ea typeface="Arial"/>
                <a:cs typeface="Arial"/>
                <a:sym typeface="Arial"/>
              </a:rPr>
              <a:t> A global </a:t>
            </a:r>
            <a:r>
              <a:rPr b="1" lang="en-US" sz="1600">
                <a:solidFill>
                  <a:srgbClr val="005C6D"/>
                </a:solidFill>
                <a:latin typeface="Arial"/>
                <a:ea typeface="Arial"/>
                <a:cs typeface="Arial"/>
                <a:sym typeface="Arial"/>
              </a:rPr>
              <a:t>Technical and Organizational Structure for Ocean Forecasting</a:t>
            </a:r>
            <a:r>
              <a:rPr lang="en-US" sz="1600">
                <a:solidFill>
                  <a:srgbClr val="005C6D"/>
                </a:solidFill>
                <a:latin typeface="Arial"/>
                <a:ea typeface="Arial"/>
                <a:cs typeface="Arial"/>
                <a:sym typeface="Arial"/>
              </a:rPr>
              <a:t>;  </a:t>
            </a:r>
            <a:endParaRPr sz="1600">
              <a:solidFill>
                <a:srgbClr val="005C6D"/>
              </a:solidFill>
              <a:latin typeface="Arial"/>
              <a:ea typeface="Arial"/>
              <a:cs typeface="Arial"/>
              <a:sym typeface="Arial"/>
            </a:endParaRPr>
          </a:p>
          <a:p>
            <a:pPr indent="-190500" lvl="0" marL="342900" marR="0" rtl="0" algn="l">
              <a:spcBef>
                <a:spcPts val="0"/>
              </a:spcBef>
              <a:spcAft>
                <a:spcPts val="0"/>
              </a:spcAft>
              <a:buClr>
                <a:srgbClr val="005C6D"/>
              </a:buClr>
              <a:buSzPts val="1700"/>
              <a:buFont typeface="Calibri"/>
              <a:buAutoNum type="arabicPeriod"/>
            </a:pPr>
            <a:r>
              <a:rPr lang="en-US" sz="1600">
                <a:solidFill>
                  <a:srgbClr val="005C6D"/>
                </a:solidFill>
                <a:latin typeface="Arial"/>
                <a:ea typeface="Arial"/>
                <a:cs typeface="Arial"/>
                <a:sym typeface="Arial"/>
              </a:rPr>
              <a:t> A user-friendly reference global </a:t>
            </a:r>
            <a:r>
              <a:rPr b="1" lang="en-US" sz="1600">
                <a:solidFill>
                  <a:srgbClr val="005C6D"/>
                </a:solidFill>
                <a:latin typeface="Arial"/>
                <a:ea typeface="Arial"/>
                <a:cs typeface="Arial"/>
                <a:sym typeface="Arial"/>
              </a:rPr>
              <a:t>Digital Atlas of the Ocean</a:t>
            </a:r>
            <a:r>
              <a:rPr lang="en-US" sz="1600">
                <a:solidFill>
                  <a:srgbClr val="005C6D"/>
                </a:solidFill>
                <a:latin typeface="Arial"/>
                <a:ea typeface="Arial"/>
                <a:cs typeface="Arial"/>
                <a:sym typeface="Arial"/>
              </a:rPr>
              <a:t>; </a:t>
            </a:r>
            <a:endParaRPr sz="1600">
              <a:solidFill>
                <a:schemeClr val="dk1"/>
              </a:solidFill>
              <a:latin typeface="Arial"/>
              <a:ea typeface="Arial"/>
              <a:cs typeface="Arial"/>
              <a:sym typeface="Arial"/>
            </a:endParaRPr>
          </a:p>
          <a:p>
            <a:pPr indent="-190500" lvl="0" marL="342900" marR="0" rtl="0" algn="l">
              <a:spcBef>
                <a:spcPts val="0"/>
              </a:spcBef>
              <a:spcAft>
                <a:spcPts val="0"/>
              </a:spcAft>
              <a:buClr>
                <a:srgbClr val="005C6D"/>
              </a:buClr>
              <a:buSzPts val="1700"/>
              <a:buFont typeface="Calibri"/>
              <a:buAutoNum type="arabicPeriod"/>
            </a:pPr>
            <a:r>
              <a:rPr lang="en-US" sz="1600">
                <a:solidFill>
                  <a:srgbClr val="005C6D"/>
                </a:solidFill>
                <a:latin typeface="Arial"/>
                <a:ea typeface="Arial"/>
                <a:cs typeface="Arial"/>
                <a:sym typeface="Arial"/>
              </a:rPr>
              <a:t> Set of </a:t>
            </a:r>
            <a:r>
              <a:rPr b="1" lang="en-US" sz="1600">
                <a:solidFill>
                  <a:srgbClr val="005C6D"/>
                </a:solidFill>
                <a:latin typeface="Arial"/>
                <a:ea typeface="Arial"/>
                <a:cs typeface="Arial"/>
                <a:sym typeface="Arial"/>
              </a:rPr>
              <a:t>platforms &amp; mechanisms to easily store &amp; exchange ocean information &amp; knowledge</a:t>
            </a:r>
            <a:r>
              <a:rPr lang="en-US" sz="1600">
                <a:solidFill>
                  <a:srgbClr val="005C6D"/>
                </a:solidFill>
                <a:latin typeface="Arial"/>
                <a:ea typeface="Arial"/>
                <a:cs typeface="Arial"/>
                <a:sym typeface="Arial"/>
              </a:rPr>
              <a:t>;</a:t>
            </a:r>
            <a:endParaRPr sz="1600">
              <a:solidFill>
                <a:srgbClr val="005C6D"/>
              </a:solidFill>
              <a:latin typeface="Arial"/>
              <a:ea typeface="Arial"/>
              <a:cs typeface="Arial"/>
              <a:sym typeface="Arial"/>
            </a:endParaRPr>
          </a:p>
          <a:p>
            <a:pPr indent="-190500" lvl="0" marL="342900" marR="0" rtl="0" algn="l">
              <a:spcBef>
                <a:spcPts val="0"/>
              </a:spcBef>
              <a:spcAft>
                <a:spcPts val="0"/>
              </a:spcAft>
              <a:buClr>
                <a:srgbClr val="005C6D"/>
              </a:buClr>
              <a:buSzPts val="1700"/>
              <a:buFont typeface="Calibri"/>
              <a:buAutoNum type="arabicPeriod"/>
            </a:pPr>
            <a:r>
              <a:rPr b="1" lang="en-US" sz="1600">
                <a:solidFill>
                  <a:srgbClr val="005C6D"/>
                </a:solidFill>
                <a:latin typeface="Arial"/>
                <a:ea typeface="Arial"/>
                <a:cs typeface="Arial"/>
                <a:sym typeface="Arial"/>
              </a:rPr>
              <a:t> Enhanced Capacity Development &amp; Training </a:t>
            </a:r>
            <a:r>
              <a:rPr lang="en-US" sz="1600">
                <a:solidFill>
                  <a:srgbClr val="005C6D"/>
                </a:solidFill>
                <a:latin typeface="Arial"/>
                <a:ea typeface="Arial"/>
                <a:cs typeface="Arial"/>
                <a:sym typeface="Arial"/>
              </a:rPr>
              <a:t>resources/facilities tailored to user-needs;</a:t>
            </a:r>
            <a:endParaRPr sz="1600">
              <a:solidFill>
                <a:srgbClr val="005C6D"/>
              </a:solidFill>
              <a:latin typeface="Arial"/>
              <a:ea typeface="Arial"/>
              <a:cs typeface="Arial"/>
              <a:sym typeface="Arial"/>
            </a:endParaRPr>
          </a:p>
        </p:txBody>
      </p:sp>
      <p:sp>
        <p:nvSpPr>
          <p:cNvPr id="215" name="Google Shape;215;p4"/>
          <p:cNvSpPr/>
          <p:nvPr/>
        </p:nvSpPr>
        <p:spPr>
          <a:xfrm>
            <a:off x="247135" y="5865236"/>
            <a:ext cx="329514" cy="68055"/>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pic>
        <p:nvPicPr>
          <p:cNvPr id="216" name="Google Shape;216;p4"/>
          <p:cNvPicPr preferRelativeResize="0"/>
          <p:nvPr/>
        </p:nvPicPr>
        <p:blipFill rotWithShape="1">
          <a:blip r:embed="rId4">
            <a:alphaModFix/>
          </a:blip>
          <a:srcRect b="0" l="0" r="0" t="0"/>
          <a:stretch/>
        </p:blipFill>
        <p:spPr>
          <a:xfrm>
            <a:off x="8630324" y="1226850"/>
            <a:ext cx="3299724" cy="4583500"/>
          </a:xfrm>
          <a:prstGeom prst="rect">
            <a:avLst/>
          </a:prstGeom>
          <a:noFill/>
          <a:ln>
            <a:noFill/>
          </a:ln>
        </p:spPr>
      </p:pic>
      <p:pic>
        <p:nvPicPr>
          <p:cNvPr descr="A computer screen with a location pin&#10;&#10;Description automatically generated" id="217" name="Google Shape;217;p4"/>
          <p:cNvPicPr preferRelativeResize="0"/>
          <p:nvPr/>
        </p:nvPicPr>
        <p:blipFill rotWithShape="1">
          <a:blip r:embed="rId5">
            <a:alphaModFix/>
          </a:blip>
          <a:srcRect b="0" l="0" r="0" t="0"/>
          <a:stretch/>
        </p:blipFill>
        <p:spPr>
          <a:xfrm>
            <a:off x="11110693" y="72175"/>
            <a:ext cx="1005840" cy="1005840"/>
          </a:xfrm>
          <a:prstGeom prst="rect">
            <a:avLst/>
          </a:prstGeom>
          <a:noFill/>
          <a:ln>
            <a:noFill/>
          </a:ln>
        </p:spPr>
      </p:pic>
      <p:pic>
        <p:nvPicPr>
          <p:cNvPr id="218" name="Google Shape;218;p4"/>
          <p:cNvPicPr preferRelativeResize="0"/>
          <p:nvPr/>
        </p:nvPicPr>
        <p:blipFill rotWithShape="1">
          <a:blip r:embed="rId6">
            <a:alphaModFix/>
          </a:blip>
          <a:srcRect b="0" l="0" r="0" t="0"/>
          <a:stretch/>
        </p:blipFill>
        <p:spPr>
          <a:xfrm>
            <a:off x="9931432" y="65635"/>
            <a:ext cx="1097280" cy="10972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5"/>
          <p:cNvSpPr/>
          <p:nvPr/>
        </p:nvSpPr>
        <p:spPr>
          <a:xfrm>
            <a:off x="6515" y="1226252"/>
            <a:ext cx="12185484" cy="4658733"/>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225" name="Google Shape;225;p5"/>
          <p:cNvSpPr/>
          <p:nvPr/>
        </p:nvSpPr>
        <p:spPr>
          <a:xfrm>
            <a:off x="6514" y="-12724"/>
            <a:ext cx="12192000" cy="1175639"/>
          </a:xfrm>
          <a:prstGeom prst="rect">
            <a:avLst/>
          </a:prstGeom>
          <a:solidFill>
            <a:srgbClr val="005C6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226" name="Google Shape;226;p5"/>
          <p:cNvSpPr/>
          <p:nvPr/>
        </p:nvSpPr>
        <p:spPr>
          <a:xfrm>
            <a:off x="0" y="5912524"/>
            <a:ext cx="12192000" cy="945476"/>
          </a:xfrm>
          <a:prstGeom prst="rect">
            <a:avLst/>
          </a:prstGeom>
          <a:solidFill>
            <a:srgbClr val="005C6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pic>
        <p:nvPicPr>
          <p:cNvPr id="227" name="Google Shape;227;p5"/>
          <p:cNvPicPr preferRelativeResize="0"/>
          <p:nvPr/>
        </p:nvPicPr>
        <p:blipFill rotWithShape="1">
          <a:blip r:embed="rId3">
            <a:alphaModFix/>
          </a:blip>
          <a:srcRect b="0" l="0" r="0" t="0"/>
          <a:stretch/>
        </p:blipFill>
        <p:spPr>
          <a:xfrm>
            <a:off x="309586" y="6024414"/>
            <a:ext cx="1125167" cy="673829"/>
          </a:xfrm>
          <a:prstGeom prst="rect">
            <a:avLst/>
          </a:prstGeom>
          <a:noFill/>
          <a:ln>
            <a:noFill/>
          </a:ln>
        </p:spPr>
      </p:pic>
      <p:sp>
        <p:nvSpPr>
          <p:cNvPr id="228" name="Google Shape;228;p5"/>
          <p:cNvSpPr/>
          <p:nvPr/>
        </p:nvSpPr>
        <p:spPr>
          <a:xfrm>
            <a:off x="-2381" y="1168297"/>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229" name="Google Shape;229;p5"/>
          <p:cNvSpPr/>
          <p:nvPr/>
        </p:nvSpPr>
        <p:spPr>
          <a:xfrm>
            <a:off x="247135" y="337751"/>
            <a:ext cx="329514" cy="889433"/>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230" name="Google Shape;230;p5"/>
          <p:cNvSpPr txBox="1"/>
          <p:nvPr/>
        </p:nvSpPr>
        <p:spPr>
          <a:xfrm>
            <a:off x="699872" y="414659"/>
            <a:ext cx="11847075" cy="5231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Arial"/>
                <a:ea typeface="Arial"/>
                <a:cs typeface="Arial"/>
                <a:sym typeface="Arial"/>
              </a:rPr>
              <a:t>Delivering the Strategic Ambition – Challenge 8</a:t>
            </a:r>
            <a:endParaRPr/>
          </a:p>
        </p:txBody>
      </p:sp>
      <p:sp>
        <p:nvSpPr>
          <p:cNvPr id="231" name="Google Shape;231;p5"/>
          <p:cNvSpPr/>
          <p:nvPr/>
        </p:nvSpPr>
        <p:spPr>
          <a:xfrm>
            <a:off x="-2381" y="5861274"/>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sp>
        <p:nvSpPr>
          <p:cNvPr id="232" name="Google Shape;232;p5"/>
          <p:cNvSpPr/>
          <p:nvPr/>
        </p:nvSpPr>
        <p:spPr>
          <a:xfrm>
            <a:off x="247135" y="5865236"/>
            <a:ext cx="329514" cy="68055"/>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Twentieth Century"/>
              <a:buNone/>
            </a:pPr>
            <a:r>
              <a:t/>
            </a:r>
            <a:endParaRPr sz="1800">
              <a:solidFill>
                <a:schemeClr val="lt1"/>
              </a:solidFill>
              <a:latin typeface="Arial"/>
              <a:ea typeface="Arial"/>
              <a:cs typeface="Arial"/>
              <a:sym typeface="Arial"/>
            </a:endParaRPr>
          </a:p>
        </p:txBody>
      </p:sp>
      <p:pic>
        <p:nvPicPr>
          <p:cNvPr descr="A computer screen with a location pin&#10;&#10;Description automatically generated" id="233" name="Google Shape;233;p5"/>
          <p:cNvPicPr preferRelativeResize="0"/>
          <p:nvPr/>
        </p:nvPicPr>
        <p:blipFill rotWithShape="1">
          <a:blip r:embed="rId4">
            <a:alphaModFix/>
          </a:blip>
          <a:srcRect b="0" l="0" r="0" t="0"/>
          <a:stretch/>
        </p:blipFill>
        <p:spPr>
          <a:xfrm>
            <a:off x="11110693" y="72175"/>
            <a:ext cx="1005840" cy="1005840"/>
          </a:xfrm>
          <a:prstGeom prst="rect">
            <a:avLst/>
          </a:prstGeom>
          <a:noFill/>
          <a:ln>
            <a:noFill/>
          </a:ln>
        </p:spPr>
      </p:pic>
      <p:pic>
        <p:nvPicPr>
          <p:cNvPr id="234" name="Google Shape;234;p5"/>
          <p:cNvPicPr preferRelativeResize="0"/>
          <p:nvPr/>
        </p:nvPicPr>
        <p:blipFill rotWithShape="1">
          <a:blip r:embed="rId5">
            <a:alphaModFix/>
          </a:blip>
          <a:srcRect b="16746" l="2324" r="4457" t="13799"/>
          <a:stretch/>
        </p:blipFill>
        <p:spPr>
          <a:xfrm>
            <a:off x="614636" y="1221995"/>
            <a:ext cx="11102547" cy="4652419"/>
          </a:xfrm>
          <a:prstGeom prst="rect">
            <a:avLst/>
          </a:prstGeom>
          <a:noFill/>
          <a:ln cap="flat" cmpd="sng" w="9525">
            <a:solidFill>
              <a:schemeClr val="accent1"/>
            </a:solidFill>
            <a:prstDash val="solid"/>
            <a:round/>
            <a:headEnd len="sm" w="sm" type="none"/>
            <a:tailEnd len="sm" w="sm" type="none"/>
          </a:ln>
        </p:spPr>
      </p:pic>
      <p:sp>
        <p:nvSpPr>
          <p:cNvPr id="235" name="Google Shape;235;p5"/>
          <p:cNvSpPr/>
          <p:nvPr/>
        </p:nvSpPr>
        <p:spPr>
          <a:xfrm>
            <a:off x="2021233" y="5981380"/>
            <a:ext cx="10095300" cy="8154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100"/>
              <a:buFont typeface="Arial"/>
              <a:buNone/>
            </a:pPr>
            <a:r>
              <a:t/>
            </a:r>
            <a:endParaRPr sz="1800">
              <a:solidFill>
                <a:schemeClr val="dk1"/>
              </a:solidFill>
              <a:latin typeface="Twentieth Century"/>
              <a:ea typeface="Twentieth Century"/>
              <a:cs typeface="Twentieth Century"/>
              <a:sym typeface="Twentieth Century"/>
            </a:endParaRPr>
          </a:p>
          <a:p>
            <a:pPr indent="0" lvl="0" marL="0" marR="0" rtl="0" algn="l">
              <a:spcBef>
                <a:spcPts val="0"/>
              </a:spcBef>
              <a:spcAft>
                <a:spcPts val="0"/>
              </a:spcAft>
              <a:buClr>
                <a:schemeClr val="dk1"/>
              </a:buClr>
              <a:buSzPts val="1100"/>
              <a:buFont typeface="Arial"/>
              <a:buNone/>
            </a:pPr>
            <a:r>
              <a:rPr lang="en-US" sz="1800">
                <a:solidFill>
                  <a:srgbClr val="005C6D"/>
                </a:solidFill>
                <a:latin typeface="Twentieth Century"/>
                <a:ea typeface="Twentieth Century"/>
                <a:cs typeface="Twentieth Century"/>
                <a:sym typeface="Twentieth Century"/>
              </a:rPr>
              <a:t>Ensure </a:t>
            </a:r>
            <a:r>
              <a:rPr b="1" lang="en-US" sz="1800">
                <a:solidFill>
                  <a:srgbClr val="005C6D"/>
                </a:solidFill>
                <a:latin typeface="Twentieth Century"/>
                <a:ea typeface="Twentieth Century"/>
                <a:cs typeface="Twentieth Century"/>
                <a:sym typeface="Twentieth Century"/>
              </a:rPr>
              <a:t>interoperability</a:t>
            </a:r>
            <a:r>
              <a:rPr lang="en-US" sz="1800">
                <a:solidFill>
                  <a:srgbClr val="005C6D"/>
                </a:solidFill>
                <a:latin typeface="Twentieth Century"/>
                <a:ea typeface="Twentieth Century"/>
                <a:cs typeface="Twentieth Century"/>
                <a:sym typeface="Twentieth Century"/>
              </a:rPr>
              <a:t> and </a:t>
            </a:r>
            <a:r>
              <a:rPr b="1" lang="en-US" sz="1800">
                <a:solidFill>
                  <a:srgbClr val="005C6D"/>
                </a:solidFill>
                <a:latin typeface="Twentieth Century"/>
                <a:ea typeface="Twentieth Century"/>
                <a:cs typeface="Twentieth Century"/>
                <a:sym typeface="Twentieth Century"/>
              </a:rPr>
              <a:t>compatibility</a:t>
            </a:r>
            <a:r>
              <a:rPr lang="en-US" sz="1800">
                <a:solidFill>
                  <a:srgbClr val="005C6D"/>
                </a:solidFill>
                <a:latin typeface="Twentieth Century"/>
                <a:ea typeface="Twentieth Century"/>
                <a:cs typeface="Twentieth Century"/>
                <a:sym typeface="Twentieth Century"/>
              </a:rPr>
              <a:t> of proposed data and information-sharing systems &amp; services with other core ocean knowledge systems and/or decision support tools/applications existing or currently under development – </a:t>
            </a:r>
            <a:r>
              <a:rPr b="1" lang="en-US" sz="1800">
                <a:solidFill>
                  <a:srgbClr val="005C6D"/>
                </a:solidFill>
                <a:latin typeface="Twentieth Century"/>
                <a:ea typeface="Twentieth Century"/>
                <a:cs typeface="Twentieth Century"/>
                <a:sym typeface="Twentieth Century"/>
              </a:rPr>
              <a:t>connecting and building on what exists already</a:t>
            </a:r>
            <a:r>
              <a:rPr lang="en-US" sz="1800">
                <a:solidFill>
                  <a:srgbClr val="005C6D"/>
                </a:solidFill>
                <a:latin typeface="Twentieth Century"/>
                <a:ea typeface="Twentieth Century"/>
                <a:cs typeface="Twentieth Century"/>
                <a:sym typeface="Twentieth Century"/>
              </a:rPr>
              <a:t>.</a:t>
            </a:r>
            <a:endParaRPr sz="1800">
              <a:solidFill>
                <a:srgbClr val="005C6D"/>
              </a:solidFill>
              <a:latin typeface="Twentieth Century"/>
              <a:ea typeface="Twentieth Century"/>
              <a:cs typeface="Twentieth Century"/>
              <a:sym typeface="Twentieth Century"/>
            </a:endParaRPr>
          </a:p>
          <a:p>
            <a:pPr indent="0" lvl="0" marL="0" marR="0" rtl="0" algn="ctr">
              <a:spcBef>
                <a:spcPts val="0"/>
              </a:spcBef>
              <a:spcAft>
                <a:spcPts val="0"/>
              </a:spcAft>
              <a:buClr>
                <a:srgbClr val="000000"/>
              </a:buClr>
              <a:buSzPts val="1200"/>
              <a:buFont typeface="Arial"/>
              <a:buNone/>
            </a:pPr>
            <a:r>
              <a:t/>
            </a:r>
            <a:endParaRPr sz="1800">
              <a:solidFill>
                <a:schemeClr val="dk1"/>
              </a:solidFill>
              <a:latin typeface="Twentieth Century"/>
              <a:ea typeface="Twentieth Century"/>
              <a:cs typeface="Twentieth Century"/>
              <a:sym typeface="Twentieth Century"/>
            </a:endParaRPr>
          </a:p>
        </p:txBody>
      </p:sp>
      <p:pic>
        <p:nvPicPr>
          <p:cNvPr id="236" name="Google Shape;236;p5"/>
          <p:cNvPicPr preferRelativeResize="0"/>
          <p:nvPr/>
        </p:nvPicPr>
        <p:blipFill rotWithShape="1">
          <a:blip r:embed="rId6">
            <a:alphaModFix/>
          </a:blip>
          <a:srcRect b="0" l="0" r="0" t="0"/>
          <a:stretch/>
        </p:blipFill>
        <p:spPr>
          <a:xfrm>
            <a:off x="154691" y="4523047"/>
            <a:ext cx="1679782" cy="2333312"/>
          </a:xfrm>
          <a:prstGeom prst="rect">
            <a:avLst/>
          </a:prstGeom>
          <a:noFill/>
          <a:ln>
            <a:noFill/>
          </a:ln>
        </p:spPr>
      </p:pic>
      <p:sp>
        <p:nvSpPr>
          <p:cNvPr id="237" name="Google Shape;237;p5"/>
          <p:cNvSpPr txBox="1"/>
          <p:nvPr/>
        </p:nvSpPr>
        <p:spPr>
          <a:xfrm>
            <a:off x="872169" y="2150287"/>
            <a:ext cx="40148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00000"/>
                </a:solidFill>
                <a:latin typeface="Arial"/>
                <a:ea typeface="Arial"/>
                <a:cs typeface="Arial"/>
                <a:sym typeface="Arial"/>
              </a:rPr>
              <a:t>Creating The Enabling Environment</a:t>
            </a:r>
            <a:endParaRPr b="1" sz="1800">
              <a:solidFill>
                <a:srgbClr val="C00000"/>
              </a:solidFill>
              <a:latin typeface="Arial"/>
              <a:ea typeface="Arial"/>
              <a:cs typeface="Arial"/>
              <a:sym typeface="Arial"/>
            </a:endParaRPr>
          </a:p>
        </p:txBody>
      </p:sp>
      <p:pic>
        <p:nvPicPr>
          <p:cNvPr id="238" name="Google Shape;238;p5"/>
          <p:cNvPicPr preferRelativeResize="0"/>
          <p:nvPr/>
        </p:nvPicPr>
        <p:blipFill rotWithShape="1">
          <a:blip r:embed="rId7">
            <a:alphaModFix/>
          </a:blip>
          <a:srcRect b="0" l="0" r="0" t="0"/>
          <a:stretch/>
        </p:blipFill>
        <p:spPr>
          <a:xfrm>
            <a:off x="1834473" y="5071649"/>
            <a:ext cx="843945" cy="8439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6"/>
          <p:cNvSpPr/>
          <p:nvPr/>
        </p:nvSpPr>
        <p:spPr>
          <a:xfrm>
            <a:off x="6514" y="-12724"/>
            <a:ext cx="12192000" cy="1175639"/>
          </a:xfrm>
          <a:prstGeom prst="rect">
            <a:avLst/>
          </a:prstGeom>
          <a:solidFill>
            <a:srgbClr val="005C6D"/>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 name="Google Shape;245;p6"/>
          <p:cNvSpPr/>
          <p:nvPr/>
        </p:nvSpPr>
        <p:spPr>
          <a:xfrm>
            <a:off x="0" y="5912524"/>
            <a:ext cx="12192000" cy="945476"/>
          </a:xfrm>
          <a:prstGeom prst="rect">
            <a:avLst/>
          </a:prstGeom>
          <a:solidFill>
            <a:srgbClr val="005C6D"/>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46" name="Google Shape;246;p6"/>
          <p:cNvPicPr preferRelativeResize="0"/>
          <p:nvPr/>
        </p:nvPicPr>
        <p:blipFill rotWithShape="1">
          <a:blip r:embed="rId3">
            <a:alphaModFix/>
          </a:blip>
          <a:srcRect b="0" l="0" r="0" t="0"/>
          <a:stretch/>
        </p:blipFill>
        <p:spPr>
          <a:xfrm>
            <a:off x="309586" y="6024414"/>
            <a:ext cx="1125167" cy="673829"/>
          </a:xfrm>
          <a:prstGeom prst="rect">
            <a:avLst/>
          </a:prstGeom>
          <a:noFill/>
          <a:ln>
            <a:noFill/>
          </a:ln>
        </p:spPr>
      </p:pic>
      <p:sp>
        <p:nvSpPr>
          <p:cNvPr id="247" name="Google Shape;247;p6"/>
          <p:cNvSpPr txBox="1"/>
          <p:nvPr/>
        </p:nvSpPr>
        <p:spPr>
          <a:xfrm>
            <a:off x="8921013" y="6149687"/>
            <a:ext cx="275560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rial"/>
                <a:ea typeface="Arial"/>
                <a:cs typeface="Arial"/>
                <a:sym typeface="Arial"/>
              </a:rPr>
              <a:t>Vision 2030 White Paper - Challenge 8</a:t>
            </a:r>
            <a:endParaRPr/>
          </a:p>
        </p:txBody>
      </p:sp>
      <p:sp>
        <p:nvSpPr>
          <p:cNvPr id="248" name="Google Shape;248;p6"/>
          <p:cNvSpPr/>
          <p:nvPr/>
        </p:nvSpPr>
        <p:spPr>
          <a:xfrm>
            <a:off x="-2381" y="1168297"/>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 name="Google Shape;249;p6"/>
          <p:cNvSpPr/>
          <p:nvPr/>
        </p:nvSpPr>
        <p:spPr>
          <a:xfrm>
            <a:off x="247135" y="337751"/>
            <a:ext cx="329514" cy="889433"/>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0" name="Google Shape;250;p6"/>
          <p:cNvSpPr txBox="1"/>
          <p:nvPr/>
        </p:nvSpPr>
        <p:spPr>
          <a:xfrm>
            <a:off x="585544" y="500709"/>
            <a:ext cx="9383065"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700">
                <a:solidFill>
                  <a:schemeClr val="lt1"/>
                </a:solidFill>
                <a:latin typeface="Arial"/>
                <a:ea typeface="Arial"/>
                <a:cs typeface="Arial"/>
                <a:sym typeface="Arial"/>
              </a:rPr>
              <a:t>OceanData2030</a:t>
            </a:r>
            <a:endParaRPr/>
          </a:p>
        </p:txBody>
      </p:sp>
      <p:sp>
        <p:nvSpPr>
          <p:cNvPr id="251" name="Google Shape;251;p6"/>
          <p:cNvSpPr/>
          <p:nvPr/>
        </p:nvSpPr>
        <p:spPr>
          <a:xfrm>
            <a:off x="-2381" y="5861274"/>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 name="Google Shape;252;p6"/>
          <p:cNvSpPr/>
          <p:nvPr/>
        </p:nvSpPr>
        <p:spPr>
          <a:xfrm>
            <a:off x="247135" y="5855076"/>
            <a:ext cx="329514" cy="68055"/>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cean Infohub" id="253" name="Google Shape;253;p6"/>
          <p:cNvPicPr preferRelativeResize="0"/>
          <p:nvPr/>
        </p:nvPicPr>
        <p:blipFill rotWithShape="1">
          <a:blip r:embed="rId4">
            <a:alphaModFix/>
          </a:blip>
          <a:srcRect b="0" l="0" r="0" t="0"/>
          <a:stretch/>
        </p:blipFill>
        <p:spPr>
          <a:xfrm>
            <a:off x="7790629" y="5103241"/>
            <a:ext cx="1130384" cy="765338"/>
          </a:xfrm>
          <a:prstGeom prst="rect">
            <a:avLst/>
          </a:prstGeom>
          <a:noFill/>
          <a:ln>
            <a:noFill/>
          </a:ln>
        </p:spPr>
      </p:pic>
      <p:pic>
        <p:nvPicPr>
          <p:cNvPr descr="The Government of Flanders continues its financial support for the ..." id="254" name="Google Shape;254;p6"/>
          <p:cNvPicPr preferRelativeResize="0"/>
          <p:nvPr/>
        </p:nvPicPr>
        <p:blipFill rotWithShape="1">
          <a:blip r:embed="rId5">
            <a:alphaModFix/>
          </a:blip>
          <a:srcRect b="20911" l="3617" r="10147" t="11954"/>
          <a:stretch/>
        </p:blipFill>
        <p:spPr>
          <a:xfrm>
            <a:off x="5705680" y="5049250"/>
            <a:ext cx="1775673" cy="870911"/>
          </a:xfrm>
          <a:prstGeom prst="rect">
            <a:avLst/>
          </a:prstGeom>
          <a:noFill/>
          <a:ln>
            <a:noFill/>
          </a:ln>
        </p:spPr>
      </p:pic>
      <p:pic>
        <p:nvPicPr>
          <p:cNvPr id="255" name="Google Shape;255;p6"/>
          <p:cNvPicPr preferRelativeResize="0"/>
          <p:nvPr/>
        </p:nvPicPr>
        <p:blipFill rotWithShape="1">
          <a:blip r:embed="rId6">
            <a:alphaModFix/>
          </a:blip>
          <a:srcRect b="0" l="0" r="0" t="0"/>
          <a:stretch/>
        </p:blipFill>
        <p:spPr>
          <a:xfrm>
            <a:off x="6541597" y="3533541"/>
            <a:ext cx="3221891" cy="1575462"/>
          </a:xfrm>
          <a:prstGeom prst="rect">
            <a:avLst/>
          </a:prstGeom>
          <a:noFill/>
          <a:ln>
            <a:noFill/>
          </a:ln>
        </p:spPr>
      </p:pic>
      <p:pic>
        <p:nvPicPr>
          <p:cNvPr descr="A diagram of a biosphere&#10;&#10;Description automatically generated" id="256" name="Google Shape;256;p6"/>
          <p:cNvPicPr preferRelativeResize="0"/>
          <p:nvPr/>
        </p:nvPicPr>
        <p:blipFill rotWithShape="1">
          <a:blip r:embed="rId7">
            <a:alphaModFix/>
          </a:blip>
          <a:srcRect b="34098" l="0" r="83628" t="35105"/>
          <a:stretch/>
        </p:blipFill>
        <p:spPr>
          <a:xfrm>
            <a:off x="9968609" y="1334371"/>
            <a:ext cx="2065489" cy="2140542"/>
          </a:xfrm>
          <a:prstGeom prst="rect">
            <a:avLst/>
          </a:prstGeom>
          <a:noFill/>
          <a:ln>
            <a:noFill/>
          </a:ln>
        </p:spPr>
      </p:pic>
      <p:pic>
        <p:nvPicPr>
          <p:cNvPr descr="A blue background with text and a blue rectangle&#10;&#10;Description automatically generated" id="257" name="Google Shape;257;p6"/>
          <p:cNvPicPr preferRelativeResize="0"/>
          <p:nvPr/>
        </p:nvPicPr>
        <p:blipFill rotWithShape="1">
          <a:blip r:embed="rId8">
            <a:alphaModFix/>
          </a:blip>
          <a:srcRect b="28229" l="802" r="76072" t="30443"/>
          <a:stretch/>
        </p:blipFill>
        <p:spPr>
          <a:xfrm>
            <a:off x="9968609" y="3439808"/>
            <a:ext cx="2065489" cy="2077184"/>
          </a:xfrm>
          <a:prstGeom prst="rect">
            <a:avLst/>
          </a:prstGeom>
          <a:noFill/>
          <a:ln>
            <a:noFill/>
          </a:ln>
        </p:spPr>
      </p:pic>
      <p:sp>
        <p:nvSpPr>
          <p:cNvPr id="258" name="Google Shape;258;p6"/>
          <p:cNvSpPr txBox="1"/>
          <p:nvPr>
            <p:ph idx="1" type="body"/>
          </p:nvPr>
        </p:nvSpPr>
        <p:spPr>
          <a:xfrm>
            <a:off x="16656" y="1383721"/>
            <a:ext cx="9754997" cy="4351338"/>
          </a:xfrm>
          <a:prstGeom prst="rect">
            <a:avLst/>
          </a:prstGeom>
          <a:noFill/>
          <a:ln>
            <a:noFill/>
          </a:ln>
        </p:spPr>
        <p:txBody>
          <a:bodyPr anchorCtr="0" anchor="t" bIns="45700" lIns="45700" spcFirstLastPara="1" rIns="45700" wrap="square" tIns="45700">
            <a:normAutofit/>
          </a:bodyPr>
          <a:lstStyle/>
          <a:p>
            <a:pPr indent="-342900" lvl="0" marL="571500" rtl="0" algn="l">
              <a:lnSpc>
                <a:spcPct val="90000"/>
              </a:lnSpc>
              <a:spcBef>
                <a:spcPts val="0"/>
              </a:spcBef>
              <a:spcAft>
                <a:spcPts val="0"/>
              </a:spcAft>
              <a:buSzPts val="1800"/>
              <a:buFont typeface="Arial"/>
              <a:buChar char="•"/>
            </a:pPr>
            <a:r>
              <a:rPr lang="en-US" sz="1800">
                <a:latin typeface="Arial"/>
                <a:ea typeface="Arial"/>
                <a:cs typeface="Arial"/>
                <a:sym typeface="Arial"/>
              </a:rPr>
              <a:t>The Decade programme ‘An Ocean Data and Information System supporting the UN Decade of Ocean Science for Sustainable development’ (OCEANDATA 2030) is led by IODE of the Intergovernmental Oceanographic Commission (IOC).</a:t>
            </a:r>
            <a:endParaRPr/>
          </a:p>
          <a:p>
            <a:pPr indent="-342900" lvl="0" marL="571500" rtl="0" algn="l">
              <a:lnSpc>
                <a:spcPct val="90000"/>
              </a:lnSpc>
              <a:spcBef>
                <a:spcPts val="400"/>
              </a:spcBef>
              <a:spcAft>
                <a:spcPts val="0"/>
              </a:spcAft>
              <a:buSzPts val="1800"/>
              <a:buFont typeface="Arial"/>
              <a:buChar char="•"/>
            </a:pPr>
            <a:r>
              <a:rPr lang="en-US" sz="1800">
                <a:solidFill>
                  <a:srgbClr val="0070C0"/>
                </a:solidFill>
                <a:latin typeface="Arial"/>
                <a:ea typeface="Arial"/>
                <a:cs typeface="Arial"/>
                <a:sym typeface="Arial"/>
              </a:rPr>
              <a:t>Development of an </a:t>
            </a:r>
            <a:r>
              <a:rPr b="1" lang="en-US" sz="1800">
                <a:solidFill>
                  <a:srgbClr val="0070C0"/>
                </a:solidFill>
                <a:latin typeface="Arial"/>
                <a:ea typeface="Arial"/>
                <a:cs typeface="Arial"/>
                <a:sym typeface="Arial"/>
              </a:rPr>
              <a:t>open-source data and information system</a:t>
            </a:r>
            <a:r>
              <a:rPr b="1" lang="en-US" sz="1800">
                <a:latin typeface="Arial"/>
                <a:ea typeface="Arial"/>
                <a:cs typeface="Arial"/>
                <a:sym typeface="Arial"/>
              </a:rPr>
              <a:t> </a:t>
            </a:r>
            <a:r>
              <a:rPr lang="en-US" sz="1800">
                <a:latin typeface="Arial"/>
                <a:ea typeface="Arial"/>
                <a:cs typeface="Arial"/>
                <a:sym typeface="Arial"/>
              </a:rPr>
              <a:t>that will </a:t>
            </a:r>
            <a:r>
              <a:rPr lang="en-US" sz="1800">
                <a:solidFill>
                  <a:srgbClr val="0070C0"/>
                </a:solidFill>
                <a:latin typeface="Arial"/>
                <a:ea typeface="Arial"/>
                <a:cs typeface="Arial"/>
                <a:sym typeface="Arial"/>
              </a:rPr>
              <a:t>link existing ocean information systems around the world</a:t>
            </a:r>
            <a:r>
              <a:rPr lang="en-US" sz="1800">
                <a:latin typeface="Arial"/>
                <a:ea typeface="Arial"/>
                <a:cs typeface="Arial"/>
                <a:sym typeface="Arial"/>
              </a:rPr>
              <a:t>, and </a:t>
            </a:r>
            <a:r>
              <a:rPr lang="en-US" sz="1800">
                <a:solidFill>
                  <a:srgbClr val="0070C0"/>
                </a:solidFill>
                <a:latin typeface="Arial"/>
                <a:ea typeface="Arial"/>
                <a:cs typeface="Arial"/>
                <a:sym typeface="Arial"/>
              </a:rPr>
              <a:t>enable more efficient discovery of data, information and knowledge products.</a:t>
            </a:r>
            <a:endParaRPr/>
          </a:p>
          <a:p>
            <a:pPr indent="-342900" lvl="0" marL="571500" rtl="0" algn="l">
              <a:lnSpc>
                <a:spcPct val="90000"/>
              </a:lnSpc>
              <a:spcBef>
                <a:spcPts val="400"/>
              </a:spcBef>
              <a:spcAft>
                <a:spcPts val="0"/>
              </a:spcAft>
              <a:buSzPts val="1800"/>
              <a:buFont typeface="Arial"/>
              <a:buChar char="•"/>
            </a:pPr>
            <a:r>
              <a:rPr lang="en-US" sz="1800">
                <a:latin typeface="Arial"/>
                <a:ea typeface="Arial"/>
                <a:cs typeface="Arial"/>
                <a:sym typeface="Arial"/>
              </a:rPr>
              <a:t>The </a:t>
            </a:r>
            <a:r>
              <a:rPr b="1" lang="en-US" sz="1800" u="sng">
                <a:solidFill>
                  <a:srgbClr val="0069B4"/>
                </a:solidFill>
                <a:latin typeface="Arial"/>
                <a:ea typeface="Arial"/>
                <a:cs typeface="Arial"/>
                <a:sym typeface="Arial"/>
              </a:rPr>
              <a:t>Ocean Data and Information System (ODIS) </a:t>
            </a:r>
            <a:r>
              <a:rPr lang="en-US" sz="1800">
                <a:latin typeface="Arial"/>
                <a:ea typeface="Arial"/>
                <a:cs typeface="Arial"/>
                <a:sym typeface="Arial"/>
              </a:rPr>
              <a:t>and </a:t>
            </a:r>
            <a:r>
              <a:rPr b="1" lang="en-US" sz="1800" u="sng">
                <a:solidFill>
                  <a:srgbClr val="0070C0"/>
                </a:solidFill>
                <a:latin typeface="Arial"/>
                <a:ea typeface="Arial"/>
                <a:cs typeface="Arial"/>
                <a:sym typeface="Arial"/>
              </a:rPr>
              <a:t>Ocean InfoHub </a:t>
            </a:r>
            <a:r>
              <a:rPr lang="en-US" sz="1800">
                <a:latin typeface="Arial"/>
                <a:ea typeface="Arial"/>
                <a:cs typeface="Arial"/>
                <a:sym typeface="Arial"/>
              </a:rPr>
              <a:t>are central elements of the OceanData2030 Programme.</a:t>
            </a:r>
            <a:endParaRPr/>
          </a:p>
          <a:p>
            <a:pPr indent="-342900" lvl="0" marL="571500" rtl="0" algn="l">
              <a:lnSpc>
                <a:spcPct val="90000"/>
              </a:lnSpc>
              <a:spcBef>
                <a:spcPts val="400"/>
              </a:spcBef>
              <a:spcAft>
                <a:spcPts val="0"/>
              </a:spcAft>
              <a:buSzPts val="1800"/>
              <a:buFont typeface="Arial"/>
              <a:buChar char="•"/>
            </a:pPr>
            <a:r>
              <a:rPr lang="en-US" sz="1800">
                <a:latin typeface="Arial"/>
                <a:ea typeface="Arial"/>
                <a:cs typeface="Arial"/>
                <a:sym typeface="Arial"/>
              </a:rPr>
              <a:t>Hosting Ocean Decade projects:</a:t>
            </a:r>
            <a:endParaRPr/>
          </a:p>
          <a:p>
            <a:pPr indent="-285750" lvl="1" marL="971550" rtl="0" algn="l">
              <a:lnSpc>
                <a:spcPct val="90000"/>
              </a:lnSpc>
              <a:spcBef>
                <a:spcPts val="400"/>
              </a:spcBef>
              <a:spcAft>
                <a:spcPts val="0"/>
              </a:spcAft>
              <a:buSzPts val="1600"/>
              <a:buFont typeface="Noto Sans Symbols"/>
              <a:buChar char="❑"/>
            </a:pPr>
            <a:r>
              <a:rPr i="1" lang="en-US" sz="1600">
                <a:latin typeface="Arial"/>
                <a:ea typeface="Arial"/>
                <a:cs typeface="Arial"/>
                <a:sym typeface="Arial"/>
              </a:rPr>
              <a:t>Marine Regions / From global gazetteer to global community</a:t>
            </a:r>
            <a:endParaRPr/>
          </a:p>
          <a:p>
            <a:pPr indent="-285750" lvl="1" marL="971550" rtl="0" algn="l">
              <a:lnSpc>
                <a:spcPct val="90000"/>
              </a:lnSpc>
              <a:spcBef>
                <a:spcPts val="400"/>
              </a:spcBef>
              <a:spcAft>
                <a:spcPts val="0"/>
              </a:spcAft>
              <a:buSzPts val="1600"/>
              <a:buFont typeface="Noto Sans Symbols"/>
              <a:buChar char="❑"/>
            </a:pPr>
            <a:r>
              <a:rPr i="1" lang="en-US" sz="1600">
                <a:latin typeface="Arial"/>
                <a:ea typeface="Arial"/>
                <a:cs typeface="Arial"/>
                <a:sym typeface="Arial"/>
              </a:rPr>
              <a:t>Portuguese National Oceanographic Data Centre</a:t>
            </a:r>
            <a:endParaRPr/>
          </a:p>
          <a:p>
            <a:pPr indent="-285750" lvl="1" marL="971550" rtl="0" algn="l">
              <a:lnSpc>
                <a:spcPct val="90000"/>
              </a:lnSpc>
              <a:spcBef>
                <a:spcPts val="400"/>
              </a:spcBef>
              <a:spcAft>
                <a:spcPts val="0"/>
              </a:spcAft>
              <a:buSzPts val="1600"/>
              <a:buFont typeface="Noto Sans Symbols"/>
              <a:buChar char="❑"/>
            </a:pPr>
            <a:r>
              <a:rPr i="1" lang="en-US" sz="1600">
                <a:latin typeface="Arial"/>
                <a:ea typeface="Arial"/>
                <a:cs typeface="Arial"/>
                <a:sym typeface="Arial"/>
              </a:rPr>
              <a:t>World Ocean Database Cloud</a:t>
            </a:r>
            <a:endParaRPr/>
          </a:p>
        </p:txBody>
      </p:sp>
      <p:grpSp>
        <p:nvGrpSpPr>
          <p:cNvPr id="259" name="Google Shape;259;p6"/>
          <p:cNvGrpSpPr/>
          <p:nvPr/>
        </p:nvGrpSpPr>
        <p:grpSpPr>
          <a:xfrm>
            <a:off x="3232567" y="5210516"/>
            <a:ext cx="2276157" cy="530291"/>
            <a:chOff x="4900906" y="1906681"/>
            <a:chExt cx="2651760" cy="616473"/>
          </a:xfrm>
        </p:grpSpPr>
        <p:sp>
          <p:nvSpPr>
            <p:cNvPr id="260" name="Google Shape;260;p6"/>
            <p:cNvSpPr/>
            <p:nvPr/>
          </p:nvSpPr>
          <p:spPr>
            <a:xfrm>
              <a:off x="4900906" y="1906681"/>
              <a:ext cx="2651760" cy="6164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pic>
          <p:nvPicPr>
            <p:cNvPr descr="UNESCO | JERICO Research Infrastructure" id="261" name="Google Shape;261;p6"/>
            <p:cNvPicPr preferRelativeResize="0"/>
            <p:nvPr/>
          </p:nvPicPr>
          <p:blipFill rotWithShape="1">
            <a:blip r:embed="rId9">
              <a:alphaModFix/>
            </a:blip>
            <a:srcRect b="0" l="0" r="0" t="0"/>
            <a:stretch/>
          </p:blipFill>
          <p:spPr>
            <a:xfrm>
              <a:off x="5054306" y="1991898"/>
              <a:ext cx="2423389" cy="498358"/>
            </a:xfrm>
            <a:prstGeom prst="rect">
              <a:avLst/>
            </a:prstGeom>
            <a:noFill/>
            <a:ln>
              <a:noFill/>
            </a:ln>
          </p:spPr>
        </p:pic>
      </p:grpSp>
      <p:pic>
        <p:nvPicPr>
          <p:cNvPr descr="1st International Conference of the UN Ocean Decade - EU4OceanObs" id="262" name="Google Shape;262;p6"/>
          <p:cNvPicPr preferRelativeResize="0"/>
          <p:nvPr/>
        </p:nvPicPr>
        <p:blipFill rotWithShape="1">
          <a:blip r:embed="rId10">
            <a:alphaModFix/>
          </a:blip>
          <a:srcRect b="0" l="0" r="0" t="0"/>
          <a:stretch/>
        </p:blipFill>
        <p:spPr>
          <a:xfrm>
            <a:off x="1082104" y="5109142"/>
            <a:ext cx="1909493" cy="7251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50"/>
                                        <p:tgtEl>
                                          <p:spTgt spid="259"/>
                                        </p:tgtEl>
                                      </p:cBhvr>
                                    </p:animEffect>
                                  </p:childTnLst>
                                </p:cTn>
                              </p:par>
                            </p:childTnLst>
                          </p:cTn>
                        </p:par>
                        <p:par>
                          <p:cTn fill="hold">
                            <p:stCondLst>
                              <p:cond delay="150"/>
                            </p:stCondLst>
                            <p:childTnLst>
                              <p:par>
                                <p:cTn fill="hold" nodeType="after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5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7" name="Shape 267"/>
        <p:cNvGrpSpPr/>
        <p:nvPr/>
      </p:nvGrpSpPr>
      <p:grpSpPr>
        <a:xfrm>
          <a:off x="0" y="0"/>
          <a:ext cx="0" cy="0"/>
          <a:chOff x="0" y="0"/>
          <a:chExt cx="0" cy="0"/>
        </a:xfrm>
      </p:grpSpPr>
      <p:sp>
        <p:nvSpPr>
          <p:cNvPr id="268" name="Google Shape;268;p7"/>
          <p:cNvSpPr/>
          <p:nvPr/>
        </p:nvSpPr>
        <p:spPr>
          <a:xfrm>
            <a:off x="0" y="4954494"/>
            <a:ext cx="12144188" cy="190350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269" name="Google Shape;269;p7"/>
          <p:cNvSpPr txBox="1"/>
          <p:nvPr/>
        </p:nvSpPr>
        <p:spPr>
          <a:xfrm>
            <a:off x="8035142" y="5229833"/>
            <a:ext cx="3965966" cy="132343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7F7F7F"/>
              </a:buClr>
              <a:buSzPts val="2000"/>
              <a:buFont typeface="Arial"/>
              <a:buChar char="•"/>
            </a:pPr>
            <a:r>
              <a:rPr b="0" i="0" lang="en-US" sz="2000" u="none" cap="none" strike="noStrike">
                <a:solidFill>
                  <a:srgbClr val="7F7F7F"/>
                </a:solidFill>
                <a:latin typeface="Century Gothic"/>
                <a:ea typeface="Century Gothic"/>
                <a:cs typeface="Century Gothic"/>
                <a:sym typeface="Century Gothic"/>
              </a:rPr>
              <a:t>Connected community and services</a:t>
            </a:r>
            <a:endParaRPr/>
          </a:p>
          <a:p>
            <a:pPr indent="-285750" lvl="0" marL="285750" marR="0" rtl="0" algn="l">
              <a:lnSpc>
                <a:spcPct val="100000"/>
              </a:lnSpc>
              <a:spcBef>
                <a:spcPts val="0"/>
              </a:spcBef>
              <a:spcAft>
                <a:spcPts val="0"/>
              </a:spcAft>
              <a:buClr>
                <a:srgbClr val="7F7F7F"/>
              </a:buClr>
              <a:buSzPts val="2000"/>
              <a:buFont typeface="Arial"/>
              <a:buChar char="•"/>
            </a:pPr>
            <a:r>
              <a:rPr b="0" i="0" lang="en-US" sz="2000" u="none" cap="none" strike="noStrike">
                <a:solidFill>
                  <a:srgbClr val="7F7F7F"/>
                </a:solidFill>
                <a:latin typeface="Century Gothic"/>
                <a:ea typeface="Century Gothic"/>
                <a:cs typeface="Century Gothic"/>
                <a:sym typeface="Century Gothic"/>
              </a:rPr>
              <a:t>Many robust systems worldwide</a:t>
            </a:r>
            <a:endParaRPr/>
          </a:p>
        </p:txBody>
      </p:sp>
      <p:grpSp>
        <p:nvGrpSpPr>
          <p:cNvPr id="270" name="Google Shape;270;p7"/>
          <p:cNvGrpSpPr/>
          <p:nvPr/>
        </p:nvGrpSpPr>
        <p:grpSpPr>
          <a:xfrm>
            <a:off x="328457" y="1933863"/>
            <a:ext cx="3306618" cy="2799543"/>
            <a:chOff x="-18472" y="2160493"/>
            <a:chExt cx="3710848" cy="3141784"/>
          </a:xfrm>
        </p:grpSpPr>
        <p:pic>
          <p:nvPicPr>
            <p:cNvPr descr="Une image contenant objets métalliques, matériel&#10;&#10;Description générée automatiquement" id="271" name="Google Shape;271;p7"/>
            <p:cNvPicPr preferRelativeResize="0"/>
            <p:nvPr/>
          </p:nvPicPr>
          <p:blipFill rotWithShape="1">
            <a:blip r:embed="rId3">
              <a:alphaModFix/>
            </a:blip>
            <a:srcRect b="0" l="0" r="0" t="0"/>
            <a:stretch/>
          </p:blipFill>
          <p:spPr>
            <a:xfrm>
              <a:off x="-18472" y="2720240"/>
              <a:ext cx="3002831" cy="1868443"/>
            </a:xfrm>
            <a:prstGeom prst="rect">
              <a:avLst/>
            </a:prstGeom>
            <a:noFill/>
            <a:ln>
              <a:noFill/>
            </a:ln>
          </p:spPr>
        </p:pic>
        <p:pic>
          <p:nvPicPr>
            <p:cNvPr descr="Internet outline" id="272" name="Google Shape;272;p7"/>
            <p:cNvPicPr preferRelativeResize="0"/>
            <p:nvPr/>
          </p:nvPicPr>
          <p:blipFill rotWithShape="1">
            <a:blip r:embed="rId4">
              <a:alphaModFix/>
            </a:blip>
            <a:srcRect b="0" l="0" r="0" t="0"/>
            <a:stretch/>
          </p:blipFill>
          <p:spPr>
            <a:xfrm>
              <a:off x="1903027" y="2160493"/>
              <a:ext cx="703729" cy="703729"/>
            </a:xfrm>
            <a:prstGeom prst="rect">
              <a:avLst/>
            </a:prstGeom>
            <a:noFill/>
            <a:ln>
              <a:noFill/>
            </a:ln>
          </p:spPr>
        </p:pic>
        <p:pic>
          <p:nvPicPr>
            <p:cNvPr descr="Internet outline" id="273" name="Google Shape;273;p7"/>
            <p:cNvPicPr preferRelativeResize="0"/>
            <p:nvPr/>
          </p:nvPicPr>
          <p:blipFill rotWithShape="1">
            <a:blip r:embed="rId4">
              <a:alphaModFix/>
            </a:blip>
            <a:srcRect b="0" l="0" r="0" t="0"/>
            <a:stretch/>
          </p:blipFill>
          <p:spPr>
            <a:xfrm>
              <a:off x="2988647" y="3497471"/>
              <a:ext cx="703729" cy="703729"/>
            </a:xfrm>
            <a:prstGeom prst="rect">
              <a:avLst/>
            </a:prstGeom>
            <a:noFill/>
            <a:ln>
              <a:noFill/>
            </a:ln>
          </p:spPr>
        </p:pic>
        <p:pic>
          <p:nvPicPr>
            <p:cNvPr descr="Internet outline" id="274" name="Google Shape;274;p7"/>
            <p:cNvPicPr preferRelativeResize="0"/>
            <p:nvPr/>
          </p:nvPicPr>
          <p:blipFill rotWithShape="1">
            <a:blip r:embed="rId4">
              <a:alphaModFix/>
            </a:blip>
            <a:srcRect b="0" l="0" r="0" t="0"/>
            <a:stretch/>
          </p:blipFill>
          <p:spPr>
            <a:xfrm>
              <a:off x="1762934" y="4254723"/>
              <a:ext cx="703729" cy="703729"/>
            </a:xfrm>
            <a:prstGeom prst="rect">
              <a:avLst/>
            </a:prstGeom>
            <a:noFill/>
            <a:ln>
              <a:noFill/>
            </a:ln>
          </p:spPr>
        </p:pic>
        <p:pic>
          <p:nvPicPr>
            <p:cNvPr descr="Internet outline" id="275" name="Google Shape;275;p7"/>
            <p:cNvPicPr preferRelativeResize="0"/>
            <p:nvPr/>
          </p:nvPicPr>
          <p:blipFill rotWithShape="1">
            <a:blip r:embed="rId4">
              <a:alphaModFix/>
            </a:blip>
            <a:srcRect b="0" l="0" r="0" t="0"/>
            <a:stretch/>
          </p:blipFill>
          <p:spPr>
            <a:xfrm>
              <a:off x="199022" y="2335062"/>
              <a:ext cx="703729" cy="703729"/>
            </a:xfrm>
            <a:prstGeom prst="rect">
              <a:avLst/>
            </a:prstGeom>
            <a:noFill/>
            <a:ln>
              <a:noFill/>
            </a:ln>
          </p:spPr>
        </p:pic>
        <p:pic>
          <p:nvPicPr>
            <p:cNvPr descr="Internet outline" id="276" name="Google Shape;276;p7"/>
            <p:cNvPicPr preferRelativeResize="0"/>
            <p:nvPr/>
          </p:nvPicPr>
          <p:blipFill rotWithShape="1">
            <a:blip r:embed="rId4">
              <a:alphaModFix/>
            </a:blip>
            <a:srcRect b="0" l="0" r="0" t="0"/>
            <a:stretch/>
          </p:blipFill>
          <p:spPr>
            <a:xfrm>
              <a:off x="407105" y="4598548"/>
              <a:ext cx="703729" cy="703729"/>
            </a:xfrm>
            <a:prstGeom prst="rect">
              <a:avLst/>
            </a:prstGeom>
            <a:noFill/>
            <a:ln>
              <a:noFill/>
            </a:ln>
          </p:spPr>
        </p:pic>
        <p:pic>
          <p:nvPicPr>
            <p:cNvPr descr="Repère avec un remplissage uni" id="277" name="Google Shape;277;p7"/>
            <p:cNvPicPr preferRelativeResize="0"/>
            <p:nvPr/>
          </p:nvPicPr>
          <p:blipFill rotWithShape="1">
            <a:blip r:embed="rId5">
              <a:alphaModFix/>
            </a:blip>
            <a:srcRect b="0" l="0" r="0" t="0"/>
            <a:stretch/>
          </p:blipFill>
          <p:spPr>
            <a:xfrm>
              <a:off x="660300" y="3356261"/>
              <a:ext cx="330570" cy="330570"/>
            </a:xfrm>
            <a:prstGeom prst="rect">
              <a:avLst/>
            </a:prstGeom>
            <a:noFill/>
            <a:ln>
              <a:noFill/>
            </a:ln>
          </p:spPr>
        </p:pic>
        <p:pic>
          <p:nvPicPr>
            <p:cNvPr descr="Repère avec un remplissage uni" id="278" name="Google Shape;278;p7"/>
            <p:cNvPicPr preferRelativeResize="0"/>
            <p:nvPr/>
          </p:nvPicPr>
          <p:blipFill rotWithShape="1">
            <a:blip r:embed="rId5">
              <a:alphaModFix/>
            </a:blip>
            <a:srcRect b="0" l="0" r="0" t="0"/>
            <a:stretch/>
          </p:blipFill>
          <p:spPr>
            <a:xfrm>
              <a:off x="1279926" y="3250859"/>
              <a:ext cx="330570" cy="330570"/>
            </a:xfrm>
            <a:prstGeom prst="rect">
              <a:avLst/>
            </a:prstGeom>
            <a:noFill/>
            <a:ln>
              <a:noFill/>
            </a:ln>
          </p:spPr>
        </p:pic>
        <p:pic>
          <p:nvPicPr>
            <p:cNvPr descr="Repère avec un remplissage uni" id="279" name="Google Shape;279;p7"/>
            <p:cNvPicPr preferRelativeResize="0"/>
            <p:nvPr/>
          </p:nvPicPr>
          <p:blipFill rotWithShape="1">
            <a:blip r:embed="rId5">
              <a:alphaModFix/>
            </a:blip>
            <a:srcRect b="0" l="0" r="0" t="0"/>
            <a:stretch/>
          </p:blipFill>
          <p:spPr>
            <a:xfrm>
              <a:off x="1416147" y="3387080"/>
              <a:ext cx="330570" cy="330570"/>
            </a:xfrm>
            <a:prstGeom prst="rect">
              <a:avLst/>
            </a:prstGeom>
            <a:noFill/>
            <a:ln>
              <a:noFill/>
            </a:ln>
          </p:spPr>
        </p:pic>
        <p:pic>
          <p:nvPicPr>
            <p:cNvPr descr="Repère avec un remplissage uni" id="280" name="Google Shape;280;p7"/>
            <p:cNvPicPr preferRelativeResize="0"/>
            <p:nvPr/>
          </p:nvPicPr>
          <p:blipFill rotWithShape="1">
            <a:blip r:embed="rId5">
              <a:alphaModFix/>
            </a:blip>
            <a:srcRect b="0" l="0" r="0" t="0"/>
            <a:stretch/>
          </p:blipFill>
          <p:spPr>
            <a:xfrm>
              <a:off x="2230005" y="3914288"/>
              <a:ext cx="330570" cy="330570"/>
            </a:xfrm>
            <a:prstGeom prst="rect">
              <a:avLst/>
            </a:prstGeom>
            <a:noFill/>
            <a:ln>
              <a:noFill/>
            </a:ln>
          </p:spPr>
        </p:pic>
        <p:pic>
          <p:nvPicPr>
            <p:cNvPr descr="Repère avec un remplissage uni" id="281" name="Google Shape;281;p7"/>
            <p:cNvPicPr preferRelativeResize="0"/>
            <p:nvPr/>
          </p:nvPicPr>
          <p:blipFill rotWithShape="1">
            <a:blip r:embed="rId5">
              <a:alphaModFix/>
            </a:blip>
            <a:srcRect b="0" l="0" r="0" t="0"/>
            <a:stretch/>
          </p:blipFill>
          <p:spPr>
            <a:xfrm>
              <a:off x="889044" y="3700806"/>
              <a:ext cx="330570" cy="330570"/>
            </a:xfrm>
            <a:prstGeom prst="rect">
              <a:avLst/>
            </a:prstGeom>
            <a:noFill/>
            <a:ln>
              <a:noFill/>
            </a:ln>
          </p:spPr>
        </p:pic>
        <p:pic>
          <p:nvPicPr>
            <p:cNvPr descr="Repère avec un remplissage uni" id="282" name="Google Shape;282;p7"/>
            <p:cNvPicPr preferRelativeResize="0"/>
            <p:nvPr/>
          </p:nvPicPr>
          <p:blipFill rotWithShape="1">
            <a:blip r:embed="rId5">
              <a:alphaModFix/>
            </a:blip>
            <a:srcRect b="0" l="0" r="0" t="0"/>
            <a:stretch/>
          </p:blipFill>
          <p:spPr>
            <a:xfrm>
              <a:off x="2113727" y="3436868"/>
              <a:ext cx="330570" cy="330570"/>
            </a:xfrm>
            <a:prstGeom prst="rect">
              <a:avLst/>
            </a:prstGeom>
            <a:noFill/>
            <a:ln>
              <a:noFill/>
            </a:ln>
          </p:spPr>
        </p:pic>
      </p:grpSp>
      <p:grpSp>
        <p:nvGrpSpPr>
          <p:cNvPr id="283" name="Google Shape;283;p7"/>
          <p:cNvGrpSpPr/>
          <p:nvPr/>
        </p:nvGrpSpPr>
        <p:grpSpPr>
          <a:xfrm>
            <a:off x="8452763" y="1805075"/>
            <a:ext cx="3418179" cy="3267322"/>
            <a:chOff x="7945926" y="1924264"/>
            <a:chExt cx="4099028" cy="3918123"/>
          </a:xfrm>
        </p:grpSpPr>
        <p:pic>
          <p:nvPicPr>
            <p:cNvPr descr="Une image contenant objets métalliques, matériel&#10;&#10;Description générée automatiquement" id="284" name="Google Shape;284;p7"/>
            <p:cNvPicPr preferRelativeResize="0"/>
            <p:nvPr/>
          </p:nvPicPr>
          <p:blipFill rotWithShape="1">
            <a:blip r:embed="rId3">
              <a:alphaModFix/>
            </a:blip>
            <a:srcRect b="0" l="0" r="0" t="0"/>
            <a:stretch/>
          </p:blipFill>
          <p:spPr>
            <a:xfrm>
              <a:off x="8348534" y="2959614"/>
              <a:ext cx="3109693" cy="1934935"/>
            </a:xfrm>
            <a:prstGeom prst="rect">
              <a:avLst/>
            </a:prstGeom>
            <a:noFill/>
            <a:ln>
              <a:noFill/>
            </a:ln>
          </p:spPr>
        </p:pic>
        <p:sp>
          <p:nvSpPr>
            <p:cNvPr id="285" name="Google Shape;285;p7"/>
            <p:cNvSpPr/>
            <p:nvPr/>
          </p:nvSpPr>
          <p:spPr>
            <a:xfrm>
              <a:off x="8595705" y="2496701"/>
              <a:ext cx="2776154" cy="2776154"/>
            </a:xfrm>
            <a:prstGeom prst="ellipse">
              <a:avLst/>
            </a:prstGeom>
            <a:noFill/>
            <a:ln cap="flat" cmpd="sng" w="9525">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wentieth Century"/>
                <a:buNone/>
              </a:pPr>
              <a:r>
                <a:t/>
              </a:r>
              <a:endParaRPr b="0" i="0" sz="1800" u="none" cap="none" strike="noStrike">
                <a:solidFill>
                  <a:srgbClr val="FFFFFF"/>
                </a:solidFill>
                <a:latin typeface="Calibri"/>
                <a:ea typeface="Calibri"/>
                <a:cs typeface="Calibri"/>
                <a:sym typeface="Calibri"/>
              </a:endParaRPr>
            </a:p>
          </p:txBody>
        </p:sp>
        <p:pic>
          <p:nvPicPr>
            <p:cNvPr descr="Internet outline" id="286" name="Google Shape;286;p7"/>
            <p:cNvPicPr preferRelativeResize="0"/>
            <p:nvPr/>
          </p:nvPicPr>
          <p:blipFill rotWithShape="1">
            <a:blip r:embed="rId4">
              <a:alphaModFix/>
            </a:blip>
            <a:srcRect b="0" l="0" r="0" t="0"/>
            <a:stretch/>
          </p:blipFill>
          <p:spPr>
            <a:xfrm>
              <a:off x="9722966" y="1924264"/>
              <a:ext cx="703729" cy="703729"/>
            </a:xfrm>
            <a:prstGeom prst="rect">
              <a:avLst/>
            </a:prstGeom>
            <a:noFill/>
            <a:ln>
              <a:noFill/>
            </a:ln>
          </p:spPr>
        </p:pic>
        <p:pic>
          <p:nvPicPr>
            <p:cNvPr descr="Internet outline" id="287" name="Google Shape;287;p7"/>
            <p:cNvPicPr preferRelativeResize="0"/>
            <p:nvPr/>
          </p:nvPicPr>
          <p:blipFill rotWithShape="1">
            <a:blip r:embed="rId4">
              <a:alphaModFix/>
            </a:blip>
            <a:srcRect b="0" l="0" r="0" t="0"/>
            <a:stretch/>
          </p:blipFill>
          <p:spPr>
            <a:xfrm>
              <a:off x="7945926" y="3691071"/>
              <a:ext cx="703729" cy="703729"/>
            </a:xfrm>
            <a:prstGeom prst="rect">
              <a:avLst/>
            </a:prstGeom>
            <a:noFill/>
            <a:ln>
              <a:noFill/>
            </a:ln>
          </p:spPr>
        </p:pic>
        <p:pic>
          <p:nvPicPr>
            <p:cNvPr descr="Internet outline" id="288" name="Google Shape;288;p7"/>
            <p:cNvPicPr preferRelativeResize="0"/>
            <p:nvPr/>
          </p:nvPicPr>
          <p:blipFill rotWithShape="1">
            <a:blip r:embed="rId4">
              <a:alphaModFix/>
            </a:blip>
            <a:srcRect b="0" l="0" r="0" t="0"/>
            <a:stretch/>
          </p:blipFill>
          <p:spPr>
            <a:xfrm>
              <a:off x="10294757" y="5040555"/>
              <a:ext cx="703729" cy="703729"/>
            </a:xfrm>
            <a:prstGeom prst="rect">
              <a:avLst/>
            </a:prstGeom>
            <a:noFill/>
            <a:ln>
              <a:noFill/>
            </a:ln>
          </p:spPr>
        </p:pic>
        <p:pic>
          <p:nvPicPr>
            <p:cNvPr descr="Internet outline" id="289" name="Google Shape;289;p7"/>
            <p:cNvPicPr preferRelativeResize="0"/>
            <p:nvPr/>
          </p:nvPicPr>
          <p:blipFill rotWithShape="1">
            <a:blip r:embed="rId4">
              <a:alphaModFix/>
            </a:blip>
            <a:srcRect b="0" l="0" r="0" t="0"/>
            <a:stretch/>
          </p:blipFill>
          <p:spPr>
            <a:xfrm>
              <a:off x="8977792" y="2011776"/>
              <a:ext cx="703729" cy="703729"/>
            </a:xfrm>
            <a:prstGeom prst="rect">
              <a:avLst/>
            </a:prstGeom>
            <a:noFill/>
            <a:ln>
              <a:noFill/>
            </a:ln>
          </p:spPr>
        </p:pic>
        <p:pic>
          <p:nvPicPr>
            <p:cNvPr descr="Internet outline" id="290" name="Google Shape;290;p7"/>
            <p:cNvPicPr preferRelativeResize="0"/>
            <p:nvPr/>
          </p:nvPicPr>
          <p:blipFill rotWithShape="1">
            <a:blip r:embed="rId4">
              <a:alphaModFix/>
            </a:blip>
            <a:srcRect b="0" l="0" r="0" t="0"/>
            <a:stretch/>
          </p:blipFill>
          <p:spPr>
            <a:xfrm>
              <a:off x="9565303" y="5138658"/>
              <a:ext cx="703729" cy="703729"/>
            </a:xfrm>
            <a:prstGeom prst="rect">
              <a:avLst/>
            </a:prstGeom>
            <a:noFill/>
            <a:ln>
              <a:noFill/>
            </a:ln>
          </p:spPr>
        </p:pic>
        <p:pic>
          <p:nvPicPr>
            <p:cNvPr descr="Internet outline" id="291" name="Google Shape;291;p7"/>
            <p:cNvPicPr preferRelativeResize="0"/>
            <p:nvPr/>
          </p:nvPicPr>
          <p:blipFill rotWithShape="1">
            <a:blip r:embed="rId4">
              <a:alphaModFix/>
            </a:blip>
            <a:srcRect b="0" l="0" r="0" t="0"/>
            <a:stretch/>
          </p:blipFill>
          <p:spPr>
            <a:xfrm>
              <a:off x="8706098" y="4914057"/>
              <a:ext cx="703729" cy="703729"/>
            </a:xfrm>
            <a:prstGeom prst="rect">
              <a:avLst/>
            </a:prstGeom>
            <a:noFill/>
            <a:ln>
              <a:noFill/>
            </a:ln>
          </p:spPr>
        </p:pic>
        <p:pic>
          <p:nvPicPr>
            <p:cNvPr descr="Internet outline" id="292" name="Google Shape;292;p7"/>
            <p:cNvPicPr preferRelativeResize="0"/>
            <p:nvPr/>
          </p:nvPicPr>
          <p:blipFill rotWithShape="1">
            <a:blip r:embed="rId4">
              <a:alphaModFix/>
            </a:blip>
            <a:srcRect b="0" l="0" r="0" t="0"/>
            <a:stretch/>
          </p:blipFill>
          <p:spPr>
            <a:xfrm>
              <a:off x="8132960" y="4334888"/>
              <a:ext cx="703729" cy="703729"/>
            </a:xfrm>
            <a:prstGeom prst="rect">
              <a:avLst/>
            </a:prstGeom>
            <a:noFill/>
            <a:ln>
              <a:noFill/>
            </a:ln>
          </p:spPr>
        </p:pic>
        <p:pic>
          <p:nvPicPr>
            <p:cNvPr descr="Internet outline" id="293" name="Google Shape;293;p7"/>
            <p:cNvPicPr preferRelativeResize="0"/>
            <p:nvPr/>
          </p:nvPicPr>
          <p:blipFill rotWithShape="1">
            <a:blip r:embed="rId4">
              <a:alphaModFix/>
            </a:blip>
            <a:srcRect b="0" l="0" r="0" t="0"/>
            <a:stretch/>
          </p:blipFill>
          <p:spPr>
            <a:xfrm>
              <a:off x="7963754" y="3002484"/>
              <a:ext cx="703729" cy="703729"/>
            </a:xfrm>
            <a:prstGeom prst="rect">
              <a:avLst/>
            </a:prstGeom>
            <a:noFill/>
            <a:ln>
              <a:noFill/>
            </a:ln>
          </p:spPr>
        </p:pic>
        <p:pic>
          <p:nvPicPr>
            <p:cNvPr descr="Internet outline" id="294" name="Google Shape;294;p7"/>
            <p:cNvPicPr preferRelativeResize="0"/>
            <p:nvPr/>
          </p:nvPicPr>
          <p:blipFill rotWithShape="1">
            <a:blip r:embed="rId4">
              <a:alphaModFix/>
            </a:blip>
            <a:srcRect b="0" l="0" r="0" t="0"/>
            <a:stretch/>
          </p:blipFill>
          <p:spPr>
            <a:xfrm>
              <a:off x="8315619" y="2414905"/>
              <a:ext cx="703729" cy="703729"/>
            </a:xfrm>
            <a:prstGeom prst="rect">
              <a:avLst/>
            </a:prstGeom>
            <a:noFill/>
            <a:ln>
              <a:noFill/>
            </a:ln>
          </p:spPr>
        </p:pic>
        <p:pic>
          <p:nvPicPr>
            <p:cNvPr descr="Internet outline" id="295" name="Google Shape;295;p7"/>
            <p:cNvPicPr preferRelativeResize="0"/>
            <p:nvPr/>
          </p:nvPicPr>
          <p:blipFill rotWithShape="1">
            <a:blip r:embed="rId4">
              <a:alphaModFix/>
            </a:blip>
            <a:srcRect b="0" l="0" r="0" t="0"/>
            <a:stretch/>
          </p:blipFill>
          <p:spPr>
            <a:xfrm>
              <a:off x="10560482" y="2125261"/>
              <a:ext cx="703729" cy="703729"/>
            </a:xfrm>
            <a:prstGeom prst="rect">
              <a:avLst/>
            </a:prstGeom>
            <a:noFill/>
            <a:ln>
              <a:noFill/>
            </a:ln>
          </p:spPr>
        </p:pic>
        <p:pic>
          <p:nvPicPr>
            <p:cNvPr descr="Internet outline" id="296" name="Google Shape;296;p7"/>
            <p:cNvPicPr preferRelativeResize="0"/>
            <p:nvPr/>
          </p:nvPicPr>
          <p:blipFill rotWithShape="1">
            <a:blip r:embed="rId4">
              <a:alphaModFix/>
            </a:blip>
            <a:srcRect b="0" l="0" r="0" t="0"/>
            <a:stretch/>
          </p:blipFill>
          <p:spPr>
            <a:xfrm>
              <a:off x="10980238" y="4569126"/>
              <a:ext cx="703729" cy="703729"/>
            </a:xfrm>
            <a:prstGeom prst="rect">
              <a:avLst/>
            </a:prstGeom>
            <a:noFill/>
            <a:ln>
              <a:noFill/>
            </a:ln>
          </p:spPr>
        </p:pic>
        <p:pic>
          <p:nvPicPr>
            <p:cNvPr descr="Internet outline" id="297" name="Google Shape;297;p7"/>
            <p:cNvPicPr preferRelativeResize="0"/>
            <p:nvPr/>
          </p:nvPicPr>
          <p:blipFill rotWithShape="1">
            <a:blip r:embed="rId4">
              <a:alphaModFix/>
            </a:blip>
            <a:srcRect b="0" l="0" r="0" t="0"/>
            <a:stretch/>
          </p:blipFill>
          <p:spPr>
            <a:xfrm>
              <a:off x="11139277" y="2585838"/>
              <a:ext cx="703729" cy="703729"/>
            </a:xfrm>
            <a:prstGeom prst="rect">
              <a:avLst/>
            </a:prstGeom>
            <a:noFill/>
            <a:ln>
              <a:noFill/>
            </a:ln>
          </p:spPr>
        </p:pic>
        <p:pic>
          <p:nvPicPr>
            <p:cNvPr descr="Internet outline" id="298" name="Google Shape;298;p7"/>
            <p:cNvPicPr preferRelativeResize="0"/>
            <p:nvPr/>
          </p:nvPicPr>
          <p:blipFill rotWithShape="1">
            <a:blip r:embed="rId4">
              <a:alphaModFix/>
            </a:blip>
            <a:srcRect b="0" l="0" r="0" t="0"/>
            <a:stretch/>
          </p:blipFill>
          <p:spPr>
            <a:xfrm>
              <a:off x="11341225" y="3246871"/>
              <a:ext cx="703729" cy="703729"/>
            </a:xfrm>
            <a:prstGeom prst="rect">
              <a:avLst/>
            </a:prstGeom>
            <a:noFill/>
            <a:ln>
              <a:noFill/>
            </a:ln>
          </p:spPr>
        </p:pic>
        <p:pic>
          <p:nvPicPr>
            <p:cNvPr descr="Internet outline" id="299" name="Google Shape;299;p7"/>
            <p:cNvPicPr preferRelativeResize="0"/>
            <p:nvPr/>
          </p:nvPicPr>
          <p:blipFill rotWithShape="1">
            <a:blip r:embed="rId4">
              <a:alphaModFix/>
            </a:blip>
            <a:srcRect b="0" l="0" r="0" t="0"/>
            <a:stretch/>
          </p:blipFill>
          <p:spPr>
            <a:xfrm>
              <a:off x="11261972" y="3884954"/>
              <a:ext cx="703729" cy="703729"/>
            </a:xfrm>
            <a:prstGeom prst="rect">
              <a:avLst/>
            </a:prstGeom>
            <a:noFill/>
            <a:ln>
              <a:noFill/>
            </a:ln>
          </p:spPr>
        </p:pic>
        <p:pic>
          <p:nvPicPr>
            <p:cNvPr descr="Repère avec un remplissage uni" id="300" name="Google Shape;300;p7"/>
            <p:cNvPicPr preferRelativeResize="0"/>
            <p:nvPr/>
          </p:nvPicPr>
          <p:blipFill rotWithShape="1">
            <a:blip r:embed="rId5">
              <a:alphaModFix/>
            </a:blip>
            <a:srcRect b="0" l="0" r="0" t="0"/>
            <a:stretch/>
          </p:blipFill>
          <p:spPr>
            <a:xfrm>
              <a:off x="9128828" y="3579739"/>
              <a:ext cx="330570" cy="330570"/>
            </a:xfrm>
            <a:prstGeom prst="rect">
              <a:avLst/>
            </a:prstGeom>
            <a:noFill/>
            <a:ln>
              <a:noFill/>
            </a:ln>
          </p:spPr>
        </p:pic>
        <p:pic>
          <p:nvPicPr>
            <p:cNvPr descr="Repère avec un remplissage uni" id="301" name="Google Shape;301;p7"/>
            <p:cNvPicPr preferRelativeResize="0"/>
            <p:nvPr/>
          </p:nvPicPr>
          <p:blipFill rotWithShape="1">
            <a:blip r:embed="rId5">
              <a:alphaModFix/>
            </a:blip>
            <a:srcRect b="0" l="0" r="0" t="0"/>
            <a:stretch/>
          </p:blipFill>
          <p:spPr>
            <a:xfrm>
              <a:off x="8839958" y="3540928"/>
              <a:ext cx="330570" cy="330570"/>
            </a:xfrm>
            <a:prstGeom prst="rect">
              <a:avLst/>
            </a:prstGeom>
            <a:noFill/>
            <a:ln>
              <a:noFill/>
            </a:ln>
          </p:spPr>
        </p:pic>
        <p:pic>
          <p:nvPicPr>
            <p:cNvPr descr="Repère avec un remplissage uni" id="302" name="Google Shape;302;p7"/>
            <p:cNvPicPr preferRelativeResize="0"/>
            <p:nvPr/>
          </p:nvPicPr>
          <p:blipFill rotWithShape="1">
            <a:blip r:embed="rId5">
              <a:alphaModFix/>
            </a:blip>
            <a:srcRect b="0" l="0" r="0" t="0"/>
            <a:stretch/>
          </p:blipFill>
          <p:spPr>
            <a:xfrm>
              <a:off x="9937651" y="3406311"/>
              <a:ext cx="330570" cy="330570"/>
            </a:xfrm>
            <a:prstGeom prst="rect">
              <a:avLst/>
            </a:prstGeom>
            <a:noFill/>
            <a:ln>
              <a:noFill/>
            </a:ln>
          </p:spPr>
        </p:pic>
        <p:pic>
          <p:nvPicPr>
            <p:cNvPr descr="Repère avec un remplissage uni" id="303" name="Google Shape;303;p7"/>
            <p:cNvPicPr preferRelativeResize="0"/>
            <p:nvPr/>
          </p:nvPicPr>
          <p:blipFill rotWithShape="1">
            <a:blip r:embed="rId5">
              <a:alphaModFix/>
            </a:blip>
            <a:srcRect b="0" l="0" r="0" t="0"/>
            <a:stretch/>
          </p:blipFill>
          <p:spPr>
            <a:xfrm>
              <a:off x="10090051" y="3558711"/>
              <a:ext cx="330570" cy="330570"/>
            </a:xfrm>
            <a:prstGeom prst="rect">
              <a:avLst/>
            </a:prstGeom>
            <a:noFill/>
            <a:ln>
              <a:noFill/>
            </a:ln>
          </p:spPr>
        </p:pic>
        <p:pic>
          <p:nvPicPr>
            <p:cNvPr descr="Repère avec un remplissage uni" id="304" name="Google Shape;304;p7"/>
            <p:cNvPicPr preferRelativeResize="0"/>
            <p:nvPr/>
          </p:nvPicPr>
          <p:blipFill rotWithShape="1">
            <a:blip r:embed="rId5">
              <a:alphaModFix/>
            </a:blip>
            <a:srcRect b="0" l="0" r="0" t="0"/>
            <a:stretch/>
          </p:blipFill>
          <p:spPr>
            <a:xfrm>
              <a:off x="10242451" y="3711111"/>
              <a:ext cx="330570" cy="330570"/>
            </a:xfrm>
            <a:prstGeom prst="rect">
              <a:avLst/>
            </a:prstGeom>
            <a:noFill/>
            <a:ln>
              <a:noFill/>
            </a:ln>
          </p:spPr>
        </p:pic>
        <p:pic>
          <p:nvPicPr>
            <p:cNvPr descr="Repère avec un remplissage uni" id="305" name="Google Shape;305;p7"/>
            <p:cNvPicPr preferRelativeResize="0"/>
            <p:nvPr/>
          </p:nvPicPr>
          <p:blipFill rotWithShape="1">
            <a:blip r:embed="rId5">
              <a:alphaModFix/>
            </a:blip>
            <a:srcRect b="0" l="0" r="0" t="0"/>
            <a:stretch/>
          </p:blipFill>
          <p:spPr>
            <a:xfrm>
              <a:off x="10513168" y="3603055"/>
              <a:ext cx="330570" cy="330570"/>
            </a:xfrm>
            <a:prstGeom prst="rect">
              <a:avLst/>
            </a:prstGeom>
            <a:noFill/>
            <a:ln>
              <a:noFill/>
            </a:ln>
          </p:spPr>
        </p:pic>
        <p:pic>
          <p:nvPicPr>
            <p:cNvPr descr="Repère avec un remplissage uni" id="306" name="Google Shape;306;p7"/>
            <p:cNvPicPr preferRelativeResize="0"/>
            <p:nvPr/>
          </p:nvPicPr>
          <p:blipFill rotWithShape="1">
            <a:blip r:embed="rId5">
              <a:alphaModFix/>
            </a:blip>
            <a:srcRect b="0" l="0" r="0" t="0"/>
            <a:stretch/>
          </p:blipFill>
          <p:spPr>
            <a:xfrm>
              <a:off x="9768570" y="3817852"/>
              <a:ext cx="330570" cy="330570"/>
            </a:xfrm>
            <a:prstGeom prst="rect">
              <a:avLst/>
            </a:prstGeom>
            <a:noFill/>
            <a:ln>
              <a:noFill/>
            </a:ln>
          </p:spPr>
        </p:pic>
        <p:pic>
          <p:nvPicPr>
            <p:cNvPr descr="Repère avec un remplissage uni" id="307" name="Google Shape;307;p7"/>
            <p:cNvPicPr preferRelativeResize="0"/>
            <p:nvPr/>
          </p:nvPicPr>
          <p:blipFill rotWithShape="1">
            <a:blip r:embed="rId5">
              <a:alphaModFix/>
            </a:blip>
            <a:srcRect b="0" l="0" r="0" t="0"/>
            <a:stretch/>
          </p:blipFill>
          <p:spPr>
            <a:xfrm>
              <a:off x="9951879" y="4057433"/>
              <a:ext cx="330570" cy="330570"/>
            </a:xfrm>
            <a:prstGeom prst="rect">
              <a:avLst/>
            </a:prstGeom>
            <a:noFill/>
            <a:ln>
              <a:noFill/>
            </a:ln>
          </p:spPr>
        </p:pic>
        <p:pic>
          <p:nvPicPr>
            <p:cNvPr descr="Repère avec un remplissage uni" id="308" name="Google Shape;308;p7"/>
            <p:cNvPicPr preferRelativeResize="0"/>
            <p:nvPr/>
          </p:nvPicPr>
          <p:blipFill rotWithShape="1">
            <a:blip r:embed="rId5">
              <a:alphaModFix/>
            </a:blip>
            <a:srcRect b="0" l="0" r="0" t="0"/>
            <a:stretch/>
          </p:blipFill>
          <p:spPr>
            <a:xfrm>
              <a:off x="9231889" y="4207937"/>
              <a:ext cx="330570" cy="330570"/>
            </a:xfrm>
            <a:prstGeom prst="rect">
              <a:avLst/>
            </a:prstGeom>
            <a:noFill/>
            <a:ln>
              <a:noFill/>
            </a:ln>
          </p:spPr>
        </p:pic>
        <p:pic>
          <p:nvPicPr>
            <p:cNvPr descr="Repère avec un remplissage uni" id="309" name="Google Shape;309;p7"/>
            <p:cNvPicPr preferRelativeResize="0"/>
            <p:nvPr/>
          </p:nvPicPr>
          <p:blipFill rotWithShape="1">
            <a:blip r:embed="rId5">
              <a:alphaModFix/>
            </a:blip>
            <a:srcRect b="0" l="0" r="0" t="0"/>
            <a:stretch/>
          </p:blipFill>
          <p:spPr>
            <a:xfrm>
              <a:off x="10394851" y="3863511"/>
              <a:ext cx="330570" cy="330570"/>
            </a:xfrm>
            <a:prstGeom prst="rect">
              <a:avLst/>
            </a:prstGeom>
            <a:noFill/>
            <a:ln>
              <a:noFill/>
            </a:ln>
          </p:spPr>
        </p:pic>
        <p:pic>
          <p:nvPicPr>
            <p:cNvPr descr="Repère avec un remplissage uni" id="310" name="Google Shape;310;p7"/>
            <p:cNvPicPr preferRelativeResize="0"/>
            <p:nvPr/>
          </p:nvPicPr>
          <p:blipFill rotWithShape="1">
            <a:blip r:embed="rId5">
              <a:alphaModFix/>
            </a:blip>
            <a:srcRect b="0" l="0" r="0" t="0"/>
            <a:stretch/>
          </p:blipFill>
          <p:spPr>
            <a:xfrm>
              <a:off x="9754691" y="3519836"/>
              <a:ext cx="330570" cy="330570"/>
            </a:xfrm>
            <a:prstGeom prst="rect">
              <a:avLst/>
            </a:prstGeom>
            <a:noFill/>
            <a:ln>
              <a:noFill/>
            </a:ln>
          </p:spPr>
        </p:pic>
        <p:pic>
          <p:nvPicPr>
            <p:cNvPr descr="Repère avec un remplissage uni" id="311" name="Google Shape;311;p7"/>
            <p:cNvPicPr preferRelativeResize="0"/>
            <p:nvPr/>
          </p:nvPicPr>
          <p:blipFill rotWithShape="1">
            <a:blip r:embed="rId5">
              <a:alphaModFix/>
            </a:blip>
            <a:srcRect b="0" l="0" r="0" t="0"/>
            <a:stretch/>
          </p:blipFill>
          <p:spPr>
            <a:xfrm>
              <a:off x="9864311" y="3472921"/>
              <a:ext cx="330570" cy="330570"/>
            </a:xfrm>
            <a:prstGeom prst="rect">
              <a:avLst/>
            </a:prstGeom>
            <a:noFill/>
            <a:ln>
              <a:noFill/>
            </a:ln>
          </p:spPr>
        </p:pic>
        <p:pic>
          <p:nvPicPr>
            <p:cNvPr descr="Repère avec un remplissage uni" id="312" name="Google Shape;312;p7"/>
            <p:cNvPicPr preferRelativeResize="0"/>
            <p:nvPr/>
          </p:nvPicPr>
          <p:blipFill rotWithShape="1">
            <a:blip r:embed="rId5">
              <a:alphaModFix/>
            </a:blip>
            <a:srcRect b="0" l="0" r="0" t="0"/>
            <a:stretch/>
          </p:blipFill>
          <p:spPr>
            <a:xfrm>
              <a:off x="9928927" y="3553702"/>
              <a:ext cx="330570" cy="330570"/>
            </a:xfrm>
            <a:prstGeom prst="rect">
              <a:avLst/>
            </a:prstGeom>
            <a:noFill/>
            <a:ln>
              <a:noFill/>
            </a:ln>
          </p:spPr>
        </p:pic>
        <p:pic>
          <p:nvPicPr>
            <p:cNvPr descr="Repère avec un remplissage uni" id="313" name="Google Shape;313;p7"/>
            <p:cNvPicPr preferRelativeResize="0"/>
            <p:nvPr/>
          </p:nvPicPr>
          <p:blipFill rotWithShape="1">
            <a:blip r:embed="rId5">
              <a:alphaModFix/>
            </a:blip>
            <a:srcRect b="0" l="0" r="0" t="0"/>
            <a:stretch/>
          </p:blipFill>
          <p:spPr>
            <a:xfrm>
              <a:off x="10888787" y="4146234"/>
              <a:ext cx="330570" cy="330570"/>
            </a:xfrm>
            <a:prstGeom prst="rect">
              <a:avLst/>
            </a:prstGeom>
            <a:noFill/>
            <a:ln>
              <a:noFill/>
            </a:ln>
          </p:spPr>
        </p:pic>
        <p:pic>
          <p:nvPicPr>
            <p:cNvPr descr="Repère avec un remplissage uni" id="314" name="Google Shape;314;p7"/>
            <p:cNvPicPr preferRelativeResize="0"/>
            <p:nvPr/>
          </p:nvPicPr>
          <p:blipFill rotWithShape="1">
            <a:blip r:embed="rId5">
              <a:alphaModFix/>
            </a:blip>
            <a:srcRect b="0" l="0" r="0" t="0"/>
            <a:stretch/>
          </p:blipFill>
          <p:spPr>
            <a:xfrm>
              <a:off x="10556665" y="3906248"/>
              <a:ext cx="330570" cy="330570"/>
            </a:xfrm>
            <a:prstGeom prst="rect">
              <a:avLst/>
            </a:prstGeom>
            <a:noFill/>
            <a:ln>
              <a:noFill/>
            </a:ln>
          </p:spPr>
        </p:pic>
        <p:pic>
          <p:nvPicPr>
            <p:cNvPr descr="Repère avec un remplissage uni" id="315" name="Google Shape;315;p7"/>
            <p:cNvPicPr preferRelativeResize="0"/>
            <p:nvPr/>
          </p:nvPicPr>
          <p:blipFill rotWithShape="1">
            <a:blip r:embed="rId5">
              <a:alphaModFix/>
            </a:blip>
            <a:srcRect b="0" l="0" r="0" t="0"/>
            <a:stretch/>
          </p:blipFill>
          <p:spPr>
            <a:xfrm>
              <a:off x="10804674" y="3627950"/>
              <a:ext cx="330570" cy="330570"/>
            </a:xfrm>
            <a:prstGeom prst="rect">
              <a:avLst/>
            </a:prstGeom>
            <a:noFill/>
            <a:ln>
              <a:noFill/>
            </a:ln>
          </p:spPr>
        </p:pic>
        <p:pic>
          <p:nvPicPr>
            <p:cNvPr descr="Repère avec un remplissage uni" id="316" name="Google Shape;316;p7"/>
            <p:cNvPicPr preferRelativeResize="0"/>
            <p:nvPr/>
          </p:nvPicPr>
          <p:blipFill rotWithShape="1">
            <a:blip r:embed="rId5">
              <a:alphaModFix/>
            </a:blip>
            <a:srcRect b="0" l="0" r="0" t="0"/>
            <a:stretch/>
          </p:blipFill>
          <p:spPr>
            <a:xfrm>
              <a:off x="10692736" y="3470733"/>
              <a:ext cx="330570" cy="330570"/>
            </a:xfrm>
            <a:prstGeom prst="rect">
              <a:avLst/>
            </a:prstGeom>
            <a:noFill/>
            <a:ln>
              <a:noFill/>
            </a:ln>
          </p:spPr>
        </p:pic>
        <p:pic>
          <p:nvPicPr>
            <p:cNvPr descr="Repère avec un remplissage uni" id="317" name="Google Shape;317;p7"/>
            <p:cNvPicPr preferRelativeResize="0"/>
            <p:nvPr/>
          </p:nvPicPr>
          <p:blipFill rotWithShape="1">
            <a:blip r:embed="rId5">
              <a:alphaModFix/>
            </a:blip>
            <a:srcRect b="0" l="0" r="0" t="0"/>
            <a:stretch/>
          </p:blipFill>
          <p:spPr>
            <a:xfrm>
              <a:off x="9279120" y="3967124"/>
              <a:ext cx="330570" cy="330570"/>
            </a:xfrm>
            <a:prstGeom prst="rect">
              <a:avLst/>
            </a:prstGeom>
            <a:noFill/>
            <a:ln>
              <a:noFill/>
            </a:ln>
          </p:spPr>
        </p:pic>
        <p:pic>
          <p:nvPicPr>
            <p:cNvPr descr="Repère avec un remplissage uni" id="318" name="Google Shape;318;p7"/>
            <p:cNvPicPr preferRelativeResize="0"/>
            <p:nvPr/>
          </p:nvPicPr>
          <p:blipFill rotWithShape="1">
            <a:blip r:embed="rId5">
              <a:alphaModFix/>
            </a:blip>
            <a:srcRect b="0" l="0" r="0" t="0"/>
            <a:stretch/>
          </p:blipFill>
          <p:spPr>
            <a:xfrm>
              <a:off x="9346299" y="4092227"/>
              <a:ext cx="330570" cy="330570"/>
            </a:xfrm>
            <a:prstGeom prst="rect">
              <a:avLst/>
            </a:prstGeom>
            <a:noFill/>
            <a:ln>
              <a:noFill/>
            </a:ln>
          </p:spPr>
        </p:pic>
        <p:pic>
          <p:nvPicPr>
            <p:cNvPr descr="Repère avec un remplissage uni" id="319" name="Google Shape;319;p7"/>
            <p:cNvPicPr preferRelativeResize="0"/>
            <p:nvPr/>
          </p:nvPicPr>
          <p:blipFill rotWithShape="1">
            <a:blip r:embed="rId5">
              <a:alphaModFix/>
            </a:blip>
            <a:srcRect b="0" l="0" r="0" t="0"/>
            <a:stretch/>
          </p:blipFill>
          <p:spPr>
            <a:xfrm>
              <a:off x="8912426" y="3694556"/>
              <a:ext cx="330570" cy="330570"/>
            </a:xfrm>
            <a:prstGeom prst="rect">
              <a:avLst/>
            </a:prstGeom>
            <a:noFill/>
            <a:ln>
              <a:noFill/>
            </a:ln>
          </p:spPr>
        </p:pic>
        <p:pic>
          <p:nvPicPr>
            <p:cNvPr descr="Repère avec un remplissage uni" id="320" name="Google Shape;320;p7"/>
            <p:cNvPicPr preferRelativeResize="0"/>
            <p:nvPr/>
          </p:nvPicPr>
          <p:blipFill rotWithShape="1">
            <a:blip r:embed="rId5">
              <a:alphaModFix/>
            </a:blip>
            <a:srcRect b="0" l="0" r="0" t="0"/>
            <a:stretch/>
          </p:blipFill>
          <p:spPr>
            <a:xfrm>
              <a:off x="9428710" y="3304415"/>
              <a:ext cx="330570" cy="330570"/>
            </a:xfrm>
            <a:prstGeom prst="rect">
              <a:avLst/>
            </a:prstGeom>
            <a:noFill/>
            <a:ln>
              <a:noFill/>
            </a:ln>
          </p:spPr>
        </p:pic>
        <p:pic>
          <p:nvPicPr>
            <p:cNvPr descr="Repère avec un remplissage uni" id="321" name="Google Shape;321;p7"/>
            <p:cNvPicPr preferRelativeResize="0"/>
            <p:nvPr/>
          </p:nvPicPr>
          <p:blipFill rotWithShape="1">
            <a:blip r:embed="rId5">
              <a:alphaModFix/>
            </a:blip>
            <a:srcRect b="0" l="0" r="0" t="0"/>
            <a:stretch/>
          </p:blipFill>
          <p:spPr>
            <a:xfrm>
              <a:off x="9485479" y="3157516"/>
              <a:ext cx="330570" cy="330570"/>
            </a:xfrm>
            <a:prstGeom prst="rect">
              <a:avLst/>
            </a:prstGeom>
            <a:noFill/>
            <a:ln>
              <a:noFill/>
            </a:ln>
          </p:spPr>
        </p:pic>
        <p:pic>
          <p:nvPicPr>
            <p:cNvPr descr="Repère avec un remplissage uni" id="322" name="Google Shape;322;p7"/>
            <p:cNvPicPr preferRelativeResize="0"/>
            <p:nvPr/>
          </p:nvPicPr>
          <p:blipFill rotWithShape="1">
            <a:blip r:embed="rId5">
              <a:alphaModFix/>
            </a:blip>
            <a:srcRect b="0" l="0" r="0" t="0"/>
            <a:stretch/>
          </p:blipFill>
          <p:spPr>
            <a:xfrm>
              <a:off x="8967593" y="3399903"/>
              <a:ext cx="330570" cy="330570"/>
            </a:xfrm>
            <a:prstGeom prst="rect">
              <a:avLst/>
            </a:prstGeom>
            <a:noFill/>
            <a:ln>
              <a:noFill/>
            </a:ln>
          </p:spPr>
        </p:pic>
        <p:pic>
          <p:nvPicPr>
            <p:cNvPr descr="Repère avec un remplissage uni" id="323" name="Google Shape;323;p7"/>
            <p:cNvPicPr preferRelativeResize="0"/>
            <p:nvPr/>
          </p:nvPicPr>
          <p:blipFill rotWithShape="1">
            <a:blip r:embed="rId5">
              <a:alphaModFix/>
            </a:blip>
            <a:srcRect b="0" l="0" r="0" t="0"/>
            <a:stretch/>
          </p:blipFill>
          <p:spPr>
            <a:xfrm>
              <a:off x="10345120" y="3396032"/>
              <a:ext cx="330570" cy="330570"/>
            </a:xfrm>
            <a:prstGeom prst="rect">
              <a:avLst/>
            </a:prstGeom>
            <a:noFill/>
            <a:ln>
              <a:noFill/>
            </a:ln>
          </p:spPr>
        </p:pic>
        <p:pic>
          <p:nvPicPr>
            <p:cNvPr descr="Repère avec un remplissage uni" id="324" name="Google Shape;324;p7"/>
            <p:cNvPicPr preferRelativeResize="0"/>
            <p:nvPr/>
          </p:nvPicPr>
          <p:blipFill rotWithShape="1">
            <a:blip r:embed="rId5">
              <a:alphaModFix/>
            </a:blip>
            <a:srcRect b="0" l="0" r="0" t="0"/>
            <a:stretch/>
          </p:blipFill>
          <p:spPr>
            <a:xfrm>
              <a:off x="9901389" y="4182027"/>
              <a:ext cx="330570" cy="330570"/>
            </a:xfrm>
            <a:prstGeom prst="rect">
              <a:avLst/>
            </a:prstGeom>
            <a:noFill/>
            <a:ln>
              <a:noFill/>
            </a:ln>
          </p:spPr>
        </p:pic>
        <p:pic>
          <p:nvPicPr>
            <p:cNvPr descr="Repère avec un remplissage uni" id="325" name="Google Shape;325;p7"/>
            <p:cNvPicPr preferRelativeResize="0"/>
            <p:nvPr/>
          </p:nvPicPr>
          <p:blipFill rotWithShape="1">
            <a:blip r:embed="rId5">
              <a:alphaModFix/>
            </a:blip>
            <a:srcRect b="0" l="0" r="0" t="0"/>
            <a:stretch/>
          </p:blipFill>
          <p:spPr>
            <a:xfrm>
              <a:off x="9233897" y="4413332"/>
              <a:ext cx="330570" cy="330570"/>
            </a:xfrm>
            <a:prstGeom prst="rect">
              <a:avLst/>
            </a:prstGeom>
            <a:noFill/>
            <a:ln>
              <a:noFill/>
            </a:ln>
          </p:spPr>
        </p:pic>
      </p:grpSp>
      <p:sp>
        <p:nvSpPr>
          <p:cNvPr id="326" name="Google Shape;326;p7"/>
          <p:cNvSpPr txBox="1"/>
          <p:nvPr/>
        </p:nvSpPr>
        <p:spPr>
          <a:xfrm>
            <a:off x="328457" y="1156679"/>
            <a:ext cx="330661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E2644"/>
              </a:buClr>
              <a:buSzPts val="1800"/>
              <a:buFont typeface="Century Gothic"/>
              <a:buNone/>
            </a:pPr>
            <a:r>
              <a:rPr b="1" i="0" lang="en-US" sz="1800" u="none" cap="none" strike="noStrike">
                <a:solidFill>
                  <a:srgbClr val="1E2644"/>
                </a:solidFill>
                <a:latin typeface="Century Gothic"/>
                <a:ea typeface="Century Gothic"/>
                <a:cs typeface="Century Gothic"/>
                <a:sym typeface="Century Gothic"/>
              </a:rPr>
              <a:t>2020: THE OCEAN FORECAST </a:t>
            </a:r>
            <a:r>
              <a:rPr b="1" i="0" lang="en-US" sz="1800" u="none" cap="none" strike="noStrike">
                <a:solidFill>
                  <a:srgbClr val="6EB7D6"/>
                </a:solidFill>
                <a:latin typeface="Century Gothic"/>
                <a:ea typeface="Century Gothic"/>
                <a:cs typeface="Century Gothic"/>
                <a:sym typeface="Century Gothic"/>
              </a:rPr>
              <a:t>WE HAVE</a:t>
            </a:r>
            <a:endParaRPr/>
          </a:p>
        </p:txBody>
      </p:sp>
      <p:sp>
        <p:nvSpPr>
          <p:cNvPr id="327" name="Google Shape;327;p7"/>
          <p:cNvSpPr txBox="1"/>
          <p:nvPr/>
        </p:nvSpPr>
        <p:spPr>
          <a:xfrm>
            <a:off x="8529986" y="1085817"/>
            <a:ext cx="337917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E2644"/>
              </a:buClr>
              <a:buSzPts val="1800"/>
              <a:buFont typeface="Century Gothic"/>
              <a:buNone/>
            </a:pPr>
            <a:r>
              <a:rPr b="1" i="0" lang="en-US" sz="1800" u="none" cap="none" strike="noStrike">
                <a:solidFill>
                  <a:srgbClr val="1E2644"/>
                </a:solidFill>
                <a:latin typeface="Century Gothic"/>
                <a:ea typeface="Century Gothic"/>
                <a:cs typeface="Century Gothic"/>
                <a:sym typeface="Century Gothic"/>
              </a:rPr>
              <a:t>2030: THE OCEAN FORECAST </a:t>
            </a:r>
            <a:r>
              <a:rPr b="1" i="0" lang="en-US" sz="1800" u="none" cap="none" strike="noStrike">
                <a:solidFill>
                  <a:srgbClr val="6EB7D6"/>
                </a:solidFill>
                <a:latin typeface="Century Gothic"/>
                <a:ea typeface="Century Gothic"/>
                <a:cs typeface="Century Gothic"/>
                <a:sym typeface="Century Gothic"/>
              </a:rPr>
              <a:t>WE WANT</a:t>
            </a:r>
            <a:endParaRPr/>
          </a:p>
        </p:txBody>
      </p:sp>
      <p:sp>
        <p:nvSpPr>
          <p:cNvPr id="328" name="Google Shape;328;p7"/>
          <p:cNvSpPr txBox="1"/>
          <p:nvPr/>
        </p:nvSpPr>
        <p:spPr>
          <a:xfrm>
            <a:off x="196279" y="5229833"/>
            <a:ext cx="4023373" cy="132343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7F7F7F"/>
              </a:buClr>
              <a:buSzPts val="2000"/>
              <a:buFont typeface="Arial"/>
              <a:buChar char="•"/>
            </a:pPr>
            <a:r>
              <a:rPr b="0" i="0" lang="en-US" sz="2000" u="none" cap="none" strike="noStrike">
                <a:solidFill>
                  <a:srgbClr val="7F7F7F"/>
                </a:solidFill>
                <a:latin typeface="Century Gothic"/>
                <a:ea typeface="Century Gothic"/>
                <a:cs typeface="Century Gothic"/>
                <a:sym typeface="Century Gothic"/>
              </a:rPr>
              <a:t>Useful but partially disconnected services</a:t>
            </a:r>
            <a:endParaRPr/>
          </a:p>
          <a:p>
            <a:pPr indent="-285750" lvl="0" marL="285750" marR="0" rtl="0" algn="l">
              <a:lnSpc>
                <a:spcPct val="100000"/>
              </a:lnSpc>
              <a:spcBef>
                <a:spcPts val="0"/>
              </a:spcBef>
              <a:spcAft>
                <a:spcPts val="0"/>
              </a:spcAft>
              <a:buClr>
                <a:srgbClr val="7F7F7F"/>
              </a:buClr>
              <a:buSzPts val="2000"/>
              <a:buFont typeface="Arial"/>
              <a:buChar char="•"/>
            </a:pPr>
            <a:r>
              <a:rPr b="0" i="0" lang="en-US" sz="2000" u="none" cap="none" strike="noStrike">
                <a:solidFill>
                  <a:srgbClr val="7F7F7F"/>
                </a:solidFill>
                <a:latin typeface="Century Gothic"/>
                <a:ea typeface="Century Gothic"/>
                <a:cs typeface="Century Gothic"/>
                <a:sym typeface="Century Gothic"/>
              </a:rPr>
              <a:t>Poor presence in developing countries</a:t>
            </a:r>
            <a:endParaRPr/>
          </a:p>
        </p:txBody>
      </p:sp>
      <p:pic>
        <p:nvPicPr>
          <p:cNvPr descr="Logo&#10;&#10;Description automatically generated" id="329" name="Google Shape;329;p7"/>
          <p:cNvPicPr preferRelativeResize="0"/>
          <p:nvPr/>
        </p:nvPicPr>
        <p:blipFill rotWithShape="1">
          <a:blip r:embed="rId6">
            <a:alphaModFix/>
          </a:blip>
          <a:srcRect b="0" l="0" r="0" t="0"/>
          <a:stretch/>
        </p:blipFill>
        <p:spPr>
          <a:xfrm>
            <a:off x="4675554" y="3545593"/>
            <a:ext cx="2743200" cy="1427584"/>
          </a:xfrm>
          <a:prstGeom prst="rect">
            <a:avLst/>
          </a:prstGeom>
          <a:noFill/>
          <a:ln>
            <a:noFill/>
          </a:ln>
        </p:spPr>
      </p:pic>
      <p:sp>
        <p:nvSpPr>
          <p:cNvPr id="330" name="Google Shape;330;p7"/>
          <p:cNvSpPr txBox="1"/>
          <p:nvPr/>
        </p:nvSpPr>
        <p:spPr>
          <a:xfrm>
            <a:off x="3917592" y="1386323"/>
            <a:ext cx="4329646"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E2644"/>
              </a:buClr>
              <a:buSzPts val="1600"/>
              <a:buFont typeface="Century Gothic"/>
              <a:buNone/>
            </a:pPr>
            <a:r>
              <a:rPr b="1" i="0" lang="en-US" sz="1600" u="none" cap="none" strike="noStrike">
                <a:solidFill>
                  <a:srgbClr val="1E2644"/>
                </a:solidFill>
                <a:latin typeface="Century Gothic"/>
                <a:ea typeface="Century Gothic"/>
                <a:cs typeface="Century Gothic"/>
                <a:sym typeface="Century Gothic"/>
              </a:rPr>
              <a:t>OceanPrediction DCC VESSEL</a:t>
            </a:r>
            <a:endParaRPr/>
          </a:p>
          <a:p>
            <a:pPr indent="0" lvl="0" marL="0" marR="0" rtl="0" algn="ctr">
              <a:lnSpc>
                <a:spcPct val="100000"/>
              </a:lnSpc>
              <a:spcBef>
                <a:spcPts val="0"/>
              </a:spcBef>
              <a:spcAft>
                <a:spcPts val="0"/>
              </a:spcAft>
              <a:buClr>
                <a:schemeClr val="dk1"/>
              </a:buClr>
              <a:buSzPts val="1600"/>
              <a:buFont typeface="Twentieth Century"/>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1E2644"/>
              </a:buClr>
              <a:buSzPts val="1600"/>
              <a:buFont typeface="Century Gothic"/>
              <a:buNone/>
            </a:pPr>
            <a:r>
              <a:rPr b="1" i="0" lang="en-US" sz="1600" u="none" cap="none" strike="noStrike">
                <a:solidFill>
                  <a:srgbClr val="1E2644"/>
                </a:solidFill>
                <a:latin typeface="Century Gothic"/>
                <a:ea typeface="Century Gothic"/>
                <a:cs typeface="Century Gothic"/>
                <a:sym typeface="Century Gothic"/>
              </a:rPr>
              <a:t>Captain</a:t>
            </a:r>
            <a:r>
              <a:rPr b="0" i="0" lang="en-US" sz="1600" u="none" cap="none" strike="noStrike">
                <a:solidFill>
                  <a:srgbClr val="1E2644"/>
                </a:solidFill>
                <a:latin typeface="Century Gothic"/>
                <a:ea typeface="Century Gothic"/>
                <a:cs typeface="Century Gothic"/>
                <a:sym typeface="Century Gothic"/>
              </a:rPr>
              <a:t>: UN Ocean Decade </a:t>
            </a:r>
            <a:endParaRPr/>
          </a:p>
          <a:p>
            <a:pPr indent="0" lvl="0" marL="0" marR="0" rtl="0" algn="l">
              <a:lnSpc>
                <a:spcPct val="100000"/>
              </a:lnSpc>
              <a:spcBef>
                <a:spcPts val="0"/>
              </a:spcBef>
              <a:spcAft>
                <a:spcPts val="0"/>
              </a:spcAft>
              <a:buClr>
                <a:srgbClr val="1E2644"/>
              </a:buClr>
              <a:buSzPts val="1600"/>
              <a:buFont typeface="Century Gothic"/>
              <a:buNone/>
            </a:pPr>
            <a:r>
              <a:rPr b="1" i="0" lang="en-US" sz="1600" u="none" cap="none" strike="noStrike">
                <a:solidFill>
                  <a:srgbClr val="1E2644"/>
                </a:solidFill>
                <a:latin typeface="Century Gothic"/>
                <a:ea typeface="Century Gothic"/>
                <a:cs typeface="Century Gothic"/>
                <a:sym typeface="Century Gothic"/>
              </a:rPr>
              <a:t>Chief engineer: </a:t>
            </a:r>
            <a:r>
              <a:rPr b="0" i="0" lang="en-US" sz="1600" u="none" cap="none" strike="noStrike">
                <a:solidFill>
                  <a:srgbClr val="1E2644"/>
                </a:solidFill>
                <a:latin typeface="Century Gothic"/>
                <a:ea typeface="Century Gothic"/>
                <a:cs typeface="Century Gothic"/>
                <a:sym typeface="Century Gothic"/>
              </a:rPr>
              <a:t>Decade actions and DTO</a:t>
            </a:r>
            <a:endParaRPr/>
          </a:p>
          <a:p>
            <a:pPr indent="0" lvl="0" marL="0" marR="0" rtl="0" algn="l">
              <a:lnSpc>
                <a:spcPct val="100000"/>
              </a:lnSpc>
              <a:spcBef>
                <a:spcPts val="0"/>
              </a:spcBef>
              <a:spcAft>
                <a:spcPts val="0"/>
              </a:spcAft>
              <a:buClr>
                <a:srgbClr val="1E2644"/>
              </a:buClr>
              <a:buSzPts val="1600"/>
              <a:buFont typeface="Century Gothic"/>
              <a:buNone/>
            </a:pPr>
            <a:r>
              <a:rPr b="1" i="0" lang="en-US" sz="1600" u="none" cap="none" strike="noStrike">
                <a:solidFill>
                  <a:srgbClr val="1E2644"/>
                </a:solidFill>
                <a:latin typeface="Century Gothic"/>
                <a:ea typeface="Century Gothic"/>
                <a:cs typeface="Century Gothic"/>
                <a:sym typeface="Century Gothic"/>
              </a:rPr>
              <a:t>Crew: </a:t>
            </a:r>
            <a:r>
              <a:rPr b="0" i="0" lang="en-US" sz="1600" u="none" cap="none" strike="noStrike">
                <a:solidFill>
                  <a:srgbClr val="1E2644"/>
                </a:solidFill>
                <a:latin typeface="Century Gothic"/>
                <a:ea typeface="Century Gothic"/>
                <a:cs typeface="Century Gothic"/>
                <a:sym typeface="Century Gothic"/>
              </a:rPr>
              <a:t>OceanPrediction DCC community</a:t>
            </a:r>
            <a:endParaRPr/>
          </a:p>
          <a:p>
            <a:pPr indent="0" lvl="0" marL="0" marR="0" rtl="0" algn="l">
              <a:lnSpc>
                <a:spcPct val="100000"/>
              </a:lnSpc>
              <a:spcBef>
                <a:spcPts val="0"/>
              </a:spcBef>
              <a:spcAft>
                <a:spcPts val="0"/>
              </a:spcAft>
              <a:buClr>
                <a:srgbClr val="1E2644"/>
              </a:buClr>
              <a:buSzPts val="1600"/>
              <a:buFont typeface="Century Gothic"/>
              <a:buNone/>
            </a:pPr>
            <a:r>
              <a:rPr b="1" i="0" lang="en-US" sz="1600" u="none" cap="none" strike="noStrike">
                <a:solidFill>
                  <a:srgbClr val="1E2644"/>
                </a:solidFill>
                <a:latin typeface="Century Gothic"/>
                <a:ea typeface="Century Gothic"/>
                <a:cs typeface="Century Gothic"/>
                <a:sym typeface="Century Gothic"/>
              </a:rPr>
              <a:t>Navigator: </a:t>
            </a:r>
            <a:r>
              <a:rPr b="0" i="0" lang="en-US" sz="1600" u="none" cap="none" strike="noStrike">
                <a:solidFill>
                  <a:srgbClr val="1E2644"/>
                </a:solidFill>
                <a:latin typeface="Century Gothic"/>
                <a:ea typeface="Century Gothic"/>
                <a:cs typeface="Century Gothic"/>
                <a:sym typeface="Century Gothic"/>
              </a:rPr>
              <a:t>OceanPrediction DCC</a:t>
            </a:r>
            <a:endParaRPr/>
          </a:p>
        </p:txBody>
      </p:sp>
      <p:pic>
        <p:nvPicPr>
          <p:cNvPr id="331" name="Google Shape;331;p7"/>
          <p:cNvPicPr preferRelativeResize="0"/>
          <p:nvPr/>
        </p:nvPicPr>
        <p:blipFill rotWithShape="1">
          <a:blip r:embed="rId7">
            <a:alphaModFix/>
          </a:blip>
          <a:srcRect b="7932" l="0" r="0" t="8443"/>
          <a:stretch/>
        </p:blipFill>
        <p:spPr>
          <a:xfrm>
            <a:off x="4868334" y="4990588"/>
            <a:ext cx="2197773" cy="560268"/>
          </a:xfrm>
          <a:prstGeom prst="rect">
            <a:avLst/>
          </a:prstGeom>
          <a:noFill/>
          <a:ln>
            <a:noFill/>
          </a:ln>
        </p:spPr>
      </p:pic>
      <p:pic>
        <p:nvPicPr>
          <p:cNvPr id="332" name="Google Shape;332;p7"/>
          <p:cNvPicPr preferRelativeResize="0"/>
          <p:nvPr/>
        </p:nvPicPr>
        <p:blipFill rotWithShape="1">
          <a:blip r:embed="rId8">
            <a:alphaModFix/>
          </a:blip>
          <a:srcRect b="0" l="0" r="0" t="0"/>
          <a:stretch/>
        </p:blipFill>
        <p:spPr>
          <a:xfrm>
            <a:off x="0" y="487680"/>
            <a:ext cx="12192000" cy="151549"/>
          </a:xfrm>
          <a:prstGeom prst="rect">
            <a:avLst/>
          </a:prstGeom>
          <a:noFill/>
          <a:ln>
            <a:noFill/>
          </a:ln>
        </p:spPr>
      </p:pic>
      <p:pic>
        <p:nvPicPr>
          <p:cNvPr descr="Une image contenant texte, capture d’écran, Police, Graphique&#10;&#10;Description générée automatiquement" id="333" name="Google Shape;333;p7"/>
          <p:cNvPicPr preferRelativeResize="0"/>
          <p:nvPr/>
        </p:nvPicPr>
        <p:blipFill rotWithShape="1">
          <a:blip r:embed="rId9">
            <a:alphaModFix/>
          </a:blip>
          <a:srcRect b="0" l="0" r="61769" t="0"/>
          <a:stretch/>
        </p:blipFill>
        <p:spPr>
          <a:xfrm>
            <a:off x="9838195" y="5699"/>
            <a:ext cx="1128629" cy="496934"/>
          </a:xfrm>
          <a:prstGeom prst="rect">
            <a:avLst/>
          </a:prstGeom>
          <a:noFill/>
          <a:ln>
            <a:noFill/>
          </a:ln>
        </p:spPr>
      </p:pic>
      <p:pic>
        <p:nvPicPr>
          <p:cNvPr descr="Une image contenant texte, capture d’écran, Police, Graphique&#10;&#10;Description générée automatiquement" id="334" name="Google Shape;334;p7"/>
          <p:cNvPicPr preferRelativeResize="0"/>
          <p:nvPr/>
        </p:nvPicPr>
        <p:blipFill rotWithShape="1">
          <a:blip r:embed="rId9">
            <a:alphaModFix/>
          </a:blip>
          <a:srcRect b="0" l="64953" r="-987" t="0"/>
          <a:stretch/>
        </p:blipFill>
        <p:spPr>
          <a:xfrm>
            <a:off x="10966824" y="20197"/>
            <a:ext cx="1063811" cy="4969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8"/>
          <p:cNvSpPr/>
          <p:nvPr/>
        </p:nvSpPr>
        <p:spPr>
          <a:xfrm>
            <a:off x="6514" y="-12724"/>
            <a:ext cx="12192000" cy="1175639"/>
          </a:xfrm>
          <a:prstGeom prst="rect">
            <a:avLst/>
          </a:prstGeom>
          <a:solidFill>
            <a:srgbClr val="005C6D"/>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Google Shape;341;p8"/>
          <p:cNvSpPr/>
          <p:nvPr/>
        </p:nvSpPr>
        <p:spPr>
          <a:xfrm>
            <a:off x="0" y="5912524"/>
            <a:ext cx="12192000" cy="945476"/>
          </a:xfrm>
          <a:prstGeom prst="rect">
            <a:avLst/>
          </a:prstGeom>
          <a:solidFill>
            <a:srgbClr val="005C6D"/>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 name="Google Shape;342;p8"/>
          <p:cNvSpPr txBox="1"/>
          <p:nvPr/>
        </p:nvSpPr>
        <p:spPr>
          <a:xfrm>
            <a:off x="8921013" y="6149687"/>
            <a:ext cx="275560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rial"/>
                <a:ea typeface="Arial"/>
                <a:cs typeface="Arial"/>
                <a:sym typeface="Arial"/>
              </a:rPr>
              <a:t>Vision 2030 White Paper - Challenge 8</a:t>
            </a:r>
            <a:endParaRPr/>
          </a:p>
        </p:txBody>
      </p:sp>
      <p:sp>
        <p:nvSpPr>
          <p:cNvPr id="343" name="Google Shape;343;p8"/>
          <p:cNvSpPr/>
          <p:nvPr/>
        </p:nvSpPr>
        <p:spPr>
          <a:xfrm>
            <a:off x="-2381" y="1168297"/>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344" name="Google Shape;344;p8"/>
          <p:cNvSpPr/>
          <p:nvPr/>
        </p:nvSpPr>
        <p:spPr>
          <a:xfrm>
            <a:off x="247135" y="337751"/>
            <a:ext cx="329514" cy="889433"/>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5" name="Google Shape;345;p8"/>
          <p:cNvSpPr txBox="1"/>
          <p:nvPr/>
        </p:nvSpPr>
        <p:spPr>
          <a:xfrm>
            <a:off x="576649" y="441893"/>
            <a:ext cx="938306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700">
                <a:solidFill>
                  <a:schemeClr val="lt1"/>
                </a:solidFill>
                <a:latin typeface="Arial"/>
                <a:ea typeface="Arial"/>
                <a:cs typeface="Arial"/>
                <a:sym typeface="Arial"/>
              </a:rPr>
              <a:t>Working Group 8 – Digital Ocean</a:t>
            </a:r>
            <a:endParaRPr/>
          </a:p>
          <a:p>
            <a:pPr indent="0" lvl="0" marL="0" marR="0" rtl="0" algn="l">
              <a:spcBef>
                <a:spcPts val="0"/>
              </a:spcBef>
              <a:spcAft>
                <a:spcPts val="0"/>
              </a:spcAft>
              <a:buNone/>
            </a:pPr>
            <a:r>
              <a:t/>
            </a:r>
            <a:endParaRPr b="1" sz="2700">
              <a:solidFill>
                <a:schemeClr val="lt1"/>
              </a:solidFill>
              <a:latin typeface="Arial"/>
              <a:ea typeface="Arial"/>
              <a:cs typeface="Arial"/>
              <a:sym typeface="Arial"/>
            </a:endParaRPr>
          </a:p>
        </p:txBody>
      </p:sp>
      <p:sp>
        <p:nvSpPr>
          <p:cNvPr id="346" name="Google Shape;346;p8"/>
          <p:cNvSpPr/>
          <p:nvPr/>
        </p:nvSpPr>
        <p:spPr>
          <a:xfrm>
            <a:off x="-2381" y="5716134"/>
            <a:ext cx="12194380" cy="588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347" name="Google Shape;347;p8"/>
          <p:cNvSpPr/>
          <p:nvPr/>
        </p:nvSpPr>
        <p:spPr>
          <a:xfrm>
            <a:off x="247135" y="5709936"/>
            <a:ext cx="329514" cy="68055"/>
          </a:xfrm>
          <a:prstGeom prst="rect">
            <a:avLst/>
          </a:prstGeom>
          <a:solidFill>
            <a:srgbClr val="0CA8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348" name="Google Shape;348;p8"/>
          <p:cNvSpPr txBox="1"/>
          <p:nvPr/>
        </p:nvSpPr>
        <p:spPr>
          <a:xfrm>
            <a:off x="6643799" y="1801600"/>
            <a:ext cx="5548200" cy="39591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200"/>
              <a:buFont typeface="Twentieth Century"/>
              <a:buNone/>
            </a:pPr>
            <a:r>
              <a:t/>
            </a:r>
            <a:endParaRPr b="0" i="0" sz="1200" u="none" cap="none" strike="noStrike">
              <a:solidFill>
                <a:srgbClr val="000000"/>
              </a:solidFill>
              <a:latin typeface="Arial"/>
              <a:ea typeface="Arial"/>
              <a:cs typeface="Arial"/>
              <a:sym typeface="Arial"/>
            </a:endParaRPr>
          </a:p>
        </p:txBody>
      </p:sp>
      <p:sp>
        <p:nvSpPr>
          <p:cNvPr id="349" name="Google Shape;349;p8"/>
          <p:cNvSpPr/>
          <p:nvPr/>
        </p:nvSpPr>
        <p:spPr>
          <a:xfrm>
            <a:off x="245934" y="1163245"/>
            <a:ext cx="11946065" cy="638355"/>
          </a:xfrm>
          <a:prstGeom prst="rightArrow">
            <a:avLst>
              <a:gd fmla="val 50000" name="adj1"/>
              <a:gd fmla="val 50000" name="adj2"/>
            </a:avLst>
          </a:prstGeom>
          <a:gradFill>
            <a:gsLst>
              <a:gs pos="0">
                <a:srgbClr val="9BCDFF"/>
              </a:gs>
              <a:gs pos="35000">
                <a:srgbClr val="B8DCFF"/>
              </a:gs>
              <a:gs pos="100000">
                <a:srgbClr val="E2F0FF"/>
              </a:gs>
            </a:gsLst>
            <a:lin ang="16200000" scaled="0"/>
          </a:gradFill>
          <a:ln cap="flat" cmpd="sng" w="9525">
            <a:solidFill>
              <a:srgbClr val="5597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Process towards a Strategic Ambition Setting for Challenge 8 White Paper</a:t>
            </a:r>
            <a:endParaRPr b="1" i="0" sz="1400" u="none" cap="none" strike="noStrike">
              <a:solidFill>
                <a:schemeClr val="dk1"/>
              </a:solidFill>
              <a:latin typeface="Arial"/>
              <a:ea typeface="Arial"/>
              <a:cs typeface="Arial"/>
              <a:sym typeface="Arial"/>
            </a:endParaRPr>
          </a:p>
        </p:txBody>
      </p:sp>
      <p:sp>
        <p:nvSpPr>
          <p:cNvPr id="350" name="Google Shape;350;p8"/>
          <p:cNvSpPr/>
          <p:nvPr/>
        </p:nvSpPr>
        <p:spPr>
          <a:xfrm>
            <a:off x="245934" y="4089228"/>
            <a:ext cx="2557200" cy="1750200"/>
          </a:xfrm>
          <a:prstGeom prst="rect">
            <a:avLst/>
          </a:prstGeom>
          <a:solidFill>
            <a:schemeClr val="accent1"/>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WHAT DO THEY NEED?</a:t>
            </a:r>
            <a:endParaRPr sz="1200">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Twentieth Century"/>
              <a:buNone/>
            </a:pPr>
            <a:r>
              <a:t/>
            </a:r>
            <a:endParaRPr b="1" i="0" sz="12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dk1"/>
                </a:solidFill>
                <a:latin typeface="Arial"/>
                <a:ea typeface="Arial"/>
                <a:cs typeface="Arial"/>
                <a:sym typeface="Arial"/>
              </a:rPr>
              <a:t>easy access</a:t>
            </a:r>
            <a:r>
              <a:rPr b="1" i="0" lang="en-US" sz="1200" u="none" cap="none" strike="noStrike">
                <a:solidFill>
                  <a:schemeClr val="dk1"/>
                </a:solidFill>
                <a:latin typeface="Arial"/>
                <a:ea typeface="Arial"/>
                <a:cs typeface="Arial"/>
                <a:sym typeface="Arial"/>
              </a:rPr>
              <a:t> </a:t>
            </a:r>
            <a:r>
              <a:rPr b="0" i="0" lang="en-US" sz="1200" u="none" cap="none" strike="noStrike">
                <a:solidFill>
                  <a:schemeClr val="dk1"/>
                </a:solidFill>
                <a:latin typeface="Arial"/>
                <a:ea typeface="Arial"/>
                <a:cs typeface="Arial"/>
                <a:sym typeface="Arial"/>
              </a:rPr>
              <a:t>to ocean data &amp; information (multidisciplinary)</a:t>
            </a:r>
            <a:endParaRPr sz="1200">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dk1"/>
                </a:solidFill>
                <a:latin typeface="Arial"/>
                <a:ea typeface="Arial"/>
                <a:cs typeface="Arial"/>
                <a:sym typeface="Arial"/>
              </a:rPr>
              <a:t>tools/services for accessing and sharing data, information and knowledge</a:t>
            </a:r>
            <a:endParaRPr sz="1200">
              <a:solidFill>
                <a:schemeClr val="lt1"/>
              </a:solidFill>
              <a:latin typeface="Arial"/>
              <a:ea typeface="Arial"/>
              <a:cs typeface="Arial"/>
              <a:sym typeface="Arial"/>
            </a:endParaRPr>
          </a:p>
        </p:txBody>
      </p:sp>
      <p:sp>
        <p:nvSpPr>
          <p:cNvPr id="351" name="Google Shape;351;p8"/>
          <p:cNvSpPr/>
          <p:nvPr/>
        </p:nvSpPr>
        <p:spPr>
          <a:xfrm>
            <a:off x="246063" y="1823352"/>
            <a:ext cx="2557313" cy="2153653"/>
          </a:xfrm>
          <a:prstGeom prst="rect">
            <a:avLst/>
          </a:prstGeom>
          <a:solidFill>
            <a:schemeClr val="accent1"/>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WHO ARE OUR USERS</a:t>
            </a:r>
            <a:endParaRPr sz="12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Twentieth Century"/>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Everyone - diverse in expertise &amp; area, leave no one behind</a:t>
            </a:r>
            <a:endParaRPr sz="1200">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professional (hands on) </a:t>
            </a:r>
            <a:endParaRPr sz="1200">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professional (not hands on)</a:t>
            </a:r>
            <a:endParaRPr sz="1200">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non-professional/public</a:t>
            </a:r>
            <a:endParaRPr sz="1200">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other 9 challenges are proxy users </a:t>
            </a:r>
            <a:r>
              <a:rPr b="0" i="0" lang="en-US" sz="1200" u="none" cap="none" strike="noStrike">
                <a:solidFill>
                  <a:schemeClr val="dk1"/>
                </a:solidFill>
                <a:latin typeface="Arial"/>
                <a:ea typeface="Arial"/>
                <a:cs typeface="Arial"/>
                <a:sym typeface="Arial"/>
              </a:rPr>
              <a:t>defining data &amp; info needs (both content &amp; services)</a:t>
            </a:r>
            <a:endParaRPr b="0" i="0" sz="1200" u="none" cap="none" strike="noStrike">
              <a:solidFill>
                <a:schemeClr val="dk1"/>
              </a:solidFill>
              <a:latin typeface="Arial"/>
              <a:ea typeface="Arial"/>
              <a:cs typeface="Arial"/>
              <a:sym typeface="Arial"/>
            </a:endParaRPr>
          </a:p>
        </p:txBody>
      </p:sp>
      <p:sp>
        <p:nvSpPr>
          <p:cNvPr id="352" name="Google Shape;352;p8"/>
          <p:cNvSpPr/>
          <p:nvPr/>
        </p:nvSpPr>
        <p:spPr>
          <a:xfrm>
            <a:off x="2902238" y="1823352"/>
            <a:ext cx="2736549" cy="4016131"/>
          </a:xfrm>
          <a:prstGeom prst="rect">
            <a:avLst/>
          </a:prstGeom>
          <a:solidFill>
            <a:schemeClr val="accent6">
              <a:alpha val="4980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i="1" lang="en-US" sz="1200" u="none" cap="none" strike="noStrike">
                <a:solidFill>
                  <a:schemeClr val="dk1"/>
                </a:solidFill>
                <a:latin typeface="Arial"/>
                <a:ea typeface="Arial"/>
                <a:cs typeface="Arial"/>
                <a:sym typeface="Arial"/>
              </a:rPr>
              <a:t>DIGITAL CONTENT NEEDS</a:t>
            </a:r>
            <a:endParaRPr i="1" sz="12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Twentieth Century"/>
              <a:buNone/>
            </a:pPr>
            <a:r>
              <a:t/>
            </a:r>
            <a:endParaRPr b="0"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1" lang="en-US" sz="1200" u="none" cap="none" strike="noStrike">
                <a:solidFill>
                  <a:schemeClr val="dk1"/>
                </a:solidFill>
                <a:latin typeface="Arial"/>
                <a:ea typeface="Arial"/>
                <a:cs typeface="Arial"/>
                <a:sym typeface="Arial"/>
              </a:rPr>
              <a:t>All data types relevant</a:t>
            </a:r>
            <a:endParaRPr/>
          </a:p>
          <a:p>
            <a:pPr indent="0" lvl="0" marL="0" marR="0" rtl="0" algn="l">
              <a:lnSpc>
                <a:spcPct val="100000"/>
              </a:lnSpc>
              <a:spcBef>
                <a:spcPts val="0"/>
              </a:spcBef>
              <a:spcAft>
                <a:spcPts val="0"/>
              </a:spcAft>
              <a:buClr>
                <a:schemeClr val="dk1"/>
              </a:buClr>
              <a:buSzPts val="1200"/>
              <a:buFont typeface="Twentieth Century"/>
              <a:buNone/>
            </a:pPr>
            <a:r>
              <a:t/>
            </a:r>
            <a:endParaRPr b="0"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1" lang="en-US" sz="1200" u="none" cap="none" strike="noStrike">
                <a:solidFill>
                  <a:schemeClr val="dk1"/>
                </a:solidFill>
                <a:latin typeface="Arial"/>
                <a:ea typeface="Arial"/>
                <a:cs typeface="Arial"/>
                <a:sym typeface="Arial"/>
              </a:rPr>
              <a:t>Focus on </a:t>
            </a:r>
            <a:r>
              <a:rPr b="1" i="1" lang="en-US" sz="1200" u="sng" cap="none" strike="noStrike">
                <a:solidFill>
                  <a:schemeClr val="dk1"/>
                </a:solidFill>
                <a:latin typeface="Arial"/>
                <a:ea typeface="Arial"/>
                <a:cs typeface="Arial"/>
                <a:sym typeface="Arial"/>
              </a:rPr>
              <a:t>priority data products &amp; underpinning data</a:t>
            </a:r>
            <a:endParaRPr i="1" sz="1200">
              <a:solidFill>
                <a:schemeClr val="lt1"/>
              </a:solidFill>
              <a:latin typeface="Arial"/>
              <a:ea typeface="Arial"/>
              <a:cs typeface="Arial"/>
              <a:sym typeface="Arial"/>
            </a:endParaRPr>
          </a:p>
          <a:p>
            <a:pPr indent="-95250" lvl="0" marL="171450" marR="0" rtl="0" algn="l">
              <a:lnSpc>
                <a:spcPct val="100000"/>
              </a:lnSpc>
              <a:spcBef>
                <a:spcPts val="0"/>
              </a:spcBef>
              <a:spcAft>
                <a:spcPts val="0"/>
              </a:spcAft>
              <a:buClr>
                <a:srgbClr val="000000"/>
              </a:buClr>
              <a:buSzPts val="1200"/>
              <a:buFont typeface="Noto Sans Symbols"/>
              <a:buNone/>
            </a:pPr>
            <a:r>
              <a:t/>
            </a:r>
            <a:endParaRPr b="0"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1" i="1" lang="en-US" sz="1200">
                <a:solidFill>
                  <a:schemeClr val="dk1"/>
                </a:solidFill>
                <a:latin typeface="Arial"/>
                <a:ea typeface="Arial"/>
                <a:cs typeface="Arial"/>
                <a:sym typeface="Arial"/>
              </a:rPr>
              <a:t>D</a:t>
            </a:r>
            <a:r>
              <a:rPr b="1" i="1" lang="en-US" sz="1200" u="none" cap="none" strike="noStrike">
                <a:solidFill>
                  <a:schemeClr val="dk1"/>
                </a:solidFill>
                <a:latin typeface="Arial"/>
                <a:ea typeface="Arial"/>
                <a:cs typeface="Arial"/>
                <a:sym typeface="Arial"/>
              </a:rPr>
              <a:t>ata-layers</a:t>
            </a:r>
            <a:r>
              <a:rPr b="0" i="1" lang="en-US" sz="1200" u="none" cap="none" strike="noStrike">
                <a:solidFill>
                  <a:schemeClr val="dk1"/>
                </a:solidFill>
                <a:latin typeface="Arial"/>
                <a:ea typeface="Arial"/>
                <a:cs typeface="Arial"/>
                <a:sym typeface="Arial"/>
              </a:rPr>
              <a:t> as drivers to pull in data</a:t>
            </a:r>
            <a:endParaRPr i="1" sz="1200">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1" lang="en-US" sz="1200" u="none" cap="none" strike="noStrike">
                <a:solidFill>
                  <a:schemeClr val="dk1"/>
                </a:solidFill>
                <a:latin typeface="Arial"/>
                <a:ea typeface="Arial"/>
                <a:cs typeface="Arial"/>
                <a:sym typeface="Arial"/>
              </a:rPr>
              <a:t>Address data-gaps, agree on standards &amp; improve interoperability</a:t>
            </a:r>
            <a:endParaRPr i="1" sz="1200">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1" lang="en-US" sz="1200" u="none" cap="none" strike="noStrike">
                <a:solidFill>
                  <a:schemeClr val="dk1"/>
                </a:solidFill>
                <a:latin typeface="Arial"/>
                <a:ea typeface="Arial"/>
                <a:cs typeface="Arial"/>
                <a:sym typeface="Arial"/>
              </a:rPr>
              <a:t>Leverage existing communities</a:t>
            </a:r>
            <a:endParaRPr i="1" sz="1200">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1" lang="en-US" sz="1200" u="none" cap="none" strike="noStrike">
                <a:solidFill>
                  <a:schemeClr val="dk1"/>
                </a:solidFill>
                <a:latin typeface="Arial"/>
                <a:ea typeface="Arial"/>
                <a:cs typeface="Arial"/>
                <a:sym typeface="Arial"/>
              </a:rPr>
              <a:t>Must be societally relevant (other challenges)</a:t>
            </a:r>
            <a:endParaRPr i="1" sz="1200">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1" lang="en-US" sz="1200" u="none" cap="none" strike="noStrike">
                <a:solidFill>
                  <a:schemeClr val="dk1"/>
                </a:solidFill>
                <a:latin typeface="Arial"/>
                <a:ea typeface="Arial"/>
                <a:cs typeface="Arial"/>
                <a:sym typeface="Arial"/>
              </a:rPr>
              <a:t>Must be co-developed in a transparent process</a:t>
            </a:r>
            <a:br>
              <a:rPr b="0" i="1" lang="en-US" sz="1200" u="none" cap="none" strike="noStrike">
                <a:solidFill>
                  <a:schemeClr val="dk1"/>
                </a:solidFill>
                <a:latin typeface="Arial"/>
                <a:ea typeface="Arial"/>
                <a:cs typeface="Arial"/>
                <a:sym typeface="Arial"/>
              </a:rPr>
            </a:br>
            <a:endParaRPr i="1" sz="1200">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1" lang="en-US" sz="1200" u="none" cap="none" strike="noStrike">
                <a:solidFill>
                  <a:schemeClr val="dk1"/>
                </a:solidFill>
                <a:latin typeface="Arial"/>
                <a:ea typeface="Arial"/>
                <a:cs typeface="Arial"/>
                <a:sym typeface="Arial"/>
              </a:rPr>
              <a:t>Global layers must be </a:t>
            </a:r>
            <a:r>
              <a:rPr b="1" i="1" lang="en-US" sz="1200" u="none" cap="none" strike="noStrike">
                <a:solidFill>
                  <a:schemeClr val="dk1"/>
                </a:solidFill>
                <a:latin typeface="Arial"/>
                <a:ea typeface="Arial"/>
                <a:cs typeface="Arial"/>
                <a:sym typeface="Arial"/>
              </a:rPr>
              <a:t>complemented with local case studies</a:t>
            </a:r>
            <a:r>
              <a:rPr b="0" i="1" lang="en-US" sz="1200" u="none" cap="none" strike="noStrike">
                <a:solidFill>
                  <a:schemeClr val="dk1"/>
                </a:solidFill>
                <a:latin typeface="Arial"/>
                <a:ea typeface="Arial"/>
                <a:cs typeface="Arial"/>
                <a:sym typeface="Arial"/>
              </a:rPr>
              <a:t> (priority: global south)</a:t>
            </a:r>
            <a:endParaRPr b="0" i="1" sz="1200" u="none" cap="none" strike="noStrike">
              <a:solidFill>
                <a:schemeClr val="dk1"/>
              </a:solidFill>
              <a:latin typeface="Arial"/>
              <a:ea typeface="Arial"/>
              <a:cs typeface="Arial"/>
              <a:sym typeface="Arial"/>
            </a:endParaRPr>
          </a:p>
        </p:txBody>
      </p:sp>
      <p:sp>
        <p:nvSpPr>
          <p:cNvPr id="353" name="Google Shape;353;p8"/>
          <p:cNvSpPr/>
          <p:nvPr/>
        </p:nvSpPr>
        <p:spPr>
          <a:xfrm>
            <a:off x="5749085" y="1823352"/>
            <a:ext cx="2763105" cy="4016131"/>
          </a:xfrm>
          <a:prstGeom prst="rect">
            <a:avLst/>
          </a:prstGeom>
          <a:gradFill>
            <a:gsLst>
              <a:gs pos="0">
                <a:srgbClr val="8DB7B4"/>
              </a:gs>
              <a:gs pos="100000">
                <a:srgbClr val="ADD3D0"/>
              </a:gs>
            </a:gsLst>
            <a:path path="circle">
              <a:fillToRect b="50%" l="50%" r="50%" t="50%"/>
            </a:path>
            <a:tileRect/>
          </a:gradFill>
          <a:ln cap="flat" cmpd="sng" w="95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br>
              <a:rPr b="1" i="1" lang="en-US" sz="1200" u="none" cap="none" strike="noStrike">
                <a:solidFill>
                  <a:schemeClr val="dk1"/>
                </a:solidFill>
                <a:latin typeface="Arial"/>
                <a:ea typeface="Arial"/>
                <a:cs typeface="Arial"/>
                <a:sym typeface="Arial"/>
              </a:rPr>
            </a:br>
            <a:r>
              <a:rPr b="1" i="1" lang="en-US" sz="1200" u="none" cap="none" strike="noStrike">
                <a:solidFill>
                  <a:schemeClr val="dk1"/>
                </a:solidFill>
                <a:latin typeface="Arial"/>
                <a:ea typeface="Arial"/>
                <a:cs typeface="Arial"/>
                <a:sym typeface="Arial"/>
              </a:rPr>
              <a:t>DIGITAL SERVICES NEEDS</a:t>
            </a:r>
            <a:endParaRPr i="1"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Twentieth Century"/>
              <a:buNone/>
            </a:pPr>
            <a:r>
              <a:t/>
            </a:r>
            <a:endParaRPr b="0" i="1" sz="12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eriod"/>
            </a:pPr>
            <a:r>
              <a:rPr b="0" i="1" lang="en-US" sz="1200" u="none" cap="none" strike="noStrike">
                <a:solidFill>
                  <a:schemeClr val="dk1"/>
                </a:solidFill>
                <a:latin typeface="Arial"/>
                <a:ea typeface="Arial"/>
                <a:cs typeface="Arial"/>
                <a:sym typeface="Arial"/>
              </a:rPr>
              <a:t>Global Ocean </a:t>
            </a:r>
            <a:r>
              <a:rPr b="1" i="1" lang="en-US" sz="1200" u="none" cap="none" strike="noStrike">
                <a:solidFill>
                  <a:schemeClr val="dk1"/>
                </a:solidFill>
                <a:latin typeface="Arial"/>
                <a:ea typeface="Arial"/>
                <a:cs typeface="Arial"/>
                <a:sym typeface="Arial"/>
              </a:rPr>
              <a:t>Data Discovery and Access Service</a:t>
            </a:r>
            <a:endParaRPr i="1" sz="1200">
              <a:solidFill>
                <a:schemeClr val="dk1"/>
              </a:solidFill>
              <a:latin typeface="Arial"/>
              <a:ea typeface="Arial"/>
              <a:cs typeface="Arial"/>
              <a:sym typeface="Arial"/>
            </a:endParaRPr>
          </a:p>
          <a:p>
            <a:pPr indent="-152400" lvl="0" marL="304800" marR="0" rtl="0" algn="l">
              <a:lnSpc>
                <a:spcPct val="100000"/>
              </a:lnSpc>
              <a:spcBef>
                <a:spcPts val="0"/>
              </a:spcBef>
              <a:spcAft>
                <a:spcPts val="0"/>
              </a:spcAft>
              <a:buClr>
                <a:srgbClr val="000000"/>
              </a:buClr>
              <a:buSzPts val="1200"/>
              <a:buFont typeface="Twentieth Century"/>
              <a:buNone/>
            </a:pPr>
            <a:r>
              <a:t/>
            </a:r>
            <a:endParaRPr b="0" i="1" sz="12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eriod"/>
            </a:pPr>
            <a:r>
              <a:rPr b="0" i="1" lang="en-US" sz="1200" u="none" cap="none" strike="noStrike">
                <a:solidFill>
                  <a:schemeClr val="dk1"/>
                </a:solidFill>
                <a:latin typeface="Arial"/>
                <a:ea typeface="Arial"/>
                <a:cs typeface="Arial"/>
                <a:sym typeface="Arial"/>
              </a:rPr>
              <a:t>Online user-friendly </a:t>
            </a:r>
            <a:r>
              <a:rPr b="1" i="1" lang="en-US" sz="1200" u="none" cap="none" strike="noStrike">
                <a:solidFill>
                  <a:schemeClr val="dk1"/>
                </a:solidFill>
                <a:latin typeface="Arial"/>
                <a:ea typeface="Arial"/>
                <a:cs typeface="Arial"/>
                <a:sym typeface="Arial"/>
              </a:rPr>
              <a:t>Digital Atlas of the Ocean</a:t>
            </a:r>
            <a:endParaRPr i="1" sz="1200">
              <a:solidFill>
                <a:schemeClr val="dk1"/>
              </a:solidFill>
              <a:latin typeface="Arial"/>
              <a:ea typeface="Arial"/>
              <a:cs typeface="Arial"/>
              <a:sym typeface="Arial"/>
            </a:endParaRPr>
          </a:p>
          <a:p>
            <a:pPr indent="-152400" lvl="0" marL="304800" marR="0" rtl="0" algn="l">
              <a:lnSpc>
                <a:spcPct val="100000"/>
              </a:lnSpc>
              <a:spcBef>
                <a:spcPts val="0"/>
              </a:spcBef>
              <a:spcAft>
                <a:spcPts val="0"/>
              </a:spcAft>
              <a:buClr>
                <a:srgbClr val="000000"/>
              </a:buClr>
              <a:buSzPts val="1200"/>
              <a:buFont typeface="Twentieth Century"/>
              <a:buNone/>
            </a:pPr>
            <a:r>
              <a:t/>
            </a:r>
            <a:endParaRPr b="0" i="1" sz="12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eriod"/>
            </a:pPr>
            <a:r>
              <a:rPr b="1" i="1" lang="en-US" sz="1200" u="none" cap="none" strike="noStrike">
                <a:solidFill>
                  <a:schemeClr val="dk1"/>
                </a:solidFill>
                <a:latin typeface="Arial"/>
                <a:ea typeface="Arial"/>
                <a:cs typeface="Arial"/>
                <a:sym typeface="Arial"/>
              </a:rPr>
              <a:t>Marine Knowledge exchange </a:t>
            </a:r>
            <a:r>
              <a:rPr b="0" i="1" lang="en-US" sz="1200" u="none" cap="none" strike="noStrike">
                <a:solidFill>
                  <a:schemeClr val="dk1"/>
                </a:solidFill>
                <a:latin typeface="Arial"/>
                <a:ea typeface="Arial"/>
                <a:cs typeface="Arial"/>
                <a:sym typeface="Arial"/>
              </a:rPr>
              <a:t>mechanisms</a:t>
            </a:r>
            <a:endParaRPr i="1" sz="1200">
              <a:solidFill>
                <a:schemeClr val="dk1"/>
              </a:solidFill>
              <a:latin typeface="Arial"/>
              <a:ea typeface="Arial"/>
              <a:cs typeface="Arial"/>
              <a:sym typeface="Arial"/>
            </a:endParaRPr>
          </a:p>
          <a:p>
            <a:pPr indent="-152400" lvl="0" marL="304800" marR="0" rtl="0" algn="l">
              <a:lnSpc>
                <a:spcPct val="100000"/>
              </a:lnSpc>
              <a:spcBef>
                <a:spcPts val="0"/>
              </a:spcBef>
              <a:spcAft>
                <a:spcPts val="0"/>
              </a:spcAft>
              <a:buClr>
                <a:srgbClr val="000000"/>
              </a:buClr>
              <a:buSzPts val="1200"/>
              <a:buFont typeface="Twentieth Century"/>
              <a:buNone/>
            </a:pPr>
            <a:r>
              <a:t/>
            </a:r>
            <a:endParaRPr b="0" i="1" sz="12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eriod"/>
            </a:pPr>
            <a:r>
              <a:rPr b="1" i="1" lang="en-US" sz="1200" u="none" cap="none" strike="noStrike">
                <a:solidFill>
                  <a:schemeClr val="dk1"/>
                </a:solidFill>
                <a:latin typeface="Arial"/>
                <a:ea typeface="Arial"/>
                <a:cs typeface="Arial"/>
                <a:sym typeface="Arial"/>
              </a:rPr>
              <a:t>Help Desk </a:t>
            </a:r>
            <a:r>
              <a:rPr b="0" i="1" lang="en-US" sz="1200" u="none" cap="none" strike="noStrike">
                <a:solidFill>
                  <a:schemeClr val="dk1"/>
                </a:solidFill>
                <a:latin typeface="Arial"/>
                <a:ea typeface="Arial"/>
                <a:cs typeface="Arial"/>
                <a:sym typeface="Arial"/>
              </a:rPr>
              <a:t>Service</a:t>
            </a:r>
            <a:endParaRPr i="1" sz="1200">
              <a:solidFill>
                <a:schemeClr val="dk1"/>
              </a:solidFill>
              <a:latin typeface="Arial"/>
              <a:ea typeface="Arial"/>
              <a:cs typeface="Arial"/>
              <a:sym typeface="Arial"/>
            </a:endParaRPr>
          </a:p>
          <a:p>
            <a:pPr indent="-152400" lvl="0" marL="304800" marR="0" rtl="0" algn="l">
              <a:lnSpc>
                <a:spcPct val="100000"/>
              </a:lnSpc>
              <a:spcBef>
                <a:spcPts val="0"/>
              </a:spcBef>
              <a:spcAft>
                <a:spcPts val="0"/>
              </a:spcAft>
              <a:buClr>
                <a:srgbClr val="000000"/>
              </a:buClr>
              <a:buSzPts val="1200"/>
              <a:buFont typeface="Twentieth Century"/>
              <a:buNone/>
            </a:pPr>
            <a:r>
              <a:t/>
            </a:r>
            <a:endParaRPr b="0" i="1" sz="12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eriod"/>
            </a:pPr>
            <a:r>
              <a:rPr b="1" i="1" lang="en-US" sz="1200" u="none" cap="none" strike="noStrike">
                <a:solidFill>
                  <a:schemeClr val="dk1"/>
                </a:solidFill>
                <a:latin typeface="Arial"/>
                <a:ea typeface="Arial"/>
                <a:cs typeface="Arial"/>
                <a:sym typeface="Arial"/>
              </a:rPr>
              <a:t>Capacity Development </a:t>
            </a:r>
            <a:r>
              <a:rPr b="0" i="1" lang="en-US" sz="1200" u="none" cap="none" strike="noStrike">
                <a:solidFill>
                  <a:schemeClr val="dk1"/>
                </a:solidFill>
                <a:latin typeface="Arial"/>
                <a:ea typeface="Arial"/>
                <a:cs typeface="Arial"/>
                <a:sym typeface="Arial"/>
              </a:rPr>
              <a:t>/ Sharing and </a:t>
            </a:r>
            <a:r>
              <a:rPr b="1" i="1" lang="en-US" sz="1200" u="none" cap="none" strike="noStrike">
                <a:solidFill>
                  <a:schemeClr val="dk1"/>
                </a:solidFill>
                <a:latin typeface="Arial"/>
                <a:ea typeface="Arial"/>
                <a:cs typeface="Arial"/>
                <a:sym typeface="Arial"/>
              </a:rPr>
              <a:t>Training</a:t>
            </a:r>
            <a:r>
              <a:rPr b="0" i="1" lang="en-US" sz="1200" u="none" cap="none" strike="noStrike">
                <a:solidFill>
                  <a:schemeClr val="dk1"/>
                </a:solidFill>
                <a:latin typeface="Arial"/>
                <a:ea typeface="Arial"/>
                <a:cs typeface="Arial"/>
                <a:sym typeface="Arial"/>
              </a:rPr>
              <a:t> facility</a:t>
            </a:r>
            <a:endParaRPr i="1" sz="1200">
              <a:solidFill>
                <a:schemeClr val="dk1"/>
              </a:solidFill>
              <a:latin typeface="Arial"/>
              <a:ea typeface="Arial"/>
              <a:cs typeface="Arial"/>
              <a:sym typeface="Arial"/>
            </a:endParaRPr>
          </a:p>
          <a:p>
            <a:pPr indent="-158750" lvl="0" marL="228600" marR="0" rtl="0" algn="l">
              <a:lnSpc>
                <a:spcPct val="100000"/>
              </a:lnSpc>
              <a:spcBef>
                <a:spcPts val="0"/>
              </a:spcBef>
              <a:spcAft>
                <a:spcPts val="0"/>
              </a:spcAft>
              <a:buClr>
                <a:srgbClr val="000000"/>
              </a:buClr>
              <a:buSzPts val="1100"/>
              <a:buFont typeface="Arial"/>
              <a:buNone/>
            </a:pPr>
            <a:r>
              <a:t/>
            </a:r>
            <a:endParaRPr b="1"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Twentieth Century"/>
              <a:buNone/>
            </a:pPr>
            <a:r>
              <a:t/>
            </a:r>
            <a:endParaRPr b="1" i="1" sz="1200" u="none" cap="none" strike="noStrike">
              <a:solidFill>
                <a:schemeClr val="dk1"/>
              </a:solidFill>
              <a:latin typeface="Arial"/>
              <a:ea typeface="Arial"/>
              <a:cs typeface="Arial"/>
              <a:sym typeface="Arial"/>
            </a:endParaRPr>
          </a:p>
          <a:p>
            <a:pPr indent="-158750" lvl="0" marL="228600" marR="0" rtl="0" algn="l">
              <a:lnSpc>
                <a:spcPct val="100000"/>
              </a:lnSpc>
              <a:spcBef>
                <a:spcPts val="0"/>
              </a:spcBef>
              <a:spcAft>
                <a:spcPts val="0"/>
              </a:spcAft>
              <a:buClr>
                <a:srgbClr val="000000"/>
              </a:buClr>
              <a:buSzPts val="1100"/>
              <a:buFont typeface="Arial"/>
              <a:buNone/>
            </a:pPr>
            <a:r>
              <a:t/>
            </a:r>
            <a:endParaRPr b="1" i="1" sz="1200" u="none" cap="none" strike="noStrike">
              <a:solidFill>
                <a:schemeClr val="dk1"/>
              </a:solidFill>
              <a:latin typeface="Arial"/>
              <a:ea typeface="Arial"/>
              <a:cs typeface="Arial"/>
              <a:sym typeface="Arial"/>
            </a:endParaRPr>
          </a:p>
          <a:p>
            <a:pPr indent="-158750" lvl="0" marL="228600" marR="0" rtl="0" algn="l">
              <a:lnSpc>
                <a:spcPct val="100000"/>
              </a:lnSpc>
              <a:spcBef>
                <a:spcPts val="0"/>
              </a:spcBef>
              <a:spcAft>
                <a:spcPts val="0"/>
              </a:spcAft>
              <a:buClr>
                <a:srgbClr val="000000"/>
              </a:buClr>
              <a:buSzPts val="1100"/>
              <a:buFont typeface="Arial"/>
              <a:buNone/>
            </a:pPr>
            <a:r>
              <a:t/>
            </a:r>
            <a:endParaRPr b="1" i="1" sz="1200" u="none" cap="none" strike="noStrike">
              <a:solidFill>
                <a:schemeClr val="dk1"/>
              </a:solidFill>
              <a:latin typeface="Arial"/>
              <a:ea typeface="Arial"/>
              <a:cs typeface="Arial"/>
              <a:sym typeface="Arial"/>
            </a:endParaRPr>
          </a:p>
          <a:p>
            <a:pPr indent="-158750" lvl="0" marL="228600" marR="0" rtl="0" algn="l">
              <a:lnSpc>
                <a:spcPct val="100000"/>
              </a:lnSpc>
              <a:spcBef>
                <a:spcPts val="0"/>
              </a:spcBef>
              <a:spcAft>
                <a:spcPts val="0"/>
              </a:spcAft>
              <a:buClr>
                <a:srgbClr val="000000"/>
              </a:buClr>
              <a:buSzPts val="1100"/>
              <a:buFont typeface="Arial"/>
              <a:buNone/>
            </a:pPr>
            <a:r>
              <a:t/>
            </a:r>
            <a:endParaRPr b="1" i="1" sz="1200" u="none" cap="none" strike="noStrike">
              <a:solidFill>
                <a:schemeClr val="dk1"/>
              </a:solidFill>
              <a:latin typeface="Arial"/>
              <a:ea typeface="Arial"/>
              <a:cs typeface="Arial"/>
              <a:sym typeface="Arial"/>
            </a:endParaRPr>
          </a:p>
        </p:txBody>
      </p:sp>
      <p:sp>
        <p:nvSpPr>
          <p:cNvPr id="354" name="Google Shape;354;p8"/>
          <p:cNvSpPr/>
          <p:nvPr/>
        </p:nvSpPr>
        <p:spPr>
          <a:xfrm>
            <a:off x="8626721" y="1823351"/>
            <a:ext cx="3164225" cy="4010389"/>
          </a:xfrm>
          <a:prstGeom prst="rect">
            <a:avLst/>
          </a:prstGeom>
          <a:solidFill>
            <a:schemeClr val="accent1"/>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300"/>
              <a:buFont typeface="Twentieth Century"/>
              <a:buNone/>
            </a:pPr>
            <a:r>
              <a:t/>
            </a:r>
            <a:endParaRPr b="1" i="0" sz="13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300"/>
              <a:buFont typeface="Twentieth Century"/>
              <a:buNone/>
            </a:pPr>
            <a:r>
              <a:t/>
            </a:r>
            <a:endParaRPr b="1" i="0" sz="13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2060"/>
              </a:buClr>
              <a:buSzPts val="1300"/>
              <a:buFont typeface="Arial"/>
              <a:buNone/>
            </a:pPr>
            <a:r>
              <a:rPr b="1" i="0" lang="en-US" sz="1300" u="none" cap="none" strike="noStrike">
                <a:solidFill>
                  <a:srgbClr val="002060"/>
                </a:solidFill>
                <a:latin typeface="Arial"/>
                <a:ea typeface="Arial"/>
                <a:cs typeface="Arial"/>
                <a:sym typeface="Arial"/>
              </a:rPr>
              <a:t>NEXT STEPS</a:t>
            </a:r>
            <a:endParaRPr sz="1300">
              <a:solidFill>
                <a:srgbClr val="00206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300"/>
              <a:buFont typeface="Twentieth Century"/>
              <a:buNone/>
            </a:pPr>
            <a:r>
              <a:t/>
            </a:r>
            <a:endParaRPr b="1" i="0" sz="1300" u="none" cap="none" strike="noStrike">
              <a:solidFill>
                <a:srgbClr val="00206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US" sz="1300" u="none" cap="none" strike="noStrike">
                <a:solidFill>
                  <a:srgbClr val="002060"/>
                </a:solidFill>
                <a:latin typeface="Arial"/>
                <a:ea typeface="Arial"/>
                <a:cs typeface="Arial"/>
                <a:sym typeface="Arial"/>
              </a:rPr>
              <a:t>Agree on set of priority global data layers: e.g., seabed2030 seafloor map, marine litter/pollution, MPAs, blue carbon, …) </a:t>
            </a:r>
            <a:endParaRPr sz="1300">
              <a:solidFill>
                <a:srgbClr val="002060"/>
              </a:solidFill>
              <a:latin typeface="Arial"/>
              <a:ea typeface="Arial"/>
              <a:cs typeface="Arial"/>
              <a:sym typeface="Arial"/>
            </a:endParaRPr>
          </a:p>
          <a:p>
            <a:pPr indent="-95250" lvl="0" marL="24765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206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US" sz="1300" u="none" cap="none" strike="noStrike">
                <a:solidFill>
                  <a:srgbClr val="002060"/>
                </a:solidFill>
                <a:latin typeface="Arial"/>
                <a:ea typeface="Arial"/>
                <a:cs typeface="Arial"/>
                <a:sym typeface="Arial"/>
              </a:rPr>
              <a:t>Elaborate service ideas (e.g. atlas/ODIS, …), building on what exists / identify existing best practices</a:t>
            </a:r>
            <a:endParaRPr sz="1300">
              <a:solidFill>
                <a:srgbClr val="002060"/>
              </a:solidFill>
              <a:latin typeface="Arial"/>
              <a:ea typeface="Arial"/>
              <a:cs typeface="Arial"/>
              <a:sym typeface="Arial"/>
            </a:endParaRPr>
          </a:p>
          <a:p>
            <a:pPr indent="-95250" lvl="0" marL="24765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206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US" sz="1300" u="none" cap="none" strike="noStrike">
                <a:solidFill>
                  <a:srgbClr val="002060"/>
                </a:solidFill>
                <a:latin typeface="Arial"/>
                <a:ea typeface="Arial"/>
                <a:cs typeface="Arial"/>
                <a:sym typeface="Arial"/>
              </a:rPr>
              <a:t>Identify and develop synergies with implementation of other </a:t>
            </a:r>
            <a:r>
              <a:rPr lang="en-US" sz="1300">
                <a:solidFill>
                  <a:srgbClr val="002060"/>
                </a:solidFill>
                <a:latin typeface="Arial"/>
                <a:ea typeface="Arial"/>
                <a:cs typeface="Arial"/>
                <a:sym typeface="Arial"/>
              </a:rPr>
              <a:t>Challenges</a:t>
            </a:r>
            <a:endParaRPr sz="1300">
              <a:solidFill>
                <a:srgbClr val="002060"/>
              </a:solidFill>
              <a:latin typeface="Arial"/>
              <a:ea typeface="Arial"/>
              <a:cs typeface="Arial"/>
              <a:sym typeface="Arial"/>
            </a:endParaRPr>
          </a:p>
          <a:p>
            <a:pPr indent="-95250" lvl="0" marL="24765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206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lang="en-US" sz="1300">
                <a:solidFill>
                  <a:srgbClr val="002060"/>
                </a:solidFill>
                <a:latin typeface="Arial"/>
                <a:ea typeface="Arial"/>
                <a:cs typeface="Arial"/>
                <a:sym typeface="Arial"/>
              </a:rPr>
              <a:t>Mobilise key Decade Actions (and promote new ones required)</a:t>
            </a:r>
            <a:endParaRPr sz="1300">
              <a:solidFill>
                <a:srgbClr val="002060"/>
              </a:solidFill>
              <a:latin typeface="Arial"/>
              <a:ea typeface="Arial"/>
              <a:cs typeface="Arial"/>
              <a:sym typeface="Arial"/>
            </a:endParaRPr>
          </a:p>
          <a:p>
            <a:pPr indent="-95250" lvl="0" marL="24765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206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lang="en-US" sz="1300">
                <a:solidFill>
                  <a:srgbClr val="002060"/>
                </a:solidFill>
                <a:latin typeface="Arial"/>
                <a:ea typeface="Arial"/>
                <a:cs typeface="Arial"/>
                <a:sym typeface="Arial"/>
              </a:rPr>
              <a:t>Align and coordinate with Data Strategy implementation and DCC/DCOs towards </a:t>
            </a:r>
            <a:r>
              <a:rPr b="1" lang="en-US" sz="1300">
                <a:solidFill>
                  <a:srgbClr val="002060"/>
                </a:solidFill>
                <a:latin typeface="Arial"/>
                <a:ea typeface="Arial"/>
                <a:cs typeface="Arial"/>
                <a:sym typeface="Arial"/>
              </a:rPr>
              <a:t>Ocean Decade Digital Ecosystem</a:t>
            </a:r>
            <a:endParaRPr b="1" sz="1300">
              <a:solidFill>
                <a:srgbClr val="002060"/>
              </a:solidFill>
              <a:latin typeface="Arial"/>
              <a:ea typeface="Arial"/>
              <a:cs typeface="Arial"/>
              <a:sym typeface="Arial"/>
            </a:endParaRPr>
          </a:p>
          <a:p>
            <a:pPr indent="0" lvl="0" marL="76200" marR="0" rtl="0" algn="l">
              <a:lnSpc>
                <a:spcPct val="100000"/>
              </a:lnSpc>
              <a:spcBef>
                <a:spcPts val="0"/>
              </a:spcBef>
              <a:spcAft>
                <a:spcPts val="0"/>
              </a:spcAft>
              <a:buNone/>
            </a:pPr>
            <a:r>
              <a:t/>
            </a:r>
            <a:endParaRPr b="0" i="0" sz="1300" u="none" cap="none" strike="noStrike">
              <a:solidFill>
                <a:srgbClr val="002060"/>
              </a:solidFill>
              <a:latin typeface="Arial"/>
              <a:ea typeface="Arial"/>
              <a:cs typeface="Arial"/>
              <a:sym typeface="Arial"/>
            </a:endParaRPr>
          </a:p>
        </p:txBody>
      </p:sp>
      <p:pic>
        <p:nvPicPr>
          <p:cNvPr descr="A computer screen with a location pin&#10;&#10;Description automatically generated" id="355" name="Google Shape;355;p8"/>
          <p:cNvPicPr preferRelativeResize="0"/>
          <p:nvPr/>
        </p:nvPicPr>
        <p:blipFill rotWithShape="1">
          <a:blip r:embed="rId3">
            <a:alphaModFix/>
          </a:blip>
          <a:srcRect b="0" l="0" r="0" t="0"/>
          <a:stretch/>
        </p:blipFill>
        <p:spPr>
          <a:xfrm>
            <a:off x="5994993" y="72175"/>
            <a:ext cx="1005840" cy="1005840"/>
          </a:xfrm>
          <a:prstGeom prst="rect">
            <a:avLst/>
          </a:prstGeom>
          <a:noFill/>
          <a:ln>
            <a:noFill/>
          </a:ln>
        </p:spPr>
      </p:pic>
      <p:pic>
        <p:nvPicPr>
          <p:cNvPr id="356" name="Google Shape;356;p8"/>
          <p:cNvPicPr preferRelativeResize="0"/>
          <p:nvPr/>
        </p:nvPicPr>
        <p:blipFill rotWithShape="1">
          <a:blip r:embed="rId4">
            <a:alphaModFix/>
          </a:blip>
          <a:srcRect b="0" l="0" r="0" t="0"/>
          <a:stretch/>
        </p:blipFill>
        <p:spPr>
          <a:xfrm>
            <a:off x="309586" y="6024414"/>
            <a:ext cx="1125167" cy="673829"/>
          </a:xfrm>
          <a:prstGeom prst="rect">
            <a:avLst/>
          </a:prstGeom>
          <a:noFill/>
          <a:ln>
            <a:noFill/>
          </a:ln>
        </p:spPr>
      </p:pic>
      <p:pic>
        <p:nvPicPr>
          <p:cNvPr id="357" name="Google Shape;357;p8"/>
          <p:cNvPicPr preferRelativeResize="0"/>
          <p:nvPr/>
        </p:nvPicPr>
        <p:blipFill rotWithShape="1">
          <a:blip r:embed="rId5">
            <a:alphaModFix/>
          </a:blip>
          <a:srcRect b="0" l="0" r="0" t="0"/>
          <a:stretch/>
        </p:blipFill>
        <p:spPr>
          <a:xfrm>
            <a:off x="10799854" y="24931"/>
            <a:ext cx="1145011" cy="11003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9"/>
          <p:cNvSpPr txBox="1"/>
          <p:nvPr>
            <p:ph type="ctrTitle"/>
          </p:nvPr>
        </p:nvSpPr>
        <p:spPr>
          <a:xfrm>
            <a:off x="1415333" y="1876896"/>
            <a:ext cx="10058400" cy="35661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chemeClr val="lt1"/>
              </a:buClr>
              <a:buSzPts val="8000"/>
              <a:buFont typeface="Twentieth Century"/>
              <a:buNone/>
            </a:pPr>
            <a:r>
              <a:rPr b="1" lang="en-US"/>
              <a:t>PART 2 – THE DCO-DCC’S OCEAN OBSERVING, DATA SHARING, AND PREDICTION</a:t>
            </a:r>
            <a:endParaRPr b="1"/>
          </a:p>
        </p:txBody>
      </p:sp>
      <p:pic>
        <p:nvPicPr>
          <p:cNvPr id="364" name="Google Shape;364;p9"/>
          <p:cNvPicPr preferRelativeResize="0"/>
          <p:nvPr/>
        </p:nvPicPr>
        <p:blipFill rotWithShape="1">
          <a:blip r:embed="rId3">
            <a:alphaModFix/>
          </a:blip>
          <a:srcRect b="0" l="0" r="0" t="0"/>
          <a:stretch/>
        </p:blipFill>
        <p:spPr>
          <a:xfrm>
            <a:off x="4294290" y="263318"/>
            <a:ext cx="1931699" cy="749300"/>
          </a:xfrm>
          <a:prstGeom prst="rect">
            <a:avLst/>
          </a:prstGeom>
          <a:noFill/>
          <a:ln>
            <a:noFill/>
          </a:ln>
        </p:spPr>
      </p:pic>
      <p:pic>
        <p:nvPicPr>
          <p:cNvPr descr="A logo with a globe and text&#10;&#10;Description automatically generated" id="365" name="Google Shape;365;p9"/>
          <p:cNvPicPr preferRelativeResize="0"/>
          <p:nvPr/>
        </p:nvPicPr>
        <p:blipFill rotWithShape="1">
          <a:blip r:embed="rId4">
            <a:alphaModFix/>
          </a:blip>
          <a:srcRect b="30805" l="6205" r="6140" t="35911"/>
          <a:stretch/>
        </p:blipFill>
        <p:spPr>
          <a:xfrm>
            <a:off x="6153207" y="416061"/>
            <a:ext cx="1432409" cy="56203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tegral">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2024-04-02T19:10:43Z</dcterms:created>
  <dc:creator>Debbie Tsang</dc:creator>
</cp:coreProperties>
</file>