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rels" ContentType="application/vnd.openxmlformats-package.relationships+xml"/>
  <Default Extension="emf" ContentType="image/x-emf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microsoft.com/office/2020/02/relationships/classificationlabels" Target="docMetadata/LabelInfo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9" r:id="rId2"/>
    <p:sldId id="334" r:id="rId3"/>
    <p:sldId id="333" r:id="rId4"/>
    <p:sldId id="322" r:id="rId5"/>
    <p:sldId id="331" r:id="rId6"/>
    <p:sldId id="287" r:id="rId7"/>
    <p:sldId id="285" r:id="rId8"/>
    <p:sldId id="292" r:id="rId9"/>
    <p:sldId id="286" r:id="rId10"/>
    <p:sldId id="293" r:id="rId11"/>
    <p:sldId id="291" r:id="rId12"/>
    <p:sldId id="328" r:id="rId13"/>
    <p:sldId id="325" r:id="rId14"/>
    <p:sldId id="327" r:id="rId15"/>
    <p:sldId id="335" r:id="rId16"/>
    <p:sldId id="297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84" autoAdjust="0"/>
    <p:restoredTop sz="82183"/>
  </p:normalViewPr>
  <p:slideViewPr>
    <p:cSldViewPr snapToGrid="0">
      <p:cViewPr>
        <p:scale>
          <a:sx n="85" d="100"/>
          <a:sy n="85" d="100"/>
        </p:scale>
        <p:origin x="7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B4F61-18B0-3F4B-9D40-6F0A2ED5AC3C}" type="datetimeFigureOut">
              <a:rPr lang="it-IT" smtClean="0"/>
              <a:t>26/11/24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C26D8-09FE-F447-B229-36592BCCAE5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9260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C26D8-09FE-F447-B229-36592BCCAE5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4642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C26D8-09FE-F447-B229-36592BCCAE52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1378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C26D8-09FE-F447-B229-36592BCCAE52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2183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C26D8-09FE-F447-B229-36592BCCAE52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2041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C26D8-09FE-F447-B229-36592BCCAE52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8937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C26D8-09FE-F447-B229-36592BCCAE52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316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C26D8-09FE-F447-B229-36592BCCAE52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3308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C26D8-09FE-F447-B229-36592BCCAE5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5433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C26D8-09FE-F447-B229-36592BCCAE5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0394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C26D8-09FE-F447-B229-36592BCCAE5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979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C26D8-09FE-F447-B229-36592BCCAE5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3927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C26D8-09FE-F447-B229-36592BCCAE52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798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C26D8-09FE-F447-B229-36592BCCAE52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9207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C26D8-09FE-F447-B229-36592BCCAE52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5970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C26D8-09FE-F447-B229-36592BCCAE52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792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656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A3A73-BD7D-4263-BD96-67D4CFD2A990}" type="datetimeFigureOut">
              <a:rPr lang="fr-FR" smtClean="0"/>
              <a:t>26/11/2024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FEDF5-7239-47AB-AF6D-BA9D14F8B76A}" type="slidenum">
              <a:rPr lang="fr-FR" smtClean="0"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3591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5DE361B-72A1-4943-ADAA-F502BD8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477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4F1B435C-E1F9-4DEF-B182-3819184C2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9036"/>
            <a:ext cx="10515600" cy="48679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2FF9E784-935B-464F-9FD9-2B5822040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9F4E1-7730-42C5-81CC-1D81BB05C61F}" type="datetime1">
              <a:rPr lang="fr-FR" smtClean="0"/>
              <a:t>26/11/2024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76600AD5-DA7F-45DA-B47F-08E5483D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B3982934-2000-49EF-B820-8AE8F95CA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1F953-55CE-4F69-B114-32A052554844}" type="slidenum">
              <a:rPr lang="fr-FR" smtClean="0"/>
              <a:t>‹n.›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8253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‹n.›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544" y="216362"/>
            <a:ext cx="1999700" cy="951923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721007" y="3812568"/>
            <a:ext cx="1639614" cy="11048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1" name="Rectangle 10"/>
          <p:cNvSpPr/>
          <p:nvPr userDrawn="1"/>
        </p:nvSpPr>
        <p:spPr>
          <a:xfrm>
            <a:off x="0" y="-7428"/>
            <a:ext cx="1219200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951" y="2025894"/>
            <a:ext cx="2920169" cy="2806212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xmlns="" id="{21257D7F-3656-47C9-B5F0-D20A647BD6E3}"/>
              </a:ext>
            </a:extLst>
          </p:cNvPr>
          <p:cNvSpPr/>
          <p:nvPr userDrawn="1"/>
        </p:nvSpPr>
        <p:spPr>
          <a:xfrm rot="5400000">
            <a:off x="4884289" y="3379881"/>
            <a:ext cx="2423422" cy="9823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213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3.png"/><Relationship Id="rId6" Type="http://schemas.openxmlformats.org/officeDocument/2006/relationships/image" Target="../media/image22.png"/><Relationship Id="rId7" Type="http://schemas.openxmlformats.org/officeDocument/2006/relationships/image" Target="../media/image23.jpeg"/><Relationship Id="rId8" Type="http://schemas.openxmlformats.org/officeDocument/2006/relationships/image" Target="../media/image24.png"/><Relationship Id="rId9" Type="http://schemas.openxmlformats.org/officeDocument/2006/relationships/image" Target="../media/image25.jpeg"/><Relationship Id="rId10" Type="http://schemas.openxmlformats.org/officeDocument/2006/relationships/image" Target="../media/image2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6" Type="http://schemas.openxmlformats.org/officeDocument/2006/relationships/image" Target="../media/image35.png"/><Relationship Id="rId7" Type="http://schemas.openxmlformats.org/officeDocument/2006/relationships/image" Target="../media/image36.jpeg"/><Relationship Id="rId8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42.sv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emf"/><Relationship Id="rId5" Type="http://schemas.openxmlformats.org/officeDocument/2006/relationships/image" Target="../media/image18.jpeg"/><Relationship Id="rId6" Type="http://schemas.openxmlformats.org/officeDocument/2006/relationships/image" Target="../media/image3.pn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18212" y="2152479"/>
            <a:ext cx="572211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ICG / NEAMTWS</a:t>
            </a:r>
          </a:p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</a:rPr>
              <a:t>Chair </a:t>
            </a:r>
            <a:r>
              <a:rPr lang="en-US" sz="3200" b="1" dirty="0" smtClean="0">
                <a:solidFill>
                  <a:schemeClr val="bg1"/>
                </a:solidFill>
              </a:rPr>
              <a:t>Report </a:t>
            </a:r>
          </a:p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</a:rPr>
              <a:t>(Feb—Nov- 2024)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33769" y="4176783"/>
            <a:ext cx="60910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Alessandro Amato</a:t>
            </a:r>
            <a:endParaRPr lang="en-US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3FC7C9-AF3A-5131-0B95-98F57811EC23}"/>
              </a:ext>
            </a:extLst>
          </p:cNvPr>
          <p:cNvSpPr txBox="1"/>
          <p:nvPr/>
        </p:nvSpPr>
        <p:spPr>
          <a:xfrm>
            <a:off x="7691680" y="5554757"/>
            <a:ext cx="27751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C000"/>
                </a:solidFill>
              </a:rPr>
              <a:t>ICG/NEAMTWS</a:t>
            </a:r>
          </a:p>
          <a:p>
            <a:pPr algn="ctr"/>
            <a:r>
              <a:rPr lang="en-US" sz="2200" b="1" dirty="0" smtClean="0">
                <a:solidFill>
                  <a:srgbClr val="FFC000"/>
                </a:solidFill>
              </a:rPr>
              <a:t>XIX Session, Paris</a:t>
            </a:r>
          </a:p>
          <a:p>
            <a:pPr algn="ctr"/>
            <a:r>
              <a:rPr lang="en-US" sz="2200" b="1" dirty="0" smtClean="0">
                <a:solidFill>
                  <a:srgbClr val="FFC000"/>
                </a:solidFill>
              </a:rPr>
              <a:t>27-29 November 2024</a:t>
            </a:r>
            <a:endParaRPr lang="fr-FR" sz="2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2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000">
              <a:schemeClr val="accent1">
                <a:lumMod val="45000"/>
                <a:lumOff val="55000"/>
              </a:schemeClr>
            </a:gs>
            <a:gs pos="14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3;p28"/>
          <p:cNvSpPr txBox="1"/>
          <p:nvPr/>
        </p:nvSpPr>
        <p:spPr>
          <a:xfrm>
            <a:off x="-1" y="0"/>
            <a:ext cx="1002858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ONGOING ACTIVITIES: </a:t>
            </a:r>
            <a:r>
              <a:rPr lang="pt-PT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TSUNAMI BUOYS</a:t>
            </a:r>
            <a:endParaRPr sz="1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234;p2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8169" y="0"/>
            <a:ext cx="1423831" cy="7901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oogle Shape;235;p28"/>
          <p:cNvGrpSpPr/>
          <p:nvPr/>
        </p:nvGrpSpPr>
        <p:grpSpPr>
          <a:xfrm>
            <a:off x="469180" y="820042"/>
            <a:ext cx="6995922" cy="6037958"/>
            <a:chOff x="119135" y="736323"/>
            <a:chExt cx="6636969" cy="6037958"/>
          </a:xfrm>
        </p:grpSpPr>
        <p:pic>
          <p:nvPicPr>
            <p:cNvPr id="5" name="Google Shape;236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9135" y="3499253"/>
              <a:ext cx="6636969" cy="3275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237;p28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9135" y="736323"/>
              <a:ext cx="4523203" cy="25037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238;p28"/>
            <p:cNvSpPr/>
            <p:nvPr/>
          </p:nvSpPr>
          <p:spPr>
            <a:xfrm>
              <a:off x="1997613" y="1662468"/>
              <a:ext cx="1167618" cy="1012874"/>
            </a:xfrm>
            <a:prstGeom prst="rect">
              <a:avLst/>
            </a:prstGeom>
            <a:solidFill>
              <a:srgbClr val="FF000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" name="Google Shape;239;p28"/>
            <p:cNvCxnSpPr/>
            <p:nvPr/>
          </p:nvCxnSpPr>
          <p:spPr>
            <a:xfrm>
              <a:off x="1997613" y="2675342"/>
              <a:ext cx="196947" cy="823911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" name="Google Shape;240;p28"/>
            <p:cNvCxnSpPr/>
            <p:nvPr/>
          </p:nvCxnSpPr>
          <p:spPr>
            <a:xfrm>
              <a:off x="3165231" y="2675342"/>
              <a:ext cx="3560842" cy="823911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0" name="Google Shape;241;p28"/>
          <p:cNvSpPr txBox="1"/>
          <p:nvPr/>
        </p:nvSpPr>
        <p:spPr>
          <a:xfrm>
            <a:off x="5660093" y="1282623"/>
            <a:ext cx="6406989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charset="2"/>
              <a:buChar char="Ø"/>
            </a:pPr>
            <a:r>
              <a:rPr lang="pt-PT" sz="220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2 tsunami </a:t>
            </a:r>
            <a:r>
              <a:rPr lang="pt-PT" sz="220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buoys</a:t>
            </a:r>
            <a:r>
              <a:rPr lang="pt-PT" sz="220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will</a:t>
            </a:r>
            <a:r>
              <a:rPr lang="pt-PT" sz="220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be</a:t>
            </a:r>
            <a:r>
              <a:rPr lang="pt-PT" sz="220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installed</a:t>
            </a:r>
            <a:r>
              <a:rPr lang="pt-PT" sz="220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in </a:t>
            </a:r>
            <a:r>
              <a:rPr lang="pt-PT" sz="220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the</a:t>
            </a:r>
            <a:r>
              <a:rPr lang="pt-PT" sz="220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Ionian</a:t>
            </a:r>
            <a:r>
              <a:rPr lang="pt-PT" sz="220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sea</a:t>
            </a:r>
            <a:r>
              <a:rPr lang="pt-PT" sz="220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in </a:t>
            </a:r>
            <a:r>
              <a:rPr lang="pt-PT" sz="2200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Summer</a:t>
            </a:r>
            <a:r>
              <a:rPr lang="pt-PT" sz="2200" i="0" u="none" strike="noStrike" cap="none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2025</a:t>
            </a:r>
            <a:endParaRPr sz="220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Wingdings" charset="2"/>
              <a:buChar char="Ø"/>
            </a:pPr>
            <a:r>
              <a:rPr lang="pt-PT" sz="220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Location</a:t>
            </a:r>
            <a:r>
              <a:rPr lang="pt-PT" sz="220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and</a:t>
            </a:r>
            <a:r>
              <a:rPr lang="pt-PT" sz="220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technical</a:t>
            </a:r>
            <a:r>
              <a:rPr lang="pt-PT" sz="220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requirements</a:t>
            </a:r>
            <a:r>
              <a:rPr lang="pt-PT" sz="220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i="0" u="none" strike="noStrike" cap="none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decided</a:t>
            </a:r>
            <a:r>
              <a:rPr lang="pt-PT" sz="2200" i="0" u="none" strike="noStrike" cap="none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i="0" u="none" strike="noStrike" cap="none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based</a:t>
            </a:r>
            <a:r>
              <a:rPr lang="pt-PT" sz="2200" i="0" u="none" strike="noStrike" cap="none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i="0" u="none" strike="noStrike" cap="none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on</a:t>
            </a:r>
            <a:r>
              <a:rPr lang="pt-PT" sz="2200" i="0" u="none" strike="noStrike" cap="none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i="0" u="none" strike="noStrike" cap="none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possible</a:t>
            </a:r>
            <a:r>
              <a:rPr lang="pt-PT" sz="2200" i="0" u="none" strike="noStrike" cap="none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tsunami </a:t>
            </a:r>
            <a:r>
              <a:rPr lang="pt-PT" sz="2200" i="0" u="none" strike="noStrike" cap="none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sources</a:t>
            </a:r>
            <a:r>
              <a:rPr lang="pt-PT" sz="2200" i="0" u="none" strike="noStrike" cap="none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i="0" u="none" strike="noStrike" cap="none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and</a:t>
            </a:r>
            <a:r>
              <a:rPr lang="pt-PT" sz="2200" i="0" u="none" strike="noStrike" cap="none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i="0" u="none" strike="noStrike" cap="none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ship</a:t>
            </a:r>
            <a:r>
              <a:rPr lang="pt-PT" sz="2200" i="0" u="none" strike="noStrike" cap="none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i="0" u="none" strike="noStrike" cap="none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traffic</a:t>
            </a:r>
            <a:endParaRPr lang="pt-PT" sz="2200" dirty="0">
              <a:sym typeface="Arial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672582" y="4481822"/>
            <a:ext cx="40797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Funding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(~2.8 M€) by the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Italian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Ministery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of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Research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through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the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European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contribution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Next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Generation EU 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- NRRP (National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Recovery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Resilience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 Plan) “MEET”, </a:t>
            </a:r>
            <a:r>
              <a:rPr lang="it-IT" dirty="0" err="1" smtClean="0">
                <a:solidFill>
                  <a:schemeClr val="accent1">
                    <a:lumMod val="50000"/>
                  </a:schemeClr>
                </a:solidFill>
              </a:rPr>
              <a:t>coord</a:t>
            </a:r>
            <a:r>
              <a:rPr lang="it-IT" dirty="0" smtClean="0">
                <a:solidFill>
                  <a:schemeClr val="accent1">
                    <a:lumMod val="50000"/>
                  </a:schemeClr>
                </a:solidFill>
              </a:rPr>
              <a:t>. by INGV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5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66000">
              <a:schemeClr val="accent1">
                <a:lumMod val="45000"/>
                <a:lumOff val="55000"/>
              </a:schemeClr>
            </a:gs>
            <a:gs pos="44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4;p25"/>
          <p:cNvSpPr/>
          <p:nvPr/>
        </p:nvSpPr>
        <p:spPr>
          <a:xfrm>
            <a:off x="1" y="3826412"/>
            <a:ext cx="12168454" cy="3031588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FC000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95;p25"/>
          <p:cNvSpPr txBox="1"/>
          <p:nvPr/>
        </p:nvSpPr>
        <p:spPr>
          <a:xfrm>
            <a:off x="-1" y="0"/>
            <a:ext cx="1002858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ONGOING ACTIVITIES: </a:t>
            </a:r>
            <a:r>
              <a:rPr lang="pt-PT" sz="32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NON-SEISMIC TSUNAMI SOURCES</a:t>
            </a:r>
            <a:endParaRPr sz="1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196;p2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4749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oogle Shape;197;p25"/>
          <p:cNvGrpSpPr/>
          <p:nvPr/>
        </p:nvGrpSpPr>
        <p:grpSpPr>
          <a:xfrm>
            <a:off x="81920" y="4674013"/>
            <a:ext cx="3413760" cy="1895463"/>
            <a:chOff x="176258" y="836980"/>
            <a:chExt cx="4842510" cy="2767149"/>
          </a:xfrm>
        </p:grpSpPr>
        <p:pic>
          <p:nvPicPr>
            <p:cNvPr id="6" name="Google Shape;198;p25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258" y="836980"/>
              <a:ext cx="4842510" cy="2767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199;p25"/>
            <p:cNvSpPr/>
            <p:nvPr/>
          </p:nvSpPr>
          <p:spPr>
            <a:xfrm>
              <a:off x="2366561" y="2032073"/>
              <a:ext cx="477829" cy="36576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200;p25"/>
          <p:cNvSpPr txBox="1"/>
          <p:nvPr/>
        </p:nvSpPr>
        <p:spPr>
          <a:xfrm>
            <a:off x="172027" y="795438"/>
            <a:ext cx="7475550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The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ICG/NEAMTWS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at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the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February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2024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session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DECIDED to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establish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a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new</a:t>
            </a:r>
            <a:endParaRPr sz="22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 b="1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Task</a:t>
            </a:r>
            <a:r>
              <a:rPr lang="pt-PT" sz="2200" b="1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Team </a:t>
            </a:r>
            <a:r>
              <a:rPr lang="pt-PT" sz="2200" b="1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on</a:t>
            </a:r>
            <a:r>
              <a:rPr lang="pt-PT" sz="2200" b="1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Non-</a:t>
            </a:r>
            <a:r>
              <a:rPr lang="pt-PT" sz="2200" b="1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Seismic</a:t>
            </a:r>
            <a:r>
              <a:rPr lang="pt-PT" sz="2200" b="1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Tsunami</a:t>
            </a:r>
            <a:endParaRPr sz="22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Among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other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issues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,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this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TT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will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be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important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to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foster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the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integration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of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TWS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specifically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conceived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for non-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seismic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tsunami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with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those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already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operating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for </a:t>
            </a:r>
            <a:r>
              <a:rPr lang="pt-PT" sz="2200" b="0" i="0" u="none" strike="noStrike" cap="none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seismic</a:t>
            </a:r>
            <a:r>
              <a:rPr lang="pt-PT" sz="2200" b="0" i="0" u="none" strike="noStrike" cap="none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tsunami</a:t>
            </a:r>
            <a:endParaRPr sz="2200" dirty="0"/>
          </a:p>
        </p:txBody>
      </p:sp>
      <p:pic>
        <p:nvPicPr>
          <p:cNvPr id="9" name="Google Shape;201;p25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7262" y="4582512"/>
            <a:ext cx="2760630" cy="2056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02;p25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0975" y="4674013"/>
            <a:ext cx="2714687" cy="174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03;p25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9492" y="4345772"/>
            <a:ext cx="3024554" cy="229373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04;p25"/>
          <p:cNvSpPr txBox="1"/>
          <p:nvPr/>
        </p:nvSpPr>
        <p:spPr>
          <a:xfrm>
            <a:off x="3141697" y="4004891"/>
            <a:ext cx="389080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TEWS for </a:t>
            </a:r>
            <a:r>
              <a:rPr lang="pt-PT" sz="18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Stromboli</a:t>
            </a:r>
            <a:r>
              <a:rPr lang="pt-PT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8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volcano</a:t>
            </a:r>
            <a:r>
              <a:rPr lang="pt-PT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PT" sz="18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Italy</a:t>
            </a:r>
            <a:endParaRPr dirty="0"/>
          </a:p>
        </p:txBody>
      </p:sp>
      <p:pic>
        <p:nvPicPr>
          <p:cNvPr id="13" name="Stromboli Short Sciara del fuoco tsunam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81797" y="1011320"/>
            <a:ext cx="4702249" cy="2645015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9101004" y="3991029"/>
            <a:ext cx="2983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1.5m tsunami </a:t>
            </a:r>
            <a:r>
              <a:rPr lang="it-IT" dirty="0" smtClean="0"/>
              <a:t>of </a:t>
            </a:r>
            <a:r>
              <a:rPr lang="it-IT" dirty="0" err="1" smtClean="0"/>
              <a:t>Dec</a:t>
            </a:r>
            <a:r>
              <a:rPr lang="it-IT" dirty="0" smtClean="0"/>
              <a:t>. 4, 2022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783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45000"/>
                <a:lumOff val="55000"/>
              </a:schemeClr>
            </a:gs>
            <a:gs pos="62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12"/>
          <a:stretch/>
        </p:blipFill>
        <p:spPr>
          <a:xfrm>
            <a:off x="7383308" y="4060124"/>
            <a:ext cx="4688733" cy="2754254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xmlns="" id="{081BDADB-E0C7-FA5B-5D1C-B5FB09EE2E2D}"/>
              </a:ext>
            </a:extLst>
          </p:cNvPr>
          <p:cNvSpPr txBox="1">
            <a:spLocks/>
          </p:cNvSpPr>
          <p:nvPr/>
        </p:nvSpPr>
        <p:spPr>
          <a:xfrm>
            <a:off x="260130" y="-275078"/>
            <a:ext cx="11603421" cy="1070858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70C0"/>
                </a:solidFill>
                <a:latin typeface="+mn-lt"/>
              </a:rPr>
              <a:t>Tsunami Ready in NEAM region:  first </a:t>
            </a:r>
            <a:r>
              <a:rPr lang="en-US" sz="3600" spc="-15" dirty="0" smtClean="0">
                <a:solidFill>
                  <a:srgbClr val="0070C0"/>
                </a:solidFill>
                <a:latin typeface="+mn-lt"/>
                <a:ea typeface="Microsoft Sans Serif" panose="020B0604020202020204" pitchFamily="34" charset="0"/>
                <a:cs typeface="Microsoft Sans Serif" panose="020B0604020202020204" pitchFamily="34" charset="0"/>
              </a:rPr>
              <a:t>6 communities in 2024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6" name="Picture 4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xmlns="" id="{CF058F19-EDFC-A01F-D9F8-BF70DCFF06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816"/>
          <a:stretch/>
        </p:blipFill>
        <p:spPr>
          <a:xfrm>
            <a:off x="3582267" y="1191079"/>
            <a:ext cx="5016961" cy="2703020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sp>
        <p:nvSpPr>
          <p:cNvPr id="47" name="AutoShape 6" descr="tsunami ready">
            <a:extLst>
              <a:ext uri="{FF2B5EF4-FFF2-40B4-BE49-F238E27FC236}">
                <a16:creationId xmlns:a16="http://schemas.microsoft.com/office/drawing/2014/main" xmlns="" id="{722FAA44-FB6D-680C-A934-2E7E44A251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8" name="Picture 8" descr="A group of men holding signs&#10;&#10;Description automatically generated">
            <a:extLst>
              <a:ext uri="{FF2B5EF4-FFF2-40B4-BE49-F238E27FC236}">
                <a16:creationId xmlns:a16="http://schemas.microsoft.com/office/drawing/2014/main" xmlns="" id="{4534C98B-B97E-E0B9-9FB9-409383F84E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96315"/>
            <a:ext cx="3541986" cy="2445406"/>
          </a:xfrm>
          <a:prstGeom prst="rect">
            <a:avLst/>
          </a:prstGeom>
        </p:spPr>
      </p:pic>
      <p:pic>
        <p:nvPicPr>
          <p:cNvPr id="49" name="Picture 10" descr="A group of people holding signs&#10;&#10;Description automatically generated">
            <a:extLst>
              <a:ext uri="{FF2B5EF4-FFF2-40B4-BE49-F238E27FC236}">
                <a16:creationId xmlns:a16="http://schemas.microsoft.com/office/drawing/2014/main" xmlns="" id="{466BB94D-3C50-C8B9-B0BB-8576A78A040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9734" y="1196315"/>
            <a:ext cx="3577009" cy="2437389"/>
          </a:xfrm>
          <a:prstGeom prst="rect">
            <a:avLst/>
          </a:prstGeom>
        </p:spPr>
      </p:pic>
      <p:cxnSp>
        <p:nvCxnSpPr>
          <p:cNvPr id="50" name="Straight Connector 13">
            <a:extLst>
              <a:ext uri="{FF2B5EF4-FFF2-40B4-BE49-F238E27FC236}">
                <a16:creationId xmlns:a16="http://schemas.microsoft.com/office/drawing/2014/main" xmlns="" id="{6B5BDC8B-8CFA-BC30-520B-562AFB5E7625}"/>
              </a:ext>
            </a:extLst>
          </p:cNvPr>
          <p:cNvCxnSpPr>
            <a:cxnSpLocks/>
          </p:cNvCxnSpPr>
          <p:nvPr/>
        </p:nvCxnSpPr>
        <p:spPr>
          <a:xfrm>
            <a:off x="0" y="1171073"/>
            <a:ext cx="12192000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14">
            <a:extLst>
              <a:ext uri="{FF2B5EF4-FFF2-40B4-BE49-F238E27FC236}">
                <a16:creationId xmlns:a16="http://schemas.microsoft.com/office/drawing/2014/main" xmlns="" id="{5F617167-47F7-E27A-1E84-FAAA59869833}"/>
              </a:ext>
            </a:extLst>
          </p:cNvPr>
          <p:cNvCxnSpPr>
            <a:cxnSpLocks/>
          </p:cNvCxnSpPr>
          <p:nvPr/>
        </p:nvCxnSpPr>
        <p:spPr>
          <a:xfrm flipV="1">
            <a:off x="0" y="4019038"/>
            <a:ext cx="12237533" cy="82173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16">
            <a:extLst>
              <a:ext uri="{FF2B5EF4-FFF2-40B4-BE49-F238E27FC236}">
                <a16:creationId xmlns:a16="http://schemas.microsoft.com/office/drawing/2014/main" xmlns="" id="{83AAF169-A46F-6D8D-4A09-987EAE1D50E3}"/>
              </a:ext>
            </a:extLst>
          </p:cNvPr>
          <p:cNvCxnSpPr>
            <a:cxnSpLocks/>
          </p:cNvCxnSpPr>
          <p:nvPr/>
        </p:nvCxnSpPr>
        <p:spPr>
          <a:xfrm flipV="1">
            <a:off x="0" y="3633704"/>
            <a:ext cx="12123683" cy="2774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18">
            <a:extLst>
              <a:ext uri="{FF2B5EF4-FFF2-40B4-BE49-F238E27FC236}">
                <a16:creationId xmlns:a16="http://schemas.microsoft.com/office/drawing/2014/main" xmlns="" id="{7CE2A170-0D78-0ECD-4B99-D9E79D78DF2B}"/>
              </a:ext>
            </a:extLst>
          </p:cNvPr>
          <p:cNvSpPr txBox="1"/>
          <p:nvPr/>
        </p:nvSpPr>
        <p:spPr>
          <a:xfrm>
            <a:off x="654631" y="3649908"/>
            <a:ext cx="1443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Cannes, France</a:t>
            </a:r>
          </a:p>
        </p:txBody>
      </p:sp>
      <p:sp>
        <p:nvSpPr>
          <p:cNvPr id="54" name="TextBox 19">
            <a:extLst>
              <a:ext uri="{FF2B5EF4-FFF2-40B4-BE49-F238E27FC236}">
                <a16:creationId xmlns:a16="http://schemas.microsoft.com/office/drawing/2014/main" xmlns="" id="{C3A94922-D9E8-96D9-917E-B94D5E5068E6}"/>
              </a:ext>
            </a:extLst>
          </p:cNvPr>
          <p:cNvSpPr txBox="1"/>
          <p:nvPr/>
        </p:nvSpPr>
        <p:spPr>
          <a:xfrm>
            <a:off x="4632105" y="3630942"/>
            <a:ext cx="2927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Büyükçekmece</a:t>
            </a:r>
            <a:r>
              <a:rPr lang="en-US" sz="160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, </a:t>
            </a:r>
            <a:r>
              <a:rPr lang="en-US" sz="160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Itanbul</a:t>
            </a:r>
            <a:r>
              <a:rPr lang="en-US" sz="160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, </a:t>
            </a:r>
            <a:r>
              <a:rPr lang="en-US" sz="160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Turkeye</a:t>
            </a:r>
            <a:endParaRPr lang="en-US" sz="1600" i="0" dirty="0">
              <a:solidFill>
                <a:srgbClr val="212121"/>
              </a:solidFill>
              <a:effectLst/>
              <a:highlight>
                <a:srgbClr val="FFFFFF"/>
              </a:highlight>
            </a:endParaRPr>
          </a:p>
        </p:txBody>
      </p:sp>
      <p:sp>
        <p:nvSpPr>
          <p:cNvPr id="55" name="TextBox 20">
            <a:extLst>
              <a:ext uri="{FF2B5EF4-FFF2-40B4-BE49-F238E27FC236}">
                <a16:creationId xmlns:a16="http://schemas.microsoft.com/office/drawing/2014/main" xmlns="" id="{14AB785C-EAFE-0DC0-DF38-498C15652F67}"/>
              </a:ext>
            </a:extLst>
          </p:cNvPr>
          <p:cNvSpPr txBox="1"/>
          <p:nvPr/>
        </p:nvSpPr>
        <p:spPr>
          <a:xfrm>
            <a:off x="9444910" y="3675803"/>
            <a:ext cx="162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0" dirty="0">
                <a:solidFill>
                  <a:srgbClr val="212121"/>
                </a:solidFill>
                <a:effectLst/>
                <a:highlight>
                  <a:srgbClr val="FFFFFF"/>
                </a:highlight>
              </a:rPr>
              <a:t>Alexandria, Egypt</a:t>
            </a:r>
          </a:p>
        </p:txBody>
      </p:sp>
      <p:cxnSp>
        <p:nvCxnSpPr>
          <p:cNvPr id="56" name="Straight Connector 24">
            <a:extLst>
              <a:ext uri="{FF2B5EF4-FFF2-40B4-BE49-F238E27FC236}">
                <a16:creationId xmlns:a16="http://schemas.microsoft.com/office/drawing/2014/main" xmlns="" id="{C01A854D-F90A-BE99-4088-33F927BE6830}"/>
              </a:ext>
            </a:extLst>
          </p:cNvPr>
          <p:cNvCxnSpPr>
            <a:cxnSpLocks/>
          </p:cNvCxnSpPr>
          <p:nvPr/>
        </p:nvCxnSpPr>
        <p:spPr>
          <a:xfrm>
            <a:off x="3539494" y="1163727"/>
            <a:ext cx="32267" cy="2896397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25">
            <a:extLst>
              <a:ext uri="{FF2B5EF4-FFF2-40B4-BE49-F238E27FC236}">
                <a16:creationId xmlns:a16="http://schemas.microsoft.com/office/drawing/2014/main" xmlns="" id="{FA58C302-7307-69B7-5583-0234E2647989}"/>
              </a:ext>
            </a:extLst>
          </p:cNvPr>
          <p:cNvCxnSpPr>
            <a:cxnSpLocks/>
          </p:cNvCxnSpPr>
          <p:nvPr/>
        </p:nvCxnSpPr>
        <p:spPr>
          <a:xfrm flipH="1">
            <a:off x="8599228" y="1141537"/>
            <a:ext cx="10506" cy="2827959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2">
            <a:extLst>
              <a:ext uri="{FF2B5EF4-FFF2-40B4-BE49-F238E27FC236}">
                <a16:creationId xmlns:a16="http://schemas.microsoft.com/office/drawing/2014/main" xmlns="" id="{A25476E6-3621-C33B-ADAC-48056C07BFE5}"/>
              </a:ext>
            </a:extLst>
          </p:cNvPr>
          <p:cNvSpPr txBox="1"/>
          <p:nvPr/>
        </p:nvSpPr>
        <p:spPr>
          <a:xfrm>
            <a:off x="7216235" y="6380769"/>
            <a:ext cx="4907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FFFF00"/>
                </a:solidFill>
              </a:rPr>
              <a:t>Minturno</a:t>
            </a:r>
            <a:r>
              <a:rPr lang="en-US" sz="2000" dirty="0" smtClean="0">
                <a:solidFill>
                  <a:srgbClr val="FFFF00"/>
                </a:solidFill>
              </a:rPr>
              <a:t>, Italy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60" name="Picture 2" descr="May be an image of 9 people and text">
            <a:extLst>
              <a:ext uri="{FF2B5EF4-FFF2-40B4-BE49-F238E27FC236}">
                <a16:creationId xmlns:a16="http://schemas.microsoft.com/office/drawing/2014/main" xmlns="" id="{3EA9EAD1-0FCD-786B-E1CB-F223E7A14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52" y="4109228"/>
            <a:ext cx="2820630" cy="272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3">
            <a:extLst>
              <a:ext uri="{FF2B5EF4-FFF2-40B4-BE49-F238E27FC236}">
                <a16:creationId xmlns:a16="http://schemas.microsoft.com/office/drawing/2014/main" xmlns="" id="{6CF8FC7D-98B8-B870-7AF9-0D63743B5E6D}"/>
              </a:ext>
            </a:extLst>
          </p:cNvPr>
          <p:cNvSpPr txBox="1"/>
          <p:nvPr/>
        </p:nvSpPr>
        <p:spPr>
          <a:xfrm>
            <a:off x="444926" y="6297458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Chipiona, Spain </a:t>
            </a:r>
          </a:p>
        </p:txBody>
      </p:sp>
      <p:pic>
        <p:nvPicPr>
          <p:cNvPr id="62" name="Picture 4" descr="tsounami">
            <a:extLst>
              <a:ext uri="{FF2B5EF4-FFF2-40B4-BE49-F238E27FC236}">
                <a16:creationId xmlns:a16="http://schemas.microsoft.com/office/drawing/2014/main" xmlns="" id="{93C363E5-95CE-F13E-785F-C620D855E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02318" y="4057240"/>
            <a:ext cx="4252832" cy="272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5">
            <a:extLst>
              <a:ext uri="{FF2B5EF4-FFF2-40B4-BE49-F238E27FC236}">
                <a16:creationId xmlns:a16="http://schemas.microsoft.com/office/drawing/2014/main" xmlns="" id="{4E47AA38-5DC3-D42F-589B-996E33CD8E06}"/>
              </a:ext>
            </a:extLst>
          </p:cNvPr>
          <p:cNvSpPr txBox="1"/>
          <p:nvPr/>
        </p:nvSpPr>
        <p:spPr>
          <a:xfrm>
            <a:off x="3640987" y="6297458"/>
            <a:ext cx="1789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Samos, Greece </a:t>
            </a:r>
          </a:p>
        </p:txBody>
      </p:sp>
      <p:cxnSp>
        <p:nvCxnSpPr>
          <p:cNvPr id="64" name="Straight Connector 7">
            <a:extLst>
              <a:ext uri="{FF2B5EF4-FFF2-40B4-BE49-F238E27FC236}">
                <a16:creationId xmlns:a16="http://schemas.microsoft.com/office/drawing/2014/main" xmlns="" id="{0ED1C96A-FAA1-CC4B-C55C-475217982E1C}"/>
              </a:ext>
            </a:extLst>
          </p:cNvPr>
          <p:cNvCxnSpPr>
            <a:cxnSpLocks/>
          </p:cNvCxnSpPr>
          <p:nvPr/>
        </p:nvCxnSpPr>
        <p:spPr>
          <a:xfrm>
            <a:off x="2769840" y="4059664"/>
            <a:ext cx="32889" cy="2721215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12">
            <a:extLst>
              <a:ext uri="{FF2B5EF4-FFF2-40B4-BE49-F238E27FC236}">
                <a16:creationId xmlns:a16="http://schemas.microsoft.com/office/drawing/2014/main" xmlns="" id="{DDA3F906-A00F-D82C-91B4-ADCA301914F8}"/>
              </a:ext>
            </a:extLst>
          </p:cNvPr>
          <p:cNvCxnSpPr>
            <a:cxnSpLocks/>
          </p:cNvCxnSpPr>
          <p:nvPr/>
        </p:nvCxnSpPr>
        <p:spPr>
          <a:xfrm>
            <a:off x="7082723" y="4038783"/>
            <a:ext cx="5354" cy="2768571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13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chemeClr val="accent1">
                <a:lumMod val="45000"/>
                <a:lumOff val="55000"/>
              </a:schemeClr>
            </a:gs>
            <a:gs pos="56000">
              <a:schemeClr val="accent1">
                <a:lumMod val="45000"/>
                <a:lumOff val="55000"/>
              </a:schemeClr>
            </a:gs>
            <a:gs pos="95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96;p2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8294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749" y="695707"/>
            <a:ext cx="10457680" cy="5899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5-Point Star 35"/>
          <p:cNvSpPr/>
          <p:nvPr/>
        </p:nvSpPr>
        <p:spPr>
          <a:xfrm>
            <a:off x="8221882" y="4727921"/>
            <a:ext cx="397296" cy="329606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36"/>
          <p:cNvSpPr/>
          <p:nvPr/>
        </p:nvSpPr>
        <p:spPr>
          <a:xfrm>
            <a:off x="640817" y="3480462"/>
            <a:ext cx="397296" cy="329606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ject 16"/>
          <p:cNvSpPr txBox="1">
            <a:spLocks/>
          </p:cNvSpPr>
          <p:nvPr/>
        </p:nvSpPr>
        <p:spPr>
          <a:xfrm>
            <a:off x="2163798" y="-703838"/>
            <a:ext cx="8543925" cy="1325563"/>
          </a:xfrm>
          <a:prstGeom prst="rect">
            <a:avLst/>
          </a:prstGeom>
        </p:spPr>
        <p:txBody>
          <a:bodyPr vert="horz" wrap="square" lIns="0" tIns="477520" rIns="0" bIns="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3035">
              <a:lnSpc>
                <a:spcPct val="100000"/>
              </a:lnSpc>
              <a:tabLst>
                <a:tab pos="7607934" algn="l"/>
              </a:tabLst>
            </a:pPr>
            <a:r>
              <a:rPr lang="it-IT" sz="3600" b="1" u="sng" spc="-55" dirty="0" smtClean="0">
                <a:solidFill>
                  <a:schemeClr val="tx2"/>
                </a:solidFill>
                <a:latin typeface="Calibri Light"/>
                <a:cs typeface="Calibri Light"/>
              </a:rPr>
              <a:t>N</a:t>
            </a:r>
            <a:r>
              <a:rPr lang="it-IT" sz="3600" b="1" u="sng" spc="-95" dirty="0" smtClean="0">
                <a:solidFill>
                  <a:schemeClr val="tx2"/>
                </a:solidFill>
                <a:latin typeface="Calibri Light"/>
                <a:cs typeface="Calibri Light"/>
              </a:rPr>
              <a:t>E</a:t>
            </a:r>
            <a:r>
              <a:rPr lang="it-IT" sz="3600" b="1" u="sng" spc="-60" dirty="0" smtClean="0">
                <a:solidFill>
                  <a:schemeClr val="tx2"/>
                </a:solidFill>
                <a:latin typeface="Calibri Light"/>
                <a:cs typeface="Calibri Light"/>
              </a:rPr>
              <a:t>A</a:t>
            </a:r>
            <a:r>
              <a:rPr lang="it-IT" sz="3600" b="1" u="sng" spc="-50" dirty="0" smtClean="0">
                <a:solidFill>
                  <a:schemeClr val="tx2"/>
                </a:solidFill>
                <a:latin typeface="Calibri Light"/>
                <a:cs typeface="Calibri Light"/>
              </a:rPr>
              <a:t>M</a:t>
            </a:r>
            <a:r>
              <a:rPr lang="it-IT" sz="3600" b="1" u="sng" spc="-225" dirty="0" smtClean="0">
                <a:solidFill>
                  <a:schemeClr val="tx2"/>
                </a:solidFill>
                <a:latin typeface="Calibri Light"/>
                <a:cs typeface="Calibri Light"/>
              </a:rPr>
              <a:t>W</a:t>
            </a:r>
            <a:r>
              <a:rPr lang="it-IT" sz="3600" b="1" u="sng" spc="-165" dirty="0" smtClean="0">
                <a:solidFill>
                  <a:schemeClr val="tx2"/>
                </a:solidFill>
                <a:latin typeface="Calibri Light"/>
                <a:cs typeface="Calibri Light"/>
              </a:rPr>
              <a:t>a</a:t>
            </a:r>
            <a:r>
              <a:rPr lang="it-IT" sz="3600" b="1" u="sng" spc="-100" dirty="0" smtClean="0">
                <a:solidFill>
                  <a:schemeClr val="tx2"/>
                </a:solidFill>
                <a:latin typeface="Calibri Light"/>
                <a:cs typeface="Calibri Light"/>
              </a:rPr>
              <a:t>v</a:t>
            </a:r>
            <a:r>
              <a:rPr lang="it-IT" sz="3600" b="1" u="sng" spc="-45" dirty="0" smtClean="0">
                <a:solidFill>
                  <a:schemeClr val="tx2"/>
                </a:solidFill>
                <a:latin typeface="Calibri Light"/>
                <a:cs typeface="Calibri Light"/>
              </a:rPr>
              <a:t>e2</a:t>
            </a:r>
            <a:r>
              <a:rPr lang="it-IT" sz="3600" b="1" u="sng" spc="-50" dirty="0" smtClean="0">
                <a:solidFill>
                  <a:schemeClr val="tx2"/>
                </a:solidFill>
                <a:latin typeface="Calibri Light"/>
                <a:cs typeface="Calibri Light"/>
              </a:rPr>
              <a:t>3 </a:t>
            </a:r>
            <a:r>
              <a:rPr lang="it-IT" sz="3600" b="1" u="sng" spc="-50" dirty="0" err="1" smtClean="0">
                <a:solidFill>
                  <a:schemeClr val="tx2"/>
                </a:solidFill>
                <a:latin typeface="Calibri Light"/>
                <a:cs typeface="Calibri Light"/>
              </a:rPr>
              <a:t>scenarios</a:t>
            </a:r>
            <a:r>
              <a:rPr lang="it-IT" sz="3600" b="1" u="sng" spc="-50" dirty="0" smtClean="0">
                <a:solidFill>
                  <a:schemeClr val="tx2"/>
                </a:solidFill>
                <a:latin typeface="Calibri Light"/>
                <a:cs typeface="Calibri Light"/>
              </a:rPr>
              <a:t>, Nov. 6-7, 2023</a:t>
            </a:r>
            <a:endParaRPr lang="it-IT" sz="3600" b="1" dirty="0">
              <a:solidFill>
                <a:schemeClr val="tx2"/>
              </a:solidFill>
              <a:latin typeface="Calibri Light"/>
              <a:cs typeface="Calibri Light"/>
            </a:endParaRPr>
          </a:p>
        </p:txBody>
      </p:sp>
      <p:sp>
        <p:nvSpPr>
          <p:cNvPr id="12" name="TextBox 27"/>
          <p:cNvSpPr txBox="1"/>
          <p:nvPr/>
        </p:nvSpPr>
        <p:spPr>
          <a:xfrm>
            <a:off x="1412943" y="1587673"/>
            <a:ext cx="2744354" cy="923330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North Eastern Atlantic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Joint scenario (Mw=8.5) by </a:t>
            </a:r>
            <a:r>
              <a:rPr lang="en-US" b="1" dirty="0">
                <a:solidFill>
                  <a:schemeClr val="bg1"/>
                </a:solidFill>
              </a:rPr>
              <a:t>IPMA</a:t>
            </a:r>
            <a:r>
              <a:rPr lang="en-US" dirty="0">
                <a:solidFill>
                  <a:schemeClr val="bg1"/>
                </a:solidFill>
              </a:rPr>
              <a:t> &amp; </a:t>
            </a:r>
            <a:r>
              <a:rPr lang="en-US" b="1" dirty="0">
                <a:solidFill>
                  <a:schemeClr val="bg1"/>
                </a:solidFill>
              </a:rPr>
              <a:t>CENALT</a:t>
            </a:r>
          </a:p>
        </p:txBody>
      </p:sp>
      <p:sp>
        <p:nvSpPr>
          <p:cNvPr id="13" name="TextBox 28"/>
          <p:cNvSpPr txBox="1"/>
          <p:nvPr/>
        </p:nvSpPr>
        <p:spPr>
          <a:xfrm>
            <a:off x="5650206" y="5671494"/>
            <a:ext cx="2866986" cy="923330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Eastern Mediterranean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Joint Scenario (Mw=8.1) by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INGV, NOA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&amp;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KOERI </a:t>
            </a:r>
          </a:p>
        </p:txBody>
      </p:sp>
      <p:cxnSp>
        <p:nvCxnSpPr>
          <p:cNvPr id="14" name="Straight Arrow Connector 29"/>
          <p:cNvCxnSpPr>
            <a:cxnSpLocks/>
          </p:cNvCxnSpPr>
          <p:nvPr/>
        </p:nvCxnSpPr>
        <p:spPr>
          <a:xfrm flipH="1">
            <a:off x="1068477" y="2511003"/>
            <a:ext cx="967924" cy="97252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1"/>
          <p:cNvCxnSpPr>
            <a:cxnSpLocks/>
          </p:cNvCxnSpPr>
          <p:nvPr/>
        </p:nvCxnSpPr>
        <p:spPr>
          <a:xfrm flipV="1">
            <a:off x="7523032" y="5131509"/>
            <a:ext cx="698850" cy="53998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">
            <a:extLst>
              <a:ext uri="{FF2B5EF4-FFF2-40B4-BE49-F238E27FC236}">
                <a16:creationId xmlns:a16="http://schemas.microsoft.com/office/drawing/2014/main" xmlns="" id="{9516E5D3-1BB6-EB5E-3767-7A5E04B5E1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34" y="57519"/>
            <a:ext cx="2101964" cy="673572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05D4F589-3C9F-BE50-319B-74CA3139AA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0304" y="1796144"/>
            <a:ext cx="3937125" cy="2236070"/>
          </a:xfrm>
          <a:prstGeom prst="rect">
            <a:avLst/>
          </a:prstGeom>
        </p:spPr>
      </p:pic>
      <p:pic>
        <p:nvPicPr>
          <p:cNvPr id="18" name="Picture 6" descr="A picture containing text, map, screenshot, multimedia software&#10;&#10;Description automatically generated">
            <a:extLst>
              <a:ext uri="{FF2B5EF4-FFF2-40B4-BE49-F238E27FC236}">
                <a16:creationId xmlns:a16="http://schemas.microsoft.com/office/drawing/2014/main" xmlns="" id="{34E9827C-9716-FFF1-8D77-24E07194AD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3326" y="3367585"/>
            <a:ext cx="3287868" cy="3097753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xmlns="" id="{11F3AA00-499E-B83E-EBCC-962EB61BC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5976" y="836934"/>
            <a:ext cx="3652224" cy="2133883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1635087" y="4365998"/>
            <a:ext cx="54486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C00000"/>
                </a:solidFill>
              </a:rPr>
              <a:t>NEAMWave25 (</a:t>
            </a:r>
            <a:r>
              <a:rPr lang="it-IT" sz="2800" dirty="0" err="1" smtClean="0">
                <a:solidFill>
                  <a:srgbClr val="C00000"/>
                </a:solidFill>
              </a:rPr>
              <a:t>not</a:t>
            </a:r>
            <a:r>
              <a:rPr lang="it-IT" sz="2800" dirty="0" smtClean="0">
                <a:solidFill>
                  <a:srgbClr val="C00000"/>
                </a:solidFill>
              </a:rPr>
              <a:t> </a:t>
            </a:r>
            <a:r>
              <a:rPr lang="it-IT" sz="2800" dirty="0" err="1" smtClean="0">
                <a:solidFill>
                  <a:srgbClr val="C00000"/>
                </a:solidFill>
              </a:rPr>
              <a:t>close</a:t>
            </a:r>
            <a:r>
              <a:rPr lang="it-IT" sz="2800" dirty="0" smtClean="0">
                <a:solidFill>
                  <a:srgbClr val="C00000"/>
                </a:solidFill>
              </a:rPr>
              <a:t> to WTAD)</a:t>
            </a:r>
            <a:endParaRPr lang="it-IT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62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45000"/>
                <a:lumOff val="55000"/>
              </a:schemeClr>
            </a:gs>
            <a:gs pos="62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6;p2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4749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 smtClean="0"/>
              <a:t>Current</a:t>
            </a:r>
            <a:r>
              <a:rPr lang="it-IT" dirty="0" smtClean="0"/>
              <a:t> and future </a:t>
            </a:r>
            <a:r>
              <a:rPr lang="it-IT" dirty="0" err="1" smtClean="0"/>
              <a:t>projects</a:t>
            </a:r>
            <a:r>
              <a:rPr lang="it-IT" dirty="0" smtClean="0"/>
              <a:t> in NEAM ICG</a:t>
            </a:r>
            <a:endParaRPr lang="it-IT" dirty="0"/>
          </a:p>
        </p:txBody>
      </p:sp>
      <p:sp>
        <p:nvSpPr>
          <p:cNvPr id="8" name="Segnaposto contenuto 4"/>
          <p:cNvSpPr>
            <a:spLocks noGrp="1"/>
          </p:cNvSpPr>
          <p:nvPr>
            <p:ph idx="1"/>
          </p:nvPr>
        </p:nvSpPr>
        <p:spPr>
          <a:xfrm>
            <a:off x="838200" y="1685975"/>
            <a:ext cx="11090564" cy="5073765"/>
          </a:xfrm>
        </p:spPr>
        <p:txBody>
          <a:bodyPr>
            <a:normAutofit/>
          </a:bodyPr>
          <a:lstStyle/>
          <a:p>
            <a:r>
              <a:rPr lang="it-IT" sz="2400" dirty="0" smtClean="0"/>
              <a:t>DG-ECHO </a:t>
            </a:r>
            <a:r>
              <a:rPr lang="it-IT" sz="2400" dirty="0"/>
              <a:t>‘</a:t>
            </a:r>
            <a:r>
              <a:rPr lang="it-IT" sz="2400" b="1" dirty="0" err="1"/>
              <a:t>CoastWAVE</a:t>
            </a:r>
            <a:r>
              <a:rPr lang="it-IT" sz="2400" dirty="0"/>
              <a:t>’ </a:t>
            </a:r>
            <a:r>
              <a:rPr lang="it-IT" sz="2400" dirty="0" err="1"/>
              <a:t>project</a:t>
            </a:r>
            <a:r>
              <a:rPr lang="it-IT" sz="2400" dirty="0"/>
              <a:t> in Cyprus, </a:t>
            </a:r>
            <a:r>
              <a:rPr lang="it-IT" sz="2400" dirty="0" err="1"/>
              <a:t>Egypt</a:t>
            </a:r>
            <a:r>
              <a:rPr lang="it-IT" sz="2400" dirty="0"/>
              <a:t>, </a:t>
            </a:r>
            <a:r>
              <a:rPr lang="it-IT" sz="2400" dirty="0" err="1"/>
              <a:t>Greece</a:t>
            </a:r>
            <a:r>
              <a:rPr lang="it-IT" sz="2400" dirty="0"/>
              <a:t>, Malta Morocco, </a:t>
            </a:r>
            <a:r>
              <a:rPr lang="it-IT" sz="2400" dirty="0" err="1"/>
              <a:t>Spain</a:t>
            </a:r>
            <a:r>
              <a:rPr lang="it-IT" sz="2400" dirty="0"/>
              <a:t>, and </a:t>
            </a:r>
            <a:r>
              <a:rPr lang="it-IT" sz="2400" dirty="0" err="1"/>
              <a:t>Türkiye</a:t>
            </a:r>
            <a:r>
              <a:rPr lang="it-IT" sz="2400" dirty="0"/>
              <a:t> on “</a:t>
            </a:r>
            <a:r>
              <a:rPr lang="it-IT" sz="2400" dirty="0" err="1"/>
              <a:t>Strengthening</a:t>
            </a:r>
            <a:r>
              <a:rPr lang="it-IT" sz="2400" dirty="0"/>
              <a:t> the </a:t>
            </a:r>
            <a:r>
              <a:rPr lang="it-IT" sz="2400" dirty="0" err="1"/>
              <a:t>Resilience</a:t>
            </a:r>
            <a:r>
              <a:rPr lang="it-IT" sz="2400" dirty="0"/>
              <a:t> of </a:t>
            </a:r>
            <a:r>
              <a:rPr lang="it-IT" sz="2400" dirty="0" err="1"/>
              <a:t>Coastal</a:t>
            </a:r>
            <a:r>
              <a:rPr lang="it-IT" sz="2400" dirty="0"/>
              <a:t> </a:t>
            </a:r>
            <a:r>
              <a:rPr lang="it-IT" sz="2400" dirty="0" err="1"/>
              <a:t>Communities</a:t>
            </a:r>
            <a:r>
              <a:rPr lang="it-IT" sz="2400" dirty="0"/>
              <a:t> in NEAM </a:t>
            </a:r>
            <a:r>
              <a:rPr lang="it-IT" sz="2400" dirty="0" err="1"/>
              <a:t>region</a:t>
            </a:r>
            <a:r>
              <a:rPr lang="mr-IN" sz="2400" dirty="0"/>
              <a:t>…</a:t>
            </a:r>
            <a:r>
              <a:rPr lang="it-IT" sz="2400" dirty="0"/>
              <a:t>” (</a:t>
            </a:r>
            <a:r>
              <a:rPr lang="it-IT" sz="2400" dirty="0" err="1"/>
              <a:t>Phase</a:t>
            </a:r>
            <a:r>
              <a:rPr lang="it-IT" sz="2400" dirty="0"/>
              <a:t> 1</a:t>
            </a:r>
            <a:r>
              <a:rPr lang="it-IT" sz="2400" dirty="0" smtClean="0"/>
              <a:t>) </a:t>
            </a:r>
            <a:r>
              <a:rPr lang="it-IT" sz="2400" dirty="0" err="1" smtClean="0"/>
              <a:t>ended</a:t>
            </a:r>
            <a:r>
              <a:rPr lang="it-IT" sz="2400" dirty="0" smtClean="0"/>
              <a:t> in 2024;</a:t>
            </a:r>
            <a:r>
              <a:rPr lang="it-IT" sz="2400" dirty="0"/>
              <a:t> </a:t>
            </a:r>
          </a:p>
          <a:p>
            <a:r>
              <a:rPr lang="it-IT" sz="2400" b="1" dirty="0" err="1"/>
              <a:t>CoastWAVE</a:t>
            </a:r>
            <a:r>
              <a:rPr lang="it-IT" sz="2400" b="1" dirty="0"/>
              <a:t> </a:t>
            </a:r>
            <a:r>
              <a:rPr lang="it-IT" sz="2400" b="1" dirty="0" err="1"/>
              <a:t>Phase</a:t>
            </a:r>
            <a:r>
              <a:rPr lang="it-IT" sz="2400" b="1" dirty="0"/>
              <a:t> 2 </a:t>
            </a:r>
            <a:r>
              <a:rPr lang="it-IT" sz="2400" dirty="0" err="1"/>
              <a:t>approved</a:t>
            </a:r>
            <a:r>
              <a:rPr lang="it-IT" sz="2400" dirty="0"/>
              <a:t> and </a:t>
            </a:r>
            <a:r>
              <a:rPr lang="it-IT" sz="2400" dirty="0" err="1"/>
              <a:t>starting</a:t>
            </a:r>
            <a:r>
              <a:rPr lang="it-IT" sz="2400" dirty="0"/>
              <a:t> in </a:t>
            </a:r>
            <a:r>
              <a:rPr lang="it-IT" sz="2400" dirty="0" err="1"/>
              <a:t>July</a:t>
            </a:r>
            <a:r>
              <a:rPr lang="it-IT" sz="2400" dirty="0"/>
              <a:t> 2024 ”</a:t>
            </a:r>
            <a:r>
              <a:rPr lang="it-IT" sz="2400" dirty="0" err="1"/>
              <a:t>Scaling</a:t>
            </a:r>
            <a:r>
              <a:rPr lang="it-IT" sz="2400" dirty="0"/>
              <a:t> up</a:t>
            </a:r>
            <a:r>
              <a:rPr lang="mr-IN" sz="2400" dirty="0"/>
              <a:t>…</a:t>
            </a:r>
            <a:r>
              <a:rPr lang="it-IT" sz="2400" dirty="0"/>
              <a:t>.”;</a:t>
            </a:r>
          </a:p>
          <a:p>
            <a:r>
              <a:rPr lang="it-IT" sz="2400" dirty="0" smtClean="0"/>
              <a:t>New </a:t>
            </a:r>
            <a:r>
              <a:rPr lang="it-IT" sz="2400" dirty="0" err="1"/>
              <a:t>phase</a:t>
            </a:r>
            <a:r>
              <a:rPr lang="it-IT" sz="2400" dirty="0"/>
              <a:t> of COST Action </a:t>
            </a:r>
            <a:r>
              <a:rPr lang="it-IT" sz="2400" b="1" dirty="0"/>
              <a:t>AGITHAR</a:t>
            </a:r>
            <a:r>
              <a:rPr lang="it-IT" sz="2400" dirty="0"/>
              <a:t> - (</a:t>
            </a:r>
            <a:r>
              <a:rPr lang="it-IT" sz="2400" dirty="0" err="1"/>
              <a:t>Accelerating</a:t>
            </a:r>
            <a:r>
              <a:rPr lang="it-IT" sz="2400" dirty="0"/>
              <a:t> Global Science in Tsunami </a:t>
            </a:r>
            <a:r>
              <a:rPr lang="it-IT" sz="2400" dirty="0" err="1"/>
              <a:t>Hazard</a:t>
            </a:r>
            <a:r>
              <a:rPr lang="it-IT" sz="2400" dirty="0"/>
              <a:t> and </a:t>
            </a:r>
            <a:r>
              <a:rPr lang="it-IT" sz="2400" dirty="0" err="1"/>
              <a:t>Risk</a:t>
            </a:r>
            <a:r>
              <a:rPr lang="it-IT" sz="2400" dirty="0"/>
              <a:t> Analysis) to </a:t>
            </a:r>
            <a:r>
              <a:rPr lang="it-IT" sz="2400" dirty="0" err="1"/>
              <a:t>establish</a:t>
            </a:r>
            <a:r>
              <a:rPr lang="it-IT" sz="2400" dirty="0"/>
              <a:t> the </a:t>
            </a:r>
            <a:r>
              <a:rPr lang="it-IT" sz="2400" b="1" dirty="0"/>
              <a:t>Global Tsunami Model (GTM) </a:t>
            </a:r>
            <a:r>
              <a:rPr lang="it-IT" sz="2400" dirty="0" err="1"/>
              <a:t>organization</a:t>
            </a:r>
            <a:r>
              <a:rPr lang="it-IT" sz="2400" dirty="0"/>
              <a:t>;</a:t>
            </a:r>
          </a:p>
          <a:p>
            <a:r>
              <a:rPr lang="it-IT" sz="2400" dirty="0" err="1"/>
              <a:t>Formal</a:t>
            </a:r>
            <a:r>
              <a:rPr lang="it-IT" sz="2400" dirty="0"/>
              <a:t> </a:t>
            </a:r>
            <a:r>
              <a:rPr lang="it-IT" sz="2400" dirty="0" err="1"/>
              <a:t>recognition</a:t>
            </a:r>
            <a:r>
              <a:rPr lang="it-IT" sz="2400" dirty="0"/>
              <a:t> of the </a:t>
            </a:r>
            <a:r>
              <a:rPr lang="it-IT" sz="2400" b="1" dirty="0"/>
              <a:t>TSUNAMI </a:t>
            </a:r>
            <a:r>
              <a:rPr lang="it-IT" sz="2400" b="1" dirty="0" err="1"/>
              <a:t>Thematic</a:t>
            </a:r>
            <a:r>
              <a:rPr lang="it-IT" sz="2400" b="1" dirty="0"/>
              <a:t> Core Service (TCS) </a:t>
            </a:r>
            <a:r>
              <a:rPr lang="it-IT" sz="2400" dirty="0" err="1"/>
              <a:t>within</a:t>
            </a:r>
            <a:r>
              <a:rPr lang="it-IT" sz="2400" b="1" dirty="0"/>
              <a:t> EPOS</a:t>
            </a:r>
            <a:r>
              <a:rPr lang="it-IT" sz="2400" dirty="0"/>
              <a:t> The </a:t>
            </a:r>
            <a:r>
              <a:rPr lang="it-IT" sz="2400" dirty="0" err="1"/>
              <a:t>European</a:t>
            </a:r>
            <a:r>
              <a:rPr lang="it-IT" sz="2400" dirty="0"/>
              <a:t> </a:t>
            </a:r>
            <a:r>
              <a:rPr lang="it-IT" sz="2400" dirty="0" err="1"/>
              <a:t>Plate</a:t>
            </a:r>
            <a:r>
              <a:rPr lang="it-IT" sz="2400" dirty="0"/>
              <a:t> </a:t>
            </a:r>
            <a:r>
              <a:rPr lang="it-IT" sz="2400" dirty="0" err="1"/>
              <a:t>Observing</a:t>
            </a:r>
            <a:r>
              <a:rPr lang="it-IT" sz="2400" dirty="0"/>
              <a:t> System (EPOS General Assembly in </a:t>
            </a:r>
            <a:r>
              <a:rPr lang="it-IT" sz="2400" dirty="0" err="1"/>
              <a:t>Dec</a:t>
            </a:r>
            <a:r>
              <a:rPr lang="it-IT" sz="2400" dirty="0"/>
              <a:t>. 2023);</a:t>
            </a:r>
          </a:p>
          <a:p>
            <a:r>
              <a:rPr lang="it-IT" sz="2400" dirty="0"/>
              <a:t>Some </a:t>
            </a:r>
            <a:r>
              <a:rPr lang="it-IT" sz="2400" dirty="0" err="1"/>
              <a:t>other</a:t>
            </a:r>
            <a:r>
              <a:rPr lang="it-IT" sz="2400" dirty="0"/>
              <a:t> </a:t>
            </a:r>
            <a:r>
              <a:rPr lang="it-IT" sz="2400" dirty="0" err="1"/>
              <a:t>projects</a:t>
            </a:r>
            <a:r>
              <a:rPr lang="it-IT" sz="2400" dirty="0"/>
              <a:t> </a:t>
            </a:r>
            <a:r>
              <a:rPr lang="it-IT" sz="2400" dirty="0" err="1"/>
              <a:t>funded</a:t>
            </a:r>
            <a:r>
              <a:rPr lang="it-IT" sz="2400" dirty="0"/>
              <a:t> by </a:t>
            </a:r>
            <a:r>
              <a:rPr lang="it-IT" sz="2400" dirty="0">
                <a:solidFill>
                  <a:schemeClr val="tx2"/>
                </a:solidFill>
              </a:rPr>
              <a:t>EU </a:t>
            </a:r>
            <a:r>
              <a:rPr lang="it-IT" sz="2400" dirty="0" err="1">
                <a:solidFill>
                  <a:schemeClr val="tx2"/>
                </a:solidFill>
              </a:rPr>
              <a:t>contributing</a:t>
            </a:r>
            <a:r>
              <a:rPr lang="it-IT" sz="2400" dirty="0">
                <a:solidFill>
                  <a:schemeClr val="tx2"/>
                </a:solidFill>
              </a:rPr>
              <a:t> to the </a:t>
            </a:r>
            <a:r>
              <a:rPr lang="it-IT" sz="2400" dirty="0" err="1">
                <a:solidFill>
                  <a:schemeClr val="tx2"/>
                </a:solidFill>
              </a:rPr>
              <a:t>advancement</a:t>
            </a:r>
            <a:r>
              <a:rPr lang="it-IT" sz="2400" dirty="0">
                <a:solidFill>
                  <a:schemeClr val="tx2"/>
                </a:solidFill>
              </a:rPr>
              <a:t> of Tsunami science, </a:t>
            </a:r>
            <a:r>
              <a:rPr lang="it-IT" sz="2400" dirty="0" err="1">
                <a:solidFill>
                  <a:schemeClr val="tx2"/>
                </a:solidFill>
              </a:rPr>
              <a:t>including</a:t>
            </a:r>
            <a:r>
              <a:rPr lang="it-IT" sz="2400" dirty="0">
                <a:solidFill>
                  <a:schemeClr val="tx2"/>
                </a:solidFill>
              </a:rPr>
              <a:t> </a:t>
            </a:r>
            <a:r>
              <a:rPr lang="it-IT" sz="2400" dirty="0" err="1">
                <a:solidFill>
                  <a:schemeClr val="tx2"/>
                </a:solidFill>
              </a:rPr>
              <a:t>both</a:t>
            </a:r>
            <a:r>
              <a:rPr lang="it-IT" sz="2400" dirty="0">
                <a:solidFill>
                  <a:schemeClr val="tx2"/>
                </a:solidFill>
              </a:rPr>
              <a:t> R&amp;D (</a:t>
            </a:r>
            <a:r>
              <a:rPr lang="it-IT" sz="2400" b="1" dirty="0">
                <a:solidFill>
                  <a:schemeClr val="tx2"/>
                </a:solidFill>
              </a:rPr>
              <a:t>DT-GEO</a:t>
            </a:r>
            <a:r>
              <a:rPr lang="it-IT" sz="2400" dirty="0">
                <a:solidFill>
                  <a:schemeClr val="tx2"/>
                </a:solidFill>
              </a:rPr>
              <a:t>) and </a:t>
            </a:r>
            <a:r>
              <a:rPr lang="it-IT" sz="2400" dirty="0" err="1">
                <a:solidFill>
                  <a:schemeClr val="tx2"/>
                </a:solidFill>
              </a:rPr>
              <a:t>warning-oriented</a:t>
            </a:r>
            <a:r>
              <a:rPr lang="it-IT" sz="2400" dirty="0">
                <a:solidFill>
                  <a:schemeClr val="tx2"/>
                </a:solidFill>
              </a:rPr>
              <a:t> (EPOS, </a:t>
            </a:r>
            <a:r>
              <a:rPr lang="it-IT" sz="2400" b="1" dirty="0" err="1">
                <a:solidFill>
                  <a:schemeClr val="tx2"/>
                </a:solidFill>
              </a:rPr>
              <a:t>GeoInquire</a:t>
            </a:r>
            <a:r>
              <a:rPr lang="it-IT" sz="2400" dirty="0" smtClean="0">
                <a:solidFill>
                  <a:schemeClr val="tx2"/>
                </a:solidFill>
              </a:rPr>
              <a:t>)</a:t>
            </a:r>
          </a:p>
          <a:p>
            <a:r>
              <a:rPr lang="it-IT" sz="2400" dirty="0" smtClean="0">
                <a:solidFill>
                  <a:schemeClr val="tx2"/>
                </a:solidFill>
              </a:rPr>
              <a:t>DG-ECHO </a:t>
            </a:r>
            <a:r>
              <a:rPr lang="it-IT" sz="2400" dirty="0" err="1" smtClean="0">
                <a:solidFill>
                  <a:schemeClr val="tx2"/>
                </a:solidFill>
              </a:rPr>
              <a:t>project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b="1" dirty="0" smtClean="0">
                <a:solidFill>
                  <a:schemeClr val="tx2"/>
                </a:solidFill>
              </a:rPr>
              <a:t>NEAM-COMMITMENT</a:t>
            </a:r>
            <a:r>
              <a:rPr lang="it-IT" sz="2400" dirty="0" smtClean="0">
                <a:solidFill>
                  <a:schemeClr val="tx2"/>
                </a:solidFill>
              </a:rPr>
              <a:t> (</a:t>
            </a:r>
            <a:r>
              <a:rPr lang="it-IT" sz="2400" dirty="0" err="1" smtClean="0">
                <a:solidFill>
                  <a:schemeClr val="tx2"/>
                </a:solidFill>
              </a:rPr>
              <a:t>coord</a:t>
            </a:r>
            <a:r>
              <a:rPr lang="it-IT" sz="2400" dirty="0" smtClean="0">
                <a:solidFill>
                  <a:schemeClr val="tx2"/>
                </a:solidFill>
              </a:rPr>
              <a:t>. NOA, </a:t>
            </a:r>
            <a:r>
              <a:rPr lang="it-IT" sz="2400" dirty="0" err="1" smtClean="0">
                <a:solidFill>
                  <a:schemeClr val="tx2"/>
                </a:solidFill>
              </a:rPr>
              <a:t>Greece</a:t>
            </a:r>
            <a:r>
              <a:rPr lang="it-IT" sz="2400" dirty="0" smtClean="0">
                <a:solidFill>
                  <a:schemeClr val="tx2"/>
                </a:solidFill>
              </a:rPr>
              <a:t>) with </a:t>
            </a:r>
            <a:r>
              <a:rPr lang="it-IT" sz="2400" dirty="0" err="1" smtClean="0">
                <a:solidFill>
                  <a:schemeClr val="tx2"/>
                </a:solidFill>
              </a:rPr>
              <a:t>other</a:t>
            </a:r>
            <a:r>
              <a:rPr lang="it-IT" sz="2400" dirty="0" smtClean="0">
                <a:solidFill>
                  <a:schemeClr val="tx2"/>
                </a:solidFill>
              </a:rPr>
              <a:t> MS and </a:t>
            </a:r>
            <a:r>
              <a:rPr lang="it-IT" sz="2400" dirty="0" err="1" smtClean="0">
                <a:solidFill>
                  <a:schemeClr val="tx2"/>
                </a:solidFill>
              </a:rPr>
              <a:t>relevant</a:t>
            </a:r>
            <a:r>
              <a:rPr lang="it-IT" sz="2400" dirty="0" smtClean="0">
                <a:solidFill>
                  <a:schemeClr val="tx2"/>
                </a:solidFill>
              </a:rPr>
              <a:t> </a:t>
            </a:r>
            <a:r>
              <a:rPr lang="it-IT" sz="2400" dirty="0" err="1" smtClean="0">
                <a:solidFill>
                  <a:schemeClr val="tx2"/>
                </a:solidFill>
              </a:rPr>
              <a:t>stakeholders</a:t>
            </a:r>
            <a:r>
              <a:rPr lang="it-IT" sz="2400" dirty="0" smtClean="0">
                <a:solidFill>
                  <a:schemeClr val="tx2"/>
                </a:solidFill>
              </a:rPr>
              <a:t> (2025-2027)</a:t>
            </a:r>
            <a:endParaRPr lang="it-IT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41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45000"/>
                <a:lumOff val="55000"/>
              </a:schemeClr>
            </a:gs>
            <a:gs pos="62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6;p2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4749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3600" b="1" dirty="0" err="1"/>
              <a:t>Main</a:t>
            </a:r>
            <a:r>
              <a:rPr lang="it-IT" sz="3600" b="1" dirty="0"/>
              <a:t> </a:t>
            </a:r>
            <a:r>
              <a:rPr lang="it-IT" sz="3600" b="1" dirty="0" err="1"/>
              <a:t>areas</a:t>
            </a:r>
            <a:r>
              <a:rPr lang="it-IT" sz="3600" b="1" dirty="0"/>
              <a:t> of </a:t>
            </a:r>
            <a:r>
              <a:rPr lang="it-IT" sz="3600" b="1" dirty="0" err="1"/>
              <a:t>interest</a:t>
            </a:r>
            <a:r>
              <a:rPr lang="it-IT" sz="3600" b="1" dirty="0"/>
              <a:t> </a:t>
            </a:r>
            <a:r>
              <a:rPr lang="it-IT" sz="3600" b="1" dirty="0" err="1"/>
              <a:t>were</a:t>
            </a:r>
            <a:r>
              <a:rPr lang="it-IT" sz="3600" dirty="0"/>
              <a:t>:</a:t>
            </a:r>
            <a:br>
              <a:rPr lang="it-IT" sz="3600" dirty="0"/>
            </a:br>
            <a:endParaRPr lang="it-IT" sz="3600" dirty="0"/>
          </a:p>
        </p:txBody>
      </p:sp>
      <p:sp>
        <p:nvSpPr>
          <p:cNvPr id="7" name="Segnaposto contenuto 6"/>
          <p:cNvSpPr txBox="1">
            <a:spLocks noGrp="1"/>
          </p:cNvSpPr>
          <p:nvPr>
            <p:ph idx="1"/>
          </p:nvPr>
        </p:nvSpPr>
        <p:spPr>
          <a:xfrm>
            <a:off x="838200" y="1395030"/>
            <a:ext cx="10515600" cy="5124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sz="2800" dirty="0" smtClean="0"/>
              <a:t>New offshore </a:t>
            </a:r>
            <a:r>
              <a:rPr lang="it-IT" sz="2800" dirty="0" err="1" smtClean="0"/>
              <a:t>instruments</a:t>
            </a:r>
            <a:endParaRPr lang="it-IT" sz="2800" dirty="0" smtClean="0"/>
          </a:p>
          <a:p>
            <a:pPr marL="285750" indent="-285750">
              <a:buFont typeface="Arial" charset="0"/>
              <a:buChar char="•"/>
            </a:pPr>
            <a:endParaRPr lang="it-IT" sz="2800" dirty="0"/>
          </a:p>
          <a:p>
            <a:pPr marL="285750" indent="-285750">
              <a:buFont typeface="Arial" charset="0"/>
              <a:buChar char="•"/>
            </a:pPr>
            <a:r>
              <a:rPr lang="it-IT" sz="2800" dirty="0" smtClean="0"/>
              <a:t>Stromboli </a:t>
            </a:r>
            <a:r>
              <a:rPr lang="it-IT" sz="2800" dirty="0" err="1" smtClean="0"/>
              <a:t>local</a:t>
            </a:r>
            <a:r>
              <a:rPr lang="it-IT" sz="2800" dirty="0" smtClean="0"/>
              <a:t> TWS vs. </a:t>
            </a:r>
            <a:r>
              <a:rPr lang="it-IT" sz="2800" dirty="0" err="1" smtClean="0"/>
              <a:t>Regional</a:t>
            </a:r>
            <a:r>
              <a:rPr lang="it-IT" sz="2800" dirty="0" smtClean="0"/>
              <a:t> NEAM TWS</a:t>
            </a:r>
          </a:p>
          <a:p>
            <a:pPr marL="285750" indent="-285750">
              <a:buFont typeface="Arial" charset="0"/>
              <a:buChar char="•"/>
            </a:pPr>
            <a:endParaRPr lang="it-IT" sz="2800" dirty="0"/>
          </a:p>
          <a:p>
            <a:pPr marL="285750" indent="-285750">
              <a:buFont typeface="Arial" charset="0"/>
              <a:buChar char="•"/>
            </a:pPr>
            <a:r>
              <a:rPr lang="it-IT" sz="2800" dirty="0" err="1" smtClean="0"/>
              <a:t>Probabilistic</a:t>
            </a:r>
            <a:r>
              <a:rPr lang="it-IT" sz="2800" dirty="0" smtClean="0"/>
              <a:t> Tsunami </a:t>
            </a:r>
            <a:r>
              <a:rPr lang="it-IT" sz="2800" dirty="0" err="1" smtClean="0"/>
              <a:t>Forecast</a:t>
            </a:r>
            <a:endParaRPr lang="it-IT" sz="2800" dirty="0" smtClean="0"/>
          </a:p>
          <a:p>
            <a:pPr marL="285750" indent="-285750">
              <a:buFont typeface="Arial" charset="0"/>
              <a:buChar char="•"/>
            </a:pPr>
            <a:endParaRPr lang="it-IT" sz="2800" dirty="0"/>
          </a:p>
          <a:p>
            <a:pPr marL="285750" indent="-285750">
              <a:buFont typeface="Arial" charset="0"/>
              <a:buChar char="•"/>
            </a:pPr>
            <a:r>
              <a:rPr lang="it-IT" sz="2800" dirty="0" smtClean="0"/>
              <a:t>PTHA </a:t>
            </a:r>
            <a:r>
              <a:rPr lang="it-IT" sz="2800" dirty="0" err="1" smtClean="0"/>
              <a:t>at</a:t>
            </a:r>
            <a:r>
              <a:rPr lang="it-IT" sz="2800" dirty="0" smtClean="0"/>
              <a:t> </a:t>
            </a:r>
            <a:r>
              <a:rPr lang="it-IT" sz="2800" dirty="0" err="1" smtClean="0"/>
              <a:t>national</a:t>
            </a:r>
            <a:r>
              <a:rPr lang="it-IT" sz="2800" dirty="0" smtClean="0"/>
              <a:t> and </a:t>
            </a:r>
            <a:r>
              <a:rPr lang="it-IT" sz="2800" dirty="0" err="1" smtClean="0"/>
              <a:t>local</a:t>
            </a:r>
            <a:r>
              <a:rPr lang="it-IT" sz="2800" dirty="0" smtClean="0"/>
              <a:t> </a:t>
            </a:r>
            <a:r>
              <a:rPr lang="it-IT" sz="2800" dirty="0" err="1" smtClean="0"/>
              <a:t>levels</a:t>
            </a:r>
            <a:endParaRPr lang="it-IT" sz="2800" dirty="0" smtClean="0"/>
          </a:p>
          <a:p>
            <a:pPr marL="285750" indent="-285750">
              <a:buFont typeface="Arial" charset="0"/>
              <a:buChar char="•"/>
            </a:pPr>
            <a:endParaRPr lang="it-IT" sz="2800" dirty="0"/>
          </a:p>
          <a:p>
            <a:pPr marL="285750" indent="-285750">
              <a:buFont typeface="Arial" charset="0"/>
              <a:buChar char="•"/>
            </a:pPr>
            <a:r>
              <a:rPr lang="it-IT" sz="2800" dirty="0" smtClean="0"/>
              <a:t>Tsunami Ready progress</a:t>
            </a:r>
          </a:p>
          <a:p>
            <a:pPr marL="285750" indent="-285750">
              <a:buFont typeface="Arial" charset="0"/>
              <a:buChar char="•"/>
            </a:pP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50847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5614" y="1297892"/>
            <a:ext cx="2676092" cy="356812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9515908" y="5021290"/>
            <a:ext cx="2676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The Stromboli MULE </a:t>
            </a:r>
            <a:r>
              <a:rPr lang="it-IT" dirty="0" err="1" smtClean="0">
                <a:solidFill>
                  <a:schemeClr val="bg1"/>
                </a:solidFill>
              </a:rPr>
              <a:t>carrying</a:t>
            </a:r>
            <a:r>
              <a:rPr lang="it-IT" dirty="0" smtClean="0">
                <a:solidFill>
                  <a:schemeClr val="bg1"/>
                </a:solidFill>
              </a:rPr>
              <a:t> new </a:t>
            </a:r>
            <a:r>
              <a:rPr lang="it-IT" dirty="0" err="1">
                <a:solidFill>
                  <a:schemeClr val="bg1"/>
                </a:solidFill>
              </a:rPr>
              <a:t>warning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sirens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around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volcano</a:t>
            </a:r>
            <a:r>
              <a:rPr lang="it-IT" dirty="0" smtClean="0">
                <a:solidFill>
                  <a:schemeClr val="bg1"/>
                </a:solidFill>
              </a:rPr>
              <a:t> (</a:t>
            </a:r>
            <a:r>
              <a:rPr lang="it-IT" dirty="0" err="1" smtClean="0">
                <a:solidFill>
                  <a:schemeClr val="bg1"/>
                </a:solidFill>
              </a:rPr>
              <a:t>Dec</a:t>
            </a:r>
            <a:r>
              <a:rPr lang="it-IT" dirty="0" smtClean="0">
                <a:solidFill>
                  <a:schemeClr val="bg1"/>
                </a:solidFill>
              </a:rPr>
              <a:t>. 2023)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228273" y="2900440"/>
            <a:ext cx="2501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smtClean="0">
                <a:solidFill>
                  <a:schemeClr val="bg1"/>
                </a:solidFill>
              </a:rPr>
              <a:t>THANK YOU</a:t>
            </a:r>
            <a:endParaRPr lang="it-IT" sz="3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45000"/>
                <a:lumOff val="55000"/>
              </a:schemeClr>
            </a:gs>
            <a:gs pos="62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6;p2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4749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99149" y="234740"/>
            <a:ext cx="10515600" cy="664778"/>
          </a:xfrm>
        </p:spPr>
        <p:txBody>
          <a:bodyPr/>
          <a:lstStyle/>
          <a:p>
            <a:r>
              <a:rPr lang="it-IT" sz="3600" b="1" dirty="0" smtClean="0">
                <a:solidFill>
                  <a:schemeClr val="accent5">
                    <a:lumMod val="75000"/>
                  </a:schemeClr>
                </a:solidFill>
              </a:rPr>
              <a:t>The ICG/NEAMTWS Chair </a:t>
            </a:r>
            <a:r>
              <a:rPr lang="it-IT" sz="3600" b="1" dirty="0" err="1" smtClean="0">
                <a:solidFill>
                  <a:schemeClr val="accent5">
                    <a:lumMod val="75000"/>
                  </a:schemeClr>
                </a:solidFill>
              </a:rPr>
              <a:t>activities</a:t>
            </a:r>
            <a:r>
              <a:rPr lang="it-IT" sz="3600" b="1" dirty="0" smtClean="0">
                <a:solidFill>
                  <a:schemeClr val="accent5">
                    <a:lumMod val="75000"/>
                  </a:schemeClr>
                </a:solidFill>
              </a:rPr>
              <a:t> Feb.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 - </a:t>
            </a:r>
            <a:r>
              <a:rPr lang="it-IT" sz="3600" b="1" dirty="0" smtClean="0">
                <a:solidFill>
                  <a:schemeClr val="accent5">
                    <a:lumMod val="75000"/>
                  </a:schemeClr>
                </a:solidFill>
              </a:rPr>
              <a:t>Nov. 2024</a:t>
            </a:r>
            <a:endParaRPr lang="it-IT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574964" y="1245240"/>
            <a:ext cx="11593491" cy="4867927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it-IT" dirty="0" err="1" smtClean="0">
                <a:solidFill>
                  <a:srgbClr val="002060"/>
                </a:solidFill>
              </a:rPr>
              <a:t>Official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meetings</a:t>
            </a:r>
            <a:r>
              <a:rPr lang="it-IT" dirty="0" smtClean="0">
                <a:solidFill>
                  <a:srgbClr val="002060"/>
                </a:solidFill>
              </a:rPr>
              <a:t> and workshops to </a:t>
            </a:r>
            <a:r>
              <a:rPr lang="it-IT" dirty="0" err="1" smtClean="0">
                <a:solidFill>
                  <a:srgbClr val="002060"/>
                </a:solidFill>
              </a:rPr>
              <a:t>present</a:t>
            </a:r>
            <a:r>
              <a:rPr lang="it-IT" dirty="0" smtClean="0">
                <a:solidFill>
                  <a:srgbClr val="002060"/>
                </a:solidFill>
              </a:rPr>
              <a:t> NEAMTWS </a:t>
            </a:r>
            <a:r>
              <a:rPr lang="it-IT" dirty="0" err="1" smtClean="0">
                <a:solidFill>
                  <a:srgbClr val="002060"/>
                </a:solidFill>
              </a:rPr>
              <a:t>activities</a:t>
            </a:r>
            <a:r>
              <a:rPr lang="it-IT" dirty="0" smtClean="0">
                <a:solidFill>
                  <a:srgbClr val="002060"/>
                </a:solidFill>
              </a:rPr>
              <a:t>, </a:t>
            </a:r>
            <a:r>
              <a:rPr lang="it-IT" dirty="0" err="1" smtClean="0">
                <a:solidFill>
                  <a:srgbClr val="002060"/>
                </a:solidFill>
              </a:rPr>
              <a:t>goals</a:t>
            </a:r>
            <a:r>
              <a:rPr lang="it-IT" dirty="0" smtClean="0">
                <a:solidFill>
                  <a:srgbClr val="002060"/>
                </a:solidFill>
              </a:rPr>
              <a:t>, </a:t>
            </a:r>
            <a:r>
              <a:rPr lang="it-IT" dirty="0" err="1" smtClean="0">
                <a:solidFill>
                  <a:srgbClr val="002060"/>
                </a:solidFill>
              </a:rPr>
              <a:t>priorities</a:t>
            </a:r>
            <a:r>
              <a:rPr lang="it-IT" dirty="0" smtClean="0">
                <a:solidFill>
                  <a:srgbClr val="002060"/>
                </a:solidFill>
              </a:rPr>
              <a:t> (</a:t>
            </a:r>
            <a:r>
              <a:rPr lang="it-IT" dirty="0" err="1" smtClean="0">
                <a:solidFill>
                  <a:srgbClr val="002060"/>
                </a:solidFill>
              </a:rPr>
              <a:t>referring</a:t>
            </a:r>
            <a:r>
              <a:rPr lang="it-IT" dirty="0" smtClean="0">
                <a:solidFill>
                  <a:srgbClr val="002060"/>
                </a:solidFill>
              </a:rPr>
              <a:t> to NEAM </a:t>
            </a:r>
            <a:r>
              <a:rPr lang="it-IT" dirty="0" err="1" smtClean="0">
                <a:solidFill>
                  <a:srgbClr val="002060"/>
                </a:solidFill>
              </a:rPr>
              <a:t>Strategy</a:t>
            </a:r>
            <a:r>
              <a:rPr lang="it-IT" dirty="0" smtClean="0">
                <a:solidFill>
                  <a:srgbClr val="002060"/>
                </a:solidFill>
              </a:rPr>
              <a:t> 2030)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charset="2"/>
              <a:buNone/>
              <a:tabLst/>
              <a:defRPr/>
            </a:pPr>
            <a:endParaRPr lang="it-IT" dirty="0">
              <a:solidFill>
                <a:srgbClr val="00206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it-IT" dirty="0" err="1" smtClean="0">
                <a:solidFill>
                  <a:srgbClr val="002060"/>
                </a:solidFill>
              </a:rPr>
              <a:t>Several</a:t>
            </a:r>
            <a:r>
              <a:rPr lang="it-IT" dirty="0" smtClean="0">
                <a:solidFill>
                  <a:srgbClr val="002060"/>
                </a:solidFill>
              </a:rPr>
              <a:t> inter-</a:t>
            </a:r>
            <a:r>
              <a:rPr lang="it-IT" dirty="0" err="1" smtClean="0">
                <a:solidFill>
                  <a:srgbClr val="002060"/>
                </a:solidFill>
              </a:rPr>
              <a:t>sessional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activities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have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been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organized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smtClean="0">
                <a:solidFill>
                  <a:srgbClr val="002060"/>
                </a:solidFill>
              </a:rPr>
              <a:t>by Chair, Co-</a:t>
            </a:r>
            <a:r>
              <a:rPr lang="it-IT" dirty="0" err="1" smtClean="0">
                <a:solidFill>
                  <a:srgbClr val="002060"/>
                </a:solidFill>
              </a:rPr>
              <a:t>Chairs</a:t>
            </a:r>
            <a:r>
              <a:rPr lang="it-IT" dirty="0" smtClean="0">
                <a:solidFill>
                  <a:srgbClr val="002060"/>
                </a:solidFill>
              </a:rPr>
              <a:t> and the </a:t>
            </a:r>
            <a:r>
              <a:rPr lang="it-IT" dirty="0" err="1" smtClean="0">
                <a:solidFill>
                  <a:srgbClr val="002060"/>
                </a:solidFill>
              </a:rPr>
              <a:t>Secretariat</a:t>
            </a:r>
            <a:r>
              <a:rPr lang="it-IT" dirty="0" smtClean="0">
                <a:solidFill>
                  <a:srgbClr val="002060"/>
                </a:solidFill>
              </a:rPr>
              <a:t>, </a:t>
            </a:r>
            <a:r>
              <a:rPr lang="it-IT" dirty="0" err="1" smtClean="0">
                <a:solidFill>
                  <a:srgbClr val="002060"/>
                </a:solidFill>
              </a:rPr>
              <a:t>including</a:t>
            </a:r>
            <a:r>
              <a:rPr lang="it-IT" dirty="0" smtClean="0">
                <a:solidFill>
                  <a:srgbClr val="002060"/>
                </a:solidFill>
              </a:rPr>
              <a:t> SC </a:t>
            </a:r>
            <a:r>
              <a:rPr lang="it-IT" dirty="0" err="1" smtClean="0">
                <a:solidFill>
                  <a:srgbClr val="002060"/>
                </a:solidFill>
              </a:rPr>
              <a:t>meetings</a:t>
            </a:r>
            <a:r>
              <a:rPr lang="it-IT" dirty="0" smtClean="0">
                <a:solidFill>
                  <a:srgbClr val="002060"/>
                </a:solidFill>
              </a:rPr>
              <a:t>, </a:t>
            </a:r>
            <a:r>
              <a:rPr lang="it-IT" dirty="0" err="1" smtClean="0">
                <a:solidFill>
                  <a:srgbClr val="002060"/>
                </a:solidFill>
              </a:rPr>
              <a:t>discussions</a:t>
            </a:r>
            <a:r>
              <a:rPr lang="it-IT" dirty="0" smtClean="0">
                <a:solidFill>
                  <a:srgbClr val="002060"/>
                </a:solidFill>
              </a:rPr>
              <a:t> on </a:t>
            </a:r>
            <a:r>
              <a:rPr lang="it-IT" dirty="0" err="1" smtClean="0">
                <a:solidFill>
                  <a:srgbClr val="002060"/>
                </a:solidFill>
              </a:rPr>
              <a:t>ongoing</a:t>
            </a:r>
            <a:r>
              <a:rPr lang="it-IT" dirty="0" smtClean="0">
                <a:solidFill>
                  <a:srgbClr val="002060"/>
                </a:solidFill>
              </a:rPr>
              <a:t> and future </a:t>
            </a:r>
            <a:r>
              <a:rPr lang="it-IT" dirty="0" err="1" smtClean="0">
                <a:solidFill>
                  <a:srgbClr val="002060"/>
                </a:solidFill>
              </a:rPr>
              <a:t>projets</a:t>
            </a:r>
            <a:r>
              <a:rPr lang="it-IT" dirty="0" smtClean="0">
                <a:solidFill>
                  <a:srgbClr val="002060"/>
                </a:solidFill>
              </a:rPr>
              <a:t> (CW2), Tsunami Ready </a:t>
            </a:r>
            <a:r>
              <a:rPr lang="it-IT" dirty="0" err="1" smtClean="0">
                <a:solidFill>
                  <a:srgbClr val="002060"/>
                </a:solidFill>
              </a:rPr>
              <a:t>activities</a:t>
            </a:r>
            <a:r>
              <a:rPr lang="it-IT" dirty="0" smtClean="0">
                <a:solidFill>
                  <a:srgbClr val="002060"/>
                </a:solidFill>
              </a:rPr>
              <a:t>, etc.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charset="2"/>
              <a:buNone/>
              <a:tabLst/>
              <a:defRPr/>
            </a:pPr>
            <a:endParaRPr lang="it-IT" dirty="0">
              <a:solidFill>
                <a:srgbClr val="00206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it-IT" dirty="0" err="1" smtClean="0">
                <a:solidFill>
                  <a:srgbClr val="002060"/>
                </a:solidFill>
              </a:rPr>
              <a:t>Meetings</a:t>
            </a:r>
            <a:r>
              <a:rPr lang="it-IT" dirty="0" smtClean="0">
                <a:solidFill>
                  <a:srgbClr val="002060"/>
                </a:solidFill>
              </a:rPr>
              <a:t> of </a:t>
            </a:r>
            <a:r>
              <a:rPr lang="it-IT" dirty="0" err="1" smtClean="0">
                <a:solidFill>
                  <a:srgbClr val="002060"/>
                </a:solidFill>
              </a:rPr>
              <a:t>TSPs</a:t>
            </a:r>
            <a:r>
              <a:rPr lang="it-IT" dirty="0" smtClean="0">
                <a:solidFill>
                  <a:srgbClr val="002060"/>
                </a:solidFill>
              </a:rPr>
              <a:t>, </a:t>
            </a:r>
            <a:r>
              <a:rPr lang="it-IT" dirty="0" err="1" smtClean="0">
                <a:solidFill>
                  <a:srgbClr val="002060"/>
                </a:solidFill>
              </a:rPr>
              <a:t>TTs</a:t>
            </a:r>
            <a:r>
              <a:rPr lang="it-IT" dirty="0" smtClean="0">
                <a:solidFill>
                  <a:srgbClr val="002060"/>
                </a:solidFill>
              </a:rPr>
              <a:t> on Operations and </a:t>
            </a:r>
            <a:r>
              <a:rPr lang="it-IT" dirty="0" err="1" smtClean="0">
                <a:solidFill>
                  <a:srgbClr val="002060"/>
                </a:solidFill>
              </a:rPr>
              <a:t>Documentation</a:t>
            </a:r>
            <a:endParaRPr lang="it-IT" dirty="0" smtClean="0">
              <a:solidFill>
                <a:srgbClr val="00206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charset="2"/>
              <a:buNone/>
              <a:tabLst/>
              <a:defRPr/>
            </a:pPr>
            <a:endParaRPr lang="it-IT" dirty="0">
              <a:solidFill>
                <a:srgbClr val="00206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lang="it-IT" dirty="0" err="1" smtClean="0">
                <a:solidFill>
                  <a:srgbClr val="002060"/>
                </a:solidFill>
              </a:rPr>
              <a:t>Unfortunately</a:t>
            </a:r>
            <a:r>
              <a:rPr lang="it-IT" dirty="0" smtClean="0">
                <a:solidFill>
                  <a:srgbClr val="002060"/>
                </a:solidFill>
              </a:rPr>
              <a:t>, </a:t>
            </a:r>
            <a:r>
              <a:rPr lang="it-IT" dirty="0" err="1" smtClean="0">
                <a:solidFill>
                  <a:srgbClr val="002060"/>
                </a:solidFill>
              </a:rPr>
              <a:t>during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my</a:t>
            </a:r>
            <a:r>
              <a:rPr lang="it-IT" dirty="0" smtClean="0">
                <a:solidFill>
                  <a:srgbClr val="002060"/>
                </a:solidFill>
              </a:rPr>
              <a:t> first </a:t>
            </a:r>
            <a:r>
              <a:rPr lang="it-IT" dirty="0" err="1" smtClean="0">
                <a:solidFill>
                  <a:srgbClr val="002060"/>
                </a:solidFill>
              </a:rPr>
              <a:t>months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as</a:t>
            </a:r>
            <a:r>
              <a:rPr lang="it-IT" dirty="0" smtClean="0">
                <a:solidFill>
                  <a:srgbClr val="002060"/>
                </a:solidFill>
              </a:rPr>
              <a:t> ICG Chair, I </a:t>
            </a:r>
            <a:r>
              <a:rPr lang="it-IT" dirty="0" err="1" smtClean="0">
                <a:solidFill>
                  <a:srgbClr val="002060"/>
                </a:solidFill>
              </a:rPr>
              <a:t>could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not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attend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 err="1" smtClean="0">
                <a:solidFill>
                  <a:srgbClr val="002060"/>
                </a:solidFill>
              </a:rPr>
              <a:t>most</a:t>
            </a:r>
            <a:r>
              <a:rPr lang="it-IT" dirty="0" smtClean="0">
                <a:solidFill>
                  <a:srgbClr val="002060"/>
                </a:solidFill>
              </a:rPr>
              <a:t> of the TRRP </a:t>
            </a:r>
            <a:r>
              <a:rPr lang="it-IT" dirty="0" err="1" smtClean="0">
                <a:solidFill>
                  <a:srgbClr val="002060"/>
                </a:solidFill>
              </a:rPr>
              <a:t>ceremonies</a:t>
            </a:r>
            <a:r>
              <a:rPr lang="it-IT" dirty="0" smtClean="0">
                <a:solidFill>
                  <a:srgbClr val="002060"/>
                </a:solidFill>
              </a:rPr>
              <a:t> (</a:t>
            </a:r>
            <a:r>
              <a:rPr lang="it-IT" dirty="0" err="1" smtClean="0">
                <a:solidFill>
                  <a:srgbClr val="002060"/>
                </a:solidFill>
              </a:rPr>
              <a:t>only</a:t>
            </a:r>
            <a:r>
              <a:rPr lang="it-IT" dirty="0" smtClean="0">
                <a:solidFill>
                  <a:srgbClr val="002060"/>
                </a:solidFill>
              </a:rPr>
              <a:t> the last </a:t>
            </a:r>
            <a:r>
              <a:rPr lang="it-IT" dirty="0" err="1" smtClean="0">
                <a:solidFill>
                  <a:srgbClr val="002060"/>
                </a:solidFill>
              </a:rPr>
              <a:t>one</a:t>
            </a:r>
            <a:r>
              <a:rPr lang="it-IT" dirty="0" smtClean="0">
                <a:solidFill>
                  <a:srgbClr val="002060"/>
                </a:solidFill>
              </a:rPr>
              <a:t> in </a:t>
            </a:r>
            <a:r>
              <a:rPr lang="it-IT" dirty="0" err="1" smtClean="0">
                <a:solidFill>
                  <a:srgbClr val="002060"/>
                </a:solidFill>
              </a:rPr>
              <a:t>Italy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smtClean="0">
                <a:solidFill>
                  <a:srgbClr val="002060"/>
                </a:solidFill>
              </a:rPr>
              <a:t>in </a:t>
            </a:r>
            <a:r>
              <a:rPr lang="it-IT" dirty="0" err="1" smtClean="0">
                <a:solidFill>
                  <a:srgbClr val="002060"/>
                </a:solidFill>
              </a:rPr>
              <a:t>October</a:t>
            </a:r>
            <a:r>
              <a:rPr lang="it-IT" dirty="0" smtClean="0">
                <a:solidFill>
                  <a:srgbClr val="002060"/>
                </a:solidFill>
              </a:rPr>
              <a:t> 2024)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Wingdings" charset="2"/>
              <a:buNone/>
              <a:tabLst/>
              <a:defRPr/>
            </a:pPr>
            <a:endParaRPr lang="it-IT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5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45000"/>
                <a:lumOff val="55000"/>
              </a:schemeClr>
            </a:gs>
            <a:gs pos="62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6;p2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4749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99149" y="234740"/>
            <a:ext cx="10515600" cy="664778"/>
          </a:xfrm>
        </p:spPr>
        <p:txBody>
          <a:bodyPr/>
          <a:lstStyle/>
          <a:p>
            <a:r>
              <a:rPr lang="it-IT" sz="3600" b="1" dirty="0" smtClean="0">
                <a:solidFill>
                  <a:schemeClr val="accent5">
                    <a:lumMod val="75000"/>
                  </a:schemeClr>
                </a:solidFill>
              </a:rPr>
              <a:t>The ICG/NEAMTWS </a:t>
            </a:r>
            <a:r>
              <a:rPr lang="it-IT" sz="3600" b="1" dirty="0" err="1" smtClean="0">
                <a:solidFill>
                  <a:schemeClr val="accent5">
                    <a:lumMod val="75000"/>
                  </a:schemeClr>
                </a:solidFill>
              </a:rPr>
              <a:t>presentations</a:t>
            </a:r>
            <a:r>
              <a:rPr lang="it-IT" sz="36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3600" b="1" dirty="0" err="1" smtClean="0">
                <a:solidFill>
                  <a:schemeClr val="accent5">
                    <a:lumMod val="75000"/>
                  </a:schemeClr>
                </a:solidFill>
              </a:rPr>
              <a:t>Feb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- </a:t>
            </a:r>
            <a:r>
              <a:rPr lang="it-IT" sz="3600" b="1" dirty="0" smtClean="0">
                <a:solidFill>
                  <a:schemeClr val="accent5">
                    <a:lumMod val="75000"/>
                  </a:schemeClr>
                </a:solidFill>
              </a:rPr>
              <a:t>Nov. 2024</a:t>
            </a:r>
            <a:endParaRPr lang="it-IT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574964" y="1245240"/>
            <a:ext cx="11593491" cy="4867927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charset="2"/>
              <a:buChar char="ü"/>
              <a:defRPr/>
            </a:pP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b="1" dirty="0" smtClean="0">
                <a:solidFill>
                  <a:srgbClr val="002060"/>
                </a:solidFill>
              </a:rPr>
              <a:t>TOWS </a:t>
            </a:r>
            <a:r>
              <a:rPr lang="it-IT" b="1" dirty="0">
                <a:solidFill>
                  <a:srgbClr val="002060"/>
                </a:solidFill>
              </a:rPr>
              <a:t>WG XVII </a:t>
            </a:r>
            <a:r>
              <a:rPr lang="it-IT" b="1" dirty="0" smtClean="0">
                <a:solidFill>
                  <a:srgbClr val="002060"/>
                </a:solidFill>
              </a:rPr>
              <a:t>in Sendai</a:t>
            </a:r>
            <a:r>
              <a:rPr lang="it-IT" b="1" dirty="0">
                <a:solidFill>
                  <a:srgbClr val="002060"/>
                </a:solidFill>
              </a:rPr>
              <a:t>, </a:t>
            </a:r>
            <a:r>
              <a:rPr lang="it-IT" b="1" dirty="0" smtClean="0">
                <a:solidFill>
                  <a:srgbClr val="002060"/>
                </a:solidFill>
              </a:rPr>
              <a:t>Japan </a:t>
            </a:r>
            <a:r>
              <a:rPr lang="it-IT" b="1" dirty="0">
                <a:solidFill>
                  <a:srgbClr val="002060"/>
                </a:solidFill>
              </a:rPr>
              <a:t>(Feb. 2024)</a:t>
            </a:r>
            <a:r>
              <a:rPr lang="it-IT" b="1" dirty="0" smtClean="0">
                <a:solidFill>
                  <a:srgbClr val="002060"/>
                </a:solidFill>
              </a:rPr>
              <a:t> </a:t>
            </a:r>
            <a:endParaRPr lang="it-IT" b="1" dirty="0">
              <a:solidFill>
                <a:srgbClr val="00206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charset="2"/>
              <a:buChar char="ü"/>
              <a:defRPr/>
            </a:pPr>
            <a:r>
              <a:rPr lang="it-IT" dirty="0" smtClean="0">
                <a:solidFill>
                  <a:srgbClr val="002060"/>
                </a:solidFill>
              </a:rPr>
              <a:t> PCTWIN </a:t>
            </a:r>
            <a:r>
              <a:rPr lang="it-IT" dirty="0" err="1">
                <a:solidFill>
                  <a:srgbClr val="002060"/>
                </a:solidFill>
              </a:rPr>
              <a:t>project</a:t>
            </a:r>
            <a:r>
              <a:rPr lang="it-IT" dirty="0">
                <a:solidFill>
                  <a:srgbClr val="002060"/>
                </a:solidFill>
              </a:rPr>
              <a:t> (UK-India </a:t>
            </a:r>
            <a:r>
              <a:rPr lang="it-IT" dirty="0" err="1">
                <a:solidFill>
                  <a:srgbClr val="002060"/>
                </a:solidFill>
              </a:rPr>
              <a:t>funded</a:t>
            </a:r>
            <a:r>
              <a:rPr lang="it-IT" dirty="0">
                <a:solidFill>
                  <a:srgbClr val="002060"/>
                </a:solidFill>
              </a:rPr>
              <a:t> by UKRI and the </a:t>
            </a:r>
            <a:r>
              <a:rPr lang="it-IT" dirty="0" err="1">
                <a:solidFill>
                  <a:srgbClr val="002060"/>
                </a:solidFill>
              </a:rPr>
              <a:t>Indian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err="1">
                <a:solidFill>
                  <a:srgbClr val="002060"/>
                </a:solidFill>
              </a:rPr>
              <a:t>Ministry</a:t>
            </a:r>
            <a:r>
              <a:rPr lang="it-IT" dirty="0">
                <a:solidFill>
                  <a:srgbClr val="002060"/>
                </a:solidFill>
              </a:rPr>
              <a:t> of Earth </a:t>
            </a:r>
            <a:r>
              <a:rPr lang="it-IT" dirty="0" err="1">
                <a:solidFill>
                  <a:srgbClr val="002060"/>
                </a:solidFill>
              </a:rPr>
              <a:t>Sciences</a:t>
            </a:r>
            <a:r>
              <a:rPr lang="it-IT" dirty="0" smtClean="0">
                <a:solidFill>
                  <a:srgbClr val="002060"/>
                </a:solidFill>
              </a:rPr>
              <a:t>) (</a:t>
            </a:r>
            <a:r>
              <a:rPr lang="it-IT" dirty="0">
                <a:solidFill>
                  <a:srgbClr val="002060"/>
                </a:solidFill>
              </a:rPr>
              <a:t>remote) (</a:t>
            </a:r>
            <a:r>
              <a:rPr lang="it-IT" dirty="0" err="1">
                <a:solidFill>
                  <a:srgbClr val="002060"/>
                </a:solidFill>
              </a:rPr>
              <a:t>May</a:t>
            </a:r>
            <a:r>
              <a:rPr lang="it-IT" dirty="0">
                <a:solidFill>
                  <a:srgbClr val="002060"/>
                </a:solidFill>
              </a:rPr>
              <a:t> 2024)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charset="2"/>
              <a:buChar char="ü"/>
              <a:defRPr/>
            </a:pPr>
            <a:r>
              <a:rPr lang="it-IT" dirty="0" smtClean="0">
                <a:solidFill>
                  <a:srgbClr val="002060"/>
                </a:solidFill>
              </a:rPr>
              <a:t> ICG/Caribe remote </a:t>
            </a:r>
            <a:r>
              <a:rPr lang="it-IT" dirty="0">
                <a:solidFill>
                  <a:srgbClr val="002060"/>
                </a:solidFill>
              </a:rPr>
              <a:t>(</a:t>
            </a:r>
            <a:r>
              <a:rPr lang="it-IT" dirty="0" err="1">
                <a:solidFill>
                  <a:srgbClr val="002060"/>
                </a:solidFill>
              </a:rPr>
              <a:t>May</a:t>
            </a:r>
            <a:r>
              <a:rPr lang="it-IT" dirty="0">
                <a:solidFill>
                  <a:srgbClr val="002060"/>
                </a:solidFill>
              </a:rPr>
              <a:t> 2024)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charset="2"/>
              <a:buChar char="ü"/>
              <a:defRPr/>
            </a:pP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b="1" dirty="0" smtClean="0">
                <a:solidFill>
                  <a:srgbClr val="002060"/>
                </a:solidFill>
              </a:rPr>
              <a:t>IOC </a:t>
            </a:r>
            <a:r>
              <a:rPr lang="it-IT" b="1" dirty="0">
                <a:solidFill>
                  <a:srgbClr val="002060"/>
                </a:solidFill>
              </a:rPr>
              <a:t>57th </a:t>
            </a:r>
            <a:r>
              <a:rPr lang="it-IT" b="1" dirty="0" err="1">
                <a:solidFill>
                  <a:srgbClr val="002060"/>
                </a:solidFill>
              </a:rPr>
              <a:t>Exec</a:t>
            </a:r>
            <a:r>
              <a:rPr lang="it-IT" b="1" dirty="0">
                <a:solidFill>
                  <a:srgbClr val="002060"/>
                </a:solidFill>
              </a:rPr>
              <a:t>. </a:t>
            </a:r>
            <a:r>
              <a:rPr lang="it-IT" b="1" dirty="0" err="1">
                <a:solidFill>
                  <a:srgbClr val="002060"/>
                </a:solidFill>
              </a:rPr>
              <a:t>Council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b="1" dirty="0" smtClean="0">
                <a:solidFill>
                  <a:srgbClr val="002060"/>
                </a:solidFill>
              </a:rPr>
              <a:t>Paris</a:t>
            </a:r>
            <a:r>
              <a:rPr lang="it-IT" b="1" dirty="0">
                <a:solidFill>
                  <a:srgbClr val="002060"/>
                </a:solidFill>
              </a:rPr>
              <a:t>, </a:t>
            </a:r>
            <a:r>
              <a:rPr lang="it-IT" b="1" dirty="0" smtClean="0">
                <a:solidFill>
                  <a:srgbClr val="002060"/>
                </a:solidFill>
              </a:rPr>
              <a:t>France </a:t>
            </a:r>
            <a:r>
              <a:rPr lang="it-IT" b="1" dirty="0">
                <a:solidFill>
                  <a:srgbClr val="002060"/>
                </a:solidFill>
              </a:rPr>
              <a:t>(</a:t>
            </a:r>
            <a:r>
              <a:rPr lang="it-IT" b="1" dirty="0" err="1">
                <a:solidFill>
                  <a:srgbClr val="002060"/>
                </a:solidFill>
              </a:rPr>
              <a:t>June</a:t>
            </a:r>
            <a:r>
              <a:rPr lang="it-IT" b="1" dirty="0">
                <a:solidFill>
                  <a:srgbClr val="002060"/>
                </a:solidFill>
              </a:rPr>
              <a:t> 2024) </a:t>
            </a:r>
            <a:endParaRPr lang="it-IT" b="1" dirty="0" smtClean="0">
              <a:solidFill>
                <a:srgbClr val="00206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charset="2"/>
              <a:buChar char="ü"/>
              <a:defRPr/>
            </a:pP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smtClean="0">
                <a:solidFill>
                  <a:srgbClr val="002060"/>
                </a:solidFill>
              </a:rPr>
              <a:t>Presentation </a:t>
            </a:r>
            <a:r>
              <a:rPr lang="it-IT" dirty="0">
                <a:solidFill>
                  <a:srgbClr val="002060"/>
                </a:solidFill>
              </a:rPr>
              <a:t>to Indonesia </a:t>
            </a:r>
            <a:r>
              <a:rPr lang="it-IT" dirty="0" err="1" smtClean="0">
                <a:solidFill>
                  <a:srgbClr val="002060"/>
                </a:solidFill>
              </a:rPr>
              <a:t>delegation</a:t>
            </a:r>
            <a:r>
              <a:rPr lang="it-IT" dirty="0" smtClean="0">
                <a:solidFill>
                  <a:srgbClr val="002060"/>
                </a:solidFill>
              </a:rPr>
              <a:t> (</a:t>
            </a:r>
            <a:r>
              <a:rPr lang="it-IT" dirty="0">
                <a:solidFill>
                  <a:srgbClr val="002060"/>
                </a:solidFill>
              </a:rPr>
              <a:t>BMKG) </a:t>
            </a:r>
            <a:r>
              <a:rPr lang="it-IT" dirty="0" err="1" smtClean="0">
                <a:solidFill>
                  <a:srgbClr val="002060"/>
                </a:solidFill>
              </a:rPr>
              <a:t>at</a:t>
            </a:r>
            <a:r>
              <a:rPr lang="it-IT" dirty="0" smtClean="0">
                <a:solidFill>
                  <a:srgbClr val="002060"/>
                </a:solidFill>
              </a:rPr>
              <a:t> INGV, </a:t>
            </a:r>
            <a:r>
              <a:rPr lang="it-IT" dirty="0" err="1" smtClean="0">
                <a:solidFill>
                  <a:srgbClr val="002060"/>
                </a:solidFill>
              </a:rPr>
              <a:t>Italy</a:t>
            </a:r>
            <a:r>
              <a:rPr lang="it-IT" dirty="0" smtClean="0">
                <a:solidFill>
                  <a:srgbClr val="002060"/>
                </a:solidFill>
              </a:rPr>
              <a:t> (</a:t>
            </a:r>
            <a:r>
              <a:rPr lang="it-IT" dirty="0" err="1" smtClean="0">
                <a:solidFill>
                  <a:srgbClr val="002060"/>
                </a:solidFill>
              </a:rPr>
              <a:t>July</a:t>
            </a:r>
            <a:r>
              <a:rPr lang="it-IT" dirty="0" smtClean="0">
                <a:solidFill>
                  <a:srgbClr val="002060"/>
                </a:solidFill>
              </a:rPr>
              <a:t> 2024)</a:t>
            </a:r>
            <a:endParaRPr lang="it-IT" dirty="0">
              <a:solidFill>
                <a:srgbClr val="00206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charset="2"/>
              <a:buChar char="ü"/>
              <a:defRPr/>
            </a:pP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>
                <a:solidFill>
                  <a:srgbClr val="002060"/>
                </a:solidFill>
              </a:rPr>
              <a:t>Presentation to China </a:t>
            </a:r>
            <a:r>
              <a:rPr lang="it-IT" dirty="0" err="1">
                <a:solidFill>
                  <a:srgbClr val="002060"/>
                </a:solidFill>
              </a:rPr>
              <a:t>delegation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smtClean="0">
                <a:solidFill>
                  <a:srgbClr val="002060"/>
                </a:solidFill>
              </a:rPr>
              <a:t>(NMEFC) </a:t>
            </a:r>
            <a:r>
              <a:rPr lang="it-IT" dirty="0" err="1">
                <a:solidFill>
                  <a:srgbClr val="002060"/>
                </a:solidFill>
              </a:rPr>
              <a:t>at</a:t>
            </a:r>
            <a:r>
              <a:rPr lang="it-IT" dirty="0">
                <a:solidFill>
                  <a:srgbClr val="002060"/>
                </a:solidFill>
              </a:rPr>
              <a:t> </a:t>
            </a:r>
            <a:r>
              <a:rPr lang="it-IT" dirty="0" smtClean="0">
                <a:solidFill>
                  <a:srgbClr val="002060"/>
                </a:solidFill>
              </a:rPr>
              <a:t>INGV, </a:t>
            </a:r>
            <a:r>
              <a:rPr lang="it-IT" dirty="0" err="1" smtClean="0">
                <a:solidFill>
                  <a:srgbClr val="002060"/>
                </a:solidFill>
              </a:rPr>
              <a:t>Italy</a:t>
            </a:r>
            <a:r>
              <a:rPr lang="it-IT" dirty="0" smtClean="0">
                <a:solidFill>
                  <a:srgbClr val="002060"/>
                </a:solidFill>
              </a:rPr>
              <a:t> (</a:t>
            </a:r>
            <a:r>
              <a:rPr lang="it-IT" dirty="0" err="1" smtClean="0">
                <a:solidFill>
                  <a:srgbClr val="002060"/>
                </a:solidFill>
              </a:rPr>
              <a:t>July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>
                <a:solidFill>
                  <a:srgbClr val="002060"/>
                </a:solidFill>
              </a:rPr>
              <a:t>2024)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charset="2"/>
              <a:buChar char="ü"/>
              <a:defRPr/>
            </a:pPr>
            <a:r>
              <a:rPr lang="it-IT" dirty="0" smtClean="0">
                <a:solidFill>
                  <a:srgbClr val="002060"/>
                </a:solidFill>
              </a:rPr>
              <a:t> Stromboli Workshop, </a:t>
            </a:r>
            <a:r>
              <a:rPr lang="it-IT" dirty="0" err="1" smtClean="0">
                <a:solidFill>
                  <a:srgbClr val="002060"/>
                </a:solidFill>
              </a:rPr>
              <a:t>Italy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dirty="0">
                <a:solidFill>
                  <a:srgbClr val="002060"/>
                </a:solidFill>
              </a:rPr>
              <a:t>(</a:t>
            </a:r>
            <a:r>
              <a:rPr lang="it-IT" dirty="0" err="1">
                <a:solidFill>
                  <a:srgbClr val="002060"/>
                </a:solidFill>
              </a:rPr>
              <a:t>Oct</a:t>
            </a:r>
            <a:r>
              <a:rPr lang="it-IT" dirty="0">
                <a:solidFill>
                  <a:srgbClr val="002060"/>
                </a:solidFill>
              </a:rPr>
              <a:t>. 2024)</a:t>
            </a:r>
            <a:r>
              <a:rPr lang="it-IT" dirty="0" smtClean="0">
                <a:solidFill>
                  <a:srgbClr val="002060"/>
                </a:solidFill>
              </a:rPr>
              <a:t> </a:t>
            </a:r>
            <a:endParaRPr lang="it-IT" dirty="0">
              <a:solidFill>
                <a:srgbClr val="00206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charset="2"/>
              <a:buChar char="ü"/>
              <a:defRPr/>
            </a:pPr>
            <a:r>
              <a:rPr lang="it-IT" dirty="0" smtClean="0">
                <a:solidFill>
                  <a:srgbClr val="002060"/>
                </a:solidFill>
              </a:rPr>
              <a:t> </a:t>
            </a:r>
            <a:r>
              <a:rPr lang="it-IT" b="1" dirty="0" smtClean="0">
                <a:solidFill>
                  <a:srgbClr val="002060"/>
                </a:solidFill>
              </a:rPr>
              <a:t>Global </a:t>
            </a:r>
            <a:r>
              <a:rPr lang="it-IT" b="1" dirty="0">
                <a:solidFill>
                  <a:srgbClr val="002060"/>
                </a:solidFill>
              </a:rPr>
              <a:t>Symposium </a:t>
            </a:r>
            <a:r>
              <a:rPr lang="it-IT" b="1" dirty="0" smtClean="0">
                <a:solidFill>
                  <a:srgbClr val="002060"/>
                </a:solidFill>
              </a:rPr>
              <a:t>Banda </a:t>
            </a:r>
            <a:r>
              <a:rPr lang="it-IT" b="1" dirty="0">
                <a:solidFill>
                  <a:srgbClr val="002060"/>
                </a:solidFill>
              </a:rPr>
              <a:t>Aceh, Indonesia (Nov. 2024)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charset="2"/>
              <a:buChar char="ü"/>
              <a:defRPr/>
            </a:pPr>
            <a:r>
              <a:rPr lang="it-IT" dirty="0" smtClean="0">
                <a:solidFill>
                  <a:srgbClr val="002060"/>
                </a:solidFill>
              </a:rPr>
              <a:t> IOTWS </a:t>
            </a:r>
            <a:r>
              <a:rPr lang="it-IT" dirty="0">
                <a:solidFill>
                  <a:srgbClr val="002060"/>
                </a:solidFill>
              </a:rPr>
              <a:t>Assembly </a:t>
            </a:r>
            <a:r>
              <a:rPr lang="it-IT" dirty="0" smtClean="0">
                <a:solidFill>
                  <a:srgbClr val="002060"/>
                </a:solidFill>
              </a:rPr>
              <a:t>(</a:t>
            </a:r>
            <a:r>
              <a:rPr lang="it-IT" dirty="0">
                <a:solidFill>
                  <a:srgbClr val="002060"/>
                </a:solidFill>
              </a:rPr>
              <a:t>remote</a:t>
            </a:r>
            <a:r>
              <a:rPr lang="it-IT" dirty="0" smtClean="0">
                <a:solidFill>
                  <a:srgbClr val="002060"/>
                </a:solidFill>
              </a:rPr>
              <a:t>) </a:t>
            </a:r>
            <a:r>
              <a:rPr lang="it-IT" dirty="0">
                <a:solidFill>
                  <a:srgbClr val="002060"/>
                </a:solidFill>
              </a:rPr>
              <a:t>(Nov. 2024</a:t>
            </a:r>
            <a:r>
              <a:rPr lang="it-IT" dirty="0" smtClean="0">
                <a:solidFill>
                  <a:srgbClr val="002060"/>
                </a:solidFill>
              </a:rPr>
              <a:t>)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/>
            </a:pP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(+ </a:t>
            </a: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</a:rPr>
              <a:t>other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</a:rPr>
              <a:t>presentations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</a:rPr>
              <a:t>Italy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 in </a:t>
            </a: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</a:rPr>
              <a:t>Universities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</a:rPr>
              <a:t>other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</a:rPr>
              <a:t>Institutions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it-IT" dirty="0" smtClean="0">
                <a:solidFill>
                  <a:srgbClr val="00206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7585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45000"/>
                <a:lumOff val="55000"/>
              </a:schemeClr>
            </a:gs>
            <a:gs pos="62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6;p2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4749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99149" y="234740"/>
            <a:ext cx="10515600" cy="664778"/>
          </a:xfrm>
        </p:spPr>
        <p:txBody>
          <a:bodyPr/>
          <a:lstStyle/>
          <a:p>
            <a:r>
              <a:rPr lang="it-IT" sz="3600" b="1" dirty="0" smtClean="0">
                <a:solidFill>
                  <a:schemeClr val="accent5">
                    <a:lumMod val="75000"/>
                  </a:schemeClr>
                </a:solidFill>
              </a:rPr>
              <a:t>The ICG/NEAMTWS </a:t>
            </a:r>
            <a:r>
              <a:rPr lang="it-IT" sz="3600" b="1" dirty="0" err="1" smtClean="0">
                <a:solidFill>
                  <a:schemeClr val="accent5">
                    <a:lumMod val="75000"/>
                  </a:schemeClr>
                </a:solidFill>
              </a:rPr>
              <a:t>activities</a:t>
            </a:r>
            <a:r>
              <a:rPr lang="it-IT" sz="3600" b="1" dirty="0" smtClean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it-IT" sz="3600" b="1" dirty="0" err="1" smtClean="0">
                <a:solidFill>
                  <a:schemeClr val="accent5">
                    <a:lumMod val="75000"/>
                  </a:schemeClr>
                </a:solidFill>
              </a:rPr>
              <a:t>advancements</a:t>
            </a:r>
            <a:r>
              <a:rPr lang="it-IT" sz="3600" b="1" dirty="0" smtClean="0">
                <a:solidFill>
                  <a:schemeClr val="accent5">
                    <a:lumMod val="75000"/>
                  </a:schemeClr>
                </a:solidFill>
              </a:rPr>
              <a:t> 2023-2024</a:t>
            </a:r>
            <a:endParaRPr lang="it-IT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574963" y="930447"/>
            <a:ext cx="11593491" cy="4867927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600" dirty="0" err="1" smtClean="0">
                <a:solidFill>
                  <a:srgbClr val="002060"/>
                </a:solidFill>
              </a:rPr>
              <a:t>Key</a:t>
            </a:r>
            <a:r>
              <a:rPr lang="it-IT" sz="2600" dirty="0" smtClean="0">
                <a:solidFill>
                  <a:srgbClr val="002060"/>
                </a:solidFill>
              </a:rPr>
              <a:t> </a:t>
            </a:r>
            <a:r>
              <a:rPr lang="it-IT" sz="2600" dirty="0" err="1" smtClean="0">
                <a:solidFill>
                  <a:srgbClr val="002060"/>
                </a:solidFill>
              </a:rPr>
              <a:t>messages</a:t>
            </a:r>
            <a:r>
              <a:rPr lang="it-IT" sz="2600" dirty="0" smtClean="0">
                <a:solidFill>
                  <a:srgbClr val="002060"/>
                </a:solidFill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600" dirty="0">
              <a:solidFill>
                <a:srgbClr val="002060"/>
              </a:solidFill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it-IT" sz="2600" dirty="0">
                <a:solidFill>
                  <a:srgbClr val="002060"/>
                </a:solidFill>
              </a:rPr>
              <a:t> </a:t>
            </a:r>
            <a:r>
              <a:rPr lang="it-IT" sz="2600" dirty="0" err="1" smtClean="0">
                <a:solidFill>
                  <a:srgbClr val="002060"/>
                </a:solidFill>
              </a:rPr>
              <a:t>Recalling</a:t>
            </a:r>
            <a:r>
              <a:rPr lang="it-IT" sz="2600" dirty="0" smtClean="0">
                <a:solidFill>
                  <a:srgbClr val="002060"/>
                </a:solidFill>
              </a:rPr>
              <a:t> the NEAMTWS Strategic </a:t>
            </a:r>
            <a:r>
              <a:rPr lang="it-IT" sz="2600" dirty="0" err="1" smtClean="0">
                <a:solidFill>
                  <a:srgbClr val="002060"/>
                </a:solidFill>
              </a:rPr>
              <a:t>plan</a:t>
            </a:r>
            <a:r>
              <a:rPr lang="it-IT" sz="2600" dirty="0" smtClean="0">
                <a:solidFill>
                  <a:srgbClr val="002060"/>
                </a:solidFill>
              </a:rPr>
              <a:t> and </a:t>
            </a:r>
            <a:r>
              <a:rPr lang="it-IT" sz="2600" dirty="0" err="1" smtClean="0">
                <a:solidFill>
                  <a:srgbClr val="002060"/>
                </a:solidFill>
              </a:rPr>
              <a:t>goals</a:t>
            </a:r>
            <a:endParaRPr lang="it-IT" sz="2600" dirty="0" smtClean="0">
              <a:solidFill>
                <a:srgbClr val="002060"/>
              </a:solidFill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it-IT" sz="2600" dirty="0" smtClean="0">
                <a:solidFill>
                  <a:srgbClr val="002060"/>
                </a:solidFill>
              </a:rPr>
              <a:t> </a:t>
            </a:r>
            <a:r>
              <a:rPr lang="it-IT" sz="2600" dirty="0" err="1" smtClean="0">
                <a:solidFill>
                  <a:srgbClr val="002060"/>
                </a:solidFill>
              </a:rPr>
              <a:t>Continued</a:t>
            </a:r>
            <a:r>
              <a:rPr lang="it-IT" sz="2600" dirty="0" smtClean="0">
                <a:solidFill>
                  <a:srgbClr val="002060"/>
                </a:solidFill>
              </a:rPr>
              <a:t> </a:t>
            </a:r>
            <a:r>
              <a:rPr lang="it-IT" sz="2600" dirty="0" err="1" smtClean="0">
                <a:solidFill>
                  <a:srgbClr val="002060"/>
                </a:solidFill>
              </a:rPr>
              <a:t>operations</a:t>
            </a:r>
            <a:r>
              <a:rPr lang="it-IT" sz="2600" dirty="0" smtClean="0">
                <a:solidFill>
                  <a:srgbClr val="002060"/>
                </a:solidFill>
              </a:rPr>
              <a:t> (</a:t>
            </a:r>
            <a:r>
              <a:rPr lang="it-IT" sz="2600" dirty="0" err="1" smtClean="0">
                <a:solidFill>
                  <a:srgbClr val="002060"/>
                </a:solidFill>
              </a:rPr>
              <a:t>monitoring</a:t>
            </a:r>
            <a:r>
              <a:rPr lang="it-IT" sz="2600" dirty="0" smtClean="0">
                <a:solidFill>
                  <a:srgbClr val="002060"/>
                </a:solidFill>
              </a:rPr>
              <a:t>, </a:t>
            </a:r>
            <a:r>
              <a:rPr lang="it-IT" sz="2600" dirty="0" err="1" smtClean="0">
                <a:solidFill>
                  <a:srgbClr val="002060"/>
                </a:solidFill>
              </a:rPr>
              <a:t>warning</a:t>
            </a:r>
            <a:r>
              <a:rPr lang="it-IT" sz="2600" dirty="0" smtClean="0">
                <a:solidFill>
                  <a:srgbClr val="002060"/>
                </a:solidFill>
              </a:rPr>
              <a:t>, </a:t>
            </a:r>
            <a:r>
              <a:rPr lang="it-IT" sz="2600" dirty="0" err="1" smtClean="0">
                <a:solidFill>
                  <a:srgbClr val="002060"/>
                </a:solidFill>
              </a:rPr>
              <a:t>meetings</a:t>
            </a:r>
            <a:r>
              <a:rPr lang="it-IT" sz="2600" dirty="0" smtClean="0">
                <a:solidFill>
                  <a:srgbClr val="002060"/>
                </a:solidFill>
              </a:rPr>
              <a:t>, etc</a:t>
            </a:r>
            <a:r>
              <a:rPr lang="it-IT" sz="2600" dirty="0" smtClean="0">
                <a:solidFill>
                  <a:srgbClr val="002060"/>
                </a:solidFill>
              </a:rPr>
              <a:t>.) by 5 </a:t>
            </a:r>
            <a:r>
              <a:rPr lang="it-IT" sz="2600" dirty="0" err="1" smtClean="0">
                <a:solidFill>
                  <a:srgbClr val="002060"/>
                </a:solidFill>
              </a:rPr>
              <a:t>TSPs</a:t>
            </a:r>
            <a:endParaRPr lang="it-IT" sz="2600" dirty="0" smtClean="0">
              <a:solidFill>
                <a:srgbClr val="002060"/>
              </a:solidFill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it-IT" sz="2600" dirty="0" smtClean="0">
                <a:solidFill>
                  <a:srgbClr val="002060"/>
                </a:solidFill>
              </a:rPr>
              <a:t> 6 </a:t>
            </a:r>
            <a:r>
              <a:rPr lang="it-IT" sz="2600" dirty="0" err="1" smtClean="0">
                <a:solidFill>
                  <a:srgbClr val="002060"/>
                </a:solidFill>
              </a:rPr>
              <a:t>recognized</a:t>
            </a:r>
            <a:r>
              <a:rPr lang="it-IT" sz="2600" dirty="0" smtClean="0">
                <a:solidFill>
                  <a:srgbClr val="002060"/>
                </a:solidFill>
              </a:rPr>
              <a:t> </a:t>
            </a:r>
            <a:r>
              <a:rPr lang="it-IT" sz="2600" b="1" dirty="0" smtClean="0">
                <a:solidFill>
                  <a:srgbClr val="002060"/>
                </a:solidFill>
              </a:rPr>
              <a:t>Tsunami Ready </a:t>
            </a:r>
            <a:r>
              <a:rPr lang="it-IT" sz="2600" dirty="0" err="1" smtClean="0">
                <a:solidFill>
                  <a:srgbClr val="002060"/>
                </a:solidFill>
              </a:rPr>
              <a:t>communities</a:t>
            </a:r>
            <a:r>
              <a:rPr lang="it-IT" sz="2600" dirty="0" smtClean="0">
                <a:solidFill>
                  <a:srgbClr val="002060"/>
                </a:solidFill>
              </a:rPr>
              <a:t> (and </a:t>
            </a:r>
            <a:r>
              <a:rPr lang="it-IT" sz="2600" dirty="0" err="1" smtClean="0">
                <a:solidFill>
                  <a:srgbClr val="002060"/>
                </a:solidFill>
              </a:rPr>
              <a:t>others</a:t>
            </a:r>
            <a:r>
              <a:rPr lang="it-IT" sz="2600" dirty="0" smtClean="0">
                <a:solidFill>
                  <a:srgbClr val="002060"/>
                </a:solidFill>
              </a:rPr>
              <a:t> </a:t>
            </a:r>
            <a:r>
              <a:rPr lang="it-IT" sz="2600" dirty="0" err="1" smtClean="0">
                <a:solidFill>
                  <a:srgbClr val="002060"/>
                </a:solidFill>
              </a:rPr>
              <a:t>coming</a:t>
            </a:r>
            <a:r>
              <a:rPr lang="it-IT" sz="2600" dirty="0" smtClean="0">
                <a:solidFill>
                  <a:srgbClr val="002060"/>
                </a:solidFill>
              </a:rPr>
              <a:t> </a:t>
            </a:r>
            <a:r>
              <a:rPr lang="it-IT" sz="2600" dirty="0" err="1" smtClean="0">
                <a:solidFill>
                  <a:srgbClr val="002060"/>
                </a:solidFill>
              </a:rPr>
              <a:t>soon</a:t>
            </a:r>
            <a:r>
              <a:rPr lang="it-IT" sz="2600" dirty="0" smtClean="0">
                <a:solidFill>
                  <a:srgbClr val="002060"/>
                </a:solidFill>
              </a:rPr>
              <a:t>)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it-IT" sz="2600" dirty="0">
                <a:solidFill>
                  <a:srgbClr val="002060"/>
                </a:solidFill>
              </a:rPr>
              <a:t> </a:t>
            </a:r>
            <a:r>
              <a:rPr lang="it-IT" sz="2600" dirty="0" err="1" smtClean="0">
                <a:solidFill>
                  <a:srgbClr val="002060"/>
                </a:solidFill>
              </a:rPr>
              <a:t>Improved</a:t>
            </a:r>
            <a:r>
              <a:rPr lang="it-IT" sz="2600" dirty="0" smtClean="0">
                <a:solidFill>
                  <a:srgbClr val="002060"/>
                </a:solidFill>
              </a:rPr>
              <a:t> </a:t>
            </a:r>
            <a:r>
              <a:rPr lang="it-IT" sz="2600" dirty="0" err="1" smtClean="0">
                <a:solidFill>
                  <a:srgbClr val="002060"/>
                </a:solidFill>
              </a:rPr>
              <a:t>response</a:t>
            </a:r>
            <a:r>
              <a:rPr lang="it-IT" sz="2600" dirty="0" smtClean="0">
                <a:solidFill>
                  <a:srgbClr val="002060"/>
                </a:solidFill>
              </a:rPr>
              <a:t> in the </a:t>
            </a:r>
            <a:r>
              <a:rPr lang="it-IT" sz="2600" b="1" dirty="0" smtClean="0">
                <a:solidFill>
                  <a:srgbClr val="002060"/>
                </a:solidFill>
              </a:rPr>
              <a:t>NEAMWave23</a:t>
            </a:r>
            <a:r>
              <a:rPr lang="it-IT" sz="2600" dirty="0" smtClean="0">
                <a:solidFill>
                  <a:srgbClr val="002060"/>
                </a:solidFill>
              </a:rPr>
              <a:t> (+ </a:t>
            </a:r>
            <a:r>
              <a:rPr lang="it-IT" sz="2600" dirty="0" err="1" smtClean="0">
                <a:solidFill>
                  <a:srgbClr val="002060"/>
                </a:solidFill>
              </a:rPr>
              <a:t>local</a:t>
            </a:r>
            <a:r>
              <a:rPr lang="it-IT" sz="2600" dirty="0" smtClean="0">
                <a:solidFill>
                  <a:srgbClr val="002060"/>
                </a:solidFill>
              </a:rPr>
              <a:t> </a:t>
            </a:r>
            <a:r>
              <a:rPr lang="it-IT" sz="2600" dirty="0" err="1" smtClean="0">
                <a:solidFill>
                  <a:srgbClr val="002060"/>
                </a:solidFill>
              </a:rPr>
              <a:t>exercises</a:t>
            </a:r>
            <a:r>
              <a:rPr lang="it-IT" sz="2600" dirty="0" smtClean="0">
                <a:solidFill>
                  <a:srgbClr val="002060"/>
                </a:solidFill>
              </a:rPr>
              <a:t>)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it-IT" sz="2600" dirty="0">
                <a:solidFill>
                  <a:srgbClr val="002060"/>
                </a:solidFill>
              </a:rPr>
              <a:t> </a:t>
            </a:r>
            <a:r>
              <a:rPr lang="it-IT" sz="2600" dirty="0" err="1" smtClean="0">
                <a:solidFill>
                  <a:srgbClr val="002060"/>
                </a:solidFill>
              </a:rPr>
              <a:t>Closing</a:t>
            </a:r>
            <a:r>
              <a:rPr lang="it-IT" sz="2600" dirty="0" smtClean="0">
                <a:solidFill>
                  <a:srgbClr val="002060"/>
                </a:solidFill>
              </a:rPr>
              <a:t> of </a:t>
            </a:r>
            <a:r>
              <a:rPr lang="it-IT" sz="2600" b="1" dirty="0" err="1" smtClean="0">
                <a:solidFill>
                  <a:srgbClr val="002060"/>
                </a:solidFill>
              </a:rPr>
              <a:t>CoastWave</a:t>
            </a:r>
            <a:r>
              <a:rPr lang="it-IT" sz="2600" dirty="0" smtClean="0">
                <a:solidFill>
                  <a:srgbClr val="002060"/>
                </a:solidFill>
              </a:rPr>
              <a:t> </a:t>
            </a:r>
            <a:r>
              <a:rPr lang="it-IT" sz="2600" dirty="0" err="1" smtClean="0">
                <a:solidFill>
                  <a:srgbClr val="002060"/>
                </a:solidFill>
              </a:rPr>
              <a:t>project</a:t>
            </a:r>
            <a:r>
              <a:rPr lang="it-IT" sz="2600" dirty="0" smtClean="0">
                <a:solidFill>
                  <a:srgbClr val="002060"/>
                </a:solidFill>
              </a:rPr>
              <a:t> (2022-2024), </a:t>
            </a:r>
            <a:r>
              <a:rPr lang="it-IT" sz="2600" b="1" dirty="0" smtClean="0">
                <a:solidFill>
                  <a:srgbClr val="002060"/>
                </a:solidFill>
              </a:rPr>
              <a:t>Phase-2</a:t>
            </a:r>
            <a:r>
              <a:rPr lang="it-IT" sz="2600" dirty="0" smtClean="0">
                <a:solidFill>
                  <a:srgbClr val="002060"/>
                </a:solidFill>
              </a:rPr>
              <a:t> </a:t>
            </a:r>
            <a:r>
              <a:rPr lang="it-IT" sz="2600" dirty="0" err="1" smtClean="0">
                <a:solidFill>
                  <a:srgbClr val="002060"/>
                </a:solidFill>
              </a:rPr>
              <a:t>started</a:t>
            </a:r>
            <a:r>
              <a:rPr lang="it-IT" sz="2600" dirty="0" smtClean="0">
                <a:solidFill>
                  <a:srgbClr val="002060"/>
                </a:solidFill>
              </a:rPr>
              <a:t> </a:t>
            </a:r>
            <a:r>
              <a:rPr lang="it-IT" sz="2600" dirty="0" err="1" smtClean="0">
                <a:solidFill>
                  <a:srgbClr val="002060"/>
                </a:solidFill>
              </a:rPr>
              <a:t>July</a:t>
            </a:r>
            <a:r>
              <a:rPr lang="it-IT" sz="2600" dirty="0" smtClean="0">
                <a:solidFill>
                  <a:srgbClr val="002060"/>
                </a:solidFill>
              </a:rPr>
              <a:t> 2024 (DG-ECHO)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lang="it-IT" sz="2600" dirty="0">
                <a:solidFill>
                  <a:srgbClr val="002060"/>
                </a:solidFill>
              </a:rPr>
              <a:t> </a:t>
            </a:r>
            <a:r>
              <a:rPr lang="it-IT" sz="2600" dirty="0" err="1" smtClean="0">
                <a:solidFill>
                  <a:srgbClr val="002060"/>
                </a:solidFill>
              </a:rPr>
              <a:t>Other</a:t>
            </a:r>
            <a:r>
              <a:rPr lang="it-IT" sz="2600" dirty="0" smtClean="0">
                <a:solidFill>
                  <a:srgbClr val="002060"/>
                </a:solidFill>
              </a:rPr>
              <a:t> </a:t>
            </a:r>
            <a:r>
              <a:rPr lang="it-IT" sz="2600" dirty="0" err="1" smtClean="0">
                <a:solidFill>
                  <a:srgbClr val="002060"/>
                </a:solidFill>
              </a:rPr>
              <a:t>projects</a:t>
            </a:r>
            <a:r>
              <a:rPr lang="it-IT" sz="2600" dirty="0" smtClean="0">
                <a:solidFill>
                  <a:srgbClr val="002060"/>
                </a:solidFill>
              </a:rPr>
              <a:t> on tsunami science and </a:t>
            </a:r>
            <a:r>
              <a:rPr lang="it-IT" sz="2600" dirty="0" err="1" smtClean="0">
                <a:solidFill>
                  <a:srgbClr val="002060"/>
                </a:solidFill>
              </a:rPr>
              <a:t>hazard</a:t>
            </a:r>
            <a:r>
              <a:rPr lang="it-IT" sz="2600" dirty="0" smtClean="0">
                <a:solidFill>
                  <a:srgbClr val="002060"/>
                </a:solidFill>
              </a:rPr>
              <a:t> - </a:t>
            </a:r>
            <a:r>
              <a:rPr lang="it-IT" sz="2600" dirty="0" err="1" smtClean="0">
                <a:solidFill>
                  <a:srgbClr val="002060"/>
                </a:solidFill>
              </a:rPr>
              <a:t>risk</a:t>
            </a:r>
            <a:r>
              <a:rPr lang="it-IT" sz="2600" dirty="0" smtClean="0">
                <a:solidFill>
                  <a:srgbClr val="002060"/>
                </a:solidFill>
              </a:rPr>
              <a:t> </a:t>
            </a:r>
            <a:r>
              <a:rPr lang="it-IT" sz="2600" dirty="0" err="1" smtClean="0">
                <a:solidFill>
                  <a:srgbClr val="002060"/>
                </a:solidFill>
              </a:rPr>
              <a:t>mitigation</a:t>
            </a:r>
            <a:r>
              <a:rPr lang="it-IT" sz="2600" dirty="0" smtClean="0">
                <a:solidFill>
                  <a:srgbClr val="002060"/>
                </a:solidFill>
              </a:rPr>
              <a:t> (+ EPOS, GTM, etc.)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ü"/>
              <a:defRPr/>
            </a:pPr>
            <a:r>
              <a:rPr lang="it-IT" sz="2600" dirty="0">
                <a:solidFill>
                  <a:srgbClr val="002060"/>
                </a:solidFill>
              </a:rPr>
              <a:t> New Task Team on </a:t>
            </a:r>
            <a:r>
              <a:rPr lang="it-IT" sz="2600" b="1" dirty="0">
                <a:solidFill>
                  <a:srgbClr val="002060"/>
                </a:solidFill>
              </a:rPr>
              <a:t>N</a:t>
            </a:r>
            <a:r>
              <a:rPr lang="it-IT" sz="2600" b="1" dirty="0" smtClean="0">
                <a:solidFill>
                  <a:srgbClr val="002060"/>
                </a:solidFill>
              </a:rPr>
              <a:t>on-</a:t>
            </a:r>
            <a:r>
              <a:rPr lang="it-IT" sz="2600" b="1" dirty="0" err="1" smtClean="0">
                <a:solidFill>
                  <a:srgbClr val="002060"/>
                </a:solidFill>
              </a:rPr>
              <a:t>seismic</a:t>
            </a:r>
            <a:r>
              <a:rPr lang="it-IT" sz="2600" b="1" dirty="0" smtClean="0">
                <a:solidFill>
                  <a:srgbClr val="002060"/>
                </a:solidFill>
              </a:rPr>
              <a:t> </a:t>
            </a:r>
            <a:r>
              <a:rPr lang="it-IT" sz="2600" b="1" dirty="0" smtClean="0">
                <a:solidFill>
                  <a:srgbClr val="002060"/>
                </a:solidFill>
              </a:rPr>
              <a:t>tsunami </a:t>
            </a:r>
            <a:r>
              <a:rPr lang="it-IT" sz="2600" b="1" dirty="0" err="1" smtClean="0">
                <a:solidFill>
                  <a:srgbClr val="002060"/>
                </a:solidFill>
              </a:rPr>
              <a:t>sources</a:t>
            </a:r>
            <a:r>
              <a:rPr lang="it-IT" sz="2600" b="1" dirty="0" smtClean="0">
                <a:solidFill>
                  <a:srgbClr val="002060"/>
                </a:solidFill>
              </a:rPr>
              <a:t> </a:t>
            </a:r>
            <a:r>
              <a:rPr lang="it-IT" sz="2600" dirty="0" smtClean="0">
                <a:solidFill>
                  <a:srgbClr val="002060"/>
                </a:solidFill>
              </a:rPr>
              <a:t>(Stromboli test </a:t>
            </a:r>
            <a:r>
              <a:rPr lang="it-IT" sz="2600" dirty="0" smtClean="0">
                <a:solidFill>
                  <a:srgbClr val="002060"/>
                </a:solidFill>
              </a:rPr>
              <a:t>case, etc.)</a:t>
            </a:r>
            <a:endParaRPr lang="it-IT" sz="2600" dirty="0" smtClean="0">
              <a:solidFill>
                <a:srgbClr val="002060"/>
              </a:solidFill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ü"/>
            </a:pPr>
            <a:r>
              <a:rPr lang="it-IT" sz="2600" dirty="0">
                <a:solidFill>
                  <a:srgbClr val="002060"/>
                </a:solidFill>
              </a:rPr>
              <a:t> </a:t>
            </a:r>
            <a:r>
              <a:rPr lang="it-IT" sz="2600" dirty="0" smtClean="0">
                <a:solidFill>
                  <a:srgbClr val="002060"/>
                </a:solidFill>
              </a:rPr>
              <a:t>New </a:t>
            </a:r>
            <a:r>
              <a:rPr lang="it-IT" sz="2600" dirty="0" err="1" smtClean="0">
                <a:solidFill>
                  <a:srgbClr val="002060"/>
                </a:solidFill>
              </a:rPr>
              <a:t>developments</a:t>
            </a:r>
            <a:r>
              <a:rPr lang="it-IT" sz="2600" dirty="0" smtClean="0">
                <a:solidFill>
                  <a:srgbClr val="002060"/>
                </a:solidFill>
              </a:rPr>
              <a:t> and </a:t>
            </a:r>
            <a:r>
              <a:rPr lang="it-IT" sz="2600" dirty="0" err="1" smtClean="0">
                <a:solidFill>
                  <a:srgbClr val="002060"/>
                </a:solidFill>
              </a:rPr>
              <a:t>technologies</a:t>
            </a:r>
            <a:r>
              <a:rPr lang="it-IT" sz="2600" dirty="0" smtClean="0">
                <a:solidFill>
                  <a:srgbClr val="002060"/>
                </a:solidFill>
              </a:rPr>
              <a:t>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it-IT" sz="2600" dirty="0" smtClean="0">
                <a:solidFill>
                  <a:srgbClr val="002060"/>
                </a:solidFill>
              </a:rPr>
              <a:t> New </a:t>
            </a:r>
            <a:r>
              <a:rPr lang="it-IT" sz="2600" dirty="0" err="1" smtClean="0">
                <a:solidFill>
                  <a:srgbClr val="002060"/>
                </a:solidFill>
              </a:rPr>
              <a:t>tide</a:t>
            </a:r>
            <a:r>
              <a:rPr lang="it-IT" sz="2600" dirty="0" smtClean="0">
                <a:solidFill>
                  <a:srgbClr val="002060"/>
                </a:solidFill>
              </a:rPr>
              <a:t> </a:t>
            </a:r>
            <a:r>
              <a:rPr lang="it-IT" sz="2600" dirty="0" err="1" smtClean="0">
                <a:solidFill>
                  <a:srgbClr val="002060"/>
                </a:solidFill>
              </a:rPr>
              <a:t>gauges</a:t>
            </a:r>
            <a:r>
              <a:rPr lang="it-IT" sz="2600" dirty="0" smtClean="0">
                <a:solidFill>
                  <a:srgbClr val="002060"/>
                </a:solidFill>
              </a:rPr>
              <a:t> in </a:t>
            </a:r>
            <a:r>
              <a:rPr lang="it-IT" sz="2600" dirty="0" err="1" smtClean="0">
                <a:solidFill>
                  <a:srgbClr val="002060"/>
                </a:solidFill>
              </a:rPr>
              <a:t>several</a:t>
            </a:r>
            <a:r>
              <a:rPr lang="it-IT" sz="2600" dirty="0" smtClean="0">
                <a:solidFill>
                  <a:srgbClr val="002060"/>
                </a:solidFill>
              </a:rPr>
              <a:t> MS </a:t>
            </a:r>
            <a:r>
              <a:rPr lang="it-IT" sz="2600" dirty="0" err="1" smtClean="0">
                <a:solidFill>
                  <a:srgbClr val="002060"/>
                </a:solidFill>
              </a:rPr>
              <a:t>coastal</a:t>
            </a:r>
            <a:r>
              <a:rPr lang="it-IT" sz="2600" dirty="0" smtClean="0">
                <a:solidFill>
                  <a:srgbClr val="002060"/>
                </a:solidFill>
              </a:rPr>
              <a:t> </a:t>
            </a:r>
            <a:r>
              <a:rPr lang="it-IT" sz="2600" dirty="0" err="1" smtClean="0">
                <a:solidFill>
                  <a:srgbClr val="002060"/>
                </a:solidFill>
              </a:rPr>
              <a:t>areas</a:t>
            </a:r>
            <a:r>
              <a:rPr lang="it-IT" sz="2600" dirty="0" smtClean="0">
                <a:solidFill>
                  <a:srgbClr val="002060"/>
                </a:solidFill>
              </a:rPr>
              <a:t> (</a:t>
            </a:r>
            <a:r>
              <a:rPr lang="it-IT" sz="2600" b="1" dirty="0" smtClean="0">
                <a:solidFill>
                  <a:srgbClr val="002060"/>
                </a:solidFill>
              </a:rPr>
              <a:t>20 in </a:t>
            </a:r>
            <a:r>
              <a:rPr lang="it-IT" sz="2600" b="1" dirty="0" err="1" smtClean="0">
                <a:solidFill>
                  <a:srgbClr val="002060"/>
                </a:solidFill>
              </a:rPr>
              <a:t>Marmara</a:t>
            </a:r>
            <a:r>
              <a:rPr lang="it-IT" sz="2600" b="1" dirty="0" smtClean="0">
                <a:solidFill>
                  <a:srgbClr val="002060"/>
                </a:solidFill>
              </a:rPr>
              <a:t> Sea</a:t>
            </a:r>
            <a:r>
              <a:rPr lang="it-IT" sz="2600" dirty="0">
                <a:solidFill>
                  <a:srgbClr val="002060"/>
                </a:solidFill>
              </a:rPr>
              <a:t>, </a:t>
            </a:r>
            <a:r>
              <a:rPr lang="it-IT" sz="2600" dirty="0" err="1">
                <a:solidFill>
                  <a:srgbClr val="002060"/>
                </a:solidFill>
              </a:rPr>
              <a:t>Türkiye</a:t>
            </a:r>
            <a:r>
              <a:rPr lang="it-IT" sz="2600" dirty="0">
                <a:solidFill>
                  <a:srgbClr val="002060"/>
                </a:solidFill>
              </a:rPr>
              <a:t>)</a:t>
            </a:r>
            <a:endParaRPr lang="it-IT" sz="2600" dirty="0" smtClean="0">
              <a:solidFill>
                <a:srgbClr val="002060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it-IT" sz="2600" dirty="0" smtClean="0">
                <a:solidFill>
                  <a:srgbClr val="002060"/>
                </a:solidFill>
              </a:rPr>
              <a:t> First </a:t>
            </a:r>
            <a:r>
              <a:rPr lang="it-IT" sz="2600" dirty="0" err="1" smtClean="0">
                <a:solidFill>
                  <a:srgbClr val="002060"/>
                </a:solidFill>
              </a:rPr>
              <a:t>cabled</a:t>
            </a:r>
            <a:r>
              <a:rPr lang="it-IT" sz="2600" dirty="0" smtClean="0">
                <a:solidFill>
                  <a:srgbClr val="002060"/>
                </a:solidFill>
              </a:rPr>
              <a:t> </a:t>
            </a:r>
            <a:r>
              <a:rPr lang="it-IT" sz="2600" b="1" dirty="0" err="1" smtClean="0">
                <a:solidFill>
                  <a:srgbClr val="002060"/>
                </a:solidFill>
              </a:rPr>
              <a:t>deep-ocean</a:t>
            </a:r>
            <a:r>
              <a:rPr lang="it-IT" sz="2600" b="1" dirty="0" smtClean="0">
                <a:solidFill>
                  <a:srgbClr val="002060"/>
                </a:solidFill>
              </a:rPr>
              <a:t> </a:t>
            </a:r>
            <a:r>
              <a:rPr lang="it-IT" sz="2600" b="1" dirty="0" err="1" smtClean="0">
                <a:solidFill>
                  <a:srgbClr val="002060"/>
                </a:solidFill>
              </a:rPr>
              <a:t>sensors</a:t>
            </a:r>
            <a:r>
              <a:rPr lang="it-IT" sz="2600" b="1" dirty="0" smtClean="0">
                <a:solidFill>
                  <a:srgbClr val="002060"/>
                </a:solidFill>
              </a:rPr>
              <a:t> </a:t>
            </a:r>
            <a:r>
              <a:rPr lang="it-IT" sz="2600" dirty="0" err="1" smtClean="0">
                <a:solidFill>
                  <a:srgbClr val="002060"/>
                </a:solidFill>
              </a:rPr>
              <a:t>connected</a:t>
            </a:r>
            <a:r>
              <a:rPr lang="it-IT" sz="2600" dirty="0" smtClean="0">
                <a:solidFill>
                  <a:srgbClr val="002060"/>
                </a:solidFill>
              </a:rPr>
              <a:t> to </a:t>
            </a:r>
            <a:r>
              <a:rPr lang="it-IT" sz="2600" dirty="0" err="1" smtClean="0">
                <a:solidFill>
                  <a:srgbClr val="002060"/>
                </a:solidFill>
              </a:rPr>
              <a:t>TSPs</a:t>
            </a:r>
            <a:r>
              <a:rPr lang="it-IT" sz="2600" dirty="0" smtClean="0">
                <a:solidFill>
                  <a:srgbClr val="002060"/>
                </a:solidFill>
              </a:rPr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it-IT" sz="2600" dirty="0" err="1" smtClean="0">
                <a:solidFill>
                  <a:srgbClr val="002060"/>
                </a:solidFill>
              </a:rPr>
              <a:t>Two</a:t>
            </a:r>
            <a:r>
              <a:rPr lang="it-IT" sz="2600" dirty="0" smtClean="0">
                <a:solidFill>
                  <a:srgbClr val="002060"/>
                </a:solidFill>
              </a:rPr>
              <a:t> </a:t>
            </a:r>
            <a:r>
              <a:rPr lang="it-IT" sz="2600" b="1" dirty="0">
                <a:solidFill>
                  <a:srgbClr val="002060"/>
                </a:solidFill>
              </a:rPr>
              <a:t>DART-</a:t>
            </a:r>
            <a:r>
              <a:rPr lang="it-IT" sz="2600" b="1" dirty="0" err="1">
                <a:solidFill>
                  <a:srgbClr val="002060"/>
                </a:solidFill>
              </a:rPr>
              <a:t>like</a:t>
            </a:r>
            <a:r>
              <a:rPr lang="it-IT" sz="2600" b="1" dirty="0">
                <a:solidFill>
                  <a:srgbClr val="002060"/>
                </a:solidFill>
              </a:rPr>
              <a:t> </a:t>
            </a:r>
            <a:r>
              <a:rPr lang="it-IT" sz="2600" b="1" dirty="0" err="1">
                <a:solidFill>
                  <a:srgbClr val="002060"/>
                </a:solidFill>
              </a:rPr>
              <a:t>buoys</a:t>
            </a:r>
            <a:r>
              <a:rPr lang="it-IT" sz="2600" b="1" dirty="0">
                <a:solidFill>
                  <a:srgbClr val="002060"/>
                </a:solidFill>
              </a:rPr>
              <a:t> </a:t>
            </a:r>
            <a:r>
              <a:rPr lang="it-IT" sz="2600" dirty="0" err="1" smtClean="0">
                <a:solidFill>
                  <a:srgbClr val="002060"/>
                </a:solidFill>
              </a:rPr>
              <a:t>coming</a:t>
            </a:r>
            <a:r>
              <a:rPr lang="it-IT" sz="2600" dirty="0" smtClean="0">
                <a:solidFill>
                  <a:srgbClr val="002060"/>
                </a:solidFill>
              </a:rPr>
              <a:t> in </a:t>
            </a:r>
            <a:r>
              <a:rPr lang="it-IT" sz="2600" dirty="0">
                <a:solidFill>
                  <a:srgbClr val="002060"/>
                </a:solidFill>
              </a:rPr>
              <a:t>the </a:t>
            </a:r>
            <a:r>
              <a:rPr lang="it-IT" sz="2600" dirty="0" err="1">
                <a:solidFill>
                  <a:srgbClr val="002060"/>
                </a:solidFill>
              </a:rPr>
              <a:t>Ionian</a:t>
            </a:r>
            <a:r>
              <a:rPr lang="it-IT" sz="2600" dirty="0">
                <a:solidFill>
                  <a:srgbClr val="002060"/>
                </a:solidFill>
              </a:rPr>
              <a:t> </a:t>
            </a:r>
            <a:r>
              <a:rPr lang="it-IT" sz="2600" dirty="0" err="1">
                <a:solidFill>
                  <a:srgbClr val="002060"/>
                </a:solidFill>
              </a:rPr>
              <a:t>sea</a:t>
            </a:r>
            <a:r>
              <a:rPr lang="it-IT" sz="2600" dirty="0">
                <a:solidFill>
                  <a:srgbClr val="002060"/>
                </a:solidFill>
              </a:rPr>
              <a:t> (2025</a:t>
            </a:r>
            <a:r>
              <a:rPr lang="it-IT" sz="2600" dirty="0" smtClean="0">
                <a:solidFill>
                  <a:srgbClr val="002060"/>
                </a:solidFill>
              </a:rPr>
              <a:t>) + 1 </a:t>
            </a:r>
            <a:r>
              <a:rPr lang="it-IT" sz="2600" dirty="0" err="1" smtClean="0">
                <a:solidFill>
                  <a:srgbClr val="002060"/>
                </a:solidFill>
              </a:rPr>
              <a:t>near</a:t>
            </a:r>
            <a:r>
              <a:rPr lang="it-IT" sz="2600" dirty="0" smtClean="0">
                <a:solidFill>
                  <a:srgbClr val="002060"/>
                </a:solidFill>
              </a:rPr>
              <a:t> Stromboli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it-IT" sz="2600" dirty="0">
                <a:solidFill>
                  <a:srgbClr val="002060"/>
                </a:solidFill>
              </a:rPr>
              <a:t> </a:t>
            </a:r>
            <a:r>
              <a:rPr lang="it-IT" sz="2600" dirty="0" err="1" smtClean="0">
                <a:solidFill>
                  <a:srgbClr val="002060"/>
                </a:solidFill>
              </a:rPr>
              <a:t>Probabilistic</a:t>
            </a:r>
            <a:r>
              <a:rPr lang="it-IT" sz="2600" dirty="0" smtClean="0">
                <a:solidFill>
                  <a:srgbClr val="002060"/>
                </a:solidFill>
              </a:rPr>
              <a:t> Tsunami </a:t>
            </a:r>
            <a:r>
              <a:rPr lang="it-IT" sz="2600" dirty="0" err="1" smtClean="0">
                <a:solidFill>
                  <a:srgbClr val="002060"/>
                </a:solidFill>
              </a:rPr>
              <a:t>Forecasting</a:t>
            </a:r>
            <a:r>
              <a:rPr lang="it-IT" sz="2600" dirty="0" smtClean="0">
                <a:solidFill>
                  <a:srgbClr val="002060"/>
                </a:solidFill>
              </a:rPr>
              <a:t> - </a:t>
            </a:r>
            <a:r>
              <a:rPr lang="it-IT" sz="2600" b="1" dirty="0" smtClean="0">
                <a:solidFill>
                  <a:srgbClr val="002060"/>
                </a:solidFill>
              </a:rPr>
              <a:t>PTF </a:t>
            </a:r>
            <a:r>
              <a:rPr lang="it-IT" sz="2600" dirty="0" err="1" smtClean="0">
                <a:solidFill>
                  <a:srgbClr val="002060"/>
                </a:solidFill>
              </a:rPr>
              <a:t>implementation</a:t>
            </a:r>
            <a:endParaRPr lang="it-IT" sz="26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3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5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45000"/>
                <a:lumOff val="55000"/>
              </a:schemeClr>
            </a:gs>
            <a:gs pos="62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6;p2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4749" y="0"/>
            <a:ext cx="1253706" cy="6957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4000" b="1" dirty="0" err="1" smtClean="0">
                <a:solidFill>
                  <a:schemeClr val="accent5">
                    <a:lumMod val="75000"/>
                  </a:schemeClr>
                </a:solidFill>
              </a:rPr>
              <a:t>Events</a:t>
            </a:r>
            <a:r>
              <a:rPr lang="it-IT" sz="4000" b="1" dirty="0" smtClean="0">
                <a:solidFill>
                  <a:schemeClr val="accent5">
                    <a:lumMod val="75000"/>
                  </a:schemeClr>
                </a:solidFill>
              </a:rPr>
              <a:t> in the NEAM </a:t>
            </a:r>
            <a:r>
              <a:rPr lang="it-IT" sz="4000" b="1" dirty="0" err="1" smtClean="0">
                <a:solidFill>
                  <a:schemeClr val="accent5">
                    <a:lumMod val="75000"/>
                  </a:schemeClr>
                </a:solidFill>
              </a:rPr>
              <a:t>region</a:t>
            </a:r>
            <a:r>
              <a:rPr lang="it-IT" sz="4000" b="1" dirty="0" smtClean="0">
                <a:solidFill>
                  <a:schemeClr val="accent5">
                    <a:lumMod val="75000"/>
                  </a:schemeClr>
                </a:solidFill>
              </a:rPr>
              <a:t> in 2017-2024</a:t>
            </a:r>
            <a:endParaRPr lang="it-IT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Segnaposto contenuto 7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749" y="1122366"/>
            <a:ext cx="8121251" cy="5735634"/>
          </a:xfrm>
        </p:spPr>
      </p:pic>
      <p:sp>
        <p:nvSpPr>
          <p:cNvPr id="7" name="CasellaDiTesto 6"/>
          <p:cNvSpPr txBox="1"/>
          <p:nvPr/>
        </p:nvSpPr>
        <p:spPr>
          <a:xfrm>
            <a:off x="512618" y="1371600"/>
            <a:ext cx="32419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5 </a:t>
            </a:r>
            <a:r>
              <a:rPr lang="it-IT" sz="2400" dirty="0" err="1" smtClean="0"/>
              <a:t>TSPs</a:t>
            </a:r>
            <a:r>
              <a:rPr lang="it-IT" sz="2400" dirty="0" smtClean="0"/>
              <a:t> (France, </a:t>
            </a:r>
            <a:r>
              <a:rPr lang="it-IT" sz="2400" dirty="0" err="1" smtClean="0"/>
              <a:t>Greece</a:t>
            </a:r>
            <a:r>
              <a:rPr lang="it-IT" sz="2400" dirty="0" smtClean="0"/>
              <a:t>, </a:t>
            </a:r>
            <a:r>
              <a:rPr lang="it-IT" sz="2400" dirty="0" err="1" smtClean="0"/>
              <a:t>Italy</a:t>
            </a:r>
            <a:r>
              <a:rPr lang="it-IT" sz="2400" dirty="0" smtClean="0"/>
              <a:t>, Portugal, </a:t>
            </a:r>
            <a:r>
              <a:rPr lang="it-IT" sz="2400" dirty="0" err="1" smtClean="0"/>
              <a:t>Turkey</a:t>
            </a:r>
            <a:r>
              <a:rPr lang="it-IT" sz="2400" dirty="0" smtClean="0"/>
              <a:t>)</a:t>
            </a:r>
          </a:p>
          <a:p>
            <a:endParaRPr lang="it-IT" sz="2400" dirty="0"/>
          </a:p>
          <a:p>
            <a:r>
              <a:rPr lang="it-IT" sz="2400" dirty="0" smtClean="0"/>
              <a:t>210 </a:t>
            </a:r>
            <a:r>
              <a:rPr lang="it-IT" sz="2400" dirty="0" err="1" smtClean="0"/>
              <a:t>Events</a:t>
            </a:r>
            <a:r>
              <a:rPr lang="it-IT" sz="2400" dirty="0" smtClean="0"/>
              <a:t> (</a:t>
            </a:r>
            <a:r>
              <a:rPr lang="it-IT" sz="2400" dirty="0" err="1" smtClean="0"/>
              <a:t>activations</a:t>
            </a:r>
            <a:r>
              <a:rPr lang="it-IT" sz="2400" dirty="0" smtClean="0"/>
              <a:t>)</a:t>
            </a:r>
          </a:p>
          <a:p>
            <a:r>
              <a:rPr lang="it-IT" sz="2400" dirty="0" err="1" smtClean="0"/>
              <a:t>Mag</a:t>
            </a:r>
            <a:r>
              <a:rPr lang="it-IT" sz="2400" dirty="0" smtClean="0"/>
              <a:t> 5.5 to 7.8 (5’-10’)</a:t>
            </a:r>
            <a:endParaRPr lang="it-IT" sz="2400" dirty="0"/>
          </a:p>
          <a:p>
            <a:r>
              <a:rPr lang="it-IT" sz="2400" dirty="0" err="1" smtClean="0"/>
              <a:t>Mostly</a:t>
            </a:r>
            <a:r>
              <a:rPr lang="it-IT" sz="2400" dirty="0" smtClean="0"/>
              <a:t> Information </a:t>
            </a:r>
            <a:r>
              <a:rPr lang="it-IT" sz="2400" dirty="0" err="1" smtClean="0"/>
              <a:t>level</a:t>
            </a:r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err="1" smtClean="0"/>
              <a:t>About</a:t>
            </a:r>
            <a:r>
              <a:rPr lang="it-IT" sz="2400" dirty="0" smtClean="0"/>
              <a:t> 20 </a:t>
            </a:r>
            <a:r>
              <a:rPr lang="it-IT" sz="2400" dirty="0" err="1" smtClean="0"/>
              <a:t>local</a:t>
            </a:r>
            <a:r>
              <a:rPr lang="it-IT" sz="2400" dirty="0" smtClean="0"/>
              <a:t> </a:t>
            </a:r>
            <a:r>
              <a:rPr lang="it-IT" sz="2400" b="1" dirty="0" smtClean="0">
                <a:solidFill>
                  <a:srgbClr val="FF0000"/>
                </a:solidFill>
              </a:rPr>
              <a:t>WATCH*</a:t>
            </a:r>
            <a:r>
              <a:rPr lang="it-IT" sz="2400" dirty="0" smtClean="0"/>
              <a:t> and </a:t>
            </a:r>
            <a:r>
              <a:rPr lang="it-IT" sz="2400" b="1" dirty="0" smtClean="0">
                <a:solidFill>
                  <a:srgbClr val="FFC000"/>
                </a:solidFill>
              </a:rPr>
              <a:t>ADVISORY</a:t>
            </a:r>
            <a:r>
              <a:rPr lang="it-IT" sz="2400" dirty="0" smtClean="0"/>
              <a:t> (some of </a:t>
            </a:r>
            <a:r>
              <a:rPr lang="it-IT" sz="2400" dirty="0" err="1" smtClean="0"/>
              <a:t>which</a:t>
            </a:r>
            <a:r>
              <a:rPr lang="it-IT" sz="2400" dirty="0" smtClean="0"/>
              <a:t> </a:t>
            </a:r>
            <a:r>
              <a:rPr lang="it-IT" sz="2400" dirty="0" err="1" smtClean="0"/>
              <a:t>confirmed</a:t>
            </a:r>
            <a:r>
              <a:rPr lang="it-IT" sz="2400" dirty="0" smtClean="0"/>
              <a:t>)</a:t>
            </a:r>
          </a:p>
          <a:p>
            <a:endParaRPr lang="it-IT" sz="2400" dirty="0"/>
          </a:p>
          <a:p>
            <a:r>
              <a:rPr lang="it-IT" sz="2400" dirty="0" smtClean="0"/>
              <a:t>1 </a:t>
            </a:r>
            <a:r>
              <a:rPr lang="it-IT" sz="2400" dirty="0" err="1" smtClean="0"/>
              <a:t>basin</a:t>
            </a:r>
            <a:r>
              <a:rPr lang="it-IT" sz="2400" dirty="0" smtClean="0"/>
              <a:t>-wide </a:t>
            </a:r>
            <a:r>
              <a:rPr lang="it-IT" sz="2400" b="1" dirty="0" smtClean="0">
                <a:solidFill>
                  <a:srgbClr val="FF0000"/>
                </a:solidFill>
              </a:rPr>
              <a:t>WATCH*</a:t>
            </a:r>
            <a:r>
              <a:rPr lang="it-IT" sz="2400" dirty="0" smtClean="0"/>
              <a:t> </a:t>
            </a:r>
            <a:r>
              <a:rPr lang="it-IT" sz="2400" dirty="0" err="1" smtClean="0"/>
              <a:t>event</a:t>
            </a:r>
            <a:r>
              <a:rPr lang="it-IT" sz="2400" dirty="0" smtClean="0"/>
              <a:t> (</a:t>
            </a:r>
            <a:r>
              <a:rPr lang="it-IT" sz="2400" dirty="0" err="1" smtClean="0"/>
              <a:t>Mediterranean</a:t>
            </a:r>
            <a:r>
              <a:rPr lang="it-IT" sz="2400" dirty="0" smtClean="0"/>
              <a:t>) in 2023 (</a:t>
            </a:r>
            <a:r>
              <a:rPr lang="it-IT" sz="2400" dirty="0" err="1" smtClean="0"/>
              <a:t>February</a:t>
            </a:r>
            <a:r>
              <a:rPr lang="it-IT" sz="2400" dirty="0" smtClean="0"/>
              <a:t> 6)</a:t>
            </a:r>
            <a:endParaRPr lang="it-IT" sz="2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9099083" y="5034141"/>
            <a:ext cx="2905881" cy="1600438"/>
          </a:xfrm>
          <a:prstGeom prst="rect">
            <a:avLst/>
          </a:prstGeom>
          <a:solidFill>
            <a:schemeClr val="tx2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2023-2024</a:t>
            </a:r>
            <a:r>
              <a:rPr lang="fr-FR" sz="1400" dirty="0" smtClean="0">
                <a:solidFill>
                  <a:schemeClr val="bg1"/>
                </a:solidFill>
              </a:rPr>
              <a:t>:</a:t>
            </a:r>
          </a:p>
          <a:p>
            <a:r>
              <a:rPr lang="fr-FR" sz="1400" dirty="0" smtClean="0">
                <a:solidFill>
                  <a:schemeClr val="bg1"/>
                </a:solidFill>
              </a:rPr>
              <a:t>11 </a:t>
            </a:r>
            <a:r>
              <a:rPr lang="fr-FR" sz="1400" dirty="0" err="1" smtClean="0">
                <a:solidFill>
                  <a:schemeClr val="bg1"/>
                </a:solidFill>
              </a:rPr>
              <a:t>events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>
                <a:solidFill>
                  <a:schemeClr val="bg1"/>
                </a:solidFill>
              </a:rPr>
              <a:t>M 5.5 to 7.9</a:t>
            </a:r>
          </a:p>
          <a:p>
            <a:pPr lvl="1"/>
            <a:r>
              <a:rPr lang="fr-FR" sz="1400" dirty="0">
                <a:solidFill>
                  <a:schemeClr val="bg1"/>
                </a:solidFill>
              </a:rPr>
              <a:t>4 NE Atlantic</a:t>
            </a:r>
          </a:p>
          <a:p>
            <a:pPr lvl="1"/>
            <a:r>
              <a:rPr lang="fr-FR" sz="1400" dirty="0">
                <a:solidFill>
                  <a:schemeClr val="bg1"/>
                </a:solidFill>
              </a:rPr>
              <a:t>7 </a:t>
            </a:r>
            <a:r>
              <a:rPr lang="fr-FR" sz="1400" dirty="0" err="1" smtClean="0">
                <a:solidFill>
                  <a:schemeClr val="bg1"/>
                </a:solidFill>
              </a:rPr>
              <a:t>Mediterranean</a:t>
            </a:r>
            <a:endParaRPr lang="fr-FR" sz="1400" dirty="0">
              <a:solidFill>
                <a:schemeClr val="bg1"/>
              </a:solidFill>
            </a:endParaRPr>
          </a:p>
          <a:p>
            <a:r>
              <a:rPr lang="fr-FR" sz="1400" dirty="0" err="1">
                <a:solidFill>
                  <a:schemeClr val="bg1"/>
                </a:solidFill>
              </a:rPr>
              <a:t>Mostly</a:t>
            </a:r>
            <a:r>
              <a:rPr lang="fr-FR" sz="1400" dirty="0">
                <a:solidFill>
                  <a:schemeClr val="bg1"/>
                </a:solidFill>
              </a:rPr>
              <a:t> information </a:t>
            </a:r>
            <a:r>
              <a:rPr lang="fr-FR" sz="1400" dirty="0" err="1">
                <a:solidFill>
                  <a:schemeClr val="bg1"/>
                </a:solidFill>
              </a:rPr>
              <a:t>level</a:t>
            </a:r>
            <a:endParaRPr lang="fr-FR" sz="1400" dirty="0">
              <a:solidFill>
                <a:schemeClr val="bg1"/>
              </a:solidFill>
            </a:endParaRPr>
          </a:p>
          <a:p>
            <a:pPr lvl="1"/>
            <a:r>
              <a:rPr lang="fr-FR" sz="1400" dirty="0" err="1" smtClean="0">
                <a:solidFill>
                  <a:schemeClr val="bg1"/>
                </a:solidFill>
              </a:rPr>
              <a:t>Feb</a:t>
            </a:r>
            <a:r>
              <a:rPr lang="fr-FR" sz="1400" dirty="0" smtClean="0">
                <a:solidFill>
                  <a:schemeClr val="bg1"/>
                </a:solidFill>
              </a:rPr>
              <a:t>. 6 </a:t>
            </a:r>
            <a:r>
              <a:rPr lang="fr-FR" sz="1400" dirty="0">
                <a:solidFill>
                  <a:schemeClr val="bg1"/>
                </a:solidFill>
              </a:rPr>
              <a:t>– M 7.9 </a:t>
            </a:r>
            <a:r>
              <a:rPr lang="fr-FR" sz="1400" dirty="0" smtClean="0">
                <a:solidFill>
                  <a:schemeClr val="bg1"/>
                </a:solidFill>
              </a:rPr>
              <a:t> -  Watch</a:t>
            </a:r>
            <a:endParaRPr lang="fr-FR" sz="1400" dirty="0">
              <a:solidFill>
                <a:schemeClr val="bg1"/>
              </a:solidFill>
            </a:endParaRPr>
          </a:p>
          <a:p>
            <a:pPr lvl="1"/>
            <a:r>
              <a:rPr lang="fr-FR" sz="1400" dirty="0" err="1" smtClean="0">
                <a:solidFill>
                  <a:schemeClr val="bg1"/>
                </a:solidFill>
              </a:rPr>
              <a:t>Feb</a:t>
            </a:r>
            <a:r>
              <a:rPr lang="fr-FR" sz="1400" dirty="0" smtClean="0">
                <a:solidFill>
                  <a:schemeClr val="bg1"/>
                </a:solidFill>
              </a:rPr>
              <a:t> 20 - </a:t>
            </a:r>
            <a:r>
              <a:rPr lang="fr-FR" sz="1400" dirty="0">
                <a:solidFill>
                  <a:schemeClr val="bg1"/>
                </a:solidFill>
              </a:rPr>
              <a:t>M 6.3 </a:t>
            </a:r>
            <a:r>
              <a:rPr lang="fr-FR" sz="1400" dirty="0" smtClean="0">
                <a:solidFill>
                  <a:schemeClr val="bg1"/>
                </a:solidFill>
              </a:rPr>
              <a:t> -  </a:t>
            </a:r>
            <a:r>
              <a:rPr lang="fr-FR" sz="1400" dirty="0" err="1" smtClean="0">
                <a:solidFill>
                  <a:schemeClr val="bg1"/>
                </a:solidFill>
              </a:rPr>
              <a:t>Advisory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748" y="1122366"/>
            <a:ext cx="8121251" cy="57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5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8000">
              <a:schemeClr val="accent1">
                <a:lumMod val="45000"/>
                <a:lumOff val="55000"/>
              </a:schemeClr>
            </a:gs>
            <a:gs pos="56000">
              <a:schemeClr val="accent1">
                <a:lumMod val="45000"/>
                <a:lumOff val="55000"/>
              </a:schemeClr>
            </a:gs>
            <a:gs pos="95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9" y="1241142"/>
            <a:ext cx="6777482" cy="50292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6188" y="161292"/>
            <a:ext cx="1283121" cy="71072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520473" y="5211712"/>
            <a:ext cx="45488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In some </a:t>
            </a:r>
            <a:r>
              <a:rPr lang="it-IT" dirty="0" err="1" smtClean="0"/>
              <a:t>countries</a:t>
            </a:r>
            <a:r>
              <a:rPr lang="it-IT" dirty="0" smtClean="0"/>
              <a:t> (e.g. </a:t>
            </a:r>
            <a:r>
              <a:rPr lang="it-IT" dirty="0" err="1" smtClean="0"/>
              <a:t>Italy</a:t>
            </a:r>
            <a:r>
              <a:rPr lang="it-IT" dirty="0" smtClean="0"/>
              <a:t>) the TSUMAPS-NEAM S-PTHA </a:t>
            </a:r>
            <a:r>
              <a:rPr lang="it-IT" dirty="0" err="1" smtClean="0"/>
              <a:t>were</a:t>
            </a:r>
            <a:r>
              <a:rPr lang="it-IT" dirty="0" smtClean="0"/>
              <a:t> </a:t>
            </a:r>
            <a:r>
              <a:rPr lang="it-IT" dirty="0" err="1" smtClean="0"/>
              <a:t>used</a:t>
            </a:r>
            <a:r>
              <a:rPr lang="it-IT" dirty="0" smtClean="0"/>
              <a:t> to </a:t>
            </a:r>
            <a:r>
              <a:rPr lang="it-IT" dirty="0" err="1" smtClean="0"/>
              <a:t>define</a:t>
            </a:r>
            <a:r>
              <a:rPr lang="it-IT" dirty="0" smtClean="0"/>
              <a:t> the </a:t>
            </a:r>
            <a:r>
              <a:rPr lang="it-IT" dirty="0" err="1" smtClean="0"/>
              <a:t>inundation</a:t>
            </a:r>
            <a:r>
              <a:rPr lang="it-IT" dirty="0" smtClean="0"/>
              <a:t> </a:t>
            </a:r>
            <a:r>
              <a:rPr lang="it-IT" dirty="0" err="1" smtClean="0"/>
              <a:t>zones</a:t>
            </a:r>
            <a:r>
              <a:rPr lang="it-IT" dirty="0" smtClean="0"/>
              <a:t>.</a:t>
            </a:r>
          </a:p>
          <a:p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approaches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regional</a:t>
            </a:r>
            <a:r>
              <a:rPr lang="it-IT" dirty="0" smtClean="0"/>
              <a:t> / </a:t>
            </a:r>
            <a:r>
              <a:rPr lang="it-IT" dirty="0" err="1" smtClean="0"/>
              <a:t>local</a:t>
            </a:r>
            <a:r>
              <a:rPr lang="it-IT" dirty="0" smtClean="0"/>
              <a:t> scale are </a:t>
            </a:r>
            <a:r>
              <a:rPr lang="it-IT" dirty="0" err="1" smtClean="0"/>
              <a:t>being</a:t>
            </a:r>
            <a:r>
              <a:rPr lang="it-IT" dirty="0" smtClean="0"/>
              <a:t> </a:t>
            </a:r>
            <a:r>
              <a:rPr lang="it-IT" dirty="0" err="1" smtClean="0"/>
              <a:t>adopted</a:t>
            </a:r>
            <a:r>
              <a:rPr lang="it-IT" dirty="0" smtClean="0"/>
              <a:t> (e.g. France, Larnaca/Cyprus)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62000" y="287242"/>
            <a:ext cx="9871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S-PTHA </a:t>
            </a:r>
            <a:r>
              <a:rPr lang="it-IT" sz="3200" dirty="0" err="1" smtClean="0"/>
              <a:t>assessment</a:t>
            </a:r>
            <a:r>
              <a:rPr lang="it-IT" sz="3200" dirty="0" smtClean="0"/>
              <a:t> </a:t>
            </a:r>
            <a:r>
              <a:rPr lang="it-IT" sz="3200" dirty="0" err="1" smtClean="0"/>
              <a:t>at</a:t>
            </a:r>
            <a:r>
              <a:rPr lang="it-IT" sz="3200" dirty="0" smtClean="0"/>
              <a:t> </a:t>
            </a:r>
            <a:r>
              <a:rPr lang="it-IT" sz="3200" dirty="0" err="1" smtClean="0"/>
              <a:t>various</a:t>
            </a:r>
            <a:r>
              <a:rPr lang="it-IT" sz="3200" dirty="0" smtClean="0"/>
              <a:t> </a:t>
            </a:r>
            <a:r>
              <a:rPr lang="it-IT" sz="3200" dirty="0" err="1" smtClean="0"/>
              <a:t>scales</a:t>
            </a:r>
            <a:r>
              <a:rPr lang="it-IT" sz="3200" dirty="0" smtClean="0"/>
              <a:t> (global to </a:t>
            </a:r>
            <a:r>
              <a:rPr lang="it-IT" sz="3200" dirty="0" err="1" smtClean="0"/>
              <a:t>local</a:t>
            </a:r>
            <a:r>
              <a:rPr lang="it-IT" sz="3200" dirty="0" smtClean="0"/>
              <a:t>)</a:t>
            </a:r>
            <a:endParaRPr lang="it-IT" sz="3200" dirty="0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xmlns="" id="{B9563884-FC1A-02CA-F39E-AF0A565B10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8070465" y="1241142"/>
            <a:ext cx="2733487" cy="384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8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29000">
              <a:schemeClr val="accent1">
                <a:lumMod val="45000"/>
                <a:lumOff val="55000"/>
              </a:schemeClr>
            </a:gs>
            <a:gs pos="44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2;p23"/>
          <p:cNvSpPr txBox="1"/>
          <p:nvPr/>
        </p:nvSpPr>
        <p:spPr>
          <a:xfrm>
            <a:off x="-1" y="0"/>
            <a:ext cx="1032986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b="1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BIG CHALLENGE: </a:t>
            </a:r>
            <a:r>
              <a:rPr lang="pt-PT" sz="3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PROBABILISTIC</a:t>
            </a:r>
            <a:r>
              <a:rPr lang="pt-PT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3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TSUNAMI FORECAST</a:t>
            </a:r>
            <a:endParaRPr sz="1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153;p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0271" y="68038"/>
            <a:ext cx="1150189" cy="6382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54;p23"/>
          <p:cNvSpPr txBox="1"/>
          <p:nvPr/>
        </p:nvSpPr>
        <p:spPr>
          <a:xfrm>
            <a:off x="232921" y="615513"/>
            <a:ext cx="325511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2023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February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6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Mw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7.8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earthquake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was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first</a:t>
            </a:r>
            <a:r>
              <a:rPr lang="pt-PT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event</a:t>
            </a:r>
            <a:r>
              <a:rPr lang="pt-PT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pt-PT" sz="1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have</a:t>
            </a:r>
            <a:r>
              <a:rPr lang="pt-PT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triggered</a:t>
            </a:r>
            <a:r>
              <a:rPr lang="pt-PT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pt-PT" sz="1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basin-wide</a:t>
            </a:r>
            <a:r>
              <a:rPr lang="pt-PT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</a:t>
            </a:r>
            <a:r>
              <a:rPr lang="pt-PT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level</a:t>
            </a:r>
            <a:r>
              <a:rPr lang="pt-PT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pt-PT" sz="1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</a:t>
            </a:r>
            <a:r>
              <a:rPr lang="pt-PT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for </a:t>
            </a:r>
            <a:r>
              <a:rPr lang="pt-PT" sz="1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pt-PT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Mediterranean</a:t>
            </a:r>
            <a:r>
              <a:rPr lang="pt-PT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</a:t>
            </a:r>
            <a:r>
              <a:rPr lang="pt-PT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  <p:pic>
        <p:nvPicPr>
          <p:cNvPr id="6" name="Google Shape;155;p23" descr="Fig. 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565" y="1600398"/>
            <a:ext cx="2889102" cy="23098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156;p23"/>
          <p:cNvGrpSpPr/>
          <p:nvPr/>
        </p:nvGrpSpPr>
        <p:grpSpPr>
          <a:xfrm>
            <a:off x="3611881" y="3685735"/>
            <a:ext cx="4014869" cy="2729750"/>
            <a:chOff x="3611881" y="3685735"/>
            <a:chExt cx="4014869" cy="2729750"/>
          </a:xfrm>
        </p:grpSpPr>
        <p:pic>
          <p:nvPicPr>
            <p:cNvPr id="8" name="Google Shape;157;p2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11881" y="4219698"/>
              <a:ext cx="4014869" cy="21957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158;p23"/>
            <p:cNvSpPr/>
            <p:nvPr/>
          </p:nvSpPr>
          <p:spPr>
            <a:xfrm>
              <a:off x="5556738" y="3685735"/>
              <a:ext cx="267287" cy="502414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" name="Google Shape;159;p23"/>
          <p:cNvGrpSpPr/>
          <p:nvPr/>
        </p:nvGrpSpPr>
        <p:grpSpPr>
          <a:xfrm>
            <a:off x="7730285" y="3426584"/>
            <a:ext cx="4349271" cy="3293219"/>
            <a:chOff x="7730285" y="3426584"/>
            <a:chExt cx="4349271" cy="3293219"/>
          </a:xfrm>
        </p:grpSpPr>
        <p:pic>
          <p:nvPicPr>
            <p:cNvPr id="11" name="Google Shape;160;p23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30285" y="4117809"/>
              <a:ext cx="4349271" cy="26019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61;p23"/>
            <p:cNvSpPr/>
            <p:nvPr/>
          </p:nvSpPr>
          <p:spPr>
            <a:xfrm>
              <a:off x="9719092" y="3426584"/>
              <a:ext cx="267287" cy="502414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162;p23"/>
          <p:cNvSpPr txBox="1"/>
          <p:nvPr/>
        </p:nvSpPr>
        <p:spPr>
          <a:xfrm>
            <a:off x="80287" y="4042596"/>
            <a:ext cx="3250667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80990" marR="0" lvl="0" indent="-38099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response to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tsunami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warning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trains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were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stopped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different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locations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 Southern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Italy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several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hours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evacuation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some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coastal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areas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was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enforced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dirty="0"/>
          </a:p>
          <a:p>
            <a:pPr marL="380990" marR="0" lvl="0" indent="-38099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However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relatively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small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tsunami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was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recorded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Turkish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close-by</a:t>
            </a:r>
            <a:r>
              <a:rPr lang="pt-PT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tide-gauges</a:t>
            </a:r>
            <a:r>
              <a:rPr lang="pt-PT" sz="14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Eastern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Mediterranean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maximum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recorded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amplitude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less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</a:t>
            </a:r>
            <a:r>
              <a:rPr lang="pt-PT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50 cm. </a:t>
            </a:r>
            <a:endParaRPr dirty="0"/>
          </a:p>
        </p:txBody>
      </p:sp>
      <p:grpSp>
        <p:nvGrpSpPr>
          <p:cNvPr id="14" name="Google Shape;163;p23"/>
          <p:cNvGrpSpPr/>
          <p:nvPr/>
        </p:nvGrpSpPr>
        <p:grpSpPr>
          <a:xfrm>
            <a:off x="3684834" y="775520"/>
            <a:ext cx="3914374" cy="2757984"/>
            <a:chOff x="3684834" y="775520"/>
            <a:chExt cx="3914374" cy="2757984"/>
          </a:xfrm>
        </p:grpSpPr>
        <p:grpSp>
          <p:nvGrpSpPr>
            <p:cNvPr id="15" name="Google Shape;164;p23"/>
            <p:cNvGrpSpPr/>
            <p:nvPr/>
          </p:nvGrpSpPr>
          <p:grpSpPr>
            <a:xfrm>
              <a:off x="3684834" y="1031777"/>
              <a:ext cx="3914374" cy="2501727"/>
              <a:chOff x="3684834" y="1031777"/>
              <a:chExt cx="3914374" cy="2501727"/>
            </a:xfrm>
          </p:grpSpPr>
          <p:pic>
            <p:nvPicPr>
              <p:cNvPr id="17" name="Google Shape;165;p23"/>
              <p:cNvPicPr preferRelativeResize="0"/>
              <p:nvPr/>
            </p:nvPicPr>
            <p:blipFill rotWithShape="1"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84834" y="1031777"/>
                <a:ext cx="3914374" cy="250172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" name="Google Shape;166;p23"/>
              <p:cNvSpPr/>
              <p:nvPr/>
            </p:nvSpPr>
            <p:spPr>
              <a:xfrm>
                <a:off x="4161956" y="2831848"/>
                <a:ext cx="319835" cy="202482"/>
              </a:xfrm>
              <a:prstGeom prst="ellipse">
                <a:avLst/>
              </a:prstGeom>
              <a:noFill/>
              <a:ln w="127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67;p23"/>
              <p:cNvSpPr/>
              <p:nvPr/>
            </p:nvSpPr>
            <p:spPr>
              <a:xfrm>
                <a:off x="3708935" y="2140590"/>
                <a:ext cx="319835" cy="202482"/>
              </a:xfrm>
              <a:prstGeom prst="ellipse">
                <a:avLst/>
              </a:prstGeom>
              <a:noFill/>
              <a:ln w="127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68;p23"/>
              <p:cNvSpPr/>
              <p:nvPr/>
            </p:nvSpPr>
            <p:spPr>
              <a:xfrm>
                <a:off x="4641708" y="2366802"/>
                <a:ext cx="651971" cy="407646"/>
              </a:xfrm>
              <a:prstGeom prst="ellipse">
                <a:avLst/>
              </a:prstGeom>
              <a:noFill/>
              <a:ln w="127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69;p23"/>
              <p:cNvSpPr/>
              <p:nvPr/>
            </p:nvSpPr>
            <p:spPr>
              <a:xfrm>
                <a:off x="6524500" y="2782648"/>
                <a:ext cx="651971" cy="321464"/>
              </a:xfrm>
              <a:prstGeom prst="ellipse">
                <a:avLst/>
              </a:prstGeom>
              <a:noFill/>
              <a:ln w="127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70;p23"/>
            <p:cNvSpPr txBox="1"/>
            <p:nvPr/>
          </p:nvSpPr>
          <p:spPr>
            <a:xfrm>
              <a:off x="4852058" y="775520"/>
              <a:ext cx="140936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Decision Matrix</a:t>
              </a:r>
              <a:endParaRPr/>
            </a:p>
          </p:txBody>
        </p:sp>
      </p:grpSp>
      <p:grpSp>
        <p:nvGrpSpPr>
          <p:cNvPr id="22" name="Google Shape;171;p23"/>
          <p:cNvGrpSpPr/>
          <p:nvPr/>
        </p:nvGrpSpPr>
        <p:grpSpPr>
          <a:xfrm>
            <a:off x="7836581" y="1031777"/>
            <a:ext cx="4242975" cy="1783671"/>
            <a:chOff x="7836581" y="1031777"/>
            <a:chExt cx="4242975" cy="1783671"/>
          </a:xfrm>
        </p:grpSpPr>
        <p:pic>
          <p:nvPicPr>
            <p:cNvPr id="23" name="Google Shape;172;p23"/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6581" y="1031777"/>
              <a:ext cx="4242975" cy="17836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173;p23"/>
            <p:cNvSpPr/>
            <p:nvPr/>
          </p:nvSpPr>
          <p:spPr>
            <a:xfrm>
              <a:off x="8092440" y="2057400"/>
              <a:ext cx="3703320" cy="285672"/>
            </a:xfrm>
            <a:prstGeom prst="rect">
              <a:avLst/>
            </a:prstGeom>
            <a:solidFill>
              <a:srgbClr val="FF0000">
                <a:alpha val="49803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084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29000">
              <a:schemeClr val="accent1">
                <a:lumMod val="45000"/>
                <a:lumOff val="55000"/>
              </a:schemeClr>
            </a:gs>
            <a:gs pos="44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9;p26"/>
          <p:cNvSpPr txBox="1"/>
          <p:nvPr/>
        </p:nvSpPr>
        <p:spPr>
          <a:xfrm>
            <a:off x="554689" y="37863"/>
            <a:ext cx="1002858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ONGOING ACTIVITIES: </a:t>
            </a:r>
            <a:r>
              <a:rPr lang="pt-PT" sz="3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SMART </a:t>
            </a:r>
            <a:r>
              <a:rPr lang="pt-PT" sz="32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CABLES IN THE ATLANTIC</a:t>
            </a:r>
            <a:endParaRPr sz="1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oogle Shape;210;p2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8169" y="0"/>
            <a:ext cx="1423831" cy="790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11;p2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500" y="2749848"/>
            <a:ext cx="6159701" cy="36045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12;p26"/>
          <p:cNvSpPr/>
          <p:nvPr/>
        </p:nvSpPr>
        <p:spPr>
          <a:xfrm>
            <a:off x="203712" y="605345"/>
            <a:ext cx="10194663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pt-PT" sz="24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New </a:t>
            </a:r>
            <a:r>
              <a:rPr lang="pt-PT" sz="24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Submarine</a:t>
            </a:r>
            <a:r>
              <a:rPr lang="pt-PT" sz="24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Cable Ring </a:t>
            </a:r>
            <a:r>
              <a:rPr lang="pt-PT" sz="24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connecting</a:t>
            </a:r>
            <a:r>
              <a:rPr lang="pt-PT" sz="24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Portugal </a:t>
            </a:r>
            <a:r>
              <a:rPr lang="pt-PT" sz="2400" b="1" i="0" u="none" strike="noStrike" cap="none" dirty="0" err="1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Mainland</a:t>
            </a:r>
            <a:r>
              <a:rPr lang="pt-PT" sz="2400" b="1" i="0" u="none" strike="noStrike" cap="none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-</a:t>
            </a:r>
            <a:r>
              <a:rPr lang="pt-PT" sz="2400" b="1" i="0" u="none" strike="noStrike" cap="none" dirty="0" err="1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Azores</a:t>
            </a:r>
            <a:r>
              <a:rPr lang="pt-PT" sz="2400" b="1" i="0" u="none" strike="noStrike" cap="none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-Madeira</a:t>
            </a:r>
            <a:endParaRPr sz="2400" b="1" i="0" u="none" strike="noStrike" cap="none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  <a:p>
            <a:pPr marL="285750" lvl="0" indent="-285750">
              <a:lnSpc>
                <a:spcPct val="150000"/>
              </a:lnSpc>
              <a:buClr>
                <a:srgbClr val="000000"/>
              </a:buClr>
              <a:buSzPts val="1800"/>
              <a:buFont typeface="Arial"/>
              <a:buChar char="•"/>
            </a:pPr>
            <a:r>
              <a:rPr lang="pt-PT" sz="2400" dirty="0" err="1">
                <a:solidFill>
                  <a:schemeClr val="dk1"/>
                </a:solidFill>
              </a:rPr>
              <a:t>O</a:t>
            </a:r>
            <a:r>
              <a:rPr lang="pt-PT" sz="2400" b="0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pportunity</a:t>
            </a:r>
            <a:r>
              <a:rPr lang="pt-PT" sz="2400" b="0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for a </a:t>
            </a:r>
            <a:r>
              <a:rPr lang="pt-PT" sz="24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SMART </a:t>
            </a:r>
            <a:r>
              <a:rPr lang="pt-PT" sz="2400" b="1" i="0" u="none" strike="noStrike" cap="none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system</a:t>
            </a:r>
            <a:r>
              <a:rPr lang="pt-PT" sz="24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(SMART </a:t>
            </a:r>
            <a:r>
              <a:rPr lang="pt-PT" sz="2400" b="1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CAM</a:t>
            </a:r>
            <a:r>
              <a:rPr lang="pt-PT" sz="24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) </a:t>
            </a:r>
            <a:r>
              <a:rPr lang="pt-PT" sz="2400" b="1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supported</a:t>
            </a:r>
            <a:r>
              <a:rPr lang="pt-PT" sz="24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400" b="1" dirty="0" err="1">
                <a:solidFill>
                  <a:schemeClr val="dk1"/>
                </a:solidFill>
                <a:ea typeface="Arial"/>
                <a:cs typeface="Arial"/>
                <a:sym typeface="Arial"/>
              </a:rPr>
              <a:t>by</a:t>
            </a:r>
            <a:r>
              <a:rPr lang="pt-PT" sz="2400" b="1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400" b="1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Portugal</a:t>
            </a:r>
          </a:p>
          <a:p>
            <a:pPr marL="285750" lvl="0" indent="-285750">
              <a:lnSpc>
                <a:spcPct val="150000"/>
              </a:lnSpc>
              <a:buClr>
                <a:srgbClr val="000000"/>
              </a:buClr>
              <a:buSzPts val="1800"/>
              <a:buFont typeface="Arial"/>
              <a:buChar char="•"/>
            </a:pPr>
            <a:r>
              <a:rPr lang="pt-PT" sz="2400" b="1" i="0" u="none" strike="noStrike" cap="none" dirty="0" err="1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Operational</a:t>
            </a:r>
            <a:r>
              <a:rPr lang="pt-PT" sz="2400" b="1" i="0" u="none" strike="noStrike" cap="none" dirty="0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 </a:t>
            </a:r>
            <a:r>
              <a:rPr lang="pt-PT" sz="2400" b="1" i="0" u="none" strike="noStrike" cap="none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in 2025-2026</a:t>
            </a:r>
            <a:endParaRPr sz="2400"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6" name="Google Shape;213;p2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777" y="2749839"/>
            <a:ext cx="5435999" cy="233241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14;p26"/>
          <p:cNvSpPr txBox="1"/>
          <p:nvPr/>
        </p:nvSpPr>
        <p:spPr>
          <a:xfrm>
            <a:off x="6538989" y="5082257"/>
            <a:ext cx="3877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100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Timeline</a:t>
            </a:r>
            <a:r>
              <a:rPr lang="pt-PT" sz="2100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100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pt-PT" sz="2100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1755-like tsunami </a:t>
            </a:r>
            <a:r>
              <a:rPr lang="pt-PT" sz="2100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propagation</a:t>
            </a:r>
            <a:r>
              <a:rPr lang="pt-PT" sz="2100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in NE </a:t>
            </a:r>
            <a:r>
              <a:rPr lang="pt-PT" sz="2100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Atlantic</a:t>
            </a:r>
            <a:endParaRPr sz="2100" dirty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4;p26"/>
          <p:cNvSpPr txBox="1"/>
          <p:nvPr/>
        </p:nvSpPr>
        <p:spPr>
          <a:xfrm>
            <a:off x="8314200" y="6100472"/>
            <a:ext cx="3877800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100" b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pt-PT" sz="2100" b="1" dirty="0" err="1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courtesy</a:t>
            </a:r>
            <a:r>
              <a:rPr lang="pt-PT" sz="2100" b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PT" sz="2100" b="1" dirty="0" err="1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pt-PT" sz="2100" b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IPMA, Portugal)</a:t>
            </a:r>
            <a:endParaRPr sz="2100" b="1" dirty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722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20000">
              <a:schemeClr val="accent1">
                <a:lumMod val="45000"/>
                <a:lumOff val="55000"/>
              </a:schemeClr>
            </a:gs>
            <a:gs pos="29000">
              <a:schemeClr val="accent1">
                <a:lumMod val="45000"/>
                <a:lumOff val="55000"/>
              </a:schemeClr>
            </a:gs>
            <a:gs pos="44000">
              <a:schemeClr val="accent1">
                <a:lumMod val="30000"/>
                <a:lumOff val="70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 descr="Immagine che contiene testo, mappa, diagramma, linea&#10;&#10;Descrizione generata automaticamente">
            <a:extLst>
              <a:ext uri="{FF2B5EF4-FFF2-40B4-BE49-F238E27FC236}">
                <a16:creationId xmlns="" xmlns:a16="http://schemas.microsoft.com/office/drawing/2014/main" id="{31EA36B8-8025-C784-020B-4DCD091BE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71043"/>
            <a:ext cx="5723243" cy="4313936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="" xmlns:a16="http://schemas.microsoft.com/office/drawing/2014/main" id="{E348FA24-3F9F-66E5-CB4A-40B2C76FB2CC}"/>
              </a:ext>
            </a:extLst>
          </p:cNvPr>
          <p:cNvSpPr txBox="1">
            <a:spLocks/>
          </p:cNvSpPr>
          <p:nvPr/>
        </p:nvSpPr>
        <p:spPr>
          <a:xfrm>
            <a:off x="-261801" y="370862"/>
            <a:ext cx="6671861" cy="741724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WESTERN IONIAN SEA INFRASTRUCTURE</a:t>
            </a:r>
          </a:p>
          <a:p>
            <a:r>
              <a:rPr lang="en-GB" sz="28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Deployed December 2023</a:t>
            </a:r>
            <a:endParaRPr lang="it-IT" sz="2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963" y="4861767"/>
            <a:ext cx="1625600" cy="736600"/>
          </a:xfrm>
          <a:prstGeom prst="rect">
            <a:avLst/>
          </a:prstGeom>
        </p:spPr>
      </p:pic>
      <p:pic>
        <p:nvPicPr>
          <p:cNvPr id="8" name="Segnaposto contenuto 4" descr="Immagine che contiene schermata, Policromia&#10;&#10;Descrizione generata automaticamente">
            <a:extLst>
              <a:ext uri="{FF2B5EF4-FFF2-40B4-BE49-F238E27FC236}">
                <a16:creationId xmlns="" xmlns:a16="http://schemas.microsoft.com/office/drawing/2014/main" id="{2FF98DF6-B535-90B4-17BB-286AE8E6B7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5551" y="770390"/>
            <a:ext cx="2951289" cy="1590929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9095013" y="965689"/>
            <a:ext cx="29155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>
                <a:latin typeface="Arial Narrow" panose="020B0606020202030204" pitchFamily="34" charset="0"/>
              </a:rPr>
              <a:t> </a:t>
            </a:r>
            <a:r>
              <a:rPr lang="en-GB" dirty="0" smtClean="0">
                <a:latin typeface="Arial Narrow" panose="020B0606020202030204" pitchFamily="34" charset="0"/>
              </a:rPr>
              <a:t>WEST </a:t>
            </a:r>
            <a:r>
              <a:rPr lang="en-GB" dirty="0">
                <a:latin typeface="Arial Narrow" panose="020B0606020202030204" pitchFamily="34" charset="0"/>
              </a:rPr>
              <a:t>COAST, </a:t>
            </a:r>
            <a:r>
              <a:rPr lang="en-GB" dirty="0" smtClean="0">
                <a:latin typeface="Arial Narrow" panose="020B0606020202030204" pitchFamily="34" charset="0"/>
              </a:rPr>
              <a:t>EASTERN HONSHU</a:t>
            </a:r>
            <a:r>
              <a:rPr lang="en-GB">
                <a:latin typeface="Arial Narrow" panose="020B0606020202030204" pitchFamily="34" charset="0"/>
              </a:rPr>
              <a:t>, </a:t>
            </a:r>
            <a:r>
              <a:rPr lang="en-GB" smtClean="0">
                <a:latin typeface="Arial Narrow" panose="020B0606020202030204" pitchFamily="34" charset="0"/>
              </a:rPr>
              <a:t>JAPAN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latin typeface="Arial Narrow" panose="020B0606020202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>
                <a:latin typeface="Arial Narrow" panose="020B0606020202030204" pitchFamily="34" charset="0"/>
              </a:rPr>
              <a:t> 01/01/2024 07:10  </a:t>
            </a:r>
            <a:r>
              <a:rPr lang="en-GB" dirty="0" err="1">
                <a:latin typeface="Arial Narrow" panose="020B0606020202030204" pitchFamily="34" charset="0"/>
              </a:rPr>
              <a:t>M</a:t>
            </a:r>
            <a:r>
              <a:rPr lang="en-GB" baseline="-25000" dirty="0" err="1">
                <a:latin typeface="Arial Narrow" panose="020B0606020202030204" pitchFamily="34" charset="0"/>
              </a:rPr>
              <a:t>wpd</a:t>
            </a:r>
            <a:r>
              <a:rPr lang="en-GB" dirty="0">
                <a:latin typeface="Arial Narrow" panose="020B0606020202030204" pitchFamily="34" charset="0"/>
              </a:rPr>
              <a:t> 7.4</a:t>
            </a:r>
          </a:p>
        </p:txBody>
      </p:sp>
      <p:pic>
        <p:nvPicPr>
          <p:cNvPr id="12" name="Google Shape;196;p25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8941" y="74683"/>
            <a:ext cx="1253706" cy="69570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/>
          <p:cNvSpPr txBox="1"/>
          <p:nvPr/>
        </p:nvSpPr>
        <p:spPr>
          <a:xfrm>
            <a:off x="2368446" y="6220918"/>
            <a:ext cx="3354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Courtesy</a:t>
            </a:r>
            <a:r>
              <a:rPr lang="it-IT" dirty="0" smtClean="0"/>
              <a:t> of G. Marinaro (INGV)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54636" y="2991541"/>
            <a:ext cx="1214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Mt. Etna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1647418" y="1565854"/>
            <a:ext cx="1214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smtClean="0">
                <a:solidFill>
                  <a:srgbClr val="002060"/>
                </a:solidFill>
              </a:rPr>
              <a:t>Sicily</a:t>
            </a:r>
            <a:endParaRPr lang="it-IT" sz="2400" dirty="0">
              <a:solidFill>
                <a:srgbClr val="00206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302177" y="1501655"/>
            <a:ext cx="1458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smtClean="0">
                <a:solidFill>
                  <a:srgbClr val="002060"/>
                </a:solidFill>
              </a:rPr>
              <a:t>Calabria</a:t>
            </a:r>
            <a:endParaRPr lang="it-IT" sz="2400" dirty="0">
              <a:solidFill>
                <a:srgbClr val="002060"/>
              </a:solidFill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727" y="2658992"/>
            <a:ext cx="4615835" cy="3283353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7000407" y="5784979"/>
            <a:ext cx="4601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INFN</a:t>
            </a:r>
            <a:r>
              <a:rPr lang="it-IT" dirty="0"/>
              <a:t> Km3NeT </a:t>
            </a:r>
            <a:r>
              <a:rPr lang="it-IT" dirty="0" err="1" smtClean="0"/>
              <a:t>Observatory</a:t>
            </a:r>
            <a:r>
              <a:rPr lang="it-IT" dirty="0" smtClean="0"/>
              <a:t> @ 3,500 m </a:t>
            </a:r>
            <a:r>
              <a:rPr lang="it-IT" dirty="0" err="1" smtClean="0"/>
              <a:t>depth</a:t>
            </a:r>
            <a:endParaRPr lang="it-IT" dirty="0" smtClean="0"/>
          </a:p>
          <a:p>
            <a:r>
              <a:rPr lang="it-IT" dirty="0" err="1" smtClean="0"/>
              <a:t>Trillium</a:t>
            </a:r>
            <a:r>
              <a:rPr lang="it-IT" dirty="0" smtClean="0"/>
              <a:t> 120s + </a:t>
            </a:r>
            <a:r>
              <a:rPr lang="it-IT" dirty="0" err="1" smtClean="0"/>
              <a:t>hydrophone</a:t>
            </a:r>
            <a:r>
              <a:rPr lang="it-IT" dirty="0" smtClean="0"/>
              <a:t> + P-T </a:t>
            </a:r>
            <a:r>
              <a:rPr lang="it-IT" dirty="0" err="1" smtClean="0"/>
              <a:t>sensor</a:t>
            </a:r>
            <a:r>
              <a:rPr lang="it-IT" dirty="0" smtClean="0"/>
              <a:t> (RBR)</a:t>
            </a:r>
          </a:p>
          <a:p>
            <a:r>
              <a:rPr lang="it-IT" dirty="0" err="1" smtClean="0"/>
              <a:t>Cabled</a:t>
            </a:r>
            <a:r>
              <a:rPr lang="it-IT" dirty="0" smtClean="0"/>
              <a:t> with </a:t>
            </a:r>
            <a:r>
              <a:rPr lang="it-IT" dirty="0" err="1" smtClean="0"/>
              <a:t>fiber</a:t>
            </a:r>
            <a:r>
              <a:rPr lang="it-IT" dirty="0" smtClean="0"/>
              <a:t> </a:t>
            </a:r>
            <a:r>
              <a:rPr lang="it-IT" dirty="0" err="1" smtClean="0"/>
              <a:t>optic</a:t>
            </a:r>
            <a:r>
              <a:rPr lang="it-IT" dirty="0" smtClean="0"/>
              <a:t> to </a:t>
            </a:r>
            <a:r>
              <a:rPr lang="it-IT" dirty="0" err="1" smtClean="0"/>
              <a:t>land</a:t>
            </a:r>
            <a:r>
              <a:rPr lang="it-IT" dirty="0" smtClean="0"/>
              <a:t> (100km)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978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theme/theme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14123</TotalTime>
  <Words>1060</Words>
  <Application>Microsoft Macintosh PowerPoint</Application>
  <PresentationFormat>Widescreen</PresentationFormat>
  <Paragraphs>143</Paragraphs>
  <Slides>16</Slides>
  <Notes>15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4" baseType="lpstr">
      <vt:lpstr>Arial Narrow</vt:lpstr>
      <vt:lpstr>Calibri</vt:lpstr>
      <vt:lpstr>Calibri Light</vt:lpstr>
      <vt:lpstr>Mangal</vt:lpstr>
      <vt:lpstr>Microsoft Sans Serif</vt:lpstr>
      <vt:lpstr>Wingdings</vt:lpstr>
      <vt:lpstr>Arial</vt:lpstr>
      <vt:lpstr>9_Custom Design</vt:lpstr>
      <vt:lpstr>Presentazione di PowerPoint</vt:lpstr>
      <vt:lpstr>The ICG/NEAMTWS Chair activities Feb. - Nov. 2024</vt:lpstr>
      <vt:lpstr>The ICG/NEAMTWS presentations Feb - Nov. 2024</vt:lpstr>
      <vt:lpstr>The ICG/NEAMTWS activities/advancements 2023-2024</vt:lpstr>
      <vt:lpstr>Events in the NEAM region in 2017-2024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Current and future projects in NEAM ICG</vt:lpstr>
      <vt:lpstr>Main areas of interest were: </vt:lpstr>
      <vt:lpstr>Presentazione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Chang Seng, Denis</dc:creator>
  <cp:lastModifiedBy>Utente di Microsoft Office</cp:lastModifiedBy>
  <cp:revision>331</cp:revision>
  <dcterms:created xsi:type="dcterms:W3CDTF">2023-04-09T12:47:38Z</dcterms:created>
  <dcterms:modified xsi:type="dcterms:W3CDTF">2024-11-26T08:56:23Z</dcterms:modified>
</cp:coreProperties>
</file>