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3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4.xml" ContentType="application/vnd.openxmlformats-officedocument.theme+xml"/>
  <Override PartName="/ppt/slideLayouts/slideLayout13.xml" ContentType="application/vnd.openxmlformats-officedocument.presentationml.slideLayout+xml"/>
  <Override PartName="/ppt/theme/theme5.xml" ContentType="application/vnd.openxmlformats-officedocument.theme+xml"/>
  <Override PartName="/ppt/slideLayouts/slideLayout14.xml" ContentType="application/vnd.openxmlformats-officedocument.presentationml.slideLayout+xml"/>
  <Override PartName="/ppt/theme/theme6.xml" ContentType="application/vnd.openxmlformats-officedocument.theme+xml"/>
  <Override PartName="/ppt/slideLayouts/slideLayout15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50" r:id="rId2"/>
    <p:sldMasterId id="2147483655" r:id="rId3"/>
    <p:sldMasterId id="2147483658" r:id="rId4"/>
    <p:sldMasterId id="2147483665" r:id="rId5"/>
    <p:sldMasterId id="2147483667" r:id="rId6"/>
    <p:sldMasterId id="2147483669" r:id="rId7"/>
  </p:sldMasterIdLst>
  <p:notesMasterIdLst>
    <p:notesMasterId r:id="rId22"/>
  </p:notesMasterIdLst>
  <p:sldIdLst>
    <p:sldId id="256" r:id="rId8"/>
    <p:sldId id="258" r:id="rId9"/>
    <p:sldId id="270" r:id="rId10"/>
    <p:sldId id="380" r:id="rId11"/>
    <p:sldId id="386" r:id="rId12"/>
    <p:sldId id="385" r:id="rId13"/>
    <p:sldId id="273" r:id="rId14"/>
    <p:sldId id="384" r:id="rId15"/>
    <p:sldId id="379" r:id="rId16"/>
    <p:sldId id="278" r:id="rId17"/>
    <p:sldId id="349" r:id="rId18"/>
    <p:sldId id="371" r:id="rId19"/>
    <p:sldId id="275" r:id="rId20"/>
    <p:sldId id="268" r:id="rId21"/>
  </p:sldIdLst>
  <p:sldSz cx="12192000" cy="6858000"/>
  <p:notesSz cx="6858000" cy="9144000"/>
  <p:embeddedFontLst>
    <p:embeddedFont>
      <p:font typeface="Century Gothic" panose="020B0502020202020204" pitchFamily="34" charset="0"/>
      <p:regular r:id="rId23"/>
      <p:bold r:id="rId24"/>
      <p:italic r:id="rId25"/>
      <p:boldItalic r:id="rId26"/>
    </p:embeddedFont>
    <p:embeddedFont>
      <p:font typeface="Open Sans" panose="020B0606030504020204" pitchFamily="34" charset="0"/>
      <p:regular r:id="rId27"/>
      <p:bold r:id="rId28"/>
      <p:italic r:id="rId29"/>
      <p:boldItalic r:id="rId30"/>
    </p:embeddedFont>
    <p:embeddedFont>
      <p:font typeface="Roboto" panose="02000000000000000000" pitchFamily="2" charset="0"/>
      <p:regular r:id="rId31"/>
      <p:bold r:id="rId32"/>
      <p:italic r:id="rId33"/>
      <p:boldItalic r:id="rId34"/>
    </p:embeddedFont>
    <p:embeddedFont>
      <p:font typeface="Rockwell" panose="02060603020205020403" pitchFamily="18" charset="0"/>
      <p:regular r:id="rId35"/>
      <p:bold r:id="rId36"/>
      <p:italic r:id="rId37"/>
      <p:boldItalic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101"/>
    <p:restoredTop sz="68921"/>
  </p:normalViewPr>
  <p:slideViewPr>
    <p:cSldViewPr snapToGrid="0">
      <p:cViewPr varScale="1">
        <p:scale>
          <a:sx n="40" d="100"/>
          <a:sy n="40" d="100"/>
        </p:scale>
        <p:origin x="144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font" Target="fonts/font4.fntdata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font" Target="fonts/font12.fntdata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font" Target="fonts/font7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font" Target="fonts/font9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6" name="Google Shape;15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10</a:t>
            </a:fld>
            <a:endParaRPr lang="en-US" sz="1200" b="0" i="0" u="none" strike="noStrike" cap="none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34779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12" name="Google Shape;21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16" name="Google Shape;21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TR" dirty="0"/>
              <a:t>DESIGN-1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F329EF-1799-6249-BE0A-C28E074851C8}" type="slidenum">
              <a:rPr lang="en-TR" smtClean="0"/>
              <a:t>5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4543945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937646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623323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Title Slide">
  <p:cSld name="16_Title Slide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41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7661409" y="1881352"/>
            <a:ext cx="3490842" cy="3531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Title Slide">
  <p:cSld name="17_Title Slide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42"/>
          <p:cNvPicPr preferRelativeResize="0"/>
          <p:nvPr/>
        </p:nvPicPr>
        <p:blipFill rotWithShape="1">
          <a:blip r:embed="rId2"/>
          <a:srcRect l="-9850" t="-943" r="-1"/>
          <a:stretch>
            <a:fillRect/>
          </a:stretch>
        </p:blipFill>
        <p:spPr>
          <a:xfrm>
            <a:off x="7338429" y="1779105"/>
            <a:ext cx="3970734" cy="3977470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42"/>
          <p:cNvSpPr txBox="1"/>
          <p:nvPr/>
        </p:nvSpPr>
        <p:spPr>
          <a:xfrm>
            <a:off x="9045603" y="635634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rPr>
              <a:t>‹#›</a:t>
            </a:fld>
            <a:endParaRPr sz="1200">
              <a:solidFill>
                <a:srgbClr val="888888"/>
              </a:solidFill>
              <a:latin typeface="Roboto" panose="02000000000000000000"/>
              <a:ea typeface="Roboto" panose="02000000000000000000"/>
              <a:cs typeface="Roboto" panose="02000000000000000000"/>
              <a:sym typeface="Roboto" panose="0200000000000000000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34"/>
          <p:cNvSpPr txBox="1">
            <a:spLocks noGrp="1"/>
          </p:cNvSpPr>
          <p:nvPr>
            <p:ph type="title"/>
          </p:nvPr>
        </p:nvSpPr>
        <p:spPr>
          <a:xfrm>
            <a:off x="838201" y="3651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4"/>
          <p:cNvSpPr txBox="1"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600" lvl="0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219200" lvl="1" indent="-457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828165" lvl="2" indent="-457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437765" lvl="3" indent="-457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047365" lvl="4" indent="-457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3656965" lvl="5" indent="-457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5930" lvl="6" indent="-457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5530" lvl="7" indent="-457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5130" lvl="8" indent="-457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3" name="Google Shape;73;p3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4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3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9pPr>
          </a:lstStyle>
          <a:p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5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 panose="020F0502020204030204"/>
              <a:buNone/>
              <a:defRPr sz="4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33"/>
          <p:cNvSpPr/>
          <p:nvPr/>
        </p:nvSpPr>
        <p:spPr>
          <a:xfrm>
            <a:off x="0" y="0"/>
            <a:ext cx="2396836" cy="685800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36" name="Google Shape;36;p33"/>
          <p:cNvSpPr/>
          <p:nvPr/>
        </p:nvSpPr>
        <p:spPr>
          <a:xfrm rot="5400000">
            <a:off x="1412796" y="3379881"/>
            <a:ext cx="2423422" cy="9823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5000" tIns="65000" rIns="65000" bIns="650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8"/>
          <p:cNvSpPr txBox="1"/>
          <p:nvPr/>
        </p:nvSpPr>
        <p:spPr>
          <a:xfrm>
            <a:off x="2596056" y="268757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 panose="020F0502020204030204"/>
              <a:buNone/>
            </a:pPr>
            <a:endParaRPr sz="4400" b="1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oogle Shape;40;p39"/>
          <p:cNvPicPr preferRelativeResize="0"/>
          <p:nvPr/>
        </p:nvPicPr>
        <p:blipFill rotWithShape="1">
          <a:blip r:embed="rId2"/>
          <a:srcRect l="26151" t="6791" r="23338" b="13839"/>
          <a:stretch>
            <a:fillRect/>
          </a:stretch>
        </p:blipFill>
        <p:spPr>
          <a:xfrm>
            <a:off x="6204857" y="0"/>
            <a:ext cx="5987143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41;p39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10622621" y="5349548"/>
            <a:ext cx="1495758" cy="1437388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Google Shape;42;p39"/>
          <p:cNvSpPr/>
          <p:nvPr/>
        </p:nvSpPr>
        <p:spPr>
          <a:xfrm rot="10800000">
            <a:off x="1790483" y="1302602"/>
            <a:ext cx="2423422" cy="9823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5000" tIns="65000" rIns="65000" bIns="650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</a:lstStyle>
          <a:p>
            <a:pPr lvl="0"/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80134" y="6400800"/>
            <a:ext cx="5956386" cy="276228"/>
          </a:xfrm>
        </p:spPr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8230163" y="6400800"/>
            <a:ext cx="1549062" cy="276228"/>
          </a:xfrm>
        </p:spPr>
        <p:txBody>
          <a:bodyPr/>
          <a:lstStyle/>
          <a:p>
            <a:fld id="{A43FAFC5-F11C-4205-99FD-FC66DAA2AE2D}" type="datetime1">
              <a:rPr lang="en-US" smtClean="0"/>
              <a:t>11/25/2024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59432" y="6400800"/>
            <a:ext cx="1067079" cy="276228"/>
          </a:xfrm>
        </p:spPr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D0169D-BAAE-CF65-9CC7-F1687D8305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T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8C89F0-BD4A-B8EC-0B0F-DFB8A7DE5A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T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2B20AD-B098-171C-1158-8EF641BA11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E5C74-F85F-024A-98DC-225D1AD342ED}" type="datetimeFigureOut">
              <a:rPr lang="en-TR" smtClean="0"/>
              <a:t>11/25/2024</a:t>
            </a:fld>
            <a:endParaRPr lang="en-T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B119B9-EBB8-A6CC-A648-0DDAFF441C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051905-26D3-7235-6D4E-409E324F9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A1642-F352-1F40-BEC6-E367BDD7ACBA}" type="slidenum">
              <a:rPr lang="en-TR" smtClean="0"/>
              <a:t>‹#›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31899107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1_Title Slide">
  <p:cSld name="21_Title Slide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20"/>
          <p:cNvSpPr/>
          <p:nvPr/>
        </p:nvSpPr>
        <p:spPr>
          <a:xfrm>
            <a:off x="5988818" y="0"/>
            <a:ext cx="6203182" cy="6962503"/>
          </a:xfrm>
          <a:prstGeom prst="rect">
            <a:avLst/>
          </a:prstGeom>
          <a:solidFill>
            <a:srgbClr val="183254"/>
          </a:solidFill>
          <a:ln w="12700" cap="flat" cmpd="sng">
            <a:solidFill>
              <a:srgbClr val="1F476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5000" tIns="65000" rIns="65000" bIns="650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 panose="020F0502020204030204"/>
              <a:buNone/>
            </a:pPr>
            <a:endParaRPr sz="2400" b="0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49" name="Google Shape;49;p20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10575486" y="136525"/>
            <a:ext cx="1495758" cy="14373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2_Title Slide">
  <p:cSld name="22_Title Slide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Title Slide">
  <p:cSld name="8_Title Slide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40"/>
          <p:cNvPicPr preferRelativeResize="0"/>
          <p:nvPr/>
        </p:nvPicPr>
        <p:blipFill rotWithShape="1">
          <a:blip r:embed="rId2"/>
          <a:srcRect l="2893" t="50353" r="5606" b="36489"/>
          <a:stretch>
            <a:fillRect/>
          </a:stretch>
        </p:blipFill>
        <p:spPr>
          <a:xfrm>
            <a:off x="-10510" y="6148552"/>
            <a:ext cx="12225126" cy="709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.pn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12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4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11" name="Google Shape;11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12" name="Google Shape;12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  <p:pic>
        <p:nvPicPr>
          <p:cNvPr id="13" name="Google Shape;13;p15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10071544" y="216362"/>
            <a:ext cx="1999700" cy="951923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15"/>
          <p:cNvSpPr/>
          <p:nvPr/>
        </p:nvSpPr>
        <p:spPr>
          <a:xfrm rot="5400000">
            <a:off x="1721007" y="3812568"/>
            <a:ext cx="1639614" cy="11048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5000" tIns="65000" rIns="65000" bIns="650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5" name="Google Shape;15;p15"/>
          <p:cNvSpPr/>
          <p:nvPr/>
        </p:nvSpPr>
        <p:spPr>
          <a:xfrm>
            <a:off x="0" y="-7428"/>
            <a:ext cx="12192000" cy="6858000"/>
          </a:xfrm>
          <a:prstGeom prst="rect">
            <a:avLst/>
          </a:prstGeom>
          <a:solidFill>
            <a:srgbClr val="0069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16" name="Google Shape;16;p15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1548951" y="2025894"/>
            <a:ext cx="2920169" cy="2806212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15"/>
          <p:cNvSpPr/>
          <p:nvPr/>
        </p:nvSpPr>
        <p:spPr>
          <a:xfrm rot="5400000">
            <a:off x="4884289" y="3379881"/>
            <a:ext cx="2423422" cy="9823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5000" tIns="65000" rIns="65000" bIns="650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21" name="Google Shape;21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22" name="Google Shape;22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  <p:pic>
        <p:nvPicPr>
          <p:cNvPr id="23" name="Google Shape;23;p17"/>
          <p:cNvPicPr preferRelativeResize="0"/>
          <p:nvPr/>
        </p:nvPicPr>
        <p:blipFill rotWithShape="1">
          <a:blip r:embed="rId7"/>
          <a:srcRect/>
          <a:stretch>
            <a:fillRect/>
          </a:stretch>
        </p:blipFill>
        <p:spPr>
          <a:xfrm>
            <a:off x="10071544" y="216362"/>
            <a:ext cx="1999700" cy="951923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17"/>
          <p:cNvSpPr/>
          <p:nvPr/>
        </p:nvSpPr>
        <p:spPr>
          <a:xfrm rot="5400000">
            <a:off x="1721007" y="3812568"/>
            <a:ext cx="1639614" cy="11048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5000" tIns="65000" rIns="65000" bIns="650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5" name="Google Shape;25;p1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69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26" name="Google Shape;26;p17"/>
          <p:cNvPicPr preferRelativeResize="0"/>
          <p:nvPr/>
        </p:nvPicPr>
        <p:blipFill rotWithShape="1">
          <a:blip r:embed="rId8"/>
          <a:srcRect/>
          <a:stretch>
            <a:fillRect/>
          </a:stretch>
        </p:blipFill>
        <p:spPr>
          <a:xfrm>
            <a:off x="10575486" y="136525"/>
            <a:ext cx="1495758" cy="1437388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71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Google Shape;44;p19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10301949" y="362662"/>
            <a:ext cx="1692368" cy="805623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45;p19"/>
          <p:cNvSpPr/>
          <p:nvPr/>
        </p:nvSpPr>
        <p:spPr>
          <a:xfrm rot="10800000">
            <a:off x="518275" y="1074002"/>
            <a:ext cx="2423422" cy="98238"/>
          </a:xfrm>
          <a:prstGeom prst="rect">
            <a:avLst/>
          </a:prstGeom>
          <a:solidFill>
            <a:srgbClr val="0069B4"/>
          </a:solidFill>
          <a:ln>
            <a:noFill/>
          </a:ln>
        </p:spPr>
        <p:txBody>
          <a:bodyPr spcFirstLastPara="1" wrap="square" lIns="65000" tIns="65000" rIns="65000" bIns="650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46" name="Google Shape;46;p19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10575486" y="152363"/>
            <a:ext cx="1495758" cy="1405711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6" r:id="rId1"/>
    <p:sldLayoutId id="2147483657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21"/>
          <p:cNvSpPr/>
          <p:nvPr/>
        </p:nvSpPr>
        <p:spPr>
          <a:xfrm rot="10800000">
            <a:off x="518275" y="1074002"/>
            <a:ext cx="2423422" cy="98238"/>
          </a:xfrm>
          <a:prstGeom prst="rect">
            <a:avLst/>
          </a:prstGeom>
          <a:solidFill>
            <a:srgbClr val="0069B4"/>
          </a:solidFill>
          <a:ln>
            <a:noFill/>
          </a:ln>
        </p:spPr>
        <p:txBody>
          <a:bodyPr spcFirstLastPara="1" wrap="square" lIns="65000" tIns="65000" rIns="65000" bIns="650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Roboto" panose="02000000000000000000"/>
              <a:ea typeface="Roboto" panose="02000000000000000000"/>
              <a:cs typeface="Roboto" panose="02000000000000000000"/>
              <a:sym typeface="Roboto" panose="02000000000000000000"/>
            </a:endParaRPr>
          </a:p>
        </p:txBody>
      </p:sp>
      <p:pic>
        <p:nvPicPr>
          <p:cNvPr id="53" name="Google Shape;53;p21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10575486" y="152363"/>
            <a:ext cx="1495758" cy="1405711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21"/>
          <p:cNvSpPr/>
          <p:nvPr/>
        </p:nvSpPr>
        <p:spPr>
          <a:xfrm>
            <a:off x="0" y="6148552"/>
            <a:ext cx="12192000" cy="709448"/>
          </a:xfrm>
          <a:prstGeom prst="rect">
            <a:avLst/>
          </a:prstGeom>
          <a:solidFill>
            <a:srgbClr val="0069B4"/>
          </a:solidFill>
          <a:ln>
            <a:noFill/>
          </a:ln>
        </p:spPr>
        <p:txBody>
          <a:bodyPr spcFirstLastPara="1" wrap="square" lIns="65000" tIns="65000" rIns="65000" bIns="650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" panose="02000000000000000000"/>
              <a:buNone/>
            </a:pPr>
            <a:endParaRPr sz="2400" b="0" i="0" u="none" strike="noStrike" cap="none">
              <a:solidFill>
                <a:srgbClr val="000000"/>
              </a:solidFill>
              <a:latin typeface="Roboto" panose="02000000000000000000"/>
              <a:ea typeface="Roboto" panose="02000000000000000000"/>
              <a:cs typeface="Roboto" panose="02000000000000000000"/>
              <a:sym typeface="Roboto" panose="02000000000000000000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4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34"/>
          <p:cNvSpPr txBox="1">
            <a:spLocks noGrp="1"/>
          </p:cNvSpPr>
          <p:nvPr>
            <p:ph type="ftr" idx="11"/>
          </p:nvPr>
        </p:nvSpPr>
        <p:spPr>
          <a:xfrm>
            <a:off x="4238897" y="6356346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116" name="Google Shape;116;p34"/>
          <p:cNvSpPr txBox="1"/>
          <p:nvPr/>
        </p:nvSpPr>
        <p:spPr>
          <a:xfrm>
            <a:off x="9045603" y="635634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‹#›</a:t>
            </a:fld>
            <a:endParaRPr sz="1200" b="0" i="0" u="none" strike="noStrike" cap="none">
              <a:solidFill>
                <a:srgbClr val="888888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17" name="Google Shape;117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  <p:sp>
        <p:nvSpPr>
          <p:cNvPr id="118" name="Google Shape;118;p34"/>
          <p:cNvSpPr/>
          <p:nvPr/>
        </p:nvSpPr>
        <p:spPr>
          <a:xfrm rot="5400000">
            <a:off x="1974074" y="3090727"/>
            <a:ext cx="1328398" cy="12577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5000" tIns="65000" rIns="65000" bIns="650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19" name="Google Shape;119;p34"/>
          <p:cNvSpPr/>
          <p:nvPr/>
        </p:nvSpPr>
        <p:spPr>
          <a:xfrm>
            <a:off x="2396836" y="0"/>
            <a:ext cx="9826971" cy="6858000"/>
          </a:xfrm>
          <a:prstGeom prst="rect">
            <a:avLst/>
          </a:prstGeom>
          <a:solidFill>
            <a:srgbClr val="0069B4"/>
          </a:solidFill>
          <a:ln w="12700" cap="flat" cmpd="sng">
            <a:solidFill>
              <a:srgbClr val="41B7C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20" name="Google Shape;120;p34"/>
          <p:cNvSpPr/>
          <p:nvPr/>
        </p:nvSpPr>
        <p:spPr>
          <a:xfrm>
            <a:off x="2557322" y="2786402"/>
            <a:ext cx="7532914" cy="1169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Font typeface="Arial" panose="020B0604020202020204"/>
              <a:buNone/>
            </a:pPr>
            <a:r>
              <a:rPr lang="en-US" sz="7000" b="1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THANK YOU</a:t>
            </a:r>
            <a:endParaRPr sz="7000" b="1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21" name="Google Shape;121;p34"/>
          <p:cNvPicPr preferRelativeResize="0"/>
          <p:nvPr/>
        </p:nvPicPr>
        <p:blipFill rotWithShape="1">
          <a:blip r:embed="rId3"/>
          <a:srcRect t="24095" r="-1567"/>
          <a:stretch>
            <a:fillRect/>
          </a:stretch>
        </p:blipFill>
        <p:spPr>
          <a:xfrm>
            <a:off x="8255299" y="2786397"/>
            <a:ext cx="1161899" cy="868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34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10575486" y="136525"/>
            <a:ext cx="1495758" cy="1437388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34"/>
          <p:cNvSpPr/>
          <p:nvPr/>
        </p:nvSpPr>
        <p:spPr>
          <a:xfrm rot="5400000">
            <a:off x="1001943" y="3379881"/>
            <a:ext cx="2423422" cy="98238"/>
          </a:xfrm>
          <a:prstGeom prst="rect">
            <a:avLst/>
          </a:prstGeom>
          <a:solidFill>
            <a:srgbClr val="183254"/>
          </a:solidFill>
          <a:ln>
            <a:noFill/>
          </a:ln>
        </p:spPr>
        <p:txBody>
          <a:bodyPr spcFirstLastPara="1" wrap="square" lIns="65000" tIns="65000" rIns="65000" bIns="650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6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47"/>
          <p:cNvSpPr/>
          <p:nvPr/>
        </p:nvSpPr>
        <p:spPr>
          <a:xfrm>
            <a:off x="4585098" y="2105715"/>
            <a:ext cx="2976412" cy="3010378"/>
          </a:xfrm>
          <a:prstGeom prst="ellipse">
            <a:avLst/>
          </a:prstGeom>
          <a:solidFill>
            <a:srgbClr val="F2F2F2"/>
          </a:solidFill>
          <a:ln w="57150" cap="flat" cmpd="sng">
            <a:solidFill>
              <a:srgbClr val="0069B4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65000" tIns="65000" rIns="65000" bIns="65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41B7C8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36" name="Google Shape;136;p47"/>
          <p:cNvSpPr/>
          <p:nvPr/>
        </p:nvSpPr>
        <p:spPr>
          <a:xfrm>
            <a:off x="701293" y="2204006"/>
            <a:ext cx="2976412" cy="3010378"/>
          </a:xfrm>
          <a:prstGeom prst="ellipse">
            <a:avLst/>
          </a:prstGeom>
          <a:solidFill>
            <a:srgbClr val="F2F2F2"/>
          </a:solidFill>
          <a:ln w="57150" cap="flat" cmpd="sng">
            <a:solidFill>
              <a:srgbClr val="0069B4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65000" tIns="65000" rIns="65000" bIns="65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41B7C8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37" name="Google Shape;137;p47"/>
          <p:cNvSpPr txBox="1"/>
          <p:nvPr/>
        </p:nvSpPr>
        <p:spPr>
          <a:xfrm>
            <a:off x="1697784" y="3511090"/>
            <a:ext cx="131381" cy="469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000" tIns="65000" rIns="65000" bIns="650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b="1">
              <a:solidFill>
                <a:schemeClr val="dk1"/>
              </a:solidFill>
              <a:latin typeface="Open Sans" panose="020B0606030504020204"/>
              <a:ea typeface="Open Sans" panose="020B0606030504020204"/>
              <a:cs typeface="Open Sans" panose="020B0606030504020204"/>
              <a:sym typeface="Open Sans" panose="020B0606030504020204"/>
            </a:endParaRPr>
          </a:p>
        </p:txBody>
      </p:sp>
      <p:sp>
        <p:nvSpPr>
          <p:cNvPr id="138" name="Google Shape;138;p47"/>
          <p:cNvSpPr txBox="1"/>
          <p:nvPr/>
        </p:nvSpPr>
        <p:spPr>
          <a:xfrm>
            <a:off x="5592372" y="3291783"/>
            <a:ext cx="131381" cy="469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000" tIns="65000" rIns="65000" bIns="650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b="1">
              <a:solidFill>
                <a:schemeClr val="dk1"/>
              </a:solidFill>
              <a:latin typeface="Open Sans" panose="020B0606030504020204"/>
              <a:ea typeface="Open Sans" panose="020B0606030504020204"/>
              <a:cs typeface="Open Sans" panose="020B0606030504020204"/>
              <a:sym typeface="Open Sans" panose="020B0606030504020204"/>
            </a:endParaRPr>
          </a:p>
        </p:txBody>
      </p:sp>
      <p:sp>
        <p:nvSpPr>
          <p:cNvPr id="139" name="Google Shape;139;p47"/>
          <p:cNvSpPr/>
          <p:nvPr/>
        </p:nvSpPr>
        <p:spPr>
          <a:xfrm>
            <a:off x="8491953" y="2236268"/>
            <a:ext cx="2976412" cy="3010378"/>
          </a:xfrm>
          <a:prstGeom prst="ellipse">
            <a:avLst/>
          </a:prstGeom>
          <a:solidFill>
            <a:srgbClr val="F2F2F2"/>
          </a:solidFill>
          <a:ln w="57150" cap="flat" cmpd="sng">
            <a:solidFill>
              <a:srgbClr val="0069B4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65000" tIns="65000" rIns="65000" bIns="65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41B7C8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40" name="Google Shape;140;p47"/>
          <p:cNvSpPr/>
          <p:nvPr/>
        </p:nvSpPr>
        <p:spPr>
          <a:xfrm>
            <a:off x="10561169" y="1924232"/>
            <a:ext cx="1025586" cy="1024496"/>
          </a:xfrm>
          <a:prstGeom prst="ellipse">
            <a:avLst/>
          </a:prstGeom>
          <a:solidFill>
            <a:srgbClr val="183254"/>
          </a:solidFill>
          <a:ln>
            <a:noFill/>
          </a:ln>
        </p:spPr>
        <p:txBody>
          <a:bodyPr spcFirstLastPara="1" wrap="square" lIns="65000" tIns="65000" rIns="65000" bIns="65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41B7C8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41" name="Google Shape;141;p47"/>
          <p:cNvSpPr txBox="1"/>
          <p:nvPr/>
        </p:nvSpPr>
        <p:spPr>
          <a:xfrm>
            <a:off x="9529307" y="3526718"/>
            <a:ext cx="131381" cy="469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000" tIns="65000" rIns="65000" bIns="650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b="1">
              <a:solidFill>
                <a:schemeClr val="dk1"/>
              </a:solidFill>
              <a:latin typeface="Open Sans" panose="020B0606030504020204"/>
              <a:ea typeface="Open Sans" panose="020B0606030504020204"/>
              <a:cs typeface="Open Sans" panose="020B0606030504020204"/>
              <a:sym typeface="Open Sans" panose="020B0606030504020204"/>
            </a:endParaRPr>
          </a:p>
        </p:txBody>
      </p:sp>
      <p:sp>
        <p:nvSpPr>
          <p:cNvPr id="142" name="Google Shape;142;p47"/>
          <p:cNvSpPr/>
          <p:nvPr/>
        </p:nvSpPr>
        <p:spPr>
          <a:xfrm>
            <a:off x="4731524" y="4539439"/>
            <a:ext cx="1025586" cy="1024496"/>
          </a:xfrm>
          <a:prstGeom prst="ellipse">
            <a:avLst/>
          </a:prstGeom>
          <a:solidFill>
            <a:srgbClr val="67BB89"/>
          </a:solidFill>
          <a:ln>
            <a:noFill/>
          </a:ln>
        </p:spPr>
        <p:txBody>
          <a:bodyPr spcFirstLastPara="1" wrap="square" lIns="65000" tIns="65000" rIns="65000" bIns="65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41B7C8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43" name="Google Shape;143;p47"/>
          <p:cNvSpPr/>
          <p:nvPr/>
        </p:nvSpPr>
        <p:spPr>
          <a:xfrm>
            <a:off x="582903" y="1846397"/>
            <a:ext cx="1025586" cy="1024496"/>
          </a:xfrm>
          <a:prstGeom prst="ellipse">
            <a:avLst/>
          </a:prstGeom>
          <a:solidFill>
            <a:srgbClr val="FCC002"/>
          </a:solidFill>
          <a:ln>
            <a:noFill/>
          </a:ln>
        </p:spPr>
        <p:txBody>
          <a:bodyPr spcFirstLastPara="1" wrap="square" lIns="65000" tIns="65000" rIns="65000" bIns="65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41B7C8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144" name="Google Shape;144;p47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10575486" y="152363"/>
            <a:ext cx="1495758" cy="1405711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47"/>
          <p:cNvSpPr/>
          <p:nvPr/>
        </p:nvSpPr>
        <p:spPr>
          <a:xfrm rot="10800000">
            <a:off x="518275" y="1074002"/>
            <a:ext cx="2423422" cy="98238"/>
          </a:xfrm>
          <a:prstGeom prst="rect">
            <a:avLst/>
          </a:prstGeom>
          <a:solidFill>
            <a:srgbClr val="0069B4"/>
          </a:solidFill>
          <a:ln>
            <a:noFill/>
          </a:ln>
        </p:spPr>
        <p:txBody>
          <a:bodyPr spcFirstLastPara="1" wrap="square" lIns="65000" tIns="65000" rIns="65000" bIns="650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46" name="Google Shape;146;p47"/>
          <p:cNvSpPr/>
          <p:nvPr/>
        </p:nvSpPr>
        <p:spPr>
          <a:xfrm>
            <a:off x="0" y="6148552"/>
            <a:ext cx="12192000" cy="709448"/>
          </a:xfrm>
          <a:prstGeom prst="rect">
            <a:avLst/>
          </a:prstGeom>
          <a:solidFill>
            <a:srgbClr val="0069B4"/>
          </a:solidFill>
          <a:ln>
            <a:noFill/>
          </a:ln>
        </p:spPr>
        <p:txBody>
          <a:bodyPr spcFirstLastPara="1" wrap="square" lIns="65000" tIns="65000" rIns="65000" bIns="650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 panose="020F0502020204030204"/>
              <a:buNone/>
            </a:pPr>
            <a:endParaRPr sz="2400" b="0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8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49"/>
          <p:cNvSpPr/>
          <p:nvPr/>
        </p:nvSpPr>
        <p:spPr>
          <a:xfrm>
            <a:off x="558706" y="1744852"/>
            <a:ext cx="11074588" cy="4768934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rgbClr val="0069B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5000" tIns="65000" rIns="65000" bIns="650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 panose="020F0502020204030204"/>
              <a:buNone/>
            </a:pPr>
            <a:endParaRPr sz="2400" b="0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150" name="Google Shape;150;p49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10575486" y="152363"/>
            <a:ext cx="1495758" cy="1405711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49"/>
          <p:cNvSpPr/>
          <p:nvPr/>
        </p:nvSpPr>
        <p:spPr>
          <a:xfrm rot="10800000">
            <a:off x="518275" y="1074002"/>
            <a:ext cx="2423422" cy="98238"/>
          </a:xfrm>
          <a:prstGeom prst="rect">
            <a:avLst/>
          </a:prstGeom>
          <a:solidFill>
            <a:srgbClr val="0069B4"/>
          </a:solidFill>
          <a:ln>
            <a:noFill/>
          </a:ln>
        </p:spPr>
        <p:txBody>
          <a:bodyPr spcFirstLastPara="1" wrap="square" lIns="65000" tIns="65000" rIns="65000" bIns="650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0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oceanexpert.org/expert/16386" TargetMode="External"/><Relationship Id="rId13" Type="http://schemas.openxmlformats.org/officeDocument/2006/relationships/hyperlink" Target="https://oceanexpert.org/expert/22760" TargetMode="External"/><Relationship Id="rId18" Type="http://schemas.openxmlformats.org/officeDocument/2006/relationships/hyperlink" Target="https://oceanexpert.org/expert/22677" TargetMode="External"/><Relationship Id="rId3" Type="http://schemas.openxmlformats.org/officeDocument/2006/relationships/hyperlink" Target="https://oceanexpert.org/expert/18841" TargetMode="External"/><Relationship Id="rId21" Type="http://schemas.openxmlformats.org/officeDocument/2006/relationships/hyperlink" Target="https://oceanexpert.org/expert/22771" TargetMode="External"/><Relationship Id="rId7" Type="http://schemas.openxmlformats.org/officeDocument/2006/relationships/hyperlink" Target="https://oceanexpert.org/expert/23713" TargetMode="External"/><Relationship Id="rId12" Type="http://schemas.openxmlformats.org/officeDocument/2006/relationships/hyperlink" Target="https://oceanexpert.org/expert/16872" TargetMode="External"/><Relationship Id="rId17" Type="http://schemas.openxmlformats.org/officeDocument/2006/relationships/hyperlink" Target="https://oceanexpert.org/expert/26382" TargetMode="External"/><Relationship Id="rId2" Type="http://schemas.openxmlformats.org/officeDocument/2006/relationships/notesSlide" Target="../notesSlides/notesSlide5.xml"/><Relationship Id="rId16" Type="http://schemas.openxmlformats.org/officeDocument/2006/relationships/hyperlink" Target="https://oceanexpert.org/expert/15759" TargetMode="External"/><Relationship Id="rId20" Type="http://schemas.openxmlformats.org/officeDocument/2006/relationships/hyperlink" Target="https://oceanexpert.org/expert/19535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oceanexpert.org/expert/46007" TargetMode="External"/><Relationship Id="rId11" Type="http://schemas.openxmlformats.org/officeDocument/2006/relationships/hyperlink" Target="https://oceanexpert.org/expert/36262" TargetMode="External"/><Relationship Id="rId24" Type="http://schemas.openxmlformats.org/officeDocument/2006/relationships/hyperlink" Target="https://oceanexpert.org/expert/42548" TargetMode="External"/><Relationship Id="rId5" Type="http://schemas.openxmlformats.org/officeDocument/2006/relationships/hyperlink" Target="https://oceanexpert.org/expert/42566" TargetMode="External"/><Relationship Id="rId15" Type="http://schemas.openxmlformats.org/officeDocument/2006/relationships/hyperlink" Target="https://oceanexpert.org/expert/16375" TargetMode="External"/><Relationship Id="rId23" Type="http://schemas.openxmlformats.org/officeDocument/2006/relationships/hyperlink" Target="https://oceanexpert.org/expert/20407" TargetMode="External"/><Relationship Id="rId10" Type="http://schemas.openxmlformats.org/officeDocument/2006/relationships/hyperlink" Target="https://oceanexpert.org/expert/23419" TargetMode="External"/><Relationship Id="rId19" Type="http://schemas.openxmlformats.org/officeDocument/2006/relationships/hyperlink" Target="https://oceanexpert.org/expert/26820" TargetMode="External"/><Relationship Id="rId4" Type="http://schemas.openxmlformats.org/officeDocument/2006/relationships/hyperlink" Target="https://oceanexpert.org/expert/34851" TargetMode="External"/><Relationship Id="rId9" Type="http://schemas.openxmlformats.org/officeDocument/2006/relationships/hyperlink" Target="https://oceanexpert.org/expert/18313" TargetMode="External"/><Relationship Id="rId14" Type="http://schemas.openxmlformats.org/officeDocument/2006/relationships/hyperlink" Target="https://oceanexpert.org/expert/26171" TargetMode="External"/><Relationship Id="rId22" Type="http://schemas.openxmlformats.org/officeDocument/2006/relationships/hyperlink" Target="https://oceanexpert.org/expert/26883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"/>
          <p:cNvSpPr/>
          <p:nvPr/>
        </p:nvSpPr>
        <p:spPr>
          <a:xfrm>
            <a:off x="5864321" y="1141136"/>
            <a:ext cx="6597462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 dirty="0">
                <a:solidFill>
                  <a:srgbClr val="FFFF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ICG/CARIBE-EWS XVII</a:t>
            </a:r>
            <a:endParaRPr sz="4400" b="1" i="0" u="none" strike="noStrike" cap="none" dirty="0">
              <a:solidFill>
                <a:srgbClr val="FFFF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9" name="Google Shape;159;p1"/>
          <p:cNvSpPr/>
          <p:nvPr/>
        </p:nvSpPr>
        <p:spPr>
          <a:xfrm>
            <a:off x="6705600" y="3061767"/>
            <a:ext cx="5000977" cy="2677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FFFF00"/>
                </a:solidFill>
              </a:rPr>
              <a:t>G</a:t>
            </a:r>
            <a:r>
              <a:rPr lang="en-US" sz="2400" b="1" dirty="0">
                <a:solidFill>
                  <a:srgbClr val="FFFF00"/>
                </a:solidFill>
                <a:latin typeface="Rockwell" panose="02060503020205020403" charset="0"/>
                <a:cs typeface="Rockwell" panose="02060503020205020403" charset="0"/>
              </a:rPr>
              <a:t>é</a:t>
            </a:r>
            <a:r>
              <a:rPr lang="en-US" sz="2400" b="1" dirty="0">
                <a:solidFill>
                  <a:srgbClr val="FFFF00"/>
                </a:solidFill>
              </a:rPr>
              <a:t>rard </a:t>
            </a:r>
            <a:r>
              <a:rPr lang="en-US" sz="2400" b="1" dirty="0" err="1">
                <a:solidFill>
                  <a:srgbClr val="FFFF00"/>
                </a:solidFill>
              </a:rPr>
              <a:t>M</a:t>
            </a:r>
            <a:r>
              <a:rPr lang="en-US" sz="2400" b="1" dirty="0" err="1">
                <a:solidFill>
                  <a:srgbClr val="FFFF00"/>
                </a:solidFill>
                <a:latin typeface="Rockwell" panose="02060503020205020403" charset="0"/>
                <a:cs typeface="Rockwell" panose="02060503020205020403" charset="0"/>
              </a:rPr>
              <a:t>é</a:t>
            </a:r>
            <a:r>
              <a:rPr lang="en-US" sz="2400" b="1" dirty="0" err="1">
                <a:solidFill>
                  <a:srgbClr val="FFFF00"/>
                </a:solidFill>
              </a:rPr>
              <a:t>tayer</a:t>
            </a:r>
            <a:r>
              <a:rPr lang="en-US" sz="2400" b="1" i="0" u="none" strike="noStrike" cap="none" dirty="0">
                <a:solidFill>
                  <a:srgbClr val="FFFF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FFFF00"/>
                </a:solidFill>
              </a:rPr>
              <a:t>ICG/CARIBE-EWS Chair</a:t>
            </a:r>
            <a:r>
              <a:rPr lang="en-US" sz="2400" b="1" i="0" u="none" strike="noStrike" cap="none" dirty="0">
                <a:solidFill>
                  <a:srgbClr val="FFFF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endParaRPr lang="en-US" sz="2400" b="1" dirty="0">
              <a:solidFill>
                <a:srgbClr val="FFFF00"/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FFFF00"/>
                </a:solidFill>
              </a:rPr>
              <a:t>November 27th, </a:t>
            </a:r>
            <a:r>
              <a:rPr lang="en-US" sz="2400" b="1" i="0" u="none" strike="noStrike" cap="none" dirty="0">
                <a:solidFill>
                  <a:srgbClr val="FFFF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2024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2400" b="1" dirty="0">
              <a:solidFill>
                <a:srgbClr val="FFFF00"/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FFFF00"/>
                </a:solidFill>
              </a:rPr>
              <a:t>Presenting on behalf of Chair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>
                <a:solidFill>
                  <a:srgbClr val="FFFF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Marie-Noëlle RAVEAU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FFFF00"/>
                </a:solidFill>
              </a:rPr>
              <a:t>ICG/CARIBE-EWS Vice Chair </a:t>
            </a:r>
            <a:endParaRPr sz="2400" b="1" i="0" u="none" strike="noStrike" cap="none" dirty="0">
              <a:solidFill>
                <a:srgbClr val="FFFF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07800" y="0"/>
            <a:ext cx="3784523" cy="1219200"/>
          </a:xfrm>
        </p:spPr>
        <p:txBody>
          <a:bodyPr>
            <a:normAutofit/>
          </a:bodyPr>
          <a:lstStyle/>
          <a:p>
            <a:pPr algn="ctr"/>
            <a:r>
              <a:rPr lang="es-CR" sz="2800" dirty="0"/>
              <a:t>CARIBE WAVE 24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693767" y="4509120"/>
            <a:ext cx="9140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R" sz="2000" b="1" dirty="0"/>
              <a:t>NPDB</a:t>
            </a:r>
          </a:p>
        </p:txBody>
      </p:sp>
      <p:sp>
        <p:nvSpPr>
          <p:cNvPr id="10" name="Marcador de contenido 2"/>
          <p:cNvSpPr txBox="1"/>
          <p:nvPr/>
        </p:nvSpPr>
        <p:spPr>
          <a:xfrm>
            <a:off x="6217886" y="4126524"/>
            <a:ext cx="5235236" cy="23404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4155" indent="-224155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4155" marR="0" lvl="0" indent="-224155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Char char="•"/>
              <a:defRPr/>
            </a:pPr>
            <a:r>
              <a:rPr kumimoji="0" lang="es-CR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March 21, 2024 15:00 UTC</a:t>
            </a:r>
          </a:p>
          <a:p>
            <a:pPr marL="224155" marR="0" lvl="0" indent="-224155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Char char="•"/>
              <a:defRPr/>
            </a:pPr>
            <a:r>
              <a:rPr kumimoji="0" lang="es-CR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2 </a:t>
            </a:r>
            <a:r>
              <a:rPr kumimoji="0" lang="es-CR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scenarios</a:t>
            </a:r>
            <a:endParaRPr kumimoji="0" lang="es-CR" sz="2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Pct val="80000"/>
              <a:buFont typeface="Courier New" panose="02070309020205020404" pitchFamily="49" charset="0"/>
              <a:buChar char="o"/>
              <a:defRPr/>
            </a:pPr>
            <a:r>
              <a:rPr lang="es-CR" sz="1600" dirty="0">
                <a:latin typeface="Century Gothic" panose="020B0502020202020204"/>
              </a:rPr>
              <a:t>Puerto Rico </a:t>
            </a:r>
            <a:r>
              <a:rPr lang="es-CR" sz="1600" dirty="0" err="1">
                <a:latin typeface="Century Gothic" panose="020B0502020202020204"/>
              </a:rPr>
              <a:t>Trench</a:t>
            </a:r>
            <a:endParaRPr kumimoji="0" lang="es-CR" sz="16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Pct val="80000"/>
              <a:buFont typeface="Courier New" panose="02070309020205020404" pitchFamily="49" charset="0"/>
              <a:buChar char="o"/>
              <a:defRPr/>
            </a:pPr>
            <a:r>
              <a:rPr lang="es-CR" sz="1600" dirty="0">
                <a:latin typeface="Century Gothic" panose="020B0502020202020204"/>
              </a:rPr>
              <a:t>1882 North </a:t>
            </a:r>
            <a:r>
              <a:rPr lang="es-CR" sz="1600" dirty="0" err="1">
                <a:latin typeface="Century Gothic" panose="020B0502020202020204"/>
              </a:rPr>
              <a:t>Defomed</a:t>
            </a:r>
            <a:r>
              <a:rPr lang="es-CR" sz="1600" dirty="0">
                <a:latin typeface="Century Gothic" panose="020B0502020202020204"/>
              </a:rPr>
              <a:t> </a:t>
            </a:r>
            <a:r>
              <a:rPr lang="es-CR" sz="1600" dirty="0" err="1">
                <a:latin typeface="Century Gothic" panose="020B0502020202020204"/>
              </a:rPr>
              <a:t>Panama</a:t>
            </a:r>
            <a:r>
              <a:rPr lang="es-CR" sz="1600" dirty="0">
                <a:latin typeface="Century Gothic" panose="020B0502020202020204"/>
              </a:rPr>
              <a:t> </a:t>
            </a:r>
            <a:r>
              <a:rPr lang="es-CR" sz="1600" dirty="0" err="1">
                <a:latin typeface="Century Gothic" panose="020B0502020202020204"/>
              </a:rPr>
              <a:t>Belt</a:t>
            </a:r>
            <a:endParaRPr kumimoji="0" lang="es-CR" sz="16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/>
            </a:endParaRPr>
          </a:p>
          <a:p>
            <a:pPr marL="224155" marR="0" lvl="0" indent="-224155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Char char="•"/>
              <a:defRPr/>
            </a:pPr>
            <a:r>
              <a:rPr lang="es-CR" sz="2000" noProof="0" dirty="0">
                <a:latin typeface="Century Gothic" panose="020B0502020202020204"/>
              </a:rPr>
              <a:t>457</a:t>
            </a:r>
            <a:r>
              <a:rPr kumimoji="0" lang="es-CR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/>
              </a:rPr>
              <a:t>,000 </a:t>
            </a:r>
            <a:r>
              <a:rPr kumimoji="0" lang="es-CR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/>
              </a:rPr>
              <a:t>people</a:t>
            </a:r>
            <a:r>
              <a:rPr kumimoji="0" lang="es-CR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/>
              </a:rPr>
              <a:t> </a:t>
            </a:r>
            <a:r>
              <a:rPr lang="es-CR" sz="2000" noProof="0" dirty="0" err="1">
                <a:latin typeface="Century Gothic" panose="020B0502020202020204"/>
              </a:rPr>
              <a:t>registered</a:t>
            </a:r>
            <a:endParaRPr kumimoji="0" lang="es-CR" sz="2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Pct val="80000"/>
              <a:buFont typeface="Courier New" panose="02070309020205020404" pitchFamily="49" charset="0"/>
              <a:buChar char="o"/>
              <a:defRPr/>
            </a:pPr>
            <a:endParaRPr kumimoji="0" lang="es-CR" sz="2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3" name="Google Shape;396;p7" descr="C:\Users\christa.vonh\AppData\Local\Temp\94b52dbe-27a3-4bec-bcee-dfc6eaaf9a22_CW24_files.zip.a22\CaribeWave_map_24.png">
            <a:extLst>
              <a:ext uri="{FF2B5EF4-FFF2-40B4-BE49-F238E27FC236}">
                <a16:creationId xmlns:a16="http://schemas.microsoft.com/office/drawing/2014/main" id="{A7AC4C74-1989-F36C-8653-5EC99571AC04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298" y="942802"/>
            <a:ext cx="6379971" cy="410888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62;g232fd8f1d3e_0_414">
            <a:extLst>
              <a:ext uri="{FF2B5EF4-FFF2-40B4-BE49-F238E27FC236}">
                <a16:creationId xmlns:a16="http://schemas.microsoft.com/office/drawing/2014/main" id="{0635CF17-8D4D-AEA4-184B-BF35EEE3B834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66538" y="31465"/>
            <a:ext cx="3908119" cy="315316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263;g232fd8f1d3e_0_414">
            <a:extLst>
              <a:ext uri="{FF2B5EF4-FFF2-40B4-BE49-F238E27FC236}">
                <a16:creationId xmlns:a16="http://schemas.microsoft.com/office/drawing/2014/main" id="{CA70DB22-DD5F-F0A0-08A8-C9B3E15C1A41}"/>
              </a:ext>
            </a:extLst>
          </p:cNvPr>
          <p:cNvSpPr txBox="1"/>
          <p:nvPr/>
        </p:nvSpPr>
        <p:spPr>
          <a:xfrm>
            <a:off x="6481469" y="3116390"/>
            <a:ext cx="2673406" cy="1154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 b="0" i="1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Century Gothic" panose="020B0502020202020204" pitchFamily="34" charset="0"/>
              </a:rPr>
              <a:t>Ivette Lopez, sewing machine operator of Industries for the Blind Corporation in Cabo Rojo, Puerto Rico, a textile industry, whose majority of employees are with a visual impairment. As part of CARIBE WAVE 24 exercise, employees like Ms. Lopez were given an orientation on Tsunamis and received the Safety Rules flyer in Braille (credit: </a:t>
            </a:r>
            <a:r>
              <a:rPr lang="en-GB" sz="700" b="0" i="1" dirty="0" err="1">
                <a:solidFill>
                  <a:srgbClr val="333333"/>
                </a:solidFill>
                <a:effectLst/>
                <a:highlight>
                  <a:srgbClr val="FFFFFF"/>
                </a:highlight>
                <a:latin typeface="Century Gothic" panose="020B0502020202020204" pitchFamily="34" charset="0"/>
              </a:rPr>
              <a:t>Glorymar</a:t>
            </a:r>
            <a:r>
              <a:rPr lang="en-GB" sz="700" b="0" i="1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Century Gothic" panose="020B0502020202020204" pitchFamily="34" charset="0"/>
              </a:rPr>
              <a:t> Gomez Perez, Contractor of the International Tsunami Information </a:t>
            </a:r>
            <a:r>
              <a:rPr lang="en-GB" sz="700" b="0" i="1" dirty="0" err="1">
                <a:solidFill>
                  <a:srgbClr val="333333"/>
                </a:solidFill>
                <a:effectLst/>
                <a:highlight>
                  <a:srgbClr val="FFFFFF"/>
                </a:highlight>
                <a:latin typeface="Century Gothic" panose="020B0502020202020204" pitchFamily="34" charset="0"/>
              </a:rPr>
              <a:t>Center</a:t>
            </a:r>
            <a:r>
              <a:rPr lang="en-GB" sz="700" b="0" i="1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Century Gothic" panose="020B0502020202020204" pitchFamily="34" charset="0"/>
              </a:rPr>
              <a:t> Caribbean Office).</a:t>
            </a:r>
            <a:endParaRPr sz="700" dirty="0">
              <a:latin typeface="Century Gothic" panose="020B0502020202020204" pitchFamily="34" charset="0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026" name="Picture 2" descr="CW24 Braille">
            <a:extLst>
              <a:ext uri="{FF2B5EF4-FFF2-40B4-BE49-F238E27FC236}">
                <a16:creationId xmlns:a16="http://schemas.microsoft.com/office/drawing/2014/main" id="{4DBCB544-FB35-3786-C9C8-E71FF54613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1060" y="2173626"/>
            <a:ext cx="2162877" cy="1943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52497" y="1015039"/>
            <a:ext cx="3634743" cy="1219200"/>
          </a:xfrm>
        </p:spPr>
        <p:txBody>
          <a:bodyPr>
            <a:normAutofit/>
          </a:bodyPr>
          <a:lstStyle/>
          <a:p>
            <a:r>
              <a:rPr lang="es-CR" sz="2800" dirty="0">
                <a:solidFill>
                  <a:srgbClr val="FFFF00"/>
                </a:solidFill>
              </a:rPr>
              <a:t>CARIBE WAVE 25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95287" y="2498062"/>
            <a:ext cx="5434012" cy="2888326"/>
          </a:xfrm>
        </p:spPr>
        <p:txBody>
          <a:bodyPr/>
          <a:lstStyle/>
          <a:p>
            <a:pPr marL="342900" indent="-342900">
              <a:lnSpc>
                <a:spcPct val="15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s-CR" sz="2400" dirty="0">
                <a:solidFill>
                  <a:srgbClr val="FFFF00"/>
                </a:solidFill>
              </a:rPr>
              <a:t>March 20, 2025, 15:00 UTC</a:t>
            </a:r>
          </a:p>
          <a:p>
            <a:pPr marL="342900" indent="-342900">
              <a:lnSpc>
                <a:spcPct val="15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s-CR" sz="2400" dirty="0">
                <a:solidFill>
                  <a:srgbClr val="FFFF00"/>
                </a:solidFill>
              </a:rPr>
              <a:t>2 </a:t>
            </a:r>
            <a:r>
              <a:rPr lang="es-CR" sz="2400" dirty="0" err="1">
                <a:solidFill>
                  <a:srgbClr val="FFFF00"/>
                </a:solidFill>
              </a:rPr>
              <a:t>possible</a:t>
            </a:r>
            <a:r>
              <a:rPr lang="es-CR" sz="2400" dirty="0">
                <a:solidFill>
                  <a:srgbClr val="FFFF00"/>
                </a:solidFill>
              </a:rPr>
              <a:t> </a:t>
            </a:r>
            <a:r>
              <a:rPr lang="es-CR" sz="2400" dirty="0" err="1">
                <a:solidFill>
                  <a:srgbClr val="FFFF00"/>
                </a:solidFill>
              </a:rPr>
              <a:t>scenarios</a:t>
            </a:r>
            <a:endParaRPr lang="es-CR" sz="2400" dirty="0">
              <a:solidFill>
                <a:srgbClr val="FFFF00"/>
              </a:solidFill>
            </a:endParaRPr>
          </a:p>
          <a:p>
            <a:pPr marL="342900" lvl="1" indent="-342900">
              <a:lnSpc>
                <a:spcPct val="15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s-CR" sz="2400" dirty="0">
                <a:solidFill>
                  <a:srgbClr val="FFFF00"/>
                </a:solidFill>
              </a:rPr>
              <a:t>1692 Jamaica </a:t>
            </a:r>
            <a:r>
              <a:rPr lang="es-CR" sz="2400" dirty="0" err="1">
                <a:solidFill>
                  <a:srgbClr val="FFFF00"/>
                </a:solidFill>
              </a:rPr>
              <a:t>scenario</a:t>
            </a:r>
            <a:endParaRPr lang="es-CR" sz="2400" dirty="0">
              <a:solidFill>
                <a:srgbClr val="FFFF00"/>
              </a:solidFill>
            </a:endParaRPr>
          </a:p>
          <a:p>
            <a:pPr marL="342900" lvl="1" indent="-342900">
              <a:lnSpc>
                <a:spcPct val="15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s-CR" sz="2400" dirty="0">
                <a:solidFill>
                  <a:srgbClr val="FFFF00"/>
                </a:solidFill>
              </a:rPr>
              <a:t>1755 </a:t>
            </a:r>
            <a:r>
              <a:rPr lang="es-CR" sz="2400" dirty="0" err="1">
                <a:solidFill>
                  <a:srgbClr val="FFFF00"/>
                </a:solidFill>
              </a:rPr>
              <a:t>Lisbon</a:t>
            </a:r>
            <a:r>
              <a:rPr lang="es-CR" sz="2400" dirty="0">
                <a:solidFill>
                  <a:srgbClr val="FFFF00"/>
                </a:solidFill>
              </a:rPr>
              <a:t> </a:t>
            </a:r>
            <a:r>
              <a:rPr lang="es-CR" sz="2400" dirty="0" err="1">
                <a:solidFill>
                  <a:srgbClr val="FFFF00"/>
                </a:solidFill>
              </a:rPr>
              <a:t>scenarioo</a:t>
            </a:r>
            <a:endParaRPr lang="es-CR" sz="2400" dirty="0">
              <a:solidFill>
                <a:srgbClr val="FFFF00"/>
              </a:solidFill>
            </a:endParaRPr>
          </a:p>
          <a:p>
            <a:pPr marL="342900" indent="-342900">
              <a:lnSpc>
                <a:spcPct val="15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s-CR" sz="2400" dirty="0">
              <a:solidFill>
                <a:srgbClr val="FFFF00"/>
              </a:solidFill>
            </a:endParaRPr>
          </a:p>
          <a:p>
            <a:pPr marL="342900" lvl="1" indent="-342900">
              <a:lnSpc>
                <a:spcPct val="15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s-CR" sz="2400" dirty="0">
              <a:solidFill>
                <a:srgbClr val="FFFF00"/>
              </a:solidFill>
            </a:endParaRPr>
          </a:p>
        </p:txBody>
      </p:sp>
      <p:sp>
        <p:nvSpPr>
          <p:cNvPr id="4" name="Título 1"/>
          <p:cNvSpPr txBox="1"/>
          <p:nvPr/>
        </p:nvSpPr>
        <p:spPr>
          <a:xfrm>
            <a:off x="6653235" y="282732"/>
            <a:ext cx="9144001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R" sz="2800" dirty="0">
                <a:solidFill>
                  <a:schemeClr val="bg1"/>
                </a:solidFill>
              </a:rPr>
              <a:t>CARIBE WAVE 26</a:t>
            </a:r>
          </a:p>
        </p:txBody>
      </p:sp>
      <p:sp>
        <p:nvSpPr>
          <p:cNvPr id="5" name="Marcador de contenido 2"/>
          <p:cNvSpPr txBox="1"/>
          <p:nvPr/>
        </p:nvSpPr>
        <p:spPr>
          <a:xfrm>
            <a:off x="6719915" y="2720298"/>
            <a:ext cx="4567226" cy="210425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4155" indent="-224155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Clr>
                <a:srgbClr val="FFFF00"/>
              </a:buClr>
            </a:pPr>
            <a:r>
              <a:rPr lang="es-CR" dirty="0">
                <a:solidFill>
                  <a:schemeClr val="bg1"/>
                </a:solidFill>
              </a:rPr>
              <a:t>2 </a:t>
            </a:r>
            <a:r>
              <a:rPr lang="es-CR" dirty="0" err="1">
                <a:solidFill>
                  <a:schemeClr val="bg1"/>
                </a:solidFill>
              </a:rPr>
              <a:t>Possible</a:t>
            </a:r>
            <a:r>
              <a:rPr lang="es-CR" dirty="0">
                <a:solidFill>
                  <a:schemeClr val="bg1"/>
                </a:solidFill>
              </a:rPr>
              <a:t> </a:t>
            </a:r>
            <a:r>
              <a:rPr lang="es-CR" dirty="0" err="1">
                <a:solidFill>
                  <a:schemeClr val="bg1"/>
                </a:solidFill>
              </a:rPr>
              <a:t>Scenarios</a:t>
            </a:r>
            <a:endParaRPr lang="es-CR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  <a:buClr>
                <a:srgbClr val="FFFF00"/>
              </a:buClr>
            </a:pPr>
            <a:r>
              <a:rPr lang="es-CR" dirty="0">
                <a:solidFill>
                  <a:schemeClr val="bg1"/>
                </a:solidFill>
              </a:rPr>
              <a:t>1 EQ </a:t>
            </a:r>
            <a:r>
              <a:rPr lang="es-CR" dirty="0" err="1">
                <a:solidFill>
                  <a:schemeClr val="bg1"/>
                </a:solidFill>
              </a:rPr>
              <a:t>Scenario</a:t>
            </a:r>
            <a:endParaRPr lang="es-CR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  <a:buClr>
                <a:srgbClr val="FFFF00"/>
              </a:buClr>
            </a:pPr>
            <a:r>
              <a:rPr lang="es-CR" dirty="0">
                <a:solidFill>
                  <a:schemeClr val="bg1"/>
                </a:solidFill>
              </a:rPr>
              <a:t>1 </a:t>
            </a:r>
            <a:r>
              <a:rPr lang="es-CR" dirty="0" err="1">
                <a:solidFill>
                  <a:schemeClr val="bg1"/>
                </a:solidFill>
              </a:rPr>
              <a:t>Volcano</a:t>
            </a:r>
            <a:r>
              <a:rPr lang="es-CR" dirty="0">
                <a:solidFill>
                  <a:schemeClr val="bg1"/>
                </a:solidFill>
              </a:rPr>
              <a:t> </a:t>
            </a:r>
            <a:r>
              <a:rPr lang="es-CR" dirty="0" err="1">
                <a:solidFill>
                  <a:schemeClr val="bg1"/>
                </a:solidFill>
              </a:rPr>
              <a:t>Scenario</a:t>
            </a:r>
            <a:endParaRPr lang="es-CR" dirty="0">
              <a:solidFill>
                <a:schemeClr val="bg1"/>
              </a:solidFill>
            </a:endParaRPr>
          </a:p>
          <a:p>
            <a:pPr>
              <a:buClr>
                <a:srgbClr val="FFFF00"/>
              </a:buClr>
            </a:pPr>
            <a:endParaRPr lang="es-CR" dirty="0">
              <a:solidFill>
                <a:schemeClr val="bg1"/>
              </a:solidFill>
            </a:endParaRPr>
          </a:p>
          <a:p>
            <a:pPr lvl="1">
              <a:buClr>
                <a:srgbClr val="FFFF00"/>
              </a:buClr>
            </a:pPr>
            <a:endParaRPr lang="es-CR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1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2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7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ldLvl="2"/>
      <p:bldP spid="4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rgbClr val="002060"/>
          </a:fgClr>
          <a:bgClr>
            <a:srgbClr val="0070C0"/>
          </a:bgClr>
        </a:pattFill>
        <a:effectLst/>
      </p:bgPr>
    </p:bg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50583" y="9504"/>
            <a:ext cx="1320800" cy="1295400"/>
          </a:xfrm>
          <a:prstGeom prst="rect">
            <a:avLst/>
          </a:prstGeom>
        </p:spPr>
      </p:pic>
      <p:pic>
        <p:nvPicPr>
          <p:cNvPr id="3" name="Image 2" descr="Une image contenant texte, capture d’écran, eau, carte&#10;&#10;Description générée automatiquement">
            <a:extLst>
              <a:ext uri="{FF2B5EF4-FFF2-40B4-BE49-F238E27FC236}">
                <a16:creationId xmlns:a16="http://schemas.microsoft.com/office/drawing/2014/main" id="{9528852F-9086-70AE-796E-750CE8F9D0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99" y="-1"/>
            <a:ext cx="10840983" cy="6957871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3742944" y="1000107"/>
            <a:ext cx="6937248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dirty="0">
                <a:solidFill>
                  <a:srgbClr val="FFFF00"/>
                </a:solidFill>
                <a:latin typeface="Helvetica Neue" panose="02000503000000020004" pitchFamily="2" charset="0"/>
              </a:rPr>
              <a:t>25+</a:t>
            </a:r>
            <a:r>
              <a:rPr lang="en-US" sz="1800" b="0" i="0" u="none" strike="noStrike" dirty="0">
                <a:solidFill>
                  <a:srgbClr val="FFFF00"/>
                </a:solidFill>
                <a:effectLst/>
                <a:latin typeface="Helvetica Neue" panose="02000503000000020004" pitchFamily="2" charset="0"/>
              </a:rPr>
              <a:t> countries and territories have/implementing Tsunami Ready</a:t>
            </a:r>
          </a:p>
          <a:p>
            <a:pPr algn="l"/>
            <a:endParaRPr lang="en-US" sz="1600" b="0" i="0" u="none" strike="noStrike" dirty="0">
              <a:solidFill>
                <a:schemeClr val="bg1"/>
              </a:solidFill>
              <a:effectLst/>
              <a:latin typeface="Helvetica Neue" panose="02000503000000020004" pitchFamily="2" charset="0"/>
            </a:endParaRPr>
          </a:p>
          <a:p>
            <a:pPr algn="l"/>
            <a:endParaRPr lang="en-US" sz="1600" b="0" i="0" u="none" strike="noStrike" dirty="0">
              <a:solidFill>
                <a:schemeClr val="bg1"/>
              </a:solidFill>
              <a:effectLst/>
              <a:latin typeface="Helvetica Neue" panose="02000503000000020004" pitchFamily="2" charset="0"/>
            </a:endParaRPr>
          </a:p>
          <a:p>
            <a:pPr algn="l"/>
            <a:r>
              <a:rPr lang="en-US" sz="1600" dirty="0">
                <a:solidFill>
                  <a:schemeClr val="bg1"/>
                </a:solidFill>
                <a:latin typeface="Helvetica Neue" panose="02000503000000020004" pitchFamily="2" charset="0"/>
              </a:rPr>
              <a:t>21</a:t>
            </a:r>
            <a:r>
              <a:rPr lang="en-US" sz="1600" b="0" i="0" u="none" strike="noStrike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 UNESCO/IOC Tsunami Ready Communities/Countries/Territories</a:t>
            </a:r>
          </a:p>
          <a:p>
            <a:pPr algn="l"/>
            <a:endParaRPr lang="en-US" sz="1600" dirty="0">
              <a:solidFill>
                <a:schemeClr val="bg1"/>
              </a:solidFill>
              <a:latin typeface="Helvetica Neue" panose="02000503000000020004" pitchFamily="2" charset="0"/>
            </a:endParaRPr>
          </a:p>
          <a:p>
            <a:pPr algn="l"/>
            <a:r>
              <a:rPr lang="en-US" sz="1600" b="0" i="0" u="none" strike="noStrike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3 Renewal</a:t>
            </a:r>
          </a:p>
          <a:p>
            <a:pPr algn="l"/>
            <a:endParaRPr lang="en-US" sz="1600" b="0" i="0" u="none" strike="noStrike" dirty="0">
              <a:solidFill>
                <a:schemeClr val="bg1"/>
              </a:solidFill>
              <a:effectLst/>
              <a:latin typeface="Helvetica Neue" panose="02000503000000020004" pitchFamily="2" charset="0"/>
            </a:endParaRPr>
          </a:p>
          <a:p>
            <a:pPr algn="l"/>
            <a:r>
              <a:rPr lang="en-US" sz="1600" b="0" i="0" u="none" strike="noStrike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49 US </a:t>
            </a:r>
            <a:r>
              <a:rPr lang="en-US" sz="1600" b="0" i="0" u="none" strike="noStrike" dirty="0" err="1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TsunamiReady</a:t>
            </a:r>
            <a:r>
              <a:rPr lang="en-US" sz="1600" b="0" i="0" u="none" strike="noStrike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 communities in Puerto Rico and  USVI</a:t>
            </a:r>
          </a:p>
          <a:p>
            <a:br>
              <a:rPr lang="en-US" sz="1600" dirty="0">
                <a:solidFill>
                  <a:schemeClr val="bg1"/>
                </a:solidFill>
              </a:rPr>
            </a:br>
            <a:endParaRPr lang="en-US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rgbClr val="002060"/>
          </a:fgClr>
          <a:bgClr>
            <a:srgbClr val="0070C0"/>
          </a:bgClr>
        </a:pattFill>
        <a:effectLst/>
      </p:bgPr>
    </p:bg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339;p15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-1" y="893"/>
            <a:ext cx="12188825" cy="68562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50583" y="9504"/>
            <a:ext cx="1320800" cy="1295400"/>
          </a:xfrm>
          <a:prstGeom prst="rect">
            <a:avLst/>
          </a:prstGeom>
        </p:spPr>
      </p:pic>
      <p:sp>
        <p:nvSpPr>
          <p:cNvPr id="4" name="Google Shape;343;p15"/>
          <p:cNvSpPr/>
          <p:nvPr/>
        </p:nvSpPr>
        <p:spPr>
          <a:xfrm>
            <a:off x="196799" y="3314633"/>
            <a:ext cx="2133044" cy="1106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ts val="1950"/>
              <a:buFontTx/>
              <a:buNone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TO MAKE </a:t>
            </a:r>
            <a:b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</a:b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100%</a:t>
            </a:r>
            <a:endParaRPr kumimoji="0" sz="1865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Google Shape;342;p15"/>
          <p:cNvSpPr/>
          <p:nvPr/>
        </p:nvSpPr>
        <p:spPr>
          <a:xfrm>
            <a:off x="3037682" y="3314632"/>
            <a:ext cx="6662591" cy="842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ts val="1950"/>
              <a:buFontTx/>
              <a:buNone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OF COMMUNITIES AT RISK OF TSUNAMI PREPARED FOR AND RESILIENT TO TSUNAMIS</a:t>
            </a:r>
            <a:endParaRPr kumimoji="0" sz="1865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Google Shape;344;p15"/>
          <p:cNvSpPr/>
          <p:nvPr/>
        </p:nvSpPr>
        <p:spPr>
          <a:xfrm>
            <a:off x="10227186" y="3110157"/>
            <a:ext cx="1961638" cy="1230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Pts val="1950"/>
              <a:buFontTx/>
              <a:buNone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BY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b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</a:b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2030</a:t>
            </a:r>
            <a:endParaRPr kumimoji="0" sz="1865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Google Shape;341;p15"/>
          <p:cNvSpPr/>
          <p:nvPr/>
        </p:nvSpPr>
        <p:spPr>
          <a:xfrm>
            <a:off x="2364758" y="2304362"/>
            <a:ext cx="8843247" cy="621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ts val="3000"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THE MAIN SOCIAL OUTCOME</a:t>
            </a:r>
            <a:endParaRPr kumimoji="0" sz="3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Google Shape;340;p15"/>
          <p:cNvSpPr/>
          <p:nvPr/>
        </p:nvSpPr>
        <p:spPr>
          <a:xfrm>
            <a:off x="-1" y="274330"/>
            <a:ext cx="12188825" cy="7385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6BBC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OCEAN DECADE TSUNAMI PROGRAMME:</a:t>
            </a:r>
            <a:endParaRPr kumimoji="0" sz="4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"/>
          <p:cNvSpPr txBox="1"/>
          <p:nvPr/>
        </p:nvSpPr>
        <p:spPr>
          <a:xfrm>
            <a:off x="496984" y="487493"/>
            <a:ext cx="4889403" cy="500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000" tIns="65000" rIns="65000" bIns="65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 panose="020B0604020202020204"/>
              <a:buNone/>
            </a:pPr>
            <a:r>
              <a:rPr lang="en-US" sz="2400" b="1" dirty="0">
                <a:solidFill>
                  <a:srgbClr val="002060"/>
                </a:solidFill>
              </a:rPr>
              <a:t>ICG/CARIBE-EWS-XVII meeting</a:t>
            </a:r>
            <a:endParaRPr sz="2400" b="1" i="0" u="none" strike="noStrike" cap="none" dirty="0">
              <a:solidFill>
                <a:srgbClr val="41B7C8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" name="Marcador de contenido 2"/>
          <p:cNvSpPr txBox="1"/>
          <p:nvPr/>
        </p:nvSpPr>
        <p:spPr>
          <a:xfrm>
            <a:off x="8148817" y="1523994"/>
            <a:ext cx="9144001" cy="44196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>
              <a:lnSpc>
                <a:spcPct val="150000"/>
              </a:lnSpc>
            </a:pPr>
            <a:r>
              <a:rPr lang="es-CR" sz="2000" dirty="0">
                <a:solidFill>
                  <a:schemeClr val="bg1"/>
                </a:solidFill>
              </a:rPr>
              <a:t>Nicaragua, 6-9 May, 2024</a:t>
            </a:r>
          </a:p>
          <a:p>
            <a:pPr>
              <a:lnSpc>
                <a:spcPct val="150000"/>
              </a:lnSpc>
            </a:pPr>
            <a:r>
              <a:rPr lang="es-CR" sz="2000" dirty="0">
                <a:solidFill>
                  <a:schemeClr val="bg1"/>
                </a:solidFill>
              </a:rPr>
              <a:t>15/48 MS and </a:t>
            </a:r>
            <a:r>
              <a:rPr lang="es-CR" sz="2000" dirty="0" err="1">
                <a:solidFill>
                  <a:schemeClr val="bg1"/>
                </a:solidFill>
              </a:rPr>
              <a:t>Territories</a:t>
            </a:r>
            <a:endParaRPr lang="es-CR" sz="20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es-CR" sz="2000" dirty="0">
                <a:solidFill>
                  <a:schemeClr val="bg1"/>
                </a:solidFill>
              </a:rPr>
              <a:t>3 </a:t>
            </a:r>
            <a:r>
              <a:rPr lang="es-CR" sz="2000" dirty="0" err="1">
                <a:solidFill>
                  <a:schemeClr val="bg1"/>
                </a:solidFill>
              </a:rPr>
              <a:t>Observers</a:t>
            </a:r>
            <a:endParaRPr lang="es-CR" sz="20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es-CR" sz="2000" dirty="0">
                <a:solidFill>
                  <a:schemeClr val="bg1"/>
                </a:solidFill>
              </a:rPr>
              <a:t>85 in-</a:t>
            </a:r>
            <a:r>
              <a:rPr lang="es-CR" sz="2000" dirty="0" err="1">
                <a:solidFill>
                  <a:schemeClr val="bg1"/>
                </a:solidFill>
              </a:rPr>
              <a:t>person</a:t>
            </a:r>
            <a:r>
              <a:rPr lang="es-CR" sz="2000" dirty="0">
                <a:solidFill>
                  <a:schemeClr val="bg1"/>
                </a:solidFill>
              </a:rPr>
              <a:t> &amp; virtual </a:t>
            </a:r>
            <a:r>
              <a:rPr lang="es-CR" sz="2000" dirty="0" err="1">
                <a:solidFill>
                  <a:schemeClr val="bg1"/>
                </a:solidFill>
              </a:rPr>
              <a:t>participants</a:t>
            </a:r>
            <a:endParaRPr lang="es-CR" sz="2000" dirty="0">
              <a:solidFill>
                <a:schemeClr val="bg1"/>
              </a:solidFill>
            </a:endParaRPr>
          </a:p>
        </p:txBody>
      </p:sp>
      <p:sp>
        <p:nvSpPr>
          <p:cNvPr id="6" name="Text Placeholder 4"/>
          <p:cNvSpPr txBox="1"/>
          <p:nvPr/>
        </p:nvSpPr>
        <p:spPr>
          <a:xfrm>
            <a:off x="7759142" y="3892014"/>
            <a:ext cx="4254182" cy="1219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4155" indent="-224155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bg1"/>
                </a:solidFill>
              </a:rPr>
              <a:t>   Next Meeting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en-US" dirty="0">
                <a:solidFill>
                  <a:schemeClr val="bg1"/>
                </a:solidFill>
              </a:rPr>
              <a:t>May 5-9, 2025: France (tentatively) – Pending host agreement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AF2FC10-76D6-CDB3-529C-146B4BD8D6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074999"/>
            <a:ext cx="7826415" cy="58698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08112"/>
            <a:ext cx="5969812" cy="5969812"/>
          </a:xfrm>
          <a:prstGeom prst="rect">
            <a:avLst/>
          </a:prstGeom>
        </p:spPr>
      </p:pic>
      <p:sp>
        <p:nvSpPr>
          <p:cNvPr id="5" name="CuadroTexto 5"/>
          <p:cNvSpPr txBox="1"/>
          <p:nvPr/>
        </p:nvSpPr>
        <p:spPr>
          <a:xfrm>
            <a:off x="6222190" y="1333871"/>
            <a:ext cx="4622273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    </a:t>
            </a:r>
            <a:r>
              <a:rPr lang="en-US" sz="2400" dirty="0">
                <a:solidFill>
                  <a:schemeClr val="bg1"/>
                </a:solidFill>
              </a:rPr>
              <a:t>Chair </a:t>
            </a:r>
          </a:p>
          <a:p>
            <a:r>
              <a:rPr lang="en-US" sz="2400" dirty="0">
                <a:solidFill>
                  <a:schemeClr val="bg1"/>
                </a:solidFill>
              </a:rPr>
              <a:t>    G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Rockwell" panose="02060503020205020403" charset="0"/>
              </a:rPr>
              <a:t>é</a:t>
            </a:r>
            <a:r>
              <a:rPr lang="en-US" sz="2400" dirty="0">
                <a:solidFill>
                  <a:schemeClr val="bg1"/>
                </a:solidFill>
              </a:rPr>
              <a:t>rard </a:t>
            </a:r>
            <a:r>
              <a:rPr lang="en-US" sz="2400" dirty="0" err="1">
                <a:solidFill>
                  <a:schemeClr val="bg1"/>
                </a:solidFill>
              </a:rPr>
              <a:t>M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Rockwell" panose="02060503020205020403" charset="0"/>
              </a:rPr>
              <a:t>é</a:t>
            </a:r>
            <a:r>
              <a:rPr lang="en-US" sz="2400" dirty="0" err="1">
                <a:solidFill>
                  <a:schemeClr val="bg1"/>
                </a:solidFill>
              </a:rPr>
              <a:t>tayer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</a:p>
          <a:p>
            <a:r>
              <a:rPr lang="en-US" sz="2800" dirty="0">
                <a:solidFill>
                  <a:schemeClr val="bg1"/>
                </a:solidFill>
              </a:rPr>
              <a:t>    </a:t>
            </a:r>
            <a:r>
              <a:rPr lang="en-US" sz="1600" dirty="0">
                <a:solidFill>
                  <a:schemeClr val="bg1"/>
                </a:solidFill>
              </a:rPr>
              <a:t>(Haiti)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</a:endParaRPr>
          </a:p>
          <a:p>
            <a:r>
              <a:rPr lang="en-US" sz="2800" dirty="0">
                <a:solidFill>
                  <a:schemeClr val="bg1"/>
                </a:solidFill>
              </a:rPr>
              <a:t>    </a:t>
            </a:r>
            <a:r>
              <a:rPr lang="en-US" sz="2400" dirty="0">
                <a:solidFill>
                  <a:schemeClr val="bg1"/>
                </a:solidFill>
              </a:rPr>
              <a:t>Vice Chairs</a:t>
            </a:r>
          </a:p>
          <a:p>
            <a:r>
              <a:rPr lang="en-US" sz="2400" dirty="0">
                <a:solidFill>
                  <a:schemeClr val="bg1"/>
                </a:solidFill>
              </a:rPr>
              <a:t>     Regina Browne</a:t>
            </a:r>
          </a:p>
          <a:p>
            <a:r>
              <a:rPr lang="en-US" sz="2800" dirty="0">
                <a:solidFill>
                  <a:schemeClr val="bg1"/>
                </a:solidFill>
              </a:rPr>
              <a:t>    </a:t>
            </a:r>
            <a:r>
              <a:rPr lang="en-US" sz="1600" dirty="0">
                <a:solidFill>
                  <a:schemeClr val="bg1"/>
                </a:solidFill>
              </a:rPr>
              <a:t>(USVI)</a:t>
            </a:r>
          </a:p>
          <a:p>
            <a:pPr lvl="1"/>
            <a:endParaRPr lang="en-US" sz="2800" dirty="0">
              <a:solidFill>
                <a:schemeClr val="bg1"/>
              </a:solidFill>
            </a:endParaRP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     Marie-No</a:t>
            </a:r>
            <a:r>
              <a:rPr lang="fr-HT" sz="2400" dirty="0" err="1">
                <a:solidFill>
                  <a:schemeClr val="bg1"/>
                </a:solidFill>
              </a:rPr>
              <a:t>ë</a:t>
            </a:r>
            <a:r>
              <a:rPr lang="en-US" sz="2400" dirty="0" err="1">
                <a:solidFill>
                  <a:schemeClr val="bg1"/>
                </a:solidFill>
              </a:rPr>
              <a:t>lle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Raveau</a:t>
            </a:r>
            <a:r>
              <a:rPr lang="en-US" sz="2400" dirty="0">
                <a:solidFill>
                  <a:schemeClr val="bg1"/>
                </a:solidFill>
              </a:rPr>
              <a:t>  </a:t>
            </a: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     </a:t>
            </a:r>
            <a:r>
              <a:rPr lang="en-US" sz="1600" dirty="0">
                <a:solidFill>
                  <a:schemeClr val="bg1"/>
                </a:solidFill>
              </a:rPr>
              <a:t>(France-Martinique)                                                      </a:t>
            </a:r>
          </a:p>
          <a:p>
            <a:pPr lvl="1"/>
            <a:endParaRPr lang="en-US" sz="2800" dirty="0">
              <a:solidFill>
                <a:schemeClr val="bg1"/>
              </a:solidFill>
            </a:endParaRP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     Anthony Murillo </a:t>
            </a:r>
          </a:p>
          <a:p>
            <a:pPr lvl="1"/>
            <a:r>
              <a:rPr lang="en-US" sz="1600" dirty="0">
                <a:solidFill>
                  <a:schemeClr val="bg1"/>
                </a:solidFill>
              </a:rPr>
              <a:t>       (Costa Rica)</a:t>
            </a:r>
          </a:p>
        </p:txBody>
      </p:sp>
      <p:sp>
        <p:nvSpPr>
          <p:cNvPr id="8" name="Título 1"/>
          <p:cNvSpPr txBox="1"/>
          <p:nvPr/>
        </p:nvSpPr>
        <p:spPr>
          <a:xfrm>
            <a:off x="1113964" y="-518496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R" dirty="0" err="1"/>
              <a:t>officers</a:t>
            </a:r>
            <a:r>
              <a:rPr lang="es-CR" dirty="0"/>
              <a:t> </a:t>
            </a:r>
            <a:r>
              <a:rPr lang="es-CR" dirty="0" err="1"/>
              <a:t>elected</a:t>
            </a:r>
            <a:r>
              <a:rPr lang="es-CR" dirty="0"/>
              <a:t> in 2023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rgbClr val="002060"/>
          </a:fgClr>
          <a:bgClr>
            <a:srgbClr val="0070C0"/>
          </a:bgClr>
        </a:pattFill>
        <a:effectLst/>
      </p:bgPr>
    </p:bg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2"/>
          <p:cNvSpPr txBox="1"/>
          <p:nvPr/>
        </p:nvSpPr>
        <p:spPr>
          <a:xfrm>
            <a:off x="1" y="1639095"/>
            <a:ext cx="12188824" cy="4991512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§"/>
            </a:pPr>
            <a:endParaRPr lang="en-US" sz="2400" dirty="0">
              <a:solidFill>
                <a:srgbClr val="FFFF00"/>
              </a:solidFill>
            </a:endParaRPr>
          </a:p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Reports from some Member States and Territories</a:t>
            </a:r>
          </a:p>
          <a:p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Barbados, British Virgin Islands, Colombia, Costa Rica, France, Guatemala, UK Antigua and Barbuda, USA, and 	Venezuela.</a:t>
            </a:r>
          </a:p>
          <a:p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               </a:t>
            </a:r>
          </a:p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Reports from UN and non-UN Organizations</a:t>
            </a:r>
            <a:endParaRPr lang="en-US" sz="1800" dirty="0">
              <a:solidFill>
                <a:schemeClr val="tx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en-US" sz="1800" dirty="0">
              <a:solidFill>
                <a:schemeClr val="tx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Recommendations to IOC on Governance, Working Groups &amp; Task Teams</a:t>
            </a:r>
            <a:r>
              <a:rPr lang="en-US"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CTIC</a:t>
            </a:r>
            <a:r>
              <a: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and CATAC</a:t>
            </a:r>
          </a:p>
          <a:p>
            <a:endParaRPr lang="en-US" sz="24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Ocean Decade Tsunami Program. Smart cable. IOCARIBE. PTWC</a:t>
            </a:r>
          </a:p>
          <a:p>
            <a:pPr>
              <a:buClr>
                <a:schemeClr val="bg1"/>
              </a:buClr>
            </a:pPr>
            <a:endParaRPr lang="en-US" sz="24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Caribe Wave exercises. Implementation Plan.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s-CO" sz="24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s-CO" sz="2400" dirty="0">
              <a:solidFill>
                <a:srgbClr val="FFFF0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s-CO" sz="2400" dirty="0">
              <a:solidFill>
                <a:srgbClr val="FFFF0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s-CO" sz="2400" dirty="0">
              <a:solidFill>
                <a:srgbClr val="FFFF00"/>
              </a:solidFill>
            </a:endParaRPr>
          </a:p>
        </p:txBody>
      </p:sp>
      <p:sp>
        <p:nvSpPr>
          <p:cNvPr id="3" name="Título 1"/>
          <p:cNvSpPr txBox="1"/>
          <p:nvPr/>
        </p:nvSpPr>
        <p:spPr>
          <a:xfrm>
            <a:off x="536712" y="214065"/>
            <a:ext cx="8653650" cy="1425030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es-CR" sz="24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ICG/CARIBE-EWS XVII</a:t>
            </a:r>
            <a:r>
              <a:rPr lang="es-CR" sz="2400" dirty="0">
                <a:solidFill>
                  <a:schemeClr val="bg1"/>
                </a:solidFill>
              </a:rPr>
              <a:t>  Nicaragua May, 6-9, 2024</a:t>
            </a:r>
          </a:p>
          <a:p>
            <a:endParaRPr lang="es-CR" sz="2400" dirty="0">
              <a:solidFill>
                <a:schemeClr val="bg1"/>
              </a:solidFill>
            </a:endParaRPr>
          </a:p>
          <a:p>
            <a:r>
              <a:rPr lang="es-CR" sz="3200" dirty="0" err="1">
                <a:solidFill>
                  <a:schemeClr val="bg1"/>
                </a:solidFill>
              </a:rPr>
              <a:t>Reports</a:t>
            </a:r>
            <a:r>
              <a:rPr lang="es-CR" sz="3200" dirty="0">
                <a:solidFill>
                  <a:schemeClr val="bg1"/>
                </a:solidFill>
              </a:rPr>
              <a:t> and </a:t>
            </a:r>
            <a:r>
              <a:rPr lang="es-CR" sz="3200" dirty="0" err="1">
                <a:solidFill>
                  <a:schemeClr val="bg1"/>
                </a:solidFill>
              </a:rPr>
              <a:t>Recommendations</a:t>
            </a:r>
            <a:endParaRPr lang="es-CR" sz="3200" dirty="0">
              <a:solidFill>
                <a:schemeClr val="bg1"/>
              </a:solidFill>
            </a:endParaRPr>
          </a:p>
          <a:p>
            <a:endParaRPr lang="es-CR" sz="2400" dirty="0">
              <a:solidFill>
                <a:schemeClr val="bg1"/>
              </a:solidFill>
            </a:endParaRPr>
          </a:p>
          <a:p>
            <a:endParaRPr lang="es-CO" sz="2400" dirty="0">
              <a:solidFill>
                <a:schemeClr val="bg1"/>
              </a:solidFill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50583" y="9504"/>
            <a:ext cx="1320800" cy="1295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12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1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6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44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3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834C91D-8F7E-834B-DA44-5A87509181CD}"/>
              </a:ext>
            </a:extLst>
          </p:cNvPr>
          <p:cNvSpPr txBox="1"/>
          <p:nvPr/>
        </p:nvSpPr>
        <p:spPr>
          <a:xfrm>
            <a:off x="126473" y="115765"/>
            <a:ext cx="11939054" cy="169277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effectLst/>
              </a:rPr>
              <a:t>Intergovernmental Coordination Group for the Tsunami and Other Coastal Hazards Warning System for the Caribbean and Adjacent Regions (ICG/CARIBE-EWS) </a:t>
            </a:r>
            <a:endParaRPr lang="en-GB" sz="1600" dirty="0"/>
          </a:p>
          <a:p>
            <a:pPr algn="ctr"/>
            <a:r>
              <a:rPr lang="en-GB" sz="1600" b="1" dirty="0">
                <a:effectLst/>
              </a:rPr>
              <a:t>ORGANISATIONAL STRUCTURE</a:t>
            </a:r>
          </a:p>
          <a:p>
            <a:pPr algn="ctr"/>
            <a:r>
              <a:rPr lang="en-GB" sz="1600" b="1" dirty="0">
                <a:effectLst/>
              </a:rPr>
              <a:t>2024 - 2025</a:t>
            </a:r>
            <a:endParaRPr lang="en-GB" sz="800" dirty="0">
              <a:effectLst/>
            </a:endParaRPr>
          </a:p>
          <a:p>
            <a:pPr algn="ctr"/>
            <a:r>
              <a:rPr lang="en-GB" sz="1000" dirty="0">
                <a:effectLst/>
              </a:rPr>
              <a:t>Chair: Mr. </a:t>
            </a:r>
            <a:r>
              <a:rPr lang="en-GB" sz="1000" dirty="0">
                <a:effectLst/>
                <a:hlinkClick r:id="rId3"/>
              </a:rPr>
              <a:t>Gerard Metayer</a:t>
            </a:r>
            <a:r>
              <a:rPr lang="en-GB" sz="1000" dirty="0">
                <a:effectLst/>
              </a:rPr>
              <a:t> (Haiti) </a:t>
            </a:r>
          </a:p>
          <a:p>
            <a:pPr algn="ctr"/>
            <a:r>
              <a:rPr lang="en-GB" sz="1000" dirty="0">
                <a:effectLst/>
              </a:rPr>
              <a:t>Vice-Chairs: Mr. </a:t>
            </a:r>
            <a:r>
              <a:rPr lang="en-GB" sz="1000" dirty="0">
                <a:effectLst/>
                <a:hlinkClick r:id="rId4"/>
              </a:rPr>
              <a:t>Anthony Murillo Gutierrez</a:t>
            </a:r>
            <a:r>
              <a:rPr lang="en-GB" sz="1000" dirty="0">
                <a:effectLst/>
              </a:rPr>
              <a:t> (Costa Rica), Ms. </a:t>
            </a:r>
            <a:r>
              <a:rPr lang="en-GB" sz="1000" dirty="0">
                <a:effectLst/>
                <a:hlinkClick r:id="rId5"/>
              </a:rPr>
              <a:t>Marie-Noëlle Raveau</a:t>
            </a:r>
            <a:r>
              <a:rPr lang="en-GB" sz="1000" dirty="0">
                <a:effectLst/>
              </a:rPr>
              <a:t> (France/Martinique), Ms. </a:t>
            </a:r>
            <a:r>
              <a:rPr lang="en-GB" sz="1000" dirty="0">
                <a:effectLst/>
                <a:hlinkClick r:id="rId6"/>
              </a:rPr>
              <a:t>Regina</a:t>
            </a:r>
            <a:r>
              <a:rPr lang="en-GB" sz="1000" dirty="0">
                <a:effectLst/>
                <a:hlinkClick r:id="rId7"/>
              </a:rPr>
              <a:t> Browne</a:t>
            </a:r>
            <a:r>
              <a:rPr lang="en-GB" sz="1000" dirty="0">
                <a:effectLst/>
              </a:rPr>
              <a:t> (USA/Virgin Islands) </a:t>
            </a:r>
            <a:endParaRPr lang="en-GB" sz="1000" dirty="0"/>
          </a:p>
          <a:p>
            <a:pPr algn="ctr"/>
            <a:r>
              <a:rPr lang="en-GB" sz="1000" dirty="0">
                <a:effectLst/>
              </a:rPr>
              <a:t>Caribbean Tsunami Information </a:t>
            </a:r>
            <a:r>
              <a:rPr lang="en-GB" sz="1000" dirty="0" err="1">
                <a:effectLst/>
              </a:rPr>
              <a:t>Center</a:t>
            </a:r>
            <a:r>
              <a:rPr lang="en-GB" sz="1000" dirty="0">
                <a:effectLst/>
              </a:rPr>
              <a:t> (CTIC): Ms. </a:t>
            </a:r>
            <a:r>
              <a:rPr lang="en-GB" sz="1000" dirty="0">
                <a:effectLst/>
                <a:hlinkClick r:id="rId8"/>
              </a:rPr>
              <a:t>Alison Brome </a:t>
            </a:r>
            <a:r>
              <a:rPr lang="en-GB" sz="1000" dirty="0">
                <a:effectLst/>
              </a:rPr>
              <a:t>(Barbados)</a:t>
            </a:r>
          </a:p>
          <a:p>
            <a:pPr algn="ctr"/>
            <a:r>
              <a:rPr lang="en-GB" sz="1000" dirty="0">
                <a:effectLst/>
              </a:rPr>
              <a:t>Technical Secretary:</a:t>
            </a:r>
            <a:r>
              <a:rPr lang="en-GB" sz="1000" dirty="0"/>
              <a:t> Mr. </a:t>
            </a:r>
            <a:r>
              <a:rPr lang="en-GB" sz="1000" dirty="0">
                <a:hlinkClick r:id="rId9"/>
              </a:rPr>
              <a:t>Öcal Necmioğlu</a:t>
            </a:r>
            <a:r>
              <a:rPr lang="en-GB" sz="1000" dirty="0"/>
              <a:t> (</a:t>
            </a:r>
            <a:r>
              <a:rPr lang="en-GB" sz="1000" dirty="0" err="1"/>
              <a:t>Türkiye</a:t>
            </a:r>
            <a:r>
              <a:rPr lang="en-GB" sz="1000" dirty="0"/>
              <a:t>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79E293-48A1-5D4F-23A0-F209F2D6F34C}"/>
              </a:ext>
            </a:extLst>
          </p:cNvPr>
          <p:cNvSpPr txBox="1"/>
          <p:nvPr/>
        </p:nvSpPr>
        <p:spPr>
          <a:xfrm>
            <a:off x="126473" y="2185052"/>
            <a:ext cx="2268000" cy="1440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lIns="90000" rtlCol="0" anchor="t" anchorCtr="0">
            <a:noAutofit/>
          </a:bodyPr>
          <a:lstStyle/>
          <a:p>
            <a:pPr algn="ctr"/>
            <a:r>
              <a:rPr lang="en-GB" sz="1200" b="1" dirty="0">
                <a:effectLst/>
              </a:rPr>
              <a:t>Working Group 1: </a:t>
            </a:r>
          </a:p>
          <a:p>
            <a:pPr algn="ctr"/>
            <a:r>
              <a:rPr lang="en-GB" sz="1200" b="1" dirty="0">
                <a:effectLst/>
              </a:rPr>
              <a:t>Risk Knowledge</a:t>
            </a:r>
            <a:endParaRPr lang="en-GB" sz="900" dirty="0">
              <a:effectLst/>
            </a:endParaRPr>
          </a:p>
          <a:p>
            <a:pPr algn="ctr"/>
            <a:endParaRPr lang="en-GB" sz="900" b="1" dirty="0">
              <a:effectLst/>
            </a:endParaRPr>
          </a:p>
          <a:p>
            <a:pPr algn="ctr"/>
            <a:r>
              <a:rPr lang="en-GB" sz="900" b="1" dirty="0">
                <a:effectLst/>
              </a:rPr>
              <a:t>Chair: </a:t>
            </a:r>
          </a:p>
          <a:p>
            <a:pPr algn="ctr"/>
            <a:r>
              <a:rPr lang="en-GB" sz="900" dirty="0">
                <a:effectLst/>
              </a:rPr>
              <a:t>Mr. </a:t>
            </a:r>
            <a:r>
              <a:rPr lang="en-GB" sz="900" dirty="0">
                <a:effectLst/>
                <a:hlinkClick r:id="rId10"/>
              </a:rPr>
              <a:t>Frederic Dondin</a:t>
            </a:r>
            <a:r>
              <a:rPr lang="en-GB" sz="900" dirty="0">
                <a:effectLst/>
              </a:rPr>
              <a:t>  (FR)</a:t>
            </a:r>
          </a:p>
          <a:p>
            <a:pPr algn="ctr"/>
            <a:r>
              <a:rPr lang="en-GB" sz="900" dirty="0">
                <a:effectLst/>
              </a:rPr>
              <a:t> </a:t>
            </a:r>
            <a:r>
              <a:rPr lang="en-GB" sz="900" dirty="0"/>
              <a:t> </a:t>
            </a:r>
          </a:p>
          <a:p>
            <a:pPr algn="ctr"/>
            <a:r>
              <a:rPr lang="en-GB" sz="900" b="1" dirty="0"/>
              <a:t>Vice-Chair: </a:t>
            </a:r>
          </a:p>
          <a:p>
            <a:pPr algn="ctr"/>
            <a:r>
              <a:rPr lang="en-GB" sz="900" dirty="0"/>
              <a:t>Mr.</a:t>
            </a:r>
            <a:r>
              <a:rPr lang="en-GB" sz="900" dirty="0">
                <a:effectLst/>
              </a:rPr>
              <a:t> </a:t>
            </a:r>
            <a:r>
              <a:rPr lang="en-GB" sz="900" dirty="0">
                <a:effectLst/>
                <a:hlinkClick r:id="rId11"/>
              </a:rPr>
              <a:t>Raphaël Paris</a:t>
            </a:r>
            <a:r>
              <a:rPr lang="en-GB" sz="900" dirty="0">
                <a:effectLst/>
              </a:rPr>
              <a:t>  (FR) </a:t>
            </a:r>
            <a:endParaRPr lang="en-GB" sz="9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B98E4D-CB75-1106-E929-28823F04AF28}"/>
              </a:ext>
            </a:extLst>
          </p:cNvPr>
          <p:cNvSpPr txBox="1"/>
          <p:nvPr/>
        </p:nvSpPr>
        <p:spPr>
          <a:xfrm>
            <a:off x="4961993" y="2185050"/>
            <a:ext cx="2268000" cy="181351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lIns="90000" rtlCol="0" anchor="t" anchorCtr="0">
            <a:noAutofit/>
          </a:bodyPr>
          <a:lstStyle/>
          <a:p>
            <a:pPr algn="ctr"/>
            <a:r>
              <a:rPr lang="en-GB" sz="1200" b="1" dirty="0">
                <a:effectLst/>
              </a:rPr>
              <a:t>Working Group 3: </a:t>
            </a:r>
          </a:p>
          <a:p>
            <a:pPr algn="ctr"/>
            <a:r>
              <a:rPr lang="en-GB" sz="1200" b="1" dirty="0">
                <a:effectLst/>
              </a:rPr>
              <a:t>Tsunami Warning Dissemination and Communication</a:t>
            </a:r>
          </a:p>
          <a:p>
            <a:pPr algn="ctr"/>
            <a:endParaRPr lang="en-GB" sz="900" dirty="0">
              <a:effectLst/>
            </a:endParaRPr>
          </a:p>
          <a:p>
            <a:pPr algn="ctr"/>
            <a:r>
              <a:rPr lang="en-GB" sz="900" b="1" dirty="0">
                <a:effectLst/>
              </a:rPr>
              <a:t>Chair: </a:t>
            </a:r>
          </a:p>
          <a:p>
            <a:pPr algn="ctr"/>
            <a:r>
              <a:rPr lang="en-GB" sz="900" dirty="0">
                <a:effectLst/>
              </a:rPr>
              <a:t>Ms. </a:t>
            </a:r>
            <a:r>
              <a:rPr lang="en-GB" sz="900" dirty="0">
                <a:effectLst/>
                <a:hlinkClick r:id="rId12"/>
              </a:rPr>
              <a:t>Christa von Hillebrandt-Andrade</a:t>
            </a:r>
            <a:r>
              <a:rPr lang="en-GB" sz="900" dirty="0">
                <a:effectLst/>
              </a:rPr>
              <a:t> </a:t>
            </a:r>
            <a:r>
              <a:rPr lang="en-GB" sz="900" dirty="0"/>
              <a:t>(USA/PR)</a:t>
            </a:r>
          </a:p>
          <a:p>
            <a:pPr algn="ctr"/>
            <a:endParaRPr lang="en-GB" sz="900" dirty="0"/>
          </a:p>
          <a:p>
            <a:pPr algn="ctr"/>
            <a:r>
              <a:rPr lang="en-GB" sz="900" b="1" dirty="0"/>
              <a:t>Vice-Chair: </a:t>
            </a:r>
          </a:p>
          <a:p>
            <a:pPr algn="ctr"/>
            <a:r>
              <a:rPr lang="en-GB" sz="900" dirty="0"/>
              <a:t>Ms.</a:t>
            </a:r>
            <a:r>
              <a:rPr lang="en-GB" sz="900" dirty="0">
                <a:effectLst/>
              </a:rPr>
              <a:t> </a:t>
            </a:r>
            <a:r>
              <a:rPr lang="en-GB" sz="900" dirty="0">
                <a:effectLst/>
                <a:hlinkClick r:id="rId13"/>
              </a:rPr>
              <a:t>Susan Hodge </a:t>
            </a:r>
            <a:r>
              <a:rPr lang="en-GB" sz="900" dirty="0">
                <a:effectLst/>
              </a:rPr>
              <a:t>(UK/AI)</a:t>
            </a:r>
            <a:endParaRPr lang="en-GB" sz="9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E395F0-128E-3FE3-FF6E-11AA20610E02}"/>
              </a:ext>
            </a:extLst>
          </p:cNvPr>
          <p:cNvSpPr txBox="1"/>
          <p:nvPr/>
        </p:nvSpPr>
        <p:spPr>
          <a:xfrm>
            <a:off x="2565704" y="2188305"/>
            <a:ext cx="2268000" cy="316746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lIns="90000" rtlCol="0" anchor="t" anchorCtr="0">
            <a:noAutofit/>
          </a:bodyPr>
          <a:lstStyle/>
          <a:p>
            <a:pPr algn="ctr"/>
            <a:r>
              <a:rPr lang="en-GB" sz="1200" b="1" dirty="0">
                <a:effectLst/>
              </a:rPr>
              <a:t>Working Group 2: </a:t>
            </a:r>
          </a:p>
          <a:p>
            <a:pPr algn="ctr"/>
            <a:r>
              <a:rPr lang="en-GB" sz="1200" b="1" dirty="0">
                <a:effectLst/>
              </a:rPr>
              <a:t>Tsunami Detection, Analysis and Forecasting</a:t>
            </a:r>
            <a:endParaRPr lang="en-GB" sz="900" dirty="0">
              <a:effectLst/>
            </a:endParaRPr>
          </a:p>
          <a:p>
            <a:pPr algn="ctr"/>
            <a:endParaRPr lang="en-GB" sz="900" b="1" dirty="0">
              <a:effectLst/>
            </a:endParaRPr>
          </a:p>
          <a:p>
            <a:pPr algn="ctr"/>
            <a:r>
              <a:rPr lang="en-GB" sz="900" b="1" dirty="0">
                <a:effectLst/>
              </a:rPr>
              <a:t>Chair: </a:t>
            </a:r>
          </a:p>
          <a:p>
            <a:pPr algn="ctr"/>
            <a:r>
              <a:rPr lang="en-GB" sz="900" dirty="0">
                <a:effectLst/>
              </a:rPr>
              <a:t>Ms. </a:t>
            </a:r>
            <a:r>
              <a:rPr lang="en-GB" sz="900" dirty="0">
                <a:effectLst/>
                <a:hlinkClick r:id="rId14"/>
              </a:rPr>
              <a:t>Elizabeth Vanacore</a:t>
            </a:r>
            <a:r>
              <a:rPr lang="en-GB" sz="900" dirty="0"/>
              <a:t>  (USA/PR) </a:t>
            </a:r>
          </a:p>
          <a:p>
            <a:pPr algn="ctr"/>
            <a:endParaRPr lang="en-GB" sz="900" dirty="0"/>
          </a:p>
          <a:p>
            <a:pPr algn="ctr"/>
            <a:r>
              <a:rPr lang="en-GB" sz="900" b="1" dirty="0"/>
              <a:t>Vice Chairs for Subgroups:</a:t>
            </a:r>
          </a:p>
          <a:p>
            <a:pPr algn="ctr"/>
            <a:endParaRPr lang="en-GB" sz="900" b="1" i="1" dirty="0"/>
          </a:p>
          <a:p>
            <a:pPr algn="ctr"/>
            <a:r>
              <a:rPr lang="en-GB" sz="900" b="1" i="1" dirty="0"/>
              <a:t> Tsunami Source Identification and Characterization</a:t>
            </a:r>
          </a:p>
          <a:p>
            <a:pPr algn="ctr"/>
            <a:r>
              <a:rPr lang="en-GB" sz="900" dirty="0"/>
              <a:t> Mr. </a:t>
            </a:r>
            <a:r>
              <a:rPr lang="en-GB" sz="900" dirty="0">
                <a:hlinkClick r:id="rId15"/>
              </a:rPr>
              <a:t>Dan McNamara </a:t>
            </a:r>
            <a:r>
              <a:rPr lang="en-GB" sz="900" dirty="0"/>
              <a:t>(USA)</a:t>
            </a:r>
          </a:p>
          <a:p>
            <a:pPr algn="ctr"/>
            <a:endParaRPr lang="en-GB" sz="900" dirty="0"/>
          </a:p>
          <a:p>
            <a:pPr algn="ctr"/>
            <a:r>
              <a:rPr lang="en-GB" sz="900" b="1" i="1" dirty="0"/>
              <a:t>Tsunami Detection</a:t>
            </a:r>
          </a:p>
          <a:p>
            <a:pPr algn="ctr"/>
            <a:r>
              <a:rPr lang="en-GB" sz="900" dirty="0"/>
              <a:t>Ms. </a:t>
            </a:r>
            <a:r>
              <a:rPr lang="en-GB" sz="900" dirty="0">
                <a:hlinkClick r:id="rId16"/>
              </a:rPr>
              <a:t>Gloria Romero </a:t>
            </a:r>
            <a:r>
              <a:rPr lang="en-GB" sz="900" dirty="0"/>
              <a:t>(VE)</a:t>
            </a:r>
          </a:p>
          <a:p>
            <a:pPr algn="ctr"/>
            <a:endParaRPr lang="en-GB" sz="900" dirty="0"/>
          </a:p>
          <a:p>
            <a:pPr algn="ctr"/>
            <a:r>
              <a:rPr lang="en-GB" sz="900" b="1" i="1" dirty="0"/>
              <a:t>Tsunami Forecasting: </a:t>
            </a:r>
          </a:p>
          <a:p>
            <a:pPr algn="ctr"/>
            <a:r>
              <a:rPr lang="en-GB" sz="900" i="1" dirty="0"/>
              <a:t>Mr</a:t>
            </a:r>
            <a:r>
              <a:rPr lang="en-GB" sz="900" dirty="0"/>
              <a:t>. </a:t>
            </a:r>
            <a:r>
              <a:rPr lang="en-GB" sz="900" dirty="0">
                <a:hlinkClick r:id="rId17"/>
              </a:rPr>
              <a:t>Chris Moore </a:t>
            </a:r>
            <a:r>
              <a:rPr lang="en-GB" sz="900" dirty="0"/>
              <a:t>(USA)</a:t>
            </a:r>
          </a:p>
          <a:p>
            <a:pPr algn="ctr"/>
            <a:endParaRPr lang="en-GB" sz="900" dirty="0"/>
          </a:p>
          <a:p>
            <a:pPr algn="ctr"/>
            <a:r>
              <a:rPr lang="en-GB" sz="900" b="1" i="1" dirty="0"/>
              <a:t>SMART Cables:</a:t>
            </a:r>
          </a:p>
          <a:p>
            <a:pPr algn="ctr"/>
            <a:r>
              <a:rPr lang="en-GB" sz="900" i="1" dirty="0"/>
              <a:t>TBD</a:t>
            </a:r>
          </a:p>
          <a:p>
            <a:pPr algn="ctr"/>
            <a:endParaRPr lang="en-GB" sz="900" dirty="0"/>
          </a:p>
          <a:p>
            <a:pPr algn="ctr"/>
            <a:endParaRPr lang="en-GB" sz="900" dirty="0"/>
          </a:p>
          <a:p>
            <a:pPr algn="ctr"/>
            <a:endParaRPr lang="en-GB" sz="900" dirty="0"/>
          </a:p>
          <a:p>
            <a:pPr algn="ctr"/>
            <a:r>
              <a:rPr lang="en-GB" sz="900" dirty="0"/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E0CAEC-B478-779E-B484-0DCC5AA8B10E}"/>
              </a:ext>
            </a:extLst>
          </p:cNvPr>
          <p:cNvSpPr txBox="1"/>
          <p:nvPr/>
        </p:nvSpPr>
        <p:spPr>
          <a:xfrm>
            <a:off x="7374555" y="2185050"/>
            <a:ext cx="2268000" cy="234045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lIns="90000" rtlCol="0" anchor="t" anchorCtr="0">
            <a:noAutofit/>
          </a:bodyPr>
          <a:lstStyle/>
          <a:p>
            <a:pPr algn="ctr"/>
            <a:r>
              <a:rPr lang="en-GB" sz="1200" b="1" dirty="0">
                <a:effectLst/>
              </a:rPr>
              <a:t>Working Group 4: </a:t>
            </a:r>
          </a:p>
          <a:p>
            <a:pPr algn="ctr"/>
            <a:r>
              <a:rPr lang="en-GB" sz="1200" b="1" dirty="0">
                <a:effectLst/>
              </a:rPr>
              <a:t>Preparedness and Response Capabilities</a:t>
            </a:r>
          </a:p>
          <a:p>
            <a:pPr algn="ctr"/>
            <a:endParaRPr lang="en-GB" sz="900" dirty="0"/>
          </a:p>
          <a:p>
            <a:pPr algn="ctr"/>
            <a:r>
              <a:rPr lang="en-GB" sz="900" b="1" dirty="0">
                <a:effectLst/>
              </a:rPr>
              <a:t>Chair: </a:t>
            </a:r>
          </a:p>
          <a:p>
            <a:pPr algn="ctr"/>
            <a:r>
              <a:rPr lang="en-GB" sz="900" dirty="0">
                <a:effectLst/>
              </a:rPr>
              <a:t>Ms. </a:t>
            </a:r>
            <a:r>
              <a:rPr lang="en-GB" sz="900" dirty="0">
                <a:effectLst/>
                <a:hlinkClick r:id="rId18"/>
              </a:rPr>
              <a:t>Silvia Chacon </a:t>
            </a:r>
            <a:r>
              <a:rPr lang="en-GB" sz="900">
                <a:effectLst/>
                <a:hlinkClick r:id="rId18"/>
              </a:rPr>
              <a:t>Barrantes</a:t>
            </a:r>
            <a:r>
              <a:rPr lang="en-GB" sz="900"/>
              <a:t> </a:t>
            </a:r>
            <a:r>
              <a:rPr lang="en-GB" sz="900" dirty="0">
                <a:effectLst/>
              </a:rPr>
              <a:t>(CR) </a:t>
            </a:r>
            <a:endParaRPr lang="en-GB" sz="900" dirty="0"/>
          </a:p>
          <a:p>
            <a:pPr algn="ctr"/>
            <a:endParaRPr lang="en-GB" sz="900" dirty="0"/>
          </a:p>
          <a:p>
            <a:pPr algn="ctr"/>
            <a:r>
              <a:rPr lang="en-GB" sz="900" b="1" dirty="0"/>
              <a:t>Vice Chairs for Subgroups:</a:t>
            </a:r>
          </a:p>
          <a:p>
            <a:pPr algn="ctr"/>
            <a:endParaRPr lang="en-GB" sz="900" dirty="0"/>
          </a:p>
          <a:p>
            <a:pPr algn="ctr"/>
            <a:r>
              <a:rPr lang="en-GB" sz="900" b="1" i="1" dirty="0"/>
              <a:t>Preparedness and Response capabilities: </a:t>
            </a:r>
          </a:p>
          <a:p>
            <a:pPr algn="ctr"/>
            <a:r>
              <a:rPr lang="en-GB" sz="900" dirty="0"/>
              <a:t>Mr. </a:t>
            </a:r>
            <a:r>
              <a:rPr lang="en-GB" sz="900" dirty="0">
                <a:hlinkClick r:id="rId19"/>
              </a:rPr>
              <a:t>Jacob Ngumbah </a:t>
            </a:r>
            <a:r>
              <a:rPr lang="en-GB" sz="900" dirty="0"/>
              <a:t>(KN)</a:t>
            </a:r>
          </a:p>
          <a:p>
            <a:pPr algn="ctr"/>
            <a:endParaRPr lang="en-GB" sz="900" dirty="0"/>
          </a:p>
          <a:p>
            <a:pPr algn="ctr"/>
            <a:r>
              <a:rPr lang="en-GB" sz="900" b="1" i="1" dirty="0"/>
              <a:t>Mitigation: </a:t>
            </a:r>
          </a:p>
          <a:p>
            <a:pPr algn="ctr"/>
            <a:r>
              <a:rPr lang="en-GB" sz="900" dirty="0"/>
              <a:t>Ms. </a:t>
            </a:r>
            <a:r>
              <a:rPr lang="en-GB" sz="900" dirty="0">
                <a:hlinkClick r:id="rId20"/>
              </a:rPr>
              <a:t>Stacey Edwards </a:t>
            </a:r>
            <a:r>
              <a:rPr lang="en-GB" sz="900" dirty="0"/>
              <a:t>(TT)</a:t>
            </a:r>
          </a:p>
          <a:p>
            <a:pPr algn="ctr"/>
            <a:endParaRPr lang="en-GB" sz="900" dirty="0"/>
          </a:p>
        </p:txBody>
      </p:sp>
      <p:cxnSp>
        <p:nvCxnSpPr>
          <p:cNvPr id="13" name="Elbow Connector 12">
            <a:extLst>
              <a:ext uri="{FF2B5EF4-FFF2-40B4-BE49-F238E27FC236}">
                <a16:creationId xmlns:a16="http://schemas.microsoft.com/office/drawing/2014/main" id="{6132361E-8029-66D5-C39E-43364B5F2D64}"/>
              </a:ext>
            </a:extLst>
          </p:cNvPr>
          <p:cNvCxnSpPr>
            <a:cxnSpLocks/>
            <a:stCxn id="5" idx="2"/>
            <a:endCxn id="7" idx="0"/>
          </p:cNvCxnSpPr>
          <p:nvPr/>
        </p:nvCxnSpPr>
        <p:spPr>
          <a:xfrm rot="5400000">
            <a:off x="3489979" y="-420969"/>
            <a:ext cx="376516" cy="4835527"/>
          </a:xfrm>
          <a:prstGeom prst="bentConnector3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Elbow Connector 26">
            <a:extLst>
              <a:ext uri="{FF2B5EF4-FFF2-40B4-BE49-F238E27FC236}">
                <a16:creationId xmlns:a16="http://schemas.microsoft.com/office/drawing/2014/main" id="{0442347A-6ADF-F9A3-FD44-CCDC987B2F59}"/>
              </a:ext>
            </a:extLst>
          </p:cNvPr>
          <p:cNvCxnSpPr>
            <a:cxnSpLocks/>
          </p:cNvCxnSpPr>
          <p:nvPr/>
        </p:nvCxnSpPr>
        <p:spPr>
          <a:xfrm rot="5400000">
            <a:off x="4708709" y="797971"/>
            <a:ext cx="378286" cy="2396296"/>
          </a:xfrm>
          <a:prstGeom prst="bentConnector3">
            <a:avLst>
              <a:gd name="adj1" fmla="val 50000"/>
            </a:avLst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Elbow Connector 33">
            <a:extLst>
              <a:ext uri="{FF2B5EF4-FFF2-40B4-BE49-F238E27FC236}">
                <a16:creationId xmlns:a16="http://schemas.microsoft.com/office/drawing/2014/main" id="{C284F568-3DBD-740C-5C30-98886A4B3657}"/>
              </a:ext>
            </a:extLst>
          </p:cNvPr>
          <p:cNvCxnSpPr>
            <a:cxnSpLocks/>
          </p:cNvCxnSpPr>
          <p:nvPr/>
        </p:nvCxnSpPr>
        <p:spPr>
          <a:xfrm rot="16200000" flipH="1">
            <a:off x="7130529" y="775490"/>
            <a:ext cx="375031" cy="2444087"/>
          </a:xfrm>
          <a:prstGeom prst="bentConnector3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Elbow Connector 36">
            <a:extLst>
              <a:ext uri="{FF2B5EF4-FFF2-40B4-BE49-F238E27FC236}">
                <a16:creationId xmlns:a16="http://schemas.microsoft.com/office/drawing/2014/main" id="{53219526-FA1A-EBED-5F9A-FC9278E0692B}"/>
              </a:ext>
            </a:extLst>
          </p:cNvPr>
          <p:cNvCxnSpPr>
            <a:cxnSpLocks/>
            <a:endCxn id="41" idx="1"/>
          </p:cNvCxnSpPr>
          <p:nvPr/>
        </p:nvCxnSpPr>
        <p:spPr>
          <a:xfrm>
            <a:off x="6095992" y="1998576"/>
            <a:ext cx="3718496" cy="833805"/>
          </a:xfrm>
          <a:prstGeom prst="bentConnector3">
            <a:avLst>
              <a:gd name="adj1" fmla="val 97710"/>
            </a:avLst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F4365E8D-D518-E7C9-BE5D-E91EFF8DEB53}"/>
              </a:ext>
            </a:extLst>
          </p:cNvPr>
          <p:cNvSpPr txBox="1"/>
          <p:nvPr/>
        </p:nvSpPr>
        <p:spPr>
          <a:xfrm>
            <a:off x="9814488" y="2202381"/>
            <a:ext cx="2268000" cy="1260000"/>
          </a:xfrm>
          <a:prstGeom prst="rect">
            <a:avLst/>
          </a:prstGeom>
          <a:solidFill>
            <a:srgbClr val="E79994"/>
          </a:solidFill>
          <a:ln>
            <a:solidFill>
              <a:schemeClr val="tx1"/>
            </a:solidFill>
          </a:ln>
        </p:spPr>
        <p:txBody>
          <a:bodyPr wrap="square" lIns="90000" rtlCol="0" anchor="t" anchorCtr="0">
            <a:noAutofit/>
          </a:bodyPr>
          <a:lstStyle/>
          <a:p>
            <a:pPr algn="ctr"/>
            <a:r>
              <a:rPr lang="en-GB" sz="1200" b="1" dirty="0">
                <a:effectLst/>
              </a:rPr>
              <a:t>Task Team on CARIBE WAVE</a:t>
            </a:r>
          </a:p>
          <a:p>
            <a:pPr algn="ctr"/>
            <a:endParaRPr lang="en-GB" sz="900" dirty="0"/>
          </a:p>
          <a:p>
            <a:pPr algn="ctr"/>
            <a:r>
              <a:rPr lang="en-GB" sz="900" b="1" dirty="0">
                <a:effectLst/>
              </a:rPr>
              <a:t>Chair: </a:t>
            </a:r>
          </a:p>
          <a:p>
            <a:pPr algn="ctr"/>
            <a:r>
              <a:rPr lang="en-GB" sz="900" dirty="0">
                <a:effectLst/>
              </a:rPr>
              <a:t>Mr. </a:t>
            </a:r>
            <a:r>
              <a:rPr lang="en-GB" sz="900" dirty="0">
                <a:effectLst/>
                <a:hlinkClick r:id="rId21"/>
              </a:rPr>
              <a:t>Antonio Aguilar</a:t>
            </a:r>
            <a:r>
              <a:rPr lang="en-GB" sz="900" dirty="0"/>
              <a:t> </a:t>
            </a:r>
            <a:r>
              <a:rPr lang="en-GB" sz="900" dirty="0">
                <a:effectLst/>
              </a:rPr>
              <a:t>(VE) </a:t>
            </a:r>
            <a:endParaRPr lang="en-GB" sz="900" dirty="0"/>
          </a:p>
          <a:p>
            <a:pPr algn="ctr"/>
            <a:endParaRPr lang="en-GB" sz="900" dirty="0"/>
          </a:p>
          <a:p>
            <a:pPr algn="ctr"/>
            <a:r>
              <a:rPr lang="en-GB" sz="900" b="1" dirty="0"/>
              <a:t>Vice Chair:</a:t>
            </a:r>
            <a:endParaRPr lang="en-GB" sz="900" dirty="0"/>
          </a:p>
          <a:p>
            <a:pPr algn="ctr"/>
            <a:r>
              <a:rPr lang="en-GB" sz="900" dirty="0"/>
              <a:t>Ms. </a:t>
            </a:r>
            <a:r>
              <a:rPr lang="en-GB" sz="900" dirty="0">
                <a:hlinkClick r:id="rId22"/>
              </a:rPr>
              <a:t>Gisela Baez Sanchez</a:t>
            </a:r>
            <a:r>
              <a:rPr lang="en-GB" sz="900" dirty="0"/>
              <a:t> (USA/PR)</a:t>
            </a: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2E1DF7FB-A0FA-4894-898A-10E0B4CED0B6}"/>
              </a:ext>
            </a:extLst>
          </p:cNvPr>
          <p:cNvCxnSpPr>
            <a:cxnSpLocks/>
            <a:stCxn id="5" idx="2"/>
            <a:endCxn id="8" idx="0"/>
          </p:cNvCxnSpPr>
          <p:nvPr/>
        </p:nvCxnSpPr>
        <p:spPr>
          <a:xfrm flipH="1">
            <a:off x="6095993" y="1808536"/>
            <a:ext cx="7" cy="376514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12FC61FA-8967-EB9B-3EC3-B3789B469822}"/>
              </a:ext>
            </a:extLst>
          </p:cNvPr>
          <p:cNvSpPr txBox="1"/>
          <p:nvPr/>
        </p:nvSpPr>
        <p:spPr>
          <a:xfrm>
            <a:off x="9814488" y="4074958"/>
            <a:ext cx="2268000" cy="1280813"/>
          </a:xfrm>
          <a:prstGeom prst="rect">
            <a:avLst/>
          </a:prstGeom>
          <a:solidFill>
            <a:srgbClr val="20DADE"/>
          </a:solidFill>
          <a:ln>
            <a:solidFill>
              <a:schemeClr val="tx1"/>
            </a:solidFill>
          </a:ln>
        </p:spPr>
        <p:txBody>
          <a:bodyPr wrap="square" lIns="90000" rtlCol="0" anchor="t" anchorCtr="0">
            <a:noAutofit/>
          </a:bodyPr>
          <a:lstStyle/>
          <a:p>
            <a:pPr algn="ctr"/>
            <a:r>
              <a:rPr lang="en-GB" sz="1200" b="1" dirty="0">
                <a:effectLst/>
              </a:rPr>
              <a:t>Task Team on Tsunami Ready</a:t>
            </a:r>
          </a:p>
          <a:p>
            <a:pPr algn="ctr"/>
            <a:endParaRPr lang="en-GB" sz="900" dirty="0"/>
          </a:p>
          <a:p>
            <a:pPr algn="ctr"/>
            <a:r>
              <a:rPr lang="en-GB" sz="900" b="1" dirty="0">
                <a:effectLst/>
              </a:rPr>
              <a:t>Chair: </a:t>
            </a:r>
          </a:p>
          <a:p>
            <a:pPr algn="ctr"/>
            <a:r>
              <a:rPr lang="en-GB" sz="900" dirty="0"/>
              <a:t>Mr. </a:t>
            </a:r>
            <a:r>
              <a:rPr lang="en-GB" sz="900" dirty="0">
                <a:hlinkClick r:id="rId23"/>
              </a:rPr>
              <a:t>Fabian Hinds </a:t>
            </a:r>
            <a:r>
              <a:rPr lang="en-GB" sz="900" dirty="0"/>
              <a:t>(BB)</a:t>
            </a:r>
          </a:p>
          <a:p>
            <a:pPr algn="ctr"/>
            <a:endParaRPr lang="en-GB" sz="900" dirty="0"/>
          </a:p>
          <a:p>
            <a:pPr algn="ctr"/>
            <a:r>
              <a:rPr lang="en-GB" sz="900" b="1" dirty="0"/>
              <a:t>Vice Chair:</a:t>
            </a:r>
            <a:endParaRPr lang="en-GB" sz="900" dirty="0"/>
          </a:p>
          <a:p>
            <a:pPr algn="ctr"/>
            <a:r>
              <a:rPr lang="en-GB" sz="900" dirty="0"/>
              <a:t>Mr. </a:t>
            </a:r>
            <a:r>
              <a:rPr lang="en-GB" sz="900" dirty="0">
                <a:hlinkClick r:id="rId24"/>
              </a:rPr>
              <a:t>Matthieu Péroche</a:t>
            </a:r>
            <a:r>
              <a:rPr lang="en-GB" sz="900" dirty="0"/>
              <a:t> (FR)</a:t>
            </a:r>
          </a:p>
          <a:p>
            <a:pPr algn="ctr"/>
            <a:endParaRPr lang="en-GB" sz="900" dirty="0"/>
          </a:p>
          <a:p>
            <a:pPr algn="ctr"/>
            <a:endParaRPr lang="en-GB" sz="900" dirty="0"/>
          </a:p>
        </p:txBody>
      </p:sp>
      <p:cxnSp>
        <p:nvCxnSpPr>
          <p:cNvPr id="30" name="Elbow Connector 29">
            <a:extLst>
              <a:ext uri="{FF2B5EF4-FFF2-40B4-BE49-F238E27FC236}">
                <a16:creationId xmlns:a16="http://schemas.microsoft.com/office/drawing/2014/main" id="{25800661-9C7B-0BBA-FDF0-105D9DB9ACCA}"/>
              </a:ext>
            </a:extLst>
          </p:cNvPr>
          <p:cNvCxnSpPr>
            <a:cxnSpLocks/>
          </p:cNvCxnSpPr>
          <p:nvPr/>
        </p:nvCxnSpPr>
        <p:spPr>
          <a:xfrm>
            <a:off x="6275754" y="1995178"/>
            <a:ext cx="3538734" cy="2159524"/>
          </a:xfrm>
          <a:prstGeom prst="bentConnector3">
            <a:avLst>
              <a:gd name="adj1" fmla="val 97614"/>
            </a:avLst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45328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rgbClr val="002060"/>
          </a:fgClr>
          <a:bgClr>
            <a:srgbClr val="0070C0"/>
          </a:bgClr>
        </a:pattFill>
        <a:effectLst/>
      </p:bgPr>
    </p:bg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50583" y="9504"/>
            <a:ext cx="1320800" cy="1295400"/>
          </a:xfrm>
          <a:prstGeom prst="rect">
            <a:avLst/>
          </a:prstGeom>
        </p:spPr>
      </p:pic>
      <p:sp>
        <p:nvSpPr>
          <p:cNvPr id="9" name="Título 1"/>
          <p:cNvSpPr txBox="1"/>
          <p:nvPr/>
        </p:nvSpPr>
        <p:spPr>
          <a:xfrm>
            <a:off x="480029" y="262002"/>
            <a:ext cx="8653650" cy="613058"/>
          </a:xfrm>
          <a:prstGeom prst="rect">
            <a:avLst/>
          </a:prstGeom>
        </p:spPr>
        <p:txBody>
          <a:bodyPr vert="horz" lIns="0" tIns="9144" rIns="0" bIns="9144" anchor="b">
            <a:normAutofit fontScale="52500" lnSpcReduction="200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>
                <a:ln w="500">
                  <a:solidFill>
                    <a:schemeClr val="tx2">
                      <a:shade val="20000"/>
                      <a:satMod val="350000"/>
                    </a:schemeClr>
                  </a:solidFill>
                </a:ln>
                <a:solidFill>
                  <a:schemeClr val="bg1"/>
                </a:solidFill>
                <a:effectLst>
                  <a:outerShdw blurRad="30000" dist="30000" dir="2700000" algn="tl" rotWithShape="0">
                    <a:schemeClr val="bg2">
                      <a:shade val="45000"/>
                      <a:satMod val="150000"/>
                      <a:alpha val="90000"/>
                    </a:schemeClr>
                  </a:outerShdw>
                </a:effectLst>
                <a:latin typeface="Myriad Pro" panose="020B0703030403020204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8F3D7"/>
                </a:solidFill>
                <a:latin typeface="Corbe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8F3D7"/>
                </a:solidFill>
                <a:latin typeface="Corbe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8F3D7"/>
                </a:solidFill>
                <a:latin typeface="Corbe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8F3D7"/>
                </a:solidFill>
                <a:latin typeface="Corbe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8F3D7"/>
                </a:solidFill>
                <a:latin typeface="Corbe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8F3D7"/>
                </a:solidFill>
                <a:latin typeface="Corbe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8F3D7"/>
                </a:solidFill>
                <a:latin typeface="Corbe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8F3D7"/>
                </a:solidFill>
                <a:latin typeface="Corbel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s-CR" dirty="0">
                <a:ln w="500">
                  <a:solidFill>
                    <a:srgbClr val="EEECE1">
                      <a:shade val="20000"/>
                      <a:satMod val="350000"/>
                    </a:srgbClr>
                  </a:solidFill>
                </a:ln>
                <a:solidFill>
                  <a:srgbClr val="FFFF00"/>
                </a:solidFill>
                <a:effectLst>
                  <a:outerShdw blurRad="30000" dist="30000" dir="2700000" algn="tl" rotWithShape="0">
                    <a:srgbClr val="1F497D">
                      <a:shade val="45000"/>
                      <a:satMod val="150000"/>
                      <a:alpha val="90000"/>
                    </a:srgbClr>
                  </a:outerShdw>
                </a:effectLst>
              </a:rPr>
              <a:t>Establishment </a:t>
            </a:r>
            <a:r>
              <a:rPr lang="es-CR" dirty="0" err="1">
                <a:ln w="500">
                  <a:solidFill>
                    <a:srgbClr val="EEECE1">
                      <a:shade val="20000"/>
                      <a:satMod val="350000"/>
                    </a:srgbClr>
                  </a:solidFill>
                </a:ln>
                <a:solidFill>
                  <a:srgbClr val="FFFF00"/>
                </a:solidFill>
                <a:effectLst>
                  <a:outerShdw blurRad="30000" dist="30000" dir="2700000" algn="tl" rotWithShape="0">
                    <a:srgbClr val="1F497D">
                      <a:shade val="45000"/>
                      <a:satMod val="150000"/>
                      <a:alpha val="90000"/>
                    </a:srgbClr>
                  </a:outerShdw>
                </a:effectLst>
              </a:rPr>
              <a:t>of</a:t>
            </a:r>
            <a:r>
              <a:rPr lang="es-CR" dirty="0">
                <a:ln w="500">
                  <a:solidFill>
                    <a:srgbClr val="EEECE1">
                      <a:shade val="20000"/>
                      <a:satMod val="350000"/>
                    </a:srgbClr>
                  </a:solidFill>
                </a:ln>
                <a:solidFill>
                  <a:srgbClr val="FFFF00"/>
                </a:solidFill>
                <a:effectLst>
                  <a:outerShdw blurRad="30000" dist="30000" dir="2700000" algn="tl" rotWithShape="0">
                    <a:srgbClr val="1F497D">
                      <a:shade val="45000"/>
                      <a:satMod val="150000"/>
                      <a:alpha val="90000"/>
                    </a:srgbClr>
                  </a:outerShdw>
                </a:effectLst>
              </a:rPr>
              <a:t> </a:t>
            </a:r>
            <a:r>
              <a:rPr lang="es-CR" dirty="0" err="1">
                <a:ln w="500">
                  <a:solidFill>
                    <a:srgbClr val="EEECE1">
                      <a:shade val="20000"/>
                      <a:satMod val="350000"/>
                    </a:srgbClr>
                  </a:solidFill>
                </a:ln>
                <a:solidFill>
                  <a:srgbClr val="FFFF00"/>
                </a:solidFill>
                <a:effectLst>
                  <a:outerShdw blurRad="30000" dist="30000" dir="2700000" algn="tl" rotWithShape="0">
                    <a:srgbClr val="1F497D">
                      <a:shade val="45000"/>
                      <a:satMod val="150000"/>
                      <a:alpha val="90000"/>
                    </a:srgbClr>
                  </a:outerShdw>
                </a:effectLst>
              </a:rPr>
              <a:t>the</a:t>
            </a:r>
            <a:r>
              <a:rPr lang="es-CR" dirty="0">
                <a:ln w="500">
                  <a:solidFill>
                    <a:srgbClr val="EEECE1">
                      <a:shade val="20000"/>
                      <a:satMod val="350000"/>
                    </a:srgbClr>
                  </a:solidFill>
                </a:ln>
                <a:solidFill>
                  <a:srgbClr val="FFFF00"/>
                </a:solidFill>
                <a:effectLst>
                  <a:outerShdw blurRad="30000" dist="30000" dir="2700000" algn="tl" rotWithShape="0">
                    <a:srgbClr val="1F497D">
                      <a:shade val="45000"/>
                      <a:satMod val="150000"/>
                      <a:alpha val="90000"/>
                    </a:srgbClr>
                  </a:outerShdw>
                </a:effectLst>
              </a:rPr>
              <a:t> ICG/CARIBE-EWS </a:t>
            </a:r>
            <a:r>
              <a:rPr lang="es-CR" dirty="0" err="1">
                <a:ln w="500">
                  <a:solidFill>
                    <a:srgbClr val="EEECE1">
                      <a:shade val="20000"/>
                      <a:satMod val="350000"/>
                    </a:srgbClr>
                  </a:solidFill>
                </a:ln>
                <a:solidFill>
                  <a:srgbClr val="FFFF00"/>
                </a:solidFill>
                <a:effectLst>
                  <a:outerShdw blurRad="30000" dist="30000" dir="2700000" algn="tl" rotWithShape="0">
                    <a:srgbClr val="1F497D">
                      <a:shade val="45000"/>
                      <a:satMod val="150000"/>
                      <a:alpha val="90000"/>
                    </a:srgbClr>
                  </a:outerShdw>
                </a:effectLst>
              </a:rPr>
              <a:t>Steering</a:t>
            </a:r>
            <a:r>
              <a:rPr lang="es-CR" dirty="0">
                <a:ln w="500">
                  <a:solidFill>
                    <a:srgbClr val="EEECE1">
                      <a:shade val="20000"/>
                      <a:satMod val="350000"/>
                    </a:srgbClr>
                  </a:solidFill>
                </a:ln>
                <a:solidFill>
                  <a:srgbClr val="FFFF00"/>
                </a:solidFill>
                <a:effectLst>
                  <a:outerShdw blurRad="30000" dist="30000" dir="2700000" algn="tl" rotWithShape="0">
                    <a:srgbClr val="1F497D">
                      <a:shade val="45000"/>
                      <a:satMod val="150000"/>
                      <a:alpha val="90000"/>
                    </a:srgbClr>
                  </a:outerShdw>
                </a:effectLst>
              </a:rPr>
              <a:t> </a:t>
            </a:r>
            <a:r>
              <a:rPr lang="es-CR" dirty="0" err="1">
                <a:ln w="500">
                  <a:solidFill>
                    <a:srgbClr val="EEECE1">
                      <a:shade val="20000"/>
                      <a:satMod val="350000"/>
                    </a:srgbClr>
                  </a:solidFill>
                </a:ln>
                <a:solidFill>
                  <a:srgbClr val="FFFF00"/>
                </a:solidFill>
                <a:effectLst>
                  <a:outerShdw blurRad="30000" dist="30000" dir="2700000" algn="tl" rotWithShape="0">
                    <a:srgbClr val="1F497D">
                      <a:shade val="45000"/>
                      <a:satMod val="150000"/>
                      <a:alpha val="90000"/>
                    </a:srgbClr>
                  </a:outerShdw>
                </a:effectLst>
              </a:rPr>
              <a:t>Committee</a:t>
            </a:r>
            <a:br>
              <a:rPr kumimoji="0" lang="es-CR" sz="4000" b="1" i="0" u="none" strike="noStrike" kern="1200" cap="none" spc="0" normalizeH="0" baseline="0" noProof="0" dirty="0">
                <a:ln w="500">
                  <a:solidFill>
                    <a:srgbClr val="EEECE1">
                      <a:shade val="20000"/>
                      <a:satMod val="350000"/>
                    </a:srgbClr>
                  </a:solidFill>
                </a:ln>
                <a:solidFill>
                  <a:srgbClr val="FFFF00"/>
                </a:solidFill>
                <a:effectLst>
                  <a:outerShdw blurRad="30000" dist="30000" dir="2700000" algn="tl" rotWithShape="0">
                    <a:srgbClr val="1F497D">
                      <a:shade val="45000"/>
                      <a:satMod val="150000"/>
                      <a:alpha val="90000"/>
                    </a:srgbClr>
                  </a:outerShdw>
                </a:effectLst>
                <a:uLnTx/>
                <a:uFillTx/>
                <a:latin typeface="Myriad Pro" panose="020B0703030403020204" pitchFamily="34" charset="0"/>
                <a:ea typeface="+mj-ea"/>
                <a:cs typeface="+mj-cs"/>
              </a:rPr>
            </a:br>
            <a:endParaRPr kumimoji="0" lang="es-CR" sz="4000" b="1" i="0" u="none" strike="noStrike" kern="1200" cap="none" spc="0" normalizeH="0" baseline="0" noProof="0" dirty="0">
              <a:ln w="500">
                <a:solidFill>
                  <a:srgbClr val="EEECE1">
                    <a:shade val="20000"/>
                    <a:satMod val="350000"/>
                  </a:srgbClr>
                </a:solidFill>
              </a:ln>
              <a:solidFill>
                <a:srgbClr val="FFFF00"/>
              </a:solidFill>
              <a:effectLst>
                <a:outerShdw blurRad="30000" dist="30000" dir="2700000" algn="tl" rotWithShape="0">
                  <a:srgbClr val="1F497D">
                    <a:shade val="45000"/>
                    <a:satMod val="150000"/>
                    <a:alpha val="90000"/>
                  </a:srgbClr>
                </a:outerShdw>
              </a:effectLst>
              <a:uLnTx/>
              <a:uFillTx/>
              <a:latin typeface="Myriad Pro" panose="020B0703030403020204" pitchFamily="34" charset="0"/>
              <a:ea typeface="+mj-ea"/>
              <a:cs typeface="+mj-cs"/>
            </a:endParaRPr>
          </a:p>
        </p:txBody>
      </p:sp>
      <p:sp>
        <p:nvSpPr>
          <p:cNvPr id="11" name="Marcador de contenido 2"/>
          <p:cNvSpPr txBox="1"/>
          <p:nvPr/>
        </p:nvSpPr>
        <p:spPr>
          <a:xfrm>
            <a:off x="45740" y="673430"/>
            <a:ext cx="11801703" cy="5882966"/>
          </a:xfrm>
          <a:prstGeom prst="rect">
            <a:avLst/>
          </a:prstGeom>
        </p:spPr>
        <p:txBody>
          <a:bodyPr/>
          <a:lstStyle>
            <a:lvl1pPr marL="114300" indent="-114300" algn="l" defTabSz="4572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/>
                </a:solidFill>
                <a:latin typeface="Myriad Pro" panose="020B0703030403020204" pitchFamily="34" charset="0"/>
                <a:ea typeface="+mn-ea"/>
                <a:cs typeface="+mn-cs"/>
              </a:defRPr>
            </a:lvl1pPr>
            <a:lvl2pPr marL="342900" indent="-114300" algn="l" defTabSz="457200" rtl="0" eaLnBrk="1" latinLnBrk="0" hangingPunct="1">
              <a:lnSpc>
                <a:spcPct val="90000"/>
              </a:lnSpc>
              <a:spcBef>
                <a:spcPts val="25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/>
                </a:solidFill>
                <a:latin typeface="Myriad Pro" panose="020B0703030403020204" pitchFamily="34" charset="0"/>
                <a:ea typeface="+mn-ea"/>
                <a:cs typeface="+mn-cs"/>
              </a:defRPr>
            </a:lvl2pPr>
            <a:lvl3pPr marL="570865" indent="-114300" algn="l" defTabSz="457200" rtl="0" eaLnBrk="1" latinLnBrk="0" hangingPunct="1">
              <a:lnSpc>
                <a:spcPct val="90000"/>
              </a:lnSpc>
              <a:spcBef>
                <a:spcPts val="25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/>
                </a:solidFill>
                <a:latin typeface="Myriad Pro" panose="020B0703030403020204" pitchFamily="34" charset="0"/>
                <a:ea typeface="+mn-ea"/>
                <a:cs typeface="+mn-cs"/>
              </a:defRPr>
            </a:lvl3pPr>
            <a:lvl4pPr marL="799465" indent="-114300" algn="l" defTabSz="457200" rtl="0" eaLnBrk="1" latinLnBrk="0" hangingPunct="1">
              <a:lnSpc>
                <a:spcPct val="90000"/>
              </a:lnSpc>
              <a:spcBef>
                <a:spcPts val="25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/>
                </a:solidFill>
                <a:latin typeface="Myriad Pro" panose="020B0703030403020204" pitchFamily="34" charset="0"/>
                <a:ea typeface="+mn-ea"/>
                <a:cs typeface="+mn-cs"/>
              </a:defRPr>
            </a:lvl4pPr>
            <a:lvl5pPr marL="1028065" indent="-114300" algn="l" defTabSz="457200" rtl="0" eaLnBrk="1" latinLnBrk="0" hangingPunct="1">
              <a:lnSpc>
                <a:spcPct val="90000"/>
              </a:lnSpc>
              <a:spcBef>
                <a:spcPts val="25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/>
                </a:solidFill>
                <a:latin typeface="Myriad Pro" panose="020B0703030403020204" pitchFamily="34" charset="0"/>
                <a:ea typeface="+mn-ea"/>
                <a:cs typeface="+mn-cs"/>
              </a:defRPr>
            </a:lvl5pPr>
            <a:lvl6pPr marL="1256665" indent="-114300" algn="l" defTabSz="457200" rtl="0" eaLnBrk="1" latinLnBrk="0" hangingPunct="1">
              <a:lnSpc>
                <a:spcPct val="90000"/>
              </a:lnSpc>
              <a:spcBef>
                <a:spcPts val="250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265" indent="-114300" algn="l" defTabSz="457200" rtl="0" eaLnBrk="1" latinLnBrk="0" hangingPunct="1">
              <a:lnSpc>
                <a:spcPct val="90000"/>
              </a:lnSpc>
              <a:spcBef>
                <a:spcPts val="250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13230" indent="-114300" algn="l" defTabSz="457200" rtl="0" eaLnBrk="1" latinLnBrk="0" hangingPunct="1">
              <a:lnSpc>
                <a:spcPct val="90000"/>
              </a:lnSpc>
              <a:spcBef>
                <a:spcPts val="250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41830" indent="-114300" algn="l" defTabSz="457200" rtl="0" eaLnBrk="1" latinLnBrk="0" hangingPunct="1">
              <a:lnSpc>
                <a:spcPct val="90000"/>
              </a:lnSpc>
              <a:spcBef>
                <a:spcPts val="250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FFFF00"/>
              </a:buClr>
              <a:buNone/>
            </a:pPr>
            <a:endParaRPr lang="es-C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FFFF00"/>
              </a:buClr>
            </a:pPr>
            <a:endParaRPr lang="es-C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FFFF00"/>
              </a:buClr>
            </a:pPr>
            <a:r>
              <a:rPr lang="en-GB" sz="2000" dirty="0">
                <a:latin typeface="+mn-lt"/>
              </a:rPr>
              <a:t> Maintain the ICG/CARIBE-EWS Organizational Structure and Governance</a:t>
            </a:r>
          </a:p>
          <a:p>
            <a:pPr>
              <a:buClr>
                <a:srgbClr val="FFFF00"/>
              </a:buClr>
            </a:pPr>
            <a:endParaRPr lang="en-GB" sz="2000" dirty="0">
              <a:latin typeface="+mn-lt"/>
            </a:endParaRPr>
          </a:p>
          <a:p>
            <a:pPr>
              <a:buClr>
                <a:srgbClr val="FFFF00"/>
              </a:buClr>
            </a:pPr>
            <a:r>
              <a:rPr lang="en-GB" sz="2000" dirty="0">
                <a:latin typeface="+mn-lt"/>
              </a:rPr>
              <a:t> Monitor, maintain and update the CARIBE-EWS Implementation Plan</a:t>
            </a:r>
            <a:r>
              <a:rPr lang="fr-HT" sz="2000" dirty="0">
                <a:latin typeface="+mn-lt"/>
              </a:rPr>
              <a:t>  </a:t>
            </a:r>
            <a:endParaRPr lang="es-CR" sz="2000" dirty="0">
              <a:latin typeface="+mn-lt"/>
              <a:cs typeface="Arial" panose="020B0604020202020204" pitchFamily="34" charset="0"/>
            </a:endParaRPr>
          </a:p>
          <a:p>
            <a:pPr>
              <a:buClr>
                <a:srgbClr val="FFFF00"/>
              </a:buClr>
            </a:pPr>
            <a:endParaRPr lang="es-C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FFFF00"/>
              </a:buClr>
            </a:pPr>
            <a:r>
              <a:rPr lang="en-GB" sz="2000" dirty="0">
                <a:latin typeface="+mn-lt"/>
              </a:rPr>
              <a:t> Oversee the execution of the Decisions and Recommendations of the ICG</a:t>
            </a:r>
          </a:p>
          <a:p>
            <a:pPr>
              <a:buClr>
                <a:srgbClr val="FFFF00"/>
              </a:buClr>
            </a:pPr>
            <a:endParaRPr lang="en-GB" sz="2000" dirty="0">
              <a:latin typeface="+mn-lt"/>
            </a:endParaRPr>
          </a:p>
          <a:p>
            <a:pPr>
              <a:buClr>
                <a:srgbClr val="FFFF00"/>
              </a:buClr>
            </a:pPr>
            <a:r>
              <a:rPr lang="en-GB" sz="2000" dirty="0"/>
              <a:t> Develop a Strategy for funding CARIBE-EWS activities</a:t>
            </a:r>
            <a:endParaRPr lang="fr-HT" sz="2000" dirty="0"/>
          </a:p>
          <a:p>
            <a:pPr>
              <a:buClr>
                <a:srgbClr val="FFFF00"/>
              </a:buClr>
            </a:pPr>
            <a:endParaRPr lang="en-GB" sz="2000" dirty="0">
              <a:latin typeface="+mn-lt"/>
            </a:endParaRPr>
          </a:p>
          <a:p>
            <a:pPr>
              <a:buClr>
                <a:srgbClr val="FFFF00"/>
              </a:buClr>
            </a:pPr>
            <a:r>
              <a:rPr lang="en-GB" sz="2000" dirty="0">
                <a:latin typeface="+mn-lt"/>
              </a:rPr>
              <a:t> Monitor performance and examine continuing compliance of Tsunami Service Providers (TSPs)</a:t>
            </a:r>
            <a:endParaRPr lang="fr-HT" sz="2000" dirty="0">
              <a:latin typeface="+mn-lt"/>
            </a:endParaRPr>
          </a:p>
          <a:p>
            <a:pPr>
              <a:buClr>
                <a:srgbClr val="FFFF00"/>
              </a:buClr>
            </a:pPr>
            <a:endParaRPr lang="fr-HT" sz="2000" dirty="0">
              <a:latin typeface="+mn-lt"/>
            </a:endParaRPr>
          </a:p>
          <a:p>
            <a:pPr>
              <a:buClr>
                <a:srgbClr val="FFFF00"/>
              </a:buClr>
            </a:pPr>
            <a:r>
              <a:rPr lang="en-GB" sz="2000" dirty="0">
                <a:latin typeface="+mn-lt"/>
              </a:rPr>
              <a:t> Guide the work and direction of the CARIBE-EWS to help deliver the goals of the UN Ocean Decade Tsunami Programme (ODTP) </a:t>
            </a:r>
          </a:p>
          <a:p>
            <a:pPr>
              <a:buClr>
                <a:srgbClr val="FFFF00"/>
              </a:buClr>
            </a:pPr>
            <a:endParaRPr lang="en-GB" sz="2000" dirty="0">
              <a:latin typeface="+mn-lt"/>
            </a:endParaRPr>
          </a:p>
          <a:p>
            <a:pPr>
              <a:buClr>
                <a:srgbClr val="FFFF00"/>
              </a:buClr>
            </a:pPr>
            <a:r>
              <a:rPr lang="en-GB" sz="2000" dirty="0">
                <a:latin typeface="+mn-lt"/>
              </a:rPr>
              <a:t> Report, develop strategy for effective coordination, revamp the </a:t>
            </a:r>
            <a:r>
              <a:rPr lang="en-GB" sz="2000" dirty="0"/>
              <a:t>Group of Experts (</a:t>
            </a:r>
            <a:r>
              <a:rPr lang="en-GB" sz="2000" dirty="0" err="1"/>
              <a:t>GoE</a:t>
            </a:r>
            <a:r>
              <a:rPr lang="en-GB" sz="2000" dirty="0"/>
              <a:t>) work and implementation plan to enhance the warning system by including other coastal hazards </a:t>
            </a:r>
            <a:endParaRPr lang="fr-HT" sz="2000" dirty="0"/>
          </a:p>
          <a:p>
            <a:pPr>
              <a:buClr>
                <a:srgbClr val="FFFF00"/>
              </a:buClr>
            </a:pPr>
            <a:endParaRPr lang="fr-HT" sz="2000" dirty="0"/>
          </a:p>
          <a:p>
            <a:pPr>
              <a:buClr>
                <a:srgbClr val="FFFF00"/>
              </a:buClr>
            </a:pPr>
            <a:endParaRPr lang="en-GB" sz="2000" dirty="0">
              <a:latin typeface="+mn-lt"/>
            </a:endParaRPr>
          </a:p>
          <a:p>
            <a:pPr marL="0" indent="0">
              <a:buClr>
                <a:srgbClr val="FFFF00"/>
              </a:buClr>
              <a:buNone/>
            </a:pPr>
            <a:endParaRPr lang="fr-HT" sz="2000" dirty="0">
              <a:latin typeface="+mn-lt"/>
            </a:endParaRPr>
          </a:p>
          <a:p>
            <a:pPr>
              <a:buClr>
                <a:srgbClr val="FFFF00"/>
              </a:buClr>
            </a:pPr>
            <a:endParaRPr lang="en-GB" sz="2000" dirty="0">
              <a:latin typeface="+mn-lt"/>
            </a:endParaRPr>
          </a:p>
          <a:p>
            <a:pPr>
              <a:buClr>
                <a:srgbClr val="FFFF00"/>
              </a:buClr>
            </a:pPr>
            <a:endParaRPr lang="en-GB" sz="2000" dirty="0">
              <a:latin typeface="+mn-lt"/>
            </a:endParaRPr>
          </a:p>
          <a:p>
            <a:pPr>
              <a:buClr>
                <a:srgbClr val="FFFF00"/>
              </a:buClr>
            </a:pPr>
            <a:endParaRPr lang="fr-HT" sz="2000" dirty="0">
              <a:latin typeface="+mn-lt"/>
            </a:endParaRPr>
          </a:p>
          <a:p>
            <a:pPr>
              <a:buClr>
                <a:srgbClr val="FFFF00"/>
              </a:buClr>
            </a:pPr>
            <a:endParaRPr lang="es-C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Clr>
                <a:srgbClr val="FFFF00"/>
              </a:buClr>
              <a:buNone/>
            </a:pPr>
            <a:endParaRPr lang="es-C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Clr>
                <a:srgbClr val="FFFF00"/>
              </a:buClr>
              <a:buNone/>
            </a:pPr>
            <a:endParaRPr lang="es-C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FFFF00"/>
              </a:buClr>
            </a:pPr>
            <a:endParaRPr lang="es-C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1B583EC-3F0D-2968-D054-9E50F05BF0AE}"/>
              </a:ext>
            </a:extLst>
          </p:cNvPr>
          <p:cNvSpPr txBox="1"/>
          <p:nvPr/>
        </p:nvSpPr>
        <p:spPr>
          <a:xfrm>
            <a:off x="-273269" y="1418897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3007582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9000"/>
    </mc:Choice>
    <mc:Fallback xmlns="">
      <p:transition spd="slow" advClick="0" advTm="19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rgbClr val="002060"/>
          </a:fgClr>
          <a:bgClr>
            <a:srgbClr val="0070C0"/>
          </a:bgClr>
        </a:pattFill>
        <a:effectLst/>
      </p:bgPr>
    </p:bg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50583" y="9504"/>
            <a:ext cx="1320800" cy="1295400"/>
          </a:xfrm>
          <a:prstGeom prst="rect">
            <a:avLst/>
          </a:prstGeom>
        </p:spPr>
      </p:pic>
      <p:sp>
        <p:nvSpPr>
          <p:cNvPr id="9" name="Título 1"/>
          <p:cNvSpPr txBox="1"/>
          <p:nvPr/>
        </p:nvSpPr>
        <p:spPr>
          <a:xfrm>
            <a:off x="480029" y="655702"/>
            <a:ext cx="8653650" cy="613058"/>
          </a:xfrm>
          <a:prstGeom prst="rect">
            <a:avLst/>
          </a:prstGeom>
        </p:spPr>
        <p:txBody>
          <a:bodyPr vert="horz" lIns="0" tIns="9144" rIns="0" bIns="9144" anchor="b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>
                <a:ln w="500">
                  <a:solidFill>
                    <a:schemeClr val="tx2">
                      <a:shade val="20000"/>
                      <a:satMod val="350000"/>
                    </a:schemeClr>
                  </a:solidFill>
                </a:ln>
                <a:solidFill>
                  <a:schemeClr val="bg1"/>
                </a:solidFill>
                <a:effectLst>
                  <a:outerShdw blurRad="30000" dist="30000" dir="2700000" algn="tl" rotWithShape="0">
                    <a:schemeClr val="bg2">
                      <a:shade val="45000"/>
                      <a:satMod val="150000"/>
                      <a:alpha val="90000"/>
                    </a:schemeClr>
                  </a:outerShdw>
                </a:effectLst>
                <a:latin typeface="Myriad Pro" panose="020B0703030403020204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8F3D7"/>
                </a:solidFill>
                <a:latin typeface="Corbe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8F3D7"/>
                </a:solidFill>
                <a:latin typeface="Corbe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8F3D7"/>
                </a:solidFill>
                <a:latin typeface="Corbe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8F3D7"/>
                </a:solidFill>
                <a:latin typeface="Corbe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8F3D7"/>
                </a:solidFill>
                <a:latin typeface="Corbe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8F3D7"/>
                </a:solidFill>
                <a:latin typeface="Corbe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8F3D7"/>
                </a:solidFill>
                <a:latin typeface="Corbe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8F3D7"/>
                </a:solidFill>
                <a:latin typeface="Corbel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s-CR" sz="3200" b="1" i="0" u="none" strike="noStrike" kern="1200" cap="none" spc="0" normalizeH="0" baseline="0" noProof="0" dirty="0" err="1">
                <a:ln w="500">
                  <a:solidFill>
                    <a:srgbClr val="EEECE1">
                      <a:shade val="20000"/>
                      <a:satMod val="350000"/>
                    </a:srgbClr>
                  </a:solidFill>
                </a:ln>
                <a:solidFill>
                  <a:srgbClr val="FFFF00"/>
                </a:solidFill>
                <a:effectLst>
                  <a:outerShdw blurRad="30000" dist="30000" dir="2700000" algn="tl" rotWithShape="0">
                    <a:srgbClr val="1F497D">
                      <a:shade val="45000"/>
                      <a:satMod val="150000"/>
                      <a:alpha val="90000"/>
                    </a:srgbClr>
                  </a:outerShdw>
                </a:effectLst>
                <a:uLnTx/>
                <a:uFillTx/>
                <a:latin typeface="Myriad Pro" panose="020B0703030403020204" pitchFamily="34" charset="0"/>
                <a:ea typeface="+mj-ea"/>
                <a:cs typeface="+mj-cs"/>
              </a:rPr>
              <a:t>XXth</a:t>
            </a:r>
            <a:r>
              <a:rPr kumimoji="0" lang="es-CR" sz="3200" b="1" i="0" u="none" strike="noStrike" kern="1200" cap="none" spc="0" normalizeH="0" baseline="0" noProof="0" dirty="0">
                <a:ln w="500">
                  <a:solidFill>
                    <a:srgbClr val="EEECE1">
                      <a:shade val="20000"/>
                      <a:satMod val="350000"/>
                    </a:srgbClr>
                  </a:solidFill>
                </a:ln>
                <a:solidFill>
                  <a:srgbClr val="FFFF00"/>
                </a:solidFill>
                <a:effectLst>
                  <a:outerShdw blurRad="30000" dist="30000" dir="2700000" algn="tl" rotWithShape="0">
                    <a:srgbClr val="1F497D">
                      <a:shade val="45000"/>
                      <a:satMod val="150000"/>
                      <a:alpha val="90000"/>
                    </a:srgbClr>
                  </a:outerShdw>
                </a:effectLst>
                <a:uLnTx/>
                <a:uFillTx/>
                <a:latin typeface="Myriad Pro" panose="020B0703030403020204" pitchFamily="34" charset="0"/>
                <a:ea typeface="+mj-ea"/>
                <a:cs typeface="+mj-cs"/>
              </a:rPr>
              <a:t> </a:t>
            </a:r>
            <a:r>
              <a:rPr kumimoji="0" lang="es-CR" sz="3200" b="1" i="0" u="none" strike="noStrike" kern="1200" cap="none" spc="0" normalizeH="0" baseline="0" noProof="0" dirty="0" err="1">
                <a:ln w="500">
                  <a:solidFill>
                    <a:srgbClr val="EEECE1">
                      <a:shade val="20000"/>
                      <a:satMod val="350000"/>
                    </a:srgbClr>
                  </a:solidFill>
                </a:ln>
                <a:solidFill>
                  <a:srgbClr val="FFFF00"/>
                </a:solidFill>
                <a:effectLst>
                  <a:outerShdw blurRad="30000" dist="30000" dir="2700000" algn="tl" rotWithShape="0">
                    <a:srgbClr val="1F497D">
                      <a:shade val="45000"/>
                      <a:satMod val="150000"/>
                      <a:alpha val="90000"/>
                    </a:srgbClr>
                  </a:outerShdw>
                </a:effectLst>
                <a:uLnTx/>
                <a:uFillTx/>
                <a:latin typeface="Myriad Pro" panose="020B0703030403020204" pitchFamily="34" charset="0"/>
                <a:ea typeface="+mj-ea"/>
                <a:cs typeface="+mj-cs"/>
              </a:rPr>
              <a:t>Anniversaries</a:t>
            </a:r>
            <a:r>
              <a:rPr kumimoji="0" lang="es-CR" sz="3200" b="1" i="0" u="none" strike="noStrike" kern="1200" cap="none" spc="0" normalizeH="0" baseline="0" noProof="0" dirty="0">
                <a:ln w="500">
                  <a:solidFill>
                    <a:srgbClr val="EEECE1">
                      <a:shade val="20000"/>
                      <a:satMod val="350000"/>
                    </a:srgbClr>
                  </a:solidFill>
                </a:ln>
                <a:solidFill>
                  <a:srgbClr val="FFFF00"/>
                </a:solidFill>
                <a:effectLst>
                  <a:outerShdw blurRad="30000" dist="30000" dir="2700000" algn="tl" rotWithShape="0">
                    <a:srgbClr val="1F497D">
                      <a:shade val="45000"/>
                      <a:satMod val="150000"/>
                      <a:alpha val="90000"/>
                    </a:srgbClr>
                  </a:outerShdw>
                </a:effectLst>
                <a:uLnTx/>
                <a:uFillTx/>
                <a:latin typeface="Myriad Pro" panose="020B0703030403020204" pitchFamily="34" charset="0"/>
                <a:ea typeface="+mj-ea"/>
                <a:cs typeface="+mj-cs"/>
              </a:rPr>
              <a:t> </a:t>
            </a:r>
            <a:r>
              <a:rPr kumimoji="0" lang="es-CR" sz="3200" b="1" i="0" u="none" strike="noStrike" kern="1200" cap="none" spc="0" normalizeH="0" baseline="0" noProof="0" dirty="0" err="1">
                <a:ln w="500">
                  <a:solidFill>
                    <a:srgbClr val="EEECE1">
                      <a:shade val="20000"/>
                      <a:satMod val="350000"/>
                    </a:srgbClr>
                  </a:solidFill>
                </a:ln>
                <a:solidFill>
                  <a:srgbClr val="FFFF00"/>
                </a:solidFill>
                <a:effectLst>
                  <a:outerShdw blurRad="30000" dist="30000" dir="2700000" algn="tl" rotWithShape="0">
                    <a:srgbClr val="1F497D">
                      <a:shade val="45000"/>
                      <a:satMod val="150000"/>
                      <a:alpha val="90000"/>
                    </a:srgbClr>
                  </a:outerShdw>
                </a:effectLst>
                <a:uLnTx/>
                <a:uFillTx/>
                <a:latin typeface="Myriad Pro" panose="020B0703030403020204" pitchFamily="34" charset="0"/>
                <a:ea typeface="+mj-ea"/>
                <a:cs typeface="+mj-cs"/>
              </a:rPr>
              <a:t>of</a:t>
            </a:r>
            <a:r>
              <a:rPr kumimoji="0" lang="es-CR" sz="3200" b="1" i="0" u="none" strike="noStrike" kern="1200" cap="none" spc="0" normalizeH="0" baseline="0" noProof="0" dirty="0">
                <a:ln w="500">
                  <a:solidFill>
                    <a:srgbClr val="EEECE1">
                      <a:shade val="20000"/>
                      <a:satMod val="350000"/>
                    </a:srgbClr>
                  </a:solidFill>
                </a:ln>
                <a:solidFill>
                  <a:srgbClr val="FFFF00"/>
                </a:solidFill>
                <a:effectLst>
                  <a:outerShdw blurRad="30000" dist="30000" dir="2700000" algn="tl" rotWithShape="0">
                    <a:srgbClr val="1F497D">
                      <a:shade val="45000"/>
                      <a:satMod val="150000"/>
                      <a:alpha val="90000"/>
                    </a:srgbClr>
                  </a:outerShdw>
                </a:effectLst>
                <a:uLnTx/>
                <a:uFillTx/>
                <a:latin typeface="Myriad Pro" panose="020B0703030403020204" pitchFamily="34" charset="0"/>
                <a:ea typeface="+mj-ea"/>
                <a:cs typeface="+mj-cs"/>
              </a:rPr>
              <a:t> ICG/CARIBE-EWS</a:t>
            </a:r>
            <a:br>
              <a:rPr kumimoji="0" lang="es-CR" sz="3200" b="1" i="0" u="none" strike="noStrike" kern="1200" cap="none" spc="0" normalizeH="0" baseline="0" noProof="0" dirty="0">
                <a:ln w="500">
                  <a:solidFill>
                    <a:srgbClr val="EEECE1">
                      <a:shade val="20000"/>
                      <a:satMod val="350000"/>
                    </a:srgbClr>
                  </a:solidFill>
                </a:ln>
                <a:solidFill>
                  <a:srgbClr val="FFFF00"/>
                </a:solidFill>
                <a:effectLst>
                  <a:outerShdw blurRad="30000" dist="30000" dir="2700000" algn="tl" rotWithShape="0">
                    <a:srgbClr val="1F497D">
                      <a:shade val="45000"/>
                      <a:satMod val="150000"/>
                      <a:alpha val="90000"/>
                    </a:srgbClr>
                  </a:outerShdw>
                </a:effectLst>
                <a:uLnTx/>
                <a:uFillTx/>
                <a:latin typeface="Myriad Pro" panose="020B0703030403020204" pitchFamily="34" charset="0"/>
                <a:ea typeface="+mj-ea"/>
                <a:cs typeface="+mj-cs"/>
              </a:rPr>
            </a:br>
            <a:endParaRPr kumimoji="0" lang="es-CR" sz="3200" b="1" i="0" u="none" strike="noStrike" kern="1200" cap="none" spc="0" normalizeH="0" baseline="0" noProof="0" dirty="0">
              <a:ln w="500">
                <a:solidFill>
                  <a:srgbClr val="EEECE1">
                    <a:shade val="20000"/>
                    <a:satMod val="350000"/>
                  </a:srgbClr>
                </a:solidFill>
              </a:ln>
              <a:solidFill>
                <a:srgbClr val="FFFF00"/>
              </a:solidFill>
              <a:effectLst>
                <a:outerShdw blurRad="30000" dist="30000" dir="2700000" algn="tl" rotWithShape="0">
                  <a:srgbClr val="1F497D">
                    <a:shade val="45000"/>
                    <a:satMod val="150000"/>
                    <a:alpha val="90000"/>
                  </a:srgbClr>
                </a:outerShdw>
              </a:effectLst>
              <a:uLnTx/>
              <a:uFillTx/>
              <a:latin typeface="Myriad Pro" panose="020B0703030403020204" pitchFamily="34" charset="0"/>
              <a:ea typeface="+mj-ea"/>
              <a:cs typeface="+mj-cs"/>
            </a:endParaRPr>
          </a:p>
        </p:txBody>
      </p:sp>
      <p:sp>
        <p:nvSpPr>
          <p:cNvPr id="11" name="Marcador de contenido 2"/>
          <p:cNvSpPr txBox="1"/>
          <p:nvPr/>
        </p:nvSpPr>
        <p:spPr>
          <a:xfrm>
            <a:off x="45740" y="930804"/>
            <a:ext cx="11801703" cy="5470047"/>
          </a:xfrm>
          <a:prstGeom prst="rect">
            <a:avLst/>
          </a:prstGeom>
        </p:spPr>
        <p:txBody>
          <a:bodyPr/>
          <a:lstStyle>
            <a:lvl1pPr marL="114300" indent="-114300" algn="l" defTabSz="4572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/>
                </a:solidFill>
                <a:latin typeface="Myriad Pro" panose="020B0703030403020204" pitchFamily="34" charset="0"/>
                <a:ea typeface="+mn-ea"/>
                <a:cs typeface="+mn-cs"/>
              </a:defRPr>
            </a:lvl1pPr>
            <a:lvl2pPr marL="342900" indent="-114300" algn="l" defTabSz="457200" rtl="0" eaLnBrk="1" latinLnBrk="0" hangingPunct="1">
              <a:lnSpc>
                <a:spcPct val="90000"/>
              </a:lnSpc>
              <a:spcBef>
                <a:spcPts val="25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/>
                </a:solidFill>
                <a:latin typeface="Myriad Pro" panose="020B0703030403020204" pitchFamily="34" charset="0"/>
                <a:ea typeface="+mn-ea"/>
                <a:cs typeface="+mn-cs"/>
              </a:defRPr>
            </a:lvl2pPr>
            <a:lvl3pPr marL="570865" indent="-114300" algn="l" defTabSz="457200" rtl="0" eaLnBrk="1" latinLnBrk="0" hangingPunct="1">
              <a:lnSpc>
                <a:spcPct val="90000"/>
              </a:lnSpc>
              <a:spcBef>
                <a:spcPts val="25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/>
                </a:solidFill>
                <a:latin typeface="Myriad Pro" panose="020B0703030403020204" pitchFamily="34" charset="0"/>
                <a:ea typeface="+mn-ea"/>
                <a:cs typeface="+mn-cs"/>
              </a:defRPr>
            </a:lvl3pPr>
            <a:lvl4pPr marL="799465" indent="-114300" algn="l" defTabSz="457200" rtl="0" eaLnBrk="1" latinLnBrk="0" hangingPunct="1">
              <a:lnSpc>
                <a:spcPct val="90000"/>
              </a:lnSpc>
              <a:spcBef>
                <a:spcPts val="25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/>
                </a:solidFill>
                <a:latin typeface="Myriad Pro" panose="020B0703030403020204" pitchFamily="34" charset="0"/>
                <a:ea typeface="+mn-ea"/>
                <a:cs typeface="+mn-cs"/>
              </a:defRPr>
            </a:lvl4pPr>
            <a:lvl5pPr marL="1028065" indent="-114300" algn="l" defTabSz="457200" rtl="0" eaLnBrk="1" latinLnBrk="0" hangingPunct="1">
              <a:lnSpc>
                <a:spcPct val="90000"/>
              </a:lnSpc>
              <a:spcBef>
                <a:spcPts val="25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/>
                </a:solidFill>
                <a:latin typeface="Myriad Pro" panose="020B0703030403020204" pitchFamily="34" charset="0"/>
                <a:ea typeface="+mn-ea"/>
                <a:cs typeface="+mn-cs"/>
              </a:defRPr>
            </a:lvl5pPr>
            <a:lvl6pPr marL="1256665" indent="-114300" algn="l" defTabSz="457200" rtl="0" eaLnBrk="1" latinLnBrk="0" hangingPunct="1">
              <a:lnSpc>
                <a:spcPct val="90000"/>
              </a:lnSpc>
              <a:spcBef>
                <a:spcPts val="250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265" indent="-114300" algn="l" defTabSz="457200" rtl="0" eaLnBrk="1" latinLnBrk="0" hangingPunct="1">
              <a:lnSpc>
                <a:spcPct val="90000"/>
              </a:lnSpc>
              <a:spcBef>
                <a:spcPts val="250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13230" indent="-114300" algn="l" defTabSz="457200" rtl="0" eaLnBrk="1" latinLnBrk="0" hangingPunct="1">
              <a:lnSpc>
                <a:spcPct val="90000"/>
              </a:lnSpc>
              <a:spcBef>
                <a:spcPts val="250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41830" indent="-114300" algn="l" defTabSz="457200" rtl="0" eaLnBrk="1" latinLnBrk="0" hangingPunct="1">
              <a:lnSpc>
                <a:spcPct val="90000"/>
              </a:lnSpc>
              <a:spcBef>
                <a:spcPts val="250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FFFF00"/>
              </a:buClr>
              <a:buNone/>
            </a:pPr>
            <a:endParaRPr lang="es-C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FFFF00"/>
              </a:buClr>
            </a:pPr>
            <a:endParaRPr lang="es-C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FFFF00"/>
              </a:buClr>
            </a:pPr>
            <a:r>
              <a:rPr lang="es-CR" sz="2000" dirty="0">
                <a:latin typeface="Arial" panose="020B0604020202020204" pitchFamily="34" charset="0"/>
                <a:cs typeface="Arial" panose="020B0604020202020204" pitchFamily="34" charset="0"/>
              </a:rPr>
              <a:t> ICG/CARIBE-EWS </a:t>
            </a:r>
            <a:r>
              <a:rPr lang="es-CR" sz="2000" dirty="0" err="1">
                <a:latin typeface="Arial" panose="020B0604020202020204" pitchFamily="34" charset="0"/>
                <a:cs typeface="Arial" panose="020B0604020202020204" pitchFamily="34" charset="0"/>
              </a:rPr>
              <a:t>will</a:t>
            </a:r>
            <a:r>
              <a:rPr lang="es-C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R" sz="2000" dirty="0" err="1">
                <a:latin typeface="Arial" panose="020B0604020202020204" pitchFamily="34" charset="0"/>
                <a:cs typeface="Arial" panose="020B0604020202020204" pitchFamily="34" charset="0"/>
              </a:rPr>
              <a:t>participate</a:t>
            </a:r>
            <a:r>
              <a:rPr lang="es-CR" sz="2000" dirty="0">
                <a:latin typeface="Arial" panose="020B0604020202020204" pitchFamily="34" charset="0"/>
                <a:cs typeface="Arial" panose="020B0604020202020204" pitchFamily="34" charset="0"/>
              </a:rPr>
              <a:t> at </a:t>
            </a:r>
            <a:r>
              <a:rPr lang="es-CR" sz="20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CR" sz="2000" dirty="0">
                <a:latin typeface="Arial" panose="020B0604020202020204" pitchFamily="34" charset="0"/>
                <a:cs typeface="Arial" panose="020B0604020202020204" pitchFamily="34" charset="0"/>
              </a:rPr>
              <a:t> 2nd Global Tsunami </a:t>
            </a:r>
            <a:r>
              <a:rPr lang="es-CR" sz="2000" dirty="0" err="1">
                <a:latin typeface="Arial" panose="020B0604020202020204" pitchFamily="34" charset="0"/>
                <a:cs typeface="Arial" panose="020B0604020202020204" pitchFamily="34" charset="0"/>
              </a:rPr>
              <a:t>Symposium</a:t>
            </a:r>
            <a:r>
              <a:rPr lang="es-C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R" sz="2000" dirty="0" err="1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es-C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R" sz="2000" dirty="0" err="1">
                <a:latin typeface="Arial" panose="020B0604020202020204" pitchFamily="34" charset="0"/>
                <a:cs typeface="Arial" panose="020B0604020202020204" pitchFamily="34" charset="0"/>
              </a:rPr>
              <a:t>celebrate</a:t>
            </a:r>
            <a:r>
              <a:rPr lang="es-C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R" sz="20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C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R" sz="2000" dirty="0" err="1">
                <a:latin typeface="Arial" panose="020B0604020202020204" pitchFamily="34" charset="0"/>
                <a:cs typeface="Arial" panose="020B0604020202020204" pitchFamily="34" charset="0"/>
              </a:rPr>
              <a:t>Two</a:t>
            </a:r>
            <a:r>
              <a:rPr lang="es-C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R" sz="2000" dirty="0" err="1">
                <a:latin typeface="Arial" panose="020B0604020202020204" pitchFamily="34" charset="0"/>
                <a:cs typeface="Arial" panose="020B0604020202020204" pitchFamily="34" charset="0"/>
              </a:rPr>
              <a:t>Decades</a:t>
            </a:r>
            <a:r>
              <a:rPr lang="es-CR" sz="2000" dirty="0">
                <a:latin typeface="Arial" panose="020B0604020202020204" pitchFamily="34" charset="0"/>
                <a:cs typeface="Arial" panose="020B0604020202020204" pitchFamily="34" charset="0"/>
              </a:rPr>
              <a:t> Post 2004 </a:t>
            </a:r>
            <a:r>
              <a:rPr lang="es-CR" sz="2000" dirty="0" err="1">
                <a:latin typeface="Arial" panose="020B0604020202020204" pitchFamily="34" charset="0"/>
                <a:cs typeface="Arial" panose="020B0604020202020204" pitchFamily="34" charset="0"/>
              </a:rPr>
              <a:t>Indian</a:t>
            </a:r>
            <a:r>
              <a:rPr lang="es-C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R" sz="2000" dirty="0" err="1">
                <a:latin typeface="Arial" panose="020B0604020202020204" pitchFamily="34" charset="0"/>
                <a:cs typeface="Arial" panose="020B0604020202020204" pitchFamily="34" charset="0"/>
              </a:rPr>
              <a:t>Ocean</a:t>
            </a:r>
            <a:r>
              <a:rPr lang="es-CR" sz="2000" dirty="0">
                <a:latin typeface="Arial" panose="020B0604020202020204" pitchFamily="34" charset="0"/>
                <a:cs typeface="Arial" panose="020B0604020202020204" pitchFamily="34" charset="0"/>
              </a:rPr>
              <a:t> Tsunami</a:t>
            </a:r>
          </a:p>
          <a:p>
            <a:pPr marL="0" indent="0">
              <a:buClr>
                <a:srgbClr val="FFFF00"/>
              </a:buClr>
              <a:buNone/>
            </a:pPr>
            <a:endParaRPr lang="es-C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FFFF00"/>
              </a:buClr>
            </a:pPr>
            <a:r>
              <a:rPr lang="es-CR" sz="2000" dirty="0">
                <a:latin typeface="Arial" panose="020B0604020202020204" pitchFamily="34" charset="0"/>
                <a:cs typeface="Arial" panose="020B0604020202020204" pitchFamily="34" charset="0"/>
              </a:rPr>
              <a:t> ICG/CARIBE-EWS </a:t>
            </a:r>
            <a:r>
              <a:rPr lang="en-GB" sz="2000" b="1" dirty="0"/>
              <a:t>notes</a:t>
            </a:r>
            <a:r>
              <a:rPr lang="en-GB" sz="2000" dirty="0"/>
              <a:t> that 2025 will be the 20th anniversary of the establishment of the ICG/CARIBE-EWS, 2026 will be the 20th anniversary of the first ICG/CARIBE-EWS and 2027 will be the 20th Session of the ICG/CARIBE-EWS</a:t>
            </a:r>
            <a:r>
              <a:rPr lang="fr-HT" sz="2000" dirty="0"/>
              <a:t> </a:t>
            </a:r>
            <a:endParaRPr lang="es-C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Clr>
                <a:srgbClr val="FFFF00"/>
              </a:buClr>
              <a:buNone/>
            </a:pPr>
            <a:endParaRPr lang="es-C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FFFF00"/>
              </a:buClr>
            </a:pPr>
            <a:r>
              <a:rPr lang="en-AU" sz="2000" b="1" dirty="0"/>
              <a:t> The ICG further noted </a:t>
            </a:r>
            <a:r>
              <a:rPr lang="en-AU" sz="2000" dirty="0"/>
              <a:t>that these anniversaries had already been noted as an important opportunity for raising awareness, ensuring tsunami resilience in the Caribbean and its Adjacent regions </a:t>
            </a:r>
            <a:endParaRPr lang="fr-HT" sz="2000" dirty="0"/>
          </a:p>
          <a:p>
            <a:pPr marL="0" indent="0">
              <a:buClr>
                <a:srgbClr val="FFFF00"/>
              </a:buClr>
              <a:buNone/>
            </a:pPr>
            <a:endParaRPr lang="es-C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FFFF00"/>
              </a:buClr>
            </a:pPr>
            <a:r>
              <a:rPr lang="es-CR" sz="2000" dirty="0">
                <a:latin typeface="Arial" panose="020B0604020202020204" pitchFamily="34" charset="0"/>
                <a:cs typeface="Arial" panose="020B0604020202020204" pitchFamily="34" charset="0"/>
              </a:rPr>
              <a:t> CARIBE-EWS </a:t>
            </a:r>
            <a:r>
              <a:rPr lang="es-CR" sz="2000" dirty="0" err="1">
                <a:latin typeface="Arial" panose="020B0604020202020204" pitchFamily="34" charset="0"/>
                <a:cs typeface="Arial" panose="020B0604020202020204" pitchFamily="34" charset="0"/>
              </a:rPr>
              <a:t>Steering</a:t>
            </a:r>
            <a:r>
              <a:rPr lang="es-C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R" sz="2000" dirty="0" err="1">
                <a:latin typeface="Arial" panose="020B0604020202020204" pitchFamily="34" charset="0"/>
                <a:cs typeface="Arial" panose="020B0604020202020204" pitchFamily="34" charset="0"/>
              </a:rPr>
              <a:t>Committee</a:t>
            </a:r>
            <a:r>
              <a:rPr lang="es-C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R" sz="2000" dirty="0" err="1">
                <a:latin typeface="Arial" panose="020B0604020202020204" pitchFamily="34" charset="0"/>
                <a:cs typeface="Arial" panose="020B0604020202020204" pitchFamily="34" charset="0"/>
              </a:rPr>
              <a:t>will</a:t>
            </a:r>
            <a:r>
              <a:rPr lang="es-C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/>
              <a:t>organize events and other actions and activities associated  with the occasion of the 20th anniversaries of the ICG/CARIBE-EWS</a:t>
            </a:r>
            <a:endParaRPr lang="fr-HT" sz="2000" dirty="0"/>
          </a:p>
          <a:p>
            <a:pPr>
              <a:buClr>
                <a:srgbClr val="FFFF00"/>
              </a:buClr>
            </a:pPr>
            <a:endParaRPr lang="es-C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FFFF00"/>
              </a:buClr>
            </a:pPr>
            <a:endParaRPr lang="es-C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0961DAC-F594-808E-179F-B38E22120EC0}"/>
              </a:ext>
            </a:extLst>
          </p:cNvPr>
          <p:cNvSpPr txBox="1"/>
          <p:nvPr/>
        </p:nvSpPr>
        <p:spPr>
          <a:xfrm>
            <a:off x="-595745" y="1704109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T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9000"/>
    </mc:Choice>
    <mc:Fallback xmlns="">
      <p:transition spd="slow" advClick="0" advTm="1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rgbClr val="002060"/>
          </a:fgClr>
          <a:bgClr>
            <a:srgbClr val="0070C0"/>
          </a:bgClr>
        </a:pattFill>
        <a:effectLst/>
      </p:bgPr>
    </p:bg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50583" y="9504"/>
            <a:ext cx="1320800" cy="1295400"/>
          </a:xfrm>
          <a:prstGeom prst="rect">
            <a:avLst/>
          </a:prstGeom>
        </p:spPr>
      </p:pic>
      <p:sp>
        <p:nvSpPr>
          <p:cNvPr id="4" name="Marcador de contenido 2"/>
          <p:cNvSpPr txBox="1"/>
          <p:nvPr/>
        </p:nvSpPr>
        <p:spPr>
          <a:xfrm>
            <a:off x="170953" y="-886162"/>
            <a:ext cx="11765015" cy="867592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>
              <a:lnSpc>
                <a:spcPct val="250000"/>
              </a:lnSpc>
              <a:buClr>
                <a:srgbClr val="FFFF00"/>
              </a:buClr>
            </a:pPr>
            <a:endParaRPr lang="en-US" sz="2400" dirty="0">
              <a:solidFill>
                <a:schemeClr val="bg1"/>
              </a:solidFill>
            </a:endParaRPr>
          </a:p>
          <a:p>
            <a:pPr>
              <a:lnSpc>
                <a:spcPct val="250000"/>
              </a:lnSpc>
              <a:buClr>
                <a:srgbClr val="FFFF00"/>
              </a:buClr>
            </a:pPr>
            <a:endParaRPr lang="en-US" sz="2400" dirty="0">
              <a:solidFill>
                <a:schemeClr val="bg1"/>
              </a:solidFill>
            </a:endParaRPr>
          </a:p>
          <a:p>
            <a:pPr>
              <a:lnSpc>
                <a:spcPct val="250000"/>
              </a:lnSpc>
              <a:buClr>
                <a:srgbClr val="FFFF00"/>
              </a:buClr>
            </a:pPr>
            <a:endParaRPr lang="en-US" sz="2400" dirty="0">
              <a:solidFill>
                <a:schemeClr val="bg1"/>
              </a:solidFill>
            </a:endParaRPr>
          </a:p>
          <a:p>
            <a:pPr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  </a:t>
            </a:r>
            <a:r>
              <a:rPr lang="en-GB" sz="2000" b="1" dirty="0">
                <a:solidFill>
                  <a:schemeClr val="bg1"/>
                </a:solidFill>
              </a:rPr>
              <a:t>Recommends</a:t>
            </a:r>
            <a:r>
              <a:rPr lang="en-GB" sz="2000" dirty="0">
                <a:solidFill>
                  <a:schemeClr val="bg1"/>
                </a:solidFill>
              </a:rPr>
              <a:t> CATAC to continue with the implementation of Earthquake Early Warning (EEW) methods for the acceleration and improvement of the tsunami warning for Central America.</a:t>
            </a:r>
          </a:p>
          <a:p>
            <a:pPr>
              <a:buClr>
                <a:srgbClr val="FFFF00"/>
              </a:buClr>
              <a:buFont typeface="Arial" panose="020B0604020202020204" pitchFamily="34" charset="0"/>
              <a:buChar char="•"/>
            </a:pPr>
            <a:endParaRPr lang="en-GB" sz="2000" dirty="0">
              <a:solidFill>
                <a:schemeClr val="bg1"/>
              </a:solidFill>
            </a:endParaRPr>
          </a:p>
          <a:p>
            <a:pPr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chemeClr val="bg1"/>
                </a:solidFill>
              </a:rPr>
              <a:t> Recommends</a:t>
            </a:r>
            <a:r>
              <a:rPr lang="en-GB" sz="2000" dirty="0">
                <a:solidFill>
                  <a:schemeClr val="bg1"/>
                </a:solidFill>
              </a:rPr>
              <a:t> the use of additional methods for the transmission of CATAC’s products to its users.</a:t>
            </a:r>
          </a:p>
          <a:p>
            <a:pPr>
              <a:buClr>
                <a:srgbClr val="FFFF00"/>
              </a:buClr>
              <a:buFont typeface="Arial" panose="020B0604020202020204" pitchFamily="34" charset="0"/>
              <a:buChar char="•"/>
            </a:pPr>
            <a:endParaRPr lang="en-GB" sz="2000" dirty="0">
              <a:solidFill>
                <a:schemeClr val="bg1"/>
              </a:solidFill>
            </a:endParaRPr>
          </a:p>
          <a:p>
            <a:pPr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chemeClr val="bg1"/>
                </a:solidFill>
              </a:rPr>
              <a:t> Recommends</a:t>
            </a:r>
            <a:r>
              <a:rPr lang="en-GB" sz="2000" dirty="0">
                <a:solidFill>
                  <a:schemeClr val="bg1"/>
                </a:solidFill>
              </a:rPr>
              <a:t> that CATAC continues full functionality in an interim manner to be able to support the National Tsunami Warning </a:t>
            </a:r>
            <a:r>
              <a:rPr lang="en-GB" sz="2000" dirty="0" err="1">
                <a:solidFill>
                  <a:schemeClr val="bg1"/>
                </a:solidFill>
              </a:rPr>
              <a:t>Centers</a:t>
            </a:r>
            <a:r>
              <a:rPr lang="en-GB" sz="2000" dirty="0">
                <a:solidFill>
                  <a:schemeClr val="bg1"/>
                </a:solidFill>
              </a:rPr>
              <a:t> (NTWCs), Tsunami Warning Focal Points </a:t>
            </a:r>
          </a:p>
          <a:p>
            <a:pPr>
              <a:buClr>
                <a:srgbClr val="FFFF00"/>
              </a:buClr>
            </a:pPr>
            <a:endParaRPr lang="en-GB" sz="2000" dirty="0">
              <a:solidFill>
                <a:schemeClr val="bg1"/>
              </a:solidFill>
            </a:endParaRPr>
          </a:p>
          <a:p>
            <a:pPr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chemeClr val="bg1"/>
                </a:solidFill>
              </a:rPr>
              <a:t> Further</a:t>
            </a:r>
            <a:r>
              <a:rPr lang="en-GB" sz="2000" dirty="0">
                <a:solidFill>
                  <a:schemeClr val="bg1"/>
                </a:solidFill>
              </a:rPr>
              <a:t> </a:t>
            </a:r>
            <a:r>
              <a:rPr lang="en-GB" sz="2000" b="1" dirty="0">
                <a:solidFill>
                  <a:schemeClr val="bg1"/>
                </a:solidFill>
              </a:rPr>
              <a:t>recommends</a:t>
            </a:r>
            <a:r>
              <a:rPr lang="en-GB" sz="2000" dirty="0">
                <a:solidFill>
                  <a:schemeClr val="bg1"/>
                </a:solidFill>
              </a:rPr>
              <a:t> the consideration of CATAC as a TSP in its XVIII Session in 2025 to enable the IOC Assembly to consider the final admission of CATAC as TSP in June 2025.</a:t>
            </a:r>
            <a:endParaRPr lang="fr-HT" sz="2000" dirty="0">
              <a:solidFill>
                <a:schemeClr val="bg1"/>
              </a:solidFill>
            </a:endParaRPr>
          </a:p>
          <a:p>
            <a:r>
              <a:rPr lang="en-GB" sz="2400" dirty="0">
                <a:solidFill>
                  <a:schemeClr val="bg1"/>
                </a:solidFill>
              </a:rPr>
              <a:t> </a:t>
            </a:r>
            <a:endParaRPr lang="fr-HT" sz="2400" dirty="0">
              <a:solidFill>
                <a:schemeClr val="bg1"/>
              </a:solidFill>
            </a:endParaRPr>
          </a:p>
          <a:p>
            <a:pPr>
              <a:buClr>
                <a:srgbClr val="FFFF00"/>
              </a:buClr>
              <a:buFont typeface="Arial" panose="020B0604020202020204" pitchFamily="34" charset="0"/>
              <a:buChar char="•"/>
            </a:pPr>
            <a:endParaRPr lang="fr-HT" sz="2400" dirty="0">
              <a:solidFill>
                <a:schemeClr val="bg1"/>
              </a:solidFill>
            </a:endParaRPr>
          </a:p>
          <a:p>
            <a:pPr>
              <a:buClr>
                <a:srgbClr val="FFFF00"/>
              </a:buClr>
            </a:pPr>
            <a:endParaRPr lang="fr-HT" sz="2400" dirty="0">
              <a:solidFill>
                <a:schemeClr val="bg1"/>
              </a:solidFill>
            </a:endParaRPr>
          </a:p>
          <a:p>
            <a:pPr>
              <a:lnSpc>
                <a:spcPct val="250000"/>
              </a:lnSpc>
              <a:buClr>
                <a:srgbClr val="FFFF00"/>
              </a:buClr>
            </a:pPr>
            <a:r>
              <a:rPr lang="en-US" sz="2400" dirty="0">
                <a:solidFill>
                  <a:schemeClr val="bg1"/>
                </a:solidFill>
              </a:rPr>
              <a:t>                          </a:t>
            </a:r>
            <a:r>
              <a:rPr lang="en-US" sz="2400" dirty="0">
                <a:solidFill>
                  <a:srgbClr val="FFFF00"/>
                </a:solidFill>
              </a:rPr>
              <a:t>                                        </a:t>
            </a:r>
          </a:p>
          <a:p>
            <a:pPr>
              <a:lnSpc>
                <a:spcPct val="250000"/>
              </a:lnSpc>
              <a:buClr>
                <a:srgbClr val="FFFF00"/>
              </a:buClr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bg1"/>
              </a:solidFill>
            </a:endParaRPr>
          </a:p>
          <a:p>
            <a:pPr>
              <a:lnSpc>
                <a:spcPct val="250000"/>
              </a:lnSpc>
              <a:buClr>
                <a:srgbClr val="FFFF00"/>
              </a:buClr>
            </a:pPr>
            <a:endParaRPr lang="en-US" sz="2400" dirty="0">
              <a:solidFill>
                <a:schemeClr val="bg1"/>
              </a:solidFill>
            </a:endParaRPr>
          </a:p>
          <a:p>
            <a:pPr>
              <a:lnSpc>
                <a:spcPct val="250000"/>
              </a:lnSpc>
              <a:buClr>
                <a:srgbClr val="FFFF00"/>
              </a:buClr>
              <a:buFontTx/>
              <a:buChar char="-"/>
            </a:pPr>
            <a:endParaRPr lang="es-CR" sz="2400" dirty="0">
              <a:solidFill>
                <a:schemeClr val="bg1"/>
              </a:solidFill>
            </a:endParaRPr>
          </a:p>
          <a:p>
            <a:pPr>
              <a:lnSpc>
                <a:spcPct val="250000"/>
              </a:lnSpc>
              <a:buClr>
                <a:srgbClr val="FFFF00"/>
              </a:buClr>
              <a:buFontTx/>
              <a:buChar char="-"/>
            </a:pPr>
            <a:endParaRPr lang="es-CR" sz="2400" dirty="0">
              <a:solidFill>
                <a:schemeClr val="bg1"/>
              </a:solidFill>
            </a:endParaRPr>
          </a:p>
          <a:p>
            <a:pPr>
              <a:lnSpc>
                <a:spcPct val="250000"/>
              </a:lnSpc>
              <a:buClr>
                <a:srgbClr val="FFFF00"/>
              </a:buClr>
              <a:buFontTx/>
              <a:buChar char="-"/>
            </a:pPr>
            <a:endParaRPr lang="es-CR" sz="2400" dirty="0">
              <a:solidFill>
                <a:schemeClr val="bg1"/>
              </a:solidFill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746760" y="947774"/>
            <a:ext cx="71849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Central </a:t>
            </a:r>
            <a:r>
              <a:rPr lang="en-US" sz="2400" dirty="0" err="1">
                <a:solidFill>
                  <a:srgbClr val="FFFF00"/>
                </a:solidFill>
              </a:rPr>
              <a:t>AmericaTsunami</a:t>
            </a:r>
            <a:r>
              <a:rPr lang="en-US" sz="2400" dirty="0">
                <a:solidFill>
                  <a:srgbClr val="FFFF00"/>
                </a:solidFill>
              </a:rPr>
              <a:t> Advisory Center (CATAC)</a:t>
            </a: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88E9F5F0-E839-F4B6-D851-1C381BB9EC67}"/>
              </a:ext>
            </a:extLst>
          </p:cNvPr>
          <p:cNvSpPr txBox="1"/>
          <p:nvPr/>
        </p:nvSpPr>
        <p:spPr>
          <a:xfrm>
            <a:off x="480029" y="211700"/>
            <a:ext cx="8653650" cy="613058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ctr"/>
            <a:r>
              <a:rPr lang="es-CR" sz="3200" b="1" dirty="0">
                <a:solidFill>
                  <a:srgbClr val="FFFF00"/>
                </a:solidFill>
              </a:rPr>
              <a:t>Tsunami </a:t>
            </a:r>
            <a:r>
              <a:rPr lang="es-CR" sz="3200" b="1" dirty="0" err="1">
                <a:solidFill>
                  <a:srgbClr val="FFFF00"/>
                </a:solidFill>
              </a:rPr>
              <a:t>Service</a:t>
            </a:r>
            <a:r>
              <a:rPr lang="es-CR" sz="3200" b="1" dirty="0">
                <a:solidFill>
                  <a:srgbClr val="FFFF00"/>
                </a:solidFill>
              </a:rPr>
              <a:t> </a:t>
            </a:r>
            <a:r>
              <a:rPr lang="es-CR" sz="3200" b="1" dirty="0" err="1">
                <a:solidFill>
                  <a:srgbClr val="FFFF00"/>
                </a:solidFill>
              </a:rPr>
              <a:t>Providers</a:t>
            </a:r>
            <a:endParaRPr lang="es-CR" sz="3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9932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5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2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rgbClr val="002060"/>
          </a:fgClr>
          <a:bgClr>
            <a:srgbClr val="0070C0"/>
          </a:bgClr>
        </a:pattFill>
        <a:effectLst/>
      </p:bgPr>
    </p:bg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50583" y="9504"/>
            <a:ext cx="1320800" cy="1295400"/>
          </a:xfrm>
          <a:prstGeom prst="rect">
            <a:avLst/>
          </a:prstGeom>
        </p:spPr>
      </p:pic>
      <p:sp>
        <p:nvSpPr>
          <p:cNvPr id="4" name="Marcador de contenido 2"/>
          <p:cNvSpPr txBox="1"/>
          <p:nvPr/>
        </p:nvSpPr>
        <p:spPr>
          <a:xfrm>
            <a:off x="99029" y="1515657"/>
            <a:ext cx="11711971" cy="4931433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342900" indent="-342900"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chemeClr val="bg1"/>
                </a:solidFill>
              </a:rPr>
              <a:t>Recommends</a:t>
            </a:r>
            <a:r>
              <a:rPr lang="en-GB" sz="2000" dirty="0">
                <a:solidFill>
                  <a:schemeClr val="bg1"/>
                </a:solidFill>
              </a:rPr>
              <a:t> a strategic review of the staffing resources needed to ensure adequate capacity at the CTIC to effectively execute and implement the programmatic and project activities to support the ICG/CARIBE EWS and EW4All frameworks</a:t>
            </a:r>
            <a:r>
              <a:rPr lang="fr-HT" sz="2000" dirty="0">
                <a:solidFill>
                  <a:schemeClr val="bg1"/>
                </a:solidFill>
              </a:rPr>
              <a:t> </a:t>
            </a:r>
            <a:endParaRPr lang="en-US" sz="2000" dirty="0">
              <a:solidFill>
                <a:schemeClr val="bg1"/>
              </a:solidFill>
            </a:endParaRPr>
          </a:p>
          <a:p>
            <a:pPr marL="342900" indent="-342900">
              <a:buClr>
                <a:srgbClr val="FFFF00"/>
              </a:buClr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</a:endParaRPr>
          </a:p>
          <a:p>
            <a:pPr marL="342900" indent="-342900"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chemeClr val="bg1"/>
                </a:solidFill>
              </a:rPr>
              <a:t>Recommends</a:t>
            </a:r>
            <a:r>
              <a:rPr lang="en-GB" sz="2000" dirty="0">
                <a:solidFill>
                  <a:schemeClr val="bg1"/>
                </a:solidFill>
              </a:rPr>
              <a:t> that CTIC continues to work with the Secretariat, Steering Committee, CARIBE EWS Member States and partners to develop a strategic plan to guide the resource mobilization and staffing efforts of the CTIC,</a:t>
            </a:r>
          </a:p>
          <a:p>
            <a:pPr marL="342900" indent="-342900">
              <a:buClr>
                <a:srgbClr val="FFFF00"/>
              </a:buClr>
              <a:buFont typeface="Arial" panose="020B0604020202020204" pitchFamily="34" charset="0"/>
              <a:buChar char="•"/>
            </a:pPr>
            <a:endParaRPr lang="en-GB" sz="2000" dirty="0">
              <a:solidFill>
                <a:schemeClr val="bg1"/>
              </a:solidFill>
            </a:endParaRPr>
          </a:p>
          <a:p>
            <a:pPr marL="342900" indent="-342900"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chemeClr val="bg1"/>
                </a:solidFill>
              </a:rPr>
              <a:t>Recommends</a:t>
            </a:r>
            <a:r>
              <a:rPr lang="en-GB" sz="2000" dirty="0">
                <a:solidFill>
                  <a:schemeClr val="bg1"/>
                </a:solidFill>
              </a:rPr>
              <a:t> a strategic review by the CARIBE EWS Steering Committee of the CTIC Governance structure </a:t>
            </a:r>
          </a:p>
          <a:p>
            <a:pPr marL="342900" indent="-342900">
              <a:buClr>
                <a:srgbClr val="FFFF00"/>
              </a:buClr>
              <a:buFont typeface="Arial" panose="020B0604020202020204" pitchFamily="34" charset="0"/>
              <a:buChar char="•"/>
            </a:pPr>
            <a:endParaRPr lang="en-GB" sz="2000" dirty="0">
              <a:solidFill>
                <a:schemeClr val="bg1"/>
              </a:solidFill>
            </a:endParaRPr>
          </a:p>
          <a:p>
            <a:pPr marL="342900" indent="-342900"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chemeClr val="bg1"/>
                </a:solidFill>
              </a:rPr>
              <a:t>Further recommends</a:t>
            </a:r>
            <a:r>
              <a:rPr lang="en-GB" sz="2000" dirty="0">
                <a:solidFill>
                  <a:schemeClr val="bg1"/>
                </a:solidFill>
              </a:rPr>
              <a:t> the integration of the work and role of the CTIC and the CTIC Governance Structure review process, the integration of other coastal hazards </a:t>
            </a:r>
          </a:p>
          <a:p>
            <a:pPr marL="342900" indent="-342900">
              <a:buClr>
                <a:srgbClr val="FFFF00"/>
              </a:buClr>
              <a:buFont typeface="Arial" panose="020B0604020202020204" pitchFamily="34" charset="0"/>
              <a:buChar char="•"/>
            </a:pPr>
            <a:endParaRPr lang="en-GB" sz="2000" dirty="0">
              <a:solidFill>
                <a:schemeClr val="bg1"/>
              </a:solidFill>
            </a:endParaRPr>
          </a:p>
          <a:p>
            <a:pPr marL="342900" indent="-342900">
              <a:buClr>
                <a:srgbClr val="FFFF00"/>
              </a:buClr>
              <a:buFont typeface="Arial" panose="020B0604020202020204" pitchFamily="34" charset="0"/>
              <a:buChar char="•"/>
            </a:pPr>
            <a:endParaRPr lang="fr-HT" sz="2000" dirty="0">
              <a:solidFill>
                <a:schemeClr val="bg1"/>
              </a:solidFill>
            </a:endParaRPr>
          </a:p>
          <a:p>
            <a:pPr marL="342900" indent="-342900">
              <a:buClr>
                <a:srgbClr val="FFFF00"/>
              </a:buClr>
              <a:buFont typeface="Arial" panose="020B0604020202020204" pitchFamily="34" charset="0"/>
              <a:buChar char="•"/>
            </a:pPr>
            <a:endParaRPr lang="fr-HT" sz="2000" dirty="0">
              <a:solidFill>
                <a:schemeClr val="bg1"/>
              </a:solidFill>
            </a:endParaRPr>
          </a:p>
          <a:p>
            <a:r>
              <a:rPr lang="en-GB" dirty="0"/>
              <a:t> </a:t>
            </a:r>
            <a:endParaRPr lang="fr-HT" dirty="0"/>
          </a:p>
          <a:p>
            <a:pPr marL="342900" indent="-342900">
              <a:buClr>
                <a:srgbClr val="FFFF00"/>
              </a:buClr>
              <a:buFont typeface="Arial" panose="020B0604020202020204" pitchFamily="34" charset="0"/>
              <a:buChar char="•"/>
            </a:pPr>
            <a:endParaRPr lang="fr-HT" sz="2000" dirty="0">
              <a:solidFill>
                <a:schemeClr val="bg1"/>
              </a:solidFill>
            </a:endParaRPr>
          </a:p>
          <a:p>
            <a:pPr marL="342900" indent="-342900">
              <a:buClr>
                <a:srgbClr val="FFFF00"/>
              </a:buClr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</a:endParaRPr>
          </a:p>
          <a:p>
            <a:pPr marL="342900" indent="-342900">
              <a:buClr>
                <a:srgbClr val="FFFF00"/>
              </a:buClr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</a:endParaRPr>
          </a:p>
          <a:p>
            <a:pPr marL="342900" indent="-342900"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 </a:t>
            </a:r>
          </a:p>
          <a:p>
            <a:pPr marL="342900" indent="-342900">
              <a:lnSpc>
                <a:spcPct val="250000"/>
              </a:lnSpc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 Need to expand support for Tsunami Ready Recognition Program</a:t>
            </a:r>
          </a:p>
          <a:p>
            <a:pPr marL="342900" indent="-342900">
              <a:lnSpc>
                <a:spcPct val="250000"/>
              </a:lnSpc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 Requests the Member States to provide greater support  through financial</a:t>
            </a:r>
          </a:p>
          <a:p>
            <a:pPr>
              <a:buClr>
                <a:srgbClr val="FFFF00"/>
              </a:buClr>
            </a:pPr>
            <a:r>
              <a:rPr lang="en-US" sz="2400" dirty="0">
                <a:solidFill>
                  <a:schemeClr val="bg1"/>
                </a:solidFill>
              </a:rPr>
              <a:t>     and human resources</a:t>
            </a:r>
          </a:p>
          <a:p>
            <a:pPr>
              <a:lnSpc>
                <a:spcPct val="250000"/>
              </a:lnSpc>
              <a:buClr>
                <a:srgbClr val="FFFF00"/>
              </a:buClr>
            </a:pPr>
            <a:endParaRPr lang="en-US" sz="2400" dirty="0">
              <a:solidFill>
                <a:schemeClr val="bg1"/>
              </a:solidFill>
            </a:endParaRPr>
          </a:p>
          <a:p>
            <a:pPr marL="342900" indent="-342900">
              <a:buClr>
                <a:srgbClr val="FFFF00"/>
              </a:buClr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</a:endParaRPr>
          </a:p>
          <a:p>
            <a:pPr marL="342900" indent="-342900">
              <a:lnSpc>
                <a:spcPct val="250000"/>
              </a:lnSpc>
              <a:buClr>
                <a:srgbClr val="FFFF00"/>
              </a:buClr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</a:endParaRPr>
          </a:p>
          <a:p>
            <a:pPr marL="342900" indent="-342900">
              <a:lnSpc>
                <a:spcPct val="250000"/>
              </a:lnSpc>
              <a:buClr>
                <a:srgbClr val="FFFF00"/>
              </a:buClr>
              <a:buFont typeface="Arial" panose="020B0604020202020204" pitchFamily="34" charset="0"/>
              <a:buChar char="•"/>
            </a:pPr>
            <a:endParaRPr lang="es-CR" sz="2400" dirty="0">
              <a:solidFill>
                <a:schemeClr val="bg1"/>
              </a:solidFill>
            </a:endParaRPr>
          </a:p>
          <a:p>
            <a:pPr marL="342900" indent="-342900">
              <a:lnSpc>
                <a:spcPct val="250000"/>
              </a:lnSpc>
              <a:buClr>
                <a:srgbClr val="FFFF00"/>
              </a:buClr>
              <a:buFont typeface="Arial" panose="020B0604020202020204" pitchFamily="34" charset="0"/>
              <a:buChar char="•"/>
            </a:pPr>
            <a:endParaRPr lang="es-CR" sz="2400" dirty="0">
              <a:solidFill>
                <a:schemeClr val="bg1"/>
              </a:solidFill>
            </a:endParaRPr>
          </a:p>
          <a:p>
            <a:pPr marL="342900" indent="-342900">
              <a:lnSpc>
                <a:spcPct val="250000"/>
              </a:lnSpc>
              <a:buClr>
                <a:srgbClr val="FFFF00"/>
              </a:buClr>
              <a:buFont typeface="Arial" panose="020B0604020202020204" pitchFamily="34" charset="0"/>
              <a:buChar char="•"/>
            </a:pPr>
            <a:endParaRPr lang="es-CR" sz="2400" dirty="0">
              <a:solidFill>
                <a:schemeClr val="bg1"/>
              </a:solidFill>
            </a:endParaRPr>
          </a:p>
        </p:txBody>
      </p:sp>
      <p:sp>
        <p:nvSpPr>
          <p:cNvPr id="5" name="Título 1"/>
          <p:cNvSpPr txBox="1"/>
          <p:nvPr/>
        </p:nvSpPr>
        <p:spPr>
          <a:xfrm>
            <a:off x="231648" y="354774"/>
            <a:ext cx="10229088" cy="613058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ctr"/>
            <a:r>
              <a:rPr lang="es-CR" sz="2800" b="1" dirty="0" err="1">
                <a:solidFill>
                  <a:srgbClr val="FFFF00"/>
                </a:solidFill>
              </a:rPr>
              <a:t>Caribbean</a:t>
            </a:r>
            <a:r>
              <a:rPr lang="es-CR" sz="2800" b="1" dirty="0">
                <a:solidFill>
                  <a:srgbClr val="FFFF00"/>
                </a:solidFill>
              </a:rPr>
              <a:t> Tsunami </a:t>
            </a:r>
            <a:r>
              <a:rPr lang="es-CR" sz="2800" b="1" dirty="0" err="1">
                <a:solidFill>
                  <a:srgbClr val="FFFF00"/>
                </a:solidFill>
              </a:rPr>
              <a:t>Information</a:t>
            </a:r>
            <a:r>
              <a:rPr lang="es-CR" sz="2800" b="1" dirty="0">
                <a:solidFill>
                  <a:srgbClr val="FFFF00"/>
                </a:solidFill>
              </a:rPr>
              <a:t> Center </a:t>
            </a:r>
          </a:p>
          <a:p>
            <a:pPr algn="ctr"/>
            <a:r>
              <a:rPr lang="es-CR" sz="2800" b="1" dirty="0">
                <a:solidFill>
                  <a:srgbClr val="FFFF00"/>
                </a:solidFill>
              </a:rPr>
              <a:t>(CTIC)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2"/>
    </p:bldLst>
  </p:timing>
</p:sld>
</file>

<file path=ppt/theme/theme1.xml><?xml version="1.0" encoding="utf-8"?>
<a:theme xmlns:a="http://schemas.openxmlformats.org/drawingml/2006/main" name="9_Custom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Custom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6BEEC"/>
      </a:accent1>
      <a:accent2>
        <a:srgbClr val="31A8DF"/>
      </a:accent2>
      <a:accent3>
        <a:srgbClr val="238ACB"/>
      </a:accent3>
      <a:accent4>
        <a:srgbClr val="1A6798"/>
      </a:accent4>
      <a:accent5>
        <a:srgbClr val="189ED9"/>
      </a:accent5>
      <a:accent6>
        <a:srgbClr val="0D587A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8_Custom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Custom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Custom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f8e024d6-51f2-471b-ac2c-b1117d65062e}" enabled="1" method="Standard" siteId="{1d4fae52-39b3-4bfa-b0b3-022956b11194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13963</TotalTime>
  <Words>1208</Words>
  <Application>Microsoft Office PowerPoint</Application>
  <PresentationFormat>Widescreen</PresentationFormat>
  <Paragraphs>229</Paragraphs>
  <Slides>14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14</vt:i4>
      </vt:variant>
    </vt:vector>
  </HeadingPairs>
  <TitlesOfParts>
    <vt:vector size="32" baseType="lpstr">
      <vt:lpstr>Times New Roman</vt:lpstr>
      <vt:lpstr>Arial</vt:lpstr>
      <vt:lpstr>Calibri</vt:lpstr>
      <vt:lpstr>Open Sans</vt:lpstr>
      <vt:lpstr>Wingdings</vt:lpstr>
      <vt:lpstr>Rockwell</vt:lpstr>
      <vt:lpstr>Helvetica Neue</vt:lpstr>
      <vt:lpstr>Courier New</vt:lpstr>
      <vt:lpstr>Century Gothic</vt:lpstr>
      <vt:lpstr>Myriad Pro</vt:lpstr>
      <vt:lpstr>Roboto</vt:lpstr>
      <vt:lpstr>9_Custom Design</vt:lpstr>
      <vt:lpstr>Custom Design</vt:lpstr>
      <vt:lpstr>5_Custom Design</vt:lpstr>
      <vt:lpstr>1_Office Theme</vt:lpstr>
      <vt:lpstr>8_Custom Design</vt:lpstr>
      <vt:lpstr>4_Custom Design</vt:lpstr>
      <vt:lpstr>6_Custom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CARIBE WAVE 24</vt:lpstr>
      <vt:lpstr>CARIBE WAVE 25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Tesan, Maeva</dc:creator>
  <cp:lastModifiedBy>Chang Seng, Denis</cp:lastModifiedBy>
  <cp:revision>62</cp:revision>
  <dcterms:created xsi:type="dcterms:W3CDTF">2023-06-10T08:57:28Z</dcterms:created>
  <dcterms:modified xsi:type="dcterms:W3CDTF">2024-11-25T18:21:38Z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0x0101009354335BECF21B40B6CCFAE91E076EEB</vt:lpwstr>
  </property>
  <property fmtid="{D5CDD505-2E9C-101B-9397-08002B2CF9AE}" pid="3" name="KSOProductBuildVer">
    <vt:lpwstr>1033-5.2.1.7924</vt:lpwstr>
  </property>
</Properties>
</file>