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gP8AHQa3VWZiTIE9l21MZ8jGmEJ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Rachid Omir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0A0F87B-291D-4D76-A76F-A212060EB3F8}">
  <a:tblStyle styleId="{50A0F87B-291D-4D76-A76F-A212060EB3F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customschemas.google.com/relationships/presentationmetadata" Target="meta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1-21T23:15:16.411">
    <p:pos x="115" y="502"/>
    <p:text>within Acticvity 1, We gathered information that allowed us, so far, to distinguish three main topics on the volcanic hazard assessment: 1) understanding the physical process of volcanic tsunami generation (through past events); 2) volcanic tsunami deposits as indicator of coastal impact; 3) numerical models used to simulate both volcanic tsunami generation and propagation. Additionally, we collected information for the existing monitoring and forecasting capabilities for volcanic tsunamis in three existing systems: Stromboli, Anaka Krakatau and Japan.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ZEtPuJ4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73d264b13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3173d264b13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173d264b13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856f68b9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31856f68b9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31856f68b9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73d264b13_1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3173d264b13_1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173d264b13_1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73d264b13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173d264b13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173d264b13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73d264b13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3173d264b13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173d264b13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researchgate.net/scientific-contributions/Jadranka-Sepic-72946820?_sg%5B0%5D=lYI-3UZWp19XRFVZvYePtxh94oki-GU01qEeQgBI9mEGQO1BIg3rMK5RaymunzyNjj7uHco.EiBnLokFHi3Mrxu5-JXXX8neNdhMuIu6E44sglhZtwM5ZHXs2HvO5yiYhogdcmOWB8UJVf-IQh_2YoVv0NXS4w&amp;_sg%5B1%5D=1XLhnsKLcc9dd2Wjck1eZclHRUUc2Ea4gAUE1pnigOlS5if24ghGCCluqA99NhssTI7iF3M.MIjVWN8ePJrMd5pTkW_Q8oRM3s3t6noQmFVO-sT9KylazHZGdW_UL4aKkyPJzTOToeyj2rAqcf9O3Vqg2pBu-A&amp;_tp=eyJjb250ZXh0Ijp7ImZpcnN0UGFnZSI6Il9kaXJlY3QiLCJwYWdlIjoicHVibGljYXRpb24iLCJwb3NpdGlvbiI6InBhZ2VIZWFkZXIifX0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9.jp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2235138" y="2517944"/>
            <a:ext cx="794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Task Team on Non-</a:t>
            </a:r>
            <a:r>
              <a:rPr lang="en-GB" sz="2800">
                <a:solidFill>
                  <a:schemeClr val="lt1"/>
                </a:solidFill>
              </a:rPr>
              <a:t>S</a:t>
            </a: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eismic Tsunami </a:t>
            </a:r>
            <a:r>
              <a:rPr lang="en-GB" sz="2800">
                <a:solidFill>
                  <a:schemeClr val="lt1"/>
                </a:solidFill>
              </a:rPr>
              <a:t>S</a:t>
            </a: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ources (TT-NSTS)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Co-chairs: F. Romano (INGV) R. Omira (IPMA)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561480" y="6505410"/>
            <a:ext cx="397291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XIX ICG/NEAMTWS – Paris 26-29 November 2024</a:t>
            </a:r>
            <a:endParaRPr b="0" i="1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3d264b13_0_53"/>
          <p:cNvSpPr txBox="1"/>
          <p:nvPr/>
        </p:nvSpPr>
        <p:spPr>
          <a:xfrm>
            <a:off x="97050" y="995700"/>
            <a:ext cx="11997900" cy="48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700">
                <a:solidFill>
                  <a:schemeClr val="dk1"/>
                </a:solidFill>
              </a:rPr>
              <a:t>•</a:t>
            </a:r>
            <a:r>
              <a:rPr lang="en-GB" sz="1700">
                <a:solidFill>
                  <a:srgbClr val="FFFFFF"/>
                </a:solidFill>
              </a:rPr>
              <a:t>The lead time for evacuation is small à </a:t>
            </a:r>
            <a:r>
              <a:rPr lang="en-GB" sz="1700">
                <a:solidFill>
                  <a:srgbClr val="00B0F0"/>
                </a:solidFill>
              </a:rPr>
              <a:t>precursory signals </a:t>
            </a:r>
            <a:r>
              <a:rPr lang="en-GB" sz="1700">
                <a:solidFill>
                  <a:srgbClr val="FFFFFF"/>
                </a:solidFill>
              </a:rPr>
              <a:t>allow to save time but…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700">
                <a:solidFill>
                  <a:schemeClr val="dk1"/>
                </a:solidFill>
              </a:rPr>
              <a:t>••</a:t>
            </a:r>
            <a:r>
              <a:rPr lang="en-GB" sz="1700">
                <a:solidFill>
                  <a:srgbClr val="FFFFFF"/>
                </a:solidFill>
              </a:rPr>
              <a:t>…Paroxysms have a heterogenous character and in Stromboli are not always followed by tsunami as well as tsunami in Stromboli are not always preceded by paroxysms → we need to evaluate and balance the number of possible </a:t>
            </a:r>
            <a:r>
              <a:rPr lang="en-GB" sz="1700">
                <a:solidFill>
                  <a:srgbClr val="00B0F0"/>
                </a:solidFill>
              </a:rPr>
              <a:t>false/missed pre-alarms </a:t>
            </a:r>
            <a:r>
              <a:rPr lang="en-GB" sz="1700">
                <a:solidFill>
                  <a:srgbClr val="FFFFFF"/>
                </a:solidFill>
              </a:rPr>
              <a:t>(that also affect the trust of population)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700">
                <a:solidFill>
                  <a:schemeClr val="dk1"/>
                </a:solidFill>
              </a:rPr>
              <a:t>•</a:t>
            </a:r>
            <a:r>
              <a:rPr lang="en-GB" sz="1700">
                <a:solidFill>
                  <a:srgbClr val="FFFFFF"/>
                </a:solidFill>
              </a:rPr>
              <a:t>The current tsunami warning in Stromboli is ALERT/NO ALERT → we need a </a:t>
            </a:r>
            <a:r>
              <a:rPr lang="en-GB" sz="1700">
                <a:solidFill>
                  <a:srgbClr val="00B0F0"/>
                </a:solidFill>
              </a:rPr>
              <a:t>gradation of the alert</a:t>
            </a:r>
            <a:r>
              <a:rPr lang="en-GB" sz="1700">
                <a:solidFill>
                  <a:srgbClr val="FFFFFF"/>
                </a:solidFill>
              </a:rPr>
              <a:t>, at least for the locations in the mid- far-field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700">
                <a:solidFill>
                  <a:schemeClr val="dk1"/>
                </a:solidFill>
              </a:rPr>
              <a:t>•</a:t>
            </a:r>
            <a:r>
              <a:rPr lang="en-GB" sz="1700">
                <a:solidFill>
                  <a:srgbClr val="FFFFFF"/>
                </a:solidFill>
              </a:rPr>
              <a:t>Integration of different kinds of instrumental networks is crucial → warning based on </a:t>
            </a:r>
            <a:r>
              <a:rPr lang="en-GB" sz="1700">
                <a:solidFill>
                  <a:srgbClr val="00B0F0"/>
                </a:solidFill>
              </a:rPr>
              <a:t>multi-data approaches, data inversion and ML</a:t>
            </a:r>
            <a:endParaRPr sz="1700">
              <a:solidFill>
                <a:srgbClr val="00B0F0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700">
                <a:solidFill>
                  <a:schemeClr val="dk1"/>
                </a:solidFill>
              </a:rPr>
              <a:t>•</a:t>
            </a:r>
            <a:r>
              <a:rPr lang="en-GB" sz="1700">
                <a:solidFill>
                  <a:srgbClr val="FFFFFF"/>
                </a:solidFill>
              </a:rPr>
              <a:t>Continuous monitoring of topography and bathymetry is crucial → monitoring the </a:t>
            </a:r>
            <a:r>
              <a:rPr lang="en-GB" sz="1700">
                <a:solidFill>
                  <a:srgbClr val="00B0F0"/>
                </a:solidFill>
              </a:rPr>
              <a:t>volcano instability</a:t>
            </a:r>
            <a:endParaRPr sz="1700">
              <a:solidFill>
                <a:srgbClr val="00B0F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B0F0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700">
                <a:solidFill>
                  <a:schemeClr val="dk1"/>
                </a:solidFill>
              </a:rPr>
              <a:t>•</a:t>
            </a:r>
            <a:r>
              <a:rPr lang="en-GB" sz="1700">
                <a:solidFill>
                  <a:srgbClr val="FFFFFF"/>
                </a:solidFill>
              </a:rPr>
              <a:t>It is crucial to have </a:t>
            </a:r>
            <a:r>
              <a:rPr lang="en-GB" sz="1700">
                <a:solidFill>
                  <a:srgbClr val="00B0F0"/>
                </a:solidFill>
              </a:rPr>
              <a:t>standard tsunami alert bulletins </a:t>
            </a:r>
            <a:r>
              <a:rPr lang="en-GB" sz="1700">
                <a:solidFill>
                  <a:srgbClr val="FFFFFF"/>
                </a:solidFill>
              </a:rPr>
              <a:t>for this kind of events and </a:t>
            </a:r>
            <a:r>
              <a:rPr lang="en-GB" sz="1700">
                <a:solidFill>
                  <a:srgbClr val="00B0F0"/>
                </a:solidFill>
              </a:rPr>
              <a:t>Standard Operation Procedures to integrate the local TEWS in Stromboli and the NEAMTWS TSP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0" name="Google Shape;200;g3173d264b13_0_53"/>
          <p:cNvSpPr txBox="1"/>
          <p:nvPr/>
        </p:nvSpPr>
        <p:spPr>
          <a:xfrm>
            <a:off x="200950" y="159900"/>
            <a:ext cx="818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</a:rPr>
              <a:t>Some t</a:t>
            </a:r>
            <a:r>
              <a:rPr lang="en-GB" sz="2800">
                <a:solidFill>
                  <a:schemeClr val="lt1"/>
                </a:solidFill>
              </a:rPr>
              <a:t>ake-home messages from the Workshop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01" name="Google Shape;201;g3173d264b13_0_53"/>
          <p:cNvSpPr txBox="1"/>
          <p:nvPr/>
        </p:nvSpPr>
        <p:spPr>
          <a:xfrm>
            <a:off x="733975" y="5904900"/>
            <a:ext cx="1084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500">
                <a:solidFill>
                  <a:srgbClr val="FFC000"/>
                </a:solidFill>
              </a:rPr>
              <a:t>The first step towards the creation of a research/knowledge network about Non-Seismic Tsunami Sources</a:t>
            </a:r>
            <a:endParaRPr i="1" sz="7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/>
          <p:nvPr/>
        </p:nvSpPr>
        <p:spPr>
          <a:xfrm>
            <a:off x="212436" y="291982"/>
            <a:ext cx="79433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TT-NSTS Membership</a:t>
            </a: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519813" y="1521438"/>
            <a:ext cx="86754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369455" y="1313374"/>
            <a:ext cx="6096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The Task Team will be composed of: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FFD966"/>
              </a:buClr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All TSP Representatives;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6B26B"/>
                </a:solidFill>
                <a:latin typeface="Arial"/>
                <a:ea typeface="Arial"/>
                <a:cs typeface="Arial"/>
                <a:sym typeface="Arial"/>
              </a:rPr>
              <a:t>NTWC Representatives;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E06666"/>
                </a:solidFill>
                <a:latin typeface="Arial"/>
                <a:ea typeface="Arial"/>
                <a:cs typeface="Arial"/>
                <a:sym typeface="Arial"/>
              </a:rPr>
              <a:t>Co-Chairpersons of existing NEAMTWS Task Teams and Working Groups.</a:t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6465455" y="1930976"/>
            <a:ext cx="1274618" cy="53532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8155771" y="1875472"/>
            <a:ext cx="29715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Is there a formal procedure to do that?</a:t>
            </a:r>
            <a:endParaRPr b="0" i="0" sz="1800" u="none" strike="noStrike">
              <a:solidFill>
                <a:srgbClr val="E0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369455" y="3765629"/>
            <a:ext cx="513541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Some people from other Task Teams (e.g. TT on volcanic tsunamis for the PTWS) manifested an interest to be involved</a:t>
            </a:r>
            <a:endParaRPr b="0" i="0" sz="1800" u="none" strike="noStrike">
              <a:solidFill>
                <a:srgbClr val="E0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856f68b94_0_1"/>
          <p:cNvSpPr txBox="1"/>
          <p:nvPr/>
        </p:nvSpPr>
        <p:spPr>
          <a:xfrm>
            <a:off x="212436" y="291982"/>
            <a:ext cx="794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TT-NSTS </a:t>
            </a:r>
            <a:r>
              <a:rPr lang="en-GB" sz="2800">
                <a:solidFill>
                  <a:schemeClr val="lt1"/>
                </a:solidFill>
              </a:rPr>
              <a:t>Provisional Plan of Actvity for 2025</a:t>
            </a:r>
            <a:endParaRPr/>
          </a:p>
        </p:txBody>
      </p:sp>
      <p:sp>
        <p:nvSpPr>
          <p:cNvPr id="219" name="Google Shape;219;g31856f68b94_0_1"/>
          <p:cNvSpPr/>
          <p:nvPr/>
        </p:nvSpPr>
        <p:spPr>
          <a:xfrm>
            <a:off x="519813" y="1521438"/>
            <a:ext cx="86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31856f68b94_0_1"/>
          <p:cNvSpPr txBox="1"/>
          <p:nvPr/>
        </p:nvSpPr>
        <p:spPr>
          <a:xfrm>
            <a:off x="369447" y="1313375"/>
            <a:ext cx="9931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The Task Team: </a:t>
            </a:r>
            <a:endParaRPr b="0" i="0" sz="1800" u="none" strike="noStrik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will </a:t>
            </a:r>
            <a:r>
              <a:rPr lang="en-GB" sz="1800">
                <a:solidFill>
                  <a:srgbClr val="ADADAD"/>
                </a:solidFill>
              </a:rPr>
              <a:t>continue to collect information about hazard and warning systems approaches/methodology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lang="en-GB" sz="1800">
                <a:solidFill>
                  <a:srgbClr val="ADADAD"/>
                </a:solidFill>
              </a:rPr>
              <a:t>Will finalise the membership procedure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lang="en-GB" sz="1800">
                <a:solidFill>
                  <a:srgbClr val="ADADAD"/>
                </a:solidFill>
              </a:rPr>
              <a:t>Will create a repo for collected data/information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lang="en-GB" sz="1800">
                <a:solidFill>
                  <a:srgbClr val="ADADAD"/>
                </a:solidFill>
              </a:rPr>
              <a:t>Will organise a meeting with the TT members to </a:t>
            </a:r>
            <a:r>
              <a:rPr lang="en-GB" sz="1800">
                <a:solidFill>
                  <a:srgbClr val="ADADAD"/>
                </a:solidFill>
              </a:rPr>
              <a:t>discuss</a:t>
            </a:r>
            <a:r>
              <a:rPr lang="en-GB" sz="1800">
                <a:solidFill>
                  <a:srgbClr val="ADADAD"/>
                </a:solidFill>
              </a:rPr>
              <a:t> the collected information and decide on the </a:t>
            </a:r>
            <a:r>
              <a:rPr lang="en-GB" sz="1800">
                <a:solidFill>
                  <a:srgbClr val="ADADAD"/>
                </a:solidFill>
              </a:rPr>
              <a:t>selection</a:t>
            </a:r>
            <a:r>
              <a:rPr lang="en-GB" sz="1800">
                <a:solidFill>
                  <a:srgbClr val="ADADAD"/>
                </a:solidFill>
              </a:rPr>
              <a:t> of the potential areas</a:t>
            </a:r>
            <a:r>
              <a:rPr lang="en-GB" sz="1800">
                <a:solidFill>
                  <a:srgbClr val="ADADAD"/>
                </a:solidFill>
              </a:rPr>
              <a:t> in the NEAM region to explore warning procedures of non-seismic tsunamis</a:t>
            </a:r>
            <a:endParaRPr sz="1800">
              <a:solidFill>
                <a:srgbClr val="ADADAD"/>
              </a:solidFill>
            </a:endParaRPr>
          </a:p>
          <a:p>
            <a:pPr indent="-330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….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212436" y="291982"/>
            <a:ext cx="794333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Terms of References of TT-NSTS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reported during the XVIII ICG/NEAMTWS</a:t>
            </a:r>
            <a:endParaRPr b="0" i="1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83127" y="1874223"/>
            <a:ext cx="11896437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The Task Team on Non-Seismic Tsunamis Sources will: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120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AutoNum type="arabicPeriod"/>
            </a:pPr>
            <a:r>
              <a:rPr b="0" i="0" lang="en-GB" sz="1800" u="none" cap="none" strike="noStrik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Explore potential approaches</a:t>
            </a: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 to assess </a:t>
            </a:r>
            <a:r>
              <a:rPr b="0" i="0" lang="en-GB" sz="1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hazard</a:t>
            </a: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en-GB" sz="1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monitor</a:t>
            </a: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en-GB" sz="1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and warn for non-seismic tsunamis</a:t>
            </a: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 (e.g., volcanoes, landslides including earthquake-induced landslides, meteotsunamis).</a:t>
            </a:r>
            <a:endParaRPr/>
          </a:p>
          <a:p>
            <a:pPr indent="-342900" lvl="0" marL="342900" marR="0" rtl="0" algn="just">
              <a:spcBef>
                <a:spcPts val="120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AutoNum type="arabicPeriod"/>
            </a:pPr>
            <a:r>
              <a:rPr b="0" i="0" lang="en-GB" sz="1800" u="none" cap="none" strike="noStrik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Identify critical areas in the NEAM region</a:t>
            </a: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 which may serve as test cases to guide future risk management strategies for non-seismic tsunamis.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The Task Team will be composed of: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FFD966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All TSP Representatives;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6B26B"/>
                </a:solidFill>
                <a:latin typeface="Arial"/>
                <a:ea typeface="Arial"/>
                <a:cs typeface="Arial"/>
                <a:sym typeface="Arial"/>
              </a:rPr>
              <a:t>NTWC Representatives;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E06666"/>
                </a:solidFill>
                <a:latin typeface="Arial"/>
                <a:ea typeface="Arial"/>
                <a:cs typeface="Arial"/>
                <a:sym typeface="Arial"/>
              </a:rPr>
              <a:t>Co-Chairpersons of existing NEAMTWS Task Teams and Working Groups.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Co-chairs to be elected by the ICG.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/>
        </p:nvSpPr>
        <p:spPr>
          <a:xfrm>
            <a:off x="212436" y="291982"/>
            <a:ext cx="79433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 Plan of Activity of TT-NSTS</a:t>
            </a:r>
            <a:endParaRPr/>
          </a:p>
        </p:txBody>
      </p:sp>
      <p:graphicFrame>
        <p:nvGraphicFramePr>
          <p:cNvPr id="104" name="Google Shape;104;p3"/>
          <p:cNvGraphicFramePr/>
          <p:nvPr/>
        </p:nvGraphicFramePr>
        <p:xfrm>
          <a:off x="2545197" y="9836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{50A0F87B-291D-4D76-A76F-A212060EB3F8}</a:tableStyleId>
              </a:tblPr>
              <a:tblGrid>
                <a:gridCol w="950950"/>
                <a:gridCol w="2174875"/>
                <a:gridCol w="1426450"/>
                <a:gridCol w="1153475"/>
                <a:gridCol w="1153475"/>
              </a:tblGrid>
              <a:tr h="633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Strategic Area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-108585" lvl="0" marL="10858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Activity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Frame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Responsible Per/ Inst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</a:tr>
              <a:tr h="13802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GB" sz="1800" u="none" cap="none" strike="noStrike"/>
                      </a:br>
                      <a:r>
                        <a:rPr b="1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Team on Non-Seismic Tsunami Sources</a:t>
                      </a:r>
                      <a:endParaRPr sz="1800" u="none" cap="none" strike="noStrike"/>
                    </a:p>
                  </a:txBody>
                  <a:tcPr marT="45725" marB="45725" marR="76200" marL="762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gather information about potential approaches to assess hazard, monitor, and warn for tsunamis induced by volcanic activity and meteotsunamis 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April-November 2024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TT-NSTS co-chairs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FFC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progress</a:t>
                      </a:r>
                      <a:endParaRPr sz="1100" u="none" cap="none" strike="noStrike">
                        <a:solidFill>
                          <a:srgbClr val="FFC000"/>
                        </a:solidFill>
                      </a:endParaRPr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313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select a critical area in the NEAM region serving for exploring warning procedures related with  non-seismic tsunami sources 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by September 2024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TT-NSTS co-chairs, TSPs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FFC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progress </a:t>
                      </a:r>
                      <a:endParaRPr sz="1100" u="none" cap="none" strike="noStrike">
                        <a:solidFill>
                          <a:srgbClr val="FFC000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24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contribute to organizing a workshop on volcanic tsunami sources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by November 2024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ADADA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TT-NSTS co-chairs, TSPs</a:t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92D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Done</a:t>
                      </a:r>
                      <a:endParaRPr sz="1100" u="none" cap="none" strike="noStrike">
                        <a:solidFill>
                          <a:srgbClr val="92D050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5" name="Google Shape;105;p3"/>
          <p:cNvSpPr/>
          <p:nvPr/>
        </p:nvSpPr>
        <p:spPr>
          <a:xfrm>
            <a:off x="519813" y="1521438"/>
            <a:ext cx="86754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341745" y="5179800"/>
            <a:ext cx="11850255" cy="153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Meetings: </a:t>
            </a:r>
            <a:endParaRPr/>
          </a:p>
          <a:p>
            <a:pPr indent="-285750" lvl="0" marL="285750" marR="0" rtl="0" algn="just">
              <a:spcBef>
                <a:spcPts val="240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SC of 13/05/2024: presentation of the ToR</a:t>
            </a:r>
            <a:endParaRPr b="0" i="0" sz="1800" u="none" strike="noStrik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240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000" lang="en-GB" sz="18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GB" sz="18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 Global Tsunami Symposium (Banda Aceh, 11-14November 2024): presentation of the Stromboli framework</a:t>
            </a:r>
            <a:r>
              <a:rPr b="0" i="0" lang="en-GB" sz="1800" u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strike="noStrike">
              <a:solidFill>
                <a:srgbClr val="E0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/>
          <p:nvPr/>
        </p:nvSpPr>
        <p:spPr>
          <a:xfrm>
            <a:off x="212436" y="215782"/>
            <a:ext cx="794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 Plan of Activity </a:t>
            </a:r>
            <a:r>
              <a:rPr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TT-NSTS</a:t>
            </a: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519813" y="1521438"/>
            <a:ext cx="86754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182700" y="797150"/>
            <a:ext cx="1194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</a:rPr>
              <a:t>Activity 1:</a:t>
            </a:r>
            <a:r>
              <a:rPr lang="en-GB" sz="1800">
                <a:solidFill>
                  <a:schemeClr val="lt1"/>
                </a:solidFill>
              </a:rPr>
              <a:t> </a:t>
            </a:r>
            <a:r>
              <a:rPr b="0" i="0" lang="en-GB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gather information about potential approaches to assess hazard, monitor, and warn for tsunamis induced by volcanic activity and meteotsunamis </a:t>
            </a:r>
            <a:endParaRPr b="0" i="0" sz="18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2775" y="1296150"/>
            <a:ext cx="2202099" cy="349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5">
            <a:alphaModFix/>
          </a:blip>
          <a:srcRect b="0" l="-1689" r="1689" t="70292"/>
          <a:stretch/>
        </p:blipFill>
        <p:spPr>
          <a:xfrm>
            <a:off x="8048900" y="5003500"/>
            <a:ext cx="3999775" cy="17660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212425" y="1194150"/>
            <a:ext cx="98526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GB" sz="1800">
                <a:solidFill>
                  <a:schemeClr val="lt1"/>
                </a:solidFill>
              </a:rPr>
              <a:t>Volcanic Tsunamis: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Hazard posed by volcanic tsunamis</a:t>
            </a:r>
            <a:endParaRPr sz="1800">
              <a:solidFill>
                <a:schemeClr val="lt1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Physical processes of generation:</a:t>
            </a:r>
            <a:endParaRPr sz="1700">
              <a:solidFill>
                <a:schemeClr val="lt1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2"/>
                </a:solidFill>
              </a:rPr>
              <a:t>1. Gravitational processes: Ritter Island 1888; Montserrat 1997 and 2003; Anak Krakatau 2018; Stromboli 2019</a:t>
            </a:r>
            <a:endParaRPr sz="1600">
              <a:solidFill>
                <a:schemeClr val="accent2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C000"/>
                </a:solidFill>
              </a:rPr>
              <a:t>2. Explosive processes: Krakatau 1883; Myojin-sho 1952; Karymskoye Lake 1996; Hunga Tonga-Hunga Ha’apai 2022</a:t>
            </a:r>
            <a:endParaRPr sz="1600">
              <a:solidFill>
                <a:srgbClr val="FFC000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00"/>
                </a:solidFill>
              </a:rPr>
              <a:t>3. Volcano-tectonic processes: Kilauea volcano 1975 </a:t>
            </a:r>
            <a:endParaRPr sz="1600">
              <a:solidFill>
                <a:srgbClr val="FFFF00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Volcanic tsunami deposits:</a:t>
            </a:r>
            <a:r>
              <a:rPr lang="en-GB" sz="1700">
                <a:solidFill>
                  <a:srgbClr val="EA9999"/>
                </a:solidFill>
              </a:rPr>
              <a:t> </a:t>
            </a:r>
            <a:endParaRPr sz="1700">
              <a:solidFill>
                <a:srgbClr val="EA9999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EA9999"/>
                </a:solidFill>
              </a:rPr>
              <a:t>as indicator of hazard</a:t>
            </a:r>
            <a:endParaRPr sz="1700">
              <a:solidFill>
                <a:srgbClr val="EA999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192600" y="3790300"/>
            <a:ext cx="8413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A9999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Numerical models of generation and propagation:</a:t>
            </a:r>
            <a:endParaRPr sz="17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AA84F"/>
                </a:solidFill>
              </a:rPr>
              <a:t>1. Volcanic Tsunami Generation: Static models (instantaneous transfer of the source energy to the water body) Dynamic models (progressive tsunami formation through source-water coupled dynamics)</a:t>
            </a:r>
            <a:endParaRPr sz="1600">
              <a:solidFill>
                <a:srgbClr val="6AA84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B6D7A8"/>
                </a:solidFill>
              </a:rPr>
              <a:t>2. Volcanic Tsunami Propagation: Depth-averaged nonlinear shallow water models ; dispersive Boussinesq-type models; Full Navier Stokes models</a:t>
            </a:r>
            <a:r>
              <a:rPr lang="en-GB" sz="1600">
                <a:solidFill>
                  <a:srgbClr val="FFFF00"/>
                </a:solidFill>
              </a:rPr>
              <a:t>	</a:t>
            </a:r>
            <a:endParaRPr sz="1600">
              <a:solidFill>
                <a:srgbClr val="FF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Monitoring and forecasting volcanic tsunamis: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		</a:t>
            </a:r>
            <a:r>
              <a:rPr lang="en-GB" sz="1600">
                <a:solidFill>
                  <a:srgbClr val="3D85C6"/>
                </a:solidFill>
              </a:rPr>
              <a:t>1. Stromboli Tsunami Early Warning System</a:t>
            </a:r>
            <a:endParaRPr sz="1600">
              <a:solidFill>
                <a:srgbClr val="3D85C6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FA8DC"/>
                </a:solidFill>
              </a:rPr>
              <a:t>2. Anak Krakatau Tsunami Early Warning System</a:t>
            </a:r>
            <a:endParaRPr sz="1800">
              <a:solidFill>
                <a:srgbClr val="6FA8DC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9FC5E8"/>
                </a:solidFill>
              </a:rPr>
              <a:t>3. Japan volcanic Tsunami Forecasting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6178033" y="6467800"/>
            <a:ext cx="1923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Omira &amp; Ramalho 2020</a:t>
            </a:r>
            <a:endParaRPr sz="100"/>
          </a:p>
        </p:txBody>
      </p:sp>
      <p:sp>
        <p:nvSpPr>
          <p:cNvPr id="120" name="Google Shape;120;p4"/>
          <p:cNvSpPr txBox="1"/>
          <p:nvPr/>
        </p:nvSpPr>
        <p:spPr>
          <a:xfrm>
            <a:off x="8237824" y="4499450"/>
            <a:ext cx="2141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Schindele et al. 2024</a:t>
            </a:r>
            <a:r>
              <a:rPr lang="en-GB" sz="1300">
                <a:solidFill>
                  <a:schemeClr val="lt1"/>
                </a:solidFill>
              </a:rPr>
              <a:t> </a:t>
            </a:r>
            <a:endParaRPr sz="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73d264b13_1_23"/>
          <p:cNvSpPr txBox="1"/>
          <p:nvPr/>
        </p:nvSpPr>
        <p:spPr>
          <a:xfrm>
            <a:off x="212436" y="215782"/>
            <a:ext cx="794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 Plan of Activity </a:t>
            </a:r>
            <a:r>
              <a:rPr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TT-NSTS</a:t>
            </a:r>
            <a:endParaRPr/>
          </a:p>
        </p:txBody>
      </p:sp>
      <p:sp>
        <p:nvSpPr>
          <p:cNvPr id="127" name="Google Shape;127;g3173d264b13_1_23"/>
          <p:cNvSpPr/>
          <p:nvPr/>
        </p:nvSpPr>
        <p:spPr>
          <a:xfrm>
            <a:off x="519813" y="1521438"/>
            <a:ext cx="86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3173d264b13_1_23"/>
          <p:cNvSpPr txBox="1"/>
          <p:nvPr/>
        </p:nvSpPr>
        <p:spPr>
          <a:xfrm>
            <a:off x="182700" y="797150"/>
            <a:ext cx="1194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</a:rPr>
              <a:t>Activity 1:</a:t>
            </a:r>
            <a:r>
              <a:rPr lang="en-GB" sz="1800">
                <a:solidFill>
                  <a:schemeClr val="lt1"/>
                </a:solidFill>
              </a:rPr>
              <a:t> </a:t>
            </a:r>
            <a:r>
              <a:rPr b="0" i="0" lang="en-GB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gather information about potential approaches to assess hazard, monitor, and warn for tsunamis induced by volcanic activity and meteotsunamis </a:t>
            </a:r>
            <a:endParaRPr b="0" i="0" sz="18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9" name="Google Shape;129;g3173d264b13_1_23"/>
          <p:cNvSpPr txBox="1"/>
          <p:nvPr/>
        </p:nvSpPr>
        <p:spPr>
          <a:xfrm>
            <a:off x="212425" y="1194150"/>
            <a:ext cx="86319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GB" sz="1800">
                <a:solidFill>
                  <a:schemeClr val="lt1"/>
                </a:solidFill>
              </a:rPr>
              <a:t>Meteot</a:t>
            </a:r>
            <a:r>
              <a:rPr b="1" lang="en-GB" sz="1800">
                <a:solidFill>
                  <a:schemeClr val="lt1"/>
                </a:solidFill>
              </a:rPr>
              <a:t>sunamis: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Meteotsunami </a:t>
            </a:r>
            <a:r>
              <a:rPr lang="en-GB" sz="1800">
                <a:solidFill>
                  <a:schemeClr val="lt1"/>
                </a:solidFill>
              </a:rPr>
              <a:t>Hazard posed by volcanic tsunamis</a:t>
            </a:r>
            <a:endParaRPr sz="18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   </a:t>
            </a:r>
            <a:r>
              <a:rPr lang="en-GB" sz="1700">
                <a:solidFill>
                  <a:schemeClr val="lt1"/>
                </a:solidFill>
              </a:rPr>
              <a:t>Physical process of generation:</a:t>
            </a:r>
            <a:endParaRPr sz="1700">
              <a:solidFill>
                <a:schemeClr val="lt1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D966"/>
                </a:solidFill>
              </a:rPr>
              <a:t>Atmospheric conditions leading to meteotsunami formation: </a:t>
            </a:r>
            <a:endParaRPr sz="1700">
              <a:solidFill>
                <a:srgbClr val="FFD966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00"/>
                </a:solidFill>
              </a:rPr>
              <a:t>Atmospheric disturbances associated with hurricanes, frontal passages, </a:t>
            </a:r>
            <a:r>
              <a:rPr lang="en-GB" sz="1700">
                <a:solidFill>
                  <a:srgbClr val="FFFF00"/>
                </a:solidFill>
              </a:rPr>
              <a:t>squall</a:t>
            </a:r>
            <a:r>
              <a:rPr lang="en-GB" sz="1700">
                <a:solidFill>
                  <a:srgbClr val="FFFF00"/>
                </a:solidFill>
              </a:rPr>
              <a:t> lines, internal atmospheric waves, jumps in air-pressure.</a:t>
            </a:r>
            <a:endParaRPr sz="1700">
              <a:solidFill>
                <a:srgbClr val="FFFF00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  Amplification of meteotsunami:</a:t>
            </a:r>
            <a:endParaRPr sz="1700">
              <a:solidFill>
                <a:schemeClr val="lt1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6B26B"/>
                </a:solidFill>
              </a:rPr>
              <a:t>Proudman </a:t>
            </a:r>
            <a:r>
              <a:rPr lang="en-GB" sz="1600">
                <a:solidFill>
                  <a:srgbClr val="F6B26B"/>
                </a:solidFill>
              </a:rPr>
              <a:t>resonance; Greenspan Resonance; Harbour Resonance </a:t>
            </a:r>
            <a:endParaRPr sz="1600">
              <a:solidFill>
                <a:srgbClr val="F6B26B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  Modeling of meteotsunami: </a:t>
            </a:r>
            <a:endParaRPr sz="1700">
              <a:solidFill>
                <a:schemeClr val="lt1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B6D7A8"/>
                </a:solidFill>
              </a:rPr>
              <a:t>State-of-the-art coupled atmosphere-ocean modelling</a:t>
            </a:r>
            <a:endParaRPr sz="1700">
              <a:solidFill>
                <a:schemeClr val="lt1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 </a:t>
            </a:r>
            <a:endParaRPr sz="1700">
              <a:solidFill>
                <a:schemeClr val="lt1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0" name="Google Shape;130;g3173d264b13_1_23"/>
          <p:cNvSpPr txBox="1"/>
          <p:nvPr/>
        </p:nvSpPr>
        <p:spPr>
          <a:xfrm>
            <a:off x="11140275" y="6316050"/>
            <a:ext cx="107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Vilibic et al.</a:t>
            </a:r>
            <a:r>
              <a:rPr lang="en-GB" sz="1300">
                <a:solidFill>
                  <a:schemeClr val="lt1"/>
                </a:solidFill>
              </a:rPr>
              <a:t> 2015</a:t>
            </a:r>
            <a:endParaRPr sz="100"/>
          </a:p>
        </p:txBody>
      </p:sp>
      <p:sp>
        <p:nvSpPr>
          <p:cNvPr id="131" name="Google Shape;131;g3173d264b13_1_23"/>
          <p:cNvSpPr txBox="1"/>
          <p:nvPr/>
        </p:nvSpPr>
        <p:spPr>
          <a:xfrm>
            <a:off x="10742700" y="3079650"/>
            <a:ext cx="1458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2900"/>
              </a:spcAft>
              <a:buNone/>
            </a:pPr>
            <a:r>
              <a:rPr lang="en-GB" sz="1300">
                <a:solidFill>
                  <a:schemeClr val="l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Šepić</a:t>
            </a:r>
            <a:r>
              <a:rPr lang="en-GB" sz="1300">
                <a:solidFill>
                  <a:schemeClr val="lt1"/>
                </a:solidFill>
              </a:rPr>
              <a:t> et</a:t>
            </a:r>
            <a:r>
              <a:rPr lang="en-GB" sz="1300">
                <a:solidFill>
                  <a:schemeClr val="lt1"/>
                </a:solidFill>
              </a:rPr>
              <a:t> al. 2015</a:t>
            </a:r>
            <a:r>
              <a:rPr lang="en-GB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pic>
        <p:nvPicPr>
          <p:cNvPr id="132" name="Google Shape;132;g3173d264b13_1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4275" y="1302247"/>
            <a:ext cx="3219328" cy="17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173d264b13_1_23"/>
          <p:cNvSpPr txBox="1"/>
          <p:nvPr/>
        </p:nvSpPr>
        <p:spPr>
          <a:xfrm>
            <a:off x="182700" y="4240025"/>
            <a:ext cx="84138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Monitoring and forecasting meteotsunamis:</a:t>
            </a:r>
            <a:endParaRPr sz="18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D85C6"/>
                </a:solidFill>
              </a:rPr>
              <a:t>Adriatic Sea Meteot</a:t>
            </a:r>
            <a:r>
              <a:rPr lang="en-GB" sz="1600">
                <a:solidFill>
                  <a:srgbClr val="3D85C6"/>
                </a:solidFill>
              </a:rPr>
              <a:t>sunami Early Warning System</a:t>
            </a:r>
            <a:endParaRPr sz="1600">
              <a:solidFill>
                <a:srgbClr val="3D85C6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C78D8"/>
                </a:solidFill>
              </a:rPr>
              <a:t>1. Forecasting favourable synoptic conditions for meteotsunami formation;</a:t>
            </a:r>
            <a:endParaRPr sz="1600">
              <a:solidFill>
                <a:srgbClr val="3C78D8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FA8DC"/>
                </a:solidFill>
              </a:rPr>
              <a:t>2. Running coupled atmosphere-ocean numerical models to forecast </a:t>
            </a:r>
            <a:endParaRPr sz="1600">
              <a:solidFill>
                <a:srgbClr val="6FA8DC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FA8DC"/>
                </a:solidFill>
              </a:rPr>
              <a:t>Meteotsunami amplification and heights;</a:t>
            </a:r>
            <a:endParaRPr sz="1600">
              <a:solidFill>
                <a:srgbClr val="6FA8DC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A4C2F4"/>
                </a:solidFill>
              </a:rPr>
              <a:t>3. Observation and measurement of tsunamigenic air-pressure disturbances;</a:t>
            </a:r>
            <a:endParaRPr sz="1600">
              <a:solidFill>
                <a:srgbClr val="A4C2F4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CFE2F3"/>
                </a:solidFill>
              </a:rPr>
              <a:t>4. User-oriented Meteotsunami threat levels: </a:t>
            </a:r>
            <a:endParaRPr sz="1600">
              <a:solidFill>
                <a:srgbClr val="CFE2F3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9FC5E8"/>
                </a:solidFill>
              </a:rPr>
              <a:t>     </a:t>
            </a:r>
            <a:r>
              <a:rPr lang="en-GB" sz="1600">
                <a:solidFill>
                  <a:srgbClr val="FF0000"/>
                </a:solidFill>
              </a:rPr>
              <a:t>Red (high danger)</a:t>
            </a:r>
            <a:r>
              <a:rPr lang="en-GB" sz="1600">
                <a:solidFill>
                  <a:srgbClr val="9FC5E8"/>
                </a:solidFill>
              </a:rPr>
              <a:t>, </a:t>
            </a:r>
            <a:r>
              <a:rPr lang="en-GB" sz="1600">
                <a:solidFill>
                  <a:srgbClr val="FF9900"/>
                </a:solidFill>
              </a:rPr>
              <a:t>Orange (moderate danger)</a:t>
            </a:r>
            <a:r>
              <a:rPr lang="en-GB" sz="1600">
                <a:solidFill>
                  <a:srgbClr val="9FC5E8"/>
                </a:solidFill>
              </a:rPr>
              <a:t> </a:t>
            </a:r>
            <a:r>
              <a:rPr lang="en-GB" sz="1600">
                <a:solidFill>
                  <a:srgbClr val="CFE2F3"/>
                </a:solidFill>
              </a:rPr>
              <a:t>and </a:t>
            </a:r>
            <a:r>
              <a:rPr lang="en-GB" sz="1600">
                <a:solidFill>
                  <a:srgbClr val="FFFF00"/>
                </a:solidFill>
              </a:rPr>
              <a:t>Yellow (low danger)</a:t>
            </a:r>
            <a:r>
              <a:rPr lang="en-GB" sz="1600">
                <a:solidFill>
                  <a:srgbClr val="CFE2F3"/>
                </a:solidFill>
              </a:rPr>
              <a:t>.</a:t>
            </a:r>
            <a:r>
              <a:rPr lang="en-GB" sz="1600">
                <a:solidFill>
                  <a:srgbClr val="9FC5E8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		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4" name="Google Shape;134;g3173d264b13_1_23"/>
          <p:cNvSpPr txBox="1"/>
          <p:nvPr/>
        </p:nvSpPr>
        <p:spPr>
          <a:xfrm>
            <a:off x="0" y="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	 	 	 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</a:rPr>
              <a:t>				 			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35" name="Google Shape;135;g3173d264b13_1_23"/>
          <p:cNvPicPr preferRelativeResize="0"/>
          <p:nvPr/>
        </p:nvPicPr>
        <p:blipFill rotWithShape="1">
          <a:blip r:embed="rId5">
            <a:alphaModFix/>
          </a:blip>
          <a:srcRect b="0" l="0" r="42219" t="-2417"/>
          <a:stretch/>
        </p:blipFill>
        <p:spPr>
          <a:xfrm>
            <a:off x="8419375" y="3286500"/>
            <a:ext cx="2663524" cy="354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/>
        </p:nvSpPr>
        <p:spPr>
          <a:xfrm>
            <a:off x="212436" y="291982"/>
            <a:ext cx="79433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 Plan of Activity </a:t>
            </a:r>
            <a:r>
              <a:rPr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TT-NSTS</a:t>
            </a: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519813" y="1521438"/>
            <a:ext cx="86754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 txBox="1"/>
          <p:nvPr/>
        </p:nvSpPr>
        <p:spPr>
          <a:xfrm>
            <a:off x="341750" y="1152100"/>
            <a:ext cx="1172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</a:rPr>
              <a:t>Activity 2:</a:t>
            </a:r>
            <a:r>
              <a:rPr lang="en-GB" sz="1800">
                <a:solidFill>
                  <a:schemeClr val="lt1"/>
                </a:solidFill>
              </a:rPr>
              <a:t> </a:t>
            </a:r>
            <a:r>
              <a:rPr b="0" i="0" lang="en-GB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 critical area in the NEAM region serving for exploring warning procedures related with  non-seismic tsunami sources 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25" y="2272400"/>
            <a:ext cx="4535399" cy="344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9600" y="3709252"/>
            <a:ext cx="2875000" cy="21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/>
          <p:nvPr/>
        </p:nvSpPr>
        <p:spPr>
          <a:xfrm>
            <a:off x="2500075" y="4711400"/>
            <a:ext cx="139800" cy="1365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5"/>
          <p:cNvCxnSpPr/>
          <p:nvPr/>
        </p:nvCxnSpPr>
        <p:spPr>
          <a:xfrm flipH="1" rot="10800000">
            <a:off x="2496900" y="3732875"/>
            <a:ext cx="447900" cy="9690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5"/>
          <p:cNvCxnSpPr/>
          <p:nvPr/>
        </p:nvCxnSpPr>
        <p:spPr>
          <a:xfrm>
            <a:off x="2493725" y="4866975"/>
            <a:ext cx="446100" cy="10314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49" name="Google Shape;149;p5"/>
          <p:cNvSpPr txBox="1"/>
          <p:nvPr/>
        </p:nvSpPr>
        <p:spPr>
          <a:xfrm>
            <a:off x="2935550" y="3697825"/>
            <a:ext cx="1296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9900"/>
                </a:solidFill>
              </a:rPr>
              <a:t>Stromboli </a:t>
            </a:r>
            <a:r>
              <a:rPr lang="en-GB" sz="800">
                <a:solidFill>
                  <a:srgbClr val="FF9900"/>
                </a:solidFill>
              </a:rPr>
              <a:t>(tsunami from volcanic events)</a:t>
            </a:r>
            <a:endParaRPr sz="1100">
              <a:solidFill>
                <a:srgbClr val="FF9900"/>
              </a:solidFill>
            </a:endParaRPr>
          </a:p>
        </p:txBody>
      </p:sp>
      <p:sp>
        <p:nvSpPr>
          <p:cNvPr id="150" name="Google Shape;150;p5"/>
          <p:cNvSpPr/>
          <p:nvPr/>
        </p:nvSpPr>
        <p:spPr>
          <a:xfrm rot="-1473280">
            <a:off x="1984392" y="2655141"/>
            <a:ext cx="1464766" cy="671356"/>
          </a:xfrm>
          <a:prstGeom prst="ellipse">
            <a:avLst/>
          </a:prstGeom>
          <a:noFill/>
          <a:ln cap="flat" cmpd="sng" w="19050">
            <a:solidFill>
              <a:srgbClr val="DC21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5387000" y="2381225"/>
            <a:ext cx="1551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DC21DC"/>
                </a:solidFill>
              </a:rPr>
              <a:t>Adriatic Sea </a:t>
            </a:r>
            <a:r>
              <a:rPr lang="en-GB" sz="800">
                <a:solidFill>
                  <a:srgbClr val="DC21DC"/>
                </a:solidFill>
              </a:rPr>
              <a:t>(tsunami from meteotsunami events)</a:t>
            </a:r>
            <a:endParaRPr sz="1100">
              <a:solidFill>
                <a:srgbClr val="DC21DC"/>
              </a:solidFill>
            </a:endParaRPr>
          </a:p>
        </p:txBody>
      </p:sp>
      <p:cxnSp>
        <p:nvCxnSpPr>
          <p:cNvPr id="152" name="Google Shape;152;p5"/>
          <p:cNvCxnSpPr>
            <a:endCxn id="151" idx="1"/>
          </p:cNvCxnSpPr>
          <p:nvPr/>
        </p:nvCxnSpPr>
        <p:spPr>
          <a:xfrm flipH="1" rot="10800000">
            <a:off x="3415400" y="2696825"/>
            <a:ext cx="1971600" cy="95100"/>
          </a:xfrm>
          <a:prstGeom prst="straightConnector1">
            <a:avLst/>
          </a:prstGeom>
          <a:noFill/>
          <a:ln cap="flat" cmpd="sng" w="9525">
            <a:solidFill>
              <a:srgbClr val="DC21D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3" name="Google Shape;153;p5"/>
          <p:cNvSpPr txBox="1"/>
          <p:nvPr/>
        </p:nvSpPr>
        <p:spPr>
          <a:xfrm>
            <a:off x="6504010" y="3595038"/>
            <a:ext cx="539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Non-seismic tsunamis </a:t>
            </a:r>
            <a:r>
              <a:rPr b="0" i="0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are a new challenge for TEWS after some recent events (e.g. Anak Krakatau </a:t>
            </a:r>
            <a:r>
              <a:rPr lang="en-GB" sz="1600">
                <a:solidFill>
                  <a:srgbClr val="FFFFFF"/>
                </a:solidFill>
              </a:rPr>
              <a:t>2018</a:t>
            </a:r>
            <a:r>
              <a:rPr b="0" i="0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Hunga Tonga 2022)</a:t>
            </a:r>
            <a:endParaRPr b="0" i="0" sz="16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6580210" y="5008663"/>
            <a:ext cx="53940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210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b="1" lang="en-GB" sz="1700">
                <a:solidFill>
                  <a:schemeClr val="lt1"/>
                </a:solidFill>
              </a:rPr>
              <a:t>Stromboli (volcanic activity) </a:t>
            </a:r>
            <a:endParaRPr b="1" sz="1700">
              <a:solidFill>
                <a:schemeClr val="lt1"/>
              </a:solidFill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</a:rPr>
              <a:t>&amp;</a:t>
            </a:r>
            <a:endParaRPr b="1" sz="1700">
              <a:solidFill>
                <a:schemeClr val="lt1"/>
              </a:solidFill>
            </a:endParaRPr>
          </a:p>
          <a:p>
            <a:pPr indent="-29210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b="1" lang="en-GB" sz="1700">
                <a:solidFill>
                  <a:schemeClr val="lt1"/>
                </a:solidFill>
              </a:rPr>
              <a:t>Adriatic Sea (meteotsunami)</a:t>
            </a:r>
            <a:endParaRPr b="1" sz="1700">
              <a:solidFill>
                <a:schemeClr val="lt1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Are potential</a:t>
            </a:r>
            <a:r>
              <a:rPr lang="en-GB" sz="1600">
                <a:solidFill>
                  <a:schemeClr val="lt1"/>
                </a:solidFill>
              </a:rPr>
              <a:t> candidates for the NEAM region to explore warning procedures of non-seismic tsunamis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/>
        </p:nvSpPr>
        <p:spPr>
          <a:xfrm>
            <a:off x="212436" y="291982"/>
            <a:ext cx="79433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 Plan of Activity </a:t>
            </a:r>
            <a:r>
              <a:rPr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TT-NSTS</a:t>
            </a:r>
            <a:endParaRPr/>
          </a:p>
        </p:txBody>
      </p:sp>
      <p:sp>
        <p:nvSpPr>
          <p:cNvPr id="161" name="Google Shape;161;p6"/>
          <p:cNvSpPr/>
          <p:nvPr/>
        </p:nvSpPr>
        <p:spPr>
          <a:xfrm>
            <a:off x="519813" y="1521438"/>
            <a:ext cx="86754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341751" y="1152100"/>
            <a:ext cx="94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</a:rPr>
              <a:t>Activity 3: </a:t>
            </a:r>
            <a:r>
              <a:rPr b="0" i="0" lang="en-GB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contribute to organizing a workshop on volcanic tsunami sources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900" y="1703648"/>
            <a:ext cx="9263304" cy="4631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/>
        </p:nvSpPr>
        <p:spPr>
          <a:xfrm>
            <a:off x="7307675" y="3555425"/>
            <a:ext cx="328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Stromboli, 5-7 October 2024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73d264b13_0_2"/>
          <p:cNvSpPr txBox="1"/>
          <p:nvPr/>
        </p:nvSpPr>
        <p:spPr>
          <a:xfrm>
            <a:off x="212436" y="291982"/>
            <a:ext cx="794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700">
                <a:solidFill>
                  <a:schemeClr val="lt1"/>
                </a:solidFill>
              </a:rPr>
              <a:t>The reasons behind this workshop</a:t>
            </a:r>
            <a:endParaRPr sz="1300"/>
          </a:p>
        </p:txBody>
      </p:sp>
      <p:sp>
        <p:nvSpPr>
          <p:cNvPr id="171" name="Google Shape;171;g3173d264b13_0_2"/>
          <p:cNvSpPr/>
          <p:nvPr/>
        </p:nvSpPr>
        <p:spPr>
          <a:xfrm>
            <a:off x="519813" y="1521438"/>
            <a:ext cx="86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173d264b13_0_2"/>
          <p:cNvSpPr/>
          <p:nvPr/>
        </p:nvSpPr>
        <p:spPr>
          <a:xfrm>
            <a:off x="312625" y="2852625"/>
            <a:ext cx="11759400" cy="1505400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173d264b13_0_2"/>
          <p:cNvSpPr txBox="1"/>
          <p:nvPr/>
        </p:nvSpPr>
        <p:spPr>
          <a:xfrm>
            <a:off x="120010" y="894363"/>
            <a:ext cx="53940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Non-seismic tsunamis </a:t>
            </a:r>
            <a:r>
              <a:rPr b="0" i="0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are a new challenge for TEWS after some recent events (e.g. Anak Krakatau, Hunga Tonga)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GB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en-GB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there are </a:t>
            </a:r>
            <a:r>
              <a:rPr lang="en-GB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two TEWS</a:t>
            </a:r>
            <a:r>
              <a:rPr lang="en-GB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one for seismically induced tsunamis (CAT-INGV) and one for tsunami generated by the Stromboli’s volcanic activity that </a:t>
            </a:r>
            <a:r>
              <a:rPr lang="en-GB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operate independently </a:t>
            </a:r>
            <a:endParaRPr b="0" i="0" sz="16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173d264b13_0_2"/>
          <p:cNvSpPr/>
          <p:nvPr/>
        </p:nvSpPr>
        <p:spPr>
          <a:xfrm>
            <a:off x="5701147" y="1495866"/>
            <a:ext cx="660300" cy="52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173d264b13_0_2"/>
          <p:cNvSpPr txBox="1"/>
          <p:nvPr/>
        </p:nvSpPr>
        <p:spPr>
          <a:xfrm>
            <a:off x="6464172" y="1286864"/>
            <a:ext cx="5507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moving towards a more </a:t>
            </a:r>
            <a:r>
              <a:rPr lang="en-GB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comprehensive and unified approach</a:t>
            </a:r>
            <a:r>
              <a:rPr lang="en-GB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tsunami monitoring and tsunami risk management is necessary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3173d264b13_0_2"/>
          <p:cNvSpPr txBox="1"/>
          <p:nvPr/>
        </p:nvSpPr>
        <p:spPr>
          <a:xfrm>
            <a:off x="312625" y="2897275"/>
            <a:ext cx="12046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A multi-hazard TEWS represents a </a:t>
            </a:r>
            <a:r>
              <a:rPr lang="en-GB" sz="1600">
                <a:solidFill>
                  <a:srgbClr val="00B0F0"/>
                </a:solidFill>
              </a:rPr>
              <a:t>challenge</a:t>
            </a:r>
            <a:r>
              <a:rPr lang="en-GB" sz="1600">
                <a:solidFill>
                  <a:srgbClr val="FFFFFF"/>
                </a:solidFill>
              </a:rPr>
              <a:t> because it is necessary to address: </a:t>
            </a:r>
            <a:endParaRPr sz="16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o Different types of </a:t>
            </a:r>
            <a:r>
              <a:rPr lang="en-GB" sz="1600">
                <a:solidFill>
                  <a:srgbClr val="FFFF00"/>
                </a:solidFill>
              </a:rPr>
              <a:t>observations</a:t>
            </a:r>
            <a:r>
              <a:rPr lang="en-GB" sz="1600">
                <a:solidFill>
                  <a:srgbClr val="FFFFFF"/>
                </a:solidFill>
              </a:rPr>
              <a:t> with which the volcano and associated tsunami can be monitored </a:t>
            </a:r>
            <a:endParaRPr sz="16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o Different types of </a:t>
            </a:r>
            <a:r>
              <a:rPr lang="en-GB" sz="1600">
                <a:solidFill>
                  <a:srgbClr val="FFFF00"/>
                </a:solidFill>
              </a:rPr>
              <a:t>numerical modelling </a:t>
            </a:r>
            <a:r>
              <a:rPr lang="en-GB" sz="1600">
                <a:solidFill>
                  <a:srgbClr val="FFFFFF"/>
                </a:solidFill>
              </a:rPr>
              <a:t>of the generation and propagation phase of tsunamis generated by non-seismic sources </a:t>
            </a:r>
            <a:endParaRPr sz="16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o </a:t>
            </a:r>
            <a:r>
              <a:rPr lang="en-GB" sz="1600">
                <a:solidFill>
                  <a:srgbClr val="FFFF00"/>
                </a:solidFill>
              </a:rPr>
              <a:t>Hazard</a:t>
            </a:r>
            <a:r>
              <a:rPr lang="en-GB" sz="1600">
                <a:solidFill>
                  <a:srgbClr val="FFFFFF"/>
                </a:solidFill>
              </a:rPr>
              <a:t> analysis for volcanic tsunamis</a:t>
            </a:r>
            <a:br>
              <a:rPr lang="en-GB" sz="1600">
                <a:solidFill>
                  <a:srgbClr val="FFFFFF"/>
                </a:solidFill>
              </a:rPr>
            </a:br>
            <a:r>
              <a:rPr lang="en-GB" sz="1600">
                <a:solidFill>
                  <a:srgbClr val="FFFFFF"/>
                </a:solidFill>
              </a:rPr>
              <a:t>o Alerting and tsunami </a:t>
            </a:r>
            <a:r>
              <a:rPr lang="en-GB" sz="1600">
                <a:solidFill>
                  <a:srgbClr val="FFFF00"/>
                </a:solidFill>
              </a:rPr>
              <a:t>forecasting</a:t>
            </a:r>
            <a:r>
              <a:rPr lang="en-GB" sz="1600">
                <a:solidFill>
                  <a:srgbClr val="FFFFFF"/>
                </a:solidFill>
              </a:rPr>
              <a:t> procedures for this type of events (including the integration in the national and regional TEWS)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77" name="Google Shape;177;g3173d264b13_0_2"/>
          <p:cNvSpPr/>
          <p:nvPr/>
        </p:nvSpPr>
        <p:spPr>
          <a:xfrm>
            <a:off x="10352672" y="2692028"/>
            <a:ext cx="759600" cy="5427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FFFF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173d264b13_0_2"/>
          <p:cNvSpPr txBox="1"/>
          <p:nvPr/>
        </p:nvSpPr>
        <p:spPr>
          <a:xfrm>
            <a:off x="9664635" y="2071050"/>
            <a:ext cx="2407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Italian project promoted by Italian Civil Protection</a:t>
            </a:r>
            <a:endParaRPr b="0" i="0" sz="16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173d264b13_0_2"/>
          <p:cNvSpPr txBox="1"/>
          <p:nvPr/>
        </p:nvSpPr>
        <p:spPr>
          <a:xfrm>
            <a:off x="517170" y="4703255"/>
            <a:ext cx="4442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this framework INGV organised an </a:t>
            </a:r>
            <a:r>
              <a:rPr lang="en-GB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international workshop</a:t>
            </a:r>
            <a:endParaRPr b="0" i="0" sz="16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173d264b13_0_2"/>
          <p:cNvSpPr txBox="1"/>
          <p:nvPr/>
        </p:nvSpPr>
        <p:spPr>
          <a:xfrm>
            <a:off x="5514109" y="4591583"/>
            <a:ext cx="66402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Endorsed by the </a:t>
            </a:r>
            <a:r>
              <a:rPr lang="en-GB" sz="14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TT on Non Seismic Tsunami sources </a:t>
            </a: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ICG/NEAMTWS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Endorsed by the </a:t>
            </a:r>
            <a:r>
              <a:rPr lang="en-GB" sz="14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UN Decade of Ocean Science for Sustainable Development</a:t>
            </a:r>
            <a:endParaRPr sz="14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workshop aimed at inviting worldwide geophysical experts to: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the state of the art about </a:t>
            </a:r>
            <a:r>
              <a:rPr lang="en-GB" sz="14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Observations, Modeling, Hazard, and Forecasting</a:t>
            </a: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for tsunami generated by volcanic events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Review what Italy has in place for the Stromboli TEWS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 their ideas for improvements based in the current knowldege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Suggest </a:t>
            </a:r>
            <a:r>
              <a:rPr lang="en-GB" sz="14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new direction research</a:t>
            </a:r>
            <a:endParaRPr sz="14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g3173d264b13_0_2"/>
          <p:cNvPicPr preferRelativeResize="0"/>
          <p:nvPr/>
        </p:nvPicPr>
        <p:blipFill rotWithShape="1">
          <a:blip r:embed="rId3">
            <a:alphaModFix/>
          </a:blip>
          <a:srcRect b="26282" l="0" r="6846" t="4951"/>
          <a:stretch/>
        </p:blipFill>
        <p:spPr>
          <a:xfrm>
            <a:off x="54652" y="5414771"/>
            <a:ext cx="2934793" cy="144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173d264b13_0_2"/>
          <p:cNvPicPr preferRelativeResize="0"/>
          <p:nvPr/>
        </p:nvPicPr>
        <p:blipFill rotWithShape="1">
          <a:blip r:embed="rId4">
            <a:alphaModFix/>
          </a:blip>
          <a:srcRect b="8164" l="7423" r="1151" t="2117"/>
          <a:stretch/>
        </p:blipFill>
        <p:spPr>
          <a:xfrm>
            <a:off x="2989448" y="5414771"/>
            <a:ext cx="2419353" cy="144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73d264b13_0_23"/>
          <p:cNvSpPr txBox="1"/>
          <p:nvPr/>
        </p:nvSpPr>
        <p:spPr>
          <a:xfrm>
            <a:off x="212436" y="291982"/>
            <a:ext cx="794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lt1"/>
                </a:solidFill>
              </a:rPr>
              <a:t>The goals of the workshop</a:t>
            </a:r>
            <a:endParaRPr/>
          </a:p>
        </p:txBody>
      </p:sp>
      <p:pic>
        <p:nvPicPr>
          <p:cNvPr id="189" name="Google Shape;189;g3173d264b13_0_23"/>
          <p:cNvPicPr preferRelativeResize="0"/>
          <p:nvPr/>
        </p:nvPicPr>
        <p:blipFill rotWithShape="1">
          <a:blip r:embed="rId3">
            <a:alphaModFix/>
          </a:blip>
          <a:srcRect b="8164" l="7423" r="1151" t="2117"/>
          <a:stretch/>
        </p:blipFill>
        <p:spPr>
          <a:xfrm>
            <a:off x="0" y="3643776"/>
            <a:ext cx="5888273" cy="321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173d264b13_0_23"/>
          <p:cNvPicPr preferRelativeResize="0"/>
          <p:nvPr/>
        </p:nvPicPr>
        <p:blipFill rotWithShape="1">
          <a:blip r:embed="rId4">
            <a:alphaModFix/>
          </a:blip>
          <a:srcRect b="26282" l="0" r="6846" t="4951"/>
          <a:stretch/>
        </p:blipFill>
        <p:spPr>
          <a:xfrm>
            <a:off x="5258301" y="926725"/>
            <a:ext cx="6664575" cy="32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173d264b13_0_23"/>
          <p:cNvSpPr txBox="1"/>
          <p:nvPr/>
        </p:nvSpPr>
        <p:spPr>
          <a:xfrm>
            <a:off x="0" y="850525"/>
            <a:ext cx="5080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GB" sz="1700">
                <a:solidFill>
                  <a:srgbClr val="FFFFFF"/>
                </a:solidFill>
              </a:rPr>
              <a:t>80 Experts of Universities and Research Institutes from </a:t>
            </a:r>
            <a:r>
              <a:rPr lang="en-GB" sz="1700">
                <a:solidFill>
                  <a:srgbClr val="00B0F0"/>
                </a:solidFill>
              </a:rPr>
              <a:t>16 Countries</a:t>
            </a:r>
            <a:endParaRPr sz="1700">
              <a:solidFill>
                <a:srgbClr val="00B0F0"/>
              </a:solidFill>
            </a:endParaRPr>
          </a:p>
          <a:p>
            <a:pPr indent="-3365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GB" sz="1700">
                <a:solidFill>
                  <a:srgbClr val="FFFFFF"/>
                </a:solidFill>
              </a:rPr>
              <a:t>Endorsed by the </a:t>
            </a:r>
            <a:r>
              <a:rPr lang="en-GB" sz="1700">
                <a:solidFill>
                  <a:srgbClr val="00B0F0"/>
                </a:solidFill>
              </a:rPr>
              <a:t>TT on Non Seismic Tsunami sources</a:t>
            </a:r>
            <a:r>
              <a:rPr lang="en-GB" sz="1700">
                <a:solidFill>
                  <a:srgbClr val="FFFFFF"/>
                </a:solidFill>
              </a:rPr>
              <a:t> for the ICG/NEAMTWS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GB" sz="1700">
                <a:solidFill>
                  <a:srgbClr val="FFFFFF"/>
                </a:solidFill>
              </a:rPr>
              <a:t>Endorsed by the </a:t>
            </a:r>
            <a:r>
              <a:rPr lang="en-GB" sz="1700">
                <a:solidFill>
                  <a:srgbClr val="00B0F0"/>
                </a:solidFill>
              </a:rPr>
              <a:t>UN Decade of Ocean Science for Sustainable Development</a:t>
            </a:r>
            <a:endParaRPr sz="1700">
              <a:solidFill>
                <a:srgbClr val="00B0F0"/>
              </a:solidFill>
            </a:endParaRPr>
          </a:p>
        </p:txBody>
      </p:sp>
      <p:pic>
        <p:nvPicPr>
          <p:cNvPr id="192" name="Google Shape;192;g3173d264b13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7398" y="2419025"/>
            <a:ext cx="1713474" cy="122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173d264b13_0_23"/>
          <p:cNvSpPr txBox="1"/>
          <p:nvPr/>
        </p:nvSpPr>
        <p:spPr>
          <a:xfrm>
            <a:off x="6030675" y="4315675"/>
            <a:ext cx="6102600" cy="24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The workshop aimed at inviting worldwide geophysical experts to: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rgbClr val="00B0F0"/>
                </a:solidFill>
              </a:rPr>
              <a:t>Review</a:t>
            </a:r>
            <a:r>
              <a:rPr lang="en-GB" sz="1600">
                <a:solidFill>
                  <a:schemeClr val="lt1"/>
                </a:solidFill>
              </a:rPr>
              <a:t> the state of the art about </a:t>
            </a:r>
            <a:r>
              <a:rPr lang="en-GB" sz="1600">
                <a:solidFill>
                  <a:srgbClr val="00B0F0"/>
                </a:solidFill>
              </a:rPr>
              <a:t>Observations, Modeling, Hazard, and Forecasting</a:t>
            </a:r>
            <a:r>
              <a:rPr lang="en-GB" sz="1600">
                <a:solidFill>
                  <a:schemeClr val="lt1"/>
                </a:solidFill>
              </a:rPr>
              <a:t> for tsunami generated by volcanic events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Review what Italy has in place for the Stromboli TEWS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Present their ideas for improvements based </a:t>
            </a:r>
            <a:r>
              <a:rPr lang="en-GB" sz="1600">
                <a:solidFill>
                  <a:srgbClr val="FFFFFF"/>
                </a:solidFill>
              </a:rPr>
              <a:t>on</a:t>
            </a:r>
            <a:r>
              <a:rPr lang="en-GB" sz="1600">
                <a:solidFill>
                  <a:srgbClr val="FFFFFF"/>
                </a:solidFill>
              </a:rPr>
              <a:t> the current </a:t>
            </a:r>
            <a:r>
              <a:rPr lang="en-GB" sz="1600">
                <a:solidFill>
                  <a:srgbClr val="FFFFFF"/>
                </a:solidFill>
              </a:rPr>
              <a:t>knowledge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Suggest </a:t>
            </a:r>
            <a:r>
              <a:rPr lang="en-GB" sz="1600">
                <a:solidFill>
                  <a:srgbClr val="00B0F0"/>
                </a:solidFill>
              </a:rPr>
              <a:t>new direction research</a:t>
            </a:r>
            <a:endParaRPr sz="16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2024-11-20T10:45:05Z</dcterms:created>
  <dc:creator>Fabrizio Romano</dc:creator>
</cp:coreProperties>
</file>