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4" r:id="rId4"/>
    <p:sldId id="265" r:id="rId5"/>
    <p:sldId id="260" r:id="rId6"/>
    <p:sldId id="263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hoA1x16LZtQgoXIEKcecqCSUaU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3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>
          <a:extLst>
            <a:ext uri="{FF2B5EF4-FFF2-40B4-BE49-F238E27FC236}">
              <a16:creationId xmlns:a16="http://schemas.microsoft.com/office/drawing/2014/main" id="{C33B645E-1402-DF7E-5B02-FEEAB5D67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>
            <a:extLst>
              <a:ext uri="{FF2B5EF4-FFF2-40B4-BE49-F238E27FC236}">
                <a16:creationId xmlns:a16="http://schemas.microsoft.com/office/drawing/2014/main" id="{471699A0-5C26-1B5E-8E72-979F463C9B2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>
            <a:extLst>
              <a:ext uri="{FF2B5EF4-FFF2-40B4-BE49-F238E27FC236}">
                <a16:creationId xmlns:a16="http://schemas.microsoft.com/office/drawing/2014/main" id="{A952D175-F217-BB1D-808A-FE2BFB801A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697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>
          <a:extLst>
            <a:ext uri="{FF2B5EF4-FFF2-40B4-BE49-F238E27FC236}">
              <a16:creationId xmlns:a16="http://schemas.microsoft.com/office/drawing/2014/main" id="{274359CF-4F35-1FED-6A34-ECD8F8AAA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>
            <a:extLst>
              <a:ext uri="{FF2B5EF4-FFF2-40B4-BE49-F238E27FC236}">
                <a16:creationId xmlns:a16="http://schemas.microsoft.com/office/drawing/2014/main" id="{F9BE8014-3388-25E2-4DD5-4DB556FB6B9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>
            <a:extLst>
              <a:ext uri="{FF2B5EF4-FFF2-40B4-BE49-F238E27FC236}">
                <a16:creationId xmlns:a16="http://schemas.microsoft.com/office/drawing/2014/main" id="{08511F25-0F4E-5550-F336-6485474F108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8642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35860"/>
          <a:stretch/>
        </p:blipFill>
        <p:spPr>
          <a:xfrm>
            <a:off x="10768169" y="0"/>
            <a:ext cx="1423831" cy="790113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>
            <a:spLocks noGrp="1"/>
          </p:cNvSpPr>
          <p:nvPr>
            <p:ph type="ctrTitle"/>
          </p:nvPr>
        </p:nvSpPr>
        <p:spPr>
          <a:xfrm>
            <a:off x="1524000" y="720680"/>
            <a:ext cx="9144000" cy="1670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pt-PT" sz="4000" b="1">
                <a:latin typeface="Calibri"/>
                <a:ea typeface="Calibri"/>
                <a:cs typeface="Calibri"/>
                <a:sym typeface="Calibri"/>
              </a:rPr>
              <a:t>Report by</a:t>
            </a:r>
            <a:br>
              <a:rPr lang="pt-PT" sz="4000" b="1">
                <a:latin typeface="Calibri"/>
                <a:ea typeface="Calibri"/>
                <a:cs typeface="Calibri"/>
                <a:sym typeface="Calibri"/>
              </a:rPr>
            </a:br>
            <a:r>
              <a:rPr lang="pt-PT" sz="4000" b="1">
                <a:latin typeface="Calibri"/>
                <a:ea typeface="Calibri"/>
                <a:cs typeface="Calibri"/>
                <a:sym typeface="Calibri"/>
              </a:rPr>
              <a:t>Task Team on Operations</a:t>
            </a:r>
            <a:endParaRPr/>
          </a:p>
        </p:txBody>
      </p:sp>
      <p:sp>
        <p:nvSpPr>
          <p:cNvPr id="86" name="Google Shape;86;p1"/>
          <p:cNvSpPr txBox="1">
            <a:spLocks noGrp="1"/>
          </p:cNvSpPr>
          <p:nvPr>
            <p:ph type="subTitle" idx="1"/>
          </p:nvPr>
        </p:nvSpPr>
        <p:spPr>
          <a:xfrm>
            <a:off x="1524000" y="3258417"/>
            <a:ext cx="9144000" cy="1194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PT" dirty="0" err="1"/>
              <a:t>Alessio</a:t>
            </a:r>
            <a:r>
              <a:rPr lang="pt-PT" dirty="0"/>
              <a:t> </a:t>
            </a:r>
            <a:r>
              <a:rPr lang="pt-PT" dirty="0" err="1"/>
              <a:t>Piatanesi</a:t>
            </a:r>
            <a:r>
              <a:rPr lang="pt-PT" dirty="0"/>
              <a:t> &amp; Fernando Carrilho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PT" dirty="0"/>
              <a:t>(</a:t>
            </a:r>
            <a:r>
              <a:rPr lang="pt-PT" dirty="0" err="1"/>
              <a:t>Co-Chairs</a:t>
            </a:r>
            <a:r>
              <a:rPr lang="pt-PT" dirty="0"/>
              <a:t>)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87" name="Google Shape;87;p1"/>
          <p:cNvSpPr txBox="1"/>
          <p:nvPr/>
        </p:nvSpPr>
        <p:spPr>
          <a:xfrm>
            <a:off x="1409289" y="5622416"/>
            <a:ext cx="9144000" cy="931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pt-PT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ICG/NEAMTWS – XIX </a:t>
            </a:r>
            <a:r>
              <a:rPr lang="pt-PT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Session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pt-PT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Paris, </a:t>
            </a:r>
            <a:r>
              <a:rPr lang="pt-P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26-29</a:t>
            </a:r>
            <a:r>
              <a:rPr lang="pt-PT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November</a:t>
            </a:r>
            <a:r>
              <a:rPr lang="pt-PT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2024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/>
          <p:nvPr/>
        </p:nvSpPr>
        <p:spPr>
          <a:xfrm>
            <a:off x="0" y="0"/>
            <a:ext cx="429495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Actions</a:t>
            </a:r>
            <a:r>
              <a:rPr lang="pt-PT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performed</a:t>
            </a:r>
            <a:r>
              <a:rPr lang="pt-PT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endParaRPr dirty="0"/>
          </a:p>
        </p:txBody>
      </p:sp>
      <p:pic>
        <p:nvPicPr>
          <p:cNvPr id="107" name="Google Shape;107;p4"/>
          <p:cNvPicPr preferRelativeResize="0"/>
          <p:nvPr/>
        </p:nvPicPr>
        <p:blipFill rotWithShape="1">
          <a:blip r:embed="rId3">
            <a:alphaModFix/>
          </a:blip>
          <a:srcRect b="35860"/>
          <a:stretch/>
        </p:blipFill>
        <p:spPr>
          <a:xfrm>
            <a:off x="10768169" y="0"/>
            <a:ext cx="1423831" cy="790113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4"/>
          <p:cNvSpPr/>
          <p:nvPr/>
        </p:nvSpPr>
        <p:spPr>
          <a:xfrm>
            <a:off x="1011219" y="1205334"/>
            <a:ext cx="9756950" cy="4447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pt-PT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Participation</a:t>
            </a:r>
            <a:r>
              <a:rPr lang="pt-PT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TOWS–WG </a:t>
            </a:r>
            <a:r>
              <a:rPr lang="pt-PT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</a:t>
            </a:r>
            <a:r>
              <a:rPr lang="pt-PT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ICG </a:t>
            </a:r>
            <a:r>
              <a:rPr lang="pt-PT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</a:t>
            </a:r>
            <a:r>
              <a:rPr lang="pt-PT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Team </a:t>
            </a:r>
            <a:r>
              <a:rPr lang="pt-PT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pt-PT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Tsunami </a:t>
            </a:r>
            <a:r>
              <a:rPr lang="pt-PT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Watch</a:t>
            </a:r>
            <a:r>
              <a:rPr lang="pt-PT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Operations</a:t>
            </a:r>
            <a:r>
              <a:rPr lang="pt-PT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pt-PT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</a:t>
            </a:r>
            <a:r>
              <a:rPr lang="pt-PT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2024)</a:t>
            </a:r>
          </a:p>
          <a:p>
            <a:pPr lvl="3">
              <a:buClr>
                <a:schemeClr val="dk1"/>
              </a:buClr>
              <a:buSzPts val="1600"/>
            </a:pP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	</a:t>
            </a:r>
          </a:p>
          <a:p>
            <a:pPr lvl="3">
              <a:buClr>
                <a:schemeClr val="dk1"/>
              </a:buClr>
              <a:buSzPts val="1600"/>
            </a:pPr>
            <a:r>
              <a:rPr lang="pt-PT" sz="18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	</a:t>
            </a:r>
            <a:r>
              <a:rPr lang="pt-PT" sz="18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The</a:t>
            </a:r>
            <a:r>
              <a:rPr lang="pt-PT" sz="18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Group</a:t>
            </a:r>
            <a:r>
              <a:rPr lang="pt-PT" sz="18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recommended</a:t>
            </a:r>
            <a:r>
              <a:rPr lang="pt-PT" sz="18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to </a:t>
            </a:r>
            <a:r>
              <a:rPr lang="it-IT" sz="1800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ICG/NEAMTWS </a:t>
            </a:r>
            <a:r>
              <a:rPr lang="it-IT" sz="1800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TSPs</a:t>
            </a:r>
            <a:r>
              <a:rPr lang="it-IT" sz="1800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800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implement</a:t>
            </a:r>
            <a:r>
              <a:rPr lang="it-IT" sz="1800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800" b="1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threat</a:t>
            </a:r>
            <a:r>
              <a:rPr lang="it-IT" sz="1800" b="1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800" b="1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levels</a:t>
            </a:r>
            <a:r>
              <a:rPr lang="it-IT" sz="1800" b="1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800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described</a:t>
            </a:r>
            <a:r>
              <a:rPr lang="it-IT" sz="1800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the 	Global Service Definition </a:t>
            </a:r>
            <a:r>
              <a:rPr lang="it-IT" sz="1800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Document</a:t>
            </a:r>
            <a:r>
              <a:rPr lang="it-IT" sz="1800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(GSDD) to help </a:t>
            </a:r>
            <a:r>
              <a:rPr lang="it-IT" sz="1800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harmonise</a:t>
            </a:r>
            <a:r>
              <a:rPr lang="it-IT" sz="1800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global tsunami </a:t>
            </a:r>
            <a:r>
              <a:rPr lang="it-IT" sz="1800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threat</a:t>
            </a:r>
            <a:r>
              <a:rPr lang="it-IT" sz="1800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	information products </a:t>
            </a:r>
            <a:r>
              <a:rPr lang="it-IT" sz="1800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</a:t>
            </a:r>
            <a:r>
              <a:rPr lang="it-IT" sz="1800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800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soon</a:t>
            </a:r>
            <a:r>
              <a:rPr lang="it-IT" sz="1800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800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</a:t>
            </a:r>
            <a:r>
              <a:rPr lang="it-IT" sz="1800" i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800" i="1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practical</a:t>
            </a:r>
            <a:r>
              <a:rPr lang="en-IT" sz="18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pt-PT" sz="24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Organization</a:t>
            </a:r>
            <a:r>
              <a:rPr lang="pt-PT" sz="2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24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of</a:t>
            </a:r>
            <a:r>
              <a:rPr lang="pt-PT" sz="2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a </a:t>
            </a:r>
            <a:r>
              <a:rPr lang="pt-PT" sz="24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Joint</a:t>
            </a:r>
            <a:r>
              <a:rPr lang="pt-PT" sz="2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in </a:t>
            </a:r>
            <a:r>
              <a:rPr lang="pt-PT" sz="24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person</a:t>
            </a:r>
            <a:r>
              <a:rPr lang="pt-PT" sz="2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meeting </a:t>
            </a:r>
            <a:r>
              <a:rPr lang="pt-PT" sz="24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of</a:t>
            </a:r>
            <a:r>
              <a:rPr lang="pt-PT" sz="2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TT </a:t>
            </a:r>
            <a:r>
              <a:rPr lang="pt-PT" sz="24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on</a:t>
            </a:r>
            <a:r>
              <a:rPr lang="pt-PT" sz="2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24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Operations</a:t>
            </a:r>
            <a:r>
              <a:rPr lang="pt-PT" sz="2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, TT </a:t>
            </a:r>
            <a:r>
              <a:rPr lang="pt-PT" sz="24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on</a:t>
            </a:r>
            <a:r>
              <a:rPr lang="pt-PT" sz="2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24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Documentation</a:t>
            </a:r>
            <a:r>
              <a:rPr lang="pt-PT" sz="2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, </a:t>
            </a:r>
            <a:r>
              <a:rPr lang="pt-PT" sz="24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TSPs</a:t>
            </a:r>
            <a:r>
              <a:rPr lang="pt-PT" sz="2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24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and</a:t>
            </a:r>
            <a:r>
              <a:rPr lang="pt-PT" sz="2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24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NTWCs</a:t>
            </a:r>
            <a:r>
              <a:rPr lang="pt-PT" sz="2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 </a:t>
            </a:r>
            <a:r>
              <a:rPr lang="pt-PT" sz="24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representatives</a:t>
            </a:r>
            <a:r>
              <a:rPr lang="pt-PT" sz="2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 (6-7 </a:t>
            </a:r>
            <a:r>
              <a:rPr lang="pt-PT" sz="24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June</a:t>
            </a:r>
            <a:r>
              <a:rPr lang="pt-PT" sz="2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2024, </a:t>
            </a:r>
            <a:r>
              <a:rPr lang="pt-PT" sz="24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Athens</a:t>
            </a:r>
            <a:r>
              <a:rPr lang="pt-PT" sz="2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)</a:t>
            </a:r>
          </a:p>
          <a:p>
            <a:pPr marR="0" lvl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	</a:t>
            </a:r>
          </a:p>
          <a:p>
            <a:pPr marR="0" lvl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	-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In-depth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discussion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about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the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new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Operational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User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Guide for NEAMTWS</a:t>
            </a:r>
          </a:p>
          <a:p>
            <a:pPr marR="0" lvl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	-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Start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working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towards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adopting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the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Threat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Levels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(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need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of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the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updated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GSDD,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not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available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 	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at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that</a:t>
            </a:r>
            <a:r>
              <a:rPr lang="pt-PT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time)</a:t>
            </a:r>
            <a:endParaRPr sz="18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>
          <a:extLst>
            <a:ext uri="{FF2B5EF4-FFF2-40B4-BE49-F238E27FC236}">
              <a16:creationId xmlns:a16="http://schemas.microsoft.com/office/drawing/2014/main" id="{10D8489C-37A1-3929-9AAB-8220C72D7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>
            <a:extLst>
              <a:ext uri="{FF2B5EF4-FFF2-40B4-BE49-F238E27FC236}">
                <a16:creationId xmlns:a16="http://schemas.microsoft.com/office/drawing/2014/main" id="{727827D8-4977-0B0E-3DF8-C89C92563567}"/>
              </a:ext>
            </a:extLst>
          </p:cNvPr>
          <p:cNvSpPr txBox="1"/>
          <p:nvPr/>
        </p:nvSpPr>
        <p:spPr>
          <a:xfrm>
            <a:off x="0" y="0"/>
            <a:ext cx="429495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Actions</a:t>
            </a:r>
            <a:r>
              <a:rPr lang="pt-PT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performed</a:t>
            </a:r>
            <a:r>
              <a:rPr lang="pt-PT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</a:t>
            </a:r>
            <a:endParaRPr dirty="0"/>
          </a:p>
        </p:txBody>
      </p:sp>
      <p:pic>
        <p:nvPicPr>
          <p:cNvPr id="107" name="Google Shape;107;p4">
            <a:extLst>
              <a:ext uri="{FF2B5EF4-FFF2-40B4-BE49-F238E27FC236}">
                <a16:creationId xmlns:a16="http://schemas.microsoft.com/office/drawing/2014/main" id="{6FDB5E97-34DF-D6C1-AB7C-613F11F48A1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35860"/>
          <a:stretch/>
        </p:blipFill>
        <p:spPr>
          <a:xfrm>
            <a:off x="10768169" y="0"/>
            <a:ext cx="1423831" cy="790113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4">
            <a:extLst>
              <a:ext uri="{FF2B5EF4-FFF2-40B4-BE49-F238E27FC236}">
                <a16:creationId xmlns:a16="http://schemas.microsoft.com/office/drawing/2014/main" id="{DC04EEA4-1D16-D95B-D18B-B3103153B71D}"/>
              </a:ext>
            </a:extLst>
          </p:cNvPr>
          <p:cNvSpPr/>
          <p:nvPr/>
        </p:nvSpPr>
        <p:spPr>
          <a:xfrm>
            <a:off x="1011219" y="951419"/>
            <a:ext cx="10108726" cy="567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Organization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of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a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Joint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online meeting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of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TT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on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Operations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, TT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on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Documentation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,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TSPs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and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NTWCs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representatives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 (10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September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2024)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00"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	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00"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	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-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Follow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-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up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of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previous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in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person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meeting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held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in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Athens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, </a:t>
            </a:r>
            <a:r>
              <a:rPr lang="pt-PT" sz="1800" i="1" dirty="0" err="1">
                <a:latin typeface="Calibri"/>
                <a:cs typeface="Calibri"/>
                <a:sym typeface="Calibri"/>
              </a:rPr>
              <a:t>main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latin typeface="Calibri"/>
                <a:cs typeface="Calibri"/>
                <a:sym typeface="Calibri"/>
              </a:rPr>
              <a:t>topic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latin typeface="Calibri"/>
                <a:cs typeface="Calibri"/>
                <a:sym typeface="Calibri"/>
              </a:rPr>
              <a:t>being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new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	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Operational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User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Guide for NEAMTWS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endParaRPr lang="pt-PT" sz="1800" i="1" dirty="0">
              <a:latin typeface="Calibri"/>
              <a:cs typeface="Calibri"/>
              <a:sym typeface="Calibri"/>
            </a:endParaRPr>
          </a:p>
          <a:p>
            <a:pPr marL="342900" indent="-342900">
              <a:spcBef>
                <a:spcPts val="600"/>
              </a:spcBef>
              <a:buSzPts val="1600"/>
              <a:buFont typeface="Arial" panose="020B0604020202020204" pitchFamily="34" charset="0"/>
              <a:buChar char="•"/>
              <a:defRPr/>
            </a:pP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Organization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of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a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Joint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in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person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meeting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of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TT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on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Operations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, TT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on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Documentation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,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TSPs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and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NTWCs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representatives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 (30 September-1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October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2024,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Rome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)</a:t>
            </a:r>
            <a:endParaRPr lang="pt-PT" sz="1800" dirty="0">
              <a:latin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SzPts val="1600"/>
              <a:defRPr/>
            </a:pPr>
            <a:r>
              <a:rPr lang="pt-PT" sz="1800" i="1" dirty="0">
                <a:latin typeface="Calibri"/>
                <a:cs typeface="Calibri"/>
                <a:sym typeface="Calibri"/>
              </a:rPr>
              <a:t>	</a:t>
            </a:r>
          </a:p>
          <a:p>
            <a:pPr>
              <a:spcBef>
                <a:spcPts val="600"/>
              </a:spcBef>
              <a:buSzPts val="1600"/>
              <a:defRPr/>
            </a:pPr>
            <a:r>
              <a:rPr lang="pt-PT" sz="1800" i="1" dirty="0">
                <a:latin typeface="Calibri"/>
                <a:cs typeface="Calibri"/>
                <a:sym typeface="Calibri"/>
              </a:rPr>
              <a:t>	-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Draft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of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updated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GSDD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available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(6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September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): 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w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e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had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a 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b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etter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understanding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of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	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message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sequence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	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and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content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latin typeface="Calibri"/>
                <a:cs typeface="Calibri"/>
                <a:sym typeface="Calibri"/>
              </a:rPr>
              <a:t>but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s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ome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comments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arose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(deadline for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providing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	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comments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, </a:t>
            </a:r>
            <a:r>
              <a:rPr lang="pt-PT" sz="1800" i="1" dirty="0" err="1">
                <a:latin typeface="Calibri"/>
                <a:cs typeface="Calibri"/>
                <a:sym typeface="Calibri"/>
              </a:rPr>
              <a:t>mid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January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).</a:t>
            </a:r>
          </a:p>
          <a:p>
            <a:pPr>
              <a:spcBef>
                <a:spcPts val="600"/>
              </a:spcBef>
              <a:buSzPts val="1600"/>
              <a:defRPr/>
            </a:pPr>
            <a:r>
              <a:rPr lang="pt-PT" sz="1800" i="1" dirty="0">
                <a:latin typeface="Calibri"/>
                <a:cs typeface="Calibri"/>
                <a:sym typeface="Calibri"/>
              </a:rPr>
              <a:t>	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-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Discussion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on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implementation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of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updated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GSDD, in particular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on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adoption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of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	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Threath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Levels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in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NEAMTWS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procedures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.</a:t>
            </a:r>
          </a:p>
          <a:p>
            <a:pPr>
              <a:spcBef>
                <a:spcPts val="600"/>
              </a:spcBef>
              <a:buSzPts val="1600"/>
              <a:defRPr/>
            </a:pPr>
            <a:endParaRPr lang="en-IT" sz="1800" dirty="0"/>
          </a:p>
        </p:txBody>
      </p:sp>
    </p:spTree>
    <p:extLst>
      <p:ext uri="{BB962C8B-B14F-4D97-AF65-F5344CB8AC3E}">
        <p14:creationId xmlns:p14="http://schemas.microsoft.com/office/powerpoint/2010/main" val="4219810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>
          <a:extLst>
            <a:ext uri="{FF2B5EF4-FFF2-40B4-BE49-F238E27FC236}">
              <a16:creationId xmlns:a16="http://schemas.microsoft.com/office/drawing/2014/main" id="{94A38E12-86EB-0023-DD51-B77B9F821F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>
            <a:extLst>
              <a:ext uri="{FF2B5EF4-FFF2-40B4-BE49-F238E27FC236}">
                <a16:creationId xmlns:a16="http://schemas.microsoft.com/office/drawing/2014/main" id="{732C0EF6-1CF7-63B1-0036-761274E8F76F}"/>
              </a:ext>
            </a:extLst>
          </p:cNvPr>
          <p:cNvSpPr txBox="1"/>
          <p:nvPr/>
        </p:nvSpPr>
        <p:spPr>
          <a:xfrm>
            <a:off x="0" y="0"/>
            <a:ext cx="429495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Actions</a:t>
            </a:r>
            <a:r>
              <a:rPr lang="pt-PT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performed</a:t>
            </a:r>
            <a:r>
              <a:rPr lang="pt-PT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</a:t>
            </a:r>
            <a:endParaRPr dirty="0"/>
          </a:p>
        </p:txBody>
      </p:sp>
      <p:pic>
        <p:nvPicPr>
          <p:cNvPr id="107" name="Google Shape;107;p4">
            <a:extLst>
              <a:ext uri="{FF2B5EF4-FFF2-40B4-BE49-F238E27FC236}">
                <a16:creationId xmlns:a16="http://schemas.microsoft.com/office/drawing/2014/main" id="{7B7C30AD-E905-E055-6D27-344B756B896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35860"/>
          <a:stretch/>
        </p:blipFill>
        <p:spPr>
          <a:xfrm>
            <a:off x="10768169" y="0"/>
            <a:ext cx="1423831" cy="790113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4">
            <a:extLst>
              <a:ext uri="{FF2B5EF4-FFF2-40B4-BE49-F238E27FC236}">
                <a16:creationId xmlns:a16="http://schemas.microsoft.com/office/drawing/2014/main" id="{8EA71381-834F-CFF0-12E3-DE4536AD8CC9}"/>
              </a:ext>
            </a:extLst>
          </p:cNvPr>
          <p:cNvSpPr/>
          <p:nvPr/>
        </p:nvSpPr>
        <p:spPr>
          <a:xfrm>
            <a:off x="1011219" y="951419"/>
            <a:ext cx="10224340" cy="558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pt-PT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Participation</a:t>
            </a:r>
            <a:r>
              <a:rPr lang="pt-PT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online meeting </a:t>
            </a:r>
            <a:r>
              <a:rPr lang="pt-PT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TOWS </a:t>
            </a:r>
            <a:r>
              <a:rPr lang="pt-PT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</a:t>
            </a:r>
            <a:r>
              <a:rPr lang="pt-PT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Team </a:t>
            </a:r>
            <a:r>
              <a:rPr lang="pt-PT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pt-PT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Tsunami </a:t>
            </a:r>
            <a:r>
              <a:rPr lang="pt-PT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Watch</a:t>
            </a:r>
            <a:r>
              <a:rPr lang="pt-PT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Operations</a:t>
            </a:r>
            <a:r>
              <a:rPr lang="pt-PT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(24 </a:t>
            </a:r>
            <a:r>
              <a:rPr lang="pt-PT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October</a:t>
            </a:r>
            <a:r>
              <a:rPr lang="pt-PT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2024)</a:t>
            </a:r>
          </a:p>
          <a:p>
            <a:pPr>
              <a:spcBef>
                <a:spcPts val="600"/>
              </a:spcBef>
              <a:buSzPts val="1600"/>
              <a:defRPr/>
            </a:pPr>
            <a:r>
              <a:rPr lang="pt-PT" sz="1800" i="1" dirty="0">
                <a:latin typeface="Calibri"/>
                <a:cs typeface="Calibri"/>
                <a:sym typeface="Calibri"/>
              </a:rPr>
              <a:t>	</a:t>
            </a:r>
          </a:p>
          <a:p>
            <a:pPr>
              <a:spcBef>
                <a:spcPts val="600"/>
              </a:spcBef>
              <a:buSzPts val="1600"/>
              <a:defRPr/>
            </a:pPr>
            <a:r>
              <a:rPr lang="pt-PT" sz="1800" i="1" dirty="0">
                <a:latin typeface="Calibri"/>
                <a:cs typeface="Calibri"/>
                <a:sym typeface="Calibri"/>
              </a:rPr>
              <a:t>	- </a:t>
            </a:r>
            <a:r>
              <a:rPr lang="pt-PT" sz="1800" i="1" dirty="0" err="1">
                <a:latin typeface="Calibri"/>
                <a:cs typeface="Calibri"/>
                <a:sym typeface="Calibri"/>
              </a:rPr>
              <a:t>Review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latin typeface="Calibri"/>
                <a:cs typeface="Calibri"/>
                <a:sym typeface="Calibri"/>
              </a:rPr>
              <a:t>of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 GSDD (deadline for </a:t>
            </a:r>
            <a:r>
              <a:rPr lang="pt-PT" sz="1800" i="1" dirty="0" err="1">
                <a:latin typeface="Calibri"/>
                <a:cs typeface="Calibri"/>
                <a:sym typeface="Calibri"/>
              </a:rPr>
              <a:t>comments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, </a:t>
            </a:r>
            <a:r>
              <a:rPr lang="pt-PT" sz="1800" i="1" dirty="0" err="1">
                <a:latin typeface="Calibri"/>
                <a:cs typeface="Calibri"/>
                <a:sym typeface="Calibri"/>
              </a:rPr>
              <a:t>mid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latin typeface="Calibri"/>
                <a:cs typeface="Calibri"/>
                <a:sym typeface="Calibri"/>
              </a:rPr>
              <a:t>January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 2025)</a:t>
            </a:r>
            <a:endParaRPr kumimoji="0" lang="pt-PT" sz="18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SzPts val="1600"/>
              <a:defRPr/>
            </a:pPr>
            <a:r>
              <a:rPr lang="pt-PT" sz="1800" i="1" dirty="0">
                <a:latin typeface="Calibri"/>
                <a:cs typeface="Calibri"/>
                <a:sym typeface="Calibri"/>
              </a:rPr>
              <a:t>	- Agenda for </a:t>
            </a:r>
            <a:r>
              <a:rPr lang="pt-PT" sz="1800" i="1" dirty="0" err="1">
                <a:latin typeface="Calibri"/>
                <a:cs typeface="Calibri"/>
                <a:sym typeface="Calibri"/>
              </a:rPr>
              <a:t>the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latin typeface="Calibri"/>
                <a:cs typeface="Calibri"/>
                <a:sym typeface="Calibri"/>
              </a:rPr>
              <a:t>next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latin typeface="Calibri"/>
                <a:cs typeface="Calibri"/>
                <a:sym typeface="Calibri"/>
              </a:rPr>
              <a:t>Joint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latin typeface="Calibri"/>
                <a:cs typeface="Calibri"/>
                <a:sym typeface="Calibri"/>
              </a:rPr>
              <a:t>Session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latin typeface="Calibri"/>
                <a:cs typeface="Calibri"/>
                <a:sym typeface="Calibri"/>
              </a:rPr>
              <a:t>of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 TT DMP </a:t>
            </a:r>
            <a:r>
              <a:rPr lang="pt-PT" sz="1800" i="1" dirty="0" err="1">
                <a:latin typeface="Calibri"/>
                <a:cs typeface="Calibri"/>
                <a:sym typeface="Calibri"/>
              </a:rPr>
              <a:t>and</a:t>
            </a:r>
            <a:r>
              <a:rPr lang="pt-PT" sz="1800" i="1" dirty="0">
                <a:latin typeface="Calibri"/>
                <a:cs typeface="Calibri"/>
                <a:sym typeface="Calibri"/>
              </a:rPr>
              <a:t> TT TWO</a:t>
            </a:r>
            <a:endParaRPr kumimoji="0" lang="pt-PT" sz="18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endParaRPr kumimoji="0" lang="pt-PT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Organization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of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2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half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day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lang="pt-PT" sz="2400" dirty="0">
                <a:latin typeface="Calibri"/>
                <a:cs typeface="Calibri"/>
                <a:sym typeface="Calibri"/>
              </a:rPr>
              <a:t>j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oint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online meeting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of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TT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on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Operations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, TT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on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Documentation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,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TSPs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and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NTWCs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representatives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 (29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October</a:t>
            </a:r>
            <a:r>
              <a:rPr lang="pt-PT" sz="2400" dirty="0">
                <a:latin typeface="Calibri"/>
                <a:cs typeface="Calibri"/>
                <a:sym typeface="Calibri"/>
              </a:rPr>
              <a:t>;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22 </a:t>
            </a: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November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2024)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00"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	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00"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	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- In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depth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discussion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about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structure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and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content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of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messages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in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view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of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possible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adoption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	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of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Threat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Levels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in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the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NEAMTWS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00"/>
              <a:tabLst/>
              <a:defRPr/>
            </a:pPr>
            <a:endParaRPr kumimoji="0" lang="pt-PT" sz="18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  <a:tabLst/>
              <a:defRPr/>
            </a:pPr>
            <a:r>
              <a:rPr kumimoji="0" lang="pt-PT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Reporting</a:t>
            </a:r>
            <a:r>
              <a: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to ICG/NEAMTWS - XIX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00"/>
              <a:tabLst/>
              <a:defRPr/>
            </a:pPr>
            <a:endParaRPr lang="pt-PT" sz="1800" i="1" dirty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4022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/>
          <p:nvPr/>
        </p:nvSpPr>
        <p:spPr>
          <a:xfrm>
            <a:off x="0" y="0"/>
            <a:ext cx="722060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Proposed</a:t>
            </a:r>
            <a:r>
              <a:rPr lang="pt-PT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r>
              <a:rPr lang="pt-PT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issues</a:t>
            </a:r>
            <a:r>
              <a:rPr lang="pt-PT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</a:t>
            </a:r>
            <a:endParaRPr dirty="0"/>
          </a:p>
        </p:txBody>
      </p:sp>
      <p:pic>
        <p:nvPicPr>
          <p:cNvPr id="114" name="Google Shape;114;p5"/>
          <p:cNvPicPr preferRelativeResize="0"/>
          <p:nvPr/>
        </p:nvPicPr>
        <p:blipFill rotWithShape="1">
          <a:blip r:embed="rId3">
            <a:alphaModFix/>
          </a:blip>
          <a:srcRect b="35860"/>
          <a:stretch/>
        </p:blipFill>
        <p:spPr>
          <a:xfrm>
            <a:off x="10768169" y="0"/>
            <a:ext cx="1423831" cy="790113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5"/>
          <p:cNvSpPr/>
          <p:nvPr/>
        </p:nvSpPr>
        <p:spPr>
          <a:xfrm>
            <a:off x="1043491" y="906168"/>
            <a:ext cx="9724677" cy="478588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During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sessional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working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groups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have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time to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some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Below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short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non-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exhaustive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open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issues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would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 dirty="0"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it-IT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Implementation</a:t>
            </a:r>
            <a:r>
              <a:rPr lang="pt-P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Threat</a:t>
            </a:r>
            <a:r>
              <a:rPr lang="pt-P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Levels</a:t>
            </a:r>
            <a:r>
              <a:rPr lang="pt-P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800" dirty="0"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Naming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levels</a:t>
            </a:r>
            <a:endParaRPr sz="1800" dirty="0"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it-I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Structure</a:t>
            </a:r>
            <a:r>
              <a:rPr lang="it-I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it-I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content</a:t>
            </a:r>
            <a:r>
              <a:rPr lang="it-I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the </a:t>
            </a:r>
            <a:r>
              <a:rPr lang="it-I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messages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spcBef>
                <a:spcPts val="600"/>
              </a:spcBef>
              <a:buClr>
                <a:schemeClr val="dk1"/>
              </a:buClr>
              <a:buSzPts val="1600"/>
              <a:buFont typeface="Arial"/>
              <a:buChar char="•"/>
            </a:pP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Area</a:t>
            </a:r>
            <a:r>
              <a:rPr lang="pt-P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proposal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move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area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i="1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</a:t>
            </a:r>
            <a:r>
              <a:rPr lang="pt-PT" sz="1800" i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i="1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monitoring</a:t>
            </a:r>
            <a:r>
              <a:rPr lang="pt-PT" sz="18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area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i="1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service</a:t>
            </a:r>
            <a:r>
              <a:rPr lang="pt-PT" sz="1800" i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i="1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delivery</a:t>
            </a:r>
            <a:r>
              <a:rPr lang="pt-PT" sz="1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some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pt-PT" sz="1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Service</a:t>
            </a:r>
            <a:r>
              <a:rPr lang="pt-PT" sz="1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</a:t>
            </a:r>
            <a:r>
              <a:rPr lang="pt-PT" sz="1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</a:t>
            </a:r>
            <a:r>
              <a:rPr lang="pt-PT" sz="1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GSDD - 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914400" lvl="1" indent="-330200">
              <a:spcBef>
                <a:spcPts val="600"/>
              </a:spcBef>
              <a:buClr>
                <a:schemeClr val="dk1"/>
              </a:buClr>
              <a:buSzPts val="1600"/>
              <a:buFont typeface="Calibri"/>
              <a:buChar char="-"/>
            </a:pP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Whenever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possible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keep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source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area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as in GSDD ?</a:t>
            </a:r>
          </a:p>
          <a:p>
            <a:pPr marL="914400" lvl="1" indent="-330200">
              <a:spcBef>
                <a:spcPts val="600"/>
              </a:spcBef>
              <a:buClr>
                <a:schemeClr val="dk1"/>
              </a:buClr>
              <a:buSzPts val="1600"/>
              <a:buFont typeface="Calibri"/>
              <a:buChar char="-"/>
            </a:pP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…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then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define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which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coasts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are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covered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by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TSP</a:t>
            </a:r>
          </a:p>
          <a:p>
            <a:pPr marL="285750" marR="0" lvl="0" indent="-1841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8F0B9-01A9-8A45-8B61-267A187E9269}"/>
              </a:ext>
            </a:extLst>
          </p:cNvPr>
          <p:cNvSpPr txBox="1"/>
          <p:nvPr/>
        </p:nvSpPr>
        <p:spPr>
          <a:xfrm>
            <a:off x="3582296" y="3001383"/>
            <a:ext cx="5283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i="1" dirty="0"/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4140957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513</Words>
  <Application>Microsoft Macintosh PowerPoint</Application>
  <PresentationFormat>Widescreen</PresentationFormat>
  <Paragraphs>46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Report by Task Team on Operations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by Task Team on Operations</dc:title>
  <dc:creator>Microsoft Office User</dc:creator>
  <cp:lastModifiedBy>Alessio Piatanesi</cp:lastModifiedBy>
  <cp:revision>18</cp:revision>
  <dcterms:created xsi:type="dcterms:W3CDTF">2024-02-01T14:35:45Z</dcterms:created>
  <dcterms:modified xsi:type="dcterms:W3CDTF">2024-11-25T18:09:26Z</dcterms:modified>
</cp:coreProperties>
</file>