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68" r:id="rId5"/>
    <p:sldId id="266" r:id="rId6"/>
    <p:sldId id="260" r:id="rId7"/>
    <p:sldId id="278" r:id="rId8"/>
    <p:sldId id="279" r:id="rId9"/>
    <p:sldId id="262" r:id="rId10"/>
    <p:sldId id="274" r:id="rId11"/>
    <p:sldId id="284" r:id="rId12"/>
    <p:sldId id="281" r:id="rId13"/>
    <p:sldId id="283" r:id="rId14"/>
    <p:sldId id="282" r:id="rId15"/>
    <p:sldId id="285" r:id="rId1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0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A8B90-20A8-4DB1-B8C4-956EA003E80C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BC4DC-FBAD-4308-B567-741D4CAE9D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7869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BC4DC-FBAD-4308-B567-741D4CAE9DF6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367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7162-36F2-4DF2-9468-EE8AA23D2C41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823C-20D7-4B05-8A96-4671D95B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363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7162-36F2-4DF2-9468-EE8AA23D2C41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823C-20D7-4B05-8A96-4671D95B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955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7162-36F2-4DF2-9468-EE8AA23D2C41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823C-20D7-4B05-8A96-4671D95B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8155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7162-36F2-4DF2-9468-EE8AA23D2C41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823C-20D7-4B05-8A96-4671D95B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17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7162-36F2-4DF2-9468-EE8AA23D2C41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823C-20D7-4B05-8A96-4671D95B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095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7162-36F2-4DF2-9468-EE8AA23D2C41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823C-20D7-4B05-8A96-4671D95B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439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7162-36F2-4DF2-9468-EE8AA23D2C41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823C-20D7-4B05-8A96-4671D95B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503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7162-36F2-4DF2-9468-EE8AA23D2C41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823C-20D7-4B05-8A96-4671D95B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759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7162-36F2-4DF2-9468-EE8AA23D2C41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823C-20D7-4B05-8A96-4671D95B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0283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7162-36F2-4DF2-9468-EE8AA23D2C41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823C-20D7-4B05-8A96-4671D95B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407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7162-36F2-4DF2-9468-EE8AA23D2C41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823C-20D7-4B05-8A96-4671D95B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951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D7162-36F2-4DF2-9468-EE8AA23D2C41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823C-20D7-4B05-8A96-4671D95B5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310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tsunami-dat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490132" y="1491396"/>
            <a:ext cx="9144000" cy="524818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/>
              <a:t/>
            </a:r>
            <a:br>
              <a:rPr lang="en-US" sz="2100" dirty="0"/>
            </a:br>
            <a:r>
              <a:rPr lang="en-US" sz="2100" dirty="0" smtClean="0">
                <a:solidFill>
                  <a:srgbClr val="002060"/>
                </a:solidFill>
                <a:latin typeface="+mn-lt"/>
              </a:rPr>
              <a:t>UNESCO-IOC</a:t>
            </a:r>
            <a:br>
              <a:rPr lang="en-US" sz="2100" dirty="0" smtClean="0">
                <a:solidFill>
                  <a:srgbClr val="002060"/>
                </a:solidFill>
                <a:latin typeface="+mn-lt"/>
              </a:rPr>
            </a:br>
            <a:r>
              <a:rPr lang="en-US" sz="2100" dirty="0" smtClean="0">
                <a:solidFill>
                  <a:srgbClr val="002060"/>
                </a:solidFill>
                <a:latin typeface="+mn-lt"/>
              </a:rPr>
              <a:t>ICG/NEAMTWS</a:t>
            </a:r>
            <a:br>
              <a:rPr lang="en-US" sz="2100" dirty="0" smtClean="0">
                <a:solidFill>
                  <a:srgbClr val="002060"/>
                </a:solidFill>
                <a:latin typeface="+mn-lt"/>
              </a:rPr>
            </a:br>
            <a:r>
              <a:rPr lang="it-IT" sz="2100" dirty="0" smtClean="0">
                <a:solidFill>
                  <a:srgbClr val="002060"/>
                </a:solidFill>
                <a:latin typeface="+mn-lt"/>
              </a:rPr>
              <a:t>Working </a:t>
            </a:r>
            <a:r>
              <a:rPr lang="it-IT" sz="2100" dirty="0">
                <a:solidFill>
                  <a:srgbClr val="002060"/>
                </a:solidFill>
                <a:latin typeface="+mn-lt"/>
              </a:rPr>
              <a:t>Group </a:t>
            </a:r>
            <a:r>
              <a:rPr lang="it-IT" sz="2100" dirty="0" smtClean="0">
                <a:solidFill>
                  <a:srgbClr val="002060"/>
                </a:solidFill>
                <a:latin typeface="+mn-lt"/>
              </a:rPr>
              <a:t>2&amp;3</a:t>
            </a:r>
            <a:r>
              <a:rPr lang="it-IT" sz="2100" dirty="0">
                <a:solidFill>
                  <a:srgbClr val="002060"/>
                </a:solidFill>
                <a:latin typeface="+mn-lt"/>
              </a:rPr>
              <a:t>:</a:t>
            </a:r>
            <a:br>
              <a:rPr lang="it-IT" sz="2100" dirty="0">
                <a:solidFill>
                  <a:srgbClr val="002060"/>
                </a:solidFill>
                <a:latin typeface="+mn-lt"/>
              </a:rPr>
            </a:br>
            <a:r>
              <a:rPr lang="it-IT" sz="2100" dirty="0">
                <a:solidFill>
                  <a:srgbClr val="002060"/>
                </a:solidFill>
                <a:latin typeface="+mn-lt"/>
              </a:rPr>
              <a:t>Seismic, Geophysical and Sea Level measurements</a:t>
            </a:r>
            <a:br>
              <a:rPr lang="it-IT" sz="2100" dirty="0">
                <a:solidFill>
                  <a:srgbClr val="002060"/>
                </a:solidFill>
                <a:latin typeface="+mn-lt"/>
              </a:rPr>
            </a:br>
            <a:r>
              <a:rPr lang="it-IT" sz="21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it-IT" sz="2100" dirty="0" smtClean="0">
                <a:solidFill>
                  <a:srgbClr val="002060"/>
                </a:solidFill>
                <a:latin typeface="+mn-lt"/>
              </a:rPr>
            </a:br>
            <a:r>
              <a:rPr lang="en-US" sz="2100" i="1" spc="3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sz="2100" i="1" spc="300" dirty="0" smtClean="0">
                <a:solidFill>
                  <a:srgbClr val="002060"/>
                </a:solidFill>
                <a:latin typeface="+mn-lt"/>
              </a:rPr>
            </a:br>
            <a:r>
              <a:rPr lang="en-US" sz="2100" i="1" spc="300" dirty="0">
                <a:solidFill>
                  <a:srgbClr val="002060"/>
                </a:solidFill>
                <a:latin typeface="+mn-lt"/>
              </a:rPr>
              <a:t/>
            </a:r>
            <a:br>
              <a:rPr lang="en-US" sz="2100" i="1" spc="300" dirty="0">
                <a:solidFill>
                  <a:srgbClr val="002060"/>
                </a:solidFill>
                <a:latin typeface="+mn-lt"/>
              </a:rPr>
            </a:br>
            <a:r>
              <a:rPr lang="en-US" sz="2100" dirty="0" smtClean="0">
                <a:solidFill>
                  <a:srgbClr val="002060"/>
                </a:solidFill>
                <a:latin typeface="+mn-lt"/>
              </a:rPr>
              <a:t>Co-chairs</a:t>
            </a:r>
            <a:r>
              <a:rPr lang="en-US" sz="2100" dirty="0">
                <a:solidFill>
                  <a:srgbClr val="002060"/>
                </a:solidFill>
                <a:latin typeface="+mn-lt"/>
              </a:rPr>
              <a:t/>
            </a:r>
            <a:br>
              <a:rPr lang="en-US" sz="2100" dirty="0">
                <a:solidFill>
                  <a:srgbClr val="002060"/>
                </a:solidFill>
                <a:latin typeface="+mn-lt"/>
              </a:rPr>
            </a:br>
            <a:r>
              <a:rPr lang="en-US" sz="2100" dirty="0">
                <a:solidFill>
                  <a:srgbClr val="002060"/>
                </a:solidFill>
                <a:latin typeface="+mn-lt"/>
              </a:rPr>
              <a:t/>
            </a:r>
            <a:br>
              <a:rPr lang="en-US" sz="2100" dirty="0">
                <a:solidFill>
                  <a:srgbClr val="002060"/>
                </a:solidFill>
                <a:latin typeface="+mn-lt"/>
              </a:rPr>
            </a:br>
            <a:r>
              <a:rPr lang="en-US" sz="2100" i="1" spc="300" dirty="0">
                <a:solidFill>
                  <a:srgbClr val="002060"/>
                </a:solidFill>
                <a:latin typeface="+mn-lt"/>
              </a:rPr>
              <a:t>Anna von Gyldenfeldt (BSH) </a:t>
            </a:r>
            <a:br>
              <a:rPr lang="en-US" sz="2100" i="1" spc="300" dirty="0">
                <a:solidFill>
                  <a:srgbClr val="002060"/>
                </a:solidFill>
                <a:latin typeface="+mn-lt"/>
              </a:rPr>
            </a:br>
            <a:r>
              <a:rPr lang="tr-TR" sz="2100" i="1" dirty="0">
                <a:solidFill>
                  <a:srgbClr val="002060"/>
                </a:solidFill>
                <a:latin typeface="+mn-lt"/>
              </a:rPr>
              <a:t>Musavver </a:t>
            </a:r>
            <a:r>
              <a:rPr lang="en-US" sz="2100" i="1" spc="300" dirty="0">
                <a:solidFill>
                  <a:srgbClr val="002060"/>
                </a:solidFill>
                <a:latin typeface="+mn-lt"/>
              </a:rPr>
              <a:t>Didem Cambaz (KOERI</a:t>
            </a:r>
            <a:r>
              <a:rPr lang="en-US" sz="2100" i="1" spc="300" dirty="0" smtClean="0">
                <a:solidFill>
                  <a:srgbClr val="002060"/>
                </a:solidFill>
                <a:latin typeface="+mn-lt"/>
              </a:rPr>
              <a:t>)</a:t>
            </a:r>
            <a:br>
              <a:rPr lang="en-US" sz="2100" i="1" spc="300" dirty="0" smtClean="0">
                <a:solidFill>
                  <a:srgbClr val="002060"/>
                </a:solidFill>
                <a:latin typeface="+mn-lt"/>
              </a:rPr>
            </a:br>
            <a:r>
              <a:rPr lang="en-US" sz="2100" i="1" spc="3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sz="2100" i="1" spc="300" dirty="0" smtClean="0">
                <a:solidFill>
                  <a:srgbClr val="002060"/>
                </a:solidFill>
                <a:latin typeface="+mn-lt"/>
              </a:rPr>
            </a:br>
            <a:r>
              <a:rPr lang="en-US" sz="2100" i="1" spc="3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sz="2100" i="1" spc="300" dirty="0" smtClean="0">
                <a:solidFill>
                  <a:srgbClr val="002060"/>
                </a:solidFill>
                <a:latin typeface="+mn-lt"/>
              </a:rPr>
            </a:br>
            <a:r>
              <a:rPr lang="en-US" sz="2100" i="1" spc="300" dirty="0">
                <a:solidFill>
                  <a:srgbClr val="002060"/>
                </a:solidFill>
                <a:latin typeface="+mn-lt"/>
              </a:rPr>
              <a:t/>
            </a:r>
            <a:br>
              <a:rPr lang="en-US" sz="2100" i="1" spc="300" dirty="0">
                <a:solidFill>
                  <a:srgbClr val="002060"/>
                </a:solidFill>
                <a:latin typeface="+mn-lt"/>
              </a:rPr>
            </a:br>
            <a:r>
              <a:rPr lang="en-US" sz="2100" dirty="0" smtClean="0">
                <a:solidFill>
                  <a:srgbClr val="002060"/>
                </a:solidFill>
                <a:latin typeface="+mn-lt"/>
              </a:rPr>
              <a:t>ICG/NEAMTWS </a:t>
            </a:r>
            <a:r>
              <a:rPr lang="en-US" sz="2100" dirty="0">
                <a:solidFill>
                  <a:srgbClr val="002060"/>
                </a:solidFill>
                <a:latin typeface="+mn-lt"/>
              </a:rPr>
              <a:t>XIII Session  </a:t>
            </a:r>
            <a:r>
              <a:rPr lang="en-US" sz="21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sz="2100" dirty="0" smtClean="0">
                <a:solidFill>
                  <a:srgbClr val="002060"/>
                </a:solidFill>
                <a:latin typeface="+mn-lt"/>
              </a:rPr>
            </a:br>
            <a:r>
              <a:rPr lang="en-US" sz="2100" dirty="0" smtClean="0">
                <a:solidFill>
                  <a:srgbClr val="002060"/>
                </a:solidFill>
                <a:latin typeface="+mn-lt"/>
              </a:rPr>
              <a:t>27-29 February 2024</a:t>
            </a:r>
            <a:br>
              <a:rPr lang="en-US" sz="2100" dirty="0" smtClean="0">
                <a:solidFill>
                  <a:srgbClr val="002060"/>
                </a:solidFill>
                <a:latin typeface="+mn-lt"/>
              </a:rPr>
            </a:br>
            <a:r>
              <a:rPr lang="en-US" sz="2100" dirty="0" smtClean="0">
                <a:solidFill>
                  <a:srgbClr val="002060"/>
                </a:solidFill>
                <a:latin typeface="+mn-lt"/>
              </a:rPr>
              <a:t>Paris, France</a:t>
            </a:r>
            <a:endParaRPr lang="el-GR" sz="2100" i="1" spc="3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55" y="193431"/>
            <a:ext cx="86106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68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77" y="1202705"/>
            <a:ext cx="5084955" cy="4952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201" y="1839952"/>
            <a:ext cx="4034762" cy="3509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511" y="1984917"/>
            <a:ext cx="2480273" cy="3062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hteck 8"/>
          <p:cNvSpPr/>
          <p:nvPr/>
        </p:nvSpPr>
        <p:spPr>
          <a:xfrm>
            <a:off x="7968773" y="5877852"/>
            <a:ext cx="34500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/>
              <a:t>https://psmsl.org/data/gnssir/index.php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596390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>
                <a:solidFill>
                  <a:srgbClr val="002060"/>
                </a:solidFill>
              </a:rPr>
              <a:t>WG2&amp;WG3 – Seismic, Geophysical &amp; Sea Level Measurements	                  				                            IOC-UNESCO ICG/NEAMTWS, 27-29 November </a:t>
            </a:r>
            <a:r>
              <a:rPr lang="en-US" sz="1100" b="1" i="1" dirty="0">
                <a:solidFill>
                  <a:srgbClr val="002060"/>
                </a:solidFill>
              </a:rPr>
              <a:t>2024, </a:t>
            </a:r>
            <a:r>
              <a:rPr lang="en-US" sz="1100" b="1" i="1" dirty="0" smtClean="0">
                <a:solidFill>
                  <a:srgbClr val="002060"/>
                </a:solidFill>
              </a:rPr>
              <a:t>Paris, France</a:t>
            </a:r>
            <a:endParaRPr lang="tr-TR" sz="1100" b="1" i="1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8290" t="6280" r="70777" b="13343"/>
          <a:stretch/>
        </p:blipFill>
        <p:spPr>
          <a:xfrm>
            <a:off x="11075376" y="6899"/>
            <a:ext cx="1116624" cy="69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63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75449" y="473415"/>
            <a:ext cx="33439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UPDATES FROM MEMBER STATES</a:t>
            </a:r>
          </a:p>
          <a:p>
            <a:endParaRPr lang="en-US" b="1" i="1" dirty="0" smtClean="0">
              <a:solidFill>
                <a:srgbClr val="002060"/>
              </a:solidFill>
            </a:endParaRPr>
          </a:p>
          <a:p>
            <a:endParaRPr lang="en-US" b="1" i="1" dirty="0" smtClean="0">
              <a:solidFill>
                <a:srgbClr val="002060"/>
              </a:solidFill>
            </a:endParaRPr>
          </a:p>
          <a:p>
            <a:r>
              <a:rPr lang="en-US" b="1" i="1" dirty="0" smtClean="0">
                <a:solidFill>
                  <a:srgbClr val="002060"/>
                </a:solidFill>
              </a:rPr>
              <a:t>GREECE</a:t>
            </a:r>
          </a:p>
          <a:p>
            <a:endParaRPr lang="en-US" b="1" i="1" dirty="0">
              <a:solidFill>
                <a:srgbClr val="002060"/>
              </a:solidFill>
            </a:endParaRPr>
          </a:p>
          <a:p>
            <a:endParaRPr lang="en-US" b="1" i="1" dirty="0" smtClean="0">
              <a:solidFill>
                <a:srgbClr val="002060"/>
              </a:solidFill>
            </a:endParaRPr>
          </a:p>
          <a:p>
            <a:endParaRPr lang="tr-TR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96390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>
                <a:solidFill>
                  <a:srgbClr val="002060"/>
                </a:solidFill>
              </a:rPr>
              <a:t>WG2&amp;WG3 – Seismic, Geophysical &amp; Sea Level Measurements	                  				                            IOC-UNESCO ICG/NEAMTWS, 27-29 November </a:t>
            </a:r>
            <a:r>
              <a:rPr lang="en-US" sz="1100" b="1" i="1" dirty="0">
                <a:solidFill>
                  <a:srgbClr val="002060"/>
                </a:solidFill>
              </a:rPr>
              <a:t>2024, </a:t>
            </a:r>
            <a:r>
              <a:rPr lang="en-US" sz="1100" b="1" i="1" dirty="0" smtClean="0">
                <a:solidFill>
                  <a:srgbClr val="002060"/>
                </a:solidFill>
              </a:rPr>
              <a:t>Paris, France</a:t>
            </a:r>
            <a:endParaRPr lang="tr-TR" sz="1100" b="1" i="1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8290" t="6280" r="70777" b="13343"/>
          <a:stretch/>
        </p:blipFill>
        <p:spPr>
          <a:xfrm>
            <a:off x="11075376" y="6899"/>
            <a:ext cx="1116624" cy="697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85" y="3403118"/>
            <a:ext cx="2554751" cy="1837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3" y="1682184"/>
            <a:ext cx="2745986" cy="1975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15" y="568265"/>
            <a:ext cx="3234729" cy="2326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62" y="3403118"/>
            <a:ext cx="2593537" cy="1865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2" y="4247440"/>
            <a:ext cx="2864941" cy="20607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408" y="3403118"/>
            <a:ext cx="2554751" cy="1837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09" y="568265"/>
            <a:ext cx="3234728" cy="2326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5449" y="3617036"/>
            <a:ext cx="174862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i="1" dirty="0" smtClean="0">
                <a:solidFill>
                  <a:srgbClr val="002060"/>
                </a:solidFill>
              </a:rPr>
              <a:t>DAS  NOA - SUBMERSE</a:t>
            </a:r>
            <a:endParaRPr lang="en-US" sz="1300" b="1" i="1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699" y="6301306"/>
            <a:ext cx="155106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i="1" dirty="0" smtClean="0">
                <a:solidFill>
                  <a:srgbClr val="002060"/>
                </a:solidFill>
              </a:rPr>
              <a:t>HF RADAR  GREECE</a:t>
            </a:r>
            <a:endParaRPr lang="en-US" sz="13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68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8749" y="454365"/>
            <a:ext cx="639685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UPDATES FROM MEMBER STATES</a:t>
            </a:r>
          </a:p>
          <a:p>
            <a:endParaRPr lang="en-US" b="1" i="1" dirty="0" smtClean="0">
              <a:solidFill>
                <a:srgbClr val="002060"/>
              </a:solidFill>
            </a:endParaRPr>
          </a:p>
          <a:p>
            <a:endParaRPr lang="en-US" b="1" i="1" dirty="0" smtClean="0">
              <a:solidFill>
                <a:srgbClr val="002060"/>
              </a:solidFill>
            </a:endParaRPr>
          </a:p>
          <a:p>
            <a:r>
              <a:rPr lang="en-US" b="1" i="1" dirty="0" smtClean="0">
                <a:solidFill>
                  <a:srgbClr val="002060"/>
                </a:solidFill>
              </a:rPr>
              <a:t>ITALIA</a:t>
            </a:r>
          </a:p>
          <a:p>
            <a:endParaRPr lang="en-US" b="1" i="1" dirty="0">
              <a:solidFill>
                <a:srgbClr val="002060"/>
              </a:solidFill>
            </a:endParaRPr>
          </a:p>
          <a:p>
            <a:r>
              <a:rPr lang="tr-TR" sz="1500" dirty="0" err="1"/>
              <a:t>Regarding</a:t>
            </a:r>
            <a:r>
              <a:rPr lang="tr-TR" sz="1500" dirty="0"/>
              <a:t>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activity</a:t>
            </a:r>
            <a:r>
              <a:rPr lang="tr-TR" sz="1500" dirty="0"/>
              <a:t> of ISPRA, </a:t>
            </a:r>
            <a:r>
              <a:rPr lang="tr-TR" sz="1500" dirty="0" err="1"/>
              <a:t>In</a:t>
            </a:r>
            <a:r>
              <a:rPr lang="tr-TR" sz="1500" dirty="0"/>
              <a:t>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course</a:t>
            </a:r>
            <a:r>
              <a:rPr lang="tr-TR" sz="1500" dirty="0"/>
              <a:t> of 2024, </a:t>
            </a:r>
            <a:endParaRPr lang="en-US" sz="1500" dirty="0" smtClean="0"/>
          </a:p>
          <a:p>
            <a:r>
              <a:rPr lang="tr-TR" sz="1500" dirty="0" err="1" smtClean="0"/>
              <a:t>the</a:t>
            </a:r>
            <a:r>
              <a:rPr lang="tr-TR" sz="1500" dirty="0" smtClean="0"/>
              <a:t> </a:t>
            </a:r>
            <a:r>
              <a:rPr lang="tr-TR" sz="1500" dirty="0" err="1"/>
              <a:t>installation</a:t>
            </a:r>
            <a:r>
              <a:rPr lang="tr-TR" sz="1500" dirty="0"/>
              <a:t> of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Santa</a:t>
            </a:r>
            <a:r>
              <a:rPr lang="tr-TR" sz="1500" dirty="0"/>
              <a:t> Maria di </a:t>
            </a:r>
            <a:r>
              <a:rPr lang="tr-TR" sz="1500" dirty="0" err="1"/>
              <a:t>Leuca</a:t>
            </a:r>
            <a:r>
              <a:rPr lang="tr-TR" sz="1500" dirty="0"/>
              <a:t> (SML) </a:t>
            </a:r>
            <a:r>
              <a:rPr lang="tr-TR" sz="1500" dirty="0" err="1"/>
              <a:t>station</a:t>
            </a:r>
            <a:r>
              <a:rPr lang="tr-TR" sz="1500" dirty="0"/>
              <a:t> </a:t>
            </a:r>
            <a:r>
              <a:rPr lang="tr-TR" sz="1500" dirty="0" err="1"/>
              <a:t>was</a:t>
            </a:r>
            <a:r>
              <a:rPr lang="tr-TR" sz="1500" dirty="0"/>
              <a:t> </a:t>
            </a:r>
            <a:r>
              <a:rPr lang="tr-TR" sz="1500" dirty="0" err="1"/>
              <a:t>finalized</a:t>
            </a:r>
            <a:r>
              <a:rPr lang="tr-TR" sz="1500" dirty="0"/>
              <a:t>.</a:t>
            </a:r>
          </a:p>
          <a:p>
            <a:r>
              <a:rPr lang="tr-TR" sz="1500" dirty="0" err="1"/>
              <a:t>So</a:t>
            </a:r>
            <a:r>
              <a:rPr lang="tr-TR" sz="1500" dirty="0"/>
              <a:t>, </a:t>
            </a:r>
            <a:r>
              <a:rPr lang="tr-TR" sz="1500" dirty="0" err="1"/>
              <a:t>currently</a:t>
            </a:r>
            <a:r>
              <a:rPr lang="tr-TR" sz="1500" dirty="0"/>
              <a:t>,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sea</a:t>
            </a:r>
            <a:r>
              <a:rPr lang="tr-TR" sz="1500" dirty="0"/>
              <a:t> </a:t>
            </a:r>
            <a:r>
              <a:rPr lang="tr-TR" sz="1500" dirty="0" err="1"/>
              <a:t>level</a:t>
            </a:r>
            <a:r>
              <a:rPr lang="tr-TR" sz="1500" dirty="0"/>
              <a:t> </a:t>
            </a:r>
            <a:r>
              <a:rPr lang="tr-TR" sz="1500" dirty="0" err="1"/>
              <a:t>monitoring</a:t>
            </a:r>
            <a:r>
              <a:rPr lang="tr-TR" sz="1500" dirty="0"/>
              <a:t> </a:t>
            </a:r>
            <a:r>
              <a:rPr lang="tr-TR" sz="1500" dirty="0" err="1"/>
              <a:t>along</a:t>
            </a:r>
            <a:r>
              <a:rPr lang="tr-TR" sz="1500" dirty="0"/>
              <a:t>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coasts</a:t>
            </a:r>
            <a:r>
              <a:rPr lang="tr-TR" sz="1500" dirty="0"/>
              <a:t> of </a:t>
            </a:r>
            <a:r>
              <a:rPr lang="tr-TR" sz="1500" dirty="0" err="1"/>
              <a:t>Italy</a:t>
            </a:r>
            <a:r>
              <a:rPr lang="tr-TR" sz="1500" dirty="0"/>
              <a:t> is </a:t>
            </a:r>
            <a:r>
              <a:rPr lang="tr-TR" sz="1500" dirty="0" err="1"/>
              <a:t>ensured</a:t>
            </a:r>
            <a:r>
              <a:rPr lang="tr-TR" sz="1500" dirty="0"/>
              <a:t> </a:t>
            </a:r>
            <a:r>
              <a:rPr lang="tr-TR" sz="1500" dirty="0" err="1" smtClean="0"/>
              <a:t>by</a:t>
            </a:r>
            <a:r>
              <a:rPr lang="en-US" sz="1500" dirty="0" smtClean="0"/>
              <a:t>:</a:t>
            </a:r>
          </a:p>
          <a:p>
            <a:endParaRPr lang="tr-TR" sz="1500" dirty="0"/>
          </a:p>
          <a:p>
            <a:pPr lvl="0" fontAlgn="base"/>
            <a:r>
              <a:rPr lang="tr-TR" sz="1500" dirty="0"/>
              <a:t>36 </a:t>
            </a:r>
            <a:r>
              <a:rPr lang="tr-TR" sz="1500" dirty="0" err="1"/>
              <a:t>traditional</a:t>
            </a:r>
            <a:r>
              <a:rPr lang="tr-TR" sz="1500" dirty="0"/>
              <a:t> </a:t>
            </a:r>
            <a:r>
              <a:rPr lang="tr-TR" sz="1500" dirty="0" err="1"/>
              <a:t>stations</a:t>
            </a:r>
            <a:r>
              <a:rPr lang="tr-TR" sz="1500" dirty="0"/>
              <a:t> of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National</a:t>
            </a:r>
            <a:r>
              <a:rPr lang="tr-TR" sz="1500" dirty="0"/>
              <a:t> Tide </a:t>
            </a:r>
            <a:r>
              <a:rPr lang="tr-TR" sz="1500" dirty="0" err="1"/>
              <a:t>Gauge</a:t>
            </a:r>
            <a:r>
              <a:rPr lang="tr-TR" sz="1500" dirty="0"/>
              <a:t> Network</a:t>
            </a:r>
          </a:p>
          <a:p>
            <a:pPr lvl="0" fontAlgn="base"/>
            <a:r>
              <a:rPr lang="tr-TR" sz="1500" dirty="0"/>
              <a:t>7 </a:t>
            </a:r>
            <a:r>
              <a:rPr lang="tr-TR" sz="1500" dirty="0" err="1"/>
              <a:t>new</a:t>
            </a:r>
            <a:r>
              <a:rPr lang="tr-TR" sz="1500" dirty="0"/>
              <a:t> </a:t>
            </a:r>
            <a:r>
              <a:rPr lang="tr-TR" sz="1500" dirty="0" err="1"/>
              <a:t>generation</a:t>
            </a:r>
            <a:r>
              <a:rPr lang="tr-TR" sz="1500" dirty="0"/>
              <a:t> </a:t>
            </a:r>
            <a:r>
              <a:rPr lang="tr-TR" sz="1500" dirty="0" err="1"/>
              <a:t>stations</a:t>
            </a:r>
            <a:r>
              <a:rPr lang="tr-TR" sz="1500" dirty="0"/>
              <a:t> </a:t>
            </a:r>
            <a:r>
              <a:rPr lang="tr-TR" sz="1500" dirty="0" err="1"/>
              <a:t>specifically</a:t>
            </a:r>
            <a:r>
              <a:rPr lang="tr-TR" sz="1500" dirty="0"/>
              <a:t> </a:t>
            </a:r>
            <a:r>
              <a:rPr lang="tr-TR" sz="1500" dirty="0" err="1"/>
              <a:t>designed</a:t>
            </a:r>
            <a:r>
              <a:rPr lang="tr-TR" sz="1500" dirty="0"/>
              <a:t> for </a:t>
            </a:r>
            <a:r>
              <a:rPr lang="tr-TR" sz="1500" dirty="0" err="1"/>
              <a:t>tsunami</a:t>
            </a:r>
            <a:r>
              <a:rPr lang="tr-TR" sz="1500" dirty="0"/>
              <a:t> </a:t>
            </a:r>
            <a:r>
              <a:rPr lang="tr-TR" sz="1500" dirty="0" err="1"/>
              <a:t>detection</a:t>
            </a:r>
            <a:r>
              <a:rPr lang="tr-TR" sz="1500" dirty="0"/>
              <a:t> </a:t>
            </a:r>
            <a:r>
              <a:rPr lang="tr-TR" sz="1500" dirty="0" err="1"/>
              <a:t>and</a:t>
            </a:r>
            <a:r>
              <a:rPr lang="tr-TR" sz="1500" dirty="0"/>
              <a:t> </a:t>
            </a:r>
            <a:r>
              <a:rPr lang="tr-TR" sz="1500" dirty="0" err="1"/>
              <a:t>measurement</a:t>
            </a:r>
            <a:r>
              <a:rPr lang="tr-TR" sz="1500" dirty="0"/>
              <a:t> (</a:t>
            </a:r>
            <a:r>
              <a:rPr lang="tr-TR" sz="1500" dirty="0" err="1"/>
              <a:t>SiAM</a:t>
            </a:r>
            <a:r>
              <a:rPr lang="tr-TR" sz="1500" dirty="0"/>
              <a:t> Network</a:t>
            </a:r>
            <a:r>
              <a:rPr lang="tr-TR" sz="1500" dirty="0" smtClean="0"/>
              <a:t>).</a:t>
            </a:r>
            <a:endParaRPr lang="en-US" sz="1500" dirty="0" smtClean="0"/>
          </a:p>
          <a:p>
            <a:pPr lvl="0" fontAlgn="base"/>
            <a:endParaRPr lang="tr-TR" sz="1500" dirty="0"/>
          </a:p>
          <a:p>
            <a:r>
              <a:rPr lang="tr-TR" sz="1500" dirty="0" err="1"/>
              <a:t>In</a:t>
            </a:r>
            <a:r>
              <a:rPr lang="tr-TR" sz="1500" dirty="0"/>
              <a:t>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framework</a:t>
            </a:r>
            <a:r>
              <a:rPr lang="tr-TR" sz="1500" dirty="0"/>
              <a:t> of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SiAM</a:t>
            </a:r>
            <a:r>
              <a:rPr lang="tr-TR" sz="1500" dirty="0"/>
              <a:t> (</a:t>
            </a:r>
            <a:r>
              <a:rPr lang="tr-TR" sz="1500" dirty="0" err="1"/>
              <a:t>Italian</a:t>
            </a:r>
            <a:r>
              <a:rPr lang="tr-TR" sz="1500" dirty="0"/>
              <a:t> </a:t>
            </a:r>
            <a:r>
              <a:rPr lang="tr-TR" sz="1500" dirty="0" err="1"/>
              <a:t>tsunami</a:t>
            </a:r>
            <a:r>
              <a:rPr lang="tr-TR" sz="1500" dirty="0"/>
              <a:t> </a:t>
            </a:r>
            <a:r>
              <a:rPr lang="tr-TR" sz="1500" dirty="0" err="1"/>
              <a:t>early</a:t>
            </a:r>
            <a:r>
              <a:rPr lang="tr-TR" sz="1500" dirty="0"/>
              <a:t> </a:t>
            </a:r>
            <a:r>
              <a:rPr lang="tr-TR" sz="1500" dirty="0" err="1"/>
              <a:t>warning</a:t>
            </a:r>
            <a:r>
              <a:rPr lang="tr-TR" sz="1500" dirty="0"/>
              <a:t> </a:t>
            </a:r>
            <a:r>
              <a:rPr lang="tr-TR" sz="1500" dirty="0" err="1"/>
              <a:t>system</a:t>
            </a:r>
            <a:r>
              <a:rPr lang="tr-TR" sz="1500" dirty="0"/>
              <a:t>), ISPRA </a:t>
            </a:r>
            <a:r>
              <a:rPr lang="tr-TR" sz="1500" dirty="0" err="1"/>
              <a:t>planned</a:t>
            </a:r>
            <a:r>
              <a:rPr lang="tr-TR" sz="1500" dirty="0"/>
              <a:t> </a:t>
            </a:r>
            <a:r>
              <a:rPr lang="tr-TR" sz="1500" dirty="0" err="1"/>
              <a:t>to</a:t>
            </a:r>
            <a:r>
              <a:rPr lang="tr-TR" sz="1500" dirty="0"/>
              <a:t> </a:t>
            </a:r>
            <a:r>
              <a:rPr lang="tr-TR" sz="1500" dirty="0" err="1"/>
              <a:t>install</a:t>
            </a:r>
            <a:r>
              <a:rPr lang="tr-TR" sz="1500" dirty="0"/>
              <a:t> </a:t>
            </a:r>
            <a:r>
              <a:rPr lang="tr-TR" sz="1500" dirty="0" err="1"/>
              <a:t>three</a:t>
            </a:r>
            <a:r>
              <a:rPr lang="tr-TR" sz="1500" dirty="0"/>
              <a:t> </a:t>
            </a:r>
            <a:r>
              <a:rPr lang="tr-TR" sz="1500" dirty="0" err="1"/>
              <a:t>new</a:t>
            </a:r>
            <a:r>
              <a:rPr lang="tr-TR" sz="1500" dirty="0"/>
              <a:t> </a:t>
            </a:r>
            <a:r>
              <a:rPr lang="tr-TR" sz="1500" dirty="0" err="1"/>
              <a:t>sea</a:t>
            </a:r>
            <a:r>
              <a:rPr lang="tr-TR" sz="1500" dirty="0"/>
              <a:t> </a:t>
            </a:r>
            <a:r>
              <a:rPr lang="tr-TR" sz="1500" dirty="0" err="1" smtClean="0"/>
              <a:t>level</a:t>
            </a:r>
            <a:r>
              <a:rPr lang="tr-TR" sz="1500" dirty="0" smtClean="0"/>
              <a:t> </a:t>
            </a:r>
            <a:r>
              <a:rPr lang="tr-TR" sz="1500" dirty="0" err="1"/>
              <a:t>stations</a:t>
            </a:r>
            <a:r>
              <a:rPr lang="tr-TR" sz="1500" dirty="0"/>
              <a:t> </a:t>
            </a:r>
            <a:r>
              <a:rPr lang="tr-TR" sz="1500" dirty="0" err="1"/>
              <a:t>to</a:t>
            </a:r>
            <a:r>
              <a:rPr lang="tr-TR" sz="1500" dirty="0"/>
              <a:t> </a:t>
            </a:r>
            <a:r>
              <a:rPr lang="tr-TR" sz="1500" dirty="0" err="1"/>
              <a:t>implement</a:t>
            </a:r>
            <a:r>
              <a:rPr lang="tr-TR" sz="1500" dirty="0"/>
              <a:t>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sea</a:t>
            </a:r>
            <a:r>
              <a:rPr lang="tr-TR" sz="1500" dirty="0"/>
              <a:t> </a:t>
            </a:r>
            <a:r>
              <a:rPr lang="tr-TR" sz="1500" dirty="0" err="1"/>
              <a:t>level</a:t>
            </a:r>
            <a:r>
              <a:rPr lang="tr-TR" sz="1500" dirty="0"/>
              <a:t> </a:t>
            </a:r>
            <a:r>
              <a:rPr lang="tr-TR" sz="1500" dirty="0" err="1"/>
              <a:t>monitoring</a:t>
            </a:r>
            <a:r>
              <a:rPr lang="tr-TR" sz="1500" dirty="0"/>
              <a:t> for </a:t>
            </a:r>
            <a:r>
              <a:rPr lang="tr-TR" sz="1500" dirty="0" err="1"/>
              <a:t>tsunamis</a:t>
            </a:r>
            <a:r>
              <a:rPr lang="tr-TR" sz="1500" dirty="0"/>
              <a:t>. </a:t>
            </a:r>
            <a:endParaRPr lang="en-US" sz="1500" dirty="0" smtClean="0"/>
          </a:p>
          <a:p>
            <a:endParaRPr lang="en-US" sz="1500" dirty="0" smtClean="0"/>
          </a:p>
          <a:p>
            <a:r>
              <a:rPr lang="tr-TR" sz="1500" dirty="0" err="1" smtClean="0"/>
              <a:t>These</a:t>
            </a:r>
            <a:r>
              <a:rPr lang="tr-TR" sz="1500" dirty="0" smtClean="0"/>
              <a:t> </a:t>
            </a:r>
            <a:r>
              <a:rPr lang="tr-TR" sz="1500" dirty="0" err="1"/>
              <a:t>additional</a:t>
            </a:r>
            <a:r>
              <a:rPr lang="tr-TR" sz="1500" dirty="0"/>
              <a:t> </a:t>
            </a:r>
            <a:r>
              <a:rPr lang="tr-TR" sz="1500" dirty="0" err="1"/>
              <a:t>stations</a:t>
            </a:r>
            <a:r>
              <a:rPr lang="tr-TR" sz="1500" dirty="0"/>
              <a:t> </a:t>
            </a:r>
            <a:r>
              <a:rPr lang="tr-TR" sz="1500" dirty="0" err="1"/>
              <a:t>will</a:t>
            </a:r>
            <a:r>
              <a:rPr lang="tr-TR" sz="1500" dirty="0"/>
              <a:t> </a:t>
            </a:r>
            <a:r>
              <a:rPr lang="tr-TR" sz="1500" dirty="0" err="1"/>
              <a:t>increase</a:t>
            </a:r>
            <a:r>
              <a:rPr lang="tr-TR" sz="1500" dirty="0"/>
              <a:t>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SiAM</a:t>
            </a:r>
            <a:r>
              <a:rPr lang="tr-TR" sz="1500" dirty="0"/>
              <a:t> Network </a:t>
            </a:r>
            <a:r>
              <a:rPr lang="tr-TR" sz="1500" dirty="0" err="1"/>
              <a:t>up</a:t>
            </a:r>
            <a:r>
              <a:rPr lang="tr-TR" sz="1500" dirty="0"/>
              <a:t> </a:t>
            </a:r>
            <a:r>
              <a:rPr lang="tr-TR" sz="1500" dirty="0" err="1"/>
              <a:t>to</a:t>
            </a:r>
            <a:r>
              <a:rPr lang="tr-TR" sz="1500" dirty="0"/>
              <a:t> 10 </a:t>
            </a:r>
            <a:r>
              <a:rPr lang="tr-TR" sz="1500" dirty="0" err="1"/>
              <a:t>stations</a:t>
            </a:r>
            <a:r>
              <a:rPr lang="tr-TR" sz="1500" dirty="0"/>
              <a:t>.</a:t>
            </a:r>
          </a:p>
          <a:p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locations</a:t>
            </a:r>
            <a:r>
              <a:rPr lang="tr-TR" sz="1500" dirty="0"/>
              <a:t> of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new</a:t>
            </a:r>
            <a:r>
              <a:rPr lang="tr-TR" sz="1500" dirty="0"/>
              <a:t> </a:t>
            </a:r>
            <a:r>
              <a:rPr lang="tr-TR" sz="1500" dirty="0" err="1"/>
              <a:t>stations</a:t>
            </a:r>
            <a:r>
              <a:rPr lang="tr-TR" sz="1500" dirty="0"/>
              <a:t> </a:t>
            </a:r>
            <a:r>
              <a:rPr lang="tr-TR" sz="1500" dirty="0" err="1"/>
              <a:t>will</a:t>
            </a:r>
            <a:r>
              <a:rPr lang="tr-TR" sz="1500" dirty="0"/>
              <a:t> </a:t>
            </a:r>
            <a:r>
              <a:rPr lang="tr-TR" sz="1500" dirty="0" smtClean="0"/>
              <a:t>be:</a:t>
            </a:r>
            <a:endParaRPr lang="en-US" sz="1500" dirty="0" smtClean="0"/>
          </a:p>
          <a:p>
            <a:endParaRPr lang="tr-TR" sz="1500" dirty="0"/>
          </a:p>
          <a:p>
            <a:pPr lvl="0" fontAlgn="base"/>
            <a:r>
              <a:rPr lang="tr-TR" sz="1500" dirty="0"/>
              <a:t>Lipari-</a:t>
            </a:r>
            <a:r>
              <a:rPr lang="tr-TR" sz="1500" dirty="0" err="1"/>
              <a:t>Porticello</a:t>
            </a:r>
            <a:r>
              <a:rPr lang="tr-TR" sz="1500" dirty="0"/>
              <a:t> (LP - </a:t>
            </a:r>
            <a:r>
              <a:rPr lang="tr-TR" sz="1500" dirty="0" err="1"/>
              <a:t>Aeolian</a:t>
            </a:r>
            <a:r>
              <a:rPr lang="tr-TR" sz="1500" dirty="0"/>
              <a:t> </a:t>
            </a:r>
            <a:r>
              <a:rPr lang="tr-TR" sz="1500" dirty="0" err="1"/>
              <a:t>Islands</a:t>
            </a:r>
            <a:r>
              <a:rPr lang="tr-TR" sz="1500" dirty="0"/>
              <a:t> - </a:t>
            </a:r>
            <a:r>
              <a:rPr lang="tr-TR" sz="1500" dirty="0" err="1"/>
              <a:t>Sicily</a:t>
            </a:r>
            <a:r>
              <a:rPr lang="tr-TR" sz="1500" dirty="0"/>
              <a:t>);</a:t>
            </a:r>
          </a:p>
          <a:p>
            <a:pPr lvl="0" fontAlgn="base"/>
            <a:r>
              <a:rPr lang="tr-TR" sz="1500" dirty="0" err="1"/>
              <a:t>Scilla-Calabria</a:t>
            </a:r>
            <a:r>
              <a:rPr lang="tr-TR" sz="1500" dirty="0"/>
              <a:t> (SC - </a:t>
            </a:r>
            <a:r>
              <a:rPr lang="tr-TR" sz="1500" dirty="0" err="1"/>
              <a:t>Southern</a:t>
            </a:r>
            <a:r>
              <a:rPr lang="tr-TR" sz="1500" dirty="0"/>
              <a:t> </a:t>
            </a:r>
            <a:r>
              <a:rPr lang="tr-TR" sz="1500" dirty="0" err="1"/>
              <a:t>Italy</a:t>
            </a:r>
            <a:r>
              <a:rPr lang="tr-TR" sz="1500" dirty="0"/>
              <a:t>, </a:t>
            </a:r>
            <a:r>
              <a:rPr lang="tr-TR" sz="1500" dirty="0" err="1"/>
              <a:t>Tyrrhenian</a:t>
            </a:r>
            <a:r>
              <a:rPr lang="tr-TR" sz="1500" dirty="0"/>
              <a:t> </a:t>
            </a:r>
            <a:r>
              <a:rPr lang="tr-TR" sz="1500" dirty="0" err="1"/>
              <a:t>coast</a:t>
            </a:r>
            <a:r>
              <a:rPr lang="tr-TR" sz="1500" dirty="0"/>
              <a:t>)</a:t>
            </a:r>
          </a:p>
          <a:p>
            <a:pPr lvl="0" fontAlgn="base"/>
            <a:r>
              <a:rPr lang="tr-TR" sz="1500" dirty="0" err="1"/>
              <a:t>Corigliano</a:t>
            </a:r>
            <a:r>
              <a:rPr lang="tr-TR" sz="1500" dirty="0"/>
              <a:t> </a:t>
            </a:r>
            <a:r>
              <a:rPr lang="tr-TR" sz="1500" dirty="0" err="1"/>
              <a:t>Calabro</a:t>
            </a:r>
            <a:r>
              <a:rPr lang="tr-TR" sz="1500" dirty="0"/>
              <a:t> ( CC - </a:t>
            </a:r>
            <a:r>
              <a:rPr lang="tr-TR" sz="1500" dirty="0" err="1"/>
              <a:t>Southern</a:t>
            </a:r>
            <a:r>
              <a:rPr lang="tr-TR" sz="1500" dirty="0"/>
              <a:t> </a:t>
            </a:r>
            <a:r>
              <a:rPr lang="tr-TR" sz="1500" dirty="0" err="1"/>
              <a:t>Italy</a:t>
            </a:r>
            <a:r>
              <a:rPr lang="tr-TR" sz="1500" dirty="0"/>
              <a:t>, </a:t>
            </a:r>
            <a:r>
              <a:rPr lang="tr-TR" sz="1500" dirty="0" err="1"/>
              <a:t>facing</a:t>
            </a:r>
            <a:r>
              <a:rPr lang="tr-TR" sz="1500" dirty="0"/>
              <a:t>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Ionian</a:t>
            </a:r>
            <a:r>
              <a:rPr lang="tr-TR" sz="1500" dirty="0"/>
              <a:t> </a:t>
            </a:r>
            <a:r>
              <a:rPr lang="tr-TR" sz="1500" dirty="0" err="1"/>
              <a:t>Sea</a:t>
            </a:r>
            <a:r>
              <a:rPr lang="tr-TR" sz="1500" dirty="0" smtClean="0"/>
              <a:t>).</a:t>
            </a:r>
            <a:endParaRPr lang="en-US" b="1" i="1" dirty="0">
              <a:solidFill>
                <a:srgbClr val="002060"/>
              </a:solidFill>
            </a:endParaRPr>
          </a:p>
          <a:p>
            <a:endParaRPr lang="tr-TR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96390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>
                <a:solidFill>
                  <a:srgbClr val="002060"/>
                </a:solidFill>
              </a:rPr>
              <a:t>WG2&amp;WG3 – Seismic, Geophysical &amp; Sea Level Measurements	                  				                            IOC-UNESCO ICG/NEAMTWS, 27-29 November </a:t>
            </a:r>
            <a:r>
              <a:rPr lang="en-US" sz="1100" b="1" i="1" dirty="0">
                <a:solidFill>
                  <a:srgbClr val="002060"/>
                </a:solidFill>
              </a:rPr>
              <a:t>2024, </a:t>
            </a:r>
            <a:r>
              <a:rPr lang="en-US" sz="1100" b="1" i="1" dirty="0" smtClean="0">
                <a:solidFill>
                  <a:srgbClr val="002060"/>
                </a:solidFill>
              </a:rPr>
              <a:t>Paris, France</a:t>
            </a:r>
            <a:endParaRPr lang="tr-TR" sz="1100" b="1" i="1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8290" t="6280" r="70777" b="13343"/>
          <a:stretch/>
        </p:blipFill>
        <p:spPr>
          <a:xfrm>
            <a:off x="11075376" y="6899"/>
            <a:ext cx="1116624" cy="697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990" t="9907" r="12038" b="10466"/>
          <a:stretch/>
        </p:blipFill>
        <p:spPr>
          <a:xfrm>
            <a:off x="6410283" y="1598906"/>
            <a:ext cx="5676561" cy="410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7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75449" y="473415"/>
            <a:ext cx="334392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UPDATES FROM MEMBER STATES</a:t>
            </a:r>
          </a:p>
          <a:p>
            <a:endParaRPr lang="en-US" b="1" i="1" dirty="0" smtClean="0">
              <a:solidFill>
                <a:srgbClr val="002060"/>
              </a:solidFill>
            </a:endParaRPr>
          </a:p>
          <a:p>
            <a:endParaRPr lang="en-US" b="1" i="1" dirty="0" smtClean="0">
              <a:solidFill>
                <a:srgbClr val="002060"/>
              </a:solidFill>
            </a:endParaRPr>
          </a:p>
          <a:p>
            <a:r>
              <a:rPr lang="en-US" b="1" i="1" dirty="0" smtClean="0">
                <a:solidFill>
                  <a:srgbClr val="002060"/>
                </a:solidFill>
              </a:rPr>
              <a:t>ROMANIA</a:t>
            </a:r>
          </a:p>
          <a:p>
            <a:endParaRPr lang="en-US" b="1" i="1" dirty="0">
              <a:solidFill>
                <a:srgbClr val="002060"/>
              </a:solidFill>
            </a:endParaRPr>
          </a:p>
          <a:p>
            <a:endParaRPr lang="en-US" b="1" i="1" dirty="0" smtClean="0">
              <a:solidFill>
                <a:srgbClr val="002060"/>
              </a:solidFill>
            </a:endParaRPr>
          </a:p>
          <a:p>
            <a:endParaRPr lang="en-US" b="1" i="1" dirty="0">
              <a:solidFill>
                <a:srgbClr val="002060"/>
              </a:solidFill>
            </a:endParaRPr>
          </a:p>
          <a:p>
            <a:r>
              <a:rPr lang="tr-TR" dirty="0"/>
              <a:t>3 </a:t>
            </a:r>
            <a:r>
              <a:rPr lang="tr-TR" dirty="0" err="1"/>
              <a:t>sea</a:t>
            </a:r>
            <a:r>
              <a:rPr lang="tr-TR" dirty="0"/>
              <a:t> </a:t>
            </a:r>
            <a:r>
              <a:rPr lang="tr-TR" dirty="0" err="1"/>
              <a:t>level</a:t>
            </a:r>
            <a:r>
              <a:rPr lang="tr-TR" dirty="0"/>
              <a:t> </a:t>
            </a:r>
            <a:r>
              <a:rPr lang="tr-TR" dirty="0" err="1"/>
              <a:t>gauges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6 </a:t>
            </a:r>
            <a:r>
              <a:rPr lang="tr-TR" dirty="0" err="1"/>
              <a:t>buoys</a:t>
            </a:r>
            <a:r>
              <a:rPr lang="tr-TR" dirty="0"/>
              <a:t> </a:t>
            </a:r>
            <a:endParaRPr lang="en-US" dirty="0" smtClean="0"/>
          </a:p>
          <a:p>
            <a:r>
              <a:rPr lang="tr-TR" dirty="0" smtClean="0"/>
              <a:t>(</a:t>
            </a:r>
            <a:r>
              <a:rPr lang="tr-TR" dirty="0" err="1"/>
              <a:t>belonging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GEOECOMAR)</a:t>
            </a:r>
            <a:endParaRPr lang="en-US" b="1" i="1" dirty="0" smtClean="0">
              <a:solidFill>
                <a:srgbClr val="002060"/>
              </a:solidFill>
            </a:endParaRPr>
          </a:p>
          <a:p>
            <a:endParaRPr lang="tr-TR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96390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>
                <a:solidFill>
                  <a:srgbClr val="002060"/>
                </a:solidFill>
              </a:rPr>
              <a:t>WG2&amp;WG3 – Seismic, Geophysical &amp; Sea Level Measurements	                  				                            IOC-UNESCO ICG/NEAMTWS, 27-29 November </a:t>
            </a:r>
            <a:r>
              <a:rPr lang="en-US" sz="1100" b="1" i="1" dirty="0">
                <a:solidFill>
                  <a:srgbClr val="002060"/>
                </a:solidFill>
              </a:rPr>
              <a:t>2024, </a:t>
            </a:r>
            <a:r>
              <a:rPr lang="en-US" sz="1100" b="1" i="1" dirty="0" smtClean="0">
                <a:solidFill>
                  <a:srgbClr val="002060"/>
                </a:solidFill>
              </a:rPr>
              <a:t>Paris, France</a:t>
            </a:r>
            <a:endParaRPr lang="tr-TR" sz="1100" b="1" i="1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8290" t="6280" r="70777" b="13343"/>
          <a:stretch/>
        </p:blipFill>
        <p:spPr>
          <a:xfrm>
            <a:off x="11075376" y="6899"/>
            <a:ext cx="1116624" cy="6972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r="10885"/>
          <a:stretch/>
        </p:blipFill>
        <p:spPr>
          <a:xfrm>
            <a:off x="5081347" y="1035637"/>
            <a:ext cx="6747883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82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4673" y="704109"/>
            <a:ext cx="1164537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UPDATES FROM MEMBER STATES</a:t>
            </a:r>
          </a:p>
          <a:p>
            <a:endParaRPr lang="en-US" b="1" i="1" dirty="0" smtClean="0">
              <a:solidFill>
                <a:srgbClr val="002060"/>
              </a:solidFill>
            </a:endParaRPr>
          </a:p>
          <a:p>
            <a:endParaRPr lang="en-US" b="1" i="1" dirty="0" smtClean="0">
              <a:solidFill>
                <a:srgbClr val="002060"/>
              </a:solidFill>
            </a:endParaRPr>
          </a:p>
          <a:p>
            <a:r>
              <a:rPr lang="en-US" b="1" i="1" dirty="0" smtClean="0">
                <a:solidFill>
                  <a:srgbClr val="002060"/>
                </a:solidFill>
              </a:rPr>
              <a:t>PORTUGAL</a:t>
            </a:r>
          </a:p>
          <a:p>
            <a:endParaRPr lang="en-US" b="1" i="1" dirty="0" smtClean="0">
              <a:solidFill>
                <a:srgbClr val="002060"/>
              </a:solidFill>
            </a:endParaRPr>
          </a:p>
          <a:p>
            <a:endParaRPr lang="en-US" b="1" i="1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tr-TR" sz="1500" dirty="0" err="1" smtClean="0"/>
              <a:t>The</a:t>
            </a:r>
            <a:r>
              <a:rPr lang="tr-TR" sz="1500" dirty="0" smtClean="0"/>
              <a:t> </a:t>
            </a:r>
            <a:r>
              <a:rPr lang="tr-TR" sz="1500" dirty="0" err="1"/>
              <a:t>contract</a:t>
            </a:r>
            <a:r>
              <a:rPr lang="tr-TR" sz="1500" dirty="0"/>
              <a:t> for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supply</a:t>
            </a:r>
            <a:r>
              <a:rPr lang="tr-TR" sz="1500" dirty="0"/>
              <a:t> of </a:t>
            </a:r>
            <a:r>
              <a:rPr lang="tr-TR" sz="1500" dirty="0" err="1"/>
              <a:t>the</a:t>
            </a:r>
            <a:r>
              <a:rPr lang="tr-TR" sz="1500" dirty="0"/>
              <a:t> ATLANTIC SMART CAM, </a:t>
            </a:r>
            <a:r>
              <a:rPr lang="tr-TR" sz="1500" dirty="0" err="1"/>
              <a:t>between</a:t>
            </a:r>
            <a:r>
              <a:rPr lang="tr-TR" sz="1500" dirty="0"/>
              <a:t>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Portuguese</a:t>
            </a:r>
            <a:r>
              <a:rPr lang="tr-TR" sz="1500" dirty="0"/>
              <a:t> </a:t>
            </a:r>
            <a:r>
              <a:rPr lang="tr-TR" sz="1500" dirty="0" err="1"/>
              <a:t>State</a:t>
            </a:r>
            <a:r>
              <a:rPr lang="tr-TR" sz="1500" dirty="0"/>
              <a:t> </a:t>
            </a:r>
            <a:r>
              <a:rPr lang="tr-TR" sz="1500" dirty="0" err="1"/>
              <a:t>and</a:t>
            </a:r>
            <a:r>
              <a:rPr lang="tr-TR" sz="1500" dirty="0"/>
              <a:t> </a:t>
            </a:r>
            <a:r>
              <a:rPr lang="tr-TR" sz="1500" dirty="0" err="1"/>
              <a:t>Alcatel</a:t>
            </a:r>
            <a:r>
              <a:rPr lang="tr-TR" sz="1500" dirty="0"/>
              <a:t> </a:t>
            </a:r>
            <a:r>
              <a:rPr lang="tr-TR" sz="1500" dirty="0" err="1"/>
              <a:t>Submarine</a:t>
            </a:r>
            <a:r>
              <a:rPr lang="tr-TR" sz="1500" dirty="0"/>
              <a:t> Networks (ASN), </a:t>
            </a:r>
            <a:endParaRPr lang="en-US" sz="1500" dirty="0" smtClean="0"/>
          </a:p>
          <a:p>
            <a:r>
              <a:rPr lang="tr-TR" sz="1500" dirty="0" err="1" smtClean="0"/>
              <a:t>was</a:t>
            </a:r>
            <a:r>
              <a:rPr lang="tr-TR" sz="1500" dirty="0" smtClean="0"/>
              <a:t> </a:t>
            </a:r>
            <a:r>
              <a:rPr lang="tr-TR" sz="1500" dirty="0" err="1"/>
              <a:t>signed</a:t>
            </a:r>
            <a:r>
              <a:rPr lang="tr-TR" sz="1500" dirty="0"/>
              <a:t> in </a:t>
            </a:r>
            <a:r>
              <a:rPr lang="tr-TR" sz="1500" dirty="0" err="1"/>
              <a:t>March</a:t>
            </a:r>
            <a:r>
              <a:rPr lang="tr-TR" sz="1500" dirty="0"/>
              <a:t> 2024. </a:t>
            </a:r>
          </a:p>
          <a:p>
            <a:pPr marL="285750" indent="-285750">
              <a:buFontTx/>
              <a:buChar char="-"/>
            </a:pPr>
            <a:r>
              <a:rPr lang="tr-TR" sz="1500" dirty="0" err="1" smtClean="0"/>
              <a:t>The</a:t>
            </a:r>
            <a:r>
              <a:rPr lang="tr-TR" sz="1500" dirty="0" smtClean="0"/>
              <a:t> </a:t>
            </a:r>
            <a:r>
              <a:rPr lang="tr-TR" sz="1500" dirty="0" err="1"/>
              <a:t>project</a:t>
            </a:r>
            <a:r>
              <a:rPr lang="tr-TR" sz="1500" dirty="0"/>
              <a:t> is </a:t>
            </a:r>
            <a:r>
              <a:rPr lang="tr-TR" sz="1500" dirty="0" err="1"/>
              <a:t>under</a:t>
            </a:r>
            <a:r>
              <a:rPr lang="tr-TR" sz="1500" dirty="0"/>
              <a:t>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responsibility</a:t>
            </a:r>
            <a:r>
              <a:rPr lang="tr-TR" sz="1500" dirty="0"/>
              <a:t> of IP TELECOM, a </a:t>
            </a:r>
            <a:r>
              <a:rPr lang="tr-TR" sz="1500" dirty="0" err="1"/>
              <a:t>public</a:t>
            </a:r>
            <a:r>
              <a:rPr lang="tr-TR" sz="1500" dirty="0"/>
              <a:t> </a:t>
            </a:r>
            <a:r>
              <a:rPr lang="tr-TR" sz="1500" dirty="0" err="1"/>
              <a:t>company</a:t>
            </a:r>
            <a:r>
              <a:rPr lang="tr-TR" sz="1500" dirty="0" smtClean="0"/>
              <a:t>.</a:t>
            </a:r>
            <a:endParaRPr lang="tr-TR" sz="1500" dirty="0"/>
          </a:p>
          <a:p>
            <a:pPr marL="285750" indent="-285750">
              <a:buFontTx/>
              <a:buChar char="-"/>
            </a:pPr>
            <a:r>
              <a:rPr lang="tr-TR" sz="1500" dirty="0" err="1" smtClean="0"/>
              <a:t>Atlantic</a:t>
            </a:r>
            <a:r>
              <a:rPr lang="tr-TR" sz="1500" dirty="0" smtClean="0"/>
              <a:t> </a:t>
            </a:r>
            <a:r>
              <a:rPr lang="tr-TR" sz="1500" dirty="0"/>
              <a:t>SMART CAM </a:t>
            </a:r>
            <a:r>
              <a:rPr lang="tr-TR" sz="1500" dirty="0" err="1"/>
              <a:t>will</a:t>
            </a:r>
            <a:r>
              <a:rPr lang="tr-TR" sz="1500" dirty="0"/>
              <a:t> </a:t>
            </a:r>
            <a:r>
              <a:rPr lang="tr-TR" sz="1500" dirty="0" err="1"/>
              <a:t>consist</a:t>
            </a:r>
            <a:r>
              <a:rPr lang="tr-TR" sz="1500" dirty="0"/>
              <a:t> of a ring of </a:t>
            </a:r>
            <a:r>
              <a:rPr lang="tr-TR" sz="1500" dirty="0" err="1"/>
              <a:t>submarine</a:t>
            </a:r>
            <a:r>
              <a:rPr lang="tr-TR" sz="1500" dirty="0"/>
              <a:t> </a:t>
            </a:r>
            <a:r>
              <a:rPr lang="tr-TR" sz="1500" dirty="0" err="1"/>
              <a:t>cables</a:t>
            </a:r>
            <a:r>
              <a:rPr lang="tr-TR" sz="1500" dirty="0"/>
              <a:t>, </a:t>
            </a:r>
            <a:r>
              <a:rPr lang="tr-TR" sz="1500" dirty="0" err="1"/>
              <a:t>connecting</a:t>
            </a:r>
            <a:r>
              <a:rPr lang="tr-TR" sz="1500" dirty="0"/>
              <a:t> </a:t>
            </a:r>
            <a:r>
              <a:rPr lang="tr-TR" sz="1500" dirty="0" err="1"/>
              <a:t>Portugal</a:t>
            </a:r>
            <a:r>
              <a:rPr lang="tr-TR" sz="1500" dirty="0"/>
              <a:t> </a:t>
            </a:r>
            <a:r>
              <a:rPr lang="tr-TR" sz="1500" dirty="0" err="1"/>
              <a:t>mainland</a:t>
            </a:r>
            <a:r>
              <a:rPr lang="tr-TR" sz="1500" dirty="0"/>
              <a:t>, </a:t>
            </a:r>
            <a:r>
              <a:rPr lang="tr-TR" sz="1500" dirty="0" err="1"/>
              <a:t>Azores</a:t>
            </a:r>
            <a:r>
              <a:rPr lang="tr-TR" sz="1500" dirty="0"/>
              <a:t> </a:t>
            </a:r>
            <a:r>
              <a:rPr lang="tr-TR" sz="1500" dirty="0" err="1"/>
              <a:t>and</a:t>
            </a:r>
            <a:r>
              <a:rPr lang="tr-TR" sz="1500" dirty="0"/>
              <a:t> </a:t>
            </a:r>
            <a:r>
              <a:rPr lang="tr-TR" sz="1500" dirty="0" err="1"/>
              <a:t>Madeira</a:t>
            </a:r>
            <a:r>
              <a:rPr lang="tr-TR" sz="1500" dirty="0"/>
              <a:t> </a:t>
            </a:r>
            <a:r>
              <a:rPr lang="tr-TR" sz="1500" dirty="0" err="1"/>
              <a:t>islands</a:t>
            </a:r>
            <a:r>
              <a:rPr lang="tr-TR" sz="1500" dirty="0"/>
              <a:t>, </a:t>
            </a:r>
            <a:r>
              <a:rPr lang="tr-TR" sz="1500" dirty="0" err="1"/>
              <a:t>representing</a:t>
            </a:r>
            <a:r>
              <a:rPr lang="tr-TR" sz="1500" dirty="0"/>
              <a:t> </a:t>
            </a:r>
            <a:r>
              <a:rPr lang="tr-TR" sz="1500" dirty="0" err="1"/>
              <a:t>around</a:t>
            </a:r>
            <a:r>
              <a:rPr lang="tr-TR" sz="1500" dirty="0"/>
              <a:t> </a:t>
            </a:r>
            <a:endParaRPr lang="en-US" sz="1500" dirty="0" smtClean="0"/>
          </a:p>
          <a:p>
            <a:r>
              <a:rPr lang="tr-TR" sz="1500" dirty="0" smtClean="0"/>
              <a:t>3500km </a:t>
            </a:r>
            <a:r>
              <a:rPr lang="tr-TR" sz="1500" dirty="0"/>
              <a:t>of </a:t>
            </a:r>
            <a:r>
              <a:rPr lang="tr-TR" sz="1500" dirty="0" err="1"/>
              <a:t>cable</a:t>
            </a:r>
            <a:r>
              <a:rPr lang="tr-TR" sz="1500" dirty="0"/>
              <a:t> </a:t>
            </a:r>
            <a:r>
              <a:rPr lang="tr-TR" sz="1500" dirty="0" err="1"/>
              <a:t>that</a:t>
            </a:r>
            <a:r>
              <a:rPr lang="tr-TR" sz="1500" dirty="0"/>
              <a:t> </a:t>
            </a:r>
            <a:r>
              <a:rPr lang="tr-TR" sz="1500" dirty="0" err="1"/>
              <a:t>will</a:t>
            </a:r>
            <a:r>
              <a:rPr lang="tr-TR" sz="1500" dirty="0"/>
              <a:t> be </a:t>
            </a:r>
            <a:r>
              <a:rPr lang="tr-TR" sz="1500" dirty="0" err="1"/>
              <a:t>equipped</a:t>
            </a:r>
            <a:r>
              <a:rPr lang="tr-TR" sz="1500" dirty="0"/>
              <a:t> </a:t>
            </a:r>
            <a:r>
              <a:rPr lang="tr-TR" sz="1500" dirty="0" err="1"/>
              <a:t>with</a:t>
            </a:r>
            <a:r>
              <a:rPr lang="tr-TR" sz="1500" dirty="0"/>
              <a:t> </a:t>
            </a:r>
            <a:r>
              <a:rPr lang="tr-TR" sz="1500" dirty="0" err="1"/>
              <a:t>sensors</a:t>
            </a:r>
            <a:r>
              <a:rPr lang="tr-TR" sz="1500" dirty="0"/>
              <a:t>, </a:t>
            </a:r>
            <a:r>
              <a:rPr lang="tr-TR" sz="1500" dirty="0" err="1"/>
              <a:t>accomplishing</a:t>
            </a:r>
            <a:r>
              <a:rPr lang="tr-TR" sz="1500" dirty="0"/>
              <a:t> a </a:t>
            </a:r>
            <a:r>
              <a:rPr lang="tr-TR" sz="1500" dirty="0" err="1"/>
              <a:t>double</a:t>
            </a:r>
            <a:r>
              <a:rPr lang="tr-TR" sz="1500" dirty="0"/>
              <a:t> </a:t>
            </a:r>
            <a:r>
              <a:rPr lang="tr-TR" sz="1500" dirty="0" err="1"/>
              <a:t>purpose</a:t>
            </a:r>
            <a:r>
              <a:rPr lang="tr-TR" sz="1500" dirty="0"/>
              <a:t> of </a:t>
            </a:r>
            <a:r>
              <a:rPr lang="tr-TR" sz="1500" dirty="0" err="1"/>
              <a:t>telecommunications</a:t>
            </a:r>
            <a:r>
              <a:rPr lang="tr-TR" sz="1500" dirty="0"/>
              <a:t> </a:t>
            </a:r>
            <a:r>
              <a:rPr lang="tr-TR" sz="1500" dirty="0" err="1"/>
              <a:t>and</a:t>
            </a:r>
            <a:r>
              <a:rPr lang="tr-TR" sz="1500" dirty="0"/>
              <a:t> </a:t>
            </a:r>
            <a:r>
              <a:rPr lang="tr-TR" sz="1500" dirty="0" err="1"/>
              <a:t>sensing</a:t>
            </a:r>
            <a:r>
              <a:rPr lang="tr-TR" sz="1500" dirty="0"/>
              <a:t>.</a:t>
            </a:r>
          </a:p>
          <a:p>
            <a:r>
              <a:rPr lang="tr-TR" sz="1500" dirty="0"/>
              <a:t>- IPMA is </a:t>
            </a:r>
            <a:r>
              <a:rPr lang="tr-TR" sz="1500" dirty="0" err="1"/>
              <a:t>providing</a:t>
            </a:r>
            <a:r>
              <a:rPr lang="tr-TR" sz="1500" dirty="0"/>
              <a:t> </a:t>
            </a:r>
            <a:r>
              <a:rPr lang="tr-TR" sz="1500" dirty="0" err="1"/>
              <a:t>support</a:t>
            </a:r>
            <a:r>
              <a:rPr lang="tr-TR" sz="1500" dirty="0"/>
              <a:t> </a:t>
            </a:r>
            <a:r>
              <a:rPr lang="tr-TR" sz="1500" dirty="0" err="1"/>
              <a:t>to</a:t>
            </a:r>
            <a:r>
              <a:rPr lang="tr-TR" sz="1500" dirty="0"/>
              <a:t> IP TELECOM on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observer</a:t>
            </a:r>
            <a:r>
              <a:rPr lang="tr-TR" sz="1500" dirty="0"/>
              <a:t> </a:t>
            </a:r>
            <a:r>
              <a:rPr lang="tr-TR" sz="1500" dirty="0" err="1"/>
              <a:t>component</a:t>
            </a:r>
            <a:r>
              <a:rPr lang="tr-TR" sz="1500" dirty="0"/>
              <a:t> of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system</a:t>
            </a:r>
            <a:r>
              <a:rPr lang="tr-TR" sz="1500" dirty="0"/>
              <a:t>.</a:t>
            </a:r>
          </a:p>
          <a:p>
            <a:r>
              <a:rPr lang="tr-TR" sz="1500" dirty="0"/>
              <a:t>-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infrastructure</a:t>
            </a:r>
            <a:r>
              <a:rPr lang="tr-TR" sz="1500" dirty="0"/>
              <a:t> </a:t>
            </a:r>
            <a:r>
              <a:rPr lang="tr-TR" sz="1500" dirty="0" err="1"/>
              <a:t>should</a:t>
            </a:r>
            <a:r>
              <a:rPr lang="tr-TR" sz="1500" dirty="0"/>
              <a:t> be </a:t>
            </a:r>
            <a:r>
              <a:rPr lang="tr-TR" sz="1500" dirty="0" err="1"/>
              <a:t>fully</a:t>
            </a:r>
            <a:r>
              <a:rPr lang="tr-TR" sz="1500" dirty="0"/>
              <a:t> </a:t>
            </a:r>
            <a:r>
              <a:rPr lang="tr-TR" sz="1500" dirty="0" err="1"/>
              <a:t>implemented</a:t>
            </a:r>
            <a:r>
              <a:rPr lang="tr-TR" sz="1500" dirty="0"/>
              <a:t> </a:t>
            </a:r>
            <a:r>
              <a:rPr lang="tr-TR" sz="1500" dirty="0" err="1"/>
              <a:t>by</a:t>
            </a:r>
            <a:r>
              <a:rPr lang="tr-TR" sz="1500" dirty="0"/>
              <a:t>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end</a:t>
            </a:r>
            <a:r>
              <a:rPr lang="tr-TR" sz="1500" dirty="0"/>
              <a:t> of 2026.</a:t>
            </a:r>
          </a:p>
          <a:p>
            <a:r>
              <a:rPr lang="tr-TR" sz="1500" dirty="0"/>
              <a:t>- </a:t>
            </a:r>
            <a:r>
              <a:rPr lang="tr-TR" sz="1500" dirty="0" err="1"/>
              <a:t>There</a:t>
            </a:r>
            <a:r>
              <a:rPr lang="tr-TR" sz="1500" dirty="0"/>
              <a:t> </a:t>
            </a:r>
            <a:r>
              <a:rPr lang="tr-TR" sz="1500" dirty="0" err="1"/>
              <a:t>will</a:t>
            </a:r>
            <a:r>
              <a:rPr lang="tr-TR" sz="1500" dirty="0"/>
              <a:t> be 20 </a:t>
            </a:r>
            <a:r>
              <a:rPr lang="tr-TR" sz="1500" dirty="0" err="1"/>
              <a:t>nodes</a:t>
            </a:r>
            <a:r>
              <a:rPr lang="tr-TR" sz="1500" dirty="0"/>
              <a:t> </a:t>
            </a:r>
            <a:r>
              <a:rPr lang="tr-TR" sz="1500" dirty="0" err="1"/>
              <a:t>equipped</a:t>
            </a:r>
            <a:r>
              <a:rPr lang="tr-TR" sz="1500" dirty="0"/>
              <a:t> </a:t>
            </a:r>
            <a:r>
              <a:rPr lang="tr-TR" sz="1500" dirty="0" err="1"/>
              <a:t>with</a:t>
            </a:r>
            <a:r>
              <a:rPr lang="tr-TR" sz="1500" dirty="0"/>
              <a:t> </a:t>
            </a:r>
            <a:r>
              <a:rPr lang="tr-TR" sz="1500" dirty="0" err="1"/>
              <a:t>ground</a:t>
            </a:r>
            <a:r>
              <a:rPr lang="tr-TR" sz="1500" dirty="0"/>
              <a:t> </a:t>
            </a:r>
            <a:r>
              <a:rPr lang="tr-TR" sz="1500" dirty="0" err="1"/>
              <a:t>motion</a:t>
            </a:r>
            <a:r>
              <a:rPr lang="tr-TR" sz="1500" dirty="0"/>
              <a:t> </a:t>
            </a:r>
            <a:r>
              <a:rPr lang="tr-TR" sz="1500" dirty="0" err="1"/>
              <a:t>sensors</a:t>
            </a:r>
            <a:r>
              <a:rPr lang="tr-TR" sz="1500" dirty="0"/>
              <a:t>, </a:t>
            </a:r>
            <a:r>
              <a:rPr lang="tr-TR" sz="1500" dirty="0" err="1"/>
              <a:t>absolute</a:t>
            </a:r>
            <a:r>
              <a:rPr lang="tr-TR" sz="1500" dirty="0"/>
              <a:t> </a:t>
            </a:r>
            <a:r>
              <a:rPr lang="tr-TR" sz="1500" dirty="0" err="1"/>
              <a:t>pressure</a:t>
            </a:r>
            <a:r>
              <a:rPr lang="tr-TR" sz="1500" dirty="0"/>
              <a:t> </a:t>
            </a:r>
            <a:r>
              <a:rPr lang="tr-TR" sz="1500" dirty="0" err="1"/>
              <a:t>and</a:t>
            </a:r>
            <a:r>
              <a:rPr lang="tr-TR" sz="1500" dirty="0"/>
              <a:t> </a:t>
            </a:r>
            <a:r>
              <a:rPr lang="tr-TR" sz="1500" dirty="0" err="1"/>
              <a:t>temperature</a:t>
            </a:r>
            <a:r>
              <a:rPr lang="tr-TR" sz="1500" dirty="0"/>
              <a:t> </a:t>
            </a:r>
            <a:r>
              <a:rPr lang="tr-TR" sz="1500" dirty="0" err="1"/>
              <a:t>sensors</a:t>
            </a:r>
            <a:r>
              <a:rPr lang="tr-TR" sz="1500" dirty="0"/>
              <a:t>.</a:t>
            </a:r>
          </a:p>
          <a:p>
            <a:r>
              <a:rPr lang="tr-TR" sz="1500" dirty="0"/>
              <a:t>-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ground</a:t>
            </a:r>
            <a:r>
              <a:rPr lang="tr-TR" sz="1500" dirty="0"/>
              <a:t> </a:t>
            </a:r>
            <a:r>
              <a:rPr lang="tr-TR" sz="1500" dirty="0" err="1"/>
              <a:t>motion</a:t>
            </a:r>
            <a:r>
              <a:rPr lang="tr-TR" sz="1500" dirty="0"/>
              <a:t> </a:t>
            </a:r>
            <a:r>
              <a:rPr lang="tr-TR" sz="1500" dirty="0" err="1"/>
              <a:t>sensors</a:t>
            </a:r>
            <a:r>
              <a:rPr lang="tr-TR" sz="1500" dirty="0"/>
              <a:t> </a:t>
            </a:r>
            <a:r>
              <a:rPr lang="tr-TR" sz="1500" dirty="0" err="1"/>
              <a:t>will</a:t>
            </a:r>
            <a:r>
              <a:rPr lang="tr-TR" sz="1500" dirty="0"/>
              <a:t> be </a:t>
            </a:r>
            <a:r>
              <a:rPr lang="tr-TR" sz="1500" dirty="0" err="1"/>
              <a:t>accelerometer</a:t>
            </a:r>
            <a:r>
              <a:rPr lang="tr-TR" sz="1500" dirty="0"/>
              <a:t> </a:t>
            </a:r>
            <a:r>
              <a:rPr lang="tr-TR" sz="1500" dirty="0" err="1"/>
              <a:t>or</a:t>
            </a:r>
            <a:r>
              <a:rPr lang="tr-TR" sz="1500" dirty="0"/>
              <a:t> </a:t>
            </a:r>
            <a:r>
              <a:rPr lang="tr-TR" sz="1500" dirty="0" err="1"/>
              <a:t>broadband</a:t>
            </a:r>
            <a:r>
              <a:rPr lang="tr-TR" sz="1500" dirty="0"/>
              <a:t> </a:t>
            </a:r>
            <a:r>
              <a:rPr lang="tr-TR" sz="1500" dirty="0" err="1"/>
              <a:t>seismometer</a:t>
            </a:r>
            <a:r>
              <a:rPr lang="tr-TR" sz="1500" dirty="0"/>
              <a:t>, </a:t>
            </a:r>
            <a:r>
              <a:rPr lang="tr-TR" sz="1500" dirty="0" err="1"/>
              <a:t>to</a:t>
            </a:r>
            <a:r>
              <a:rPr lang="tr-TR" sz="1500" dirty="0"/>
              <a:t> be </a:t>
            </a:r>
            <a:r>
              <a:rPr lang="tr-TR" sz="1500" dirty="0" err="1"/>
              <a:t>decided</a:t>
            </a:r>
            <a:r>
              <a:rPr lang="tr-TR" sz="1500" dirty="0"/>
              <a:t> </a:t>
            </a:r>
            <a:r>
              <a:rPr lang="tr-TR" sz="1500" dirty="0" err="1"/>
              <a:t>node</a:t>
            </a:r>
            <a:r>
              <a:rPr lang="tr-TR" sz="1500" dirty="0"/>
              <a:t> </a:t>
            </a:r>
            <a:r>
              <a:rPr lang="tr-TR" sz="1500" dirty="0" err="1"/>
              <a:t>by</a:t>
            </a:r>
            <a:r>
              <a:rPr lang="tr-TR" sz="1500" dirty="0"/>
              <a:t> </a:t>
            </a:r>
            <a:r>
              <a:rPr lang="tr-TR" sz="1500" dirty="0" err="1"/>
              <a:t>node</a:t>
            </a:r>
            <a:r>
              <a:rPr lang="tr-TR" sz="1500" dirty="0"/>
              <a:t> </a:t>
            </a:r>
            <a:r>
              <a:rPr lang="tr-TR" sz="1500" dirty="0" err="1"/>
              <a:t>during</a:t>
            </a:r>
            <a:r>
              <a:rPr lang="tr-TR" sz="1500" dirty="0"/>
              <a:t>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next</a:t>
            </a:r>
            <a:r>
              <a:rPr lang="tr-TR" sz="1500" dirty="0"/>
              <a:t> </a:t>
            </a:r>
            <a:r>
              <a:rPr lang="tr-TR" sz="1500" dirty="0" err="1"/>
              <a:t>months</a:t>
            </a:r>
            <a:r>
              <a:rPr lang="tr-TR" sz="1500" dirty="0"/>
              <a:t>.</a:t>
            </a:r>
          </a:p>
          <a:p>
            <a:pPr marL="285750" indent="-285750">
              <a:buFontTx/>
              <a:buChar char="-"/>
            </a:pPr>
            <a:r>
              <a:rPr lang="tr-TR" sz="1500" dirty="0" err="1" smtClean="0"/>
              <a:t>According</a:t>
            </a:r>
            <a:r>
              <a:rPr lang="tr-TR" sz="1500" dirty="0" smtClean="0"/>
              <a:t> </a:t>
            </a:r>
            <a:r>
              <a:rPr lang="tr-TR" sz="1500" dirty="0" err="1"/>
              <a:t>to</a:t>
            </a:r>
            <a:r>
              <a:rPr lang="tr-TR" sz="1500" dirty="0"/>
              <a:t> a </a:t>
            </a:r>
            <a:r>
              <a:rPr lang="tr-TR" sz="1500" dirty="0" err="1"/>
              <a:t>press</a:t>
            </a:r>
            <a:r>
              <a:rPr lang="tr-TR" sz="1500" dirty="0"/>
              <a:t> </a:t>
            </a:r>
            <a:r>
              <a:rPr lang="tr-TR" sz="1500" dirty="0" err="1"/>
              <a:t>release</a:t>
            </a:r>
            <a:r>
              <a:rPr lang="tr-TR" sz="1500" dirty="0"/>
              <a:t> </a:t>
            </a:r>
            <a:r>
              <a:rPr lang="tr-TR" sz="1500" dirty="0" err="1"/>
              <a:t>from</a:t>
            </a:r>
            <a:r>
              <a:rPr lang="tr-TR" sz="1500" dirty="0"/>
              <a:t> ASN,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ground</a:t>
            </a:r>
            <a:r>
              <a:rPr lang="tr-TR" sz="1500" dirty="0"/>
              <a:t> </a:t>
            </a:r>
            <a:r>
              <a:rPr lang="tr-TR" sz="1500" dirty="0" err="1"/>
              <a:t>motion</a:t>
            </a:r>
            <a:r>
              <a:rPr lang="tr-TR" sz="1500" dirty="0"/>
              <a:t> </a:t>
            </a:r>
            <a:r>
              <a:rPr lang="tr-TR" sz="1500" dirty="0" err="1"/>
              <a:t>sensors</a:t>
            </a:r>
            <a:r>
              <a:rPr lang="tr-TR" sz="1500" dirty="0"/>
              <a:t> </a:t>
            </a:r>
            <a:r>
              <a:rPr lang="tr-TR" sz="1500" dirty="0" err="1"/>
              <a:t>will</a:t>
            </a:r>
            <a:r>
              <a:rPr lang="tr-TR" sz="1500" dirty="0"/>
              <a:t> be </a:t>
            </a:r>
            <a:r>
              <a:rPr lang="tr-TR" sz="1500" dirty="0" err="1"/>
              <a:t>manufactured</a:t>
            </a:r>
            <a:r>
              <a:rPr lang="tr-TR" sz="1500" dirty="0"/>
              <a:t> </a:t>
            </a:r>
            <a:r>
              <a:rPr lang="tr-TR" sz="1500" dirty="0" err="1"/>
              <a:t>by</a:t>
            </a:r>
            <a:r>
              <a:rPr lang="tr-TR" sz="1500" dirty="0"/>
              <a:t> </a:t>
            </a:r>
            <a:r>
              <a:rPr lang="tr-TR" sz="1500" dirty="0" err="1" smtClean="0"/>
              <a:t>Nanometrics</a:t>
            </a:r>
            <a:endParaRPr lang="en-US" sz="1500" dirty="0" smtClean="0"/>
          </a:p>
          <a:p>
            <a:r>
              <a:rPr lang="tr-TR" sz="1500" dirty="0" smtClean="0"/>
              <a:t> </a:t>
            </a:r>
            <a:r>
              <a:rPr lang="tr-TR" sz="1500" dirty="0" err="1"/>
              <a:t>and</a:t>
            </a:r>
            <a:r>
              <a:rPr lang="tr-TR" sz="1500" dirty="0"/>
              <a:t>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pressure</a:t>
            </a:r>
            <a:r>
              <a:rPr lang="tr-TR" sz="1500" dirty="0"/>
              <a:t> </a:t>
            </a:r>
            <a:r>
              <a:rPr lang="tr-TR" sz="1500" dirty="0" err="1"/>
              <a:t>and</a:t>
            </a:r>
            <a:r>
              <a:rPr lang="tr-TR" sz="1500" dirty="0"/>
              <a:t> </a:t>
            </a:r>
            <a:r>
              <a:rPr lang="tr-TR" sz="1500" dirty="0" err="1"/>
              <a:t>temperature</a:t>
            </a:r>
            <a:r>
              <a:rPr lang="tr-TR" sz="1500" dirty="0"/>
              <a:t> </a:t>
            </a:r>
            <a:r>
              <a:rPr lang="tr-TR" sz="1500" dirty="0" err="1"/>
              <a:t>ones</a:t>
            </a:r>
            <a:r>
              <a:rPr lang="tr-TR" sz="1500" dirty="0"/>
              <a:t> </a:t>
            </a:r>
            <a:r>
              <a:rPr lang="tr-TR" sz="1500" dirty="0" err="1"/>
              <a:t>by</a:t>
            </a:r>
            <a:r>
              <a:rPr lang="tr-TR" sz="1500" dirty="0"/>
              <a:t> RBR.</a:t>
            </a:r>
          </a:p>
          <a:p>
            <a:pPr marL="285750" indent="-285750">
              <a:buFontTx/>
              <a:buChar char="-"/>
            </a:pPr>
            <a:r>
              <a:rPr lang="tr-TR" sz="1500" dirty="0" err="1" smtClean="0"/>
              <a:t>The</a:t>
            </a:r>
            <a:r>
              <a:rPr lang="tr-TR" sz="1500" dirty="0" smtClean="0"/>
              <a:t> </a:t>
            </a:r>
            <a:r>
              <a:rPr lang="tr-TR" sz="1500" dirty="0" err="1"/>
              <a:t>exact</a:t>
            </a:r>
            <a:r>
              <a:rPr lang="tr-TR" sz="1500" dirty="0"/>
              <a:t> </a:t>
            </a:r>
            <a:r>
              <a:rPr lang="tr-TR" sz="1500" dirty="0" err="1"/>
              <a:t>location</a:t>
            </a:r>
            <a:r>
              <a:rPr lang="tr-TR" sz="1500" dirty="0"/>
              <a:t> of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sensors</a:t>
            </a:r>
            <a:r>
              <a:rPr lang="tr-TR" sz="1500" dirty="0"/>
              <a:t> is not yet </a:t>
            </a:r>
            <a:r>
              <a:rPr lang="tr-TR" sz="1500" dirty="0" err="1"/>
              <a:t>decided</a:t>
            </a:r>
            <a:r>
              <a:rPr lang="tr-TR" sz="1500" dirty="0"/>
              <a:t>, but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geographic</a:t>
            </a:r>
            <a:r>
              <a:rPr lang="tr-TR" sz="1500" dirty="0"/>
              <a:t> </a:t>
            </a:r>
            <a:r>
              <a:rPr lang="tr-TR" sz="1500" dirty="0" err="1"/>
              <a:t>configuration</a:t>
            </a:r>
            <a:r>
              <a:rPr lang="tr-TR" sz="1500" dirty="0"/>
              <a:t> </a:t>
            </a:r>
            <a:r>
              <a:rPr lang="tr-TR" sz="1500" dirty="0" err="1"/>
              <a:t>will</a:t>
            </a:r>
            <a:r>
              <a:rPr lang="tr-TR" sz="1500" dirty="0"/>
              <a:t> </a:t>
            </a:r>
            <a:r>
              <a:rPr lang="tr-TR" sz="1500" dirty="0" err="1"/>
              <a:t>attend</a:t>
            </a:r>
            <a:r>
              <a:rPr lang="tr-TR" sz="1500" dirty="0"/>
              <a:t> </a:t>
            </a:r>
            <a:r>
              <a:rPr lang="tr-TR" sz="1500" dirty="0" err="1"/>
              <a:t>different</a:t>
            </a:r>
            <a:r>
              <a:rPr lang="tr-TR" sz="1500" dirty="0"/>
              <a:t> </a:t>
            </a:r>
            <a:endParaRPr lang="en-US" sz="1500" dirty="0" smtClean="0"/>
          </a:p>
          <a:p>
            <a:r>
              <a:rPr lang="tr-TR" sz="1500" dirty="0" err="1" smtClean="0"/>
              <a:t>requirements</a:t>
            </a:r>
            <a:r>
              <a:rPr lang="tr-TR" sz="1500" dirty="0"/>
              <a:t>, </a:t>
            </a:r>
            <a:r>
              <a:rPr lang="tr-TR" sz="1500" dirty="0" err="1" smtClean="0"/>
              <a:t>to</a:t>
            </a:r>
            <a:r>
              <a:rPr lang="tr-TR" sz="1500" dirty="0" smtClean="0"/>
              <a:t> </a:t>
            </a:r>
            <a:r>
              <a:rPr lang="tr-TR" sz="1500" dirty="0"/>
              <a:t>be </a:t>
            </a:r>
            <a:r>
              <a:rPr lang="tr-TR" sz="1500" dirty="0" err="1"/>
              <a:t>able</a:t>
            </a:r>
            <a:r>
              <a:rPr lang="tr-TR" sz="1500" dirty="0"/>
              <a:t> </a:t>
            </a:r>
            <a:r>
              <a:rPr lang="tr-TR" sz="1500" dirty="0" err="1"/>
              <a:t>to</a:t>
            </a:r>
            <a:r>
              <a:rPr lang="tr-TR" sz="1500" dirty="0"/>
              <a:t> </a:t>
            </a:r>
            <a:r>
              <a:rPr lang="tr-TR" sz="1500" dirty="0" err="1"/>
              <a:t>serve</a:t>
            </a:r>
            <a:r>
              <a:rPr lang="tr-TR" sz="1500" dirty="0"/>
              <a:t> </a:t>
            </a:r>
            <a:r>
              <a:rPr lang="tr-TR" sz="1500" dirty="0" err="1"/>
              <a:t>geophysical</a:t>
            </a:r>
            <a:r>
              <a:rPr lang="tr-TR" sz="1500" dirty="0"/>
              <a:t> </a:t>
            </a:r>
            <a:r>
              <a:rPr lang="tr-TR" sz="1500" dirty="0" err="1"/>
              <a:t>and</a:t>
            </a:r>
            <a:r>
              <a:rPr lang="tr-TR" sz="1500" dirty="0"/>
              <a:t> </a:t>
            </a:r>
            <a:r>
              <a:rPr lang="tr-TR" sz="1500" dirty="0" err="1"/>
              <a:t>environmental</a:t>
            </a:r>
            <a:r>
              <a:rPr lang="tr-TR" sz="1500" dirty="0"/>
              <a:t> </a:t>
            </a:r>
            <a:r>
              <a:rPr lang="tr-TR" sz="1500" dirty="0" err="1"/>
              <a:t>purposes</a:t>
            </a:r>
            <a:r>
              <a:rPr lang="tr-TR" sz="1500" dirty="0"/>
              <a:t>.</a:t>
            </a:r>
          </a:p>
          <a:p>
            <a:r>
              <a:rPr lang="tr-TR" sz="1500" dirty="0"/>
              <a:t>- IPMA </a:t>
            </a:r>
            <a:r>
              <a:rPr lang="tr-TR" sz="1500" dirty="0" err="1"/>
              <a:t>will</a:t>
            </a:r>
            <a:r>
              <a:rPr lang="tr-TR" sz="1500" dirty="0"/>
              <a:t> </a:t>
            </a:r>
            <a:r>
              <a:rPr lang="tr-TR" sz="1500" dirty="0" err="1"/>
              <a:t>receive</a:t>
            </a:r>
            <a:r>
              <a:rPr lang="tr-TR" sz="1500" dirty="0"/>
              <a:t> </a:t>
            </a:r>
            <a:r>
              <a:rPr lang="tr-TR" sz="1500" dirty="0" err="1"/>
              <a:t>the</a:t>
            </a:r>
            <a:r>
              <a:rPr lang="tr-TR" sz="1500" dirty="0"/>
              <a:t> </a:t>
            </a:r>
            <a:r>
              <a:rPr lang="tr-TR" sz="1500" dirty="0" err="1"/>
              <a:t>raw</a:t>
            </a:r>
            <a:r>
              <a:rPr lang="tr-TR" sz="1500" dirty="0"/>
              <a:t> data in </a:t>
            </a:r>
            <a:r>
              <a:rPr lang="tr-TR" sz="1500" dirty="0" err="1"/>
              <a:t>real</a:t>
            </a:r>
            <a:r>
              <a:rPr lang="tr-TR" sz="1500" dirty="0"/>
              <a:t>-time </a:t>
            </a:r>
            <a:r>
              <a:rPr lang="tr-TR" sz="1500" dirty="0" err="1"/>
              <a:t>and</a:t>
            </a:r>
            <a:r>
              <a:rPr lang="tr-TR" sz="1500" dirty="0"/>
              <a:t> </a:t>
            </a:r>
            <a:r>
              <a:rPr lang="tr-TR" sz="1500" dirty="0" err="1"/>
              <a:t>will</a:t>
            </a:r>
            <a:r>
              <a:rPr lang="tr-TR" sz="1500" dirty="0"/>
              <a:t> be </a:t>
            </a:r>
            <a:r>
              <a:rPr lang="tr-TR" sz="1500" dirty="0" err="1"/>
              <a:t>responsible</a:t>
            </a:r>
            <a:r>
              <a:rPr lang="tr-TR" sz="1500" dirty="0"/>
              <a:t> </a:t>
            </a:r>
            <a:r>
              <a:rPr lang="tr-TR" sz="1500" dirty="0" err="1"/>
              <a:t>to</a:t>
            </a:r>
            <a:r>
              <a:rPr lang="tr-TR" sz="1500" dirty="0"/>
              <a:t> </a:t>
            </a:r>
            <a:r>
              <a:rPr lang="tr-TR" sz="1500" dirty="0" err="1"/>
              <a:t>manage</a:t>
            </a:r>
            <a:r>
              <a:rPr lang="tr-TR" sz="1500" dirty="0"/>
              <a:t> it, </a:t>
            </a:r>
            <a:r>
              <a:rPr lang="tr-TR" sz="1500" dirty="0" err="1"/>
              <a:t>including</a:t>
            </a:r>
            <a:r>
              <a:rPr lang="tr-TR" sz="1500" dirty="0"/>
              <a:t> </a:t>
            </a:r>
            <a:r>
              <a:rPr lang="tr-TR" sz="1500" dirty="0" err="1"/>
              <a:t>its</a:t>
            </a:r>
            <a:r>
              <a:rPr lang="tr-TR" sz="1500" dirty="0"/>
              <a:t> </a:t>
            </a:r>
            <a:r>
              <a:rPr lang="tr-TR" sz="1500" dirty="0" err="1"/>
              <a:t>dissemination</a:t>
            </a:r>
            <a:r>
              <a:rPr lang="tr-TR" sz="1500" dirty="0"/>
              <a:t>.</a:t>
            </a:r>
          </a:p>
          <a:p>
            <a:endParaRPr lang="en-US" b="1" i="1" dirty="0" smtClean="0">
              <a:solidFill>
                <a:srgbClr val="002060"/>
              </a:solidFill>
            </a:endParaRPr>
          </a:p>
          <a:p>
            <a:endParaRPr lang="tr-TR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96390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>
                <a:solidFill>
                  <a:srgbClr val="002060"/>
                </a:solidFill>
              </a:rPr>
              <a:t>WG2&amp;WG3 – Seismic, Geophysical &amp; Sea Level Measurements	                  				                            IOC-UNESCO ICG/NEAMTWS, 27-29 November </a:t>
            </a:r>
            <a:r>
              <a:rPr lang="en-US" sz="1100" b="1" i="1" dirty="0">
                <a:solidFill>
                  <a:srgbClr val="002060"/>
                </a:solidFill>
              </a:rPr>
              <a:t>2024, </a:t>
            </a:r>
            <a:r>
              <a:rPr lang="en-US" sz="1100" b="1" i="1" dirty="0" smtClean="0">
                <a:solidFill>
                  <a:srgbClr val="002060"/>
                </a:solidFill>
              </a:rPr>
              <a:t>Paris, France</a:t>
            </a:r>
            <a:endParaRPr lang="tr-TR" sz="1100" b="1" i="1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8290" t="6280" r="70777" b="13343"/>
          <a:stretch/>
        </p:blipFill>
        <p:spPr>
          <a:xfrm>
            <a:off x="11075376" y="6899"/>
            <a:ext cx="1116624" cy="69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54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4673" y="704109"/>
            <a:ext cx="11645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UPDATES FROM MEMBER STATES</a:t>
            </a:r>
          </a:p>
          <a:p>
            <a:endParaRPr lang="en-US" b="1" i="1" dirty="0" smtClean="0">
              <a:solidFill>
                <a:srgbClr val="002060"/>
              </a:solidFill>
            </a:endParaRPr>
          </a:p>
          <a:p>
            <a:r>
              <a:rPr lang="en-US" b="1" i="1" dirty="0" smtClean="0">
                <a:solidFill>
                  <a:srgbClr val="002060"/>
                </a:solidFill>
              </a:rPr>
              <a:t>TÜRKİYE</a:t>
            </a:r>
          </a:p>
          <a:p>
            <a:endParaRPr lang="en-US" b="1" i="1" dirty="0" smtClean="0">
              <a:solidFill>
                <a:srgbClr val="002060"/>
              </a:solidFill>
            </a:endParaRPr>
          </a:p>
          <a:p>
            <a:endParaRPr lang="tr-TR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96390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>
                <a:solidFill>
                  <a:srgbClr val="002060"/>
                </a:solidFill>
              </a:rPr>
              <a:t>WG2&amp;WG3 – Seismic, Geophysical &amp; Sea Level Measurements	                  				                            IOC-UNESCO ICG/NEAMTWS, 27-29 November </a:t>
            </a:r>
            <a:r>
              <a:rPr lang="en-US" sz="1100" b="1" i="1" dirty="0">
                <a:solidFill>
                  <a:srgbClr val="002060"/>
                </a:solidFill>
              </a:rPr>
              <a:t>2024, </a:t>
            </a:r>
            <a:r>
              <a:rPr lang="en-US" sz="1100" b="1" i="1" dirty="0" smtClean="0">
                <a:solidFill>
                  <a:srgbClr val="002060"/>
                </a:solidFill>
              </a:rPr>
              <a:t>Paris, France</a:t>
            </a:r>
            <a:endParaRPr lang="tr-TR" sz="1100" b="1" i="1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8290" t="6280" r="70777" b="13343"/>
          <a:stretch/>
        </p:blipFill>
        <p:spPr>
          <a:xfrm>
            <a:off x="11075376" y="6899"/>
            <a:ext cx="1116624" cy="697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646" y="134789"/>
            <a:ext cx="7098780" cy="2836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99" y="3077531"/>
            <a:ext cx="4362637" cy="2979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36" y="3077530"/>
            <a:ext cx="4362640" cy="297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59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41134" y="68454"/>
            <a:ext cx="7750519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9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WORKING GROUP II/III :  Seismic, Geophysical &amp; Sea Level Measurements: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9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 OF ACTION for 2024</a:t>
            </a:r>
            <a:endParaRPr kumimoji="0" lang="de-DE" altLang="de-DE" sz="1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CO-CHAIRS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5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Anna von Gyldenfeldt (Federal Maritime and Hydrographic Agency / Germany), </a:t>
            </a:r>
            <a:endParaRPr kumimoji="0" lang="de-DE" altLang="de-DE" sz="15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5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Musavver</a:t>
            </a:r>
            <a:r>
              <a:rPr kumimoji="0" lang="en-US" altLang="de-DE" sz="15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Didem Cambaz (</a:t>
            </a:r>
            <a:r>
              <a:rPr kumimoji="0" lang="en-US" altLang="de-DE" sz="15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Kandilli</a:t>
            </a:r>
            <a:r>
              <a:rPr kumimoji="0" lang="en-US" altLang="de-DE" sz="15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Observatory and Earthquake Research Institute / </a:t>
            </a:r>
            <a:r>
              <a:rPr kumimoji="0" lang="en-US" altLang="de-DE" sz="15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Türkiye</a:t>
            </a:r>
            <a:r>
              <a:rPr kumimoji="0" lang="en-US" altLang="de-DE" sz="15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kumimoji="0" lang="de-DE" altLang="de-DE" sz="15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96390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>
                <a:solidFill>
                  <a:srgbClr val="002060"/>
                </a:solidFill>
              </a:rPr>
              <a:t>WG2&amp;WG3 – Seismic, Geophysical &amp; Sea Level Measurements	                  				                            IOC-UNESCO ICG/NEAMTWS, 27-29 November </a:t>
            </a:r>
            <a:r>
              <a:rPr lang="en-US" sz="1100" b="1" i="1" dirty="0">
                <a:solidFill>
                  <a:srgbClr val="002060"/>
                </a:solidFill>
              </a:rPr>
              <a:t>2024, </a:t>
            </a:r>
            <a:r>
              <a:rPr lang="en-US" sz="1100" b="1" i="1" dirty="0" smtClean="0">
                <a:solidFill>
                  <a:srgbClr val="002060"/>
                </a:solidFill>
              </a:rPr>
              <a:t>Paris, France</a:t>
            </a:r>
            <a:endParaRPr lang="tr-TR" sz="1100" b="1" i="1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290" t="6280" r="70777" b="13343"/>
          <a:stretch/>
        </p:blipFill>
        <p:spPr>
          <a:xfrm>
            <a:off x="11075376" y="6899"/>
            <a:ext cx="1116624" cy="69721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725947"/>
              </p:ext>
            </p:extLst>
          </p:nvPr>
        </p:nvGraphicFramePr>
        <p:xfrm>
          <a:off x="185853" y="1642019"/>
          <a:ext cx="11820294" cy="481196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999679">
                  <a:extLst>
                    <a:ext uri="{9D8B030D-6E8A-4147-A177-3AD203B41FA5}">
                      <a16:colId xmlns:a16="http://schemas.microsoft.com/office/drawing/2014/main" val="3310947232"/>
                    </a:ext>
                  </a:extLst>
                </a:gridCol>
                <a:gridCol w="4448337">
                  <a:extLst>
                    <a:ext uri="{9D8B030D-6E8A-4147-A177-3AD203B41FA5}">
                      <a16:colId xmlns:a16="http://schemas.microsoft.com/office/drawing/2014/main" val="807460680"/>
                    </a:ext>
                  </a:extLst>
                </a:gridCol>
                <a:gridCol w="1683016">
                  <a:extLst>
                    <a:ext uri="{9D8B030D-6E8A-4147-A177-3AD203B41FA5}">
                      <a16:colId xmlns:a16="http://schemas.microsoft.com/office/drawing/2014/main" val="1522117098"/>
                    </a:ext>
                  </a:extLst>
                </a:gridCol>
                <a:gridCol w="1344631">
                  <a:extLst>
                    <a:ext uri="{9D8B030D-6E8A-4147-A177-3AD203B41FA5}">
                      <a16:colId xmlns:a16="http://schemas.microsoft.com/office/drawing/2014/main" val="1821000442"/>
                    </a:ext>
                  </a:extLst>
                </a:gridCol>
                <a:gridCol w="1344631">
                  <a:extLst>
                    <a:ext uri="{9D8B030D-6E8A-4147-A177-3AD203B41FA5}">
                      <a16:colId xmlns:a16="http://schemas.microsoft.com/office/drawing/2014/main" val="2897257743"/>
                    </a:ext>
                  </a:extLst>
                </a:gridCol>
              </a:tblGrid>
              <a:tr h="1916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Strategic Area</a:t>
                      </a:r>
                      <a:endParaRPr lang="tr-TR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 marL="288290" indent="-1797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Activity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Target / Result Indicators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Time Frame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Responsible Per/ Inst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extLst>
                  <a:ext uri="{0D108BD9-81ED-4DB2-BD59-A6C34878D82A}">
                    <a16:rowId xmlns:a16="http://schemas.microsoft.com/office/drawing/2014/main" val="320191479"/>
                  </a:ext>
                </a:extLst>
              </a:tr>
              <a:tr h="604376"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Working Group 2+3:</a:t>
                      </a:r>
                      <a:endParaRPr lang="tr-TR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Seismic, Geophysical and</a:t>
                      </a:r>
                      <a:endParaRPr lang="tr-TR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Sea Level Measurements</a:t>
                      </a:r>
                      <a:endParaRPr lang="tr-TR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Anna von Gyldenfeldt (BSH, Germany) </a:t>
                      </a:r>
                      <a:endParaRPr lang="tr-TR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&amp;  </a:t>
                      </a:r>
                      <a:endParaRPr lang="tr-TR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 err="1">
                          <a:effectLst/>
                        </a:rPr>
                        <a:t>Musavver</a:t>
                      </a:r>
                      <a:r>
                        <a:rPr lang="de-DE" sz="1100" dirty="0">
                          <a:effectLst/>
                        </a:rPr>
                        <a:t> Didem Cambaz </a:t>
                      </a:r>
                      <a:endParaRPr lang="tr-TR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(KOERI, Türkiye)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n-GB" sz="1100" dirty="0">
                          <a:effectLst/>
                        </a:rPr>
                        <a:t>Transition from WG2/3 to Pillar 2of the Strategy Document</a:t>
                      </a:r>
                      <a:endParaRPr lang="tr-TR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Detection Warning and Dissemination 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Decisions and recommendations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2024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WG2+3 / IOC Secretariat / Ta4sk Team on Operations / WG1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extLst>
                  <a:ext uri="{0D108BD9-81ED-4DB2-BD59-A6C34878D82A}">
                    <a16:rowId xmlns:a16="http://schemas.microsoft.com/office/drawing/2014/main" val="4055197321"/>
                  </a:ext>
                </a:extLst>
              </a:tr>
              <a:tr h="51961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b)  </a:t>
                      </a:r>
                      <a:r>
                        <a:rPr lang="en-GB" sz="1100" dirty="0">
                          <a:effectLst/>
                        </a:rPr>
                        <a:t>Identify reference contacts for Seismic, Geophysical &amp; Sea Level networks, to be included in the sensor data-bases, in order to facilitate bilateral agreements.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IOC Circular Letter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2024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WG2+3 / IOC Secretariat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extLst>
                  <a:ext uri="{0D108BD9-81ED-4DB2-BD59-A6C34878D82A}">
                    <a16:rowId xmlns:a16="http://schemas.microsoft.com/office/drawing/2014/main" val="2014538127"/>
                  </a:ext>
                </a:extLst>
              </a:tr>
              <a:tr h="64951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c) To compile an information catalogue about the contacts for sea level and seismic data, their availability and restrictions.</a:t>
                      </a:r>
                      <a:endParaRPr lang="tr-TR" sz="1100" dirty="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Decisions and recommendations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2024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WG2+3 / IOC Secretariat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extLst>
                  <a:ext uri="{0D108BD9-81ED-4DB2-BD59-A6C34878D82A}">
                    <a16:rowId xmlns:a16="http://schemas.microsoft.com/office/drawing/2014/main" val="2975545242"/>
                  </a:ext>
                </a:extLst>
              </a:tr>
              <a:tr h="51961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d) Promotion of possible cooperation(s) with </a:t>
                      </a:r>
                      <a:r>
                        <a:rPr lang="en-GB" sz="1100" dirty="0" err="1">
                          <a:effectLst/>
                        </a:rPr>
                        <a:t>EuroGOOS</a:t>
                      </a:r>
                      <a:r>
                        <a:rPr lang="en-GB" sz="1100" dirty="0">
                          <a:effectLst/>
                        </a:rPr>
                        <a:t> Task Teams, like the one on HF radars for possible tsunami detection.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Report to ICG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ongoing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WG2+3 / EuroGOOS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extLst>
                  <a:ext uri="{0D108BD9-81ED-4DB2-BD59-A6C34878D82A}">
                    <a16:rowId xmlns:a16="http://schemas.microsoft.com/office/drawing/2014/main" val="2531685347"/>
                  </a:ext>
                </a:extLst>
              </a:tr>
              <a:tr h="38971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e) Monitor the installation of SMART cable, ocean bottom instruments and other systems in the NEAM region.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Report to ICG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ongoing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WG2+3 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extLst>
                  <a:ext uri="{0D108BD9-81ED-4DB2-BD59-A6C34878D82A}">
                    <a16:rowId xmlns:a16="http://schemas.microsoft.com/office/drawing/2014/main" val="813256329"/>
                  </a:ext>
                </a:extLst>
              </a:tr>
              <a:tr h="36262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f) Provide information on the (Tsunami Community) initiatives and projects regarding instrumentation and data availability.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Report to ICG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ongoing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WG2+3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extLst>
                  <a:ext uri="{0D108BD9-81ED-4DB2-BD59-A6C34878D82A}">
                    <a16:rowId xmlns:a16="http://schemas.microsoft.com/office/drawing/2014/main" val="1619284752"/>
                  </a:ext>
                </a:extLst>
              </a:tr>
              <a:tr h="72525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g) Participation of WG2+3 co-chairs in meetings and the Steering Committee to report progress to the ICG/NEAMTWS.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 Co-Chairs meetings</a:t>
                      </a:r>
                      <a:endParaRPr lang="tr-TR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2. Participation in SC 2024</a:t>
                      </a:r>
                      <a:endParaRPr lang="tr-TR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3. Progress report to ICG/NEAMTWS</a:t>
                      </a:r>
                      <a:endParaRPr lang="tr-TR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2024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WG2+3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extLst>
                  <a:ext uri="{0D108BD9-81ED-4DB2-BD59-A6C34878D82A}">
                    <a16:rowId xmlns:a16="http://schemas.microsoft.com/office/drawing/2014/main" val="3451907142"/>
                  </a:ext>
                </a:extLst>
              </a:tr>
              <a:tr h="3388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h) Organize regular bimonthly virtual meetings with members relevant to Pillar 2 of the Strategy document.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Report to ICG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2024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WG2+3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211" marR="46211" marT="0" marB="0"/>
                </a:tc>
                <a:extLst>
                  <a:ext uri="{0D108BD9-81ED-4DB2-BD59-A6C34878D82A}">
                    <a16:rowId xmlns:a16="http://schemas.microsoft.com/office/drawing/2014/main" val="4276088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491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" y="1278791"/>
            <a:ext cx="6171255" cy="365664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26" y="1281984"/>
            <a:ext cx="6169891" cy="36558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05755" y="5022048"/>
            <a:ext cx="4440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by </a:t>
            </a:r>
            <a:r>
              <a:rPr lang="tr-TR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Claire Jaffrézic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(UNESC0-IOC), March 2023</a:t>
            </a:r>
            <a:r>
              <a:rPr lang="tr-T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3035204" y="643763"/>
            <a:ext cx="1680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Seismic Stations</a:t>
            </a:r>
            <a:endParaRPr lang="tr-TR" dirty="0"/>
          </a:p>
        </p:txBody>
      </p:sp>
      <p:sp>
        <p:nvSpPr>
          <p:cNvPr id="13" name="Rectangle 12"/>
          <p:cNvSpPr/>
          <p:nvPr/>
        </p:nvSpPr>
        <p:spPr>
          <a:xfrm>
            <a:off x="6336671" y="643763"/>
            <a:ext cx="1868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Sea-Level Stations</a:t>
            </a:r>
            <a:endParaRPr lang="tr-TR" dirty="0"/>
          </a:p>
        </p:txBody>
      </p:sp>
      <p:sp>
        <p:nvSpPr>
          <p:cNvPr id="12" name="Rectangle 11"/>
          <p:cNvSpPr/>
          <p:nvPr/>
        </p:nvSpPr>
        <p:spPr>
          <a:xfrm>
            <a:off x="0" y="6596390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>
                <a:solidFill>
                  <a:srgbClr val="002060"/>
                </a:solidFill>
              </a:rPr>
              <a:t>WG2&amp;WG3 – Seismic, Geophysical &amp; Sea Level Measurements	                  				                            IOC-UNESCO ICG/NEAMTWS, 27-29 November </a:t>
            </a:r>
            <a:r>
              <a:rPr lang="en-US" sz="1100" b="1" i="1" dirty="0">
                <a:solidFill>
                  <a:srgbClr val="002060"/>
                </a:solidFill>
              </a:rPr>
              <a:t>2024, </a:t>
            </a:r>
            <a:r>
              <a:rPr lang="en-US" sz="1100" b="1" i="1" dirty="0" smtClean="0">
                <a:solidFill>
                  <a:srgbClr val="002060"/>
                </a:solidFill>
              </a:rPr>
              <a:t>Paris, France</a:t>
            </a:r>
            <a:endParaRPr lang="tr-TR" sz="1100" b="1" i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8290" t="6280" r="70777" b="13343"/>
          <a:stretch/>
        </p:blipFill>
        <p:spPr>
          <a:xfrm>
            <a:off x="11075376" y="6899"/>
            <a:ext cx="1116624" cy="69721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151085" y="181503"/>
            <a:ext cx="5843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Seismic and Sea Level Data Base in NEAM REGION (2022) </a:t>
            </a:r>
            <a:endParaRPr lang="tr-T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24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96390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>
                <a:solidFill>
                  <a:srgbClr val="002060"/>
                </a:solidFill>
              </a:rPr>
              <a:t>WG2&amp;WG3 – Seismic, Geophysical &amp; Sea Level Measurements	                  				                            IOC-UNESCO ICG/NEAMTWS, 27-29 November </a:t>
            </a:r>
            <a:r>
              <a:rPr lang="en-US" sz="1100" b="1" i="1" dirty="0">
                <a:solidFill>
                  <a:srgbClr val="002060"/>
                </a:solidFill>
              </a:rPr>
              <a:t>2024, </a:t>
            </a:r>
            <a:r>
              <a:rPr lang="en-US" sz="1100" b="1" i="1" dirty="0" smtClean="0">
                <a:solidFill>
                  <a:srgbClr val="002060"/>
                </a:solidFill>
              </a:rPr>
              <a:t>Paris, France</a:t>
            </a:r>
            <a:endParaRPr lang="tr-TR" sz="1100" b="1" i="1" dirty="0">
              <a:solidFill>
                <a:srgbClr val="00206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8290" t="6280" r="70777" b="13343"/>
          <a:stretch/>
        </p:blipFill>
        <p:spPr>
          <a:xfrm>
            <a:off x="11075376" y="6899"/>
            <a:ext cx="1116624" cy="6972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51085" y="181503"/>
            <a:ext cx="5843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Seismic and Sea Level Data Base in NEAM REGION (2024) </a:t>
            </a:r>
            <a:endParaRPr lang="tr-TR" b="1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7555" y="643763"/>
            <a:ext cx="3381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Seismic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Stations Monitored by 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TSP</a:t>
            </a:r>
            <a:endParaRPr lang="tr-TR" dirty="0"/>
          </a:p>
        </p:txBody>
      </p:sp>
      <p:sp>
        <p:nvSpPr>
          <p:cNvPr id="17" name="Rectangle 16"/>
          <p:cNvSpPr/>
          <p:nvPr/>
        </p:nvSpPr>
        <p:spPr>
          <a:xfrm>
            <a:off x="7005744" y="671585"/>
            <a:ext cx="3569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Sea-Level Stations Monitored by TSP</a:t>
            </a:r>
            <a:endParaRPr lang="tr-T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" y="1772690"/>
            <a:ext cx="6081841" cy="360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13" y="1772690"/>
            <a:ext cx="5809765" cy="344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72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96390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>
                <a:solidFill>
                  <a:srgbClr val="002060"/>
                </a:solidFill>
              </a:rPr>
              <a:t>WG2&amp;WG3 – Seismic, Geophysical &amp; Sea Level Measurements	                  				                            IOC-UNESCO ICG/NEAMTWS, 27-29 November </a:t>
            </a:r>
            <a:r>
              <a:rPr lang="en-US" sz="1100" b="1" i="1" dirty="0">
                <a:solidFill>
                  <a:srgbClr val="002060"/>
                </a:solidFill>
              </a:rPr>
              <a:t>2024, </a:t>
            </a:r>
            <a:r>
              <a:rPr lang="en-US" sz="1100" b="1" i="1" dirty="0" smtClean="0">
                <a:solidFill>
                  <a:srgbClr val="002060"/>
                </a:solidFill>
              </a:rPr>
              <a:t>Paris, France</a:t>
            </a:r>
            <a:endParaRPr lang="tr-TR" sz="1100" b="1" i="1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290" t="6280" r="70777" b="13343"/>
          <a:stretch/>
        </p:blipFill>
        <p:spPr>
          <a:xfrm>
            <a:off x="11075376" y="6899"/>
            <a:ext cx="1116624" cy="697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962" t="8634" r="20995" b="32985"/>
          <a:stretch/>
        </p:blipFill>
        <p:spPr>
          <a:xfrm>
            <a:off x="243081" y="1753190"/>
            <a:ext cx="5879813" cy="3326638"/>
          </a:xfrm>
          <a:prstGeom prst="rect">
            <a:avLst/>
          </a:prstGeom>
        </p:spPr>
      </p:pic>
      <p:pic>
        <p:nvPicPr>
          <p:cNvPr id="15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613" y="1866852"/>
            <a:ext cx="5796882" cy="32129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35204" y="643763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2024</a:t>
            </a:r>
            <a:endParaRPr lang="tr-TR" dirty="0"/>
          </a:p>
        </p:txBody>
      </p:sp>
      <p:sp>
        <p:nvSpPr>
          <p:cNvPr id="17" name="Rectangle 16"/>
          <p:cNvSpPr/>
          <p:nvPr/>
        </p:nvSpPr>
        <p:spPr>
          <a:xfrm>
            <a:off x="8041263" y="643763"/>
            <a:ext cx="65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2021</a:t>
            </a:r>
            <a:endParaRPr lang="tr-TR" dirty="0"/>
          </a:p>
        </p:txBody>
      </p:sp>
      <p:sp>
        <p:nvSpPr>
          <p:cNvPr id="2" name="Oval 1"/>
          <p:cNvSpPr/>
          <p:nvPr/>
        </p:nvSpPr>
        <p:spPr>
          <a:xfrm>
            <a:off x="2409825" y="3895725"/>
            <a:ext cx="180975" cy="1809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/>
          <p:cNvSpPr/>
          <p:nvPr/>
        </p:nvSpPr>
        <p:spPr>
          <a:xfrm>
            <a:off x="3433899" y="3971925"/>
            <a:ext cx="385626" cy="3905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684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66061" y="369606"/>
            <a:ext cx="6768752" cy="69186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en-US" alt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Publicly Accessible</a:t>
            </a:r>
            <a:r>
              <a:rPr lang="en-US" alt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Tsunami  Data Portal</a:t>
            </a:r>
            <a:endParaRPr lang="en-US" alt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80389" y="6039855"/>
            <a:ext cx="3777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https://www.epos-eu.org/tcs/tsunami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t="12783" r="955" b="7394"/>
          <a:stretch/>
        </p:blipFill>
        <p:spPr>
          <a:xfrm>
            <a:off x="769433" y="1021807"/>
            <a:ext cx="9969191" cy="50180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596390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>
                <a:solidFill>
                  <a:srgbClr val="002060"/>
                </a:solidFill>
              </a:rPr>
              <a:t>WG2&amp;WG3 – Seismic, Geophysical &amp; Sea Level Measurements	                  				                            IOC-UNESCO ICG/NEAMTWS, 27-29 November </a:t>
            </a:r>
            <a:r>
              <a:rPr lang="en-US" sz="1100" b="1" i="1" dirty="0">
                <a:solidFill>
                  <a:srgbClr val="002060"/>
                </a:solidFill>
              </a:rPr>
              <a:t>2024, </a:t>
            </a:r>
            <a:r>
              <a:rPr lang="en-US" sz="1100" b="1" i="1" dirty="0" smtClean="0">
                <a:solidFill>
                  <a:srgbClr val="002060"/>
                </a:solidFill>
              </a:rPr>
              <a:t>Paris, France</a:t>
            </a:r>
            <a:endParaRPr lang="tr-TR" sz="1100" b="1" i="1" dirty="0"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290" t="6280" r="70777" b="13343"/>
          <a:stretch/>
        </p:blipFill>
        <p:spPr>
          <a:xfrm>
            <a:off x="11075376" y="6899"/>
            <a:ext cx="1116624" cy="69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77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66061" y="369606"/>
            <a:ext cx="6768752" cy="69186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en-US" alt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Publicly Accessible</a:t>
            </a:r>
            <a:r>
              <a:rPr lang="en-US" alt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Tsunami  Data Portal</a:t>
            </a:r>
            <a:endParaRPr lang="en-US" alt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16370" y="6081805"/>
            <a:ext cx="3134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https://www.ics-c.epos-eu.org/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596390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>
                <a:solidFill>
                  <a:srgbClr val="002060"/>
                </a:solidFill>
              </a:rPr>
              <a:t>WG2&amp;WG3 – Seismic, Geophysical &amp; Sea Level Measurements	                  				                            IOC-UNESCO ICG/NEAMTWS, 27-29 November </a:t>
            </a:r>
            <a:r>
              <a:rPr lang="en-US" sz="1100" b="1" i="1" dirty="0">
                <a:solidFill>
                  <a:srgbClr val="002060"/>
                </a:solidFill>
              </a:rPr>
              <a:t>2024, </a:t>
            </a:r>
            <a:r>
              <a:rPr lang="en-US" sz="1100" b="1" i="1" dirty="0" smtClean="0">
                <a:solidFill>
                  <a:srgbClr val="002060"/>
                </a:solidFill>
              </a:rPr>
              <a:t>Paris, France</a:t>
            </a:r>
            <a:endParaRPr lang="tr-TR" sz="1100" b="1" i="1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8290" t="6280" r="70777" b="13343"/>
          <a:stretch/>
        </p:blipFill>
        <p:spPr>
          <a:xfrm>
            <a:off x="11075376" y="6899"/>
            <a:ext cx="1116624" cy="697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" t="8056" r="1094" b="5640"/>
          <a:stretch/>
        </p:blipFill>
        <p:spPr>
          <a:xfrm>
            <a:off x="1061094" y="1061469"/>
            <a:ext cx="9016356" cy="44278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21445" y="3275394"/>
            <a:ext cx="3768660" cy="290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u="sng" dirty="0" smtClean="0">
                <a:solidFill>
                  <a:srgbClr val="002060"/>
                </a:solidFill>
              </a:rPr>
              <a:t>25 Products of TSUNAMI;  </a:t>
            </a:r>
          </a:p>
          <a:p>
            <a:r>
              <a:rPr lang="en-US" sz="2100" b="1" dirty="0" smtClean="0">
                <a:solidFill>
                  <a:srgbClr val="002060"/>
                </a:solidFill>
              </a:rPr>
              <a:t>Tsunami Effects,</a:t>
            </a:r>
          </a:p>
          <a:p>
            <a:r>
              <a:rPr lang="en-US" sz="2100" b="1" dirty="0" smtClean="0">
                <a:solidFill>
                  <a:srgbClr val="002060"/>
                </a:solidFill>
              </a:rPr>
              <a:t> History, </a:t>
            </a:r>
          </a:p>
          <a:p>
            <a:r>
              <a:rPr lang="en-US" sz="2100" b="1" dirty="0" smtClean="0">
                <a:solidFill>
                  <a:srgbClr val="002060"/>
                </a:solidFill>
              </a:rPr>
              <a:t>Observation Points, </a:t>
            </a:r>
          </a:p>
          <a:p>
            <a:r>
              <a:rPr lang="en-US" sz="2100" b="1" dirty="0" err="1" smtClean="0">
                <a:solidFill>
                  <a:srgbClr val="002060"/>
                </a:solidFill>
              </a:rPr>
              <a:t>Emprical</a:t>
            </a:r>
            <a:r>
              <a:rPr lang="en-US" sz="2100" b="1" dirty="0" smtClean="0">
                <a:solidFill>
                  <a:srgbClr val="002060"/>
                </a:solidFill>
              </a:rPr>
              <a:t> Tsunami Risk Products,</a:t>
            </a:r>
          </a:p>
          <a:p>
            <a:r>
              <a:rPr lang="en-US" sz="2100" b="1" dirty="0" smtClean="0">
                <a:solidFill>
                  <a:srgbClr val="002060"/>
                </a:solidFill>
              </a:rPr>
              <a:t>Submarine Landslide Database,</a:t>
            </a:r>
          </a:p>
          <a:p>
            <a:r>
              <a:rPr lang="en-US" sz="2100" b="1" dirty="0" smtClean="0">
                <a:solidFill>
                  <a:srgbClr val="002060"/>
                </a:solidFill>
              </a:rPr>
              <a:t>…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endParaRPr lang="tr-TR" dirty="0">
              <a:solidFill>
                <a:srgbClr val="00206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017567" y="3819525"/>
            <a:ext cx="2932870" cy="1295636"/>
          </a:xfrm>
          <a:prstGeom prst="straightConnector1">
            <a:avLst/>
          </a:prstGeom>
          <a:ln w="41275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398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675157" y="6068617"/>
            <a:ext cx="2516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hlinkClick r:id="rId2"/>
              </a:rPr>
              <a:t>https</a:t>
            </a:r>
            <a:r>
              <a:rPr lang="tr-TR" dirty="0" smtClean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tsunami-data.org</a:t>
            </a:r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0" y="6596390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>
                <a:solidFill>
                  <a:srgbClr val="002060"/>
                </a:solidFill>
              </a:rPr>
              <a:t>WG2&amp;WG3 – Seismic, Geophysical &amp; Sea Level Measurements	                  				                            IOC-UNESCO ICG/NEAMTWS, 27-29 November </a:t>
            </a:r>
            <a:r>
              <a:rPr lang="en-US" sz="1100" b="1" i="1" dirty="0">
                <a:solidFill>
                  <a:srgbClr val="002060"/>
                </a:solidFill>
              </a:rPr>
              <a:t>2024, </a:t>
            </a:r>
            <a:r>
              <a:rPr lang="en-US" sz="1100" b="1" i="1" dirty="0" smtClean="0">
                <a:solidFill>
                  <a:srgbClr val="002060"/>
                </a:solidFill>
              </a:rPr>
              <a:t>Paris, France</a:t>
            </a:r>
            <a:endParaRPr lang="tr-TR" sz="1100" b="1" i="1" dirty="0"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290" t="6280" r="70777" b="13343"/>
          <a:stretch/>
        </p:blipFill>
        <p:spPr>
          <a:xfrm>
            <a:off x="11075376" y="6899"/>
            <a:ext cx="1116624" cy="6972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4" t="4167" r="15848" b="13062"/>
          <a:stretch/>
        </p:blipFill>
        <p:spPr>
          <a:xfrm>
            <a:off x="225836" y="450754"/>
            <a:ext cx="10280239" cy="569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92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6"/>
          <p:cNvSpPr txBox="1"/>
          <p:nvPr/>
        </p:nvSpPr>
        <p:spPr>
          <a:xfrm>
            <a:off x="5365963" y="5665537"/>
            <a:ext cx="30121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CMEMC In Situ TAC</a:t>
            </a:r>
          </a:p>
          <a:p>
            <a:endParaRPr lang="de-DE" sz="1200" dirty="0" smtClean="0"/>
          </a:p>
          <a:p>
            <a:r>
              <a:rPr lang="de-DE" sz="1200" dirty="0" smtClean="0"/>
              <a:t>Copernicus Marine Environment Monitoring Service In Situ Thematic Assembly Centre</a:t>
            </a:r>
          </a:p>
        </p:txBody>
      </p:sp>
      <p:sp>
        <p:nvSpPr>
          <p:cNvPr id="7" name="Textfeld 4"/>
          <p:cNvSpPr txBox="1"/>
          <p:nvPr/>
        </p:nvSpPr>
        <p:spPr>
          <a:xfrm>
            <a:off x="3558584" y="38304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IOC SLSMF</a:t>
            </a:r>
            <a:endParaRPr lang="de-DE" dirty="0"/>
          </a:p>
        </p:txBody>
      </p:sp>
      <p:sp>
        <p:nvSpPr>
          <p:cNvPr id="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70076" y="208939"/>
            <a:ext cx="6768752" cy="69186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en-US" alt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Publicly Accessible</a:t>
            </a:r>
            <a:r>
              <a:rPr lang="en-US" alt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Sea Level Stations </a:t>
            </a:r>
            <a:endParaRPr lang="en-US" alt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53" y="861249"/>
            <a:ext cx="5237095" cy="287368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53" y="4334450"/>
            <a:ext cx="4947164" cy="22194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596390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>
                <a:solidFill>
                  <a:srgbClr val="002060"/>
                </a:solidFill>
              </a:rPr>
              <a:t>WG2&amp;WG3 – Seismic, Geophysical &amp; Sea Level Measurements	                  				                            IOC-UNESCO ICG/NEAMTWS, 27-29 November </a:t>
            </a:r>
            <a:r>
              <a:rPr lang="en-US" sz="1100" b="1" i="1" dirty="0">
                <a:solidFill>
                  <a:srgbClr val="002060"/>
                </a:solidFill>
              </a:rPr>
              <a:t>2024, </a:t>
            </a:r>
            <a:r>
              <a:rPr lang="en-US" sz="1100" b="1" i="1" dirty="0" smtClean="0">
                <a:solidFill>
                  <a:srgbClr val="002060"/>
                </a:solidFill>
              </a:rPr>
              <a:t>Paris, France</a:t>
            </a:r>
            <a:endParaRPr lang="tr-TR" sz="1100" b="1" i="1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8290" t="6280" r="70777" b="13343"/>
          <a:stretch/>
        </p:blipFill>
        <p:spPr>
          <a:xfrm>
            <a:off x="11075376" y="6899"/>
            <a:ext cx="1116624" cy="697210"/>
          </a:xfrm>
          <a:prstGeom prst="rect">
            <a:avLst/>
          </a:prstGeom>
        </p:spPr>
      </p:pic>
      <p:pic>
        <p:nvPicPr>
          <p:cNvPr id="16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7472" y="1980718"/>
            <a:ext cx="4680719" cy="3460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27473" y="1155779"/>
            <a:ext cx="468071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EuroGOOS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Tide Gauge Inventory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Metadata catalogue of all permanent, managed tide level monitoring stations across Europe and adjacent coastlines, including North Africa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514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956</Words>
  <Application>Microsoft Office PowerPoint</Application>
  <PresentationFormat>Widescreen</PresentationFormat>
  <Paragraphs>160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    UNESCO-IOC ICG/NEAMTWS Working Group 2&amp;3: Seismic, Geophysical and Sea Level measurements    Co-chairs  Anna von Gyldenfeldt (BSH)  Musavver Didem Cambaz (KOERI)    ICG/NEAMTWS XIII Session   27-29 February 2024 Paris, France</vt:lpstr>
      <vt:lpstr>PowerPoint Presentation</vt:lpstr>
      <vt:lpstr>PowerPoint Presentation</vt:lpstr>
      <vt:lpstr>PowerPoint Presentation</vt:lpstr>
      <vt:lpstr>PowerPoint Presentation</vt:lpstr>
      <vt:lpstr>Publicly Accessible Tsunami  Data Portal</vt:lpstr>
      <vt:lpstr>Publicly Accessible Tsunami  Data Portal</vt:lpstr>
      <vt:lpstr>PowerPoint Presentation</vt:lpstr>
      <vt:lpstr>Publicly Accessible Sea Level Stations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Group 2+3: Seismic, Geophysical and Sea Level measurements Report on intersessional activities   Co-chairs  Anna von Gyldenfeldt (BSH)  Musavver Didem Cambaz (KOERI)</dc:title>
  <dc:creator>Windows User</dc:creator>
  <cp:lastModifiedBy>Windows User</cp:lastModifiedBy>
  <cp:revision>105</cp:revision>
  <dcterms:created xsi:type="dcterms:W3CDTF">2022-04-05T09:29:35Z</dcterms:created>
  <dcterms:modified xsi:type="dcterms:W3CDTF">2024-11-27T14:28:41Z</dcterms:modified>
</cp:coreProperties>
</file>