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1"/>
  </p:notesMasterIdLst>
  <p:sldIdLst>
    <p:sldId id="320" r:id="rId2"/>
    <p:sldId id="346" r:id="rId3"/>
    <p:sldId id="364" r:id="rId4"/>
    <p:sldId id="365" r:id="rId5"/>
    <p:sldId id="367" r:id="rId6"/>
    <p:sldId id="366" r:id="rId7"/>
    <p:sldId id="369" r:id="rId8"/>
    <p:sldId id="379" r:id="rId9"/>
    <p:sldId id="363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F9E4"/>
    <a:srgbClr val="FFFFCC"/>
    <a:srgbClr val="5AFD01"/>
    <a:srgbClr val="56FF00"/>
    <a:srgbClr val="52FF00"/>
    <a:srgbClr val="CE8A4D"/>
    <a:srgbClr val="E44030"/>
    <a:srgbClr val="22FF00"/>
    <a:srgbClr val="00F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990000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0000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508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254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7" autoAdjust="0"/>
    <p:restoredTop sz="94537"/>
  </p:normalViewPr>
  <p:slideViewPr>
    <p:cSldViewPr snapToGrid="0" snapToObjects="1">
      <p:cViewPr varScale="1">
        <p:scale>
          <a:sx n="55" d="100"/>
          <a:sy n="55" d="100"/>
        </p:scale>
        <p:origin x="1572" y="36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4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Geoscience use cases / existing telecommunication DAS and SOPs / Preveza</a:t>
            </a:r>
          </a:p>
        </p:txBody>
      </p:sp>
    </p:spTree>
    <p:extLst>
      <p:ext uri="{BB962C8B-B14F-4D97-AF65-F5344CB8AC3E}">
        <p14:creationId xmlns:p14="http://schemas.microsoft.com/office/powerpoint/2010/main" val="425267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921616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195B-526E-4969-A601-867AE834DE0B}" type="datetimeFigureOut">
              <a:rPr lang="el-GR"/>
              <a:pPr>
                <a:defRPr/>
              </a:pPr>
              <a:t>24/11/2024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22E1-DB76-4EFB-839A-B4C4D174514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90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A03401-35DC-6841-9FC3-49BA4CC7787A}"/>
              </a:ext>
            </a:extLst>
          </p:cNvPr>
          <p:cNvSpPr/>
          <p:nvPr userDrawn="1"/>
        </p:nvSpPr>
        <p:spPr>
          <a:xfrm>
            <a:off x="0" y="6144702"/>
            <a:ext cx="914400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ICCE 2018, Baltimore, USA"/>
          <p:cNvSpPr txBox="1"/>
          <p:nvPr/>
        </p:nvSpPr>
        <p:spPr>
          <a:xfrm>
            <a:off x="88898" y="6176879"/>
            <a:ext cx="429564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676365"/>
                </a:solidFill>
              </a:defRPr>
            </a:lvl1pPr>
          </a:lstStyle>
          <a:p>
            <a:endParaRPr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69410" y="225793"/>
            <a:ext cx="8229602" cy="75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University of California, Los Angeles"/>
          <p:cNvSpPr txBox="1"/>
          <p:nvPr/>
        </p:nvSpPr>
        <p:spPr>
          <a:xfrm>
            <a:off x="2067104" y="6237999"/>
            <a:ext cx="5034213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300" dirty="0">
                <a:solidFill>
                  <a:srgbClr val="4F81BD"/>
                </a:solidFill>
              </a:rPr>
              <a:t>Hellenic National Tsunami Warning Center</a:t>
            </a:r>
            <a:endParaRPr lang="el-GR" sz="1300" dirty="0">
              <a:solidFill>
                <a:srgbClr val="4F81BD"/>
              </a:solidFill>
            </a:endParaRPr>
          </a:p>
          <a:p>
            <a:pPr algn="ctr"/>
            <a:r>
              <a:rPr lang="en-US" sz="1300" dirty="0">
                <a:solidFill>
                  <a:srgbClr val="4F81BD"/>
                </a:solidFill>
              </a:rPr>
              <a:t>Institute of Geodynamics</a:t>
            </a:r>
            <a:r>
              <a:rPr lang="el-GR" sz="1300" dirty="0">
                <a:solidFill>
                  <a:srgbClr val="4F81BD"/>
                </a:solidFill>
              </a:rPr>
              <a:t>, </a:t>
            </a:r>
            <a:r>
              <a:rPr lang="en-US" sz="1300" dirty="0">
                <a:solidFill>
                  <a:srgbClr val="4F81BD"/>
                </a:solidFill>
              </a:rPr>
              <a:t>National Observatory of Athens</a:t>
            </a:r>
            <a:endParaRPr sz="1300" dirty="0">
              <a:solidFill>
                <a:srgbClr val="4F81BD"/>
              </a:solidFill>
            </a:endParaRPr>
          </a:p>
        </p:txBody>
      </p:sp>
      <p:pic>
        <p:nvPicPr>
          <p:cNvPr id="10" name="Picture 3" descr="H:\Marinos\logo_noa.tif">
            <a:extLst>
              <a:ext uri="{FF2B5EF4-FFF2-40B4-BE49-F238E27FC236}">
                <a16:creationId xmlns:a16="http://schemas.microsoft.com/office/drawing/2014/main" id="{B0DF9E94-9885-2B4D-9F33-69227556C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96" y="6173934"/>
            <a:ext cx="740087" cy="6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:\NTWC\tsu_NOA\logo\logo_HLNTWC.gif">
            <a:extLst>
              <a:ext uri="{FF2B5EF4-FFF2-40B4-BE49-F238E27FC236}">
                <a16:creationId xmlns:a16="http://schemas.microsoft.com/office/drawing/2014/main" id="{7F1BD483-599B-324E-8F88-EC08EBF753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53" y="6187315"/>
            <a:ext cx="671223" cy="6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03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servation of a tsunami-induced eddy">
            <a:extLst>
              <a:ext uri="{FF2B5EF4-FFF2-40B4-BE49-F238E27FC236}">
                <a16:creationId xmlns:a16="http://schemas.microsoft.com/office/drawing/2014/main" id="{FD04A1F6-3F17-1740-AA03-8C9F33D50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4" y="1572096"/>
            <a:ext cx="9060873" cy="23096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defTabSz="425195">
              <a:defRPr sz="3720"/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Service Provider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Hellenic National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Warning Centre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servation of a tsunami-induced eddy">
            <a:extLst>
              <a:ext uri="{FF2B5EF4-FFF2-40B4-BE49-F238E27FC236}">
                <a16:creationId xmlns:a16="http://schemas.microsoft.com/office/drawing/2014/main" id="{7444EADF-7BE6-2C4F-8D0B-19BF9B3EACA2}"/>
              </a:ext>
            </a:extLst>
          </p:cNvPr>
          <p:cNvSpPr txBox="1">
            <a:spLocks/>
          </p:cNvSpPr>
          <p:nvPr/>
        </p:nvSpPr>
        <p:spPr>
          <a:xfrm>
            <a:off x="219133" y="4324504"/>
            <a:ext cx="8705734" cy="7226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sv-SE" sz="2000" b="1" spc="250" dirty="0"/>
              <a:t>Institute of Geodynamics</a:t>
            </a:r>
          </a:p>
          <a:p>
            <a:pPr hangingPunct="1"/>
            <a:r>
              <a:rPr lang="sv-SE" sz="2000" b="1" spc="250" dirty="0"/>
              <a:t>National Observatory Athens</a:t>
            </a:r>
            <a:endParaRPr lang="en-US" sz="2000" i="1" cap="smal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66539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5494" y="4238186"/>
            <a:ext cx="6871015" cy="884126"/>
            <a:chOff x="1394444" y="4005096"/>
            <a:chExt cx="6290211" cy="884126"/>
          </a:xfrm>
        </p:grpSpPr>
        <p:sp>
          <p:nvSpPr>
            <p:cNvPr id="17" name="Google Shape;54;p1"/>
            <p:cNvSpPr/>
            <p:nvPr/>
          </p:nvSpPr>
          <p:spPr>
            <a:xfrm>
              <a:off x="1405037" y="4843503"/>
              <a:ext cx="6279618" cy="45719"/>
            </a:xfrm>
            <a:custGeom>
              <a:avLst/>
              <a:gdLst/>
              <a:ahLst/>
              <a:cxnLst/>
              <a:rect l="l" t="t" r="r" b="b"/>
              <a:pathLst>
                <a:path w="3888104" h="120000" extrusionOk="0">
                  <a:moveTo>
                    <a:pt x="0" y="0"/>
                  </a:moveTo>
                  <a:lnTo>
                    <a:pt x="3888051" y="0"/>
                  </a:lnTo>
                </a:path>
              </a:pathLst>
            </a:custGeom>
            <a:noFill/>
            <a:ln w="9525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;p1"/>
            <p:cNvSpPr/>
            <p:nvPr/>
          </p:nvSpPr>
          <p:spPr>
            <a:xfrm flipV="1">
              <a:off x="1394444" y="4005096"/>
              <a:ext cx="6287824" cy="45719"/>
            </a:xfrm>
            <a:custGeom>
              <a:avLst/>
              <a:gdLst/>
              <a:ahLst/>
              <a:cxnLst/>
              <a:rect l="l" t="t" r="r" b="b"/>
              <a:pathLst>
                <a:path w="3893185" h="120000" extrusionOk="0">
                  <a:moveTo>
                    <a:pt x="0" y="0"/>
                  </a:moveTo>
                  <a:lnTo>
                    <a:pt x="3893112" y="0"/>
                  </a:lnTo>
                </a:path>
              </a:pathLst>
            </a:custGeom>
            <a:noFill/>
            <a:ln w="10100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92" y="2066"/>
            <a:ext cx="1289908" cy="11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21906-5035-824A-80F5-B1D2063C1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20066"/>
            <a:ext cx="108000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5F3FB6-CA25-234E-B819-906AA2CA7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3" y="10358"/>
            <a:ext cx="1080000" cy="1080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CF303CD-C22A-AB41-B42F-657C14964665}"/>
              </a:ext>
            </a:extLst>
          </p:cNvPr>
          <p:cNvSpPr txBox="1">
            <a:spLocks/>
          </p:cNvSpPr>
          <p:nvPr/>
        </p:nvSpPr>
        <p:spPr>
          <a:xfrm>
            <a:off x="36944" y="6375697"/>
            <a:ext cx="9060873" cy="47634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19</a:t>
            </a:r>
            <a:r>
              <a:rPr lang="en-US" sz="1200" i="1" baseline="30000" dirty="0">
                <a:solidFill>
                  <a:srgbClr val="000000"/>
                </a:solidFill>
              </a:rPr>
              <a:t>th</a:t>
            </a:r>
            <a:r>
              <a:rPr lang="en-US" sz="1200" i="1" dirty="0">
                <a:solidFill>
                  <a:srgbClr val="000000"/>
                </a:solidFill>
              </a:rPr>
              <a:t> session of the ICG/NEAMTWS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Paris, 27 - 29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1978968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DE680-D44C-4D50-B185-969BB68D1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23" y="1280235"/>
            <a:ext cx="6093737" cy="376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38962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Operational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21638"/>
              </p:ext>
            </p:extLst>
          </p:nvPr>
        </p:nvGraphicFramePr>
        <p:xfrm>
          <a:off x="1487042" y="5300816"/>
          <a:ext cx="6195700" cy="381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Time (UTC)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Region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Magnitude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Alert Level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29-Mar-24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07:12:47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Strofades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Island, Southern GR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85"/>
          <p:cNvSpPr txBox="1"/>
          <p:nvPr/>
        </p:nvSpPr>
        <p:spPr>
          <a:xfrm>
            <a:off x="313765" y="842182"/>
            <a:ext cx="8543364" cy="1363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12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1 Tsunami Warning Message </a:t>
            </a:r>
            <a:r>
              <a:rPr lang="en-US" sz="16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in 2024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64074" y="2915334"/>
            <a:ext cx="287029" cy="28840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6136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ADF884F-74C2-EC7C-3C84-62C3FC6E0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r="7816" b="31718"/>
          <a:stretch/>
        </p:blipFill>
        <p:spPr bwMode="auto">
          <a:xfrm>
            <a:off x="5627218" y="4422856"/>
            <a:ext cx="2370260" cy="158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3286B-21F4-BF2F-8E6B-F97E7A89B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9" y="3041956"/>
            <a:ext cx="1800000" cy="101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8B357F-BDD4-6C8F-E527-7E32E109E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26" y="2376749"/>
            <a:ext cx="1800000" cy="101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38962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Operational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4" name="object 185"/>
          <p:cNvSpPr txBox="1"/>
          <p:nvPr/>
        </p:nvSpPr>
        <p:spPr>
          <a:xfrm>
            <a:off x="424014" y="5239111"/>
            <a:ext cx="3263359" cy="7732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lvl="2" algn="ctr"/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Daily scenario-based tsunami drills</a:t>
            </a:r>
          </a:p>
          <a:p>
            <a:pPr marR="12700" lvl="2" algn="ctr"/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for internal training</a:t>
            </a:r>
          </a:p>
          <a:p>
            <a:pPr marR="12700" lvl="2" algn="ctr"/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the duty officers in HL-NTWC</a:t>
            </a:r>
          </a:p>
          <a:p>
            <a:pPr marL="557213" marR="12700" lvl="2" indent="-285750" algn="just"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sp>
        <p:nvSpPr>
          <p:cNvPr id="2" name="object 185">
            <a:extLst>
              <a:ext uri="{FF2B5EF4-FFF2-40B4-BE49-F238E27FC236}">
                <a16:creationId xmlns:a16="http://schemas.microsoft.com/office/drawing/2014/main" id="{38C90D92-B253-EF08-2A9B-A7052F97F835}"/>
              </a:ext>
            </a:extLst>
          </p:cNvPr>
          <p:cNvSpPr txBox="1"/>
          <p:nvPr/>
        </p:nvSpPr>
        <p:spPr>
          <a:xfrm>
            <a:off x="241318" y="905285"/>
            <a:ext cx="4119614" cy="5347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lvl="2" algn="ctr"/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Tide Gauge maintenance</a:t>
            </a:r>
          </a:p>
          <a:p>
            <a:pPr marR="12700" lvl="2" algn="ctr"/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on a need-to and can-do basis</a:t>
            </a:r>
          </a:p>
          <a:p>
            <a:pPr marL="557213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sp>
        <p:nvSpPr>
          <p:cNvPr id="3" name="object 185">
            <a:extLst>
              <a:ext uri="{FF2B5EF4-FFF2-40B4-BE49-F238E27FC236}">
                <a16:creationId xmlns:a16="http://schemas.microsoft.com/office/drawing/2014/main" id="{35B8F4DC-F79B-3905-C70D-A2ECC8D1E917}"/>
              </a:ext>
            </a:extLst>
          </p:cNvPr>
          <p:cNvSpPr txBox="1"/>
          <p:nvPr/>
        </p:nvSpPr>
        <p:spPr>
          <a:xfrm>
            <a:off x="5490860" y="1079109"/>
            <a:ext cx="3437821" cy="7732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lvl="2" algn="ctr"/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FSX MINOAS</a:t>
            </a:r>
          </a:p>
          <a:p>
            <a:pPr marR="12700" lvl="2" algn="ctr"/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Co-organizing and participating in a national earthquake and tsunami exercise for the whole island of Crete.</a:t>
            </a:r>
          </a:p>
          <a:p>
            <a:pPr marL="557213" marR="12700" lvl="2" indent="-285750" algn="just"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D0BE9-76C5-16F2-604B-2F46EA6EA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979" y="3953904"/>
            <a:ext cx="1299907" cy="2009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71298D-FA45-02B3-EC87-031D9F07DB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9" y="1819352"/>
            <a:ext cx="1800000" cy="10125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098CD8-E2FD-F412-EA23-F75B9AD22F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6935" r="7644" b="10765"/>
          <a:stretch/>
        </p:blipFill>
        <p:spPr>
          <a:xfrm>
            <a:off x="149054" y="1504751"/>
            <a:ext cx="1800000" cy="1085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932FA6-3B85-8A4E-C0C5-4E7E4AB16E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/>
          <a:stretch/>
        </p:blipFill>
        <p:spPr>
          <a:xfrm rot="16200000">
            <a:off x="-56315" y="3018569"/>
            <a:ext cx="2009575" cy="1272652"/>
          </a:xfrm>
          <a:prstGeom prst="rect">
            <a:avLst/>
          </a:prstGeom>
        </p:spPr>
      </p:pic>
      <p:pic>
        <p:nvPicPr>
          <p:cNvPr id="1026" name="Picture 2" descr="Άσκηση «Μίνωας 2024»: Σε εξέλιξη οι Δράσεις για την αντισεισμική προστασία στην Κρήτη">
            <a:extLst>
              <a:ext uri="{FF2B5EF4-FFF2-40B4-BE49-F238E27FC236}">
                <a16:creationId xmlns:a16="http://schemas.microsoft.com/office/drawing/2014/main" id="{A6987C31-2D10-1EB9-3918-6616E9F2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78" y="2143767"/>
            <a:ext cx="1984703" cy="12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«Μίνωας 2024»: Όλα έτοιμα για τη μεγαλύτερη άσκηση σεισμού που ξεκινάει στην Κρήτη">
            <a:extLst>
              <a:ext uri="{FF2B5EF4-FFF2-40B4-BE49-F238E27FC236}">
                <a16:creationId xmlns:a16="http://schemas.microsoft.com/office/drawing/2014/main" id="{89A79E08-58B3-9DCD-69EA-42EB133C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35" y="3044674"/>
            <a:ext cx="2370260" cy="12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Ξεκίνησε η άσκηση «ΜΙΝΩΑΣ 2024» σε Λασίθι και Ηράκλειο - Διαδοχικά μηνύματα  του 112 - Radiolasithi.gr">
            <a:extLst>
              <a:ext uri="{FF2B5EF4-FFF2-40B4-BE49-F238E27FC236}">
                <a16:creationId xmlns:a16="http://schemas.microsoft.com/office/drawing/2014/main" id="{9981256D-4D0D-1A25-87B7-A734F456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81" y="4017473"/>
            <a:ext cx="2276960" cy="12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7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551528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Scientific / Research activities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8" name="object 185"/>
          <p:cNvSpPr txBox="1"/>
          <p:nvPr/>
        </p:nvSpPr>
        <p:spPr>
          <a:xfrm>
            <a:off x="448235" y="1289297"/>
            <a:ext cx="8408894" cy="37031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6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HL-NTWC is participating in the following projects and initiatives: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Aristotle-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eENHSP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(2020 - …)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EPOS Tsunami TCS (2021 - …)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(2022 - 2024)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MINOAS National earthquake and tsunami Full-Scale Exercise in Crete (2024)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SUBMERSE (2023 - 2025)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Geo-INQUIRE (2022 - 2026)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DEMONAX earthquake and tsunami Full-Scale Exercise in Cyprus (2024 – 2026)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EPOS-ON (2024 - 2027)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TRANSFORM2 (2024 - 2027)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NEAM-COMMITMENT (2025 - 2027)</a:t>
            </a:r>
          </a:p>
        </p:txBody>
      </p:sp>
    </p:spTree>
    <p:extLst>
      <p:ext uri="{BB962C8B-B14F-4D97-AF65-F5344CB8AC3E}">
        <p14:creationId xmlns:p14="http://schemas.microsoft.com/office/powerpoint/2010/main" val="146123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742606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Participation in workshops and meetings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8" name="object 185"/>
          <p:cNvSpPr txBox="1"/>
          <p:nvPr/>
        </p:nvSpPr>
        <p:spPr>
          <a:xfrm>
            <a:off x="448235" y="1278361"/>
            <a:ext cx="8408894" cy="3740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GTM foundation meeting in Rome.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In person (Athens and Rome) and online NEAMTWS inter-TSP meetings, co-organized between TT-OP and TT-DOC.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Project-related meetings (e.g.,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progress meetings, EPOS-ON kick off meeting, etc.).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EPOS TSUNAMI TCS meetings (in person and online).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</a:rPr>
              <a:t>17</a:t>
            </a:r>
            <a:r>
              <a:rPr lang="en-US" sz="1600" spc="5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600" spc="5" dirty="0">
                <a:solidFill>
                  <a:srgbClr val="000000"/>
                </a:solidFill>
                <a:latin typeface="+mn-lt"/>
              </a:rPr>
              <a:t> Meeting of the Working Group on Tsunamis and Other Hazards related to Sea Level Warning and Mitigation Systems (TOWS-WG-XVII), in Sendai, Japan.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2</a:t>
            </a:r>
            <a:r>
              <a:rPr lang="en-US" sz="1600" spc="5" baseline="30000" dirty="0">
                <a:solidFill>
                  <a:srgbClr val="000000"/>
                </a:solidFill>
                <a:latin typeface="+mn-lt"/>
                <a:cs typeface="Trebuchet MS"/>
              </a:rPr>
              <a:t>nd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Global Tsunami Symposium, in Banda Aceh, Indonesia, with two invited speakers.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INGV Workshop on Tsunami warning @Stromboli: Observations, Modelling, Hazard, Forecasting. -&gt; </a:t>
            </a:r>
            <a:r>
              <a:rPr lang="en-US" sz="1600" spc="5" dirty="0">
                <a:solidFill>
                  <a:srgbClr val="000000"/>
                </a:solidFill>
                <a:latin typeface="+mn-lt"/>
              </a:rPr>
              <a:t>Approaches/methodologies relevant to the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</a:rPr>
              <a:t>Kolumbo</a:t>
            </a:r>
            <a:r>
              <a:rPr lang="en-US" sz="1600" spc="5" dirty="0">
                <a:solidFill>
                  <a:srgbClr val="000000"/>
                </a:solidFill>
                <a:latin typeface="+mn-lt"/>
              </a:rPr>
              <a:t> submarine volcano in the Aegean Sea.</a:t>
            </a:r>
          </a:p>
        </p:txBody>
      </p:sp>
    </p:spTree>
    <p:extLst>
      <p:ext uri="{BB962C8B-B14F-4D97-AF65-F5344CB8AC3E}">
        <p14:creationId xmlns:p14="http://schemas.microsoft.com/office/powerpoint/2010/main" val="190404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430502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Ongoing developments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9" name="object 185"/>
          <p:cNvSpPr txBox="1"/>
          <p:nvPr/>
        </p:nvSpPr>
        <p:spPr>
          <a:xfrm>
            <a:off x="290123" y="1339185"/>
            <a:ext cx="8275093" cy="36952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A tender for the purchase 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12 new tide gauges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and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new server for the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pilot implementation of PTF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will be issued before the end of 2024.</a:t>
            </a:r>
            <a:endParaRPr lang="el-GR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R="12700" lvl="2" algn="just">
              <a:spcAft>
                <a:spcPts val="600"/>
              </a:spcAft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179388" marR="12700" lvl="2" indent="-179388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</a:rPr>
              <a:t>• Signing an agreement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with INGV for the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collaborative installation and operation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2 new tide gauge stations, in the Ionian Sea.</a:t>
            </a:r>
            <a:endParaRPr lang="el-GR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R="12700" lvl="2" algn="just">
              <a:spcAft>
                <a:spcPts val="600"/>
              </a:spcAft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Development of a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national tsunami warning page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to publish information related to tsunami   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  events for the public</a:t>
            </a:r>
            <a:r>
              <a:rPr lang="el-GR" sz="1600" spc="5" dirty="0">
                <a:solidFill>
                  <a:srgbClr val="000000"/>
                </a:solidFill>
                <a:latin typeface="+mn-lt"/>
                <a:cs typeface="Trebuchet MS"/>
              </a:rPr>
              <a:t>.</a:t>
            </a:r>
          </a:p>
          <a:p>
            <a:pPr marR="12700" lvl="2" algn="just">
              <a:spcAft>
                <a:spcPts val="600"/>
              </a:spcAft>
            </a:pPr>
            <a:endParaRPr lang="el-GR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179388" marR="12700" lvl="2" indent="-179388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Development 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a new platform for acquisition, storage and presentation of</a:t>
            </a:r>
            <a:r>
              <a:rPr lang="el-GR" sz="1600" b="1" spc="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raw real-time and quality-controlled sea level data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from NOA’s tide gauge network.</a:t>
            </a:r>
          </a:p>
          <a:p>
            <a:pPr marR="12700" lvl="2" algn="just">
              <a:spcAft>
                <a:spcPts val="600"/>
              </a:spcAft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031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295" y="74564"/>
            <a:ext cx="380648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Awareness activities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26AC3475-FB80-7B5D-3FBF-17399312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18" y="1353364"/>
            <a:ext cx="301148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0AEE3D5A-FD74-91CF-4AD0-E877B6B0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2" y="1305739"/>
            <a:ext cx="39592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B6F777C-F472-F610-D294-7EF620C5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89" y="3750489"/>
            <a:ext cx="3683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462129-5DC8-D246-56CB-80803DB56DCA}"/>
              </a:ext>
            </a:extLst>
          </p:cNvPr>
          <p:cNvSpPr txBox="1"/>
          <p:nvPr/>
        </p:nvSpPr>
        <p:spPr>
          <a:xfrm>
            <a:off x="283782" y="4651970"/>
            <a:ext cx="3069442" cy="8569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lvl="1" indent="-285750" algn="r" defTabSz="457200" eaLnBrk="1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WTAD - NOA’s official channel</a:t>
            </a:r>
          </a:p>
          <a:p>
            <a:pPr marL="285750" lvl="1" indent="-285750" algn="r" defTabSz="457200" eaLnBrk="1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Social media reposts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9DFC8506-6AFC-1F80-2098-91CC1DE4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50" y="4035845"/>
            <a:ext cx="18430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DF63AE-9D80-A91F-CEF0-577C52C83D0B}"/>
              </a:ext>
            </a:extLst>
          </p:cNvPr>
          <p:cNvSpPr txBox="1"/>
          <p:nvPr/>
        </p:nvSpPr>
        <p:spPr>
          <a:xfrm>
            <a:off x="4804268" y="794564"/>
            <a:ext cx="4268787" cy="511175"/>
          </a:xfrm>
          <a:prstGeom prst="rect">
            <a:avLst/>
          </a:prstGeom>
          <a:noFill/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2pPr marL="285750" lvl="1" indent="-285750" algn="just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1" defTabSz="457200" eaLnBrk="1" fontAlgn="auto">
              <a:spcAft>
                <a:spcPts val="0"/>
              </a:spcAft>
              <a:buClr>
                <a:srgbClr val="4F81BD"/>
              </a:buClr>
              <a:defRPr/>
            </a:pPr>
            <a:r>
              <a:rPr lang="en-US" sz="1600" kern="0" dirty="0">
                <a:sym typeface="Helvetica"/>
              </a:rPr>
              <a:t>Tsunami awareness activity for the public</a:t>
            </a:r>
          </a:p>
        </p:txBody>
      </p:sp>
      <p:sp>
        <p:nvSpPr>
          <p:cNvPr id="14" name="Funding…">
            <a:extLst>
              <a:ext uri="{FF2B5EF4-FFF2-40B4-BE49-F238E27FC236}">
                <a16:creationId xmlns:a16="http://schemas.microsoft.com/office/drawing/2014/main" id="{E2E87ED1-1CBF-5B9D-A1FA-BEA8E53A8360}"/>
              </a:ext>
            </a:extLst>
          </p:cNvPr>
          <p:cNvSpPr txBox="1"/>
          <p:nvPr/>
        </p:nvSpPr>
        <p:spPr>
          <a:xfrm>
            <a:off x="189295" y="790734"/>
            <a:ext cx="4711700" cy="511175"/>
          </a:xfrm>
          <a:prstGeom prst="rect">
            <a:avLst/>
          </a:prstGeom>
          <a:noFill/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 marL="285750" lvl="1" indent="-285750" algn="just" defTabSz="457200" eaLnBrk="1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Researchers' night </a:t>
            </a:r>
            <a:r>
              <a:rPr lang="en-US" sz="1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–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6879942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E3969-C844-02F5-45E3-C550B1D01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295" y="74564"/>
            <a:ext cx="346825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TSUNAMI READY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sp>
        <p:nvSpPr>
          <p:cNvPr id="2" name="Funding…">
            <a:extLst>
              <a:ext uri="{FF2B5EF4-FFF2-40B4-BE49-F238E27FC236}">
                <a16:creationId xmlns:a16="http://schemas.microsoft.com/office/drawing/2014/main" id="{265296C0-5B00-5DD7-A608-E9A32C9662E4}"/>
              </a:ext>
            </a:extLst>
          </p:cNvPr>
          <p:cNvSpPr txBox="1"/>
          <p:nvPr/>
        </p:nvSpPr>
        <p:spPr>
          <a:xfrm>
            <a:off x="283412" y="857250"/>
            <a:ext cx="2647114" cy="1377950"/>
          </a:xfrm>
          <a:prstGeom prst="rect">
            <a:avLst/>
          </a:prstGeom>
          <a:noFill/>
          <a:ln w="12700">
            <a:miter lim="400000"/>
          </a:ln>
        </p:spPr>
        <p:txBody>
          <a:bodyPr lIns="45718" tIns="45718" rIns="45718" bIns="45718"/>
          <a:lstStyle/>
          <a:p>
            <a:pPr marL="0" lvl="1" algn="ctr" defTabSz="457200" eaLnBrk="1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F81BD"/>
              </a:buClr>
              <a:buSzPct val="8000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b="1" u="sng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Samos</a:t>
            </a:r>
            <a:r>
              <a:rPr lang="en-US" sz="16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L="0" lvl="1" algn="ctr" defTabSz="457200" eaLnBrk="1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F81BD"/>
              </a:buClr>
              <a:buSzPct val="8000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1</a:t>
            </a:r>
            <a:r>
              <a:rPr lang="en-US" sz="1600" b="1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st</a:t>
            </a: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 community in Greece </a:t>
            </a:r>
          </a:p>
          <a:p>
            <a:pPr marL="0" lvl="1" algn="ctr" defTabSz="457200" eaLnBrk="1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F81BD"/>
              </a:buClr>
              <a:buSzPct val="8000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sz="16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Recognized as Tsunami Ready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9F2BE6A-080B-C840-E7DD-44EB3616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2" y="2935356"/>
            <a:ext cx="4226514" cy="28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A1E358A-B810-C5A4-96A0-FB0878D6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98" y="1149489"/>
            <a:ext cx="1935544" cy="2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9397DEC-43A1-6969-AA71-747D7D6A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03" y="838998"/>
            <a:ext cx="1985890" cy="42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555B50C-9343-541A-4BE5-6061B843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4" y="4115692"/>
            <a:ext cx="3454004" cy="18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715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5;p1"/>
          <p:cNvSpPr/>
          <p:nvPr/>
        </p:nvSpPr>
        <p:spPr>
          <a:xfrm flipV="1">
            <a:off x="3499342" y="2542309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14" y="230882"/>
            <a:ext cx="1289908" cy="1116000"/>
          </a:xfrm>
          <a:prstGeom prst="rect">
            <a:avLst/>
          </a:prstGeom>
        </p:spPr>
      </p:pic>
      <p:sp>
        <p:nvSpPr>
          <p:cNvPr id="15" name="object 11"/>
          <p:cNvSpPr txBox="1"/>
          <p:nvPr/>
        </p:nvSpPr>
        <p:spPr>
          <a:xfrm>
            <a:off x="3683635" y="2819002"/>
            <a:ext cx="271780" cy="634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4161537" y="3035156"/>
            <a:ext cx="1070990" cy="306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4152901" y="3609831"/>
            <a:ext cx="656717" cy="298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Google Shape;55;p1"/>
          <p:cNvSpPr/>
          <p:nvPr/>
        </p:nvSpPr>
        <p:spPr>
          <a:xfrm flipV="1">
            <a:off x="3487150" y="3772627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7480219" y="1534513"/>
            <a:ext cx="1440052" cy="1309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7480219" y="3132253"/>
            <a:ext cx="1441196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AFF6F-BF9A-1829-81D6-4B2F99A65B7A}"/>
              </a:ext>
            </a:extLst>
          </p:cNvPr>
          <p:cNvSpPr/>
          <p:nvPr/>
        </p:nvSpPr>
        <p:spPr>
          <a:xfrm>
            <a:off x="0" y="5966539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6B86C34-2D5B-FE4C-F228-3F880C8A6ADD}"/>
              </a:ext>
            </a:extLst>
          </p:cNvPr>
          <p:cNvSpPr txBox="1">
            <a:spLocks/>
          </p:cNvSpPr>
          <p:nvPr/>
        </p:nvSpPr>
        <p:spPr>
          <a:xfrm>
            <a:off x="36944" y="6375697"/>
            <a:ext cx="9060873" cy="47634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99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19</a:t>
            </a:r>
            <a:r>
              <a:rPr lang="en-US" sz="1200" i="1" baseline="30000" dirty="0">
                <a:solidFill>
                  <a:srgbClr val="000000"/>
                </a:solidFill>
              </a:rPr>
              <a:t>th</a:t>
            </a:r>
            <a:r>
              <a:rPr lang="en-US" sz="1200" i="1" dirty="0">
                <a:solidFill>
                  <a:srgbClr val="000000"/>
                </a:solidFill>
              </a:rPr>
              <a:t> session of the ICG/NEAMTWS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00000"/>
                </a:solidFill>
              </a:rPr>
              <a:t>Paris, 27 - 29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9366435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9270</TotalTime>
  <Words>494</Words>
  <Application>Microsoft Office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Helvetica</vt:lpstr>
      <vt:lpstr>Trebuchet MS</vt:lpstr>
      <vt:lpstr>1_Office Theme</vt:lpstr>
      <vt:lpstr>Tsunami Service Provider Hellenic National Tsunami Warning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Medusa</dc:creator>
  <cp:lastModifiedBy>Chang Seng, Denis</cp:lastModifiedBy>
  <cp:revision>462</cp:revision>
  <dcterms:modified xsi:type="dcterms:W3CDTF">2024-11-24T18:38:14Z</dcterms:modified>
</cp:coreProperties>
</file>