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66" r:id="rId3"/>
    <p:sldMasterId id="2147483678" r:id="rId4"/>
    <p:sldMasterId id="2147483682" r:id="rId5"/>
  </p:sldMasterIdLst>
  <p:notesMasterIdLst>
    <p:notesMasterId r:id="rId40"/>
  </p:notesMasterIdLst>
  <p:sldIdLst>
    <p:sldId id="292" r:id="rId6"/>
    <p:sldId id="316" r:id="rId7"/>
    <p:sldId id="326" r:id="rId8"/>
    <p:sldId id="315" r:id="rId9"/>
    <p:sldId id="328" r:id="rId10"/>
    <p:sldId id="327" r:id="rId11"/>
    <p:sldId id="293" r:id="rId12"/>
    <p:sldId id="325" r:id="rId13"/>
    <p:sldId id="302" r:id="rId14"/>
    <p:sldId id="323" r:id="rId15"/>
    <p:sldId id="324" r:id="rId16"/>
    <p:sldId id="290" r:id="rId17"/>
    <p:sldId id="289" r:id="rId18"/>
    <p:sldId id="288" r:id="rId19"/>
    <p:sldId id="257" r:id="rId20"/>
    <p:sldId id="301" r:id="rId21"/>
    <p:sldId id="266" r:id="rId22"/>
    <p:sldId id="299" r:id="rId23"/>
    <p:sldId id="300" r:id="rId24"/>
    <p:sldId id="294" r:id="rId25"/>
    <p:sldId id="281" r:id="rId26"/>
    <p:sldId id="278" r:id="rId27"/>
    <p:sldId id="277" r:id="rId28"/>
    <p:sldId id="304" r:id="rId29"/>
    <p:sldId id="329" r:id="rId30"/>
    <p:sldId id="306" r:id="rId31"/>
    <p:sldId id="313" r:id="rId32"/>
    <p:sldId id="307" r:id="rId33"/>
    <p:sldId id="308" r:id="rId34"/>
    <p:sldId id="309" r:id="rId35"/>
    <p:sldId id="311" r:id="rId36"/>
    <p:sldId id="314" r:id="rId37"/>
    <p:sldId id="295" r:id="rId38"/>
    <p:sldId id="312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3aOpmJOInTnJvEoAqWnqT34/I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36"/>
    <p:restoredTop sz="94729"/>
  </p:normalViewPr>
  <p:slideViewPr>
    <p:cSldViewPr snapToGrid="0">
      <p:cViewPr varScale="1">
        <p:scale>
          <a:sx n="112" d="100"/>
          <a:sy n="112" d="100"/>
        </p:scale>
        <p:origin x="7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52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5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4036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8A03AC0-EC9C-383A-AF3D-673F95EF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CBEFABE1-E1ED-1410-C70A-CDAB12169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F7717962-D6AB-B41F-B408-36BBC09B56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8051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Educational Video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Civil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Protection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“Io non rischio - Maremoto”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subtitled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English.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increase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awareness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YouTube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official social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platform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 the 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Genoa Science Festival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(21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3 November), a tsunami corner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up with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didactic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/interactive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visitors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 tsunami video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modelling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public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modify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physical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parameters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leap-motion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sensor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way,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visitors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change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height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length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consequent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impact of the tsunami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(VIDEO PUBBLICO E VASCA)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27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721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With </a:t>
            </a:r>
            <a:r>
              <a:rPr lang="it-IT" dirty="0" err="1"/>
              <a:t>regard</a:t>
            </a:r>
            <a:r>
              <a:rPr lang="it-IT" dirty="0"/>
              <a:t> to the national </a:t>
            </a:r>
            <a:r>
              <a:rPr lang="it-IT" dirty="0" err="1"/>
              <a:t>Civil</a:t>
            </a:r>
            <a:r>
              <a:rPr lang="it-IT" dirty="0"/>
              <a:t> </a:t>
            </a:r>
            <a:r>
              <a:rPr lang="it-IT" dirty="0" err="1"/>
              <a:t>Protection</a:t>
            </a:r>
            <a:r>
              <a:rPr lang="it-IT" dirty="0"/>
              <a:t> </a:t>
            </a:r>
            <a:r>
              <a:rPr lang="it-IT" dirty="0" err="1"/>
              <a:t>campaign</a:t>
            </a:r>
            <a:r>
              <a:rPr lang="it-IT" dirty="0"/>
              <a:t> Io non rischio maremoto for tsunami risk </a:t>
            </a:r>
            <a:r>
              <a:rPr lang="it-IT" dirty="0" err="1"/>
              <a:t>mitigation</a:t>
            </a:r>
            <a:r>
              <a:rPr lang="it-IT" dirty="0"/>
              <a:t>, 374 </a:t>
            </a:r>
            <a:r>
              <a:rPr lang="it-IT" dirty="0" err="1"/>
              <a:t>squares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covered</a:t>
            </a:r>
            <a:r>
              <a:rPr lang="it-IT" dirty="0"/>
              <a:t> in 2024,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in the </a:t>
            </a:r>
            <a:r>
              <a:rPr lang="it-IT" dirty="0" err="1"/>
              <a:t>map</a:t>
            </a:r>
            <a:r>
              <a:rPr lang="it-IT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28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53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occasion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the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World Ocean Day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(8 June) public events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major INGV centres,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raise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risk knowledge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awareness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largest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events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Palermo,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Sicily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 Rome, with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active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involvement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Palermo, the tsunami tank and tsunami Quiz game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Rome the Tsunami Quiz and tsunami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storymaps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illustrated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researchers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activities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carried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out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day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focused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oceans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the risks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connected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360°.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Story Maps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Ocean 2004; Messina-Reggio 1908;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Relics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2011 tsunami in the Pacific Ocean; Tsunami Ready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the 2004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Ocean tsunami.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29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933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risk </a:t>
            </a:r>
            <a:r>
              <a:rPr lang="it-IT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survey: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2024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complete the survey by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administering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questionnaire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whole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residing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coastal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municipalities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Finally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amount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11.192 telephone interviews (CATI).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Furthermore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in 2021 and 2024,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surveyed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two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panels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representing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entire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including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inhabitants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living in non-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coastal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municipalities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additional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surveys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3000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cases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the sample and can be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benchmarks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comparisons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(e.g.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tourists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residents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living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coast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living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inland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2023 and 2024, 699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tourists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visiting 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Stromboli Island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interviewed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their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knowledge of the warning systems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island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the paper by Moreschini et al., 2024.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addition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15 in-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depth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interviews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conducted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June 2024 to survey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obtain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more accurate information from Island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residents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texts of the interviews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yet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be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analysed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30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73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WTAD 2024: Educational Video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tsunami for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edited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RAI Public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TV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Nov. 5</a:t>
            </a:r>
            <a:r>
              <a:rPr lang="it-IT" sz="1200" b="0" i="0" u="none" strike="noStrike" dirty="0">
                <a:solidFill>
                  <a:schemeClr val="dk1"/>
                </a:solidFill>
                <a:effectLst/>
                <a:latin typeface="Calibri"/>
              </a:rPr>
              <a:t>.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Here are some activities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done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celebrate the WTAD:</a:t>
            </a:r>
            <a:b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news on Tsunami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Alert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Centre website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English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spread on social media</a:t>
            </a:r>
            <a:b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news on INGV Terremoti Blog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INGV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platform</a:t>
            </a:r>
            <a:b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 the national TV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channel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(RAI SCUOLA / RAI SCHOOL) a new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episode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television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broadcast to celebrate WTAD and the 2004 tsunami 20th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anniversary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episode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recorded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INGV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tells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about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Ocean tsunami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warning system works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today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released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Nov. 5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6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periodically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transmitted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channel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freely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available</a:t>
            </a:r>
            <a:r>
              <a:rPr lang="it-IT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demand</a:t>
            </a:r>
            <a:br>
              <a:rPr lang="it-IT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31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831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conclude mentioning some of the most important projects and initiatives that are going on in our region. Besides the already mentioned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CoastWAVE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there are other initiatives funded by the European Community, like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Agithar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Cost Action working for the Global Tsunami Model, the EPOS Thematic Core Service recently approved, and other projects.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D2C26D8-09FE-F447-B229-36592BCCAE52}" type="slidenum">
              <a:rPr lang="it-IT" smtClean="0">
                <a:solidFill>
                  <a:prstClr val="black"/>
                </a:solidFill>
                <a:latin typeface="Calibri" panose="020F0502020204030204"/>
              </a:rPr>
              <a:pPr/>
              <a:t>34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122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6220BE7F-94DD-4FD6-C0CC-D36AEEB1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BEF16993-0F3C-5831-BDB4-8CAA988F97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E8319217-4489-86AA-CFD0-E5DA9DEE42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460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0F7C6B1-3299-361E-B25E-E29EF7EFD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85DD3A0E-E597-CB6B-ED57-35E3CC1758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C7F87CA7-E282-0D0D-2D3D-E1E59C8154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111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C3D499B-EC35-6A6E-32F0-E085F57E0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9A94A7B0-8C06-C0E5-275E-EBF37CF0EE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123FABFE-2272-45C2-72EB-F099C2FB24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417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AADB8878-F454-835D-74C3-0E1B325A3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EBB57794-0F35-FF8C-5274-98B8ADA006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599F10D8-F330-497F-062B-C1C708213B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263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F10F07D-06B1-C9EA-6DE5-BC2F8405E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FAA1CA6C-2CC7-06FC-3785-6BC639C477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9935CABE-C235-61F9-5225-C9E929E400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9584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0e1330b5c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goal 1 accuracy and timeliness</a:t>
            </a:r>
            <a:endParaRPr/>
          </a:p>
        </p:txBody>
      </p:sp>
      <p:sp>
        <p:nvSpPr>
          <p:cNvPr id="103" name="Google Shape;103;g2e0e1330b5c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996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Simple structure not designed to withstand extreme events and sea level is recorded with a sensor, microwave or floating sensor, with full scale 2 meters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274517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Educational Video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Civil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Protection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“Io non rischio - Maremoto”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subtitled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English.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increase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awareness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YouTube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official social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platform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 the 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Genoa Science Festival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(21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3 November), a tsunami corner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up with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didactic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/interactive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visitors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 tsunami video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modelling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public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modify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physical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parameters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leap-motion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sensor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way,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visitors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change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height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length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consequent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impact of the tsunami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(VIDEO PUBBLICO E VASCA)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26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8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6F7A-75F3-DF1E-2673-F2C53C1F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515"/>
            <a:ext cx="10845800" cy="632402"/>
          </a:xfrm>
        </p:spPr>
        <p:txBody>
          <a:bodyPr lIns="0" tIns="0" rIns="0" bIns="0" anchor="t" anchorCtr="0">
            <a:normAutofit/>
          </a:bodyPr>
          <a:lstStyle>
            <a:lvl1pPr>
              <a:buFontTx/>
              <a:buNone/>
              <a:defRPr sz="3200" b="1">
                <a:solidFill>
                  <a:srgbClr val="264368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ED34D6-D110-0464-8FCC-05B24E31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8174"/>
            <a:ext cx="5076464" cy="4441651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1pPr>
            <a:lvl2pPr marL="4572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2pPr>
            <a:lvl3pPr marL="9144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3pPr>
            <a:lvl4pPr marL="13716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4pPr>
            <a:lvl5pPr marL="18288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D4A0DB-2BF6-6397-8561-6088322A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970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fld id="{7E263F11-8A62-5C48-A45E-7EE945F7625D}" type="datetimeFigureOut">
              <a:rPr lang="it-IT" smtClean="0"/>
              <a:pPr/>
              <a:t>27/11/24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6B5DA4-1DC0-17FB-3767-D4B5172E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9040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/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4C02E3-DE47-8EA5-9E20-AC207BCD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516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fld id="{81D2BC12-A084-134F-A110-B9425396868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Immagine 6" descr="Immagine che contiene testo, oggetto da esterni&#10;&#10;Descrizione generata automaticamente">
            <a:extLst>
              <a:ext uri="{FF2B5EF4-FFF2-40B4-BE49-F238E27FC236}">
                <a16:creationId xmlns:a16="http://schemas.microsoft.com/office/drawing/2014/main" id="{82F1A067-CBA7-9768-317C-E2524A762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6281554"/>
            <a:ext cx="1701800" cy="415805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100C4AA-0511-1BE0-58F9-D3E89F0912F6}"/>
              </a:ext>
            </a:extLst>
          </p:cNvPr>
          <p:cNvCxnSpPr/>
          <p:nvPr userDrawn="1"/>
        </p:nvCxnSpPr>
        <p:spPr>
          <a:xfrm>
            <a:off x="0" y="6197283"/>
            <a:ext cx="12192000" cy="0"/>
          </a:xfrm>
          <a:prstGeom prst="line">
            <a:avLst/>
          </a:prstGeom>
          <a:ln w="12700">
            <a:solidFill>
              <a:srgbClr val="264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229A9EF3-8C10-67BE-9535-1AF7A68D6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000"/>
          <a:stretch/>
        </p:blipFill>
        <p:spPr>
          <a:xfrm>
            <a:off x="-1" y="72677"/>
            <a:ext cx="442981" cy="904240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D9747E04-8137-79C6-E59D-781621A1F2C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6175" y="1208174"/>
            <a:ext cx="5076464" cy="4441651"/>
          </a:xfrm>
        </p:spPr>
        <p:txBody>
          <a:bodyPr lIns="0" tIns="0" rIns="0" bIns="0">
            <a:noAutofit/>
          </a:bodyPr>
          <a:lstStyle>
            <a:lvl1pPr marL="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1pPr>
            <a:lvl2pPr marL="4572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2pPr>
            <a:lvl3pPr marL="9144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3pPr>
            <a:lvl4pPr marL="13716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4pPr>
            <a:lvl5pPr marL="1828800" indent="0">
              <a:buClr>
                <a:srgbClr val="CE843C"/>
              </a:buClr>
              <a:buFontTx/>
              <a:buNone/>
              <a:defRPr sz="2400">
                <a:solidFill>
                  <a:srgbClr val="264368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7645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469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51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2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E361B-72A1-4943-ADAA-F502BD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77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1B435C-E1F9-4DEF-B182-3819184C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4867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F9E784-935B-464F-9FD9-2B582204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4E1-7730-42C5-81CC-1D81BB05C61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600AD5-DA7F-45DA-B47F-08E5483D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982934-2000-49EF-B820-8AE8F95C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953-55CE-4F69-B114-32A05255484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46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332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494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561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Contenuto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377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566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377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566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2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377" lvl="1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754" lvl="3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943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131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320" lvl="6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509" lvl="7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697" lvl="8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377" lvl="1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754" lvl="3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943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131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320" lvl="6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509" lvl="7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697" lvl="8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748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09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Vuo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47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566" lvl="2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943" lvl="4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131" lvl="5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23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75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579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Titolo verticale e tes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937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668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96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E361B-72A1-4943-ADAA-F502BD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77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1B435C-E1F9-4DEF-B182-3819184C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4867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F9E784-935B-464F-9FD9-2B582204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4E1-7730-42C5-81CC-1D81BB05C61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600AD5-DA7F-45DA-B47F-08E5483D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982934-2000-49EF-B820-8AE8F95C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953-55CE-4F69-B114-32A05255484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1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ce2cf7b8b1_0_1511"/>
          <p:cNvSpPr txBox="1">
            <a:spLocks noGrp="1"/>
          </p:cNvSpPr>
          <p:nvPr>
            <p:ph type="title"/>
          </p:nvPr>
        </p:nvSpPr>
        <p:spPr>
          <a:xfrm>
            <a:off x="625880" y="225793"/>
            <a:ext cx="10972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8145-9A2D-1552-7BBA-7D71E888C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F2CC9-B761-B916-8D84-5D06C0190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AFC69-F428-8124-1E42-A404964E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C0402-BC07-231A-15DD-36A94B4D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40AA-659D-8BA1-FDB0-D3B9B5D1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6419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69754-DCD7-1F71-E152-FBF15DC4F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156F8-DD06-B146-71B4-3E2E3513C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3762E-81EE-6A08-4E84-679817639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BE88D-5165-86A7-DE6F-E57C9EAB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DC39F-0A21-4173-F4D4-601ED6D7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3600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80C99-EE8F-3645-1884-7A4C2B592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A7CEE-F93B-316C-12FE-B452CBF5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56601-98DD-87B9-E1D7-CAA2C5A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92E6F-0184-6C54-91DA-8C802596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B8B46-E6FA-B007-469B-60A7C013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05579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7D74-75A4-3965-8F99-7D9010B3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D737-C13A-0D75-6937-5F7A8165A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5690-C9AE-3307-548A-186DB951E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6A1DC-9EBB-8B7F-7B71-8D50266B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44CE1-506C-C32A-F6DB-53C1E2C84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3E306-F6DE-A6D2-5B09-2B6647EB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637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4510-223E-F55A-470F-F0328CE5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B572-8978-D750-0C0E-2E2E67181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B0983-0570-E64A-AEF1-1828F7174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B43A1-6F63-CEC5-4982-53FE558BF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BDA45-C7C9-EB7C-D482-4DF7DFABA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F1B4D9-9B55-D955-C528-07F6ABA6D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6BAA78-AA36-00D4-E7AA-06080B1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8CC50-BA6D-6027-4064-39CA5586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65402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7346-CA1C-C8D4-EF19-852E65BC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37C4A-C180-4639-30CC-9DE79A4D0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DF2A6-E7E1-567B-0FF4-2CC010E8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1D449-3C23-7834-6680-DC86B756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35448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97B282-9ED0-54A8-F1C1-7CDFE5A7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D82F3-9999-85AE-5706-22C8FFBF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A0BD1-8708-A46A-188D-A496611A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48084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4238-6008-A905-88C0-E119373B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C7006-1B28-840E-E186-A3EAEEBCD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96D1A-CF1F-507F-BC01-63EB89892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AA1E5-3A4F-7C5B-0C1F-B5950E75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44C2D-B13F-FD7C-EA74-26CBBE48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DD9E4-3376-7C5F-2A05-73AE1449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72954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1F13D-98D0-576F-65DF-0298A9A77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CA5A3F-3B90-448E-81B1-4815F88AB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7FB30-2473-30A4-634D-B508E183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D2B77-9B66-59D1-5F33-B1EEE7F1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C67AF-6E09-F6AA-7C47-964F69D5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ECEAE-CFD3-0873-99EB-F851EFC7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68611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6B49-4A0E-5962-C1F9-8C3FA24E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8FAED-CB01-8EA0-DB15-4F0C6D457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6080C-EB6B-E5CD-753B-0E379F07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71847-3651-0ECC-4119-DFFD1F40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D9A1A-2ED6-E4B7-703B-617D5EAC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0165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3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D6BB40-59CE-2D33-21EB-0AC574FCC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0A941-35EA-B5F6-0BF3-591ABF7C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9C2FC-1590-13D6-3D94-295BBD68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BBD2-D740-E6E3-A8BC-26939445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4DDDF-B432-C286-930D-36544041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7020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397117-F3A1-41B5-B5A5-0FD5A7D43CA4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>
                <a:buClrTx/>
                <a:buFontTx/>
                <a:buNone/>
              </a:pPr>
              <a:t>‹#›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fr-FR" sz="18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524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806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397117-F3A1-41B5-B5A5-0FD5A7D43CA4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>
                <a:buClrTx/>
                <a:buFontTx/>
                <a:buNone/>
              </a:pPr>
              <a:t>‹#›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fr-FR" sz="18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7587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136F7-6CCF-EB8A-93C5-282468BF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5E60C-08EE-7BA5-856A-224D05D90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3439-8E06-DEF0-BF08-359CF4D5E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ECF0C-C373-2A46-8AA6-5CFE9D551BCB}" type="datetimeFigureOut">
              <a:rPr lang="en-IT" smtClean="0"/>
              <a:t>27/11/24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85DC2-EFB3-8309-F625-CE553C301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CEBD-49BC-08B4-693E-4D522887D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EB0AF-7059-B649-B28B-2C245109763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5944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401/ag-9063" TargetMode="External"/><Relationship Id="rId2" Type="http://schemas.openxmlformats.org/officeDocument/2006/relationships/hyperlink" Target="https://doi.org/10.5194/nhess-24-2773-202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07/s11069-024-06845-1" TargetMode="External"/><Relationship Id="rId5" Type="http://schemas.openxmlformats.org/officeDocument/2006/relationships/hyperlink" Target="https://doi.org/10.4401/ag-9142" TargetMode="External"/><Relationship Id="rId4" Type="http://schemas.openxmlformats.org/officeDocument/2006/relationships/hyperlink" Target="https://doi.org/10.1038/s41598-024-53225-7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ijdrr.2024.104641" TargetMode="External"/><Relationship Id="rId2" Type="http://schemas.openxmlformats.org/officeDocument/2006/relationships/hyperlink" Target="https://doi.org/10.1029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29/2024JB029320" TargetMode="External"/><Relationship Id="rId5" Type="http://schemas.openxmlformats.org/officeDocument/2006/relationships/hyperlink" Target="https://doi.org/10.1038/s41598-024-79770-9" TargetMode="External"/><Relationship Id="rId4" Type="http://schemas.openxmlformats.org/officeDocument/2006/relationships/hyperlink" Target="https://doi.org/10.1093/gji/ggae151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gi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gi2.isprambiente.it/tsunamimap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azard.tsunamidata.org/?dataset=NEAMTHM18" TargetMode="External"/><Relationship Id="rId11" Type="http://schemas.openxmlformats.org/officeDocument/2006/relationships/hyperlink" Target="https://www.ics-c.epos-eu.org/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5606" y="2909405"/>
            <a:ext cx="10363200" cy="1362075"/>
          </a:xfrm>
        </p:spPr>
        <p:txBody>
          <a:bodyPr>
            <a:normAutofit fontScale="90000"/>
          </a:bodyPr>
          <a:lstStyle/>
          <a:p>
            <a:pPr lvl="0"/>
            <a:r>
              <a:rPr lang="it-IT" i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The national System for Tsunami Warning (</a:t>
            </a:r>
            <a:r>
              <a:rPr lang="it-IT" i="1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SiAM</a:t>
            </a:r>
            <a:r>
              <a:rPr lang="it-IT" i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)</a:t>
            </a:r>
            <a:br>
              <a:rPr lang="it-IT" i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</a:br>
            <a:endParaRPr lang="it-IT" i="1" dirty="0">
              <a:solidFill>
                <a:schemeClr val="accent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614087"/>
            <a:ext cx="10363200" cy="506054"/>
          </a:xfrm>
        </p:spPr>
        <p:txBody>
          <a:bodyPr>
            <a:noAutofit/>
          </a:bodyPr>
          <a:lstStyle/>
          <a:p>
            <a:r>
              <a:rPr lang="it-IT" sz="2800" dirty="0"/>
              <a:t>XIX ICG-NEAMTWS, Paris, UNESCO HQ, November 27-29, 2024</a:t>
            </a:r>
          </a:p>
        </p:txBody>
      </p:sp>
      <p:pic>
        <p:nvPicPr>
          <p:cNvPr id="4" name="Picture 19" descr="Logo del Dipartimento della Protezione Civile">
            <a:extLst>
              <a:ext uri="{FF2B5EF4-FFF2-40B4-BE49-F238E27FC236}">
                <a16:creationId xmlns:a16="http://schemas.microsoft.com/office/drawing/2014/main" id="{D8FA77A7-CFC5-419B-CD10-880460C2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80" y="5324168"/>
            <a:ext cx="1566026" cy="1226721"/>
          </a:xfrm>
          <a:prstGeom prst="rect">
            <a:avLst/>
          </a:prstGeom>
          <a:noFill/>
        </p:spPr>
      </p:pic>
      <p:pic>
        <p:nvPicPr>
          <p:cNvPr id="6" name="Google Shape;89;p1">
            <a:extLst>
              <a:ext uri="{FF2B5EF4-FFF2-40B4-BE49-F238E27FC236}">
                <a16:creationId xmlns:a16="http://schemas.microsoft.com/office/drawing/2014/main" id="{516D3DC7-482E-3530-840F-DAE80EC35E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7131" y="5276645"/>
            <a:ext cx="5392758" cy="13217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50FD12-94A3-6974-018F-7FD5BC02374A}"/>
              </a:ext>
            </a:extLst>
          </p:cNvPr>
          <p:cNvSpPr txBox="1"/>
          <p:nvPr/>
        </p:nvSpPr>
        <p:spPr>
          <a:xfrm>
            <a:off x="0" y="5632612"/>
            <a:ext cx="4617720" cy="97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8" name="Picture 7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CE86C986-90DF-95B5-E3A9-F0CF80097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93" y="5370358"/>
            <a:ext cx="4337734" cy="10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4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8EFF7-571E-D633-CC8F-D92A7AE69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BEEB9D7-30DE-EA14-928A-5C02D9EB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457201"/>
            <a:ext cx="11299902" cy="1143000"/>
          </a:xfrm>
        </p:spPr>
        <p:txBody>
          <a:bodyPr>
            <a:noAutofit/>
          </a:bodyPr>
          <a:lstStyle/>
          <a:p>
            <a:r>
              <a:rPr lang="it-IT" sz="3600" dirty="0"/>
              <a:t>PTF </a:t>
            </a:r>
            <a:r>
              <a:rPr lang="it-IT" sz="3600" dirty="0" err="1"/>
              <a:t>at</a:t>
            </a:r>
            <a:r>
              <a:rPr lang="it-IT" sz="3600" dirty="0"/>
              <a:t> the ICG and TOWS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95C1565-31F9-6083-3768-C86539DF4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1800" b="1" i="1" dirty="0">
                <a:effectLst/>
                <a:latin typeface="Arial" panose="020B0604020202020204" pitchFamily="34" charset="0"/>
              </a:rPr>
              <a:t>Decision ICG/NEAMTWS-XVIII.1 </a:t>
            </a:r>
            <a:endParaRPr lang="en-GB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en-GB" sz="1800" i="1" dirty="0">
                <a:effectLst/>
                <a:latin typeface="Arial" panose="020B0604020202020204" pitchFamily="34" charset="0"/>
              </a:rPr>
              <a:t>....</a:t>
            </a:r>
            <a:br>
              <a:rPr lang="en-GB" sz="1800" i="1" dirty="0">
                <a:effectLst/>
                <a:latin typeface="Arial" panose="020B0604020202020204" pitchFamily="34" charset="0"/>
              </a:rPr>
            </a:br>
            <a:r>
              <a:rPr lang="en-GB" sz="1800" b="1" i="1" dirty="0">
                <a:effectLst/>
                <a:latin typeface="Arial" panose="020B0604020202020204" pitchFamily="34" charset="0"/>
              </a:rPr>
              <a:t>Supports </a:t>
            </a:r>
            <a:r>
              <a:rPr lang="en-GB" sz="1800" i="1" dirty="0">
                <a:effectLst/>
                <a:latin typeface="Arial" panose="020B0604020202020204" pitchFamily="34" charset="0"/>
              </a:rPr>
              <a:t>the investigation and possibility to adopt tsunami forecasting methods by TSPs which represent an improvement over the Decision Matrices presently in use </a:t>
            </a:r>
            <a:r>
              <a:rPr lang="en-GB" sz="1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with a view to reducing uncertainty and false alarms,</a:t>
            </a:r>
            <a:r>
              <a:rPr lang="en-GB" sz="1800" i="1" dirty="0">
                <a:effectLst/>
                <a:latin typeface="Arial" panose="020B0604020202020204" pitchFamily="34" charset="0"/>
              </a:rPr>
              <a:t> particularly the forecasting methods which consider tsunami numerical </a:t>
            </a:r>
            <a:r>
              <a:rPr lang="en-GB" sz="1800" i="1" dirty="0" err="1">
                <a:effectLst/>
                <a:latin typeface="Arial" panose="020B0604020202020204" pitchFamily="34" charset="0"/>
              </a:rPr>
              <a:t>modeling</a:t>
            </a:r>
            <a:r>
              <a:rPr lang="en-GB" sz="1800" i="1" dirty="0">
                <a:effectLst/>
                <a:latin typeface="Arial" panose="020B0604020202020204" pitchFamily="34" charset="0"/>
              </a:rPr>
              <a:t> and uncertainty quantification (e.g., the Probabilistic Tsunami Forecasting PTF, pre-calculated scenario databases, etc.); </a:t>
            </a:r>
            <a:endParaRPr lang="en-GB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en-GB" sz="1800" b="1" i="1" dirty="0">
                <a:effectLst/>
                <a:latin typeface="Arial" panose="020B0604020202020204" pitchFamily="34" charset="0"/>
              </a:rPr>
              <a:t>Also supports </a:t>
            </a:r>
            <a:r>
              <a:rPr lang="en-GB" sz="1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CAT-INGV (Centro </a:t>
            </a:r>
            <a:r>
              <a:rPr lang="en-GB" sz="18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Allerta</a:t>
            </a:r>
            <a:r>
              <a:rPr lang="en-GB" sz="1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Tsunami - </a:t>
            </a:r>
            <a:r>
              <a:rPr lang="en-GB" sz="18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Istituto</a:t>
            </a:r>
            <a:r>
              <a:rPr lang="en-GB" sz="1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Nazionale di </a:t>
            </a:r>
            <a:r>
              <a:rPr lang="en-GB" sz="18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Geofisica</a:t>
            </a:r>
            <a:r>
              <a:rPr lang="en-GB" sz="1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GB" sz="18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Vulcanologia</a:t>
            </a:r>
            <a:r>
              <a:rPr lang="en-GB" sz="1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, Italy) TSP ongoing transition towards implementing a PTF based Decision Matrix</a:t>
            </a:r>
            <a:r>
              <a:rPr lang="en-GB" sz="1800" i="1" dirty="0">
                <a:effectLst/>
                <a:latin typeface="Arial" panose="020B0604020202020204" pitchFamily="34" charset="0"/>
              </a:rPr>
              <a:t>, and requires that the methodology implemented is documented in the updated NEAMTWS Operational User Guide and that TSP subscribers are informed accordingly;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9013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1C5A0-E38F-534E-ADA6-ED807BE3E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9F4D9F9-B050-F8CA-E490-479759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457201"/>
            <a:ext cx="11299902" cy="1143000"/>
          </a:xfrm>
        </p:spPr>
        <p:txBody>
          <a:bodyPr>
            <a:noAutofit/>
          </a:bodyPr>
          <a:lstStyle/>
          <a:p>
            <a:r>
              <a:rPr lang="it-IT" sz="3600" dirty="0"/>
              <a:t>PTF </a:t>
            </a:r>
            <a:r>
              <a:rPr lang="it-IT" sz="3600" dirty="0" err="1"/>
              <a:t>at</a:t>
            </a:r>
            <a:r>
              <a:rPr lang="it-IT" sz="3600" dirty="0"/>
              <a:t> the ICG and TOWS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A60271-A841-188F-0EF5-0E76AEFBD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44087"/>
            <a:ext cx="10972800" cy="4525963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GB" sz="1800" b="1" i="1" dirty="0">
                <a:effectLst/>
                <a:latin typeface="Arial" panose="020B0604020202020204" pitchFamily="34" charset="0"/>
              </a:rPr>
              <a:t>TOWS meeting, Sendai, February 2024</a:t>
            </a:r>
          </a:p>
          <a:p>
            <a:pPr marL="114300" indent="0">
              <a:buNone/>
            </a:pPr>
            <a:endParaRPr lang="en-GB" dirty="0">
              <a:effectLst/>
            </a:endParaRPr>
          </a:p>
          <a:p>
            <a:r>
              <a:rPr lang="en-GB" sz="1800" i="1" dirty="0">
                <a:effectLst/>
                <a:latin typeface="Arial" panose="020B0604020202020204" pitchFamily="34" charset="0"/>
              </a:rPr>
              <a:t>The Group noted:</a:t>
            </a:r>
            <a:br>
              <a:rPr lang="en-GB" sz="1800" i="1" dirty="0">
                <a:effectLst/>
                <a:latin typeface="Arial" panose="020B0604020202020204" pitchFamily="34" charset="0"/>
              </a:rPr>
            </a:br>
            <a:r>
              <a:rPr lang="en-GB" sz="1800" i="1" dirty="0">
                <a:effectLst/>
                <a:latin typeface="Arial" panose="020B0604020202020204" pitchFamily="34" charset="0"/>
              </a:rPr>
              <a:t>...</a:t>
            </a:r>
            <a:br>
              <a:rPr lang="en-GB" sz="1800" i="1" dirty="0">
                <a:effectLst/>
                <a:latin typeface="Arial" panose="020B0604020202020204" pitchFamily="34" charset="0"/>
              </a:rPr>
            </a:br>
            <a:r>
              <a:rPr lang="en-GB" sz="1800" i="1" dirty="0">
                <a:effectLst/>
                <a:latin typeface="Arial" panose="020B0604020202020204" pitchFamily="34" charset="0"/>
              </a:rPr>
              <a:t>(xxvii) the need for more accurate and precise tsunami forecasts, especially in the complex tectonic context;</a:t>
            </a:r>
            <a:br>
              <a:rPr lang="en-GB" sz="1800" i="1" dirty="0">
                <a:effectLst/>
                <a:latin typeface="Arial" panose="020B0604020202020204" pitchFamily="34" charset="0"/>
              </a:rPr>
            </a:br>
            <a:r>
              <a:rPr lang="en-GB" sz="1800" i="1" dirty="0">
                <a:effectLst/>
                <a:latin typeface="Arial" panose="020B0604020202020204" pitchFamily="34" charset="0"/>
              </a:rPr>
              <a:t>(xxviii) the ICG/NEAMTWS investigation and possible adoption of the tsunami probabilistic forecasting method by TSPs in NEAMTWS, </a:t>
            </a:r>
            <a:r>
              <a:rPr lang="en-GB" sz="1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which may represent an improvement over the method in use with the goal of reducing uncertainty and false alarms</a:t>
            </a:r>
            <a:r>
              <a:rPr lang="en-GB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i="1" dirty="0">
                <a:effectLst/>
                <a:latin typeface="Arial" panose="020B0604020202020204" pitchFamily="34" charset="0"/>
              </a:rPr>
              <a:t>particularly the forecasting methods that consider tsunami numerical modelling and uncertainty quantification </a:t>
            </a:r>
          </a:p>
          <a:p>
            <a:pPr marL="114300" indent="0">
              <a:buNone/>
            </a:pPr>
            <a:endParaRPr lang="en-GB" sz="1800" i="1" dirty="0">
              <a:latin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GB" sz="1800" b="1" i="1" dirty="0">
                <a:effectLst/>
                <a:latin typeface="ArialMT"/>
              </a:rPr>
              <a:t>Task Team on ‘Watch Operations’ is asked to evaluate the method and make suggestions for its implementation: </a:t>
            </a:r>
            <a:endParaRPr lang="en-GB" sz="800" b="1" i="1" dirty="0">
              <a:effectLst/>
            </a:endParaRPr>
          </a:p>
          <a:p>
            <a:r>
              <a:rPr lang="en-GB" sz="1800" i="1" dirty="0">
                <a:effectLst/>
                <a:latin typeface="Arial" panose="020B0604020202020204" pitchFamily="34" charset="0"/>
              </a:rPr>
              <a:t>...</a:t>
            </a:r>
            <a:br>
              <a:rPr lang="en-GB" sz="1800" i="1" dirty="0">
                <a:effectLst/>
                <a:latin typeface="Arial" panose="020B0604020202020204" pitchFamily="34" charset="0"/>
              </a:rPr>
            </a:br>
            <a:r>
              <a:rPr lang="en-GB" sz="1800" i="1" dirty="0">
                <a:effectLst/>
                <a:latin typeface="Arial" panose="020B0604020202020204" pitchFamily="34" charset="0"/>
              </a:rPr>
              <a:t>(x) TT-TWO evaluate tsunami probabilistic forecasting methods </a:t>
            </a:r>
            <a:r>
              <a:rPr lang="en-GB" sz="1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and provide advice to TSPs and NTWCs in all ICGs</a:t>
            </a:r>
            <a:r>
              <a:rPr lang="en-GB" sz="1800" i="1" dirty="0">
                <a:effectLst/>
                <a:latin typeface="Arial" panose="020B0604020202020204" pitchFamily="34" charset="0"/>
              </a:rPr>
              <a:t>; </a:t>
            </a:r>
            <a:endParaRPr lang="en-GB" sz="800" dirty="0">
              <a:effectLst/>
            </a:endParaRPr>
          </a:p>
          <a:p>
            <a:pPr marL="114300" indent="0">
              <a:buNone/>
            </a:pPr>
            <a:endParaRPr lang="en-GB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223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E73CADDD-56AF-2598-ACE2-DBD4D1878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7DB70C07-C84B-E346-634A-A5091D8FE2B0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PTF calibration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AEBA00-A85F-A865-3485-739687543ACF}"/>
              </a:ext>
            </a:extLst>
          </p:cNvPr>
          <p:cNvSpPr txBox="1">
            <a:spLocks/>
          </p:cNvSpPr>
          <p:nvPr/>
        </p:nvSpPr>
        <p:spPr>
          <a:xfrm>
            <a:off x="138896" y="550307"/>
            <a:ext cx="11840901" cy="14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2024: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is being presently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calibrated with tsunami observations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massive ensembles of synthetic tsunamis and it is expected to become operational at the CAT-INGV NEAMTWS Tsunami Service Provider in 2025.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x-none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303;g2e0e1330b5c_0_464">
            <a:extLst>
              <a:ext uri="{FF2B5EF4-FFF2-40B4-BE49-F238E27FC236}">
                <a16:creationId xmlns:a16="http://schemas.microsoft.com/office/drawing/2014/main" id="{3199BD14-3784-8C33-FDAD-33E17405634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96" y="2103660"/>
            <a:ext cx="5347504" cy="30784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6;g2e0e1330b5c_0_303">
            <a:extLst>
              <a:ext uri="{FF2B5EF4-FFF2-40B4-BE49-F238E27FC236}">
                <a16:creationId xmlns:a16="http://schemas.microsoft.com/office/drawing/2014/main" id="{B7A182BB-7468-55E5-F570-E7D45912EADA}"/>
              </a:ext>
            </a:extLst>
          </p:cNvPr>
          <p:cNvSpPr txBox="1"/>
          <p:nvPr/>
        </p:nvSpPr>
        <p:spPr>
          <a:xfrm>
            <a:off x="934579" y="5313221"/>
            <a:ext cx="51614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Davies et al., 2019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354;g2dbaf7ac24f_0_66">
            <a:extLst>
              <a:ext uri="{FF2B5EF4-FFF2-40B4-BE49-F238E27FC236}">
                <a16:creationId xmlns:a16="http://schemas.microsoft.com/office/drawing/2014/main" id="{50919F19-4337-169E-37F4-51E3D21E80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482" y="2074035"/>
            <a:ext cx="5055815" cy="3137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18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FC5C77B2-9A9F-3EBA-8F39-E6EB00CC2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09CD14A1-75A4-DEB3-AA65-7CAC60550C0A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PTF calibration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F336A2-71A3-79E1-50E8-6190F9266C06}"/>
              </a:ext>
            </a:extLst>
          </p:cNvPr>
          <p:cNvSpPr txBox="1">
            <a:spLocks/>
          </p:cNvSpPr>
          <p:nvPr/>
        </p:nvSpPr>
        <p:spPr>
          <a:xfrm>
            <a:off x="138896" y="550307"/>
            <a:ext cx="11840901" cy="14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2024: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is being presently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calibrated with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tsunami observations and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massive ensembles of synthetic tsunamis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it is expected to become operational at the CAT-INGV NEAMTWS Tsunami Service Provider in 2025.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x-none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36820B-3559-1866-7EE9-321AD2AF84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29"/>
          <a:stretch/>
        </p:blipFill>
        <p:spPr>
          <a:xfrm>
            <a:off x="462444" y="2531404"/>
            <a:ext cx="5852850" cy="10022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71563-5406-282D-9D44-987234AF6F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82" y="3774892"/>
            <a:ext cx="5707284" cy="2218446"/>
          </a:xfrm>
          <a:prstGeom prst="rect">
            <a:avLst/>
          </a:prstGeom>
        </p:spPr>
      </p:pic>
      <p:sp>
        <p:nvSpPr>
          <p:cNvPr id="30" name="Google Shape;136;g2e0e1330b5c_0_303">
            <a:extLst>
              <a:ext uri="{FF2B5EF4-FFF2-40B4-BE49-F238E27FC236}">
                <a16:creationId xmlns:a16="http://schemas.microsoft.com/office/drawing/2014/main" id="{4ED12A9E-70E0-D707-6EAB-CEF6BA9A0846}"/>
              </a:ext>
            </a:extLst>
          </p:cNvPr>
          <p:cNvSpPr txBox="1"/>
          <p:nvPr/>
        </p:nvSpPr>
        <p:spPr>
          <a:xfrm>
            <a:off x="428548" y="2091470"/>
            <a:ext cx="51614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synthetic catalogue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8;g2e0e1330b5c_0_474" descr="Global Earthquake Maps | Global Earthquake Model Foundation ...">
            <a:extLst>
              <a:ext uri="{FF2B5EF4-FFF2-40B4-BE49-F238E27FC236}">
                <a16:creationId xmlns:a16="http://schemas.microsoft.com/office/drawing/2014/main" id="{0FE2F78F-5650-E82A-893C-57D9C8E8A4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258" y="1914783"/>
            <a:ext cx="1163839" cy="61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842CEA-508B-9985-3EF8-CB4F036247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190" y="1995385"/>
            <a:ext cx="5161421" cy="407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4DB1927C-2D01-2585-E429-FCD786956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FA7C70F-0F4D-A8AE-877B-F20B6A21FB76}"/>
              </a:ext>
            </a:extLst>
          </p:cNvPr>
          <p:cNvSpPr txBox="1">
            <a:spLocks/>
          </p:cNvSpPr>
          <p:nvPr/>
        </p:nvSpPr>
        <p:spPr>
          <a:xfrm>
            <a:off x="7410898" y="673103"/>
            <a:ext cx="4731488" cy="275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can provide alerts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near-field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If time allows, and if further data are available, such as  the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moment tensor and tsunami data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they can be assimilated in the PTF to refine the estimate.</a:t>
            </a:r>
          </a:p>
        </p:txBody>
      </p:sp>
      <p:pic>
        <p:nvPicPr>
          <p:cNvPr id="3" name="Google Shape;177;g2e0e1330b5c_1_17">
            <a:extLst>
              <a:ext uri="{FF2B5EF4-FFF2-40B4-BE49-F238E27FC236}">
                <a16:creationId xmlns:a16="http://schemas.microsoft.com/office/drawing/2014/main" id="{B9C12C51-B070-654D-B0BE-5F403CC126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66" y="585016"/>
            <a:ext cx="4635795" cy="2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Fig. 2">
            <a:extLst>
              <a:ext uri="{FF2B5EF4-FFF2-40B4-BE49-F238E27FC236}">
                <a16:creationId xmlns:a16="http://schemas.microsoft.com/office/drawing/2014/main" id="{7F433C3F-7924-2AAB-E04F-961F96D46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458" y="3068921"/>
            <a:ext cx="5822151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9DF85-D570-8122-24BB-2E51E5A658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589" y="3429000"/>
            <a:ext cx="4385230" cy="2682082"/>
          </a:xfrm>
          <a:prstGeom prst="rect">
            <a:avLst/>
          </a:prstGeom>
        </p:spPr>
      </p:pic>
      <p:sp>
        <p:nvSpPr>
          <p:cNvPr id="7" name="Google Shape;136;g2e0e1330b5c_0_303">
            <a:extLst>
              <a:ext uri="{FF2B5EF4-FFF2-40B4-BE49-F238E27FC236}">
                <a16:creationId xmlns:a16="http://schemas.microsoft.com/office/drawing/2014/main" id="{2508D3F4-363C-7128-7288-357820D881FE}"/>
              </a:ext>
            </a:extLst>
          </p:cNvPr>
          <p:cNvSpPr txBox="1"/>
          <p:nvPr/>
        </p:nvSpPr>
        <p:spPr>
          <a:xfrm>
            <a:off x="2334488" y="6109486"/>
            <a:ext cx="5902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Zilio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Ampuero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77;g2e0e1330b5c_1_17">
            <a:extLst>
              <a:ext uri="{FF2B5EF4-FFF2-40B4-BE49-F238E27FC236}">
                <a16:creationId xmlns:a16="http://schemas.microsoft.com/office/drawing/2014/main" id="{9C898536-DA77-655D-D775-757554259AA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478" y="746918"/>
            <a:ext cx="3057782" cy="24892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2;g2e0e1330b5c_0_311">
            <a:extLst>
              <a:ext uri="{FF2B5EF4-FFF2-40B4-BE49-F238E27FC236}">
                <a16:creationId xmlns:a16="http://schemas.microsoft.com/office/drawing/2014/main" id="{C206D43D-FF40-C378-47C8-FF240293FBD4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can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be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used: GNSS, Seismic, Tsunami data assimilation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62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0e1330b5c_0_278"/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Conclusions. PTF is aligned with UN Decade Goals!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2e0e1330b5c_0_278"/>
          <p:cNvSpPr txBox="1"/>
          <p:nvPr/>
        </p:nvSpPr>
        <p:spPr>
          <a:xfrm>
            <a:off x="0" y="1185611"/>
            <a:ext cx="6453069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Uncertainty Quantification/Reduction for tsunami forecasting </a:t>
            </a:r>
          </a:p>
          <a:p>
            <a:pPr marL="381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Provide the decision-makers with actionable information</a:t>
            </a:r>
          </a:p>
          <a:p>
            <a:pPr marL="381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Account for tsunami propagation complexity (not only distance)</a:t>
            </a:r>
          </a:p>
          <a:p>
            <a:pPr marL="381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Avoid hard-thresholds </a:t>
            </a: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jumps of the alert levels</a:t>
            </a:r>
          </a:p>
        </p:txBody>
      </p:sp>
      <p:pic>
        <p:nvPicPr>
          <p:cNvPr id="3" name="Google Shape;135;g2e0e1330b5c_0_303">
            <a:extLst>
              <a:ext uri="{FF2B5EF4-FFF2-40B4-BE49-F238E27FC236}">
                <a16:creationId xmlns:a16="http://schemas.microsoft.com/office/drawing/2014/main" id="{2DB64326-8A25-EE9B-9E81-80F2424576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3" t="2160" r="4902" b="13887"/>
          <a:stretch/>
        </p:blipFill>
        <p:spPr>
          <a:xfrm>
            <a:off x="6393195" y="1203767"/>
            <a:ext cx="5798805" cy="4154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6;g2e0e1330b5c_0_303">
            <a:extLst>
              <a:ext uri="{FF2B5EF4-FFF2-40B4-BE49-F238E27FC236}">
                <a16:creationId xmlns:a16="http://schemas.microsoft.com/office/drawing/2014/main" id="{A6D2A031-6C19-798C-A39F-AFC5CB4DD2F0}"/>
              </a:ext>
            </a:extLst>
          </p:cNvPr>
          <p:cNvSpPr txBox="1"/>
          <p:nvPr/>
        </p:nvSpPr>
        <p:spPr>
          <a:xfrm>
            <a:off x="8051615" y="5654233"/>
            <a:ext cx="277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Angove et al., 2019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2737127"/>
            <a:ext cx="10363200" cy="1362075"/>
          </a:xfrm>
        </p:spPr>
        <p:txBody>
          <a:bodyPr>
            <a:normAutofit/>
          </a:bodyPr>
          <a:lstStyle/>
          <a:p>
            <a:r>
              <a:rPr lang="it-IT" dirty="0"/>
              <a:t>Warning: </a:t>
            </a:r>
            <a:r>
              <a:rPr lang="it-IT" dirty="0" err="1"/>
              <a:t>Improving</a:t>
            </a:r>
            <a:r>
              <a:rPr lang="it-IT" dirty="0"/>
              <a:t> the </a:t>
            </a:r>
            <a:r>
              <a:rPr lang="it-IT" dirty="0" err="1"/>
              <a:t>sea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observations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with new </a:t>
            </a:r>
            <a:r>
              <a:rPr lang="it-IT" dirty="0" err="1"/>
              <a:t>land</a:t>
            </a:r>
            <a:r>
              <a:rPr lang="it-IT" dirty="0"/>
              <a:t> and offshore </a:t>
            </a:r>
            <a:r>
              <a:rPr lang="it-IT" dirty="0" err="1"/>
              <a:t>instruments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0911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0F4FF-74C4-0247-5A9B-6A6C95F2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1" y="64896"/>
            <a:ext cx="11252857" cy="6324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EVOLUTION OF THE ITALIAN TSUNAMI MONITORING SYSTEM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65FBF2-0397-B974-3F7F-9D4A87E5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60" y="795579"/>
            <a:ext cx="5568799" cy="4809449"/>
          </a:xfrm>
        </p:spPr>
        <p:txBody>
          <a:bodyPr/>
          <a:lstStyle/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it-IT" altLang="it-IT" sz="1600" dirty="0"/>
              <a:t>From 2017 to 2021, tsunami </a:t>
            </a:r>
            <a:r>
              <a:rPr lang="it-IT" altLang="it-IT" sz="1600" dirty="0" err="1"/>
              <a:t>detection</a:t>
            </a:r>
            <a:r>
              <a:rPr lang="it-IT" altLang="it-IT" sz="1600" dirty="0"/>
              <a:t> </a:t>
            </a:r>
            <a:r>
              <a:rPr lang="it-IT" altLang="it-IT" sz="1600" dirty="0" err="1"/>
              <a:t>was</a:t>
            </a:r>
            <a:r>
              <a:rPr lang="it-IT" altLang="it-IT" sz="1600" dirty="0"/>
              <a:t> </a:t>
            </a:r>
            <a:r>
              <a:rPr lang="it-IT" altLang="it-IT" sz="1600" dirty="0" err="1"/>
              <a:t>performed</a:t>
            </a:r>
            <a:r>
              <a:rPr lang="it-IT" altLang="it-IT" sz="1600" dirty="0"/>
              <a:t> by t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effectLst/>
              </a:rPr>
              <a:t>he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effectLst/>
              </a:rPr>
              <a:t>national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effectLst/>
              </a:rPr>
              <a:t> </a:t>
            </a:r>
            <a:r>
              <a:rPr lang="it-IT" altLang="it-IT" sz="1600" dirty="0" err="1"/>
              <a:t>t</a:t>
            </a:r>
            <a:r>
              <a:rPr kumimoji="0" lang="it-IT" altLang="it-IT" sz="1600" b="0" i="0" u="none" strike="noStrike" cap="none" normalizeH="0" dirty="0" err="1">
                <a:ln>
                  <a:noFill/>
                </a:ln>
                <a:effectLst/>
              </a:rPr>
              <a:t>ide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effectLst/>
              </a:rPr>
              <a:t> </a:t>
            </a:r>
            <a:r>
              <a:rPr lang="it-IT" altLang="it-IT" sz="1600" dirty="0" err="1"/>
              <a:t>g</a:t>
            </a:r>
            <a:r>
              <a:rPr kumimoji="0" lang="it-IT" altLang="it-IT" sz="1600" b="0" i="0" u="none" strike="noStrike" cap="none" normalizeH="0" dirty="0" err="1">
                <a:ln>
                  <a:noFill/>
                </a:ln>
                <a:effectLst/>
              </a:rPr>
              <a:t>auges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effectLst/>
              </a:rPr>
              <a:t> network (RMN)</a:t>
            </a:r>
            <a:r>
              <a:rPr lang="en-US" altLang="it-IT" sz="1600" dirty="0"/>
              <a:t> located in the main Italian ports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kumimoji="0" lang="it-IT" altLang="it-IT" sz="1600" b="0" i="0" u="none" strike="noStrike" cap="none" normalizeH="0" dirty="0">
              <a:ln>
                <a:noFill/>
              </a:ln>
              <a:effectLst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it-IT" altLang="it-IT" sz="1600" b="0" i="0" u="none" strike="noStrike" cap="none" normalizeH="0" dirty="0">
                <a:ln>
                  <a:noFill/>
                </a:ln>
                <a:effectLst/>
              </a:rPr>
              <a:t>RMN </a:t>
            </a:r>
            <a:r>
              <a:rPr kumimoji="0" lang="it-IT" altLang="it-IT" sz="1600" b="0" i="0" u="none" strike="noStrike" cap="none" normalizeH="0" dirty="0" err="1">
                <a:ln>
                  <a:noFill/>
                </a:ln>
                <a:effectLst/>
              </a:rPr>
              <a:t>is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effectLst/>
              </a:rPr>
              <a:t> an </a:t>
            </a:r>
            <a:r>
              <a:rPr kumimoji="0" lang="it-IT" altLang="it-IT" sz="1600" b="0" i="0" u="none" strike="noStrike" cap="none" normalizeH="0" dirty="0" err="1">
                <a:ln>
                  <a:noFill/>
                </a:ln>
                <a:effectLst/>
              </a:rPr>
              <a:t>important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effectLst/>
              </a:rPr>
              <a:t> sea </a:t>
            </a:r>
            <a:r>
              <a:rPr kumimoji="0" lang="it-IT" altLang="it-IT" sz="1600" b="0" i="0" u="none" strike="noStrike" cap="none" normalizeH="0" dirty="0" err="1">
                <a:ln>
                  <a:noFill/>
                </a:ln>
                <a:effectLst/>
              </a:rPr>
              <a:t>level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effectLst/>
              </a:rPr>
              <a:t> </a:t>
            </a:r>
            <a:r>
              <a:rPr lang="it-IT" altLang="it-IT" sz="1600" dirty="0" err="1"/>
              <a:t>measurement</a:t>
            </a:r>
            <a:r>
              <a:rPr lang="it-IT" altLang="it-IT" sz="1600" dirty="0"/>
              <a:t> network</a:t>
            </a:r>
            <a:r>
              <a:rPr kumimoji="0" lang="it-IT" altLang="it-IT" sz="1600" b="0" i="0" u="none" strike="noStrike" cap="none" normalizeH="0" dirty="0">
                <a:ln>
                  <a:noFill/>
                </a:ln>
                <a:effectLst/>
              </a:rPr>
              <a:t> in the </a:t>
            </a:r>
            <a:r>
              <a:rPr kumimoji="0" lang="it-IT" altLang="it-IT" sz="1600" b="0" i="0" u="none" strike="noStrike" cap="none" normalizeH="0" dirty="0" err="1">
                <a:ln>
                  <a:noFill/>
                </a:ln>
                <a:effectLst/>
              </a:rPr>
              <a:t>Mediterranean</a:t>
            </a:r>
            <a:r>
              <a:rPr lang="it-IT" altLang="it-IT" sz="1600" dirty="0"/>
              <a:t> </a:t>
            </a:r>
            <a:r>
              <a:rPr lang="it-IT" altLang="it-IT" sz="1600" dirty="0" err="1"/>
              <a:t>that</a:t>
            </a:r>
            <a:r>
              <a:rPr lang="it-IT" altLang="it-IT" sz="1600" dirty="0"/>
              <a:t> </a:t>
            </a:r>
            <a:r>
              <a:rPr lang="it-IT" altLang="it-IT" sz="1600" dirty="0" err="1"/>
              <a:t>measures</a:t>
            </a:r>
            <a:r>
              <a:rPr lang="it-IT" altLang="it-IT" sz="1600" dirty="0"/>
              <a:t> </a:t>
            </a:r>
            <a:r>
              <a:rPr lang="it-IT" altLang="it-IT" sz="1600" b="1" u="sng" dirty="0"/>
              <a:t>sea </a:t>
            </a:r>
            <a:r>
              <a:rPr lang="it-IT" altLang="it-IT" sz="1600" b="1" u="sng" dirty="0" err="1"/>
              <a:t>level</a:t>
            </a:r>
            <a:r>
              <a:rPr lang="it-IT" altLang="it-IT" sz="1600" b="1" u="sng" dirty="0"/>
              <a:t> </a:t>
            </a:r>
            <a:r>
              <a:rPr lang="it-IT" altLang="it-IT" sz="1600" dirty="0"/>
              <a:t>to determine </a:t>
            </a:r>
            <a:r>
              <a:rPr lang="it-IT" altLang="it-IT" sz="1600" b="1" dirty="0" err="1"/>
              <a:t>tides</a:t>
            </a:r>
            <a:r>
              <a:rPr lang="it-IT" altLang="it-IT" sz="1600" dirty="0"/>
              <a:t> and </a:t>
            </a:r>
            <a:r>
              <a:rPr lang="it-IT" altLang="it-IT" sz="1600" dirty="0" err="1"/>
              <a:t>includes</a:t>
            </a:r>
            <a:r>
              <a:rPr lang="it-IT" altLang="it-IT" sz="1600" dirty="0"/>
              <a:t> the meteomarine network of the </a:t>
            </a:r>
            <a:r>
              <a:rPr lang="it-IT" altLang="it-IT" sz="1600" dirty="0" err="1"/>
              <a:t>Italian</a:t>
            </a:r>
            <a:r>
              <a:rPr lang="it-IT" altLang="it-IT" sz="1600" dirty="0"/>
              <a:t> </a:t>
            </a:r>
            <a:r>
              <a:rPr lang="it-IT" altLang="it-IT" sz="1600" dirty="0" err="1"/>
              <a:t>coasts</a:t>
            </a:r>
            <a:endParaRPr lang="it-IT" altLang="it-IT" sz="1600" dirty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/>
              <a:t>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/>
              <a:t>      </a:t>
            </a:r>
            <a:r>
              <a:rPr lang="it-IT" altLang="it-IT" sz="1600" dirty="0" err="1"/>
              <a:t>Its</a:t>
            </a:r>
            <a:r>
              <a:rPr lang="it-IT" altLang="it-IT" sz="1600" dirty="0"/>
              <a:t> </a:t>
            </a:r>
            <a:r>
              <a:rPr lang="it-IT" altLang="it-IT" sz="1600" dirty="0" err="1"/>
              <a:t>measured</a:t>
            </a:r>
            <a:r>
              <a:rPr lang="it-IT" altLang="it-IT" sz="1600" dirty="0"/>
              <a:t> </a:t>
            </a:r>
            <a:r>
              <a:rPr lang="it-IT" altLang="it-IT" sz="1600" dirty="0" err="1"/>
              <a:t>parameters</a:t>
            </a:r>
            <a:r>
              <a:rPr lang="it-IT" altLang="it-IT" sz="1600" dirty="0"/>
              <a:t>, common for </a:t>
            </a:r>
            <a:r>
              <a:rPr lang="it-IT" altLang="it-IT" sz="1600" dirty="0" err="1"/>
              <a:t>all</a:t>
            </a:r>
            <a:r>
              <a:rPr lang="it-IT" altLang="it-IT" sz="1600" dirty="0"/>
              <a:t> stations, are: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/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microwave</a:t>
            </a:r>
            <a:r>
              <a:rPr lang="it-IT" altLang="it-IT" sz="1600" dirty="0">
                <a:solidFill>
                  <a:srgbClr val="0070C0"/>
                </a:solidFill>
              </a:rPr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level</a:t>
            </a:r>
            <a:r>
              <a:rPr lang="it-IT" altLang="it-IT" sz="1600" dirty="0">
                <a:solidFill>
                  <a:srgbClr val="0070C0"/>
                </a:solidFill>
              </a:rPr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sensor</a:t>
            </a:r>
            <a:r>
              <a:rPr lang="it-IT" altLang="it-IT" sz="1600" dirty="0">
                <a:solidFill>
                  <a:srgbClr val="0070C0"/>
                </a:solidFill>
              </a:rPr>
              <a:t>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 err="1">
                <a:solidFill>
                  <a:srgbClr val="0070C0"/>
                </a:solidFill>
              </a:rPr>
              <a:t>shaft</a:t>
            </a:r>
            <a:r>
              <a:rPr lang="it-IT" altLang="it-IT" sz="1600" dirty="0">
                <a:solidFill>
                  <a:srgbClr val="0070C0"/>
                </a:solidFill>
              </a:rPr>
              <a:t>-encoder </a:t>
            </a:r>
            <a:r>
              <a:rPr lang="it-IT" altLang="it-IT" sz="1600" dirty="0" err="1">
                <a:solidFill>
                  <a:srgbClr val="0070C0"/>
                </a:solidFill>
              </a:rPr>
              <a:t>level</a:t>
            </a:r>
            <a:r>
              <a:rPr lang="it-IT" altLang="it-IT" sz="1600" dirty="0">
                <a:solidFill>
                  <a:srgbClr val="0070C0"/>
                </a:solidFill>
              </a:rPr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sensor</a:t>
            </a:r>
            <a:r>
              <a:rPr lang="it-IT" altLang="it-IT" sz="1600" dirty="0">
                <a:solidFill>
                  <a:srgbClr val="0070C0"/>
                </a:solidFill>
              </a:rPr>
              <a:t> (float), </a:t>
            </a:r>
            <a:r>
              <a:rPr lang="it-IT" altLang="it-IT" sz="1600" dirty="0" err="1">
                <a:solidFill>
                  <a:srgbClr val="0070C0"/>
                </a:solidFill>
              </a:rPr>
              <a:t>barometric</a:t>
            </a:r>
            <a:r>
              <a:rPr lang="it-IT" altLang="it-IT" sz="1600" dirty="0">
                <a:solidFill>
                  <a:srgbClr val="0070C0"/>
                </a:solidFill>
              </a:rPr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sensor</a:t>
            </a:r>
            <a:r>
              <a:rPr lang="it-IT" altLang="it-IT" sz="1600" dirty="0">
                <a:solidFill>
                  <a:srgbClr val="0070C0"/>
                </a:solidFill>
              </a:rPr>
              <a:t>, temperature/</a:t>
            </a:r>
            <a:r>
              <a:rPr lang="it-IT" altLang="it-IT" sz="1600" dirty="0" err="1">
                <a:solidFill>
                  <a:srgbClr val="0070C0"/>
                </a:solidFill>
              </a:rPr>
              <a:t>humidity</a:t>
            </a:r>
            <a:r>
              <a:rPr lang="it-IT" altLang="it-IT" sz="1600" dirty="0">
                <a:solidFill>
                  <a:srgbClr val="0070C0"/>
                </a:solidFill>
              </a:rPr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sensor</a:t>
            </a:r>
            <a:r>
              <a:rPr lang="it-IT" altLang="it-IT" sz="1600" dirty="0">
                <a:solidFill>
                  <a:srgbClr val="0070C0"/>
                </a:solidFill>
              </a:rPr>
              <a:t>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dirty="0">
                <a:solidFill>
                  <a:srgbClr val="0070C0"/>
                </a:solidFill>
              </a:rPr>
              <a:t> water temperature </a:t>
            </a:r>
            <a:r>
              <a:rPr lang="it-IT" altLang="it-IT" sz="1600" dirty="0" err="1">
                <a:solidFill>
                  <a:srgbClr val="0070C0"/>
                </a:solidFill>
              </a:rPr>
              <a:t>sensor</a:t>
            </a:r>
            <a:r>
              <a:rPr lang="it-IT" altLang="it-IT" sz="1600" dirty="0">
                <a:solidFill>
                  <a:srgbClr val="0070C0"/>
                </a:solidFill>
              </a:rPr>
              <a:t>, </a:t>
            </a:r>
            <a:r>
              <a:rPr lang="it-IT" altLang="it-IT" sz="1600" dirty="0" err="1">
                <a:solidFill>
                  <a:srgbClr val="0070C0"/>
                </a:solidFill>
              </a:rPr>
              <a:t>wind</a:t>
            </a:r>
            <a:r>
              <a:rPr lang="it-IT" altLang="it-IT" sz="1600" dirty="0">
                <a:solidFill>
                  <a:srgbClr val="0070C0"/>
                </a:solidFill>
              </a:rPr>
              <a:t> speed </a:t>
            </a:r>
            <a:r>
              <a:rPr lang="it-IT" altLang="it-IT" sz="1600" dirty="0" err="1">
                <a:solidFill>
                  <a:srgbClr val="0070C0"/>
                </a:solidFill>
              </a:rPr>
              <a:t>sensor</a:t>
            </a:r>
            <a:r>
              <a:rPr lang="it-IT" altLang="it-IT" sz="1600" dirty="0">
                <a:solidFill>
                  <a:srgbClr val="0070C0"/>
                </a:solidFill>
              </a:rPr>
              <a:t>, </a:t>
            </a:r>
            <a:r>
              <a:rPr lang="it-IT" altLang="it-IT" sz="1600" dirty="0" err="1">
                <a:solidFill>
                  <a:srgbClr val="0070C0"/>
                </a:solidFill>
              </a:rPr>
              <a:t>wind</a:t>
            </a:r>
            <a:r>
              <a:rPr lang="it-IT" altLang="it-IT" sz="1600" dirty="0">
                <a:solidFill>
                  <a:srgbClr val="0070C0"/>
                </a:solidFill>
              </a:rPr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direction</a:t>
            </a:r>
            <a:r>
              <a:rPr lang="it-IT" altLang="it-IT" sz="1600" dirty="0">
                <a:solidFill>
                  <a:srgbClr val="0070C0"/>
                </a:solidFill>
              </a:rPr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sensor</a:t>
            </a:r>
            <a:r>
              <a:rPr lang="it-IT" altLang="it-IT" sz="1600" dirty="0">
                <a:solidFill>
                  <a:srgbClr val="0070C0"/>
                </a:solidFill>
              </a:rPr>
              <a:t> (</a:t>
            </a:r>
            <a:r>
              <a:rPr lang="it-IT" altLang="it-IT" sz="1600" dirty="0" err="1">
                <a:solidFill>
                  <a:srgbClr val="0070C0"/>
                </a:solidFill>
              </a:rPr>
              <a:t>metereology</a:t>
            </a:r>
            <a:r>
              <a:rPr lang="it-IT" altLang="it-IT" sz="1600" dirty="0">
                <a:solidFill>
                  <a:srgbClr val="0070C0"/>
                </a:solidFill>
              </a:rPr>
              <a:t> </a:t>
            </a:r>
            <a:r>
              <a:rPr lang="it-IT" altLang="it-IT" sz="1600" dirty="0" err="1">
                <a:solidFill>
                  <a:srgbClr val="0070C0"/>
                </a:solidFill>
              </a:rPr>
              <a:t>sensors</a:t>
            </a:r>
            <a:r>
              <a:rPr lang="it-IT" altLang="it-IT" sz="1600" dirty="0">
                <a:solidFill>
                  <a:srgbClr val="0070C0"/>
                </a:solidFill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it-IT" sz="1600" dirty="0"/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it-IT" altLang="it-IT" sz="1600" dirty="0" err="1"/>
              <a:t>Since</a:t>
            </a:r>
            <a:r>
              <a:rPr lang="it-IT" altLang="it-IT" sz="1600" dirty="0"/>
              <a:t> </a:t>
            </a:r>
            <a:r>
              <a:rPr lang="it-IT" altLang="it-IT" sz="1600" dirty="0" err="1"/>
              <a:t>May</a:t>
            </a:r>
            <a:r>
              <a:rPr lang="it-IT" altLang="it-IT" sz="1600" dirty="0"/>
              <a:t> 2021, a </a:t>
            </a:r>
            <a:r>
              <a:rPr lang="it-IT" altLang="it-IT" sz="1600" b="1" dirty="0"/>
              <a:t>new generation network,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/>
              <a:t>     </a:t>
            </a:r>
            <a:r>
              <a:rPr lang="it-IT" altLang="it-IT" sz="1600" dirty="0" err="1"/>
              <a:t>designed</a:t>
            </a:r>
            <a:r>
              <a:rPr lang="it-IT" altLang="it-IT" sz="1600" dirty="0"/>
              <a:t> </a:t>
            </a:r>
            <a:r>
              <a:rPr lang="it-IT" altLang="it-IT" sz="1600" dirty="0" err="1"/>
              <a:t>exclusively</a:t>
            </a:r>
            <a:r>
              <a:rPr lang="it-IT" altLang="it-IT" sz="1600" dirty="0"/>
              <a:t> for the </a:t>
            </a:r>
            <a:r>
              <a:rPr lang="it-IT" altLang="it-IT" sz="1600" b="1" dirty="0" err="1"/>
              <a:t>identification</a:t>
            </a:r>
            <a:r>
              <a:rPr lang="it-IT" altLang="it-IT" sz="1600" b="1" dirty="0"/>
              <a:t> and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dirty="0"/>
              <a:t>     </a:t>
            </a:r>
            <a:r>
              <a:rPr lang="it-IT" altLang="it-IT" sz="1600" b="1" dirty="0" err="1"/>
              <a:t>timely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characterization</a:t>
            </a:r>
            <a:r>
              <a:rPr lang="it-IT" altLang="it-IT" sz="1600" dirty="0"/>
              <a:t> of </a:t>
            </a:r>
            <a:r>
              <a:rPr lang="it-IT" altLang="it-IT" sz="1600" b="1" dirty="0" err="1"/>
              <a:t>tsunamis</a:t>
            </a:r>
            <a:r>
              <a:rPr lang="it-IT" altLang="it-IT" sz="1600" b="1" dirty="0"/>
              <a:t>,</a:t>
            </a:r>
            <a:r>
              <a:rPr lang="it-IT" altLang="it-IT" sz="1600" dirty="0"/>
              <a:t> </a:t>
            </a:r>
            <a:r>
              <a:rPr lang="it-IT" altLang="it-IT" sz="1600" dirty="0" err="1"/>
              <a:t>is</a:t>
            </a:r>
            <a:r>
              <a:rPr lang="it-IT" altLang="it-IT" sz="1600" dirty="0"/>
              <a:t> </a:t>
            </a:r>
            <a:r>
              <a:rPr lang="it-IT" altLang="it-IT" sz="1600" dirty="0" err="1"/>
              <a:t>operational</a:t>
            </a:r>
            <a:endParaRPr lang="it-IT" altLang="it-IT" sz="1600" dirty="0"/>
          </a:p>
          <a:p>
            <a:endParaRPr lang="it-IT" sz="1600" dirty="0"/>
          </a:p>
          <a:p>
            <a:endParaRPr lang="it-IT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13D0E2-43D1-4175-86DB-27A6C4EF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6481" y="1311324"/>
            <a:ext cx="2046706" cy="256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579F06-F434-4180-BF9D-BD9B1A299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340" y="1311324"/>
            <a:ext cx="3240628" cy="2434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CEC812-C7BA-E20C-6D86-2C093BD05D73}"/>
              </a:ext>
            </a:extLst>
          </p:cNvPr>
          <p:cNvSpPr txBox="1"/>
          <p:nvPr/>
        </p:nvSpPr>
        <p:spPr>
          <a:xfrm>
            <a:off x="117167" y="5886054"/>
            <a:ext cx="4617720" cy="97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10" name="Picture 9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0D84812E-6C6D-AFE1-FE3A-ED2D7394E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60" y="5623800"/>
            <a:ext cx="4337734" cy="10598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53796B-28EC-2003-6221-B3D9F9F019EB}"/>
              </a:ext>
            </a:extLst>
          </p:cNvPr>
          <p:cNvSpPr txBox="1"/>
          <p:nvPr/>
        </p:nvSpPr>
        <p:spPr>
          <a:xfrm>
            <a:off x="4755416" y="5886054"/>
            <a:ext cx="7436584" cy="97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DB53DF2-7497-4F60-B475-371620E43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078" y="4296026"/>
            <a:ext cx="3183000" cy="18312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9B66F60-D9C9-69E4-EC1A-C9A738036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74" y="4784275"/>
            <a:ext cx="1803983" cy="12987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660C171-0CC3-4EDC-A43A-E01DD300A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7854" y="3888952"/>
            <a:ext cx="948698" cy="22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11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5">
            <a:extLst>
              <a:ext uri="{FF2B5EF4-FFF2-40B4-BE49-F238E27FC236}">
                <a16:creationId xmlns:a16="http://schemas.microsoft.com/office/drawing/2014/main" id="{CAC9FF9F-C029-B6AD-9C1B-EE916254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922" y="1"/>
            <a:ext cx="9529968" cy="10476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002060"/>
                </a:solidFill>
              </a:rPr>
              <a:t>SiAM NETWORK</a:t>
            </a:r>
            <a:br>
              <a:rPr lang="it-IT" sz="2933" dirty="0">
                <a:solidFill>
                  <a:schemeClr val="bg1"/>
                </a:solidFill>
              </a:rPr>
            </a:br>
            <a:r>
              <a:rPr lang="it-IT" sz="1800" dirty="0">
                <a:solidFill>
                  <a:srgbClr val="00B050"/>
                </a:solidFill>
              </a:rPr>
              <a:t>GREEN = OPERATIONAL      </a:t>
            </a:r>
            <a:r>
              <a:rPr lang="it-IT" sz="1800" dirty="0">
                <a:solidFill>
                  <a:srgbClr val="FFFF00"/>
                </a:solidFill>
              </a:rPr>
              <a:t>YELLOW = IN PROGRESS        </a:t>
            </a:r>
            <a:r>
              <a:rPr lang="it-IT" sz="1800" dirty="0">
                <a:solidFill>
                  <a:srgbClr val="FF0000"/>
                </a:solidFill>
              </a:rPr>
              <a:t>RED = PLANNED 2025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278F0DCB-1C20-CE75-64D7-B2800DE34021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2933072" cy="10476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it-IT" sz="1800" dirty="0">
              <a:solidFill>
                <a:srgbClr val="FF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E58EE13-EBAB-6088-35B8-C7DDA4EF40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5" y="183108"/>
            <a:ext cx="2786418" cy="68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65500F-3851-4E0B-8CB1-B2144BED0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384"/>
            <a:ext cx="12192000" cy="58103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373B211-BF2A-2FF2-5858-A171A535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114" y="1230728"/>
            <a:ext cx="3404436" cy="427121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D0C976-94E4-81D0-6324-AA5CB6865BF1}"/>
              </a:ext>
            </a:extLst>
          </p:cNvPr>
          <p:cNvSpPr txBox="1"/>
          <p:nvPr/>
        </p:nvSpPr>
        <p:spPr>
          <a:xfrm>
            <a:off x="1211751" y="5886054"/>
            <a:ext cx="4617720" cy="97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3E08AF3C-3DA4-71B3-B078-3705ACDEF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744" y="5623800"/>
            <a:ext cx="4337734" cy="10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6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75C4518-3D3B-5B82-BD58-D704021ECC96}"/>
              </a:ext>
            </a:extLst>
          </p:cNvPr>
          <p:cNvSpPr txBox="1">
            <a:spLocks/>
          </p:cNvSpPr>
          <p:nvPr/>
        </p:nvSpPr>
        <p:spPr>
          <a:xfrm>
            <a:off x="115435" y="867010"/>
            <a:ext cx="6143625" cy="499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u="sng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en-US" sz="1600" u="sng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rd</a:t>
            </a:r>
            <a:r>
              <a:rPr lang="en-US" sz="1600" u="sng" dirty="0">
                <a:latin typeface="Garamond" panose="02020404030301010803" pitchFamily="18" charset="0"/>
                <a:cs typeface="Calibri" panose="020F0502020204030204" pitchFamily="34" charset="0"/>
              </a:rPr>
              <a:t> piezometric sensor </a:t>
            </a:r>
            <a:r>
              <a:rPr lang="en-US" sz="1600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en-US" sz="1600" u="sng" dirty="0">
                <a:latin typeface="Garamond" panose="02020404030301010803" pitchFamily="18" charset="0"/>
                <a:cs typeface="Calibri" panose="020F0502020204030204" pitchFamily="34" charset="0"/>
              </a:rPr>
              <a:t>greater data redundancy</a:t>
            </a:r>
            <a:r>
              <a:rPr lang="en-US" sz="1600" dirty="0">
                <a:latin typeface="Garamond" panose="02020404030301010803" pitchFamily="18" charset="0"/>
                <a:cs typeface="Calibri" panose="020F0502020204030204" pitchFamily="34" charset="0"/>
              </a:rPr>
              <a:t>) in a 2</a:t>
            </a:r>
            <a:r>
              <a:rPr lang="en-US" sz="1600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nd</a:t>
            </a:r>
            <a:r>
              <a:rPr lang="en-US" sz="1600" dirty="0">
                <a:latin typeface="Garamond" panose="02020404030301010803" pitchFamily="18" charset="0"/>
                <a:cs typeface="Calibri" panose="020F0502020204030204" pitchFamily="34" charset="0"/>
              </a:rPr>
              <a:t> stilling tube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Backup Datalogger </a:t>
            </a: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en-US" sz="160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electronic redundancy</a:t>
            </a: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Independent power supply of the secondary system (backup)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in addition to the technical features common to the other ISPRA’s new stations in the SiAM network installed since 2021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Primary system with independent power supply, on-board camera, 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600" dirty="0">
                <a:latin typeface="Garamond" panose="02020404030301010803" pitchFamily="18" charset="0"/>
                <a:cs typeface="Calibri" panose="020F0502020204030204" pitchFamily="34" charset="0"/>
              </a:rPr>
              <a:t>Datalogger, control unit - transmits in real time the sea level (m) - sampling rate 15 sec. (</a:t>
            </a:r>
            <a:r>
              <a:rPr lang="en-US" sz="1600" u="sng" dirty="0">
                <a:latin typeface="Garamond" panose="02020404030301010803" pitchFamily="18" charset="0"/>
                <a:cs typeface="Calibri" panose="020F0502020204030204" pitchFamily="34" charset="0"/>
              </a:rPr>
              <a:t>FAST transmission</a:t>
            </a:r>
            <a:r>
              <a:rPr lang="en-US" sz="1600" dirty="0">
                <a:latin typeface="Garamond" panose="02020404030301010803" pitchFamily="18" charset="0"/>
                <a:cs typeface="Calibri" panose="020F0502020204030204" pitchFamily="34" charset="0"/>
              </a:rPr>
              <a:t>) – 2 high precision piezometric sensors (integrated water thermistor ) with full scale of 10 and 20 meters</a:t>
            </a:r>
            <a:endParaRPr lang="en-US" sz="1600" dirty="0">
              <a:latin typeface="Garamond" panose="02020404030301010803" pitchFamily="18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Data transmission system (</a:t>
            </a:r>
            <a:r>
              <a:rPr lang="en-US" sz="160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transmission </a:t>
            </a:r>
            <a:r>
              <a:rPr lang="en-US" sz="1600" u="sng" dirty="0">
                <a:latin typeface="Garamond" panose="02020404030301010803" pitchFamily="18" charset="0"/>
                <a:cs typeface="Calibri" panose="020F0502020204030204" pitchFamily="34" charset="0"/>
              </a:rPr>
              <a:t>redundancy)</a:t>
            </a:r>
            <a:endParaRPr lang="en-US" sz="1600" u="sng" dirty="0">
              <a:latin typeface="Garamond" panose="02020404030301010803" pitchFamily="18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UMTS 4 or 5G channel - 2 SIMs on board with different providers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IRIDIUM satellite module - starts in case of absence of  UMTS signal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Data storage and transmission system are protected in sealed and IP68 waterproof boxes, on a pole about 10 m high - all metal components in AISI 316 steel (</a:t>
            </a:r>
            <a:r>
              <a:rPr lang="en-US" sz="160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resistance to severe operating conditions</a:t>
            </a:r>
            <a:r>
              <a:rPr lang="en-US" sz="160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Objectives: Reduction of interruptions due to faults, increased stability of the data collection system and transmission service (</a:t>
            </a:r>
            <a:r>
              <a:rPr lang="en-US" sz="1600" b="1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operational continuity</a:t>
            </a:r>
            <a:r>
              <a:rPr lang="en-US" sz="16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5" name="Picture 2" descr="STAZIONE-SENSORI.png">
            <a:extLst>
              <a:ext uri="{FF2B5EF4-FFF2-40B4-BE49-F238E27FC236}">
                <a16:creationId xmlns:a16="http://schemas.microsoft.com/office/drawing/2014/main" id="{0F3CB2B0-E237-8A4B-1526-E29D9B47D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060" y="800282"/>
            <a:ext cx="592741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38421D5-4B1D-EC2A-6188-E99DAA871683}"/>
              </a:ext>
            </a:extLst>
          </p:cNvPr>
          <p:cNvSpPr/>
          <p:nvPr/>
        </p:nvSpPr>
        <p:spPr>
          <a:xfrm>
            <a:off x="2568227" y="80560"/>
            <a:ext cx="7055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</a:rPr>
              <a:t>SiAM NETWORK </a:t>
            </a:r>
            <a:r>
              <a:rPr lang="it-IT" sz="2800" i="1" dirty="0">
                <a:solidFill>
                  <a:srgbClr val="002060"/>
                </a:solidFill>
              </a:rPr>
              <a:t>UPGRADE</a:t>
            </a:r>
          </a:p>
        </p:txBody>
      </p:sp>
      <p:sp>
        <p:nvSpPr>
          <p:cNvPr id="12" name="Sottotitolo 1">
            <a:extLst>
              <a:ext uri="{FF2B5EF4-FFF2-40B4-BE49-F238E27FC236}">
                <a16:creationId xmlns:a16="http://schemas.microsoft.com/office/drawing/2014/main" id="{A78BE467-77E6-142E-8CCC-B3EB414EBBB1}"/>
              </a:ext>
            </a:extLst>
          </p:cNvPr>
          <p:cNvSpPr txBox="1">
            <a:spLocks/>
          </p:cNvSpPr>
          <p:nvPr/>
        </p:nvSpPr>
        <p:spPr>
          <a:xfrm>
            <a:off x="154688" y="6337765"/>
            <a:ext cx="2051617" cy="32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1200" i="1" spc="50" dirty="0">
                <a:solidFill>
                  <a:srgbClr val="333F50"/>
                </a:solidFill>
                <a:cs typeface="Garamond"/>
              </a:rPr>
              <a:t>tsunami.isprambiente.it</a:t>
            </a:r>
            <a:endParaRPr lang="it-IT" sz="1200" i="1" spc="50" dirty="0">
              <a:solidFill>
                <a:schemeClr val="tx2">
                  <a:lumMod val="75000"/>
                </a:schemeClr>
              </a:solidFill>
              <a:cs typeface="Garamond"/>
            </a:endParaRP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8545A1E7-EE35-1D53-38DC-1D279162EF56}"/>
              </a:ext>
            </a:extLst>
          </p:cNvPr>
          <p:cNvSpPr txBox="1">
            <a:spLocks/>
          </p:cNvSpPr>
          <p:nvPr/>
        </p:nvSpPr>
        <p:spPr>
          <a:xfrm>
            <a:off x="2568227" y="471361"/>
            <a:ext cx="7201765" cy="461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0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ISPRA’s new stations - </a:t>
            </a:r>
            <a:r>
              <a:rPr lang="en-US" sz="2000" b="1" i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plus series -</a:t>
            </a:r>
            <a:r>
              <a:rPr lang="en-US" sz="20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 in Santa Maria di </a:t>
            </a:r>
            <a:r>
              <a:rPr lang="en-US" sz="2000" b="1" dirty="0" err="1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Leuca</a:t>
            </a:r>
            <a:r>
              <a:rPr lang="en-US" sz="20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 - 2024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6C2E8-DD71-EF44-A597-62B6631C5548}"/>
              </a:ext>
            </a:extLst>
          </p:cNvPr>
          <p:cNvSpPr txBox="1"/>
          <p:nvPr/>
        </p:nvSpPr>
        <p:spPr>
          <a:xfrm>
            <a:off x="95828" y="5849162"/>
            <a:ext cx="4617720" cy="97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6" name="Picture 5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9E018321-CAF4-6BD1-0B78-88BAF6AED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21" y="5586908"/>
            <a:ext cx="4337734" cy="1059849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D483D7F-B539-424B-89EF-26C5F120D7D1}"/>
              </a:ext>
            </a:extLst>
          </p:cNvPr>
          <p:cNvSpPr txBox="1">
            <a:spLocks/>
          </p:cNvSpPr>
          <p:nvPr/>
        </p:nvSpPr>
        <p:spPr>
          <a:xfrm>
            <a:off x="105140" y="5502496"/>
            <a:ext cx="12051397" cy="461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50" b="1" u="sng" cap="small" dirty="0">
                <a:latin typeface="Garamond" panose="02020404030301010803" pitchFamily="18" charset="0"/>
                <a:cs typeface="Calibri" panose="020F0502020204030204" pitchFamily="34" charset="0"/>
              </a:rPr>
              <a:t>The </a:t>
            </a:r>
            <a:r>
              <a:rPr lang="en-US" sz="1450" b="1" i="1" u="sng" cap="small" dirty="0">
                <a:latin typeface="Garamond" panose="02020404030301010803" pitchFamily="18" charset="0"/>
                <a:cs typeface="Calibri" panose="020F0502020204030204" pitchFamily="34" charset="0"/>
              </a:rPr>
              <a:t>plus series </a:t>
            </a:r>
            <a:r>
              <a:rPr lang="en-US" sz="1450" b="1" u="sng" cap="small" dirty="0">
                <a:latin typeface="Garamond" panose="02020404030301010803" pitchFamily="18" charset="0"/>
                <a:cs typeface="Calibri" panose="020F0502020204030204" pitchFamily="34" charset="0"/>
              </a:rPr>
              <a:t>configuration increases the sea level survey points from 2 to 3 and the independent measuring stations from 1 to 2</a:t>
            </a:r>
            <a:endParaRPr lang="en-US" sz="1450" b="1" u="sng" cap="small" dirty="0">
              <a:latin typeface="Garamond" panose="02020404030301010803" pitchFamily="18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ottotitolo 1">
            <a:extLst>
              <a:ext uri="{FF2B5EF4-FFF2-40B4-BE49-F238E27FC236}">
                <a16:creationId xmlns:a16="http://schemas.microsoft.com/office/drawing/2014/main" id="{14BC5F50-A38C-4323-AB19-894F38F42E98}"/>
              </a:ext>
            </a:extLst>
          </p:cNvPr>
          <p:cNvSpPr txBox="1">
            <a:spLocks/>
          </p:cNvSpPr>
          <p:nvPr/>
        </p:nvSpPr>
        <p:spPr>
          <a:xfrm>
            <a:off x="4191770" y="6126521"/>
            <a:ext cx="7994708" cy="5202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1300" i="1" spc="50" dirty="0">
                <a:solidFill>
                  <a:schemeClr val="tx2">
                    <a:lumMod val="75000"/>
                  </a:schemeClr>
                </a:solidFill>
                <a:cs typeface="Garamond"/>
              </a:rPr>
              <a:t>G. Giorgi – G. Arena - A. Barbano – C. Gera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1300" i="1" spc="50" dirty="0">
                <a:solidFill>
                  <a:schemeClr val="tx2">
                    <a:lumMod val="75000"/>
                  </a:schemeClr>
                </a:solidFill>
                <a:cs typeface="Garamond"/>
              </a:rPr>
              <a:t>(ISPRA-CN-COS- </a:t>
            </a:r>
            <a:r>
              <a:rPr lang="en-US" sz="1300" i="1" spc="50" dirty="0">
                <a:solidFill>
                  <a:schemeClr val="tx2">
                    <a:lumMod val="75000"/>
                  </a:schemeClr>
                </a:solidFill>
                <a:cs typeface="Garamond"/>
              </a:rPr>
              <a:t>Technical-operational Section supporting the Italian National Tsunami Early Warning System (SiAM)</a:t>
            </a:r>
            <a:endParaRPr lang="it-IT" sz="1300" i="1" spc="50" dirty="0">
              <a:solidFill>
                <a:schemeClr val="tx2">
                  <a:lumMod val="75000"/>
                </a:schemeClr>
              </a:solidFill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994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FD3A904B-CB49-ABCA-D533-F22C6082F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3E89B8-AB3D-8505-8319-C81E5AADB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35" y="1984513"/>
            <a:ext cx="10972800" cy="452596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it-IT" dirty="0" err="1"/>
              <a:t>Hazard</a:t>
            </a:r>
            <a:r>
              <a:rPr lang="it-IT" dirty="0"/>
              <a:t> and </a:t>
            </a:r>
            <a:r>
              <a:rPr lang="it-IT" dirty="0" err="1"/>
              <a:t>inundation</a:t>
            </a:r>
            <a:r>
              <a:rPr lang="it-IT" dirty="0"/>
              <a:t> </a:t>
            </a:r>
            <a:r>
              <a:rPr lang="it-IT" dirty="0" err="1"/>
              <a:t>mapping</a:t>
            </a:r>
            <a:endParaRPr lang="it-IT" dirty="0"/>
          </a:p>
          <a:p>
            <a:pPr>
              <a:spcAft>
                <a:spcPts val="300"/>
              </a:spcAft>
            </a:pPr>
            <a:r>
              <a:rPr lang="it-IT" dirty="0" err="1"/>
              <a:t>Warning</a:t>
            </a:r>
            <a:r>
              <a:rPr lang="it-IT" dirty="0"/>
              <a:t> (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monitoring</a:t>
            </a:r>
            <a:r>
              <a:rPr lang="it-IT" dirty="0"/>
              <a:t>, new </a:t>
            </a:r>
            <a:r>
              <a:rPr lang="it-IT" dirty="0" err="1"/>
              <a:t>methods</a:t>
            </a:r>
            <a:r>
              <a:rPr lang="it-IT" dirty="0"/>
              <a:t> /PTF, and new </a:t>
            </a:r>
            <a:r>
              <a:rPr lang="it-IT" dirty="0" err="1"/>
              <a:t>instruments</a:t>
            </a:r>
            <a:r>
              <a:rPr lang="it-IT" dirty="0"/>
              <a:t>)</a:t>
            </a:r>
          </a:p>
          <a:p>
            <a:pPr>
              <a:spcAft>
                <a:spcPts val="300"/>
              </a:spcAft>
            </a:pPr>
            <a:r>
              <a:rPr lang="it-IT" dirty="0"/>
              <a:t>Stromboli TWS </a:t>
            </a:r>
          </a:p>
          <a:p>
            <a:pPr>
              <a:spcAft>
                <a:spcPts val="300"/>
              </a:spcAft>
            </a:pPr>
            <a:r>
              <a:rPr lang="it-IT" dirty="0" err="1"/>
              <a:t>Awareness</a:t>
            </a:r>
            <a:r>
              <a:rPr lang="it-IT" dirty="0"/>
              <a:t> and </a:t>
            </a:r>
            <a:r>
              <a:rPr lang="it-IT" dirty="0" err="1"/>
              <a:t>Response</a:t>
            </a:r>
            <a:endParaRPr lang="it-IT" dirty="0"/>
          </a:p>
        </p:txBody>
      </p:sp>
      <p:sp>
        <p:nvSpPr>
          <p:cNvPr id="2" name="Google Shape;142;g2e0e1330b5c_0_311">
            <a:extLst>
              <a:ext uri="{FF2B5EF4-FFF2-40B4-BE49-F238E27FC236}">
                <a16:creationId xmlns:a16="http://schemas.microsoft.com/office/drawing/2014/main" id="{A51C0F7C-3D8A-BDA7-A424-6F7DD0A121B8}"/>
              </a:ext>
            </a:extLst>
          </p:cNvPr>
          <p:cNvSpPr txBox="1"/>
          <p:nvPr/>
        </p:nvSpPr>
        <p:spPr>
          <a:xfrm>
            <a:off x="0" y="-2442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Presentation Plan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605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7570" y="-325295"/>
            <a:ext cx="10972800" cy="11430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Offshore </a:t>
            </a:r>
            <a:r>
              <a:rPr lang="it-IT" dirty="0" err="1">
                <a:solidFill>
                  <a:schemeClr val="bg1"/>
                </a:solidFill>
              </a:rPr>
              <a:t>instruments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Segnaposto contenuto 4" descr="Immagine che contiene testo, mappa, diagramma, linea&#10;&#10;Descrizione generata automaticamente">
            <a:extLst>
              <a:ext uri="{FF2B5EF4-FFF2-40B4-BE49-F238E27FC236}">
                <a16:creationId xmlns:a16="http://schemas.microsoft.com/office/drawing/2014/main" id="{31EA36B8-8025-C784-020B-4DCD091B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043"/>
            <a:ext cx="5723243" cy="4313936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348FA24-3F9F-66E5-CB4A-40B2C76FB2CC}"/>
              </a:ext>
            </a:extLst>
          </p:cNvPr>
          <p:cNvSpPr txBox="1">
            <a:spLocks/>
          </p:cNvSpPr>
          <p:nvPr/>
        </p:nvSpPr>
        <p:spPr>
          <a:xfrm>
            <a:off x="-261802" y="712981"/>
            <a:ext cx="6671861" cy="74172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WESTERN IONIAN SEA INFRASTRUCTURE</a:t>
            </a:r>
          </a:p>
          <a:p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Deployed December 2023</a:t>
            </a:r>
            <a:endParaRPr lang="it-IT" sz="2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963" y="4861767"/>
            <a:ext cx="1625600" cy="736600"/>
          </a:xfrm>
          <a:prstGeom prst="rect">
            <a:avLst/>
          </a:prstGeom>
        </p:spPr>
      </p:pic>
      <p:pic>
        <p:nvPicPr>
          <p:cNvPr id="9" name="Segnaposto contenuto 4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id="{2FF98DF6-B535-90B4-17BB-286AE8E6B7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543" y="790142"/>
            <a:ext cx="2695489" cy="145303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610211" y="901490"/>
            <a:ext cx="3289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 Narrow" panose="020B0606020202030204" pitchFamily="34" charset="0"/>
              </a:rPr>
              <a:t> WEST COAST, EASTERN HONSHU, JAPAN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 Narrow" panose="020B0606020202030204" pitchFamily="34" charset="0"/>
              </a:rPr>
              <a:t> 01/01/2024 07:10  </a:t>
            </a:r>
            <a:r>
              <a:rPr lang="en-GB" dirty="0" err="1">
                <a:latin typeface="Arial Narrow" panose="020B0606020202030204" pitchFamily="34" charset="0"/>
              </a:rPr>
              <a:t>M</a:t>
            </a:r>
            <a:r>
              <a:rPr lang="en-GB" baseline="-25000" dirty="0" err="1">
                <a:latin typeface="Arial Narrow" panose="020B0606020202030204" pitchFamily="34" charset="0"/>
              </a:rPr>
              <a:t>wpd</a:t>
            </a:r>
            <a:r>
              <a:rPr lang="en-GB" dirty="0">
                <a:latin typeface="Arial Narrow" panose="020B0606020202030204" pitchFamily="34" charset="0"/>
              </a:rPr>
              <a:t> 7.4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368446" y="6220918"/>
            <a:ext cx="335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of G. Marinaro (INGV)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54636" y="2991541"/>
            <a:ext cx="121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charset="0"/>
                <a:ea typeface="Calibri" charset="0"/>
                <a:cs typeface="Calibri" charset="0"/>
              </a:rPr>
              <a:t>Mt. Etna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647418" y="1565854"/>
            <a:ext cx="121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Sicily</a:t>
            </a:r>
            <a:endParaRPr lang="it-IT" sz="24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02177" y="1501655"/>
            <a:ext cx="145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Calabria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288" y="2312520"/>
            <a:ext cx="4615835" cy="328335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590020" y="5344909"/>
            <a:ext cx="4601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INFN</a:t>
            </a:r>
            <a:r>
              <a:rPr lang="it-IT" dirty="0"/>
              <a:t> Km3NeT </a:t>
            </a:r>
            <a:r>
              <a:rPr lang="it-IT" dirty="0" err="1"/>
              <a:t>Observatory</a:t>
            </a:r>
            <a:r>
              <a:rPr lang="it-IT" dirty="0"/>
              <a:t> @ 3,500 m </a:t>
            </a:r>
            <a:r>
              <a:rPr lang="it-IT" dirty="0" err="1"/>
              <a:t>depth</a:t>
            </a:r>
            <a:endParaRPr lang="it-IT" dirty="0"/>
          </a:p>
          <a:p>
            <a:r>
              <a:rPr lang="it-IT" dirty="0" err="1"/>
              <a:t>Trillium</a:t>
            </a:r>
            <a:r>
              <a:rPr lang="it-IT" dirty="0"/>
              <a:t> 120s + </a:t>
            </a:r>
            <a:r>
              <a:rPr lang="it-IT" dirty="0" err="1"/>
              <a:t>hydrophone</a:t>
            </a:r>
            <a:r>
              <a:rPr lang="it-IT" dirty="0"/>
              <a:t> + P-T </a:t>
            </a:r>
            <a:r>
              <a:rPr lang="it-IT" dirty="0" err="1"/>
              <a:t>sensor</a:t>
            </a:r>
            <a:r>
              <a:rPr lang="it-IT" dirty="0"/>
              <a:t> (RBR)</a:t>
            </a:r>
          </a:p>
          <a:p>
            <a:r>
              <a:rPr lang="it-IT" dirty="0" err="1"/>
              <a:t>Cabled</a:t>
            </a:r>
            <a:r>
              <a:rPr lang="it-IT" dirty="0"/>
              <a:t> with </a:t>
            </a:r>
            <a:r>
              <a:rPr lang="it-IT" dirty="0" err="1"/>
              <a:t>fiber</a:t>
            </a:r>
            <a:r>
              <a:rPr lang="it-IT" dirty="0"/>
              <a:t> </a:t>
            </a:r>
            <a:r>
              <a:rPr lang="it-IT" dirty="0" err="1"/>
              <a:t>optic</a:t>
            </a:r>
            <a:r>
              <a:rPr lang="it-IT" dirty="0"/>
              <a:t> to </a:t>
            </a:r>
            <a:r>
              <a:rPr lang="it-IT" dirty="0" err="1"/>
              <a:t>land</a:t>
            </a:r>
            <a:r>
              <a:rPr lang="it-IT" dirty="0"/>
              <a:t> (100km)</a:t>
            </a:r>
          </a:p>
        </p:txBody>
      </p:sp>
    </p:spTree>
    <p:extLst>
      <p:ext uri="{BB962C8B-B14F-4D97-AF65-F5344CB8AC3E}">
        <p14:creationId xmlns:p14="http://schemas.microsoft.com/office/powerpoint/2010/main" val="1471904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lemento grafico 20">
            <a:extLst>
              <a:ext uri="{FF2B5EF4-FFF2-40B4-BE49-F238E27FC236}">
                <a16:creationId xmlns:a16="http://schemas.microsoft.com/office/drawing/2014/main" id="{5B211219-73A4-053A-B070-9AB14202A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568" y="5644123"/>
            <a:ext cx="12285167" cy="1216568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520F3618-9990-67F1-CF49-CEDE13D34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9952" cy="825539"/>
          </a:xfrm>
          <a:prstGeom prst="rect">
            <a:avLst/>
          </a:prstGeom>
        </p:spPr>
      </p:pic>
      <p:pic>
        <p:nvPicPr>
          <p:cNvPr id="8" name="Immagine 7" descr="Immagine che contiene testo, Elementi grafici, grafica, schermata&#10;&#10;Descrizione generata automaticamente">
            <a:extLst>
              <a:ext uri="{FF2B5EF4-FFF2-40B4-BE49-F238E27FC236}">
                <a16:creationId xmlns:a16="http://schemas.microsoft.com/office/drawing/2014/main" id="{30DF155D-5378-1BA0-EDBA-1FB6ADA56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88" y="-79534"/>
            <a:ext cx="1918442" cy="931513"/>
          </a:xfrm>
          <a:prstGeom prst="rect">
            <a:avLst/>
          </a:prstGeom>
        </p:spPr>
      </p:pic>
      <p:pic>
        <p:nvPicPr>
          <p:cNvPr id="12" name="Immagine 1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A8A5A2A-4E52-143A-FF56-D622B64F7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67101"/>
            <a:ext cx="2003474" cy="473152"/>
          </a:xfrm>
          <a:prstGeom prst="rect">
            <a:avLst/>
          </a:prstGeom>
        </p:spPr>
      </p:pic>
      <p:pic>
        <p:nvPicPr>
          <p:cNvPr id="13" name="Immagine 1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91BF9ABB-BD3E-EBE1-6866-2EDFA9396D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66" y="193517"/>
            <a:ext cx="1379828" cy="414837"/>
          </a:xfrm>
          <a:prstGeom prst="rect">
            <a:avLst/>
          </a:prstGeom>
        </p:spPr>
      </p:pic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1330947-64D3-8D78-6DD9-69501C6B49EC}"/>
              </a:ext>
            </a:extLst>
          </p:cNvPr>
          <p:cNvCxnSpPr>
            <a:cxnSpLocks/>
          </p:cNvCxnSpPr>
          <p:nvPr/>
        </p:nvCxnSpPr>
        <p:spPr>
          <a:xfrm>
            <a:off x="2881219" y="129293"/>
            <a:ext cx="0" cy="5487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9E6AF233-2086-B366-6B59-AF690773BAFA}"/>
              </a:ext>
            </a:extLst>
          </p:cNvPr>
          <p:cNvCxnSpPr>
            <a:cxnSpLocks/>
          </p:cNvCxnSpPr>
          <p:nvPr/>
        </p:nvCxnSpPr>
        <p:spPr>
          <a:xfrm>
            <a:off x="5527141" y="129293"/>
            <a:ext cx="0" cy="5487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D4CE34F-BABC-7DE4-3733-88F4B5857BA2}"/>
              </a:ext>
            </a:extLst>
          </p:cNvPr>
          <p:cNvCxnSpPr>
            <a:cxnSpLocks/>
          </p:cNvCxnSpPr>
          <p:nvPr/>
        </p:nvCxnSpPr>
        <p:spPr>
          <a:xfrm>
            <a:off x="8711677" y="129293"/>
            <a:ext cx="0" cy="5487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Immagine 16" descr="Immagine che contiene testo, Elementi grafici, Carattere, palla&#10;&#10;Descrizione generata automaticamente">
            <a:extLst>
              <a:ext uri="{FF2B5EF4-FFF2-40B4-BE49-F238E27FC236}">
                <a16:creationId xmlns:a16="http://schemas.microsoft.com/office/drawing/2014/main" id="{EF8076C4-28FD-D8D6-A095-0A3FC57EE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725" y="-222934"/>
            <a:ext cx="2500727" cy="12142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17440C-A303-784E-476E-53B59AF5F4EA}"/>
              </a:ext>
            </a:extLst>
          </p:cNvPr>
          <p:cNvSpPr txBox="1"/>
          <p:nvPr/>
        </p:nvSpPr>
        <p:spPr>
          <a:xfrm>
            <a:off x="9206931" y="6522724"/>
            <a:ext cx="28850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>
                <a:solidFill>
                  <a:schemeClr val="bg1"/>
                </a:solidFill>
                <a:latin typeface="TitilliumMaps29L" pitchFamily="50" charset="0"/>
                <a:sym typeface="Arial"/>
              </a:rPr>
              <a:t>Missione 4 • Istruzione e Ricerca </a:t>
            </a:r>
          </a:p>
        </p:txBody>
      </p:sp>
      <p:pic>
        <p:nvPicPr>
          <p:cNvPr id="28" name="Elemento grafico 27">
            <a:extLst>
              <a:ext uri="{FF2B5EF4-FFF2-40B4-BE49-F238E27FC236}">
                <a16:creationId xmlns:a16="http://schemas.microsoft.com/office/drawing/2014/main" id="{BDF9B2B1-B9D7-B3ED-999F-7C1AE9D5FD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570" y="6252433"/>
            <a:ext cx="1408089" cy="542375"/>
          </a:xfrm>
          <a:prstGeom prst="rect">
            <a:avLst/>
          </a:prstGeom>
        </p:spPr>
      </p:pic>
      <p:grpSp>
        <p:nvGrpSpPr>
          <p:cNvPr id="2" name="Google Shape;235;p28">
            <a:extLst>
              <a:ext uri="{FF2B5EF4-FFF2-40B4-BE49-F238E27FC236}">
                <a16:creationId xmlns:a16="http://schemas.microsoft.com/office/drawing/2014/main" id="{25D8E947-92B5-4530-7A3E-B8F9A503E06D}"/>
              </a:ext>
            </a:extLst>
          </p:cNvPr>
          <p:cNvGrpSpPr/>
          <p:nvPr/>
        </p:nvGrpSpPr>
        <p:grpSpPr>
          <a:xfrm>
            <a:off x="439712" y="1203907"/>
            <a:ext cx="5626820" cy="4739268"/>
            <a:chOff x="119135" y="736323"/>
            <a:chExt cx="6636969" cy="6037958"/>
          </a:xfrm>
        </p:grpSpPr>
        <p:pic>
          <p:nvPicPr>
            <p:cNvPr id="9" name="Google Shape;236;p28">
              <a:extLst>
                <a:ext uri="{FF2B5EF4-FFF2-40B4-BE49-F238E27FC236}">
                  <a16:creationId xmlns:a16="http://schemas.microsoft.com/office/drawing/2014/main" id="{BEE94B39-9004-601C-7776-875E1536A29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9135" y="3499253"/>
              <a:ext cx="6636969" cy="3275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37;p28">
              <a:extLst>
                <a:ext uri="{FF2B5EF4-FFF2-40B4-BE49-F238E27FC236}">
                  <a16:creationId xmlns:a16="http://schemas.microsoft.com/office/drawing/2014/main" id="{FDA6FAC5-0C3C-57B5-3277-C9969CA789BD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" y="736323"/>
              <a:ext cx="4523203" cy="2503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38;p28">
              <a:extLst>
                <a:ext uri="{FF2B5EF4-FFF2-40B4-BE49-F238E27FC236}">
                  <a16:creationId xmlns:a16="http://schemas.microsoft.com/office/drawing/2014/main" id="{EB5D3D19-EEDB-14D3-F066-020DF99106B6}"/>
                </a:ext>
              </a:extLst>
            </p:cNvPr>
            <p:cNvSpPr/>
            <p:nvPr/>
          </p:nvSpPr>
          <p:spPr>
            <a:xfrm>
              <a:off x="1997613" y="1662468"/>
              <a:ext cx="1167618" cy="1012874"/>
            </a:xfrm>
            <a:prstGeom prst="rect">
              <a:avLst/>
            </a:pr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" name="Google Shape;239;p28">
              <a:extLst>
                <a:ext uri="{FF2B5EF4-FFF2-40B4-BE49-F238E27FC236}">
                  <a16:creationId xmlns:a16="http://schemas.microsoft.com/office/drawing/2014/main" id="{107E8F69-D0AD-2AB1-31C0-468B6064DF82}"/>
                </a:ext>
              </a:extLst>
            </p:cNvPr>
            <p:cNvCxnSpPr/>
            <p:nvPr/>
          </p:nvCxnSpPr>
          <p:spPr>
            <a:xfrm>
              <a:off x="1997613" y="2675342"/>
              <a:ext cx="196947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240;p28">
              <a:extLst>
                <a:ext uri="{FF2B5EF4-FFF2-40B4-BE49-F238E27FC236}">
                  <a16:creationId xmlns:a16="http://schemas.microsoft.com/office/drawing/2014/main" id="{D8778CA8-714D-7E75-BFB2-3335841E7AFD}"/>
                </a:ext>
              </a:extLst>
            </p:cNvPr>
            <p:cNvCxnSpPr/>
            <p:nvPr/>
          </p:nvCxnSpPr>
          <p:spPr>
            <a:xfrm>
              <a:off x="3165231" y="2675342"/>
              <a:ext cx="3560842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" name="Google Shape;241;p28">
            <a:extLst>
              <a:ext uri="{FF2B5EF4-FFF2-40B4-BE49-F238E27FC236}">
                <a16:creationId xmlns:a16="http://schemas.microsoft.com/office/drawing/2014/main" id="{9A7B3557-1BCB-E591-646F-9FD2C6A9C71E}"/>
              </a:ext>
            </a:extLst>
          </p:cNvPr>
          <p:cNvSpPr txBox="1"/>
          <p:nvPr/>
        </p:nvSpPr>
        <p:spPr>
          <a:xfrm>
            <a:off x="6129309" y="1617828"/>
            <a:ext cx="588449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charset="2"/>
              <a:buChar char="Ø"/>
            </a:pP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2 tsunami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buoys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will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be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installed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in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the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Ionian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sea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by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Summer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2025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by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MSM (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Mediterráneo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Senales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Marítimas)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that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was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awarded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contract</a:t>
            </a:r>
            <a:endParaRPr sz="2200" i="0" u="none" strike="noStrike" cap="none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charset="2"/>
              <a:buChar char="Ø"/>
            </a:pP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Location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and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technical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requirements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decided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based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on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possible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tsunami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sources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and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ship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traffic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(in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Italian</a:t>
            </a:r>
            <a:r>
              <a:rPr lang="pt-PT" sz="2200" dirty="0">
                <a:latin typeface="Calibri" charset="0"/>
                <a:ea typeface="Calibri" charset="0"/>
                <a:cs typeface="Calibri" charset="0"/>
              </a:rPr>
              <a:t> exclusive </a:t>
            </a:r>
            <a:r>
              <a:rPr lang="pt-PT" sz="2200" dirty="0" err="1">
                <a:latin typeface="Calibri" charset="0"/>
                <a:ea typeface="Calibri" charset="0"/>
                <a:cs typeface="Calibri" charset="0"/>
              </a:rPr>
              <a:t>economic</a:t>
            </a:r>
            <a:r>
              <a:rPr lang="pt-PT" sz="2200" dirty="0">
                <a:latin typeface="Calibri" charset="0"/>
                <a:ea typeface="Calibri" charset="0"/>
                <a:cs typeface="Calibri" charset="0"/>
              </a:rPr>
              <a:t> zone)</a:t>
            </a:r>
            <a:endParaRPr lang="pt-PT" sz="2200" dirty="0"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23" name="CasellaDiTesto 26">
            <a:extLst>
              <a:ext uri="{FF2B5EF4-FFF2-40B4-BE49-F238E27FC236}">
                <a16:creationId xmlns:a16="http://schemas.microsoft.com/office/drawing/2014/main" id="{AB85E590-F778-6F7E-E3B4-41E70A57CE57}"/>
              </a:ext>
            </a:extLst>
          </p:cNvPr>
          <p:cNvSpPr txBox="1"/>
          <p:nvPr/>
        </p:nvSpPr>
        <p:spPr>
          <a:xfrm>
            <a:off x="6738730" y="4198247"/>
            <a:ext cx="4367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Funding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(~2.8 M€) by the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Italian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Ministery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Research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through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European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contribution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Next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Generation EU - NRRP (National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Recovery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Resilience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Plan) “MEET”,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coord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by INGV</a:t>
            </a:r>
          </a:p>
        </p:txBody>
      </p:sp>
      <p:sp>
        <p:nvSpPr>
          <p:cNvPr id="24" name="Google Shape;233;p28">
            <a:extLst>
              <a:ext uri="{FF2B5EF4-FFF2-40B4-BE49-F238E27FC236}">
                <a16:creationId xmlns:a16="http://schemas.microsoft.com/office/drawing/2014/main" id="{8573D71B-3FFE-8923-D9D2-C5791D62B820}"/>
              </a:ext>
            </a:extLst>
          </p:cNvPr>
          <p:cNvSpPr txBox="1"/>
          <p:nvPr/>
        </p:nvSpPr>
        <p:spPr>
          <a:xfrm>
            <a:off x="6073564" y="1048473"/>
            <a:ext cx="5343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DART-LIKE TSUNAMI BUOYS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11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8E707-94EC-D349-9A58-32AAF29E3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6F4412-7865-D850-2F02-809CA901A543}"/>
              </a:ext>
            </a:extLst>
          </p:cNvPr>
          <p:cNvSpPr txBox="1"/>
          <p:nvPr/>
        </p:nvSpPr>
        <p:spPr>
          <a:xfrm>
            <a:off x="135709" y="101601"/>
            <a:ext cx="3942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Stromboli Monitoring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D7394B-1E31-A213-F4D8-15F88AC59E75}"/>
              </a:ext>
            </a:extLst>
          </p:cNvPr>
          <p:cNvSpPr txBox="1"/>
          <p:nvPr/>
        </p:nvSpPr>
        <p:spPr>
          <a:xfrm>
            <a:off x="182900" y="6039877"/>
            <a:ext cx="6929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Significant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efforts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 to ‘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instrument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’ and monitor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volcano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 and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tsunamis</a:t>
            </a:r>
            <a:endParaRPr kumimoji="0" lang="en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SF Pro Semibold" pitchFamily="2" charset="0"/>
              <a:cs typeface="Arial" panose="020B0604020202020204" pitchFamily="34" charset="0"/>
            </a:endParaRPr>
          </a:p>
        </p:txBody>
      </p:sp>
      <p:grpSp>
        <p:nvGrpSpPr>
          <p:cNvPr id="3" name="Google Shape;327;p50">
            <a:extLst>
              <a:ext uri="{FF2B5EF4-FFF2-40B4-BE49-F238E27FC236}">
                <a16:creationId xmlns:a16="http://schemas.microsoft.com/office/drawing/2014/main" id="{14D98AC9-EFCE-69E1-39FD-4C656110C759}"/>
              </a:ext>
            </a:extLst>
          </p:cNvPr>
          <p:cNvGrpSpPr/>
          <p:nvPr/>
        </p:nvGrpSpPr>
        <p:grpSpPr>
          <a:xfrm>
            <a:off x="313895" y="1749264"/>
            <a:ext cx="3478579" cy="2846181"/>
            <a:chOff x="156600" y="822240"/>
            <a:chExt cx="6172200" cy="4640760"/>
          </a:xfrm>
        </p:grpSpPr>
        <p:pic>
          <p:nvPicPr>
            <p:cNvPr id="6" name="Google Shape;328;p50">
              <a:extLst>
                <a:ext uri="{FF2B5EF4-FFF2-40B4-BE49-F238E27FC236}">
                  <a16:creationId xmlns:a16="http://schemas.microsoft.com/office/drawing/2014/main" id="{ADFF0E30-3BA6-83B1-E46E-D3C8F9F77A4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6600" y="822240"/>
              <a:ext cx="6172199" cy="4640760"/>
            </a:xfrm>
            <a:prstGeom prst="rect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329;p50">
              <a:extLst>
                <a:ext uri="{FF2B5EF4-FFF2-40B4-BE49-F238E27FC236}">
                  <a16:creationId xmlns:a16="http://schemas.microsoft.com/office/drawing/2014/main" id="{E2D7C331-CAF2-1485-B8E3-296347297F3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2960" y="3976200"/>
              <a:ext cx="1005840" cy="148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330;p50">
            <a:extLst>
              <a:ext uri="{FF2B5EF4-FFF2-40B4-BE49-F238E27FC236}">
                <a16:creationId xmlns:a16="http://schemas.microsoft.com/office/drawing/2014/main" id="{BFF31D7E-FE19-2742-2D96-ECE53FE677EA}"/>
              </a:ext>
            </a:extLst>
          </p:cNvPr>
          <p:cNvSpPr txBox="1"/>
          <p:nvPr/>
        </p:nvSpPr>
        <p:spPr>
          <a:xfrm>
            <a:off x="7713725" y="3985522"/>
            <a:ext cx="43434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Seismic: n.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stations (Velocimeters and accelerometers)</a:t>
            </a: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Cameras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n.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(Infrared + V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isible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Deformation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n.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stations 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(GNSS, Tilt, Strain)</a:t>
            </a: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Infrasonic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n.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12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tions (+2 on the sea network)</a:t>
            </a:r>
            <a:endParaRPr kumimoji="0" lang="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n.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4A6E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tions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tide gauges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Fluid geochemistry: n.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(C/S, SO</a:t>
            </a:r>
            <a:r>
              <a:rPr kumimoji="0" lang="it" sz="16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</a:t>
            </a:r>
            <a:r>
              <a:rPr kumimoji="0" lang="it" sz="16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soil flux)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331;p50">
            <a:extLst>
              <a:ext uri="{FF2B5EF4-FFF2-40B4-BE49-F238E27FC236}">
                <a16:creationId xmlns:a16="http://schemas.microsoft.com/office/drawing/2014/main" id="{B59B792D-4D7C-C327-2266-2A55B8AEF6D0}"/>
              </a:ext>
            </a:extLst>
          </p:cNvPr>
          <p:cNvSpPr txBox="1"/>
          <p:nvPr/>
        </p:nvSpPr>
        <p:spPr>
          <a:xfrm>
            <a:off x="7627975" y="3397797"/>
            <a:ext cx="43434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Instruments and stations currently in service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32;p50">
            <a:extLst>
              <a:ext uri="{FF2B5EF4-FFF2-40B4-BE49-F238E27FC236}">
                <a16:creationId xmlns:a16="http://schemas.microsoft.com/office/drawing/2014/main" id="{D6F002AE-A0B7-603D-58AD-A144A97D2016}"/>
              </a:ext>
            </a:extLst>
          </p:cNvPr>
          <p:cNvSpPr txBox="1"/>
          <p:nvPr/>
        </p:nvSpPr>
        <p:spPr>
          <a:xfrm>
            <a:off x="7766200" y="1372059"/>
            <a:ext cx="39432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Total: </a:t>
            </a:r>
            <a:r>
              <a:rPr kumimoji="0" lang="it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r>
              <a:rPr kumimoji="0" lang="it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</a:t>
            </a:r>
            <a:r>
              <a:rPr kumimoji="0" lang="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tions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33;p50">
            <a:extLst>
              <a:ext uri="{FF2B5EF4-FFF2-40B4-BE49-F238E27FC236}">
                <a16:creationId xmlns:a16="http://schemas.microsoft.com/office/drawing/2014/main" id="{D36E31E4-5A58-E9F1-B3E4-C7E6794604FB}"/>
              </a:ext>
            </a:extLst>
          </p:cNvPr>
          <p:cNvSpPr txBox="1"/>
          <p:nvPr/>
        </p:nvSpPr>
        <p:spPr>
          <a:xfrm>
            <a:off x="7643800" y="1866342"/>
            <a:ext cx="3771900" cy="13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LGS: 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23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INGV-OE: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19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INGV-OV: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12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UniP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INGV-PA: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65100" marR="0" lvl="0" indent="-165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Noto Sans Symbols"/>
              <a:buChar char="●"/>
              <a:tabLst/>
              <a:defRPr/>
            </a:pP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CPC-UNIFI: </a:t>
            </a:r>
            <a:r>
              <a:rPr kumimoji="0" lang="it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stations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16;p6">
            <a:extLst>
              <a:ext uri="{FF2B5EF4-FFF2-40B4-BE49-F238E27FC236}">
                <a16:creationId xmlns:a16="http://schemas.microsoft.com/office/drawing/2014/main" id="{5A7FF779-3C26-3ACD-4872-B3022289AAB9}"/>
              </a:ext>
            </a:extLst>
          </p:cNvPr>
          <p:cNvSpPr txBox="1"/>
          <p:nvPr/>
        </p:nvSpPr>
        <p:spPr>
          <a:xfrm>
            <a:off x="695854" y="4779643"/>
            <a:ext cx="2794478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Heavy" pitchFamily="2" charset="0"/>
                <a:cs typeface="Arial" panose="020B0604020202020204" pitchFamily="34" charset="0"/>
                <a:sym typeface="Arial"/>
              </a:rPr>
              <a:t>Courtesy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Heavy" pitchFamily="2" charset="0"/>
                <a:cs typeface="Arial" panose="020B0604020202020204" pitchFamily="34" charset="0"/>
                <a:sym typeface="Arial"/>
              </a:rPr>
              <a:t> of M. Orazi (INGV)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SF Pro Heavy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Google Shape;78;p3">
            <a:extLst>
              <a:ext uri="{FF2B5EF4-FFF2-40B4-BE49-F238E27FC236}">
                <a16:creationId xmlns:a16="http://schemas.microsoft.com/office/drawing/2014/main" id="{ADC09134-CC10-96D2-5EDB-51F82E805A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47562"/>
          <a:stretch/>
        </p:blipFill>
        <p:spPr>
          <a:xfrm>
            <a:off x="4076469" y="2631688"/>
            <a:ext cx="3096138" cy="231721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6;p6">
            <a:extLst>
              <a:ext uri="{FF2B5EF4-FFF2-40B4-BE49-F238E27FC236}">
                <a16:creationId xmlns:a16="http://schemas.microsoft.com/office/drawing/2014/main" id="{CFCCABD8-DD78-8A25-F4A6-E8F6CE1DE5D8}"/>
              </a:ext>
            </a:extLst>
          </p:cNvPr>
          <p:cNvSpPr txBox="1"/>
          <p:nvPr/>
        </p:nvSpPr>
        <p:spPr>
          <a:xfrm>
            <a:off x="4237463" y="5240498"/>
            <a:ext cx="28931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Heavy" pitchFamily="2" charset="0"/>
                <a:cs typeface="Arial" panose="020B0604020202020204" pitchFamily="34" charset="0"/>
                <a:sym typeface="Arial"/>
              </a:rPr>
              <a:t>Ripepe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Heavy" pitchFamily="2" charset="0"/>
                <a:cs typeface="Arial" panose="020B0604020202020204" pitchFamily="34" charset="0"/>
                <a:sym typeface="Arial"/>
              </a:rPr>
              <a:t> &amp;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Heavy" pitchFamily="2" charset="0"/>
                <a:cs typeface="Arial" panose="020B0604020202020204" pitchFamily="34" charset="0"/>
                <a:sym typeface="Arial"/>
              </a:rPr>
              <a:t>Lacanna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F Pro Heavy" pitchFamily="2" charset="0"/>
                <a:cs typeface="Arial" panose="020B0604020202020204" pitchFamily="34" charset="0"/>
                <a:sym typeface="Arial"/>
              </a:rPr>
              <a:t> 2024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SF Pro Heavy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C149065-33E5-F578-52D1-8EEE22BE0E1D}"/>
              </a:ext>
            </a:extLst>
          </p:cNvPr>
          <p:cNvSpPr/>
          <p:nvPr/>
        </p:nvSpPr>
        <p:spPr>
          <a:xfrm>
            <a:off x="7359804" y="1182028"/>
            <a:ext cx="4697321" cy="525222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89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51946-6808-498C-53A7-8D66809C2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7A37C7-63EB-5F33-7F52-E5BCB3DE6296}"/>
              </a:ext>
            </a:extLst>
          </p:cNvPr>
          <p:cNvSpPr txBox="1"/>
          <p:nvPr/>
        </p:nvSpPr>
        <p:spPr>
          <a:xfrm>
            <a:off x="135708" y="905028"/>
            <a:ext cx="1175149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synergistic Italian project started in August 2022 with the following goals: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single system for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geophysical/geochemical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volcanic activity and sharing of related databases; Development of the experimental tsunami detection system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Probabilistic hazard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estimation from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tsunamis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generated by slope collapses and pyroclastic avalanches and definition of flood maps and tsunami modelling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the unique system for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detection of paroxysms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geophysical signals (ground deformation, seismicity, rate and eruption style variations); development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warning systems with longer precursor time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(e.g. 60-80 min) based on the analysis and modelling of longer-term precursor signals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 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perception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related to paroxysmal explosive events and tsunamis, for the definition of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 strategy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production of information materials (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Moreschini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2024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Feasibility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Stromboli tsunami detection system with the CAT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NEAMTWS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1E84E9-A390-39C8-73DC-28B22BAB1356}"/>
              </a:ext>
            </a:extLst>
          </p:cNvPr>
          <p:cNvSpPr txBox="1"/>
          <p:nvPr/>
        </p:nvSpPr>
        <p:spPr>
          <a:xfrm>
            <a:off x="135709" y="101601"/>
            <a:ext cx="10407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F Pro Semibold" pitchFamily="2" charset="0"/>
                <a:cs typeface="Arial" panose="020B0604020202020204" pitchFamily="34" charset="0"/>
              </a:rPr>
              <a:t>Seismic and Volcanic tsunamis – unifying the two TEWS</a:t>
            </a:r>
          </a:p>
        </p:txBody>
      </p:sp>
    </p:spTree>
    <p:extLst>
      <p:ext uri="{BB962C8B-B14F-4D97-AF65-F5344CB8AC3E}">
        <p14:creationId xmlns:p14="http://schemas.microsoft.com/office/powerpoint/2010/main" val="3747749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6401" y="252283"/>
            <a:ext cx="7047570" cy="664778"/>
          </a:xfrm>
        </p:spPr>
        <p:txBody>
          <a:bodyPr/>
          <a:lstStyle/>
          <a:p>
            <a:r>
              <a:rPr lang="it-IT" sz="3200" b="1" dirty="0">
                <a:solidFill>
                  <a:schemeClr val="bg1"/>
                </a:solidFill>
              </a:rPr>
              <a:t>Stromboli tsunami workshop, </a:t>
            </a:r>
            <a:r>
              <a:rPr lang="it-IT" sz="3200" b="1" dirty="0" err="1">
                <a:solidFill>
                  <a:schemeClr val="bg1"/>
                </a:solidFill>
              </a:rPr>
              <a:t>Oct</a:t>
            </a:r>
            <a:r>
              <a:rPr lang="it-IT" sz="3200" b="1" dirty="0">
                <a:solidFill>
                  <a:schemeClr val="bg1"/>
                </a:solidFill>
              </a:rPr>
              <a:t>. 2024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86" y="0"/>
            <a:ext cx="4092315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148" y="1032292"/>
            <a:ext cx="7352077" cy="4898548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151674" y="6046071"/>
            <a:ext cx="6894551" cy="664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Tx/>
              <a:buFontTx/>
            </a:pPr>
            <a:r>
              <a:rPr lang="it-IT" sz="2400" b="1" dirty="0" err="1">
                <a:solidFill>
                  <a:schemeClr val="bg1"/>
                </a:solidFill>
              </a:rPr>
              <a:t>See</a:t>
            </a:r>
            <a:r>
              <a:rPr lang="it-IT" sz="2400" b="1" dirty="0">
                <a:solidFill>
                  <a:schemeClr val="bg1"/>
                </a:solidFill>
              </a:rPr>
              <a:t> TT on non-</a:t>
            </a:r>
            <a:r>
              <a:rPr lang="it-IT" sz="2400" b="1" dirty="0" err="1">
                <a:solidFill>
                  <a:schemeClr val="bg1"/>
                </a:solidFill>
              </a:rPr>
              <a:t>seismic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tsunamis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00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09EBA-BE8B-DB3B-6BA3-C4DEE1599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5D6C3-202C-F2FC-36CE-2110E2DFD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37127"/>
            <a:ext cx="10363200" cy="1362075"/>
          </a:xfrm>
        </p:spPr>
        <p:txBody>
          <a:bodyPr>
            <a:normAutofit/>
          </a:bodyPr>
          <a:lstStyle/>
          <a:p>
            <a:r>
              <a:rPr lang="it-IT" dirty="0" err="1"/>
              <a:t>Awareness</a:t>
            </a:r>
            <a:r>
              <a:rPr lang="it-IT" dirty="0"/>
              <a:t> and </a:t>
            </a:r>
            <a:r>
              <a:rPr lang="it-IT" dirty="0" err="1"/>
              <a:t>Response</a:t>
            </a:r>
            <a:r>
              <a:rPr lang="it-IT" dirty="0"/>
              <a:t>: </a:t>
            </a:r>
            <a:r>
              <a:rPr lang="it-IT" dirty="0" err="1"/>
              <a:t>recent</a:t>
            </a:r>
            <a:r>
              <a:rPr lang="it-IT" dirty="0"/>
              <a:t> activities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606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69843" y="-281952"/>
            <a:ext cx="10972800" cy="1143000"/>
          </a:xfrm>
        </p:spPr>
        <p:txBody>
          <a:bodyPr/>
          <a:lstStyle/>
          <a:p>
            <a:r>
              <a:rPr lang="it-IT" dirty="0"/>
              <a:t>Minturno Tsunami Ready </a:t>
            </a:r>
            <a:r>
              <a:rPr lang="it-IT" dirty="0" err="1"/>
              <a:t>July</a:t>
            </a:r>
            <a:r>
              <a:rPr lang="it-IT" dirty="0"/>
              <a:t> 2024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226" y="642732"/>
            <a:ext cx="4399722" cy="29386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30" y="3581414"/>
            <a:ext cx="2700808" cy="308459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3154"/>
            <a:ext cx="4094922" cy="23263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026" y="3018910"/>
            <a:ext cx="5698435" cy="380612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373217" y="2372579"/>
            <a:ext cx="300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TR </a:t>
            </a:r>
            <a:r>
              <a:rPr lang="it-IT" sz="1800" dirty="0" err="1">
                <a:latin typeface="Calibri" charset="0"/>
                <a:ea typeface="Calibri" charset="0"/>
                <a:cs typeface="Calibri" charset="0"/>
              </a:rPr>
              <a:t>recognition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>
                <a:latin typeface="Calibri" charset="0"/>
                <a:ea typeface="Calibri" charset="0"/>
                <a:cs typeface="Calibri" charset="0"/>
              </a:rPr>
              <a:t>ceremony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r"/>
            <a:r>
              <a:rPr lang="it-IT" sz="1800" dirty="0" err="1">
                <a:latin typeface="Calibri" charset="0"/>
                <a:ea typeface="Calibri" charset="0"/>
                <a:cs typeface="Calibri" charset="0"/>
              </a:rPr>
              <a:t>October</a:t>
            </a:r>
            <a:r>
              <a:rPr lang="it-IT" sz="1800" dirty="0">
                <a:latin typeface="Calibri" charset="0"/>
                <a:ea typeface="Calibri" charset="0"/>
                <a:cs typeface="Calibri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78970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5" y="320613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 err="1">
                <a:solidFill>
                  <a:srgbClr val="366092"/>
                </a:solidFill>
              </a:rPr>
              <a:t>Education</a:t>
            </a:r>
            <a:endParaRPr lang="it-IT" sz="2400" b="1" dirty="0">
              <a:solidFill>
                <a:srgbClr val="366092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ABFB8F-351A-7CF0-0F26-32BF61A242C6}"/>
              </a:ext>
            </a:extLst>
          </p:cNvPr>
          <p:cNvSpPr txBox="1"/>
          <p:nvPr/>
        </p:nvSpPr>
        <p:spPr>
          <a:xfrm>
            <a:off x="176696" y="4786537"/>
            <a:ext cx="591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</a:rPr>
              <a:t>Educational Video </a:t>
            </a:r>
          </a:p>
          <a:p>
            <a:pPr algn="ctr"/>
            <a:r>
              <a:rPr lang="it-IT" sz="1600" dirty="0" err="1">
                <a:latin typeface="Arial" panose="020B0604020202020204" pitchFamily="34" charset="0"/>
              </a:rPr>
              <a:t>directed</a:t>
            </a:r>
            <a:r>
              <a:rPr lang="it-IT" sz="1600" dirty="0">
                <a:latin typeface="Arial" panose="020B0604020202020204" pitchFamily="34" charset="0"/>
              </a:rPr>
              <a:t> by </a:t>
            </a:r>
            <a:r>
              <a:rPr lang="it-IT" sz="1600" b="1" dirty="0" err="1">
                <a:latin typeface="Arial" panose="020B0604020202020204" pitchFamily="34" charset="0"/>
              </a:rPr>
              <a:t>Italian</a:t>
            </a:r>
            <a:r>
              <a:rPr lang="it-IT" sz="1600" b="1" dirty="0">
                <a:latin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</a:rPr>
              <a:t>Civil</a:t>
            </a:r>
            <a:r>
              <a:rPr lang="it-IT" sz="1600" b="1" dirty="0">
                <a:latin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</a:rPr>
              <a:t>Protection</a:t>
            </a:r>
            <a:r>
              <a:rPr lang="it-IT" sz="1600" dirty="0"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it-IT" sz="1600" dirty="0">
                <a:latin typeface="Arial" panose="020B0604020202020204" pitchFamily="34" charset="0"/>
              </a:rPr>
              <a:t>“Io non rischio - Maremoto” in </a:t>
            </a:r>
            <a:r>
              <a:rPr lang="it-IT" sz="1600" dirty="0" err="1">
                <a:latin typeface="Arial" panose="020B0604020202020204" pitchFamily="34" charset="0"/>
              </a:rPr>
              <a:t>Italian</a:t>
            </a:r>
            <a:r>
              <a:rPr lang="it-IT" sz="1600" dirty="0">
                <a:latin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</a:rPr>
              <a:t>subtitled</a:t>
            </a:r>
            <a:r>
              <a:rPr lang="it-IT" sz="1600" dirty="0">
                <a:latin typeface="Arial" panose="020B0604020202020204" pitchFamily="34" charset="0"/>
              </a:rPr>
              <a:t> in English.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4F5D3F-0685-A775-3A00-F39F49372689}"/>
              </a:ext>
            </a:extLst>
          </p:cNvPr>
          <p:cNvSpPr txBox="1"/>
          <p:nvPr/>
        </p:nvSpPr>
        <p:spPr>
          <a:xfrm>
            <a:off x="6096000" y="4786538"/>
            <a:ext cx="555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r>
              <a:rPr lang="it-IT" sz="1600" dirty="0"/>
              <a:t>Genoa Science Festival </a:t>
            </a:r>
            <a:r>
              <a:rPr lang="it-IT" sz="1600" b="0" dirty="0"/>
              <a:t>(21 </a:t>
            </a:r>
            <a:r>
              <a:rPr lang="it-IT" sz="1600" b="0" dirty="0" err="1"/>
              <a:t>October</a:t>
            </a:r>
            <a:r>
              <a:rPr lang="it-IT" sz="1600" b="0" dirty="0"/>
              <a:t> to 3 November),</a:t>
            </a:r>
          </a:p>
          <a:p>
            <a:r>
              <a:rPr lang="it-IT" sz="1600" b="0" dirty="0"/>
              <a:t>a tsunami corner </a:t>
            </a:r>
            <a:r>
              <a:rPr lang="it-IT" sz="1600" b="0" dirty="0" err="1"/>
              <a:t>was</a:t>
            </a:r>
            <a:r>
              <a:rPr lang="it-IT" sz="1600" b="0" dirty="0"/>
              <a:t> set up with a </a:t>
            </a:r>
            <a:r>
              <a:rPr lang="it-IT" sz="1600" b="0" dirty="0" err="1"/>
              <a:t>didactic</a:t>
            </a:r>
            <a:r>
              <a:rPr lang="it-IT" sz="1600" b="0" dirty="0"/>
              <a:t>/interactive </a:t>
            </a:r>
          </a:p>
          <a:p>
            <a:r>
              <a:rPr lang="it-IT" sz="1600" b="0" dirty="0" err="1"/>
              <a:t>path</a:t>
            </a:r>
            <a:r>
              <a:rPr lang="it-IT" sz="1600" b="0" dirty="0"/>
              <a:t> for </a:t>
            </a:r>
            <a:r>
              <a:rPr lang="it-IT" sz="1600" b="0" dirty="0" err="1"/>
              <a:t>students</a:t>
            </a:r>
            <a:r>
              <a:rPr lang="it-IT" sz="1600" b="0" dirty="0"/>
              <a:t> and </a:t>
            </a:r>
            <a:r>
              <a:rPr lang="it-IT" sz="1600" b="0" dirty="0" err="1"/>
              <a:t>visitors</a:t>
            </a:r>
            <a:r>
              <a:rPr lang="it-IT" sz="1600" b="0" dirty="0"/>
              <a:t>. </a:t>
            </a:r>
          </a:p>
        </p:txBody>
      </p:sp>
      <p:pic>
        <p:nvPicPr>
          <p:cNvPr id="16" name="Immagine 15" descr="Immagine che contiene Viso umano, vestiti, testo, persona&#10;&#10;Descrizione generata automaticamente">
            <a:extLst>
              <a:ext uri="{FF2B5EF4-FFF2-40B4-BE49-F238E27FC236}">
                <a16:creationId xmlns:a16="http://schemas.microsoft.com/office/drawing/2014/main" id="{37301EAB-795E-E855-D876-7D4CB7B705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17" y="1363101"/>
            <a:ext cx="5468772" cy="3044948"/>
          </a:xfrm>
          <a:prstGeom prst="rect">
            <a:avLst/>
          </a:prstGeom>
        </p:spPr>
      </p:pic>
      <p:pic>
        <p:nvPicPr>
          <p:cNvPr id="18" name="Immagine 17" descr="Immagine che contiene vestiti, persona, acqua, uomo&#10;&#10;Descrizione generata automaticamente">
            <a:extLst>
              <a:ext uri="{FF2B5EF4-FFF2-40B4-BE49-F238E27FC236}">
                <a16:creationId xmlns:a16="http://schemas.microsoft.com/office/drawing/2014/main" id="{1BB6EF2F-3BB7-3388-5892-A4AC5B9CA4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570" y="1013556"/>
            <a:ext cx="4071573" cy="1832208"/>
          </a:xfrm>
          <a:prstGeom prst="rect">
            <a:avLst/>
          </a:prstGeom>
        </p:spPr>
      </p:pic>
      <p:pic>
        <p:nvPicPr>
          <p:cNvPr id="26" name="Immagine 25" descr="Immagine che contiene persona, esposizione, interno, muro&#10;&#10;Descrizione generata automaticamente">
            <a:extLst>
              <a:ext uri="{FF2B5EF4-FFF2-40B4-BE49-F238E27FC236}">
                <a16:creationId xmlns:a16="http://schemas.microsoft.com/office/drawing/2014/main" id="{3F4EE5FB-C931-E285-6A27-C6B557B6B7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570" y="2885575"/>
            <a:ext cx="4071573" cy="18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77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679" y="-90695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 err="1">
                <a:solidFill>
                  <a:schemeClr val="bg1"/>
                </a:solidFill>
              </a:rPr>
              <a:t>Education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ABFB8F-351A-7CF0-0F26-32BF61A242C6}"/>
              </a:ext>
            </a:extLst>
          </p:cNvPr>
          <p:cNvSpPr txBox="1"/>
          <p:nvPr/>
        </p:nvSpPr>
        <p:spPr>
          <a:xfrm>
            <a:off x="839910" y="5437526"/>
            <a:ext cx="10512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</a:rPr>
              <a:t>‘Io Non Rischio - Maremoto’ </a:t>
            </a:r>
          </a:p>
          <a:p>
            <a:pPr algn="ctr"/>
            <a:r>
              <a:rPr lang="it-IT" sz="1600" dirty="0">
                <a:latin typeface="Arial" panose="020B0604020202020204" pitchFamily="34" charset="0"/>
              </a:rPr>
              <a:t>National information </a:t>
            </a:r>
            <a:r>
              <a:rPr lang="it-IT" sz="1600" dirty="0" err="1">
                <a:latin typeface="Arial" panose="020B0604020202020204" pitchFamily="34" charset="0"/>
              </a:rPr>
              <a:t>campaign</a:t>
            </a:r>
            <a:r>
              <a:rPr lang="it-IT" sz="1600" dirty="0">
                <a:latin typeface="Arial" panose="020B0604020202020204" pitchFamily="34" charset="0"/>
              </a:rPr>
              <a:t> for tsunami risk </a:t>
            </a:r>
            <a:r>
              <a:rPr lang="it-IT" sz="1600" dirty="0" err="1">
                <a:latin typeface="Arial" panose="020B0604020202020204" pitchFamily="34" charset="0"/>
              </a:rPr>
              <a:t>mitigation</a:t>
            </a:r>
            <a:r>
              <a:rPr lang="it-IT" sz="1600" dirty="0">
                <a:latin typeface="Arial" panose="020B0604020202020204" pitchFamily="34" charset="0"/>
              </a:rPr>
              <a:t> in the </a:t>
            </a:r>
            <a:r>
              <a:rPr lang="it-IT" sz="1600" dirty="0" err="1">
                <a:latin typeface="Arial" panose="020B0604020202020204" pitchFamily="34" charset="0"/>
              </a:rPr>
              <a:t>squares</a:t>
            </a:r>
            <a:r>
              <a:rPr lang="it-IT" sz="1600" dirty="0">
                <a:latin typeface="Arial" panose="020B0604020202020204" pitchFamily="34" charset="0"/>
              </a:rPr>
              <a:t> of </a:t>
            </a:r>
            <a:r>
              <a:rPr lang="it-IT" sz="1600" dirty="0" err="1">
                <a:latin typeface="Arial" panose="020B0604020202020204" pitchFamily="34" charset="0"/>
              </a:rPr>
              <a:t>coastal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municipalities</a:t>
            </a:r>
            <a:r>
              <a:rPr lang="it-IT" sz="1600" dirty="0">
                <a:latin typeface="Arial" panose="020B0604020202020204" pitchFamily="34" charset="0"/>
              </a:rPr>
              <a:t>. </a:t>
            </a:r>
          </a:p>
          <a:p>
            <a:pPr algn="ctr"/>
            <a:r>
              <a:rPr lang="it-IT" sz="1600" dirty="0" err="1">
                <a:latin typeface="Arial" panose="020B0604020202020204" pitchFamily="34" charset="0"/>
              </a:rPr>
              <a:t>Map</a:t>
            </a:r>
            <a:r>
              <a:rPr lang="it-IT" sz="1600" dirty="0">
                <a:latin typeface="Arial" panose="020B0604020202020204" pitchFamily="34" charset="0"/>
              </a:rPr>
              <a:t> shows coverage for the </a:t>
            </a:r>
            <a:r>
              <a:rPr lang="it-IT" sz="1600" dirty="0" err="1">
                <a:latin typeface="Arial" panose="020B0604020202020204" pitchFamily="34" charset="0"/>
              </a:rPr>
              <a:t>year</a:t>
            </a:r>
            <a:r>
              <a:rPr lang="it-IT" sz="1600" dirty="0">
                <a:latin typeface="Arial" panose="020B0604020202020204" pitchFamily="34" charset="0"/>
              </a:rPr>
              <a:t> 2024: </a:t>
            </a:r>
            <a:r>
              <a:rPr lang="it-IT" sz="1600" b="1" dirty="0">
                <a:latin typeface="Arial" panose="020B0604020202020204" pitchFamily="34" charset="0"/>
              </a:rPr>
              <a:t>374 </a:t>
            </a:r>
            <a:r>
              <a:rPr lang="it-IT" sz="1600" b="1" dirty="0" err="1">
                <a:latin typeface="Arial" panose="020B0604020202020204" pitchFamily="34" charset="0"/>
              </a:rPr>
              <a:t>sqares</a:t>
            </a:r>
            <a:r>
              <a:rPr lang="it-IT" sz="1600" b="1" dirty="0">
                <a:latin typeface="Arial" panose="020B0604020202020204" pitchFamily="34" charset="0"/>
              </a:rPr>
              <a:t> out of 425 with tsunami </a:t>
            </a:r>
            <a:r>
              <a:rPr lang="it-IT" sz="1600" b="1" dirty="0" err="1">
                <a:latin typeface="Arial" panose="020B0604020202020204" pitchFamily="34" charset="0"/>
              </a:rPr>
              <a:t>risk</a:t>
            </a:r>
            <a:endParaRPr lang="it-IT" sz="1600" b="1" dirty="0">
              <a:latin typeface="Arial" panose="020B0604020202020204" pitchFamily="34" charset="0"/>
            </a:endParaRPr>
          </a:p>
        </p:txBody>
      </p:sp>
      <p:pic>
        <p:nvPicPr>
          <p:cNvPr id="6" name="Immagine 5" descr="Immagine che contiene testo, mappa, atlante, schermata&#10;&#10;Descrizione generata automaticamente">
            <a:extLst>
              <a:ext uri="{FF2B5EF4-FFF2-40B4-BE49-F238E27FC236}">
                <a16:creationId xmlns:a16="http://schemas.microsoft.com/office/drawing/2014/main" id="{C334849E-F54E-5E2B-C316-1EC48A5FD7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679" y="589925"/>
            <a:ext cx="9180829" cy="48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09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5" y="377961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 err="1">
                <a:solidFill>
                  <a:srgbClr val="366092"/>
                </a:solidFill>
              </a:rPr>
              <a:t>Education</a:t>
            </a:r>
            <a:endParaRPr lang="it-IT" sz="2400" b="1" dirty="0">
              <a:solidFill>
                <a:srgbClr val="366092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ABFB8F-351A-7CF0-0F26-32BF61A242C6}"/>
              </a:ext>
            </a:extLst>
          </p:cNvPr>
          <p:cNvSpPr txBox="1"/>
          <p:nvPr/>
        </p:nvSpPr>
        <p:spPr>
          <a:xfrm>
            <a:off x="539400" y="4840700"/>
            <a:ext cx="518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effectLst/>
                <a:latin typeface="Arial" panose="020B0604020202020204" pitchFamily="34" charset="0"/>
              </a:defRPr>
            </a:lvl1pPr>
          </a:lstStyle>
          <a:p>
            <a:pPr algn="ctr"/>
            <a:r>
              <a:rPr lang="it-IT" sz="1600" b="1" dirty="0"/>
              <a:t>World Ocean Day (8 June) </a:t>
            </a:r>
          </a:p>
          <a:p>
            <a:pPr algn="ctr"/>
            <a:r>
              <a:rPr lang="it-IT" sz="1600" dirty="0"/>
              <a:t>public events </a:t>
            </a:r>
            <a:r>
              <a:rPr lang="it-IT" sz="1600" dirty="0" err="1"/>
              <a:t>were</a:t>
            </a:r>
            <a:r>
              <a:rPr lang="it-IT" sz="1600" dirty="0"/>
              <a:t> </a:t>
            </a:r>
            <a:r>
              <a:rPr lang="it-IT" sz="1600" dirty="0" err="1"/>
              <a:t>held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major INGV centres, </a:t>
            </a:r>
            <a:r>
              <a:rPr lang="it-IT" sz="1600" dirty="0" err="1"/>
              <a:t>also</a:t>
            </a:r>
            <a:r>
              <a:rPr lang="it-IT" sz="1600" dirty="0"/>
              <a:t> to </a:t>
            </a:r>
            <a:r>
              <a:rPr lang="it-IT" sz="1600" dirty="0" err="1"/>
              <a:t>raise</a:t>
            </a:r>
            <a:r>
              <a:rPr lang="it-IT" sz="1600" dirty="0"/>
              <a:t> tsunami risk knowledge and </a:t>
            </a:r>
            <a:r>
              <a:rPr lang="it-IT" sz="1600" dirty="0" err="1"/>
              <a:t>awareness</a:t>
            </a:r>
            <a:r>
              <a:rPr lang="it-IT" sz="1600" dirty="0"/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4F5D3F-0685-A775-3A00-F39F49372689}"/>
              </a:ext>
            </a:extLst>
          </p:cNvPr>
          <p:cNvSpPr txBox="1"/>
          <p:nvPr/>
        </p:nvSpPr>
        <p:spPr>
          <a:xfrm>
            <a:off x="7513985" y="4533031"/>
            <a:ext cx="555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pPr algn="l"/>
            <a:r>
              <a:rPr lang="it-IT" sz="1600" dirty="0"/>
              <a:t>Story Maps </a:t>
            </a:r>
            <a:r>
              <a:rPr lang="it-IT" sz="1600" b="0" dirty="0" err="1"/>
              <a:t>about</a:t>
            </a:r>
            <a:r>
              <a:rPr lang="it-IT" sz="1600" b="0" dirty="0"/>
              <a:t>: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 err="1"/>
              <a:t>Indian</a:t>
            </a:r>
            <a:r>
              <a:rPr lang="it-IT" sz="1600" b="0" dirty="0"/>
              <a:t> Ocean tsunami 2004;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/>
              <a:t>Messina-Reggio 1908;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 err="1"/>
              <a:t>Wrecks</a:t>
            </a:r>
            <a:r>
              <a:rPr lang="it-IT" sz="1600" b="0" dirty="0"/>
              <a:t> of 2011 tsunami in the Pacific Ocean;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/>
              <a:t>Tsunami Ready in </a:t>
            </a:r>
            <a:r>
              <a:rPr lang="it-IT" sz="1600" b="0" dirty="0" err="1"/>
              <a:t>Italy</a:t>
            </a:r>
            <a:r>
              <a:rPr lang="it-IT" sz="1600" b="0" dirty="0"/>
              <a:t>;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/>
              <a:t>The 2004 </a:t>
            </a:r>
            <a:r>
              <a:rPr lang="it-IT" sz="1600" b="0" dirty="0" err="1"/>
              <a:t>Indian</a:t>
            </a:r>
            <a:r>
              <a:rPr lang="it-IT" sz="1600" b="0" dirty="0"/>
              <a:t> Ocean tsunami.</a:t>
            </a:r>
          </a:p>
        </p:txBody>
      </p:sp>
      <p:pic>
        <p:nvPicPr>
          <p:cNvPr id="6" name="Immagine 5" descr="Immagine che contiene testo, schermata, Brochure, design&#10;&#10;Descrizione generata automaticamente">
            <a:extLst>
              <a:ext uri="{FF2B5EF4-FFF2-40B4-BE49-F238E27FC236}">
                <a16:creationId xmlns:a16="http://schemas.microsoft.com/office/drawing/2014/main" id="{36A732C7-1C23-0FED-7150-7F08F169F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833" y="837700"/>
            <a:ext cx="3291735" cy="3695331"/>
          </a:xfrm>
          <a:prstGeom prst="rect">
            <a:avLst/>
          </a:prstGeom>
        </p:spPr>
      </p:pic>
      <p:pic>
        <p:nvPicPr>
          <p:cNvPr id="8" name="Immagine 7" descr="Immagine che contiene cielo, aria aperta, terreno, persone&#10;&#10;Descrizione generata automaticamente">
            <a:extLst>
              <a:ext uri="{FF2B5EF4-FFF2-40B4-BE49-F238E27FC236}">
                <a16:creationId xmlns:a16="http://schemas.microsoft.com/office/drawing/2014/main" id="{16726E7D-A1BE-AC3A-298F-AD35251E66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51" y="1308698"/>
            <a:ext cx="7107181" cy="32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7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07DB7-B19B-5233-B88C-E63902618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EE958-9A27-EF5F-845F-D4A444B3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37127"/>
            <a:ext cx="10363200" cy="1362075"/>
          </a:xfrm>
        </p:spPr>
        <p:txBody>
          <a:bodyPr>
            <a:normAutofit/>
          </a:bodyPr>
          <a:lstStyle/>
          <a:p>
            <a:r>
              <a:rPr lang="it-IT" dirty="0"/>
              <a:t>Hazard (and </a:t>
            </a:r>
            <a:r>
              <a:rPr lang="it-IT" dirty="0" err="1"/>
              <a:t>inundation</a:t>
            </a:r>
            <a:r>
              <a:rPr lang="it-IT" dirty="0"/>
              <a:t> </a:t>
            </a:r>
            <a:r>
              <a:rPr lang="it-IT" dirty="0" err="1"/>
              <a:t>maps</a:t>
            </a:r>
            <a:r>
              <a:rPr lang="it-IT" dirty="0"/>
              <a:t> for planning)</a:t>
            </a:r>
          </a:p>
        </p:txBody>
      </p:sp>
    </p:spTree>
    <p:extLst>
      <p:ext uri="{BB962C8B-B14F-4D97-AF65-F5344CB8AC3E}">
        <p14:creationId xmlns:p14="http://schemas.microsoft.com/office/powerpoint/2010/main" val="1469102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901" y="-80540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>
                <a:solidFill>
                  <a:schemeClr val="bg1"/>
                </a:solidFill>
              </a:rPr>
              <a:t>Risk </a:t>
            </a:r>
            <a:r>
              <a:rPr lang="it-IT" sz="2400" b="1" dirty="0" err="1">
                <a:solidFill>
                  <a:schemeClr val="bg1"/>
                </a:solidFill>
              </a:rPr>
              <a:t>Perception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Assessment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at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national</a:t>
            </a:r>
            <a:r>
              <a:rPr lang="it-IT" sz="2400" b="1" dirty="0">
                <a:solidFill>
                  <a:schemeClr val="bg1"/>
                </a:solidFill>
              </a:rPr>
              <a:t> and </a:t>
            </a:r>
            <a:r>
              <a:rPr lang="it-IT" sz="2400" b="1" dirty="0" err="1">
                <a:solidFill>
                  <a:schemeClr val="bg1"/>
                </a:solidFill>
              </a:rPr>
              <a:t>local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level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ABFB8F-351A-7CF0-0F26-32BF61A242C6}"/>
              </a:ext>
            </a:extLst>
          </p:cNvPr>
          <p:cNvSpPr txBox="1"/>
          <p:nvPr/>
        </p:nvSpPr>
        <p:spPr>
          <a:xfrm>
            <a:off x="247852" y="4941723"/>
            <a:ext cx="5185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r>
              <a:rPr lang="it-IT" sz="1600" dirty="0"/>
              <a:t>National Tsunami Risk </a:t>
            </a:r>
            <a:r>
              <a:rPr lang="it-IT" sz="1600" dirty="0" err="1"/>
              <a:t>Perception</a:t>
            </a:r>
            <a:r>
              <a:rPr lang="it-IT" sz="1600" dirty="0"/>
              <a:t> survey:</a:t>
            </a:r>
          </a:p>
          <a:p>
            <a:r>
              <a:rPr lang="it-IT" sz="1600" b="0" dirty="0"/>
              <a:t>in 2024 </a:t>
            </a:r>
            <a:r>
              <a:rPr lang="it-IT" sz="1600" b="0" dirty="0" err="1"/>
              <a:t>we</a:t>
            </a:r>
            <a:r>
              <a:rPr lang="it-IT" sz="1600" b="0" dirty="0"/>
              <a:t> complete the survey by </a:t>
            </a:r>
            <a:r>
              <a:rPr lang="it-IT" sz="1600" b="0" dirty="0" err="1"/>
              <a:t>administering</a:t>
            </a:r>
            <a:r>
              <a:rPr lang="it-IT" sz="1600" b="0" dirty="0"/>
              <a:t> the tsunami risk </a:t>
            </a:r>
            <a:r>
              <a:rPr lang="it-IT" sz="1600" b="0" dirty="0" err="1"/>
              <a:t>perception</a:t>
            </a:r>
            <a:r>
              <a:rPr lang="it-IT" sz="1600" b="0" dirty="0"/>
              <a:t> </a:t>
            </a:r>
            <a:r>
              <a:rPr lang="it-IT" sz="1600" b="0" dirty="0" err="1"/>
              <a:t>questionnaire</a:t>
            </a:r>
            <a:r>
              <a:rPr lang="it-IT" sz="1600" b="0" dirty="0"/>
              <a:t> to the </a:t>
            </a:r>
            <a:r>
              <a:rPr lang="it-IT" sz="1600" b="0" dirty="0" err="1"/>
              <a:t>whole</a:t>
            </a:r>
            <a:r>
              <a:rPr lang="it-IT" sz="1600" b="0" dirty="0"/>
              <a:t> </a:t>
            </a:r>
            <a:r>
              <a:rPr lang="it-IT" sz="1600" b="0" dirty="0" err="1"/>
              <a:t>Italian</a:t>
            </a:r>
            <a:r>
              <a:rPr lang="it-IT" sz="1600" b="0" dirty="0"/>
              <a:t> </a:t>
            </a:r>
            <a:r>
              <a:rPr lang="it-IT" sz="1600" b="0" dirty="0" err="1"/>
              <a:t>population</a:t>
            </a:r>
            <a:r>
              <a:rPr lang="it-IT" sz="1600" b="0" dirty="0"/>
              <a:t> </a:t>
            </a:r>
            <a:r>
              <a:rPr lang="it-IT" sz="1600" b="0" dirty="0" err="1"/>
              <a:t>residing</a:t>
            </a:r>
            <a:r>
              <a:rPr lang="it-IT" sz="1600" b="0" dirty="0"/>
              <a:t> in </a:t>
            </a:r>
            <a:r>
              <a:rPr lang="it-IT" sz="1600" b="0" dirty="0" err="1"/>
              <a:t>coastal</a:t>
            </a:r>
            <a:r>
              <a:rPr lang="it-IT" sz="1600" b="0" dirty="0"/>
              <a:t> </a:t>
            </a:r>
            <a:r>
              <a:rPr lang="it-IT" sz="1600" b="0" dirty="0" err="1"/>
              <a:t>municipalities</a:t>
            </a:r>
            <a:r>
              <a:rPr lang="it-IT" sz="1600" b="0" dirty="0"/>
              <a:t>.</a:t>
            </a:r>
          </a:p>
          <a:p>
            <a:r>
              <a:rPr lang="it-IT" sz="1600" dirty="0"/>
              <a:t>11.192</a:t>
            </a:r>
            <a:r>
              <a:rPr lang="it-IT" sz="1600" b="0" dirty="0"/>
              <a:t> </a:t>
            </a:r>
            <a:r>
              <a:rPr lang="it-IT" sz="1600" b="0" dirty="0" err="1"/>
              <a:t>Questionnaire</a:t>
            </a:r>
            <a:r>
              <a:rPr lang="it-IT" sz="1600" b="0" dirty="0"/>
              <a:t> </a:t>
            </a:r>
            <a:r>
              <a:rPr lang="it-IT" sz="1600" b="0" dirty="0" err="1"/>
              <a:t>obtained</a:t>
            </a:r>
            <a:endParaRPr lang="it-IT" sz="1600" b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4F5D3F-0685-A775-3A00-F39F49372689}"/>
              </a:ext>
            </a:extLst>
          </p:cNvPr>
          <p:cNvSpPr txBox="1"/>
          <p:nvPr/>
        </p:nvSpPr>
        <p:spPr>
          <a:xfrm>
            <a:off x="6100422" y="5112693"/>
            <a:ext cx="555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r>
              <a:rPr lang="it-IT" sz="1600" dirty="0"/>
              <a:t>699 interviews </a:t>
            </a:r>
            <a:r>
              <a:rPr lang="it-IT" sz="1600" b="0" dirty="0"/>
              <a:t>on tsunami risk </a:t>
            </a:r>
            <a:r>
              <a:rPr lang="it-IT" sz="1600" b="0" dirty="0" err="1"/>
              <a:t>perception</a:t>
            </a:r>
            <a:r>
              <a:rPr lang="it-IT" sz="1600" b="0" dirty="0"/>
              <a:t> </a:t>
            </a:r>
            <a:r>
              <a:rPr lang="it-IT" sz="1600" b="0" dirty="0" err="1"/>
              <a:t>among</a:t>
            </a:r>
            <a:r>
              <a:rPr lang="it-IT" sz="1600" b="0" dirty="0"/>
              <a:t> </a:t>
            </a:r>
            <a:r>
              <a:rPr lang="it-IT" sz="1600" dirty="0" err="1"/>
              <a:t>tourists</a:t>
            </a:r>
            <a:r>
              <a:rPr lang="it-IT" sz="1600" dirty="0"/>
              <a:t> in Stromboli (Moreschini et al., 2024)</a:t>
            </a:r>
          </a:p>
          <a:p>
            <a:r>
              <a:rPr lang="it-IT" sz="1600" dirty="0"/>
              <a:t>15 in-</a:t>
            </a:r>
            <a:r>
              <a:rPr lang="it-IT" sz="1600" dirty="0" err="1"/>
              <a:t>depth</a:t>
            </a:r>
            <a:r>
              <a:rPr lang="it-IT" sz="1600" dirty="0"/>
              <a:t> interviews </a:t>
            </a:r>
            <a:r>
              <a:rPr lang="it-IT" sz="1600" b="0" dirty="0"/>
              <a:t>to </a:t>
            </a:r>
            <a:r>
              <a:rPr lang="it-IT" sz="1600" b="0" dirty="0" err="1"/>
              <a:t>local</a:t>
            </a:r>
            <a:r>
              <a:rPr lang="it-IT" sz="1600" b="0" dirty="0"/>
              <a:t> </a:t>
            </a:r>
            <a:r>
              <a:rPr lang="it-IT" sz="1600" b="0" dirty="0" err="1"/>
              <a:t>residents</a:t>
            </a:r>
            <a:endParaRPr lang="it-IT" sz="1600" dirty="0"/>
          </a:p>
          <a:p>
            <a:endParaRPr lang="it-IT" sz="1600" dirty="0"/>
          </a:p>
        </p:txBody>
      </p:sp>
      <p:pic>
        <p:nvPicPr>
          <p:cNvPr id="6" name="Immagine 5" descr="Immagine che contiene testo, mappa, atlante, schermata&#10;&#10;Descrizione generata automaticamente">
            <a:extLst>
              <a:ext uri="{FF2B5EF4-FFF2-40B4-BE49-F238E27FC236}">
                <a16:creationId xmlns:a16="http://schemas.microsoft.com/office/drawing/2014/main" id="{EF798E86-8046-43DB-48F3-3DF4F589F4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56" y="840356"/>
            <a:ext cx="4645194" cy="4101368"/>
          </a:xfrm>
          <a:prstGeom prst="rect">
            <a:avLst/>
          </a:prstGeom>
        </p:spPr>
      </p:pic>
      <p:pic>
        <p:nvPicPr>
          <p:cNvPr id="8" name="Immagine 7" descr="Immagine che contiene aria aperta, persone, cielo, persona&#10;&#10;Descrizione generata automaticamente">
            <a:extLst>
              <a:ext uri="{FF2B5EF4-FFF2-40B4-BE49-F238E27FC236}">
                <a16:creationId xmlns:a16="http://schemas.microsoft.com/office/drawing/2014/main" id="{9665B3F8-7B58-A433-1851-A73B0E209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916" y="840354"/>
            <a:ext cx="4464142" cy="2008863"/>
          </a:xfrm>
          <a:prstGeom prst="rect">
            <a:avLst/>
          </a:prstGeom>
        </p:spPr>
      </p:pic>
      <p:pic>
        <p:nvPicPr>
          <p:cNvPr id="10" name="Immagine 9" descr="Immagine che contiene persona, vestiti, Apprendimento, interno&#10;&#10;Descrizione generata automaticamente">
            <a:extLst>
              <a:ext uri="{FF2B5EF4-FFF2-40B4-BE49-F238E27FC236}">
                <a16:creationId xmlns:a16="http://schemas.microsoft.com/office/drawing/2014/main" id="{F2340AC2-A5ED-BA3C-8A27-AA2DA6017B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563" y="840354"/>
            <a:ext cx="2064763" cy="3667429"/>
          </a:xfrm>
          <a:prstGeom prst="rect">
            <a:avLst/>
          </a:prstGeom>
        </p:spPr>
      </p:pic>
      <p:pic>
        <p:nvPicPr>
          <p:cNvPr id="12" name="Immagine 11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2EE4CC3E-CBC3-BAE5-B399-5CB1EF998F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412" y="2934621"/>
            <a:ext cx="4017870" cy="20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9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5" y="377961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>
                <a:solidFill>
                  <a:srgbClr val="366092"/>
                </a:solidFill>
              </a:rPr>
              <a:t>World Tsunami </a:t>
            </a:r>
            <a:r>
              <a:rPr lang="it-IT" sz="2400" b="1" dirty="0" err="1">
                <a:solidFill>
                  <a:srgbClr val="366092"/>
                </a:solidFill>
              </a:rPr>
              <a:t>Awareness</a:t>
            </a:r>
            <a:r>
              <a:rPr lang="it-IT" sz="2400" b="1" dirty="0">
                <a:solidFill>
                  <a:srgbClr val="366092"/>
                </a:solidFill>
              </a:rPr>
              <a:t> Day 2024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pic>
        <p:nvPicPr>
          <p:cNvPr id="5" name="Immagine 4" descr="Immagine che contiene testo, schermata, Sito Web, design&#10;&#10;Descrizione generata automaticamente">
            <a:extLst>
              <a:ext uri="{FF2B5EF4-FFF2-40B4-BE49-F238E27FC236}">
                <a16:creationId xmlns:a16="http://schemas.microsoft.com/office/drawing/2014/main" id="{05D10686-BB07-A480-BA57-C55C6BC29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8" y="1224551"/>
            <a:ext cx="2964353" cy="4336093"/>
          </a:xfrm>
          <a:prstGeom prst="rect">
            <a:avLst/>
          </a:prstGeom>
        </p:spPr>
      </p:pic>
      <p:pic>
        <p:nvPicPr>
          <p:cNvPr id="7" name="Immagine 6" descr="Immagine che contiene testo, elettronica, computer, schermata&#10;&#10;Descrizione generata automaticamente">
            <a:extLst>
              <a:ext uri="{FF2B5EF4-FFF2-40B4-BE49-F238E27FC236}">
                <a16:creationId xmlns:a16="http://schemas.microsoft.com/office/drawing/2014/main" id="{6E03E350-6632-3C58-29E4-B6B5E9BCCA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70" y="1224551"/>
            <a:ext cx="3289367" cy="4720224"/>
          </a:xfrm>
          <a:prstGeom prst="rect">
            <a:avLst/>
          </a:prstGeom>
        </p:spPr>
      </p:pic>
      <p:pic>
        <p:nvPicPr>
          <p:cNvPr id="9" name="Immagine 8" descr="Immagine che contiene testo, vestiti, Viso umano, persona&#10;&#10;Descrizione generata automaticamente">
            <a:extLst>
              <a:ext uri="{FF2B5EF4-FFF2-40B4-BE49-F238E27FC236}">
                <a16:creationId xmlns:a16="http://schemas.microsoft.com/office/drawing/2014/main" id="{98EB4C5F-594A-F2D7-2E1D-D5467C9966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816" y="1251096"/>
            <a:ext cx="5010384" cy="41425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76816" y="5560644"/>
            <a:ext cx="50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RAI Scuola </a:t>
            </a:r>
            <a:r>
              <a:rPr lang="it-IT" dirty="0" err="1"/>
              <a:t>documentary</a:t>
            </a:r>
            <a:r>
              <a:rPr lang="it-IT" dirty="0"/>
              <a:t> on the 2004 </a:t>
            </a:r>
            <a:r>
              <a:rPr lang="it-IT" dirty="0" err="1"/>
              <a:t>Indian</a:t>
            </a:r>
            <a:r>
              <a:rPr lang="it-IT" dirty="0"/>
              <a:t> Ocean tsunami</a:t>
            </a:r>
          </a:p>
        </p:txBody>
      </p:sp>
    </p:spTree>
    <p:extLst>
      <p:ext uri="{BB962C8B-B14F-4D97-AF65-F5344CB8AC3E}">
        <p14:creationId xmlns:p14="http://schemas.microsoft.com/office/powerpoint/2010/main" val="929536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A999A-BDF0-6254-F947-D80F308C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154586C-FD44-DE98-C439-A14CB293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8" y="168621"/>
            <a:ext cx="10972800" cy="1143000"/>
          </a:xfrm>
        </p:spPr>
        <p:txBody>
          <a:bodyPr>
            <a:normAutofit/>
          </a:bodyPr>
          <a:lstStyle/>
          <a:p>
            <a:r>
              <a:rPr lang="it-IT" sz="3600" dirty="0" err="1"/>
              <a:t>Papers</a:t>
            </a:r>
            <a:r>
              <a:rPr lang="it-IT" sz="3600" dirty="0"/>
              <a:t> 2024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F57D801-F60F-938E-32B0-4E67B62D7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11621"/>
            <a:ext cx="10972800" cy="4525963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Abbate, A., </a:t>
            </a:r>
            <a:r>
              <a:rPr lang="it-IT" dirty="0" err="1"/>
              <a:t>González</a:t>
            </a:r>
            <a:r>
              <a:rPr lang="it-IT" dirty="0"/>
              <a:t> Vida, </a:t>
            </a:r>
            <a:r>
              <a:rPr lang="it-IT" dirty="0" err="1"/>
              <a:t>J</a:t>
            </a:r>
            <a:r>
              <a:rPr lang="it-IT" dirty="0"/>
              <a:t>. M., Castro </a:t>
            </a:r>
            <a:r>
              <a:rPr lang="it-IT" dirty="0" err="1"/>
              <a:t>Díaz</a:t>
            </a:r>
            <a:r>
              <a:rPr lang="it-IT" dirty="0"/>
              <a:t>, M. </a:t>
            </a:r>
            <a:r>
              <a:rPr lang="it-IT" dirty="0" err="1"/>
              <a:t>J</a:t>
            </a:r>
            <a:r>
              <a:rPr lang="it-IT" dirty="0"/>
              <a:t>., Romano, </a:t>
            </a:r>
            <a:r>
              <a:rPr lang="it-IT" dirty="0" err="1"/>
              <a:t>F</a:t>
            </a:r>
            <a:r>
              <a:rPr lang="it-IT" dirty="0"/>
              <a:t>., </a:t>
            </a:r>
            <a:r>
              <a:rPr lang="it-IT" dirty="0" err="1"/>
              <a:t>Bayraktar</a:t>
            </a:r>
            <a:r>
              <a:rPr lang="it-IT" dirty="0"/>
              <a:t>, H. B., </a:t>
            </a:r>
            <a:r>
              <a:rPr lang="it-IT" dirty="0" err="1"/>
              <a:t>Babeyko</a:t>
            </a:r>
            <a:r>
              <a:rPr lang="it-IT" dirty="0"/>
              <a:t>, A., and Lorito, S.: </a:t>
            </a:r>
            <a:r>
              <a:rPr lang="it-IT" dirty="0" err="1"/>
              <a:t>Modelling</a:t>
            </a:r>
            <a:r>
              <a:rPr lang="it-IT" dirty="0"/>
              <a:t> tsunami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due to </a:t>
            </a:r>
            <a:r>
              <a:rPr lang="it-IT" dirty="0" err="1"/>
              <a:t>rapid</a:t>
            </a:r>
            <a:r>
              <a:rPr lang="it-IT" dirty="0"/>
              <a:t> </a:t>
            </a:r>
            <a:r>
              <a:rPr lang="it-IT" dirty="0" err="1"/>
              <a:t>coseismic</a:t>
            </a:r>
            <a:r>
              <a:rPr lang="it-IT" dirty="0"/>
              <a:t> </a:t>
            </a:r>
            <a:r>
              <a:rPr lang="it-IT" dirty="0" err="1"/>
              <a:t>seafloor</a:t>
            </a:r>
            <a:r>
              <a:rPr lang="it-IT" dirty="0"/>
              <a:t> </a:t>
            </a:r>
            <a:r>
              <a:rPr lang="it-IT" dirty="0" err="1"/>
              <a:t>displacement</a:t>
            </a:r>
            <a:r>
              <a:rPr lang="it-IT" dirty="0"/>
              <a:t>: </a:t>
            </a:r>
            <a:r>
              <a:rPr lang="it-IT" dirty="0" err="1"/>
              <a:t>efficient</a:t>
            </a:r>
            <a:r>
              <a:rPr lang="it-IT" dirty="0"/>
              <a:t> </a:t>
            </a:r>
            <a:r>
              <a:rPr lang="it-IT" dirty="0" err="1"/>
              <a:t>numerical</a:t>
            </a:r>
            <a:r>
              <a:rPr lang="it-IT" dirty="0"/>
              <a:t> </a:t>
            </a:r>
            <a:r>
              <a:rPr lang="it-IT" dirty="0" err="1"/>
              <a:t>integration</a:t>
            </a:r>
            <a:r>
              <a:rPr lang="it-IT" dirty="0"/>
              <a:t> and a </a:t>
            </a:r>
            <a:r>
              <a:rPr lang="it-IT" dirty="0" err="1"/>
              <a:t>tool</a:t>
            </a:r>
            <a:r>
              <a:rPr lang="it-IT" dirty="0"/>
              <a:t> to </a:t>
            </a:r>
            <a:r>
              <a:rPr lang="it-IT" dirty="0" err="1"/>
              <a:t>build</a:t>
            </a:r>
            <a:r>
              <a:rPr lang="it-IT" dirty="0"/>
              <a:t> </a:t>
            </a:r>
            <a:r>
              <a:rPr lang="it-IT" dirty="0" err="1"/>
              <a:t>unit</a:t>
            </a:r>
            <a:r>
              <a:rPr lang="it-IT" dirty="0"/>
              <a:t> source </a:t>
            </a:r>
            <a:r>
              <a:rPr lang="it-IT" dirty="0" err="1"/>
              <a:t>databases</a:t>
            </a:r>
            <a:r>
              <a:rPr lang="it-IT" dirty="0"/>
              <a:t>, </a:t>
            </a:r>
            <a:r>
              <a:rPr lang="it-IT" dirty="0" err="1"/>
              <a:t>Nat</a:t>
            </a:r>
            <a:r>
              <a:rPr lang="it-IT" dirty="0"/>
              <a:t>. </a:t>
            </a:r>
            <a:r>
              <a:rPr lang="it-IT" dirty="0" err="1"/>
              <a:t>Hazards</a:t>
            </a:r>
            <a:r>
              <a:rPr lang="it-IT" dirty="0"/>
              <a:t> Earth </a:t>
            </a:r>
            <a:r>
              <a:rPr lang="it-IT" dirty="0" err="1"/>
              <a:t>Syst</a:t>
            </a:r>
            <a:r>
              <a:rPr lang="it-IT" dirty="0"/>
              <a:t>. Sci., 24, 2773–2791, </a:t>
            </a:r>
            <a:r>
              <a:rPr lang="it-IT" dirty="0">
                <a:hlinkClick r:id="rId2"/>
              </a:rPr>
              <a:t>https://doi.org/10.5194/nhess-24-2773-2024</a:t>
            </a:r>
            <a:r>
              <a:rPr lang="it-IT" dirty="0"/>
              <a:t>, 2024.</a:t>
            </a:r>
            <a:br>
              <a:rPr lang="it-IT" dirty="0"/>
            </a:br>
            <a:endParaRPr lang="it-IT" dirty="0"/>
          </a:p>
          <a:p>
            <a:r>
              <a:rPr lang="it-IT" dirty="0"/>
              <a:t>Amato, A., </a:t>
            </a:r>
            <a:r>
              <a:rPr lang="it-IT" dirty="0" err="1"/>
              <a:t>Cugliari</a:t>
            </a:r>
            <a:r>
              <a:rPr lang="it-IT" dirty="0"/>
              <a:t>, L., </a:t>
            </a:r>
            <a:r>
              <a:rPr lang="it-IT" dirty="0" err="1"/>
              <a:t>Samperi</a:t>
            </a:r>
            <a:r>
              <a:rPr lang="it-IT" dirty="0"/>
              <a:t>, V., Funiciello, </a:t>
            </a:r>
            <a:r>
              <a:rPr lang="it-IT" dirty="0" err="1"/>
              <a:t>F</a:t>
            </a:r>
            <a:r>
              <a:rPr lang="it-IT" dirty="0"/>
              <a:t>. and De </a:t>
            </a:r>
            <a:r>
              <a:rPr lang="it-IT" dirty="0" err="1"/>
              <a:t>Filippis</a:t>
            </a:r>
            <a:r>
              <a:rPr lang="it-IT" dirty="0"/>
              <a:t>, L. (2024), 67(2), p. TP211. </a:t>
            </a:r>
            <a:r>
              <a:rPr lang="it-IT" dirty="0" err="1"/>
              <a:t>doi</a:t>
            </a:r>
            <a:r>
              <a:rPr lang="it-IT" dirty="0"/>
              <a:t>: 10.4401/ag-9063. </a:t>
            </a:r>
            <a:r>
              <a:rPr lang="it-IT" dirty="0">
                <a:hlinkClick r:id="rId3"/>
              </a:rPr>
              <a:t>https://doi.org/10.4401/ag-9063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en-GB" b="0" i="0" dirty="0" err="1">
                <a:solidFill>
                  <a:srgbClr val="222222"/>
                </a:solidFill>
                <a:effectLst/>
                <a:latin typeface="-apple-system"/>
              </a:rPr>
              <a:t>Bahrouni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, N.,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-apple-system"/>
              </a:rPr>
              <a:t>Meghraoui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, M., Bayraktar, H.B. </a:t>
            </a:r>
            <a:r>
              <a:rPr lang="en-GB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 Tsunami deposits in Tunisia contemporaneous of the large 365 CE Crete earthquake and Mediterranean Sea catastrophic event. </a:t>
            </a:r>
            <a:r>
              <a:rPr lang="en-GB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1" i="0" dirty="0">
                <a:solidFill>
                  <a:srgbClr val="222222"/>
                </a:solidFill>
                <a:effectLst/>
                <a:latin typeface="-apple-system"/>
              </a:rPr>
              <a:t>14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, 4537 (2024). 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  <a:hlinkClick r:id="rId4"/>
              </a:rPr>
              <a:t>https://doi.org/10.1038/s41598-024-53225-7</a:t>
            </a:r>
            <a:endParaRPr lang="en-GB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114300" indent="0">
              <a:buNone/>
            </a:pPr>
            <a:endParaRPr lang="en-GB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it-IT" dirty="0"/>
              <a:t>Lay T., Romano </a:t>
            </a:r>
            <a:r>
              <a:rPr lang="it-IT" dirty="0" err="1"/>
              <a:t>F</a:t>
            </a:r>
            <a:r>
              <a:rPr lang="it-IT" dirty="0"/>
              <a:t>., Lorito S. (2024), Use of tsunami </a:t>
            </a:r>
            <a:r>
              <a:rPr lang="it-IT" dirty="0" err="1"/>
              <a:t>observations</a:t>
            </a:r>
            <a:r>
              <a:rPr lang="it-IT" dirty="0"/>
              <a:t> for </a:t>
            </a:r>
            <a:r>
              <a:rPr lang="it-IT" dirty="0" err="1"/>
              <a:t>resolving</a:t>
            </a:r>
            <a:r>
              <a:rPr lang="it-IT" dirty="0"/>
              <a:t> </a:t>
            </a:r>
            <a:r>
              <a:rPr lang="it-IT" dirty="0" err="1"/>
              <a:t>coseismic</a:t>
            </a:r>
            <a:r>
              <a:rPr lang="it-IT" dirty="0"/>
              <a:t> slip of </a:t>
            </a:r>
            <a:r>
              <a:rPr lang="it-IT" dirty="0" err="1"/>
              <a:t>recent</a:t>
            </a:r>
            <a:r>
              <a:rPr lang="it-IT" dirty="0"/>
              <a:t> and </a:t>
            </a:r>
            <a:r>
              <a:rPr lang="it-IT" dirty="0" err="1"/>
              <a:t>historic</a:t>
            </a:r>
            <a:r>
              <a:rPr lang="it-IT" dirty="0"/>
              <a:t> large submarine </a:t>
            </a:r>
            <a:r>
              <a:rPr lang="it-IT" dirty="0" err="1"/>
              <a:t>earthquakes</a:t>
            </a:r>
            <a:r>
              <a:rPr lang="it-IT" dirty="0"/>
              <a:t>, </a:t>
            </a:r>
            <a:r>
              <a:rPr lang="it-IT" dirty="0" err="1"/>
              <a:t>Annals</a:t>
            </a:r>
            <a:r>
              <a:rPr lang="it-IT" dirty="0"/>
              <a:t> of </a:t>
            </a:r>
            <a:r>
              <a:rPr lang="it-IT" dirty="0" err="1"/>
              <a:t>Geophysics</a:t>
            </a:r>
            <a:r>
              <a:rPr lang="it-IT" dirty="0"/>
              <a:t>, 67, 4, S427, </a:t>
            </a:r>
            <a:r>
              <a:rPr lang="it-IT" dirty="0">
                <a:hlinkClick r:id="rId5"/>
              </a:rPr>
              <a:t>https://doi.org/10.4401/ag-9142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Moreschini, I., </a:t>
            </a:r>
            <a:r>
              <a:rPr lang="it-IT" dirty="0" err="1"/>
              <a:t>Cugliari</a:t>
            </a:r>
            <a:r>
              <a:rPr lang="it-IT" dirty="0"/>
              <a:t>, L., Cerbara, L. et al. Tsunami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perception</a:t>
            </a:r>
            <a:r>
              <a:rPr lang="it-IT" dirty="0"/>
              <a:t> of the </a:t>
            </a:r>
            <a:r>
              <a:rPr lang="it-IT" dirty="0" err="1"/>
              <a:t>touristic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 of Stromboli Island: </a:t>
            </a:r>
            <a:r>
              <a:rPr lang="it-IT" dirty="0" err="1"/>
              <a:t>towards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communication</a:t>
            </a:r>
            <a:r>
              <a:rPr lang="it-IT" dirty="0"/>
              <a:t> </a:t>
            </a:r>
            <a:r>
              <a:rPr lang="it-IT" dirty="0" err="1"/>
              <a:t>strategies</a:t>
            </a:r>
            <a:r>
              <a:rPr lang="it-IT" dirty="0"/>
              <a:t>. </a:t>
            </a:r>
            <a:r>
              <a:rPr lang="it-IT" dirty="0" err="1"/>
              <a:t>Nat</a:t>
            </a:r>
            <a:r>
              <a:rPr lang="it-IT" dirty="0"/>
              <a:t> </a:t>
            </a:r>
            <a:r>
              <a:rPr lang="it-IT" dirty="0" err="1"/>
              <a:t>Hazards</a:t>
            </a:r>
            <a:r>
              <a:rPr lang="it-IT" dirty="0"/>
              <a:t> (2024). </a:t>
            </a:r>
            <a:r>
              <a:rPr lang="it-IT" dirty="0">
                <a:hlinkClick r:id="rId6"/>
              </a:rPr>
              <a:t>https://doi.org/10.1007/s11069-024-06845-1</a:t>
            </a:r>
            <a:r>
              <a:rPr lang="it-IT" dirty="0"/>
              <a:t> </a:t>
            </a:r>
          </a:p>
          <a:p>
            <a:pPr marL="11430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4746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10818" y="168621"/>
            <a:ext cx="10972800" cy="1143000"/>
          </a:xfrm>
        </p:spPr>
        <p:txBody>
          <a:bodyPr>
            <a:normAutofit/>
          </a:bodyPr>
          <a:lstStyle/>
          <a:p>
            <a:r>
              <a:rPr lang="it-IT" sz="3600" dirty="0" err="1"/>
              <a:t>Papers</a:t>
            </a:r>
            <a:r>
              <a:rPr lang="it-IT" sz="3600" dirty="0"/>
              <a:t> 2024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609600" y="1311620"/>
            <a:ext cx="10972800" cy="4944213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Scala, A., Lorito, S., Escalante Sánchez, C., Romano, </a:t>
            </a:r>
            <a:r>
              <a:rPr lang="it-IT" dirty="0" err="1"/>
              <a:t>F</a:t>
            </a:r>
            <a:r>
              <a:rPr lang="it-IT" dirty="0"/>
              <a:t>., Festa, G., Abbate, A., et al. (2024). </a:t>
            </a:r>
            <a:r>
              <a:rPr lang="it-IT" dirty="0" err="1"/>
              <a:t>Assessing</a:t>
            </a:r>
            <a:r>
              <a:rPr lang="it-IT" dirty="0"/>
              <a:t> the </a:t>
            </a:r>
            <a:r>
              <a:rPr lang="it-IT" dirty="0" err="1"/>
              <a:t>optimal</a:t>
            </a:r>
            <a:r>
              <a:rPr lang="it-IT" dirty="0"/>
              <a:t> tsunami </a:t>
            </a:r>
            <a:r>
              <a:rPr lang="it-IT" dirty="0" err="1"/>
              <a:t>inundation</a:t>
            </a:r>
            <a:r>
              <a:rPr lang="it-IT" dirty="0"/>
              <a:t> </a:t>
            </a:r>
            <a:r>
              <a:rPr lang="it-IT" dirty="0" err="1"/>
              <a:t>modeling</a:t>
            </a:r>
            <a:r>
              <a:rPr lang="it-IT" dirty="0"/>
              <a:t> </a:t>
            </a:r>
            <a:r>
              <a:rPr lang="it-IT" dirty="0" err="1"/>
              <a:t>strategy</a:t>
            </a:r>
            <a:r>
              <a:rPr lang="it-IT" dirty="0"/>
              <a:t> for large </a:t>
            </a:r>
            <a:r>
              <a:rPr lang="it-IT" dirty="0" err="1"/>
              <a:t>earthquakes</a:t>
            </a:r>
            <a:r>
              <a:rPr lang="it-IT" dirty="0"/>
              <a:t> in </a:t>
            </a:r>
            <a:r>
              <a:rPr lang="it-IT" dirty="0" err="1"/>
              <a:t>subduction</a:t>
            </a:r>
            <a:r>
              <a:rPr lang="it-IT" dirty="0"/>
              <a:t> </a:t>
            </a:r>
            <a:r>
              <a:rPr lang="it-IT" dirty="0" err="1"/>
              <a:t>zones</a:t>
            </a:r>
            <a:r>
              <a:rPr lang="it-IT" dirty="0"/>
              <a:t>. Journal of </a:t>
            </a:r>
            <a:r>
              <a:rPr lang="it-IT" dirty="0" err="1"/>
              <a:t>Geophysical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: Oceans, 129, e2024JC020941. </a:t>
            </a:r>
            <a:r>
              <a:rPr lang="it-IT" dirty="0">
                <a:hlinkClick r:id="rId2"/>
              </a:rPr>
              <a:t>https://doi.org/10.1029/</a:t>
            </a:r>
            <a:r>
              <a:rPr lang="it-IT" dirty="0"/>
              <a:t> </a:t>
            </a:r>
          </a:p>
          <a:p>
            <a:pPr marL="114300" indent="0">
              <a:buNone/>
            </a:pPr>
            <a:endParaRPr lang="it-IT" dirty="0"/>
          </a:p>
          <a:p>
            <a:r>
              <a:rPr lang="it-IT" dirty="0"/>
              <a:t>Selva et al. (2024). </a:t>
            </a:r>
            <a:r>
              <a:rPr lang="en-GB" b="0" i="0" dirty="0">
                <a:solidFill>
                  <a:srgbClr val="1F1F1F"/>
                </a:solidFill>
                <a:effectLst/>
                <a:latin typeface="ElsevierGulliver"/>
              </a:rPr>
              <a:t>A novel multiple-expert protocol to manage uncertainty and subjective choices in probabilistic single and multi-hazard risk analyses, International Journal of Disaster Risk Reduction. </a:t>
            </a:r>
            <a:r>
              <a:rPr lang="en-GB" b="0" i="0" dirty="0">
                <a:solidFill>
                  <a:srgbClr val="1F1F1F"/>
                </a:solidFill>
                <a:effectLst/>
                <a:latin typeface="ElsevierGulliver"/>
                <a:hlinkClick r:id="rId3"/>
              </a:rPr>
              <a:t>https://doi.org/10.1016/j.ijdrr.2024.104641</a:t>
            </a:r>
            <a:r>
              <a:rPr lang="en-GB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</a:p>
          <a:p>
            <a:pPr marL="114300" indent="0">
              <a:buNone/>
            </a:pPr>
            <a:endParaRPr lang="en-GB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algn="l" fontAlgn="base"/>
            <a:r>
              <a:rPr lang="en-GB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Storrøsten</a:t>
            </a:r>
            <a:r>
              <a:rPr lang="en-GB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E.B., Ramalingam, N.R., Lorito, S., Volpe, M., Sánchez-Linares, C., Finn </a:t>
            </a:r>
            <a:r>
              <a:rPr lang="en-GB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Løvholt</a:t>
            </a:r>
            <a:r>
              <a:rPr lang="en-GB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Steven J Gibbons, Machine learning emulation of high resolution inundation maps, </a:t>
            </a:r>
            <a:r>
              <a:rPr lang="en-GB" b="0" i="1" dirty="0">
                <a:solidFill>
                  <a:srgbClr val="2A2A2A"/>
                </a:solidFill>
                <a:effectLst/>
                <a:latin typeface="inherit"/>
              </a:rPr>
              <a:t>Geophysical Journal International</a:t>
            </a:r>
            <a:r>
              <a:rPr lang="en-GB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, Volume 238, Issue 1, July 2024, Pages 382–399, </a:t>
            </a:r>
            <a:r>
              <a:rPr lang="en-GB" b="0" i="0" u="none" strike="noStrike" dirty="0">
                <a:solidFill>
                  <a:srgbClr val="006FB7"/>
                </a:solidFill>
                <a:effectLst/>
                <a:latin typeface="Source Sans Pro" panose="020B0503030403020204" pitchFamily="34" charset="0"/>
                <a:hlinkClick r:id="rId4"/>
              </a:rPr>
              <a:t>https://doi.org/10.1093/gji/ggae151</a:t>
            </a:r>
            <a:endParaRPr lang="en-GB" b="0" i="0" u="none" strike="noStrike" dirty="0">
              <a:solidFill>
                <a:srgbClr val="006FB7"/>
              </a:solidFill>
              <a:effectLst/>
              <a:latin typeface="Source Sans Pro" panose="020B0503030403020204" pitchFamily="34" charset="0"/>
            </a:endParaRPr>
          </a:p>
          <a:p>
            <a:pPr algn="l" fontAlgn="base"/>
            <a:endParaRPr lang="en-GB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fontAlgn="base"/>
            <a:r>
              <a:rPr lang="en-GB" sz="33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Grezio</a:t>
            </a:r>
            <a:r>
              <a:rPr lang="en-GB" sz="3300" dirty="0">
                <a:solidFill>
                  <a:srgbClr val="2A2A2A"/>
                </a:solidFill>
                <a:latin typeface="Source Sans Pro" panose="020B0503030403020204" pitchFamily="34" charset="0"/>
              </a:rPr>
              <a:t>, A., </a:t>
            </a:r>
            <a:r>
              <a:rPr lang="en-GB" sz="33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Anzidei</a:t>
            </a:r>
            <a:r>
              <a:rPr lang="en-GB" sz="3300" dirty="0">
                <a:solidFill>
                  <a:srgbClr val="2A2A2A"/>
                </a:solidFill>
                <a:latin typeface="Source Sans Pro" panose="020B0503030403020204" pitchFamily="34" charset="0"/>
              </a:rPr>
              <a:t>, M., </a:t>
            </a:r>
            <a:r>
              <a:rPr lang="en-GB" sz="33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Baglione</a:t>
            </a:r>
            <a:r>
              <a:rPr lang="en-GB" sz="3300" dirty="0">
                <a:solidFill>
                  <a:srgbClr val="2A2A2A"/>
                </a:solidFill>
                <a:latin typeface="Source Sans Pro" panose="020B0503030403020204" pitchFamily="34" charset="0"/>
              </a:rPr>
              <a:t>, E. et al. Including sea-level rise and vertical land movements in probabilistic tsunami hazard assessment for the Mediterranean Sea. Sci Rep 14, 28873 (2024). </a:t>
            </a:r>
            <a:r>
              <a:rPr lang="en-GB" sz="3300" dirty="0">
                <a:solidFill>
                  <a:srgbClr val="2A2A2A"/>
                </a:solidFill>
                <a:latin typeface="Source Sans Pro" panose="020B0503030403020204" pitchFamily="34" charset="0"/>
                <a:hlinkClick r:id="rId5"/>
              </a:rPr>
              <a:t>https://doi.org/10.1038/s41598-024-79770-9</a:t>
            </a:r>
            <a:r>
              <a:rPr lang="en-GB" sz="3300" dirty="0">
                <a:solidFill>
                  <a:srgbClr val="2A2A2A"/>
                </a:solidFill>
                <a:latin typeface="Source Sans Pro" panose="020B0503030403020204" pitchFamily="34" charset="0"/>
              </a:rPr>
              <a:t> </a:t>
            </a:r>
          </a:p>
          <a:p>
            <a:pPr fontAlgn="base"/>
            <a:endParaRPr lang="en-GB" sz="3300" dirty="0">
              <a:solidFill>
                <a:srgbClr val="2A2A2A"/>
              </a:solidFill>
              <a:latin typeface="Source Sans Pro" panose="020B0503030403020204" pitchFamily="34" charset="0"/>
            </a:endParaRPr>
          </a:p>
          <a:p>
            <a:pPr fontAlgn="base"/>
            <a:r>
              <a:rPr lang="en-GB" sz="33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Wirp</a:t>
            </a:r>
            <a:r>
              <a:rPr lang="en-GB" sz="3300" dirty="0">
                <a:solidFill>
                  <a:srgbClr val="2A2A2A"/>
                </a:solidFill>
                <a:latin typeface="Source Sans Pro" panose="020B0503030403020204" pitchFamily="34" charset="0"/>
              </a:rPr>
              <a:t>, S. A., Gabriel, A.-A., Ulrich, T., &amp; Lorito, S. (2024). Dynamic rupture </a:t>
            </a:r>
            <a:r>
              <a:rPr lang="en-GB" sz="3300" dirty="0" err="1">
                <a:solidFill>
                  <a:srgbClr val="2A2A2A"/>
                </a:solidFill>
                <a:latin typeface="Source Sans Pro" panose="020B0503030403020204" pitchFamily="34" charset="0"/>
              </a:rPr>
              <a:t>modeling</a:t>
            </a:r>
            <a:r>
              <a:rPr lang="en-GB" sz="3300" dirty="0">
                <a:solidFill>
                  <a:srgbClr val="2A2A2A"/>
                </a:solidFill>
                <a:latin typeface="Source Sans Pro" panose="020B0503030403020204" pitchFamily="34" charset="0"/>
              </a:rPr>
              <a:t> of large earthquake scenarios at the Hellenic Arc toward physics-based seismic and tsunami hazard assessment. Journal of Geophysical Research: Solid Earth, 129, e2024JB029320. </a:t>
            </a:r>
            <a:r>
              <a:rPr lang="en-GB" i="0" u="none" strike="noStrike" dirty="0">
                <a:effectLst/>
                <a:latin typeface="Open Sans" panose="020B0606030504020204" pitchFamily="34" charset="0"/>
                <a:hlinkClick r:id="rId6"/>
              </a:rPr>
              <a:t>https://doi.org/10.1029/2024JB029320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3861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Participation</a:t>
            </a:r>
            <a:r>
              <a:rPr lang="it-IT" dirty="0"/>
              <a:t> in international projects</a:t>
            </a:r>
          </a:p>
        </p:txBody>
      </p:sp>
      <p:sp>
        <p:nvSpPr>
          <p:cNvPr id="8" name="Segnaposto contenuto 4"/>
          <p:cNvSpPr>
            <a:spLocks noGrp="1"/>
          </p:cNvSpPr>
          <p:nvPr>
            <p:ph idx="1"/>
          </p:nvPr>
        </p:nvSpPr>
        <p:spPr>
          <a:xfrm>
            <a:off x="838200" y="1381175"/>
            <a:ext cx="11090564" cy="5073765"/>
          </a:xfrm>
        </p:spPr>
        <p:txBody>
          <a:bodyPr>
            <a:normAutofit/>
          </a:bodyPr>
          <a:lstStyle/>
          <a:p>
            <a:r>
              <a:rPr lang="it-IT" sz="2400" b="1" dirty="0" err="1"/>
              <a:t>CoastWAVE</a:t>
            </a:r>
            <a:r>
              <a:rPr lang="it-IT" sz="2400" b="1" dirty="0"/>
              <a:t> </a:t>
            </a:r>
            <a:r>
              <a:rPr lang="it-IT" sz="2400" b="1" dirty="0" err="1"/>
              <a:t>Phase</a:t>
            </a:r>
            <a:r>
              <a:rPr lang="it-IT" sz="2400" b="1" dirty="0"/>
              <a:t> 2 </a:t>
            </a:r>
            <a:r>
              <a:rPr lang="it-IT" sz="2400" dirty="0"/>
              <a:t>(</a:t>
            </a:r>
            <a:r>
              <a:rPr lang="it-IT" sz="2400" dirty="0" err="1"/>
              <a:t>July</a:t>
            </a:r>
            <a:r>
              <a:rPr lang="it-IT" sz="2400" dirty="0"/>
              <a:t> 2024) ”</a:t>
            </a:r>
            <a:r>
              <a:rPr lang="it-IT" sz="2400" dirty="0" err="1"/>
              <a:t>Scaling</a:t>
            </a:r>
            <a:r>
              <a:rPr lang="it-IT" sz="2400" dirty="0"/>
              <a:t> up and </a:t>
            </a:r>
            <a:r>
              <a:rPr lang="it-IT" sz="2400" dirty="0" err="1"/>
              <a:t>strengthening</a:t>
            </a:r>
            <a:r>
              <a:rPr lang="it-IT" sz="2400" dirty="0"/>
              <a:t> the </a:t>
            </a:r>
            <a:r>
              <a:rPr lang="it-IT" sz="2400" dirty="0" err="1"/>
              <a:t>resilience</a:t>
            </a:r>
            <a:r>
              <a:rPr lang="it-IT" sz="2400" dirty="0"/>
              <a:t> of </a:t>
            </a:r>
            <a:r>
              <a:rPr lang="it-IT" sz="2400" dirty="0" err="1"/>
              <a:t>coastal</a:t>
            </a:r>
            <a:r>
              <a:rPr lang="it-IT" sz="2400" dirty="0"/>
              <a:t> </a:t>
            </a:r>
            <a:r>
              <a:rPr lang="it-IT" sz="2400" dirty="0" err="1"/>
              <a:t>communities</a:t>
            </a:r>
            <a:r>
              <a:rPr lang="mr-IN" sz="2400" dirty="0"/>
              <a:t>…</a:t>
            </a:r>
            <a:r>
              <a:rPr lang="it-IT" sz="2400" dirty="0"/>
              <a:t>.”;</a:t>
            </a:r>
          </a:p>
          <a:p>
            <a:r>
              <a:rPr lang="it-IT" sz="2400" dirty="0"/>
              <a:t>New </a:t>
            </a:r>
            <a:r>
              <a:rPr lang="it-IT" sz="2400" dirty="0" err="1"/>
              <a:t>phase</a:t>
            </a:r>
            <a:r>
              <a:rPr lang="it-IT" sz="2400" dirty="0"/>
              <a:t> - </a:t>
            </a:r>
            <a:r>
              <a:rPr lang="it-IT" sz="2400" b="1" dirty="0"/>
              <a:t>CIG - </a:t>
            </a:r>
            <a:r>
              <a:rPr lang="it-IT" sz="2400" dirty="0"/>
              <a:t>of COST Action </a:t>
            </a:r>
            <a:r>
              <a:rPr lang="it-IT" sz="2400" b="1" dirty="0"/>
              <a:t>AGITHAR</a:t>
            </a:r>
            <a:r>
              <a:rPr lang="it-IT" sz="2400" dirty="0"/>
              <a:t> - (</a:t>
            </a:r>
            <a:r>
              <a:rPr lang="it-IT" sz="2400" dirty="0" err="1"/>
              <a:t>Accelerating</a:t>
            </a:r>
            <a:r>
              <a:rPr lang="it-IT" sz="2400" dirty="0"/>
              <a:t> Global Science in Tsunami Hazard and Risk Analysis)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b="1" dirty="0" err="1"/>
              <a:t>established</a:t>
            </a:r>
            <a:r>
              <a:rPr lang="it-IT" sz="2400" dirty="0"/>
              <a:t> the </a:t>
            </a:r>
            <a:r>
              <a:rPr lang="it-IT" sz="2400" b="1" dirty="0"/>
              <a:t>Global Tsunami Model (GTM) </a:t>
            </a:r>
            <a:r>
              <a:rPr lang="it-IT" sz="2400" dirty="0" err="1"/>
              <a:t>association</a:t>
            </a:r>
            <a:r>
              <a:rPr lang="it-IT" sz="2400" dirty="0"/>
              <a:t>;</a:t>
            </a:r>
          </a:p>
          <a:p>
            <a:r>
              <a:rPr lang="it-IT" sz="2400" b="1" dirty="0"/>
              <a:t>TSUNAMI </a:t>
            </a:r>
            <a:r>
              <a:rPr lang="it-IT" sz="2400" b="1" dirty="0" err="1"/>
              <a:t>Thematic</a:t>
            </a:r>
            <a:r>
              <a:rPr lang="it-IT" sz="2400" b="1" dirty="0"/>
              <a:t> Core Service (TCS) </a:t>
            </a:r>
            <a:r>
              <a:rPr lang="it-IT" sz="2400" dirty="0" err="1"/>
              <a:t>within</a:t>
            </a:r>
            <a:r>
              <a:rPr lang="it-IT" sz="2400" b="1" dirty="0"/>
              <a:t> EPOS</a:t>
            </a:r>
            <a:r>
              <a:rPr lang="it-IT" sz="2400" dirty="0"/>
              <a:t> The </a:t>
            </a:r>
            <a:r>
              <a:rPr lang="it-IT" sz="2400" dirty="0" err="1"/>
              <a:t>European</a:t>
            </a:r>
            <a:r>
              <a:rPr lang="it-IT" sz="2400" dirty="0"/>
              <a:t> Plate </a:t>
            </a:r>
            <a:r>
              <a:rPr lang="it-IT" sz="2400" dirty="0" err="1"/>
              <a:t>Observing</a:t>
            </a:r>
            <a:r>
              <a:rPr lang="it-IT" sz="2400" dirty="0"/>
              <a:t> System (EPOS General Assembly in </a:t>
            </a:r>
            <a:r>
              <a:rPr lang="it-IT" sz="2400" dirty="0" err="1"/>
              <a:t>Dec</a:t>
            </a:r>
            <a:r>
              <a:rPr lang="it-IT" sz="2400" dirty="0"/>
              <a:t>. 2023) ERIC;</a:t>
            </a:r>
          </a:p>
          <a:p>
            <a:r>
              <a:rPr lang="it-IT" sz="2400" dirty="0" err="1"/>
              <a:t>Other</a:t>
            </a:r>
            <a:r>
              <a:rPr lang="it-IT" sz="2400" dirty="0"/>
              <a:t> projects </a:t>
            </a:r>
            <a:r>
              <a:rPr lang="it-IT" sz="2400" dirty="0" err="1"/>
              <a:t>funded</a:t>
            </a:r>
            <a:r>
              <a:rPr lang="it-IT" sz="2400" dirty="0"/>
              <a:t> by </a:t>
            </a:r>
            <a:r>
              <a:rPr lang="it-IT" sz="2400" dirty="0">
                <a:solidFill>
                  <a:schemeClr val="tx2"/>
                </a:solidFill>
              </a:rPr>
              <a:t>EC and </a:t>
            </a:r>
            <a:r>
              <a:rPr lang="it-IT" sz="2400" dirty="0" err="1">
                <a:solidFill>
                  <a:schemeClr val="tx2"/>
                </a:solidFill>
              </a:rPr>
              <a:t>EuroHPC</a:t>
            </a:r>
            <a:r>
              <a:rPr lang="it-IT" sz="2400" dirty="0">
                <a:solidFill>
                  <a:schemeClr val="tx2"/>
                </a:solidFill>
              </a:rPr>
              <a:t>, </a:t>
            </a:r>
            <a:r>
              <a:rPr lang="it-IT" sz="2400" dirty="0" err="1">
                <a:solidFill>
                  <a:schemeClr val="tx2"/>
                </a:solidFill>
              </a:rPr>
              <a:t>contributing</a:t>
            </a:r>
            <a:r>
              <a:rPr lang="it-IT" sz="2400" dirty="0">
                <a:solidFill>
                  <a:schemeClr val="tx2"/>
                </a:solidFill>
              </a:rPr>
              <a:t> to the </a:t>
            </a:r>
            <a:r>
              <a:rPr lang="it-IT" sz="2400" dirty="0" err="1">
                <a:solidFill>
                  <a:schemeClr val="tx2"/>
                </a:solidFill>
              </a:rPr>
              <a:t>advancement</a:t>
            </a:r>
            <a:r>
              <a:rPr lang="it-IT" sz="2400" dirty="0">
                <a:solidFill>
                  <a:schemeClr val="tx2"/>
                </a:solidFill>
              </a:rPr>
              <a:t> of Tsunami science, </a:t>
            </a:r>
            <a:r>
              <a:rPr lang="it-IT" sz="2400" dirty="0" err="1">
                <a:solidFill>
                  <a:schemeClr val="tx2"/>
                </a:solidFill>
              </a:rPr>
              <a:t>development</a:t>
            </a:r>
            <a:r>
              <a:rPr lang="it-IT" sz="2400" dirty="0">
                <a:solidFill>
                  <a:schemeClr val="tx2"/>
                </a:solidFill>
              </a:rPr>
              <a:t> of tools and service </a:t>
            </a:r>
            <a:r>
              <a:rPr lang="it-IT" sz="2400" dirty="0" err="1">
                <a:solidFill>
                  <a:schemeClr val="tx2"/>
                </a:solidFill>
              </a:rPr>
              <a:t>provision</a:t>
            </a:r>
            <a:r>
              <a:rPr lang="it-IT" sz="2400" dirty="0">
                <a:solidFill>
                  <a:schemeClr val="tx2"/>
                </a:solidFill>
              </a:rPr>
              <a:t> (</a:t>
            </a:r>
            <a:r>
              <a:rPr lang="it-IT" sz="2400" b="1" dirty="0">
                <a:solidFill>
                  <a:schemeClr val="tx2"/>
                </a:solidFill>
              </a:rPr>
              <a:t>ChEESE-2P, DT-GEO, EPOS-ON, Geo-INQUIRE, SENSEI, …</a:t>
            </a:r>
            <a:r>
              <a:rPr lang="it-IT" sz="2400" dirty="0">
                <a:solidFill>
                  <a:schemeClr val="tx2"/>
                </a:solidFill>
              </a:rPr>
              <a:t>)</a:t>
            </a:r>
          </a:p>
          <a:p>
            <a:r>
              <a:rPr lang="it-IT" sz="2400" dirty="0">
                <a:solidFill>
                  <a:schemeClr val="tx2"/>
                </a:solidFill>
              </a:rPr>
              <a:t>DG-ECHO </a:t>
            </a:r>
            <a:r>
              <a:rPr lang="it-IT" sz="2400" dirty="0" err="1">
                <a:solidFill>
                  <a:schemeClr val="tx2"/>
                </a:solidFill>
              </a:rPr>
              <a:t>project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b="1" dirty="0">
                <a:solidFill>
                  <a:schemeClr val="tx2"/>
                </a:solidFill>
              </a:rPr>
              <a:t>NEAM-COMMITMENT</a:t>
            </a:r>
            <a:r>
              <a:rPr lang="it-IT" sz="2400" dirty="0">
                <a:solidFill>
                  <a:schemeClr val="tx2"/>
                </a:solidFill>
              </a:rPr>
              <a:t> (</a:t>
            </a:r>
            <a:r>
              <a:rPr lang="it-IT" sz="2400" dirty="0" err="1">
                <a:solidFill>
                  <a:schemeClr val="tx2"/>
                </a:solidFill>
              </a:rPr>
              <a:t>coord</a:t>
            </a:r>
            <a:r>
              <a:rPr lang="it-IT" sz="2400" dirty="0">
                <a:solidFill>
                  <a:schemeClr val="tx2"/>
                </a:solidFill>
              </a:rPr>
              <a:t>. NOA, </a:t>
            </a:r>
            <a:r>
              <a:rPr lang="it-IT" sz="2400" dirty="0" err="1">
                <a:solidFill>
                  <a:schemeClr val="tx2"/>
                </a:solidFill>
              </a:rPr>
              <a:t>Greece</a:t>
            </a:r>
            <a:r>
              <a:rPr lang="it-IT" sz="2400" dirty="0">
                <a:solidFill>
                  <a:schemeClr val="tx2"/>
                </a:solidFill>
              </a:rPr>
              <a:t>) with </a:t>
            </a:r>
            <a:r>
              <a:rPr lang="it-IT" sz="2400" dirty="0" err="1">
                <a:solidFill>
                  <a:schemeClr val="tx2"/>
                </a:solidFill>
              </a:rPr>
              <a:t>other</a:t>
            </a:r>
            <a:r>
              <a:rPr lang="it-IT" sz="2400" dirty="0">
                <a:solidFill>
                  <a:schemeClr val="tx2"/>
                </a:solidFill>
              </a:rPr>
              <a:t> MS and </a:t>
            </a:r>
            <a:r>
              <a:rPr lang="it-IT" sz="2400" dirty="0" err="1">
                <a:solidFill>
                  <a:schemeClr val="tx2"/>
                </a:solidFill>
              </a:rPr>
              <a:t>relevant</a:t>
            </a:r>
            <a:r>
              <a:rPr lang="it-IT" sz="2400" dirty="0">
                <a:solidFill>
                  <a:schemeClr val="tx2"/>
                </a:solidFill>
              </a:rPr>
              <a:t> stakeholders (2025-2027)</a:t>
            </a:r>
          </a:p>
        </p:txBody>
      </p:sp>
    </p:spTree>
    <p:extLst>
      <p:ext uri="{BB962C8B-B14F-4D97-AF65-F5344CB8AC3E}">
        <p14:creationId xmlns:p14="http://schemas.microsoft.com/office/powerpoint/2010/main" val="130795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E2F0E7A0-C8BC-1392-1C53-4ED2E2FFB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7B1364CE-3D1A-D076-4D39-2D3C06DCC43B}"/>
              </a:ext>
            </a:extLst>
          </p:cNvPr>
          <p:cNvSpPr txBox="1"/>
          <p:nvPr/>
        </p:nvSpPr>
        <p:spPr>
          <a:xfrm>
            <a:off x="0" y="-2442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Hazard and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inundation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mapping in support of Tsunami Ready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08FDEF-3D7A-6ED8-A4A4-D90C8B771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497" y="707420"/>
            <a:ext cx="8132608" cy="528078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300"/>
              </a:spcAft>
            </a:pPr>
            <a:r>
              <a:rPr lang="it-IT" sz="2000" dirty="0"/>
              <a:t>PTHA-</a:t>
            </a:r>
            <a:r>
              <a:rPr lang="it-IT" sz="2000" dirty="0" err="1"/>
              <a:t>based</a:t>
            </a:r>
            <a:r>
              <a:rPr lang="it-IT" sz="2000" dirty="0"/>
              <a:t> </a:t>
            </a:r>
            <a:r>
              <a:rPr lang="it-IT" sz="2000" dirty="0" err="1"/>
              <a:t>nation</a:t>
            </a:r>
            <a:r>
              <a:rPr lang="it-IT" sz="2000" dirty="0"/>
              <a:t>-wide planning</a:t>
            </a:r>
          </a:p>
          <a:p>
            <a:pPr lvl="1">
              <a:spcAft>
                <a:spcPts val="300"/>
              </a:spcAft>
            </a:pPr>
            <a:r>
              <a:rPr lang="it-IT" sz="1700" i="1" dirty="0"/>
              <a:t>New national S-PTHA (MPTS24) </a:t>
            </a:r>
            <a:r>
              <a:rPr lang="it-IT" sz="1700" i="1" dirty="0">
                <a:sym typeface="Wingdings" pitchFamily="2" charset="2"/>
              </a:rPr>
              <a:t> </a:t>
            </a:r>
            <a:r>
              <a:rPr lang="it-IT" sz="1700" i="1" dirty="0" err="1">
                <a:sym typeface="Wingdings" pitchFamily="2" charset="2"/>
              </a:rPr>
              <a:t>updating</a:t>
            </a:r>
            <a:r>
              <a:rPr lang="it-IT" sz="1700" i="1" dirty="0">
                <a:sym typeface="Wingdings" pitchFamily="2" charset="2"/>
              </a:rPr>
              <a:t> of the </a:t>
            </a:r>
            <a:r>
              <a:rPr lang="it-IT" sz="1700" i="1" dirty="0" err="1">
                <a:sym typeface="Wingdings" pitchFamily="2" charset="2"/>
              </a:rPr>
              <a:t>inundation</a:t>
            </a:r>
            <a:r>
              <a:rPr lang="it-IT" sz="1700" i="1" dirty="0">
                <a:sym typeface="Wingdings" pitchFamily="2" charset="2"/>
              </a:rPr>
              <a:t> zones to be </a:t>
            </a:r>
            <a:r>
              <a:rPr lang="it-IT" sz="1700" i="1" dirty="0" err="1">
                <a:sym typeface="Wingdings" pitchFamily="2" charset="2"/>
              </a:rPr>
              <a:t>planned</a:t>
            </a:r>
            <a:endParaRPr lang="it-IT" sz="1700" i="1" dirty="0">
              <a:sym typeface="Wingdings" pitchFamily="2" charset="2"/>
            </a:endParaRPr>
          </a:p>
          <a:p>
            <a:pPr lvl="1">
              <a:spcAft>
                <a:spcPts val="300"/>
              </a:spcAft>
            </a:pPr>
            <a:r>
              <a:rPr lang="it-IT" sz="1700" i="1" dirty="0"/>
              <a:t>Support to </a:t>
            </a:r>
            <a:r>
              <a:rPr lang="it-IT" sz="1700" i="1" dirty="0" err="1"/>
              <a:t>Spain</a:t>
            </a:r>
            <a:r>
              <a:rPr lang="it-IT" sz="1700" i="1" dirty="0"/>
              <a:t>, </a:t>
            </a:r>
            <a:r>
              <a:rPr lang="it-IT" sz="1700" i="1" dirty="0" err="1"/>
              <a:t>Greece</a:t>
            </a:r>
            <a:r>
              <a:rPr lang="it-IT" sz="1700" i="1" dirty="0"/>
              <a:t>, and Cyprus for </a:t>
            </a:r>
            <a:r>
              <a:rPr lang="it-IT" sz="1700" i="1" dirty="0" err="1"/>
              <a:t>nation</a:t>
            </a:r>
            <a:r>
              <a:rPr lang="it-IT" sz="1700" i="1" dirty="0"/>
              <a:t>-wide planning </a:t>
            </a:r>
            <a:r>
              <a:rPr lang="it-IT" sz="1700" i="1" dirty="0" err="1"/>
              <a:t>based</a:t>
            </a:r>
            <a:r>
              <a:rPr lang="it-IT" sz="1700" i="1" dirty="0"/>
              <a:t> on NEAMTHM18 PTHA in DG-ECHO NEAM-COMMITTMENT project</a:t>
            </a:r>
          </a:p>
          <a:p>
            <a:pPr>
              <a:spcAft>
                <a:spcPts val="300"/>
              </a:spcAft>
            </a:pPr>
            <a:r>
              <a:rPr lang="it-IT" sz="2000" dirty="0" err="1"/>
              <a:t>Regional</a:t>
            </a:r>
            <a:r>
              <a:rPr lang="it-IT" sz="2000" dirty="0"/>
              <a:t> and Local planning</a:t>
            </a:r>
          </a:p>
          <a:p>
            <a:pPr lvl="1">
              <a:spcAft>
                <a:spcPts val="300"/>
              </a:spcAft>
            </a:pPr>
            <a:r>
              <a:rPr lang="it-IT" sz="1700" i="1" dirty="0"/>
              <a:t>Pilot action with Regione Calabria in </a:t>
            </a:r>
            <a:r>
              <a:rPr lang="it-IT" sz="1700" i="1" dirty="0" err="1"/>
              <a:t>preparation</a:t>
            </a:r>
            <a:r>
              <a:rPr lang="it-IT" sz="1700" i="1" dirty="0"/>
              <a:t> for </a:t>
            </a:r>
            <a:r>
              <a:rPr lang="it-IT" sz="1700" i="1" dirty="0" err="1"/>
              <a:t>updating</a:t>
            </a:r>
            <a:r>
              <a:rPr lang="it-IT" sz="1700" i="1" dirty="0"/>
              <a:t> of the </a:t>
            </a:r>
            <a:r>
              <a:rPr lang="it-IT" sz="1700" i="1" dirty="0" err="1"/>
              <a:t>inundation</a:t>
            </a:r>
            <a:r>
              <a:rPr lang="it-IT" sz="1700" i="1" dirty="0"/>
              <a:t> planning and </a:t>
            </a:r>
            <a:r>
              <a:rPr lang="it-IT" sz="1700" i="1" dirty="0" err="1"/>
              <a:t>emergency</a:t>
            </a:r>
            <a:r>
              <a:rPr lang="it-IT" sz="1700" i="1" dirty="0"/>
              <a:t> planning </a:t>
            </a:r>
            <a:r>
              <a:rPr lang="it-IT" sz="1700" i="1" dirty="0" err="1"/>
              <a:t>based</a:t>
            </a:r>
            <a:r>
              <a:rPr lang="it-IT" sz="1700" i="1" dirty="0"/>
              <a:t> on MPTS24 (</a:t>
            </a:r>
            <a:r>
              <a:rPr lang="it-IT" sz="1700" i="1" dirty="0" err="1"/>
              <a:t>both</a:t>
            </a:r>
            <a:r>
              <a:rPr lang="it-IT" sz="1700" i="1" dirty="0"/>
              <a:t> </a:t>
            </a:r>
            <a:r>
              <a:rPr lang="it-IT" sz="1700" i="1" dirty="0" err="1"/>
              <a:t>region</a:t>
            </a:r>
            <a:r>
              <a:rPr lang="it-IT" sz="1700" i="1" dirty="0"/>
              <a:t>-wide and pilot high-</a:t>
            </a:r>
            <a:r>
              <a:rPr lang="it-IT" sz="1700" i="1" dirty="0" err="1"/>
              <a:t>resolution</a:t>
            </a:r>
            <a:r>
              <a:rPr lang="it-IT" sz="1700" i="1" dirty="0"/>
              <a:t> </a:t>
            </a:r>
            <a:r>
              <a:rPr lang="it-IT" sz="1700" i="1" dirty="0" err="1"/>
              <a:t>sites</a:t>
            </a:r>
            <a:r>
              <a:rPr lang="it-IT" sz="1700" i="1" dirty="0"/>
              <a:t>)</a:t>
            </a:r>
          </a:p>
          <a:p>
            <a:pPr lvl="1">
              <a:spcAft>
                <a:spcPts val="300"/>
              </a:spcAft>
            </a:pPr>
            <a:r>
              <a:rPr lang="it-IT" sz="1700" i="1" dirty="0"/>
              <a:t>High-</a:t>
            </a:r>
            <a:r>
              <a:rPr lang="it-IT" sz="1700" i="1" dirty="0" err="1"/>
              <a:t>resolution</a:t>
            </a:r>
            <a:r>
              <a:rPr lang="it-IT" sz="1700" i="1" dirty="0"/>
              <a:t> S-PTHA-</a:t>
            </a:r>
            <a:r>
              <a:rPr lang="it-IT" sz="1700" i="1" dirty="0" err="1"/>
              <a:t>based</a:t>
            </a:r>
            <a:r>
              <a:rPr lang="it-IT" sz="1700" i="1" dirty="0"/>
              <a:t> planning in Marzamemi in CoastWave2 (</a:t>
            </a:r>
            <a:r>
              <a:rPr lang="it-IT" sz="1700" i="1" dirty="0" err="1"/>
              <a:t>similar</a:t>
            </a:r>
            <a:r>
              <a:rPr lang="it-IT" sz="1700" i="1" dirty="0"/>
              <a:t> to Larnaca in CW1)</a:t>
            </a:r>
          </a:p>
          <a:p>
            <a:pPr lvl="1">
              <a:spcAft>
                <a:spcPts val="300"/>
              </a:spcAft>
            </a:pPr>
            <a:r>
              <a:rPr lang="it-IT" sz="1700" i="1" dirty="0"/>
              <a:t>Support to High-</a:t>
            </a:r>
            <a:r>
              <a:rPr lang="it-IT" sz="1700" i="1" dirty="0" err="1"/>
              <a:t>resolution</a:t>
            </a:r>
            <a:r>
              <a:rPr lang="it-IT" sz="1700" i="1" dirty="0"/>
              <a:t> S-PTHA-</a:t>
            </a:r>
            <a:r>
              <a:rPr lang="it-IT" sz="1700" i="1" dirty="0" err="1"/>
              <a:t>based</a:t>
            </a:r>
            <a:r>
              <a:rPr lang="it-IT" sz="1700" i="1" dirty="0"/>
              <a:t> planning in </a:t>
            </a:r>
            <a:r>
              <a:rPr lang="it-IT" sz="1700" i="1" dirty="0" err="1"/>
              <a:t>Greece</a:t>
            </a:r>
            <a:r>
              <a:rPr lang="it-IT" sz="1700" i="1" dirty="0"/>
              <a:t> with </a:t>
            </a:r>
            <a:r>
              <a:rPr lang="it-IT" sz="1700" i="1" dirty="0" err="1"/>
              <a:t>consideration</a:t>
            </a:r>
            <a:r>
              <a:rPr lang="it-IT" sz="1700" i="1" dirty="0"/>
              <a:t> of building </a:t>
            </a:r>
            <a:r>
              <a:rPr lang="it-IT" sz="1700" i="1" dirty="0" err="1"/>
              <a:t>resistance</a:t>
            </a:r>
            <a:r>
              <a:rPr lang="it-IT" sz="1700" i="1" dirty="0"/>
              <a:t> for </a:t>
            </a:r>
            <a:r>
              <a:rPr lang="it-IT" sz="1700" i="1" dirty="0" err="1"/>
              <a:t>vertical</a:t>
            </a:r>
            <a:r>
              <a:rPr lang="it-IT" sz="1700" i="1" dirty="0"/>
              <a:t> </a:t>
            </a:r>
            <a:r>
              <a:rPr lang="it-IT" sz="1700" i="1" dirty="0" err="1"/>
              <a:t>evacuation</a:t>
            </a:r>
            <a:r>
              <a:rPr lang="it-IT" sz="1700" i="1" dirty="0"/>
              <a:t> planning and </a:t>
            </a:r>
            <a:r>
              <a:rPr lang="it-IT" sz="1700" i="1" dirty="0" err="1"/>
              <a:t>potential</a:t>
            </a:r>
            <a:r>
              <a:rPr lang="it-IT" sz="1700" i="1" dirty="0"/>
              <a:t> </a:t>
            </a:r>
            <a:r>
              <a:rPr lang="it-IT" sz="1700" i="1" dirty="0" err="1"/>
              <a:t>damage</a:t>
            </a:r>
            <a:r>
              <a:rPr lang="it-IT" sz="1700" i="1" dirty="0"/>
              <a:t>/</a:t>
            </a:r>
            <a:r>
              <a:rPr lang="it-IT" sz="1700" i="1" dirty="0" err="1"/>
              <a:t>collapses</a:t>
            </a:r>
            <a:r>
              <a:rPr lang="it-IT" sz="1700" i="1" dirty="0"/>
              <a:t> </a:t>
            </a:r>
            <a:r>
              <a:rPr lang="it-IT" sz="1700" i="1" dirty="0" err="1"/>
              <a:t>affecting</a:t>
            </a:r>
            <a:r>
              <a:rPr lang="it-IT" sz="1700" i="1" dirty="0"/>
              <a:t> </a:t>
            </a:r>
            <a:r>
              <a:rPr lang="it-IT" sz="1700" i="1" dirty="0" err="1"/>
              <a:t>evacuation</a:t>
            </a:r>
            <a:r>
              <a:rPr lang="it-IT" sz="1700" i="1" dirty="0"/>
              <a:t> </a:t>
            </a:r>
            <a:r>
              <a:rPr lang="it-IT" sz="1700" i="1" dirty="0" err="1"/>
              <a:t>routes</a:t>
            </a:r>
            <a:r>
              <a:rPr lang="it-IT" sz="1700" i="1" dirty="0"/>
              <a:t> (</a:t>
            </a:r>
            <a:r>
              <a:rPr lang="it-IT" sz="1700" i="1" dirty="0" err="1"/>
              <a:t>w</a:t>
            </a:r>
            <a:r>
              <a:rPr lang="it-IT" sz="1700" i="1" dirty="0"/>
              <a:t>/ NOA, GEM, IHC, UMA, etc.)</a:t>
            </a:r>
          </a:p>
          <a:p>
            <a:pPr lvl="1">
              <a:spcAft>
                <a:spcPts val="300"/>
              </a:spcAft>
            </a:pPr>
            <a:r>
              <a:rPr lang="it-IT" sz="1700" i="1" dirty="0"/>
              <a:t>Stromboli V-PTHA in  progress; multi-hazard planning </a:t>
            </a:r>
            <a:r>
              <a:rPr lang="it-IT" sz="1700" i="1" dirty="0" err="1"/>
              <a:t>envisaged</a:t>
            </a:r>
            <a:r>
              <a:rPr lang="it-IT" sz="1700" i="1" dirty="0"/>
              <a:t> in DG-ECHO NEAM-COMMITTMENT project (</a:t>
            </a:r>
            <a:r>
              <a:rPr lang="it-IT" sz="1700" i="1" dirty="0" err="1"/>
              <a:t>w</a:t>
            </a:r>
            <a:r>
              <a:rPr lang="it-IT" sz="1700" i="1" dirty="0"/>
              <a:t>/ NOA, UHA, UMA, etc.)</a:t>
            </a:r>
          </a:p>
          <a:p>
            <a:pPr>
              <a:spcAft>
                <a:spcPts val="300"/>
              </a:spcAft>
            </a:pPr>
            <a:r>
              <a:rPr lang="it-IT" sz="2000" dirty="0" err="1"/>
              <a:t>Contribution</a:t>
            </a:r>
            <a:r>
              <a:rPr lang="it-IT" sz="2000" dirty="0"/>
              <a:t> to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ICGs</a:t>
            </a:r>
            <a:r>
              <a:rPr lang="it-IT" sz="2000" dirty="0"/>
              <a:t> via GTM</a:t>
            </a:r>
          </a:p>
          <a:p>
            <a:pPr lvl="1">
              <a:spcAft>
                <a:spcPts val="300"/>
              </a:spcAft>
            </a:pPr>
            <a:r>
              <a:rPr lang="it-IT" sz="1700" dirty="0" err="1"/>
              <a:t>Makran</a:t>
            </a:r>
            <a:r>
              <a:rPr lang="it-IT" sz="1700" dirty="0"/>
              <a:t> PTHA in UNESCAP project (IOTWMS)</a:t>
            </a:r>
          </a:p>
          <a:p>
            <a:pPr lvl="1">
              <a:spcAft>
                <a:spcPts val="300"/>
              </a:spcAft>
            </a:pPr>
            <a:r>
              <a:rPr lang="it-IT" sz="1700" dirty="0"/>
              <a:t>India S-PTHA with </a:t>
            </a:r>
            <a:r>
              <a:rPr lang="it-IT" sz="1700" dirty="0" err="1"/>
              <a:t>consideration</a:t>
            </a:r>
            <a:r>
              <a:rPr lang="it-IT" sz="1700" dirty="0"/>
              <a:t> of </a:t>
            </a:r>
            <a:r>
              <a:rPr lang="it-IT" sz="1700" dirty="0" err="1"/>
              <a:t>landslides</a:t>
            </a:r>
            <a:r>
              <a:rPr lang="it-IT" sz="1700" dirty="0"/>
              <a:t> in PCTWIN UKRI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890A0-FC25-54CA-CD03-23665AAEFD72}"/>
              </a:ext>
            </a:extLst>
          </p:cNvPr>
          <p:cNvSpPr txBox="1"/>
          <p:nvPr/>
        </p:nvSpPr>
        <p:spPr>
          <a:xfrm>
            <a:off x="4516244" y="5886054"/>
            <a:ext cx="7675756" cy="97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4F280E87-B8C9-361B-1DD2-B8089CC9301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5222" y="5886054"/>
            <a:ext cx="3419567" cy="83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9" descr="Logo del Dipartimento della Protezione Civile">
            <a:extLst>
              <a:ext uri="{FF2B5EF4-FFF2-40B4-BE49-F238E27FC236}">
                <a16:creationId xmlns:a16="http://schemas.microsoft.com/office/drawing/2014/main" id="{1DD925E6-7718-520D-BC61-0E2B005A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39" y="5902590"/>
            <a:ext cx="1062721" cy="832465"/>
          </a:xfrm>
          <a:prstGeom prst="rect">
            <a:avLst/>
          </a:prstGeom>
          <a:noFill/>
        </p:spPr>
      </p:pic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49370ACC-956D-691A-E1AD-55049273F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2951" y="5886054"/>
            <a:ext cx="888050" cy="902373"/>
          </a:xfrm>
          <a:prstGeom prst="rect">
            <a:avLst/>
          </a:prstGeom>
        </p:spPr>
      </p:pic>
      <p:sp>
        <p:nvSpPr>
          <p:cNvPr id="8" name="Google Shape;187;g652636c51059f890_436">
            <a:extLst>
              <a:ext uri="{FF2B5EF4-FFF2-40B4-BE49-F238E27FC236}">
                <a16:creationId xmlns:a16="http://schemas.microsoft.com/office/drawing/2014/main" id="{8C800D67-6B45-FFAE-554B-F4F1AE57EBA9}"/>
              </a:ext>
            </a:extLst>
          </p:cNvPr>
          <p:cNvSpPr txBox="1"/>
          <p:nvPr/>
        </p:nvSpPr>
        <p:spPr>
          <a:xfrm>
            <a:off x="8909643" y="510225"/>
            <a:ext cx="346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PTHA across scales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88;g652636c51059f890_436">
            <a:extLst>
              <a:ext uri="{FF2B5EF4-FFF2-40B4-BE49-F238E27FC236}">
                <a16:creationId xmlns:a16="http://schemas.microsoft.com/office/drawing/2014/main" id="{99CDAAA3-0C84-E82F-CE48-D701F77A46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2135" y="898621"/>
            <a:ext cx="2870530" cy="15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9;g652636c51059f890_436">
            <a:extLst>
              <a:ext uri="{FF2B5EF4-FFF2-40B4-BE49-F238E27FC236}">
                <a16:creationId xmlns:a16="http://schemas.microsoft.com/office/drawing/2014/main" id="{BED254C0-DA37-1675-A0D3-EA69CABD0BC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97549" y="2504509"/>
            <a:ext cx="2175126" cy="161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0;g652636c51059f890_436">
            <a:extLst>
              <a:ext uri="{FF2B5EF4-FFF2-40B4-BE49-F238E27FC236}">
                <a16:creationId xmlns:a16="http://schemas.microsoft.com/office/drawing/2014/main" id="{28A7E0CC-44BF-9474-3714-9D3522D7ED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50013" y="4160996"/>
            <a:ext cx="3270175" cy="1397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91;g652636c51059f890_436">
            <a:extLst>
              <a:ext uri="{FF2B5EF4-FFF2-40B4-BE49-F238E27FC236}">
                <a16:creationId xmlns:a16="http://schemas.microsoft.com/office/drawing/2014/main" id="{55AF6770-870C-33C3-688B-E6411C39F567}"/>
              </a:ext>
            </a:extLst>
          </p:cNvPr>
          <p:cNvCxnSpPr/>
          <p:nvPr/>
        </p:nvCxnSpPr>
        <p:spPr>
          <a:xfrm>
            <a:off x="8458837" y="1296621"/>
            <a:ext cx="47700" cy="4157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" name="Google Shape;192;g652636c51059f890_436">
            <a:extLst>
              <a:ext uri="{FF2B5EF4-FFF2-40B4-BE49-F238E27FC236}">
                <a16:creationId xmlns:a16="http://schemas.microsoft.com/office/drawing/2014/main" id="{5A3E4A66-FBD4-BD0B-B6AB-5A7DC3E3C640}"/>
              </a:ext>
            </a:extLst>
          </p:cNvPr>
          <p:cNvSpPr txBox="1"/>
          <p:nvPr/>
        </p:nvSpPr>
        <p:spPr>
          <a:xfrm>
            <a:off x="7911687" y="704921"/>
            <a:ext cx="346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3;g652636c51059f890_436">
            <a:extLst>
              <a:ext uri="{FF2B5EF4-FFF2-40B4-BE49-F238E27FC236}">
                <a16:creationId xmlns:a16="http://schemas.microsoft.com/office/drawing/2014/main" id="{D8D92D53-135E-F4AD-1D78-006D6FA7FCD2}"/>
              </a:ext>
            </a:extLst>
          </p:cNvPr>
          <p:cNvSpPr txBox="1"/>
          <p:nvPr/>
        </p:nvSpPr>
        <p:spPr>
          <a:xfrm>
            <a:off x="8064087" y="5370421"/>
            <a:ext cx="346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4;g652636c51059f890_436">
            <a:extLst>
              <a:ext uri="{FF2B5EF4-FFF2-40B4-BE49-F238E27FC236}">
                <a16:creationId xmlns:a16="http://schemas.microsoft.com/office/drawing/2014/main" id="{A3D1DC4B-B1C5-7288-DBA0-E10C1ECE6E83}"/>
              </a:ext>
            </a:extLst>
          </p:cNvPr>
          <p:cNvSpPr txBox="1"/>
          <p:nvPr/>
        </p:nvSpPr>
        <p:spPr>
          <a:xfrm>
            <a:off x="9193851" y="1937071"/>
            <a:ext cx="274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Davies et al., 2017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5;g652636c51059f890_436">
            <a:extLst>
              <a:ext uri="{FF2B5EF4-FFF2-40B4-BE49-F238E27FC236}">
                <a16:creationId xmlns:a16="http://schemas.microsoft.com/office/drawing/2014/main" id="{F049EC7C-5CC3-A02E-D358-130A7E2392B6}"/>
              </a:ext>
            </a:extLst>
          </p:cNvPr>
          <p:cNvSpPr txBox="1"/>
          <p:nvPr/>
        </p:nvSpPr>
        <p:spPr>
          <a:xfrm>
            <a:off x="9831722" y="3723688"/>
            <a:ext cx="274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Basili et al., 2021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6;g652636c51059f890_436">
            <a:extLst>
              <a:ext uri="{FF2B5EF4-FFF2-40B4-BE49-F238E27FC236}">
                <a16:creationId xmlns:a16="http://schemas.microsoft.com/office/drawing/2014/main" id="{10F07C2C-033F-72E4-BC6A-A039A1389088}"/>
              </a:ext>
            </a:extLst>
          </p:cNvPr>
          <p:cNvSpPr txBox="1"/>
          <p:nvPr/>
        </p:nvSpPr>
        <p:spPr>
          <a:xfrm>
            <a:off x="9397551" y="5393146"/>
            <a:ext cx="274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Gibbons et al., 2020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F88B1C-7FA7-AD18-00D3-29CDF4BCFCDE}"/>
              </a:ext>
            </a:extLst>
          </p:cNvPr>
          <p:cNvSpPr txBox="1"/>
          <p:nvPr/>
        </p:nvSpPr>
        <p:spPr>
          <a:xfrm>
            <a:off x="0" y="5895502"/>
            <a:ext cx="4617720" cy="97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pic>
        <p:nvPicPr>
          <p:cNvPr id="19" name="Picture 18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2467F432-FBD4-BDF0-8CFF-78EA2E36B3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273" y="5793268"/>
            <a:ext cx="4337734" cy="10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81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FBD90BE2-4469-7343-D19C-51867F9CA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F46074A5-32D0-4904-FCCA-C8FE3221120A}"/>
              </a:ext>
            </a:extLst>
          </p:cNvPr>
          <p:cNvSpPr txBox="1"/>
          <p:nvPr/>
        </p:nvSpPr>
        <p:spPr>
          <a:xfrm>
            <a:off x="0" y="-2442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Hazard and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inundation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mapping in support of Tsunami Ready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921FE0-941F-89E9-EF3B-F17FB1E18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445" y="593491"/>
            <a:ext cx="10987321" cy="1210590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it-IT" dirty="0" err="1"/>
              <a:t>Publication</a:t>
            </a:r>
            <a:r>
              <a:rPr lang="it-IT" dirty="0"/>
              <a:t> of hazard and </a:t>
            </a:r>
            <a:r>
              <a:rPr lang="it-IT" dirty="0" err="1"/>
              <a:t>inundation</a:t>
            </a:r>
            <a:r>
              <a:rPr lang="it-IT" dirty="0"/>
              <a:t> </a:t>
            </a:r>
            <a:r>
              <a:rPr lang="it-IT" dirty="0" err="1"/>
              <a:t>maps</a:t>
            </a:r>
            <a:r>
              <a:rPr lang="it-IT" dirty="0"/>
              <a:t> in national </a:t>
            </a:r>
            <a:r>
              <a:rPr lang="it-IT" dirty="0" err="1"/>
              <a:t>portals</a:t>
            </a:r>
            <a:r>
              <a:rPr lang="it-IT" dirty="0"/>
              <a:t> and via TCS Tsunami in EPOS</a:t>
            </a:r>
          </a:p>
          <a:p>
            <a:pPr marL="114300" indent="0">
              <a:spcAft>
                <a:spcPts val="300"/>
              </a:spcAft>
              <a:buNone/>
            </a:pPr>
            <a:endParaRPr lang="it-IT" dirty="0"/>
          </a:p>
        </p:txBody>
      </p:sp>
      <p:pic>
        <p:nvPicPr>
          <p:cNvPr id="11" name="Google Shape;483;p19">
            <a:extLst>
              <a:ext uri="{FF2B5EF4-FFF2-40B4-BE49-F238E27FC236}">
                <a16:creationId xmlns:a16="http://schemas.microsoft.com/office/drawing/2014/main" id="{A0D8B1AC-9414-5FFE-770D-A3CE9B70BC1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485" y="5647410"/>
            <a:ext cx="1409025" cy="121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84;p19">
            <a:extLst>
              <a:ext uri="{FF2B5EF4-FFF2-40B4-BE49-F238E27FC236}">
                <a16:creationId xmlns:a16="http://schemas.microsoft.com/office/drawing/2014/main" id="{C7993DFC-C59E-A7F0-B62C-CAF409A69C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4373" y="5831205"/>
            <a:ext cx="1174570" cy="49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85;p19">
            <a:extLst>
              <a:ext uri="{FF2B5EF4-FFF2-40B4-BE49-F238E27FC236}">
                <a16:creationId xmlns:a16="http://schemas.microsoft.com/office/drawing/2014/main" id="{35E0D48F-1565-1723-2C94-78F161CE102A}"/>
              </a:ext>
            </a:extLst>
          </p:cNvPr>
          <p:cNvSpPr txBox="1"/>
          <p:nvPr/>
        </p:nvSpPr>
        <p:spPr>
          <a:xfrm>
            <a:off x="1878124" y="6231387"/>
            <a:ext cx="274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TCS Tsunami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BD4A2C-571F-0A50-1437-D70CE1F71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746" y="1301472"/>
            <a:ext cx="4218412" cy="22300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4ACD9-3C6E-E351-B8A2-4DFB112983DB}"/>
              </a:ext>
            </a:extLst>
          </p:cNvPr>
          <p:cNvSpPr txBox="1"/>
          <p:nvPr/>
        </p:nvSpPr>
        <p:spPr>
          <a:xfrm>
            <a:off x="6331870" y="3501220"/>
            <a:ext cx="4571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hlinkClick r:id="rId6"/>
              </a:rPr>
              <a:t>https://hazard.tsunamidata.org/?dataset=NEAMTHM18</a:t>
            </a:r>
            <a:r>
              <a:rPr lang="it-IT" sz="14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EE7C-7ACA-E5D5-C613-E36872D56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33" y="1839049"/>
            <a:ext cx="5853486" cy="30944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687616-478A-ACA0-E37A-03F7A5BB966C}"/>
              </a:ext>
            </a:extLst>
          </p:cNvPr>
          <p:cNvSpPr txBox="1"/>
          <p:nvPr/>
        </p:nvSpPr>
        <p:spPr>
          <a:xfrm>
            <a:off x="5051052" y="5886054"/>
            <a:ext cx="7140948" cy="9719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51DE3-A59D-EB07-8F20-2C6B692C3E46}"/>
              </a:ext>
            </a:extLst>
          </p:cNvPr>
          <p:cNvSpPr txBox="1"/>
          <p:nvPr/>
        </p:nvSpPr>
        <p:spPr>
          <a:xfrm>
            <a:off x="6817970" y="6381103"/>
            <a:ext cx="3495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hlinkClick r:id="rId8"/>
              </a:rPr>
              <a:t>https://sgi2.isprambiente.it/tsunamimap/</a:t>
            </a:r>
            <a:r>
              <a:rPr lang="it-IT" sz="1400" dirty="0"/>
              <a:t>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0A889C7F-42D8-9846-170D-BFD1CDEF8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129" y="4017483"/>
            <a:ext cx="4538174" cy="2309023"/>
          </a:xfrm>
          <a:prstGeom prst="rect">
            <a:avLst/>
          </a:prstGeom>
        </p:spPr>
      </p:pic>
      <p:pic>
        <p:nvPicPr>
          <p:cNvPr id="21" name="Google Shape;593;p30">
            <a:extLst>
              <a:ext uri="{FF2B5EF4-FFF2-40B4-BE49-F238E27FC236}">
                <a16:creationId xmlns:a16="http://schemas.microsoft.com/office/drawing/2014/main" id="{F2B957F3-520C-F6A7-996F-1E47F573756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12028" y="2026515"/>
            <a:ext cx="1086966" cy="67046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24B4F6-69BB-5962-BFBD-04E89084B4EA}"/>
              </a:ext>
            </a:extLst>
          </p:cNvPr>
          <p:cNvSpPr txBox="1"/>
          <p:nvPr/>
        </p:nvSpPr>
        <p:spPr>
          <a:xfrm>
            <a:off x="1158473" y="4968427"/>
            <a:ext cx="3495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hlinkClick r:id="rId11"/>
              </a:rPr>
              <a:t>https://www.ics-c.epos-eu.org/</a:t>
            </a:r>
            <a:r>
              <a:rPr lang="it-IT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39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F7716-A7F8-70B8-B915-BE1E6C2E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71B2C-2587-5907-DCCC-EA23A345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37127"/>
            <a:ext cx="10812604" cy="1362075"/>
          </a:xfrm>
        </p:spPr>
        <p:txBody>
          <a:bodyPr>
            <a:normAutofit/>
          </a:bodyPr>
          <a:lstStyle/>
          <a:p>
            <a:r>
              <a:rPr lang="it-IT" dirty="0"/>
              <a:t>Warning: </a:t>
            </a:r>
            <a:r>
              <a:rPr lang="it-IT" dirty="0" err="1"/>
              <a:t>recent</a:t>
            </a:r>
            <a:r>
              <a:rPr lang="it-IT" dirty="0"/>
              <a:t> events in the </a:t>
            </a:r>
            <a:r>
              <a:rPr lang="it-IT" dirty="0" err="1"/>
              <a:t>Mediterranean</a:t>
            </a:r>
            <a:r>
              <a:rPr lang="it-IT" dirty="0"/>
              <a:t> Sea</a:t>
            </a:r>
          </a:p>
        </p:txBody>
      </p:sp>
    </p:spTree>
    <p:extLst>
      <p:ext uri="{BB962C8B-B14F-4D97-AF65-F5344CB8AC3E}">
        <p14:creationId xmlns:p14="http://schemas.microsoft.com/office/powerpoint/2010/main" val="194883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99" y="-1"/>
            <a:ext cx="10695609" cy="6722953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2436742" y="5186048"/>
            <a:ext cx="5951885" cy="6493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926270" y="5486307"/>
            <a:ext cx="140473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21/7/2024</a:t>
            </a:r>
          </a:p>
          <a:p>
            <a:pPr algn="r"/>
            <a:r>
              <a:rPr lang="it-IT" dirty="0"/>
              <a:t>Information</a:t>
            </a:r>
          </a:p>
          <a:p>
            <a:pPr algn="r"/>
            <a:r>
              <a:rPr lang="it-IT" dirty="0" err="1"/>
              <a:t>Mwp</a:t>
            </a:r>
            <a:r>
              <a:rPr lang="it-IT" dirty="0"/>
              <a:t>=5.5</a:t>
            </a:r>
          </a:p>
          <a:p>
            <a:pPr algn="r"/>
            <a:r>
              <a:rPr lang="it-IT" dirty="0"/>
              <a:t>9 minutes</a:t>
            </a: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2504661" y="4625009"/>
            <a:ext cx="5579166" cy="662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032012" y="4249662"/>
            <a:ext cx="140473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29/3/2024</a:t>
            </a:r>
          </a:p>
          <a:p>
            <a:pPr algn="r"/>
            <a:r>
              <a:rPr lang="it-IT" dirty="0"/>
              <a:t>Information</a:t>
            </a:r>
          </a:p>
          <a:p>
            <a:pPr algn="r"/>
            <a:r>
              <a:rPr lang="it-IT" dirty="0" err="1"/>
              <a:t>Mwp</a:t>
            </a:r>
            <a:r>
              <a:rPr lang="it-IT" dirty="0"/>
              <a:t>=5.8</a:t>
            </a:r>
          </a:p>
          <a:p>
            <a:pPr algn="r"/>
            <a:r>
              <a:rPr lang="it-IT" b="1" dirty="0"/>
              <a:t> 5 minutes!!!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500731" y="877823"/>
            <a:ext cx="382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Calibri" charset="0"/>
                <a:ea typeface="Calibri" charset="0"/>
                <a:cs typeface="Calibri" charset="0"/>
              </a:rPr>
              <a:t>3 events in 2024 (</a:t>
            </a:r>
            <a:r>
              <a:rPr lang="it-IT" sz="2200" dirty="0" err="1"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it-IT" sz="2200" dirty="0">
                <a:latin typeface="Calibri" charset="0"/>
                <a:ea typeface="Calibri" charset="0"/>
                <a:cs typeface="Calibri" charset="0"/>
              </a:rPr>
              <a:t> Nov. 25), </a:t>
            </a:r>
            <a:r>
              <a:rPr lang="it-IT" sz="2200" dirty="0" err="1">
                <a:latin typeface="Calibri" charset="0"/>
                <a:ea typeface="Calibri" charset="0"/>
                <a:cs typeface="Calibri" charset="0"/>
              </a:rPr>
              <a:t>all</a:t>
            </a:r>
            <a:r>
              <a:rPr lang="it-IT" sz="2200" dirty="0">
                <a:latin typeface="Calibri" charset="0"/>
                <a:ea typeface="Calibri" charset="0"/>
                <a:cs typeface="Calibri" charset="0"/>
              </a:rPr>
              <a:t> INFORMATION</a:t>
            </a:r>
          </a:p>
        </p:txBody>
      </p:sp>
      <p:cxnSp>
        <p:nvCxnSpPr>
          <p:cNvPr id="3" name="Connettore 2 7">
            <a:extLst>
              <a:ext uri="{FF2B5EF4-FFF2-40B4-BE49-F238E27FC236}">
                <a16:creationId xmlns:a16="http://schemas.microsoft.com/office/drawing/2014/main" id="{DEE7F14A-34C5-216C-DBAB-895D739CD224}"/>
              </a:ext>
            </a:extLst>
          </p:cNvPr>
          <p:cNvCxnSpPr>
            <a:cxnSpLocks/>
          </p:cNvCxnSpPr>
          <p:nvPr/>
        </p:nvCxnSpPr>
        <p:spPr>
          <a:xfrm flipH="1" flipV="1">
            <a:off x="4449337" y="2816712"/>
            <a:ext cx="3824868" cy="12240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9137C913-5CDA-13DE-AECC-6CEFBDED41E3}"/>
              </a:ext>
            </a:extLst>
          </p:cNvPr>
          <p:cNvSpPr txBox="1"/>
          <p:nvPr/>
        </p:nvSpPr>
        <p:spPr>
          <a:xfrm>
            <a:off x="2957456" y="2329640"/>
            <a:ext cx="140473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3/11/2024</a:t>
            </a:r>
          </a:p>
          <a:p>
            <a:pPr algn="r"/>
            <a:r>
              <a:rPr lang="en-GB" dirty="0"/>
              <a:t>Information, </a:t>
            </a:r>
            <a:r>
              <a:rPr lang="en-GB" dirty="0" err="1"/>
              <a:t>Mwp</a:t>
            </a:r>
            <a:r>
              <a:rPr lang="en-GB" dirty="0"/>
              <a:t>=5,5 </a:t>
            </a:r>
          </a:p>
          <a:p>
            <a:pPr algn="r"/>
            <a:r>
              <a:rPr lang="en-GB" dirty="0"/>
              <a:t>8 minutes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732051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40AC6-1556-D3A4-8257-B55235909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52C94-41FA-D5D8-6F45-67281174C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37127"/>
            <a:ext cx="10779150" cy="1362075"/>
          </a:xfrm>
        </p:spPr>
        <p:txBody>
          <a:bodyPr>
            <a:normAutofit/>
          </a:bodyPr>
          <a:lstStyle/>
          <a:p>
            <a:r>
              <a:rPr lang="it-IT" dirty="0"/>
              <a:t>Warning: </a:t>
            </a:r>
            <a:r>
              <a:rPr lang="it-IT" dirty="0" err="1"/>
              <a:t>Probabilistic</a:t>
            </a:r>
            <a:r>
              <a:rPr lang="it-IT" dirty="0"/>
              <a:t> Tsunami Forecasting (PTF)</a:t>
            </a:r>
          </a:p>
        </p:txBody>
      </p:sp>
    </p:spTree>
    <p:extLst>
      <p:ext uri="{BB962C8B-B14F-4D97-AF65-F5344CB8AC3E}">
        <p14:creationId xmlns:p14="http://schemas.microsoft.com/office/powerpoint/2010/main" val="90573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46049" y="457201"/>
            <a:ext cx="11299902" cy="1143000"/>
          </a:xfrm>
        </p:spPr>
        <p:txBody>
          <a:bodyPr>
            <a:noAutofit/>
          </a:bodyPr>
          <a:lstStyle/>
          <a:p>
            <a:r>
              <a:rPr lang="it-IT" sz="3600" dirty="0"/>
              <a:t>CAT-INGV </a:t>
            </a:r>
            <a:r>
              <a:rPr lang="it-IT" sz="3600" dirty="0" err="1"/>
              <a:t>Administrative</a:t>
            </a:r>
            <a:r>
              <a:rPr lang="it-IT" sz="3600" dirty="0"/>
              <a:t> (</a:t>
            </a:r>
            <a:r>
              <a:rPr lang="it-IT" sz="3600" dirty="0" err="1"/>
              <a:t>but</a:t>
            </a:r>
            <a:r>
              <a:rPr lang="it-IT" sz="3600" dirty="0"/>
              <a:t> </a:t>
            </a:r>
            <a:r>
              <a:rPr lang="it-IT" sz="3600" dirty="0" err="1"/>
              <a:t>also</a:t>
            </a:r>
            <a:r>
              <a:rPr lang="it-IT" sz="3600" dirty="0"/>
              <a:t> </a:t>
            </a:r>
            <a:r>
              <a:rPr lang="it-IT" sz="3600" dirty="0" err="1"/>
              <a:t>substantial</a:t>
            </a:r>
            <a:r>
              <a:rPr lang="it-IT" sz="3600" dirty="0"/>
              <a:t>) steps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Evaluation of the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method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 by INGV Scientific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Council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 (S.C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)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appointed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 by the Board of Directors (Consiglio di Amministrazione) in 2022</a:t>
            </a:r>
          </a:p>
          <a:p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Scientific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</a:rPr>
              <a:t>Council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 -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 - - &gt; Panel of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  <a:sym typeface="Wingdings"/>
              </a:rPr>
              <a:t>international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  <a:sym typeface="Wingdings"/>
              </a:rPr>
              <a:t>experts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 (5)</a:t>
            </a:r>
          </a:p>
          <a:p>
            <a:r>
              <a:rPr lang="it-IT" dirty="0" err="1">
                <a:solidFill>
                  <a:schemeClr val="bg1">
                    <a:lumMod val="65000"/>
                  </a:schemeClr>
                </a:solidFill>
                <a:sym typeface="Wingdings"/>
              </a:rPr>
              <a:t>Meetings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 with CAT </a:t>
            </a:r>
            <a:r>
              <a:rPr lang="it-IT" dirty="0" err="1">
                <a:solidFill>
                  <a:schemeClr val="bg1">
                    <a:lumMod val="65000"/>
                  </a:schemeClr>
                </a:solidFill>
                <a:sym typeface="Wingdings"/>
              </a:rPr>
              <a:t>members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–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 1° report</a:t>
            </a:r>
          </a:p>
          <a:p>
            <a:r>
              <a:rPr lang="it-IT" dirty="0">
                <a:sym typeface="Wingdings"/>
              </a:rPr>
              <a:t>New meeting with new S.C. </a:t>
            </a:r>
            <a:r>
              <a:rPr lang="it-IT" dirty="0" err="1">
                <a:sym typeface="Wingdings"/>
              </a:rPr>
              <a:t>Sept</a:t>
            </a:r>
            <a:r>
              <a:rPr lang="it-IT" dirty="0">
                <a:sym typeface="Wingdings"/>
              </a:rPr>
              <a:t>. 2024 </a:t>
            </a:r>
            <a:r>
              <a:rPr lang="mr-IN" dirty="0">
                <a:sym typeface="Wingdings"/>
              </a:rPr>
              <a:t>–</a:t>
            </a:r>
            <a:r>
              <a:rPr lang="it-IT" dirty="0">
                <a:sym typeface="Wingdings"/>
              </a:rPr>
              <a:t> 2° report</a:t>
            </a:r>
          </a:p>
          <a:p>
            <a:r>
              <a:rPr lang="it-IT" b="1" dirty="0" err="1">
                <a:sym typeface="Wingdings"/>
              </a:rPr>
              <a:t>Final</a:t>
            </a:r>
            <a:r>
              <a:rPr lang="it-IT" b="1" dirty="0">
                <a:sym typeface="Wingdings"/>
              </a:rPr>
              <a:t> (positive) opinion by the S.C. and </a:t>
            </a:r>
            <a:r>
              <a:rPr lang="it-IT" b="1" dirty="0" err="1">
                <a:sym typeface="Wingdings"/>
              </a:rPr>
              <a:t>Seismology</a:t>
            </a:r>
            <a:r>
              <a:rPr lang="it-IT" b="1" dirty="0">
                <a:sym typeface="Wingdings"/>
              </a:rPr>
              <a:t> Director in November 2024!!!</a:t>
            </a:r>
          </a:p>
          <a:p>
            <a:r>
              <a:rPr lang="it-IT" dirty="0" err="1">
                <a:sym typeface="Wingdings"/>
              </a:rPr>
              <a:t>Final</a:t>
            </a:r>
            <a:r>
              <a:rPr lang="it-IT" dirty="0">
                <a:sym typeface="Wingdings"/>
              </a:rPr>
              <a:t> </a:t>
            </a:r>
            <a:r>
              <a:rPr lang="it-IT" dirty="0" err="1">
                <a:sym typeface="Wingdings"/>
              </a:rPr>
              <a:t>decision</a:t>
            </a:r>
            <a:r>
              <a:rPr lang="it-IT" dirty="0">
                <a:sym typeface="Wingdings"/>
              </a:rPr>
              <a:t> by </a:t>
            </a:r>
            <a:r>
              <a:rPr lang="it-IT" dirty="0"/>
              <a:t>the Board of Administration </a:t>
            </a:r>
            <a:r>
              <a:rPr lang="it-IT" dirty="0" err="1"/>
              <a:t>expected</a:t>
            </a:r>
            <a:r>
              <a:rPr lang="it-IT" dirty="0"/>
              <a:t> on November 29, 2024</a:t>
            </a:r>
          </a:p>
        </p:txBody>
      </p:sp>
    </p:spTree>
    <p:extLst>
      <p:ext uri="{BB962C8B-B14F-4D97-AF65-F5344CB8AC3E}">
        <p14:creationId xmlns:p14="http://schemas.microsoft.com/office/powerpoint/2010/main" val="12863834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67ACDDEB-DD94-2D46-A246-52C3992EE118}" vid="{34DB8230-5A70-1C48-A1C5-88BAE78D763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7055</TotalTime>
  <Words>3567</Words>
  <Application>Microsoft Macintosh PowerPoint</Application>
  <PresentationFormat>Widescreen</PresentationFormat>
  <Paragraphs>239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-apple-system</vt:lpstr>
      <vt:lpstr>Aptos</vt:lpstr>
      <vt:lpstr>Arial</vt:lpstr>
      <vt:lpstr>Arial Narrow</vt:lpstr>
      <vt:lpstr>ArialMT</vt:lpstr>
      <vt:lpstr>Calibri</vt:lpstr>
      <vt:lpstr>Calibri Light</vt:lpstr>
      <vt:lpstr>ElsevierGulliver</vt:lpstr>
      <vt:lpstr>Garamond</vt:lpstr>
      <vt:lpstr>inherit</vt:lpstr>
      <vt:lpstr>Noto Sans Symbols</vt:lpstr>
      <vt:lpstr>Open Sans</vt:lpstr>
      <vt:lpstr>Source Sans Pro</vt:lpstr>
      <vt:lpstr>TitilliumMaps29L</vt:lpstr>
      <vt:lpstr>Wingdings</vt:lpstr>
      <vt:lpstr>Tema di Office</vt:lpstr>
      <vt:lpstr>9_Custom Design</vt:lpstr>
      <vt:lpstr>1_Tema di Office</vt:lpstr>
      <vt:lpstr>10_Custom Design</vt:lpstr>
      <vt:lpstr>Office Theme</vt:lpstr>
      <vt:lpstr>The national System for Tsunami Warning (SiAM) </vt:lpstr>
      <vt:lpstr>PowerPoint Presentation</vt:lpstr>
      <vt:lpstr>Hazard (and inundation maps for planning)</vt:lpstr>
      <vt:lpstr>PowerPoint Presentation</vt:lpstr>
      <vt:lpstr>PowerPoint Presentation</vt:lpstr>
      <vt:lpstr>Warning: recent events in the Mediterranean Sea</vt:lpstr>
      <vt:lpstr>PowerPoint Presentation</vt:lpstr>
      <vt:lpstr>Warning: Probabilistic Tsunami Forecasting (PTF)</vt:lpstr>
      <vt:lpstr>CAT-INGV Administrative (but also substantial) steps</vt:lpstr>
      <vt:lpstr>PTF at the ICG and TOWS</vt:lpstr>
      <vt:lpstr>PTF at the ICG and TOWS</vt:lpstr>
      <vt:lpstr>PowerPoint Presentation</vt:lpstr>
      <vt:lpstr>PowerPoint Presentation</vt:lpstr>
      <vt:lpstr>PowerPoint Presentation</vt:lpstr>
      <vt:lpstr>PowerPoint Presentation</vt:lpstr>
      <vt:lpstr>Warning: Improving the sea level observations  with new land and offshore instruments</vt:lpstr>
      <vt:lpstr>EVOLUTION OF THE ITALIAN TSUNAMI MONITORING SYSTEM</vt:lpstr>
      <vt:lpstr>SiAM NETWORK GREEN = OPERATIONAL      YELLOW = IN PROGRESS        RED = PLANNED 2025</vt:lpstr>
      <vt:lpstr>PowerPoint Presentation</vt:lpstr>
      <vt:lpstr>Offshore instruments</vt:lpstr>
      <vt:lpstr>PowerPoint Presentation</vt:lpstr>
      <vt:lpstr>PowerPoint Presentation</vt:lpstr>
      <vt:lpstr>PowerPoint Presentation</vt:lpstr>
      <vt:lpstr>Stromboli tsunami workshop, Oct. 2024</vt:lpstr>
      <vt:lpstr>Awareness and Response: recent activities </vt:lpstr>
      <vt:lpstr>Minturno Tsunami Ready July 2024</vt:lpstr>
      <vt:lpstr>Education</vt:lpstr>
      <vt:lpstr>Education</vt:lpstr>
      <vt:lpstr>Education</vt:lpstr>
      <vt:lpstr>Risk Perception Assessment at national and local level</vt:lpstr>
      <vt:lpstr>World Tsunami Awareness Day 2024</vt:lpstr>
      <vt:lpstr>Papers 2024</vt:lpstr>
      <vt:lpstr>Papers 2024</vt:lpstr>
      <vt:lpstr>Participation in international projects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Tsunami Forecasting (PTF) </dc:title>
  <dc:creator>Utente di Microsoft Office</dc:creator>
  <cp:lastModifiedBy>Stefano Lorito</cp:lastModifiedBy>
  <cp:revision>242</cp:revision>
  <dcterms:created xsi:type="dcterms:W3CDTF">2018-12-06T08:46:58Z</dcterms:created>
  <dcterms:modified xsi:type="dcterms:W3CDTF">2024-11-27T11:54:32Z</dcterms:modified>
</cp:coreProperties>
</file>